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44"/>
  </p:notesMasterIdLst>
  <p:sldIdLst>
    <p:sldId id="256" r:id="rId6"/>
    <p:sldId id="316" r:id="rId7"/>
    <p:sldId id="304" r:id="rId8"/>
    <p:sldId id="305" r:id="rId9"/>
    <p:sldId id="306" r:id="rId10"/>
    <p:sldId id="307" r:id="rId11"/>
    <p:sldId id="268" r:id="rId12"/>
    <p:sldId id="317" r:id="rId13"/>
    <p:sldId id="318" r:id="rId14"/>
    <p:sldId id="319" r:id="rId15"/>
    <p:sldId id="320" r:id="rId16"/>
    <p:sldId id="274" r:id="rId17"/>
    <p:sldId id="275" r:id="rId18"/>
    <p:sldId id="276" r:id="rId19"/>
    <p:sldId id="277" r:id="rId20"/>
    <p:sldId id="278" r:id="rId21"/>
    <p:sldId id="279" r:id="rId22"/>
    <p:sldId id="281" r:id="rId23"/>
    <p:sldId id="282" r:id="rId24"/>
    <p:sldId id="283" r:id="rId25"/>
    <p:sldId id="284" r:id="rId26"/>
    <p:sldId id="285" r:id="rId27"/>
    <p:sldId id="313" r:id="rId28"/>
    <p:sldId id="286" r:id="rId29"/>
    <p:sldId id="321" r:id="rId30"/>
    <p:sldId id="287" r:id="rId31"/>
    <p:sldId id="288" r:id="rId32"/>
    <p:sldId id="289" r:id="rId33"/>
    <p:sldId id="322" r:id="rId34"/>
    <p:sldId id="323" r:id="rId35"/>
    <p:sldId id="324" r:id="rId36"/>
    <p:sldId id="293" r:id="rId37"/>
    <p:sldId id="325" r:id="rId38"/>
    <p:sldId id="294" r:id="rId39"/>
    <p:sldId id="296" r:id="rId40"/>
    <p:sldId id="314" r:id="rId41"/>
    <p:sldId id="311" r:id="rId42"/>
    <p:sldId id="315"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14" autoAdjust="0"/>
    <p:restoredTop sz="94660"/>
  </p:normalViewPr>
  <p:slideViewPr>
    <p:cSldViewPr snapToGrid="0">
      <p:cViewPr>
        <p:scale>
          <a:sx n="75" d="100"/>
          <a:sy n="75" d="100"/>
        </p:scale>
        <p:origin x="627" y="2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AC6041-FBBC-4935-BEA0-C34B89ECF11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7344410-BAD3-4F77-9EA1-9BD3D872E997}">
      <dgm:prSet/>
      <dgm:spPr/>
      <dgm:t>
        <a:bodyPr/>
        <a:lstStyle/>
        <a:p>
          <a:r>
            <a:rPr lang="en-GB" dirty="0"/>
            <a:t>Mae </a:t>
          </a:r>
          <a:r>
            <a:rPr lang="en-GB" dirty="0" err="1"/>
            <a:t>goruchwyliaeth</a:t>
          </a:r>
          <a:r>
            <a:rPr lang="en-GB" dirty="0"/>
            <a:t> ac </a:t>
          </a:r>
          <a:r>
            <a:rPr lang="en-GB" dirty="0" err="1"/>
            <a:t>ymarfer</a:t>
          </a:r>
          <a:r>
            <a:rPr lang="en-GB" dirty="0"/>
            <a:t> dan </a:t>
          </a:r>
          <a:r>
            <a:rPr lang="en-GB" dirty="0" err="1"/>
            <a:t>oruchwyliaeth</a:t>
          </a:r>
          <a:r>
            <a:rPr lang="en-GB" dirty="0"/>
            <a:t> </a:t>
          </a:r>
          <a:r>
            <a:rPr lang="en-GB" dirty="0" err="1"/>
            <a:t>o'r</a:t>
          </a:r>
          <a:r>
            <a:rPr lang="en-GB" dirty="0"/>
            <a:t> </a:t>
          </a:r>
          <a:r>
            <a:rPr lang="en-GB" dirty="0" err="1"/>
            <a:t>pwys</a:t>
          </a:r>
          <a:r>
            <a:rPr lang="en-GB" dirty="0"/>
            <a:t> </a:t>
          </a:r>
          <a:r>
            <a:rPr lang="en-GB" dirty="0" err="1"/>
            <a:t>mwyaf</a:t>
          </a:r>
          <a:r>
            <a:rPr lang="en-GB" dirty="0"/>
            <a:t> </a:t>
          </a:r>
          <a:r>
            <a:rPr lang="en-GB" dirty="0" err="1"/>
            <a:t>i'r</a:t>
          </a:r>
          <a:r>
            <a:rPr lang="en-GB" dirty="0"/>
            <a:t> </a:t>
          </a:r>
          <a:r>
            <a:rPr lang="en-GB" dirty="0" err="1"/>
            <a:t>gweithiwr</a:t>
          </a:r>
          <a:r>
            <a:rPr lang="en-GB" dirty="0"/>
            <a:t> </a:t>
          </a:r>
          <a:r>
            <a:rPr lang="en-GB" dirty="0" err="1"/>
            <a:t>ieuenctid</a:t>
          </a:r>
          <a:r>
            <a:rPr lang="en-GB" dirty="0"/>
            <a:t> dan </a:t>
          </a:r>
          <a:r>
            <a:rPr lang="en-GB" dirty="0" err="1"/>
            <a:t>hyfforddiant</a:t>
          </a:r>
          <a:r>
            <a:rPr lang="en-GB" dirty="0"/>
            <a:t> ac </a:t>
          </a:r>
          <a:r>
            <a:rPr lang="en-GB" dirty="0" err="1"/>
            <a:t>mae'r</a:t>
          </a:r>
          <a:r>
            <a:rPr lang="en-GB" dirty="0"/>
            <a:t> un mor </a:t>
          </a:r>
          <a:r>
            <a:rPr lang="en-GB" dirty="0" err="1"/>
            <a:t>bwysig</a:t>
          </a:r>
          <a:r>
            <a:rPr lang="en-GB" dirty="0"/>
            <a:t> </a:t>
          </a:r>
          <a:r>
            <a:rPr lang="en-GB" dirty="0" err="1"/>
            <a:t>i'r</a:t>
          </a:r>
          <a:r>
            <a:rPr lang="en-GB" dirty="0"/>
            <a:t> </a:t>
          </a:r>
          <a:r>
            <a:rPr lang="en-GB" dirty="0" err="1"/>
            <a:t>bobl</a:t>
          </a:r>
          <a:r>
            <a:rPr lang="en-GB" dirty="0"/>
            <a:t> </a:t>
          </a:r>
          <a:r>
            <a:rPr lang="en-GB" dirty="0" err="1"/>
            <a:t>ifanc</a:t>
          </a:r>
          <a:r>
            <a:rPr lang="en-GB" dirty="0"/>
            <a:t> yr </a:t>
          </a:r>
          <a:r>
            <a:rPr lang="en-GB" dirty="0" err="1"/>
            <a:t>ydych</a:t>
          </a:r>
          <a:r>
            <a:rPr lang="en-GB" dirty="0"/>
            <a:t> </a:t>
          </a:r>
          <a:r>
            <a:rPr lang="en-GB" dirty="0" err="1"/>
            <a:t>yn</a:t>
          </a:r>
          <a:r>
            <a:rPr lang="en-GB" dirty="0"/>
            <a:t> </a:t>
          </a:r>
          <a:r>
            <a:rPr lang="en-GB" dirty="0" err="1"/>
            <a:t>ymwneud</a:t>
          </a:r>
          <a:r>
            <a:rPr lang="en-GB" dirty="0"/>
            <a:t> â </a:t>
          </a:r>
          <a:r>
            <a:rPr lang="en-GB" dirty="0" err="1"/>
            <a:t>nhw</a:t>
          </a:r>
          <a:r>
            <a:rPr lang="en-GB" dirty="0"/>
            <a:t>.</a:t>
          </a:r>
          <a:endParaRPr lang="en-US" dirty="0"/>
        </a:p>
      </dgm:t>
    </dgm:pt>
    <dgm:pt modelId="{223E63EB-88A7-4235-8A9F-39119323827F}" type="parTrans" cxnId="{9F61CF2F-E9E0-4147-8FE1-B936A7994293}">
      <dgm:prSet/>
      <dgm:spPr/>
      <dgm:t>
        <a:bodyPr/>
        <a:lstStyle/>
        <a:p>
          <a:endParaRPr lang="en-US"/>
        </a:p>
      </dgm:t>
    </dgm:pt>
    <dgm:pt modelId="{FAA38170-39A9-4C06-9123-0DB26267BCA6}" type="sibTrans" cxnId="{9F61CF2F-E9E0-4147-8FE1-B936A7994293}">
      <dgm:prSet/>
      <dgm:spPr/>
      <dgm:t>
        <a:bodyPr/>
        <a:lstStyle/>
        <a:p>
          <a:endParaRPr lang="en-US"/>
        </a:p>
      </dgm:t>
    </dgm:pt>
    <dgm:pt modelId="{8FF9B533-316D-4D18-BC6E-6313CFF6ADC7}">
      <dgm:prSet/>
      <dgm:spPr/>
      <dgm:t>
        <a:bodyPr/>
        <a:lstStyle/>
        <a:p>
          <a:r>
            <a:rPr lang="en-GB" dirty="0"/>
            <a:t>Mae </a:t>
          </a:r>
          <a:r>
            <a:rPr lang="en-GB" dirty="0" err="1"/>
            <a:t>Cymdeithas</a:t>
          </a:r>
          <a:r>
            <a:rPr lang="en-GB" dirty="0"/>
            <a:t> </a:t>
          </a:r>
          <a:r>
            <a:rPr lang="en-GB" dirty="0" err="1"/>
            <a:t>Cwnsela</a:t>
          </a:r>
          <a:r>
            <a:rPr lang="en-GB" dirty="0"/>
            <a:t> Prydain </a:t>
          </a:r>
          <a:r>
            <a:rPr lang="en-GB" dirty="0" err="1"/>
            <a:t>wedi</a:t>
          </a:r>
          <a:r>
            <a:rPr lang="en-GB" dirty="0"/>
            <a:t> </a:t>
          </a:r>
          <a:r>
            <a:rPr lang="en-GB" dirty="0" err="1"/>
            <a:t>creu</a:t>
          </a:r>
          <a:r>
            <a:rPr lang="en-GB" dirty="0"/>
            <a:t> </a:t>
          </a:r>
          <a:r>
            <a:rPr lang="en-GB" dirty="0" err="1"/>
            <a:t>rhai</a:t>
          </a:r>
          <a:r>
            <a:rPr lang="en-GB" dirty="0"/>
            <a:t> </a:t>
          </a:r>
          <a:r>
            <a:rPr lang="en-GB" dirty="0" err="1"/>
            <a:t>rheolau</a:t>
          </a:r>
          <a:r>
            <a:rPr lang="en-GB" dirty="0"/>
            <a:t> </a:t>
          </a:r>
          <a:r>
            <a:rPr lang="en-GB" dirty="0" err="1"/>
            <a:t>sylfaenol</a:t>
          </a:r>
          <a:r>
            <a:rPr lang="en-GB" dirty="0"/>
            <a:t> </a:t>
          </a:r>
          <a:r>
            <a:rPr lang="en-GB" dirty="0" err="1"/>
            <a:t>ar</a:t>
          </a:r>
          <a:r>
            <a:rPr lang="en-GB" dirty="0"/>
            <a:t> </a:t>
          </a:r>
          <a:r>
            <a:rPr lang="en-GB" dirty="0" err="1"/>
            <a:t>gyfer</a:t>
          </a:r>
          <a:r>
            <a:rPr lang="en-GB" dirty="0"/>
            <a:t> </a:t>
          </a:r>
          <a:r>
            <a:rPr lang="en-GB" dirty="0" err="1"/>
            <a:t>goruchwylio</a:t>
          </a:r>
          <a:r>
            <a:rPr lang="en-GB" dirty="0"/>
            <a:t>. Yn </a:t>
          </a:r>
          <a:r>
            <a:rPr lang="en-GB" dirty="0" err="1"/>
            <a:t>eu</a:t>
          </a:r>
          <a:r>
            <a:rPr lang="en-GB" dirty="0"/>
            <a:t> </a:t>
          </a:r>
          <a:r>
            <a:rPr lang="en-GB" dirty="0" err="1"/>
            <a:t>dogfen</a:t>
          </a:r>
          <a:r>
            <a:rPr lang="en-GB" dirty="0"/>
            <a:t> </a:t>
          </a:r>
          <a:r>
            <a:rPr lang="en-GB" dirty="0" err="1"/>
            <a:t>gyntaf</a:t>
          </a:r>
          <a:r>
            <a:rPr lang="en-GB" dirty="0"/>
            <a:t> </a:t>
          </a:r>
          <a:r>
            <a:rPr lang="en-GB" dirty="0" err="1"/>
            <a:t>ar</a:t>
          </a:r>
          <a:r>
            <a:rPr lang="en-GB" dirty="0"/>
            <a:t> </a:t>
          </a:r>
          <a:r>
            <a:rPr lang="en-GB" dirty="0" err="1"/>
            <a:t>oruchwyliaeth</a:t>
          </a:r>
          <a:r>
            <a:rPr lang="en-GB" dirty="0"/>
            <a:t> (1987) </a:t>
          </a:r>
          <a:r>
            <a:rPr lang="en-GB" dirty="0" err="1"/>
            <a:t>maent</a:t>
          </a:r>
          <a:r>
            <a:rPr lang="en-GB" dirty="0"/>
            <a:t> </a:t>
          </a:r>
          <a:r>
            <a:rPr lang="en-GB" dirty="0" err="1"/>
            <a:t>hefyd</a:t>
          </a:r>
          <a:r>
            <a:rPr lang="en-GB" dirty="0"/>
            <a:t> </a:t>
          </a:r>
          <a:r>
            <a:rPr lang="en-GB" dirty="0" err="1"/>
            <a:t>yn</a:t>
          </a:r>
          <a:r>
            <a:rPr lang="en-GB" dirty="0"/>
            <a:t> </a:t>
          </a:r>
          <a:r>
            <a:rPr lang="en-GB" dirty="0" err="1"/>
            <a:t>cynnwys</a:t>
          </a:r>
          <a:r>
            <a:rPr lang="en-GB" dirty="0"/>
            <a:t> </a:t>
          </a:r>
          <a:r>
            <a:rPr lang="en-GB" dirty="0" err="1"/>
            <a:t>ymwybyddiaeth</a:t>
          </a:r>
          <a:r>
            <a:rPr lang="en-GB" dirty="0"/>
            <a:t> bod </a:t>
          </a:r>
          <a:r>
            <a:rPr lang="en-GB" dirty="0" err="1"/>
            <a:t>goruchwyliaeth</a:t>
          </a:r>
          <a:r>
            <a:rPr lang="en-GB" dirty="0"/>
            <a:t> </a:t>
          </a:r>
          <a:r>
            <a:rPr lang="en-GB" dirty="0" err="1"/>
            <a:t>nid</a:t>
          </a:r>
          <a:r>
            <a:rPr lang="en-GB" dirty="0"/>
            <a:t> </a:t>
          </a:r>
          <a:r>
            <a:rPr lang="en-GB" dirty="0" err="1"/>
            <a:t>yn</a:t>
          </a:r>
          <a:r>
            <a:rPr lang="en-GB" dirty="0"/>
            <a:t> </a:t>
          </a:r>
          <a:r>
            <a:rPr lang="en-GB" dirty="0" err="1"/>
            <a:t>unig</a:t>
          </a:r>
          <a:r>
            <a:rPr lang="en-GB" dirty="0"/>
            <a:t> </a:t>
          </a:r>
          <a:r>
            <a:rPr lang="en-GB" dirty="0" err="1"/>
            <a:t>ar</a:t>
          </a:r>
          <a:r>
            <a:rPr lang="en-GB" dirty="0"/>
            <a:t> </a:t>
          </a:r>
          <a:r>
            <a:rPr lang="en-GB" dirty="0" err="1"/>
            <a:t>gyfer</a:t>
          </a:r>
          <a:r>
            <a:rPr lang="en-GB" dirty="0"/>
            <a:t> y </a:t>
          </a:r>
          <a:r>
            <a:rPr lang="en-GB" dirty="0" err="1"/>
            <a:t>sawl</a:t>
          </a:r>
          <a:r>
            <a:rPr lang="en-GB" dirty="0"/>
            <a:t> a </a:t>
          </a:r>
          <a:r>
            <a:rPr lang="en-GB" dirty="0" err="1"/>
            <a:t>oruchwylir</a:t>
          </a:r>
          <a:r>
            <a:rPr lang="en-GB" dirty="0"/>
            <a:t>, </a:t>
          </a:r>
          <a:r>
            <a:rPr lang="en-GB" dirty="0" err="1"/>
            <a:t>ond</a:t>
          </a:r>
          <a:r>
            <a:rPr lang="en-GB" dirty="0"/>
            <a:t> </a:t>
          </a:r>
          <a:r>
            <a:rPr lang="en-GB" dirty="0" err="1"/>
            <a:t>hefyd</a:t>
          </a:r>
          <a:r>
            <a:rPr lang="en-GB" dirty="0"/>
            <a:t> er </a:t>
          </a:r>
          <a:r>
            <a:rPr lang="en-GB" dirty="0" err="1"/>
            <a:t>budd</a:t>
          </a:r>
          <a:r>
            <a:rPr lang="en-GB" dirty="0"/>
            <a:t> y </a:t>
          </a:r>
          <a:r>
            <a:rPr lang="en-GB" dirty="0" err="1"/>
            <a:t>cleient</a:t>
          </a:r>
          <a:r>
            <a:rPr lang="en-GB" dirty="0"/>
            <a:t>.</a:t>
          </a:r>
          <a:endParaRPr lang="en-US" dirty="0"/>
        </a:p>
      </dgm:t>
    </dgm:pt>
    <dgm:pt modelId="{65BA837D-D0C9-4326-9A2A-9218F345156F}" type="parTrans" cxnId="{701B170E-C8B8-4ECA-A9BC-65AEA2F78844}">
      <dgm:prSet/>
      <dgm:spPr/>
      <dgm:t>
        <a:bodyPr/>
        <a:lstStyle/>
        <a:p>
          <a:endParaRPr lang="en-US"/>
        </a:p>
      </dgm:t>
    </dgm:pt>
    <dgm:pt modelId="{E239DDEB-13D1-4B56-8E8D-B80F5896B3C7}" type="sibTrans" cxnId="{701B170E-C8B8-4ECA-A9BC-65AEA2F78844}">
      <dgm:prSet/>
      <dgm:spPr/>
      <dgm:t>
        <a:bodyPr/>
        <a:lstStyle/>
        <a:p>
          <a:endParaRPr lang="en-US"/>
        </a:p>
      </dgm:t>
    </dgm:pt>
    <dgm:pt modelId="{B6385388-6E1B-40F6-AA0F-CE84C55F52B6}">
      <dgm:prSet/>
      <dgm:spPr/>
      <dgm:t>
        <a:bodyPr/>
        <a:lstStyle/>
        <a:p>
          <a:r>
            <a:rPr lang="en-GB" dirty="0" err="1"/>
            <a:t>Maent</a:t>
          </a:r>
          <a:r>
            <a:rPr lang="en-GB" dirty="0"/>
            <a:t> </a:t>
          </a:r>
          <a:r>
            <a:rPr lang="en-GB" dirty="0" err="1"/>
            <a:t>yn</a:t>
          </a:r>
          <a:r>
            <a:rPr lang="en-GB" dirty="0"/>
            <a:t> </a:t>
          </a:r>
          <a:r>
            <a:rPr lang="en-GB" dirty="0" err="1"/>
            <a:t>datgan</a:t>
          </a:r>
          <a:r>
            <a:rPr lang="en-GB" dirty="0"/>
            <a:t> </a:t>
          </a:r>
          <a:r>
            <a:rPr lang="en-GB" dirty="0" err="1"/>
            <a:t>mai</a:t>
          </a:r>
          <a:r>
            <a:rPr lang="en-GB" dirty="0"/>
            <a:t> y ‘primary purpose of supervision  is to protect the best interests of the client’ (p. 2). </a:t>
          </a:r>
          <a:endParaRPr lang="en-US" dirty="0"/>
        </a:p>
      </dgm:t>
    </dgm:pt>
    <dgm:pt modelId="{77638C66-A848-49FA-B3A0-352ED8A3F43E}" type="parTrans" cxnId="{E02F1355-0254-4D10-9AA1-C16228A315BF}">
      <dgm:prSet/>
      <dgm:spPr/>
      <dgm:t>
        <a:bodyPr/>
        <a:lstStyle/>
        <a:p>
          <a:endParaRPr lang="en-US"/>
        </a:p>
      </dgm:t>
    </dgm:pt>
    <dgm:pt modelId="{08891998-EE4D-448A-BB98-3F548F989DCB}" type="sibTrans" cxnId="{E02F1355-0254-4D10-9AA1-C16228A315BF}">
      <dgm:prSet/>
      <dgm:spPr/>
      <dgm:t>
        <a:bodyPr/>
        <a:lstStyle/>
        <a:p>
          <a:endParaRPr lang="en-US"/>
        </a:p>
      </dgm:t>
    </dgm:pt>
    <dgm:pt modelId="{E6CB8D17-CBDD-45AA-BC24-E3B4A7FB2D01}" type="pres">
      <dgm:prSet presAssocID="{88AC6041-FBBC-4935-BEA0-C34B89ECF11C}" presName="vert0" presStyleCnt="0">
        <dgm:presLayoutVars>
          <dgm:dir/>
          <dgm:animOne val="branch"/>
          <dgm:animLvl val="lvl"/>
        </dgm:presLayoutVars>
      </dgm:prSet>
      <dgm:spPr/>
    </dgm:pt>
    <dgm:pt modelId="{583E23D9-E8E1-4CBA-B488-9FB9E2EEAC95}" type="pres">
      <dgm:prSet presAssocID="{F7344410-BAD3-4F77-9EA1-9BD3D872E997}" presName="thickLine" presStyleLbl="alignNode1" presStyleIdx="0" presStyleCnt="3"/>
      <dgm:spPr/>
    </dgm:pt>
    <dgm:pt modelId="{E7A4F89B-59DF-47BD-AF9A-22408FC6D92F}" type="pres">
      <dgm:prSet presAssocID="{F7344410-BAD3-4F77-9EA1-9BD3D872E997}" presName="horz1" presStyleCnt="0"/>
      <dgm:spPr/>
    </dgm:pt>
    <dgm:pt modelId="{9E397E38-4C6B-4DB7-9560-C4FD6B3A4076}" type="pres">
      <dgm:prSet presAssocID="{F7344410-BAD3-4F77-9EA1-9BD3D872E997}" presName="tx1" presStyleLbl="revTx" presStyleIdx="0" presStyleCnt="3"/>
      <dgm:spPr/>
    </dgm:pt>
    <dgm:pt modelId="{498C673B-2218-41D1-B938-AB1F4D448F62}" type="pres">
      <dgm:prSet presAssocID="{F7344410-BAD3-4F77-9EA1-9BD3D872E997}" presName="vert1" presStyleCnt="0"/>
      <dgm:spPr/>
    </dgm:pt>
    <dgm:pt modelId="{DC687CEB-FB8A-443A-95A4-F38AD268883B}" type="pres">
      <dgm:prSet presAssocID="{8FF9B533-316D-4D18-BC6E-6313CFF6ADC7}" presName="thickLine" presStyleLbl="alignNode1" presStyleIdx="1" presStyleCnt="3"/>
      <dgm:spPr/>
    </dgm:pt>
    <dgm:pt modelId="{EFDA1826-230B-4AA7-BA5E-3CC63D2A5A5E}" type="pres">
      <dgm:prSet presAssocID="{8FF9B533-316D-4D18-BC6E-6313CFF6ADC7}" presName="horz1" presStyleCnt="0"/>
      <dgm:spPr/>
    </dgm:pt>
    <dgm:pt modelId="{363C2EF3-A7A7-4F90-9B7F-1C06026A7421}" type="pres">
      <dgm:prSet presAssocID="{8FF9B533-316D-4D18-BC6E-6313CFF6ADC7}" presName="tx1" presStyleLbl="revTx" presStyleIdx="1" presStyleCnt="3"/>
      <dgm:spPr/>
    </dgm:pt>
    <dgm:pt modelId="{C1338805-AF2D-4E0E-9809-3A06F6F24F75}" type="pres">
      <dgm:prSet presAssocID="{8FF9B533-316D-4D18-BC6E-6313CFF6ADC7}" presName="vert1" presStyleCnt="0"/>
      <dgm:spPr/>
    </dgm:pt>
    <dgm:pt modelId="{34CB38F5-4602-4893-B75C-B055A765D134}" type="pres">
      <dgm:prSet presAssocID="{B6385388-6E1B-40F6-AA0F-CE84C55F52B6}" presName="thickLine" presStyleLbl="alignNode1" presStyleIdx="2" presStyleCnt="3"/>
      <dgm:spPr/>
    </dgm:pt>
    <dgm:pt modelId="{FCAFAA03-72F5-4AA6-BA80-F81E03516E25}" type="pres">
      <dgm:prSet presAssocID="{B6385388-6E1B-40F6-AA0F-CE84C55F52B6}" presName="horz1" presStyleCnt="0"/>
      <dgm:spPr/>
    </dgm:pt>
    <dgm:pt modelId="{FEE666CB-D2F2-457E-9371-0F36A3E4799A}" type="pres">
      <dgm:prSet presAssocID="{B6385388-6E1B-40F6-AA0F-CE84C55F52B6}" presName="tx1" presStyleLbl="revTx" presStyleIdx="2" presStyleCnt="3"/>
      <dgm:spPr/>
    </dgm:pt>
    <dgm:pt modelId="{EF7D0A0B-A3EF-4402-A478-1C9D40713B60}" type="pres">
      <dgm:prSet presAssocID="{B6385388-6E1B-40F6-AA0F-CE84C55F52B6}" presName="vert1" presStyleCnt="0"/>
      <dgm:spPr/>
    </dgm:pt>
  </dgm:ptLst>
  <dgm:cxnLst>
    <dgm:cxn modelId="{701B170E-C8B8-4ECA-A9BC-65AEA2F78844}" srcId="{88AC6041-FBBC-4935-BEA0-C34B89ECF11C}" destId="{8FF9B533-316D-4D18-BC6E-6313CFF6ADC7}" srcOrd="1" destOrd="0" parTransId="{65BA837D-D0C9-4326-9A2A-9218F345156F}" sibTransId="{E239DDEB-13D1-4B56-8E8D-B80F5896B3C7}"/>
    <dgm:cxn modelId="{F4D83315-F11E-42DA-AC63-45CE19A02E4E}" type="presOf" srcId="{F7344410-BAD3-4F77-9EA1-9BD3D872E997}" destId="{9E397E38-4C6B-4DB7-9560-C4FD6B3A4076}" srcOrd="0" destOrd="0" presId="urn:microsoft.com/office/officeart/2008/layout/LinedList"/>
    <dgm:cxn modelId="{9F61CF2F-E9E0-4147-8FE1-B936A7994293}" srcId="{88AC6041-FBBC-4935-BEA0-C34B89ECF11C}" destId="{F7344410-BAD3-4F77-9EA1-9BD3D872E997}" srcOrd="0" destOrd="0" parTransId="{223E63EB-88A7-4235-8A9F-39119323827F}" sibTransId="{FAA38170-39A9-4C06-9123-0DB26267BCA6}"/>
    <dgm:cxn modelId="{BC5F374E-2FB1-44B8-B931-AE76B6A06840}" type="presOf" srcId="{B6385388-6E1B-40F6-AA0F-CE84C55F52B6}" destId="{FEE666CB-D2F2-457E-9371-0F36A3E4799A}" srcOrd="0" destOrd="0" presId="urn:microsoft.com/office/officeart/2008/layout/LinedList"/>
    <dgm:cxn modelId="{E02F1355-0254-4D10-9AA1-C16228A315BF}" srcId="{88AC6041-FBBC-4935-BEA0-C34B89ECF11C}" destId="{B6385388-6E1B-40F6-AA0F-CE84C55F52B6}" srcOrd="2" destOrd="0" parTransId="{77638C66-A848-49FA-B3A0-352ED8A3F43E}" sibTransId="{08891998-EE4D-448A-BB98-3F548F989DCB}"/>
    <dgm:cxn modelId="{C765D380-3739-43E3-A9DD-7C460129659D}" type="presOf" srcId="{8FF9B533-316D-4D18-BC6E-6313CFF6ADC7}" destId="{363C2EF3-A7A7-4F90-9B7F-1C06026A7421}" srcOrd="0" destOrd="0" presId="urn:microsoft.com/office/officeart/2008/layout/LinedList"/>
    <dgm:cxn modelId="{AECF2595-7D2D-495C-8039-FD175A5AB8C7}" type="presOf" srcId="{88AC6041-FBBC-4935-BEA0-C34B89ECF11C}" destId="{E6CB8D17-CBDD-45AA-BC24-E3B4A7FB2D01}" srcOrd="0" destOrd="0" presId="urn:microsoft.com/office/officeart/2008/layout/LinedList"/>
    <dgm:cxn modelId="{BF4639DD-034F-4738-8C52-39319CA6BFA6}" type="presParOf" srcId="{E6CB8D17-CBDD-45AA-BC24-E3B4A7FB2D01}" destId="{583E23D9-E8E1-4CBA-B488-9FB9E2EEAC95}" srcOrd="0" destOrd="0" presId="urn:microsoft.com/office/officeart/2008/layout/LinedList"/>
    <dgm:cxn modelId="{2AA495B5-99AA-437C-AD45-194ED4614411}" type="presParOf" srcId="{E6CB8D17-CBDD-45AA-BC24-E3B4A7FB2D01}" destId="{E7A4F89B-59DF-47BD-AF9A-22408FC6D92F}" srcOrd="1" destOrd="0" presId="urn:microsoft.com/office/officeart/2008/layout/LinedList"/>
    <dgm:cxn modelId="{A1E80FEE-A76B-4EA2-9EA5-3FDA1020D5CD}" type="presParOf" srcId="{E7A4F89B-59DF-47BD-AF9A-22408FC6D92F}" destId="{9E397E38-4C6B-4DB7-9560-C4FD6B3A4076}" srcOrd="0" destOrd="0" presId="urn:microsoft.com/office/officeart/2008/layout/LinedList"/>
    <dgm:cxn modelId="{3AABA363-C96D-4B3C-A10C-0B9FC54BB738}" type="presParOf" srcId="{E7A4F89B-59DF-47BD-AF9A-22408FC6D92F}" destId="{498C673B-2218-41D1-B938-AB1F4D448F62}" srcOrd="1" destOrd="0" presId="urn:microsoft.com/office/officeart/2008/layout/LinedList"/>
    <dgm:cxn modelId="{6806D1BF-78E3-4A56-8522-3FBBD0FC2288}" type="presParOf" srcId="{E6CB8D17-CBDD-45AA-BC24-E3B4A7FB2D01}" destId="{DC687CEB-FB8A-443A-95A4-F38AD268883B}" srcOrd="2" destOrd="0" presId="urn:microsoft.com/office/officeart/2008/layout/LinedList"/>
    <dgm:cxn modelId="{F31010D5-5834-4DAB-A709-D5DADCCD4A29}" type="presParOf" srcId="{E6CB8D17-CBDD-45AA-BC24-E3B4A7FB2D01}" destId="{EFDA1826-230B-4AA7-BA5E-3CC63D2A5A5E}" srcOrd="3" destOrd="0" presId="urn:microsoft.com/office/officeart/2008/layout/LinedList"/>
    <dgm:cxn modelId="{9276068D-D91E-4CFA-A68A-123E3CC83F53}" type="presParOf" srcId="{EFDA1826-230B-4AA7-BA5E-3CC63D2A5A5E}" destId="{363C2EF3-A7A7-4F90-9B7F-1C06026A7421}" srcOrd="0" destOrd="0" presId="urn:microsoft.com/office/officeart/2008/layout/LinedList"/>
    <dgm:cxn modelId="{BCB60A54-DDED-4C99-BAEB-48C6EB6E1BFF}" type="presParOf" srcId="{EFDA1826-230B-4AA7-BA5E-3CC63D2A5A5E}" destId="{C1338805-AF2D-4E0E-9809-3A06F6F24F75}" srcOrd="1" destOrd="0" presId="urn:microsoft.com/office/officeart/2008/layout/LinedList"/>
    <dgm:cxn modelId="{924E7F25-0DBA-4949-9889-14F94BE65976}" type="presParOf" srcId="{E6CB8D17-CBDD-45AA-BC24-E3B4A7FB2D01}" destId="{34CB38F5-4602-4893-B75C-B055A765D134}" srcOrd="4" destOrd="0" presId="urn:microsoft.com/office/officeart/2008/layout/LinedList"/>
    <dgm:cxn modelId="{4F157913-1574-42A4-A52E-03DB0080E69A}" type="presParOf" srcId="{E6CB8D17-CBDD-45AA-BC24-E3B4A7FB2D01}" destId="{FCAFAA03-72F5-4AA6-BA80-F81E03516E25}" srcOrd="5" destOrd="0" presId="urn:microsoft.com/office/officeart/2008/layout/LinedList"/>
    <dgm:cxn modelId="{3BF6F0C1-61AC-48FE-B0A5-078A2D75179D}" type="presParOf" srcId="{FCAFAA03-72F5-4AA6-BA80-F81E03516E25}" destId="{FEE666CB-D2F2-457E-9371-0F36A3E4799A}" srcOrd="0" destOrd="0" presId="urn:microsoft.com/office/officeart/2008/layout/LinedList"/>
    <dgm:cxn modelId="{CE0B9CC3-CEE4-4C3E-8FFF-97E8C0AACB83}" type="presParOf" srcId="{FCAFAA03-72F5-4AA6-BA80-F81E03516E25}" destId="{EF7D0A0B-A3EF-4402-A478-1C9D40713B6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AC6041-FBBC-4935-BEA0-C34B89ECF11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7344410-BAD3-4F77-9EA1-9BD3D872E997}">
      <dgm:prSet/>
      <dgm:spPr/>
      <dgm:t>
        <a:bodyPr/>
        <a:lstStyle/>
        <a:p>
          <a:r>
            <a:rPr lang="en-GB" dirty="0">
              <a:solidFill>
                <a:schemeClr val="accent5">
                  <a:lumMod val="75000"/>
                </a:schemeClr>
              </a:solidFill>
            </a:rPr>
            <a:t>Supervision and supervised practice is of utmost importance to the trainee youth worker and is of equal importance to the young people with whom you are involved.</a:t>
          </a:r>
          <a:endParaRPr lang="en-US" dirty="0">
            <a:solidFill>
              <a:schemeClr val="accent5">
                <a:lumMod val="75000"/>
              </a:schemeClr>
            </a:solidFill>
          </a:endParaRPr>
        </a:p>
      </dgm:t>
    </dgm:pt>
    <dgm:pt modelId="{223E63EB-88A7-4235-8A9F-39119323827F}" type="parTrans" cxnId="{9F61CF2F-E9E0-4147-8FE1-B936A7994293}">
      <dgm:prSet/>
      <dgm:spPr/>
      <dgm:t>
        <a:bodyPr/>
        <a:lstStyle/>
        <a:p>
          <a:endParaRPr lang="en-US"/>
        </a:p>
      </dgm:t>
    </dgm:pt>
    <dgm:pt modelId="{FAA38170-39A9-4C06-9123-0DB26267BCA6}" type="sibTrans" cxnId="{9F61CF2F-E9E0-4147-8FE1-B936A7994293}">
      <dgm:prSet/>
      <dgm:spPr/>
      <dgm:t>
        <a:bodyPr/>
        <a:lstStyle/>
        <a:p>
          <a:endParaRPr lang="en-US"/>
        </a:p>
      </dgm:t>
    </dgm:pt>
    <dgm:pt modelId="{8FF9B533-316D-4D18-BC6E-6313CFF6ADC7}">
      <dgm:prSet/>
      <dgm:spPr/>
      <dgm:t>
        <a:bodyPr/>
        <a:lstStyle/>
        <a:p>
          <a:r>
            <a:rPr lang="en-GB" dirty="0">
              <a:solidFill>
                <a:schemeClr val="accent5">
                  <a:lumMod val="75000"/>
                </a:schemeClr>
              </a:solidFill>
            </a:rPr>
            <a:t>The British Association for Counselling has created some ground rules for supervision. In their first document on supervision (1987) they also include an awareness of supervision being not only for the supervisee, but also for the benefit of the client.</a:t>
          </a:r>
          <a:endParaRPr lang="en-US" dirty="0">
            <a:solidFill>
              <a:schemeClr val="accent5">
                <a:lumMod val="75000"/>
              </a:schemeClr>
            </a:solidFill>
          </a:endParaRPr>
        </a:p>
      </dgm:t>
    </dgm:pt>
    <dgm:pt modelId="{65BA837D-D0C9-4326-9A2A-9218F345156F}" type="parTrans" cxnId="{701B170E-C8B8-4ECA-A9BC-65AEA2F78844}">
      <dgm:prSet/>
      <dgm:spPr/>
      <dgm:t>
        <a:bodyPr/>
        <a:lstStyle/>
        <a:p>
          <a:endParaRPr lang="en-US"/>
        </a:p>
      </dgm:t>
    </dgm:pt>
    <dgm:pt modelId="{E239DDEB-13D1-4B56-8E8D-B80F5896B3C7}" type="sibTrans" cxnId="{701B170E-C8B8-4ECA-A9BC-65AEA2F78844}">
      <dgm:prSet/>
      <dgm:spPr/>
      <dgm:t>
        <a:bodyPr/>
        <a:lstStyle/>
        <a:p>
          <a:endParaRPr lang="en-US"/>
        </a:p>
      </dgm:t>
    </dgm:pt>
    <dgm:pt modelId="{B6385388-6E1B-40F6-AA0F-CE84C55F52B6}">
      <dgm:prSet/>
      <dgm:spPr/>
      <dgm:t>
        <a:bodyPr/>
        <a:lstStyle/>
        <a:p>
          <a:r>
            <a:rPr lang="en-GB" dirty="0">
              <a:solidFill>
                <a:schemeClr val="accent5">
                  <a:lumMod val="75000"/>
                </a:schemeClr>
              </a:solidFill>
            </a:rPr>
            <a:t>They state that the ‘primary purpose of supervision  is to protect the best interests of the client’ (p. 2).</a:t>
          </a:r>
          <a:endParaRPr lang="en-US" dirty="0">
            <a:solidFill>
              <a:schemeClr val="accent5">
                <a:lumMod val="75000"/>
              </a:schemeClr>
            </a:solidFill>
          </a:endParaRPr>
        </a:p>
      </dgm:t>
    </dgm:pt>
    <dgm:pt modelId="{77638C66-A848-49FA-B3A0-352ED8A3F43E}" type="parTrans" cxnId="{E02F1355-0254-4D10-9AA1-C16228A315BF}">
      <dgm:prSet/>
      <dgm:spPr/>
      <dgm:t>
        <a:bodyPr/>
        <a:lstStyle/>
        <a:p>
          <a:endParaRPr lang="en-US"/>
        </a:p>
      </dgm:t>
    </dgm:pt>
    <dgm:pt modelId="{08891998-EE4D-448A-BB98-3F548F989DCB}" type="sibTrans" cxnId="{E02F1355-0254-4D10-9AA1-C16228A315BF}">
      <dgm:prSet/>
      <dgm:spPr/>
      <dgm:t>
        <a:bodyPr/>
        <a:lstStyle/>
        <a:p>
          <a:endParaRPr lang="en-US"/>
        </a:p>
      </dgm:t>
    </dgm:pt>
    <dgm:pt modelId="{E6CB8D17-CBDD-45AA-BC24-E3B4A7FB2D01}" type="pres">
      <dgm:prSet presAssocID="{88AC6041-FBBC-4935-BEA0-C34B89ECF11C}" presName="vert0" presStyleCnt="0">
        <dgm:presLayoutVars>
          <dgm:dir/>
          <dgm:animOne val="branch"/>
          <dgm:animLvl val="lvl"/>
        </dgm:presLayoutVars>
      </dgm:prSet>
      <dgm:spPr/>
    </dgm:pt>
    <dgm:pt modelId="{583E23D9-E8E1-4CBA-B488-9FB9E2EEAC95}" type="pres">
      <dgm:prSet presAssocID="{F7344410-BAD3-4F77-9EA1-9BD3D872E997}" presName="thickLine" presStyleLbl="alignNode1" presStyleIdx="0" presStyleCnt="3"/>
      <dgm:spPr/>
    </dgm:pt>
    <dgm:pt modelId="{E7A4F89B-59DF-47BD-AF9A-22408FC6D92F}" type="pres">
      <dgm:prSet presAssocID="{F7344410-BAD3-4F77-9EA1-9BD3D872E997}" presName="horz1" presStyleCnt="0"/>
      <dgm:spPr/>
    </dgm:pt>
    <dgm:pt modelId="{9E397E38-4C6B-4DB7-9560-C4FD6B3A4076}" type="pres">
      <dgm:prSet presAssocID="{F7344410-BAD3-4F77-9EA1-9BD3D872E997}" presName="tx1" presStyleLbl="revTx" presStyleIdx="0" presStyleCnt="3"/>
      <dgm:spPr/>
    </dgm:pt>
    <dgm:pt modelId="{498C673B-2218-41D1-B938-AB1F4D448F62}" type="pres">
      <dgm:prSet presAssocID="{F7344410-BAD3-4F77-9EA1-9BD3D872E997}" presName="vert1" presStyleCnt="0"/>
      <dgm:spPr/>
    </dgm:pt>
    <dgm:pt modelId="{DC687CEB-FB8A-443A-95A4-F38AD268883B}" type="pres">
      <dgm:prSet presAssocID="{8FF9B533-316D-4D18-BC6E-6313CFF6ADC7}" presName="thickLine" presStyleLbl="alignNode1" presStyleIdx="1" presStyleCnt="3"/>
      <dgm:spPr/>
    </dgm:pt>
    <dgm:pt modelId="{EFDA1826-230B-4AA7-BA5E-3CC63D2A5A5E}" type="pres">
      <dgm:prSet presAssocID="{8FF9B533-316D-4D18-BC6E-6313CFF6ADC7}" presName="horz1" presStyleCnt="0"/>
      <dgm:spPr/>
    </dgm:pt>
    <dgm:pt modelId="{363C2EF3-A7A7-4F90-9B7F-1C06026A7421}" type="pres">
      <dgm:prSet presAssocID="{8FF9B533-316D-4D18-BC6E-6313CFF6ADC7}" presName="tx1" presStyleLbl="revTx" presStyleIdx="1" presStyleCnt="3"/>
      <dgm:spPr/>
    </dgm:pt>
    <dgm:pt modelId="{C1338805-AF2D-4E0E-9809-3A06F6F24F75}" type="pres">
      <dgm:prSet presAssocID="{8FF9B533-316D-4D18-BC6E-6313CFF6ADC7}" presName="vert1" presStyleCnt="0"/>
      <dgm:spPr/>
    </dgm:pt>
    <dgm:pt modelId="{34CB38F5-4602-4893-B75C-B055A765D134}" type="pres">
      <dgm:prSet presAssocID="{B6385388-6E1B-40F6-AA0F-CE84C55F52B6}" presName="thickLine" presStyleLbl="alignNode1" presStyleIdx="2" presStyleCnt="3"/>
      <dgm:spPr/>
    </dgm:pt>
    <dgm:pt modelId="{FCAFAA03-72F5-4AA6-BA80-F81E03516E25}" type="pres">
      <dgm:prSet presAssocID="{B6385388-6E1B-40F6-AA0F-CE84C55F52B6}" presName="horz1" presStyleCnt="0"/>
      <dgm:spPr/>
    </dgm:pt>
    <dgm:pt modelId="{FEE666CB-D2F2-457E-9371-0F36A3E4799A}" type="pres">
      <dgm:prSet presAssocID="{B6385388-6E1B-40F6-AA0F-CE84C55F52B6}" presName="tx1" presStyleLbl="revTx" presStyleIdx="2" presStyleCnt="3"/>
      <dgm:spPr/>
    </dgm:pt>
    <dgm:pt modelId="{EF7D0A0B-A3EF-4402-A478-1C9D40713B60}" type="pres">
      <dgm:prSet presAssocID="{B6385388-6E1B-40F6-AA0F-CE84C55F52B6}" presName="vert1" presStyleCnt="0"/>
      <dgm:spPr/>
    </dgm:pt>
  </dgm:ptLst>
  <dgm:cxnLst>
    <dgm:cxn modelId="{701B170E-C8B8-4ECA-A9BC-65AEA2F78844}" srcId="{88AC6041-FBBC-4935-BEA0-C34B89ECF11C}" destId="{8FF9B533-316D-4D18-BC6E-6313CFF6ADC7}" srcOrd="1" destOrd="0" parTransId="{65BA837D-D0C9-4326-9A2A-9218F345156F}" sibTransId="{E239DDEB-13D1-4B56-8E8D-B80F5896B3C7}"/>
    <dgm:cxn modelId="{F4D83315-F11E-42DA-AC63-45CE19A02E4E}" type="presOf" srcId="{F7344410-BAD3-4F77-9EA1-9BD3D872E997}" destId="{9E397E38-4C6B-4DB7-9560-C4FD6B3A4076}" srcOrd="0" destOrd="0" presId="urn:microsoft.com/office/officeart/2008/layout/LinedList"/>
    <dgm:cxn modelId="{9F61CF2F-E9E0-4147-8FE1-B936A7994293}" srcId="{88AC6041-FBBC-4935-BEA0-C34B89ECF11C}" destId="{F7344410-BAD3-4F77-9EA1-9BD3D872E997}" srcOrd="0" destOrd="0" parTransId="{223E63EB-88A7-4235-8A9F-39119323827F}" sibTransId="{FAA38170-39A9-4C06-9123-0DB26267BCA6}"/>
    <dgm:cxn modelId="{BC5F374E-2FB1-44B8-B931-AE76B6A06840}" type="presOf" srcId="{B6385388-6E1B-40F6-AA0F-CE84C55F52B6}" destId="{FEE666CB-D2F2-457E-9371-0F36A3E4799A}" srcOrd="0" destOrd="0" presId="urn:microsoft.com/office/officeart/2008/layout/LinedList"/>
    <dgm:cxn modelId="{E02F1355-0254-4D10-9AA1-C16228A315BF}" srcId="{88AC6041-FBBC-4935-BEA0-C34B89ECF11C}" destId="{B6385388-6E1B-40F6-AA0F-CE84C55F52B6}" srcOrd="2" destOrd="0" parTransId="{77638C66-A848-49FA-B3A0-352ED8A3F43E}" sibTransId="{08891998-EE4D-448A-BB98-3F548F989DCB}"/>
    <dgm:cxn modelId="{C765D380-3739-43E3-A9DD-7C460129659D}" type="presOf" srcId="{8FF9B533-316D-4D18-BC6E-6313CFF6ADC7}" destId="{363C2EF3-A7A7-4F90-9B7F-1C06026A7421}" srcOrd="0" destOrd="0" presId="urn:microsoft.com/office/officeart/2008/layout/LinedList"/>
    <dgm:cxn modelId="{AECF2595-7D2D-495C-8039-FD175A5AB8C7}" type="presOf" srcId="{88AC6041-FBBC-4935-BEA0-C34B89ECF11C}" destId="{E6CB8D17-CBDD-45AA-BC24-E3B4A7FB2D01}" srcOrd="0" destOrd="0" presId="urn:microsoft.com/office/officeart/2008/layout/LinedList"/>
    <dgm:cxn modelId="{BF4639DD-034F-4738-8C52-39319CA6BFA6}" type="presParOf" srcId="{E6CB8D17-CBDD-45AA-BC24-E3B4A7FB2D01}" destId="{583E23D9-E8E1-4CBA-B488-9FB9E2EEAC95}" srcOrd="0" destOrd="0" presId="urn:microsoft.com/office/officeart/2008/layout/LinedList"/>
    <dgm:cxn modelId="{2AA495B5-99AA-437C-AD45-194ED4614411}" type="presParOf" srcId="{E6CB8D17-CBDD-45AA-BC24-E3B4A7FB2D01}" destId="{E7A4F89B-59DF-47BD-AF9A-22408FC6D92F}" srcOrd="1" destOrd="0" presId="urn:microsoft.com/office/officeart/2008/layout/LinedList"/>
    <dgm:cxn modelId="{A1E80FEE-A76B-4EA2-9EA5-3FDA1020D5CD}" type="presParOf" srcId="{E7A4F89B-59DF-47BD-AF9A-22408FC6D92F}" destId="{9E397E38-4C6B-4DB7-9560-C4FD6B3A4076}" srcOrd="0" destOrd="0" presId="urn:microsoft.com/office/officeart/2008/layout/LinedList"/>
    <dgm:cxn modelId="{3AABA363-C96D-4B3C-A10C-0B9FC54BB738}" type="presParOf" srcId="{E7A4F89B-59DF-47BD-AF9A-22408FC6D92F}" destId="{498C673B-2218-41D1-B938-AB1F4D448F62}" srcOrd="1" destOrd="0" presId="urn:microsoft.com/office/officeart/2008/layout/LinedList"/>
    <dgm:cxn modelId="{6806D1BF-78E3-4A56-8522-3FBBD0FC2288}" type="presParOf" srcId="{E6CB8D17-CBDD-45AA-BC24-E3B4A7FB2D01}" destId="{DC687CEB-FB8A-443A-95A4-F38AD268883B}" srcOrd="2" destOrd="0" presId="urn:microsoft.com/office/officeart/2008/layout/LinedList"/>
    <dgm:cxn modelId="{F31010D5-5834-4DAB-A709-D5DADCCD4A29}" type="presParOf" srcId="{E6CB8D17-CBDD-45AA-BC24-E3B4A7FB2D01}" destId="{EFDA1826-230B-4AA7-BA5E-3CC63D2A5A5E}" srcOrd="3" destOrd="0" presId="urn:microsoft.com/office/officeart/2008/layout/LinedList"/>
    <dgm:cxn modelId="{9276068D-D91E-4CFA-A68A-123E3CC83F53}" type="presParOf" srcId="{EFDA1826-230B-4AA7-BA5E-3CC63D2A5A5E}" destId="{363C2EF3-A7A7-4F90-9B7F-1C06026A7421}" srcOrd="0" destOrd="0" presId="urn:microsoft.com/office/officeart/2008/layout/LinedList"/>
    <dgm:cxn modelId="{BCB60A54-DDED-4C99-BAEB-48C6EB6E1BFF}" type="presParOf" srcId="{EFDA1826-230B-4AA7-BA5E-3CC63D2A5A5E}" destId="{C1338805-AF2D-4E0E-9809-3A06F6F24F75}" srcOrd="1" destOrd="0" presId="urn:microsoft.com/office/officeart/2008/layout/LinedList"/>
    <dgm:cxn modelId="{924E7F25-0DBA-4949-9889-14F94BE65976}" type="presParOf" srcId="{E6CB8D17-CBDD-45AA-BC24-E3B4A7FB2D01}" destId="{34CB38F5-4602-4893-B75C-B055A765D134}" srcOrd="4" destOrd="0" presId="urn:microsoft.com/office/officeart/2008/layout/LinedList"/>
    <dgm:cxn modelId="{4F157913-1574-42A4-A52E-03DB0080E69A}" type="presParOf" srcId="{E6CB8D17-CBDD-45AA-BC24-E3B4A7FB2D01}" destId="{FCAFAA03-72F5-4AA6-BA80-F81E03516E25}" srcOrd="5" destOrd="0" presId="urn:microsoft.com/office/officeart/2008/layout/LinedList"/>
    <dgm:cxn modelId="{3BF6F0C1-61AC-48FE-B0A5-078A2D75179D}" type="presParOf" srcId="{FCAFAA03-72F5-4AA6-BA80-F81E03516E25}" destId="{FEE666CB-D2F2-457E-9371-0F36A3E4799A}" srcOrd="0" destOrd="0" presId="urn:microsoft.com/office/officeart/2008/layout/LinedList"/>
    <dgm:cxn modelId="{CE0B9CC3-CEE4-4C3E-8FFF-97E8C0AACB83}" type="presParOf" srcId="{FCAFAA03-72F5-4AA6-BA80-F81E03516E25}" destId="{EF7D0A0B-A3EF-4402-A478-1C9D40713B60}"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E23D9-E8E1-4CBA-B488-9FB9E2EEAC95}">
      <dsp:nvSpPr>
        <dsp:cNvPr id="0" name=""/>
        <dsp:cNvSpPr/>
      </dsp:nvSpPr>
      <dsp:spPr>
        <a:xfrm>
          <a:off x="0" y="1860"/>
          <a:ext cx="515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397E38-4C6B-4DB7-9560-C4FD6B3A4076}">
      <dsp:nvSpPr>
        <dsp:cNvPr id="0" name=""/>
        <dsp:cNvSpPr/>
      </dsp:nvSpPr>
      <dsp:spPr>
        <a:xfrm>
          <a:off x="0" y="1860"/>
          <a:ext cx="5156200" cy="1268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Mae </a:t>
          </a:r>
          <a:r>
            <a:rPr lang="en-GB" sz="1600" kern="1200" dirty="0" err="1"/>
            <a:t>goruchwyliaeth</a:t>
          </a:r>
          <a:r>
            <a:rPr lang="en-GB" sz="1600" kern="1200" dirty="0"/>
            <a:t> ac </a:t>
          </a:r>
          <a:r>
            <a:rPr lang="en-GB" sz="1600" kern="1200" dirty="0" err="1"/>
            <a:t>ymarfer</a:t>
          </a:r>
          <a:r>
            <a:rPr lang="en-GB" sz="1600" kern="1200" dirty="0"/>
            <a:t> dan </a:t>
          </a:r>
          <a:r>
            <a:rPr lang="en-GB" sz="1600" kern="1200" dirty="0" err="1"/>
            <a:t>oruchwyliaeth</a:t>
          </a:r>
          <a:r>
            <a:rPr lang="en-GB" sz="1600" kern="1200" dirty="0"/>
            <a:t> </a:t>
          </a:r>
          <a:r>
            <a:rPr lang="en-GB" sz="1600" kern="1200" dirty="0" err="1"/>
            <a:t>o'r</a:t>
          </a:r>
          <a:r>
            <a:rPr lang="en-GB" sz="1600" kern="1200" dirty="0"/>
            <a:t> </a:t>
          </a:r>
          <a:r>
            <a:rPr lang="en-GB" sz="1600" kern="1200" dirty="0" err="1"/>
            <a:t>pwys</a:t>
          </a:r>
          <a:r>
            <a:rPr lang="en-GB" sz="1600" kern="1200" dirty="0"/>
            <a:t> </a:t>
          </a:r>
          <a:r>
            <a:rPr lang="en-GB" sz="1600" kern="1200" dirty="0" err="1"/>
            <a:t>mwyaf</a:t>
          </a:r>
          <a:r>
            <a:rPr lang="en-GB" sz="1600" kern="1200" dirty="0"/>
            <a:t> </a:t>
          </a:r>
          <a:r>
            <a:rPr lang="en-GB" sz="1600" kern="1200" dirty="0" err="1"/>
            <a:t>i'r</a:t>
          </a:r>
          <a:r>
            <a:rPr lang="en-GB" sz="1600" kern="1200" dirty="0"/>
            <a:t> </a:t>
          </a:r>
          <a:r>
            <a:rPr lang="en-GB" sz="1600" kern="1200" dirty="0" err="1"/>
            <a:t>gweithiwr</a:t>
          </a:r>
          <a:r>
            <a:rPr lang="en-GB" sz="1600" kern="1200" dirty="0"/>
            <a:t> </a:t>
          </a:r>
          <a:r>
            <a:rPr lang="en-GB" sz="1600" kern="1200" dirty="0" err="1"/>
            <a:t>ieuenctid</a:t>
          </a:r>
          <a:r>
            <a:rPr lang="en-GB" sz="1600" kern="1200" dirty="0"/>
            <a:t> dan </a:t>
          </a:r>
          <a:r>
            <a:rPr lang="en-GB" sz="1600" kern="1200" dirty="0" err="1"/>
            <a:t>hyfforddiant</a:t>
          </a:r>
          <a:r>
            <a:rPr lang="en-GB" sz="1600" kern="1200" dirty="0"/>
            <a:t> ac </a:t>
          </a:r>
          <a:r>
            <a:rPr lang="en-GB" sz="1600" kern="1200" dirty="0" err="1"/>
            <a:t>mae'r</a:t>
          </a:r>
          <a:r>
            <a:rPr lang="en-GB" sz="1600" kern="1200" dirty="0"/>
            <a:t> un mor </a:t>
          </a:r>
          <a:r>
            <a:rPr lang="en-GB" sz="1600" kern="1200" dirty="0" err="1"/>
            <a:t>bwysig</a:t>
          </a:r>
          <a:r>
            <a:rPr lang="en-GB" sz="1600" kern="1200" dirty="0"/>
            <a:t> </a:t>
          </a:r>
          <a:r>
            <a:rPr lang="en-GB" sz="1600" kern="1200" dirty="0" err="1"/>
            <a:t>i'r</a:t>
          </a:r>
          <a:r>
            <a:rPr lang="en-GB" sz="1600" kern="1200" dirty="0"/>
            <a:t> </a:t>
          </a:r>
          <a:r>
            <a:rPr lang="en-GB" sz="1600" kern="1200" dirty="0" err="1"/>
            <a:t>bobl</a:t>
          </a:r>
          <a:r>
            <a:rPr lang="en-GB" sz="1600" kern="1200" dirty="0"/>
            <a:t> </a:t>
          </a:r>
          <a:r>
            <a:rPr lang="en-GB" sz="1600" kern="1200" dirty="0" err="1"/>
            <a:t>ifanc</a:t>
          </a:r>
          <a:r>
            <a:rPr lang="en-GB" sz="1600" kern="1200" dirty="0"/>
            <a:t> yr </a:t>
          </a:r>
          <a:r>
            <a:rPr lang="en-GB" sz="1600" kern="1200" dirty="0" err="1"/>
            <a:t>ydych</a:t>
          </a:r>
          <a:r>
            <a:rPr lang="en-GB" sz="1600" kern="1200" dirty="0"/>
            <a:t> </a:t>
          </a:r>
          <a:r>
            <a:rPr lang="en-GB" sz="1600" kern="1200" dirty="0" err="1"/>
            <a:t>yn</a:t>
          </a:r>
          <a:r>
            <a:rPr lang="en-GB" sz="1600" kern="1200" dirty="0"/>
            <a:t> </a:t>
          </a:r>
          <a:r>
            <a:rPr lang="en-GB" sz="1600" kern="1200" dirty="0" err="1"/>
            <a:t>ymwneud</a:t>
          </a:r>
          <a:r>
            <a:rPr lang="en-GB" sz="1600" kern="1200" dirty="0"/>
            <a:t> â </a:t>
          </a:r>
          <a:r>
            <a:rPr lang="en-GB" sz="1600" kern="1200" dirty="0" err="1"/>
            <a:t>nhw</a:t>
          </a:r>
          <a:r>
            <a:rPr lang="en-GB" sz="1600" kern="1200" dirty="0"/>
            <a:t>.</a:t>
          </a:r>
          <a:endParaRPr lang="en-US" sz="1600" kern="1200" dirty="0"/>
        </a:p>
      </dsp:txBody>
      <dsp:txXfrm>
        <a:off x="0" y="1860"/>
        <a:ext cx="5156200" cy="1268759"/>
      </dsp:txXfrm>
    </dsp:sp>
    <dsp:sp modelId="{DC687CEB-FB8A-443A-95A4-F38AD268883B}">
      <dsp:nvSpPr>
        <dsp:cNvPr id="0" name=""/>
        <dsp:cNvSpPr/>
      </dsp:nvSpPr>
      <dsp:spPr>
        <a:xfrm>
          <a:off x="0" y="1270620"/>
          <a:ext cx="515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3C2EF3-A7A7-4F90-9B7F-1C06026A7421}">
      <dsp:nvSpPr>
        <dsp:cNvPr id="0" name=""/>
        <dsp:cNvSpPr/>
      </dsp:nvSpPr>
      <dsp:spPr>
        <a:xfrm>
          <a:off x="0" y="1270620"/>
          <a:ext cx="5156200" cy="1268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Mae </a:t>
          </a:r>
          <a:r>
            <a:rPr lang="en-GB" sz="1600" kern="1200" dirty="0" err="1"/>
            <a:t>Cymdeithas</a:t>
          </a:r>
          <a:r>
            <a:rPr lang="en-GB" sz="1600" kern="1200" dirty="0"/>
            <a:t> </a:t>
          </a:r>
          <a:r>
            <a:rPr lang="en-GB" sz="1600" kern="1200" dirty="0" err="1"/>
            <a:t>Cwnsela</a:t>
          </a:r>
          <a:r>
            <a:rPr lang="en-GB" sz="1600" kern="1200" dirty="0"/>
            <a:t> Prydain </a:t>
          </a:r>
          <a:r>
            <a:rPr lang="en-GB" sz="1600" kern="1200" dirty="0" err="1"/>
            <a:t>wedi</a:t>
          </a:r>
          <a:r>
            <a:rPr lang="en-GB" sz="1600" kern="1200" dirty="0"/>
            <a:t> </a:t>
          </a:r>
          <a:r>
            <a:rPr lang="en-GB" sz="1600" kern="1200" dirty="0" err="1"/>
            <a:t>creu</a:t>
          </a:r>
          <a:r>
            <a:rPr lang="en-GB" sz="1600" kern="1200" dirty="0"/>
            <a:t> </a:t>
          </a:r>
          <a:r>
            <a:rPr lang="en-GB" sz="1600" kern="1200" dirty="0" err="1"/>
            <a:t>rhai</a:t>
          </a:r>
          <a:r>
            <a:rPr lang="en-GB" sz="1600" kern="1200" dirty="0"/>
            <a:t> </a:t>
          </a:r>
          <a:r>
            <a:rPr lang="en-GB" sz="1600" kern="1200" dirty="0" err="1"/>
            <a:t>rheolau</a:t>
          </a:r>
          <a:r>
            <a:rPr lang="en-GB" sz="1600" kern="1200" dirty="0"/>
            <a:t> </a:t>
          </a:r>
          <a:r>
            <a:rPr lang="en-GB" sz="1600" kern="1200" dirty="0" err="1"/>
            <a:t>sylfaenol</a:t>
          </a:r>
          <a:r>
            <a:rPr lang="en-GB" sz="1600" kern="1200" dirty="0"/>
            <a:t> </a:t>
          </a:r>
          <a:r>
            <a:rPr lang="en-GB" sz="1600" kern="1200" dirty="0" err="1"/>
            <a:t>ar</a:t>
          </a:r>
          <a:r>
            <a:rPr lang="en-GB" sz="1600" kern="1200" dirty="0"/>
            <a:t> </a:t>
          </a:r>
          <a:r>
            <a:rPr lang="en-GB" sz="1600" kern="1200" dirty="0" err="1"/>
            <a:t>gyfer</a:t>
          </a:r>
          <a:r>
            <a:rPr lang="en-GB" sz="1600" kern="1200" dirty="0"/>
            <a:t> </a:t>
          </a:r>
          <a:r>
            <a:rPr lang="en-GB" sz="1600" kern="1200" dirty="0" err="1"/>
            <a:t>goruchwylio</a:t>
          </a:r>
          <a:r>
            <a:rPr lang="en-GB" sz="1600" kern="1200" dirty="0"/>
            <a:t>. Yn </a:t>
          </a:r>
          <a:r>
            <a:rPr lang="en-GB" sz="1600" kern="1200" dirty="0" err="1"/>
            <a:t>eu</a:t>
          </a:r>
          <a:r>
            <a:rPr lang="en-GB" sz="1600" kern="1200" dirty="0"/>
            <a:t> </a:t>
          </a:r>
          <a:r>
            <a:rPr lang="en-GB" sz="1600" kern="1200" dirty="0" err="1"/>
            <a:t>dogfen</a:t>
          </a:r>
          <a:r>
            <a:rPr lang="en-GB" sz="1600" kern="1200" dirty="0"/>
            <a:t> </a:t>
          </a:r>
          <a:r>
            <a:rPr lang="en-GB" sz="1600" kern="1200" dirty="0" err="1"/>
            <a:t>gyntaf</a:t>
          </a:r>
          <a:r>
            <a:rPr lang="en-GB" sz="1600" kern="1200" dirty="0"/>
            <a:t> </a:t>
          </a:r>
          <a:r>
            <a:rPr lang="en-GB" sz="1600" kern="1200" dirty="0" err="1"/>
            <a:t>ar</a:t>
          </a:r>
          <a:r>
            <a:rPr lang="en-GB" sz="1600" kern="1200" dirty="0"/>
            <a:t> </a:t>
          </a:r>
          <a:r>
            <a:rPr lang="en-GB" sz="1600" kern="1200" dirty="0" err="1"/>
            <a:t>oruchwyliaeth</a:t>
          </a:r>
          <a:r>
            <a:rPr lang="en-GB" sz="1600" kern="1200" dirty="0"/>
            <a:t> (1987) </a:t>
          </a:r>
          <a:r>
            <a:rPr lang="en-GB" sz="1600" kern="1200" dirty="0" err="1"/>
            <a:t>maent</a:t>
          </a:r>
          <a:r>
            <a:rPr lang="en-GB" sz="1600" kern="1200" dirty="0"/>
            <a:t> </a:t>
          </a:r>
          <a:r>
            <a:rPr lang="en-GB" sz="1600" kern="1200" dirty="0" err="1"/>
            <a:t>hefyd</a:t>
          </a:r>
          <a:r>
            <a:rPr lang="en-GB" sz="1600" kern="1200" dirty="0"/>
            <a:t> </a:t>
          </a:r>
          <a:r>
            <a:rPr lang="en-GB" sz="1600" kern="1200" dirty="0" err="1"/>
            <a:t>yn</a:t>
          </a:r>
          <a:r>
            <a:rPr lang="en-GB" sz="1600" kern="1200" dirty="0"/>
            <a:t> </a:t>
          </a:r>
          <a:r>
            <a:rPr lang="en-GB" sz="1600" kern="1200" dirty="0" err="1"/>
            <a:t>cynnwys</a:t>
          </a:r>
          <a:r>
            <a:rPr lang="en-GB" sz="1600" kern="1200" dirty="0"/>
            <a:t> </a:t>
          </a:r>
          <a:r>
            <a:rPr lang="en-GB" sz="1600" kern="1200" dirty="0" err="1"/>
            <a:t>ymwybyddiaeth</a:t>
          </a:r>
          <a:r>
            <a:rPr lang="en-GB" sz="1600" kern="1200" dirty="0"/>
            <a:t> bod </a:t>
          </a:r>
          <a:r>
            <a:rPr lang="en-GB" sz="1600" kern="1200" dirty="0" err="1"/>
            <a:t>goruchwyliaeth</a:t>
          </a:r>
          <a:r>
            <a:rPr lang="en-GB" sz="1600" kern="1200" dirty="0"/>
            <a:t> </a:t>
          </a:r>
          <a:r>
            <a:rPr lang="en-GB" sz="1600" kern="1200" dirty="0" err="1"/>
            <a:t>nid</a:t>
          </a:r>
          <a:r>
            <a:rPr lang="en-GB" sz="1600" kern="1200" dirty="0"/>
            <a:t> </a:t>
          </a:r>
          <a:r>
            <a:rPr lang="en-GB" sz="1600" kern="1200" dirty="0" err="1"/>
            <a:t>yn</a:t>
          </a:r>
          <a:r>
            <a:rPr lang="en-GB" sz="1600" kern="1200" dirty="0"/>
            <a:t> </a:t>
          </a:r>
          <a:r>
            <a:rPr lang="en-GB" sz="1600" kern="1200" dirty="0" err="1"/>
            <a:t>unig</a:t>
          </a:r>
          <a:r>
            <a:rPr lang="en-GB" sz="1600" kern="1200" dirty="0"/>
            <a:t> </a:t>
          </a:r>
          <a:r>
            <a:rPr lang="en-GB" sz="1600" kern="1200" dirty="0" err="1"/>
            <a:t>ar</a:t>
          </a:r>
          <a:r>
            <a:rPr lang="en-GB" sz="1600" kern="1200" dirty="0"/>
            <a:t> </a:t>
          </a:r>
          <a:r>
            <a:rPr lang="en-GB" sz="1600" kern="1200" dirty="0" err="1"/>
            <a:t>gyfer</a:t>
          </a:r>
          <a:r>
            <a:rPr lang="en-GB" sz="1600" kern="1200" dirty="0"/>
            <a:t> y </a:t>
          </a:r>
          <a:r>
            <a:rPr lang="en-GB" sz="1600" kern="1200" dirty="0" err="1"/>
            <a:t>sawl</a:t>
          </a:r>
          <a:r>
            <a:rPr lang="en-GB" sz="1600" kern="1200" dirty="0"/>
            <a:t> a </a:t>
          </a:r>
          <a:r>
            <a:rPr lang="en-GB" sz="1600" kern="1200" dirty="0" err="1"/>
            <a:t>oruchwylir</a:t>
          </a:r>
          <a:r>
            <a:rPr lang="en-GB" sz="1600" kern="1200" dirty="0"/>
            <a:t>, </a:t>
          </a:r>
          <a:r>
            <a:rPr lang="en-GB" sz="1600" kern="1200" dirty="0" err="1"/>
            <a:t>ond</a:t>
          </a:r>
          <a:r>
            <a:rPr lang="en-GB" sz="1600" kern="1200" dirty="0"/>
            <a:t> </a:t>
          </a:r>
          <a:r>
            <a:rPr lang="en-GB" sz="1600" kern="1200" dirty="0" err="1"/>
            <a:t>hefyd</a:t>
          </a:r>
          <a:r>
            <a:rPr lang="en-GB" sz="1600" kern="1200" dirty="0"/>
            <a:t> er </a:t>
          </a:r>
          <a:r>
            <a:rPr lang="en-GB" sz="1600" kern="1200" dirty="0" err="1"/>
            <a:t>budd</a:t>
          </a:r>
          <a:r>
            <a:rPr lang="en-GB" sz="1600" kern="1200" dirty="0"/>
            <a:t> y </a:t>
          </a:r>
          <a:r>
            <a:rPr lang="en-GB" sz="1600" kern="1200" dirty="0" err="1"/>
            <a:t>cleient</a:t>
          </a:r>
          <a:r>
            <a:rPr lang="en-GB" sz="1600" kern="1200" dirty="0"/>
            <a:t>.</a:t>
          </a:r>
          <a:endParaRPr lang="en-US" sz="1600" kern="1200" dirty="0"/>
        </a:p>
      </dsp:txBody>
      <dsp:txXfrm>
        <a:off x="0" y="1270620"/>
        <a:ext cx="5156200" cy="1268759"/>
      </dsp:txXfrm>
    </dsp:sp>
    <dsp:sp modelId="{34CB38F5-4602-4893-B75C-B055A765D134}">
      <dsp:nvSpPr>
        <dsp:cNvPr id="0" name=""/>
        <dsp:cNvSpPr/>
      </dsp:nvSpPr>
      <dsp:spPr>
        <a:xfrm>
          <a:off x="0" y="2539379"/>
          <a:ext cx="515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666CB-D2F2-457E-9371-0F36A3E4799A}">
      <dsp:nvSpPr>
        <dsp:cNvPr id="0" name=""/>
        <dsp:cNvSpPr/>
      </dsp:nvSpPr>
      <dsp:spPr>
        <a:xfrm>
          <a:off x="0" y="2539379"/>
          <a:ext cx="5156200" cy="1268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err="1"/>
            <a:t>Maent</a:t>
          </a:r>
          <a:r>
            <a:rPr lang="en-GB" sz="1600" kern="1200" dirty="0"/>
            <a:t> </a:t>
          </a:r>
          <a:r>
            <a:rPr lang="en-GB" sz="1600" kern="1200" dirty="0" err="1"/>
            <a:t>yn</a:t>
          </a:r>
          <a:r>
            <a:rPr lang="en-GB" sz="1600" kern="1200" dirty="0"/>
            <a:t> </a:t>
          </a:r>
          <a:r>
            <a:rPr lang="en-GB" sz="1600" kern="1200" dirty="0" err="1"/>
            <a:t>datgan</a:t>
          </a:r>
          <a:r>
            <a:rPr lang="en-GB" sz="1600" kern="1200" dirty="0"/>
            <a:t> </a:t>
          </a:r>
          <a:r>
            <a:rPr lang="en-GB" sz="1600" kern="1200" dirty="0" err="1"/>
            <a:t>mai</a:t>
          </a:r>
          <a:r>
            <a:rPr lang="en-GB" sz="1600" kern="1200" dirty="0"/>
            <a:t> y ‘primary purpose of supervision  is to protect the best interests of the client’ (p. 2). </a:t>
          </a:r>
          <a:endParaRPr lang="en-US" sz="1600" kern="1200" dirty="0"/>
        </a:p>
      </dsp:txBody>
      <dsp:txXfrm>
        <a:off x="0" y="2539379"/>
        <a:ext cx="5156200" cy="12687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E23D9-E8E1-4CBA-B488-9FB9E2EEAC95}">
      <dsp:nvSpPr>
        <dsp:cNvPr id="0" name=""/>
        <dsp:cNvSpPr/>
      </dsp:nvSpPr>
      <dsp:spPr>
        <a:xfrm>
          <a:off x="0" y="1860"/>
          <a:ext cx="515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397E38-4C6B-4DB7-9560-C4FD6B3A4076}">
      <dsp:nvSpPr>
        <dsp:cNvPr id="0" name=""/>
        <dsp:cNvSpPr/>
      </dsp:nvSpPr>
      <dsp:spPr>
        <a:xfrm>
          <a:off x="0" y="1860"/>
          <a:ext cx="5156200" cy="1268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solidFill>
                <a:schemeClr val="accent5">
                  <a:lumMod val="75000"/>
                </a:schemeClr>
              </a:solidFill>
            </a:rPr>
            <a:t>Supervision and supervised practice is of utmost importance to the trainee youth worker and is of equal importance to the young people with whom you are involved.</a:t>
          </a:r>
          <a:endParaRPr lang="en-US" sz="1600" kern="1200" dirty="0">
            <a:solidFill>
              <a:schemeClr val="accent5">
                <a:lumMod val="75000"/>
              </a:schemeClr>
            </a:solidFill>
          </a:endParaRPr>
        </a:p>
      </dsp:txBody>
      <dsp:txXfrm>
        <a:off x="0" y="1860"/>
        <a:ext cx="5156200" cy="1268759"/>
      </dsp:txXfrm>
    </dsp:sp>
    <dsp:sp modelId="{DC687CEB-FB8A-443A-95A4-F38AD268883B}">
      <dsp:nvSpPr>
        <dsp:cNvPr id="0" name=""/>
        <dsp:cNvSpPr/>
      </dsp:nvSpPr>
      <dsp:spPr>
        <a:xfrm>
          <a:off x="0" y="1270620"/>
          <a:ext cx="515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3C2EF3-A7A7-4F90-9B7F-1C06026A7421}">
      <dsp:nvSpPr>
        <dsp:cNvPr id="0" name=""/>
        <dsp:cNvSpPr/>
      </dsp:nvSpPr>
      <dsp:spPr>
        <a:xfrm>
          <a:off x="0" y="1270620"/>
          <a:ext cx="5156200" cy="1268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solidFill>
                <a:schemeClr val="accent5">
                  <a:lumMod val="75000"/>
                </a:schemeClr>
              </a:solidFill>
            </a:rPr>
            <a:t>The British Association for Counselling has created some ground rules for supervision. In their first document on supervision (1987) they also include an awareness of supervision being not only for the supervisee, but also for the benefit of the client.</a:t>
          </a:r>
          <a:endParaRPr lang="en-US" sz="1600" kern="1200" dirty="0">
            <a:solidFill>
              <a:schemeClr val="accent5">
                <a:lumMod val="75000"/>
              </a:schemeClr>
            </a:solidFill>
          </a:endParaRPr>
        </a:p>
      </dsp:txBody>
      <dsp:txXfrm>
        <a:off x="0" y="1270620"/>
        <a:ext cx="5156200" cy="1268759"/>
      </dsp:txXfrm>
    </dsp:sp>
    <dsp:sp modelId="{34CB38F5-4602-4893-B75C-B055A765D134}">
      <dsp:nvSpPr>
        <dsp:cNvPr id="0" name=""/>
        <dsp:cNvSpPr/>
      </dsp:nvSpPr>
      <dsp:spPr>
        <a:xfrm>
          <a:off x="0" y="2539379"/>
          <a:ext cx="515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666CB-D2F2-457E-9371-0F36A3E4799A}">
      <dsp:nvSpPr>
        <dsp:cNvPr id="0" name=""/>
        <dsp:cNvSpPr/>
      </dsp:nvSpPr>
      <dsp:spPr>
        <a:xfrm>
          <a:off x="0" y="2539379"/>
          <a:ext cx="5156200" cy="1268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solidFill>
                <a:schemeClr val="accent5">
                  <a:lumMod val="75000"/>
                </a:schemeClr>
              </a:solidFill>
            </a:rPr>
            <a:t>They state that the ‘primary purpose of supervision  is to protect the best interests of the client’ (p. 2).</a:t>
          </a:r>
          <a:endParaRPr lang="en-US" sz="1600" kern="1200" dirty="0">
            <a:solidFill>
              <a:schemeClr val="accent5">
                <a:lumMod val="75000"/>
              </a:schemeClr>
            </a:solidFill>
          </a:endParaRPr>
        </a:p>
      </dsp:txBody>
      <dsp:txXfrm>
        <a:off x="0" y="2539379"/>
        <a:ext cx="5156200" cy="12687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2216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11/11/2024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283994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11/11/2024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98673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48356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43086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7821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97305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42296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5612044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08351611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11/11/2024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211407379"/>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ECYW4006</a:t>
            </a:r>
            <a:br>
              <a:rPr lang="en-GB" dirty="0"/>
            </a:br>
            <a:endParaRPr lang="en-GB" dirty="0"/>
          </a:p>
        </p:txBody>
      </p:sp>
      <p:sp>
        <p:nvSpPr>
          <p:cNvPr id="4" name="Content Placeholder 3">
            <a:extLst>
              <a:ext uri="{FF2B5EF4-FFF2-40B4-BE49-F238E27FC236}">
                <a16:creationId xmlns:a16="http://schemas.microsoft.com/office/drawing/2014/main" id="{3306590F-2CE2-8400-F1EB-F6D086BCF2AA}"/>
              </a:ext>
            </a:extLst>
          </p:cNvPr>
          <p:cNvSpPr>
            <a:spLocks noGrp="1"/>
          </p:cNvSpPr>
          <p:nvPr>
            <p:ph sz="half" idx="1"/>
          </p:nvPr>
        </p:nvSpPr>
        <p:spPr/>
        <p:txBody>
          <a:bodyPr>
            <a:normAutofit/>
          </a:bodyPr>
          <a:lstStyle/>
          <a:p>
            <a:pPr marL="0" indent="0">
              <a:buNone/>
            </a:pPr>
            <a:r>
              <a:rPr lang="en-GB" sz="5400" b="1" dirty="0" err="1"/>
              <a:t>Sgiliau</a:t>
            </a:r>
            <a:r>
              <a:rPr lang="en-GB" sz="5400" b="1" dirty="0"/>
              <a:t> </a:t>
            </a:r>
            <a:r>
              <a:rPr lang="en-GB" sz="5400" b="1" dirty="0" err="1"/>
              <a:t>Goruchwylio</a:t>
            </a:r>
            <a:r>
              <a:rPr lang="en-GB" sz="5400" b="1" dirty="0"/>
              <a:t> a </a:t>
            </a:r>
            <a:r>
              <a:rPr lang="en-GB" sz="5400" b="1" dirty="0" err="1"/>
              <a:t>Chymorth</a:t>
            </a:r>
            <a:endParaRPr lang="en-GB" sz="5400" b="1" dirty="0"/>
          </a:p>
        </p:txBody>
      </p:sp>
      <p:sp>
        <p:nvSpPr>
          <p:cNvPr id="5" name="Content Placeholder 4">
            <a:extLst>
              <a:ext uri="{FF2B5EF4-FFF2-40B4-BE49-F238E27FC236}">
                <a16:creationId xmlns:a16="http://schemas.microsoft.com/office/drawing/2014/main" id="{0092D495-4431-783E-CFDE-1259A7199A3A}"/>
              </a:ext>
            </a:extLst>
          </p:cNvPr>
          <p:cNvSpPr>
            <a:spLocks noGrp="1"/>
          </p:cNvSpPr>
          <p:nvPr>
            <p:ph sz="half" idx="2"/>
          </p:nvPr>
        </p:nvSpPr>
        <p:spPr/>
        <p:txBody>
          <a:bodyPr>
            <a:normAutofit/>
          </a:bodyPr>
          <a:lstStyle/>
          <a:p>
            <a:pPr marL="0" indent="0">
              <a:buNone/>
            </a:pPr>
            <a:r>
              <a:rPr lang="en-GB" sz="5400" b="1" dirty="0">
                <a:solidFill>
                  <a:schemeClr val="accent5">
                    <a:lumMod val="75000"/>
                  </a:schemeClr>
                </a:solidFill>
              </a:rPr>
              <a:t>Supervision and Support Skills</a:t>
            </a:r>
          </a:p>
        </p:txBody>
      </p:sp>
    </p:spTree>
    <p:extLst>
      <p:ext uri="{BB962C8B-B14F-4D97-AF65-F5344CB8AC3E}">
        <p14:creationId xmlns:p14="http://schemas.microsoft.com/office/powerpoint/2010/main" val="2040229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89B87E-6709-1804-A48E-9029356B879B}"/>
              </a:ext>
            </a:extLst>
          </p:cNvPr>
          <p:cNvSpPr>
            <a:spLocks noGrp="1"/>
          </p:cNvSpPr>
          <p:nvPr>
            <p:ph type="title"/>
          </p:nvPr>
        </p:nvSpPr>
        <p:spPr/>
        <p:txBody>
          <a:bodyPr/>
          <a:lstStyle/>
          <a:p>
            <a:r>
              <a:rPr lang="en-GB" b="1" dirty="0" err="1"/>
              <a:t>Tasg</a:t>
            </a:r>
            <a:r>
              <a:rPr lang="en-GB" b="1" dirty="0"/>
              <a:t> Grŵp				</a:t>
            </a:r>
            <a:r>
              <a:rPr lang="en-GB" b="1" dirty="0">
                <a:solidFill>
                  <a:schemeClr val="accent5">
                    <a:lumMod val="75000"/>
                  </a:schemeClr>
                </a:solidFill>
              </a:rPr>
              <a:t>Group Task</a:t>
            </a:r>
            <a:endParaRPr lang="en-GB" dirty="0"/>
          </a:p>
        </p:txBody>
      </p:sp>
      <p:sp>
        <p:nvSpPr>
          <p:cNvPr id="6" name="Content Placeholder 5">
            <a:extLst>
              <a:ext uri="{FF2B5EF4-FFF2-40B4-BE49-F238E27FC236}">
                <a16:creationId xmlns:a16="http://schemas.microsoft.com/office/drawing/2014/main" id="{AB60B75E-1D43-2EA3-A298-9A68CACA43A3}"/>
              </a:ext>
            </a:extLst>
          </p:cNvPr>
          <p:cNvSpPr>
            <a:spLocks noGrp="1"/>
          </p:cNvSpPr>
          <p:nvPr>
            <p:ph sz="half" idx="1"/>
          </p:nvPr>
        </p:nvSpPr>
        <p:spPr/>
        <p:txBody>
          <a:bodyPr/>
          <a:lstStyle/>
          <a:p>
            <a:r>
              <a:rPr lang="en-GB" dirty="0"/>
              <a:t>Yn </a:t>
            </a:r>
            <a:r>
              <a:rPr lang="en-GB" dirty="0" err="1"/>
              <a:t>eich</a:t>
            </a:r>
            <a:r>
              <a:rPr lang="en-GB" dirty="0"/>
              <a:t> </a:t>
            </a:r>
            <a:r>
              <a:rPr lang="en-GB" dirty="0" err="1"/>
              <a:t>grŵp</a:t>
            </a:r>
            <a:r>
              <a:rPr lang="en-GB" dirty="0"/>
              <a:t> </a:t>
            </a:r>
            <a:r>
              <a:rPr lang="en-GB" dirty="0" err="1"/>
              <a:t>meddyliwch</a:t>
            </a:r>
            <a:r>
              <a:rPr lang="en-GB" dirty="0"/>
              <a:t> am </a:t>
            </a:r>
            <a:r>
              <a:rPr lang="en-GB" dirty="0" err="1"/>
              <a:t>ddiffiniad</a:t>
            </a:r>
            <a:r>
              <a:rPr lang="en-GB" dirty="0"/>
              <a:t> </a:t>
            </a:r>
            <a:r>
              <a:rPr lang="en-GB" dirty="0" err="1"/>
              <a:t>gweithredol</a:t>
            </a:r>
            <a:r>
              <a:rPr lang="en-GB" dirty="0"/>
              <a:t> </a:t>
            </a:r>
            <a:r>
              <a:rPr lang="en-GB" dirty="0" err="1"/>
              <a:t>ar</a:t>
            </a:r>
            <a:r>
              <a:rPr lang="en-GB" dirty="0"/>
              <a:t> </a:t>
            </a:r>
            <a:r>
              <a:rPr lang="en-GB" dirty="0" err="1"/>
              <a:t>gyfer</a:t>
            </a:r>
            <a:r>
              <a:rPr lang="en-GB" dirty="0"/>
              <a:t> </a:t>
            </a:r>
            <a:r>
              <a:rPr lang="en-GB" dirty="0" err="1"/>
              <a:t>goruchwyliaeth</a:t>
            </a:r>
            <a:endParaRPr lang="en-GB" dirty="0"/>
          </a:p>
        </p:txBody>
      </p:sp>
      <p:sp>
        <p:nvSpPr>
          <p:cNvPr id="7" name="Content Placeholder 6">
            <a:extLst>
              <a:ext uri="{FF2B5EF4-FFF2-40B4-BE49-F238E27FC236}">
                <a16:creationId xmlns:a16="http://schemas.microsoft.com/office/drawing/2014/main" id="{19E92715-19D4-81A1-7021-1411BC9ABABF}"/>
              </a:ext>
            </a:extLst>
          </p:cNvPr>
          <p:cNvSpPr>
            <a:spLocks noGrp="1"/>
          </p:cNvSpPr>
          <p:nvPr>
            <p:ph sz="half" idx="2"/>
          </p:nvPr>
        </p:nvSpPr>
        <p:spPr/>
        <p:txBody>
          <a:bodyPr/>
          <a:lstStyle/>
          <a:p>
            <a:r>
              <a:rPr lang="en-GB" sz="2800" dirty="0">
                <a:solidFill>
                  <a:schemeClr val="accent5">
                    <a:lumMod val="75000"/>
                  </a:schemeClr>
                </a:solidFill>
              </a:rPr>
              <a:t>In your group come up with a working definition for supervision</a:t>
            </a:r>
            <a:endParaRPr lang="en-US" sz="2800" dirty="0">
              <a:solidFill>
                <a:schemeClr val="accent5">
                  <a:lumMod val="75000"/>
                </a:schemeClr>
              </a:solidFill>
            </a:endParaRPr>
          </a:p>
          <a:p>
            <a:pPr marL="0" indent="0">
              <a:buNone/>
            </a:pPr>
            <a:endParaRPr lang="en-GB" dirty="0"/>
          </a:p>
        </p:txBody>
      </p:sp>
    </p:spTree>
    <p:extLst>
      <p:ext uri="{BB962C8B-B14F-4D97-AF65-F5344CB8AC3E}">
        <p14:creationId xmlns:p14="http://schemas.microsoft.com/office/powerpoint/2010/main" val="3964806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err="1"/>
              <a:t>Diffinio</a:t>
            </a:r>
            <a:r>
              <a:rPr lang="en-GB" altLang="en-US" b="1" dirty="0"/>
              <a:t> </a:t>
            </a:r>
            <a:r>
              <a:rPr lang="en-GB" altLang="en-US" b="1" dirty="0" err="1"/>
              <a:t>Goruchwyliaeth</a:t>
            </a:r>
            <a:br>
              <a:rPr lang="en-GB" altLang="en-US" b="1" dirty="0"/>
            </a:br>
            <a:r>
              <a:rPr lang="en-GB" altLang="en-US" b="1" dirty="0">
                <a:solidFill>
                  <a:schemeClr val="accent5">
                    <a:lumMod val="75000"/>
                  </a:schemeClr>
                </a:solidFill>
              </a:rPr>
              <a:t>Defining Supervision</a:t>
            </a:r>
            <a:endParaRPr lang="en-GB" b="1" dirty="0">
              <a:solidFill>
                <a:schemeClr val="accent5">
                  <a:lumMod val="75000"/>
                </a:schemeClr>
              </a:solidFill>
            </a:endParaRPr>
          </a:p>
        </p:txBody>
      </p:sp>
      <p:sp>
        <p:nvSpPr>
          <p:cNvPr id="3" name="Content Placeholder 2"/>
          <p:cNvSpPr>
            <a:spLocks noGrp="1"/>
          </p:cNvSpPr>
          <p:nvPr>
            <p:ph idx="1"/>
          </p:nvPr>
        </p:nvSpPr>
        <p:spPr/>
        <p:txBody>
          <a:bodyPr/>
          <a:lstStyle/>
          <a:p>
            <a:endParaRPr lang="en-GB" altLang="en-US" dirty="0"/>
          </a:p>
          <a:p>
            <a:r>
              <a:rPr lang="en-GB" altLang="en-US" dirty="0"/>
              <a:t>Hess (1980: 25) defines supervision as ‘a quintessential interpersonal interaction with the general goal that one person, the supervisor, meets with another, the supervisee, in an effort to make the latter more effective in helping people’.</a:t>
            </a:r>
          </a:p>
          <a:p>
            <a:pPr marL="0" indent="0" algn="r">
              <a:buNone/>
            </a:pPr>
            <a:r>
              <a:rPr lang="en-GB" altLang="en-US" dirty="0"/>
              <a:t>							(Hess, 1980)</a:t>
            </a:r>
            <a:endParaRPr lang="en-GB" dirty="0"/>
          </a:p>
        </p:txBody>
      </p:sp>
    </p:spTree>
    <p:extLst>
      <p:ext uri="{BB962C8B-B14F-4D97-AF65-F5344CB8AC3E}">
        <p14:creationId xmlns:p14="http://schemas.microsoft.com/office/powerpoint/2010/main" val="1674550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err="1"/>
              <a:t>Diffinio</a:t>
            </a:r>
            <a:r>
              <a:rPr lang="en-GB" altLang="en-US" b="1" dirty="0"/>
              <a:t> </a:t>
            </a:r>
            <a:r>
              <a:rPr lang="en-GB" altLang="en-US" b="1" dirty="0" err="1"/>
              <a:t>Goruchwyliaeth</a:t>
            </a:r>
            <a:br>
              <a:rPr lang="en-GB" altLang="en-US" b="1" dirty="0"/>
            </a:br>
            <a:r>
              <a:rPr lang="en-GB" altLang="en-US" b="1" dirty="0">
                <a:solidFill>
                  <a:schemeClr val="accent5">
                    <a:lumMod val="75000"/>
                  </a:schemeClr>
                </a:solidFill>
              </a:rPr>
              <a:t>Defining Supervision</a:t>
            </a:r>
            <a:endParaRPr lang="en-GB" dirty="0"/>
          </a:p>
        </p:txBody>
      </p:sp>
      <p:sp>
        <p:nvSpPr>
          <p:cNvPr id="3" name="Content Placeholder 2"/>
          <p:cNvSpPr>
            <a:spLocks noGrp="1"/>
          </p:cNvSpPr>
          <p:nvPr>
            <p:ph idx="1"/>
          </p:nvPr>
        </p:nvSpPr>
        <p:spPr/>
        <p:txBody>
          <a:bodyPr/>
          <a:lstStyle/>
          <a:p>
            <a:endParaRPr lang="en-GB" altLang="en-US" dirty="0"/>
          </a:p>
          <a:p>
            <a:r>
              <a:rPr lang="en-GB" altLang="en-US" dirty="0"/>
              <a:t>This is similar to the other most commonly used definition of supervision by </a:t>
            </a:r>
            <a:r>
              <a:rPr lang="en-GB" altLang="en-US" dirty="0" err="1"/>
              <a:t>Loganbill</a:t>
            </a:r>
            <a:r>
              <a:rPr lang="en-GB" altLang="en-US" dirty="0"/>
              <a:t> </a:t>
            </a:r>
            <a:r>
              <a:rPr lang="en-GB" altLang="en-US" i="1" dirty="0"/>
              <a:t>et al</a:t>
            </a:r>
            <a:r>
              <a:rPr lang="en-GB" altLang="en-US" dirty="0"/>
              <a:t>. (1982) ‘an intensive, interpersonally focused, one-to-one relationship in which one person is designated to facilitate the development of therapeutic competence in the other person’.</a:t>
            </a:r>
          </a:p>
          <a:p>
            <a:pPr marL="0" indent="0" algn="r">
              <a:buNone/>
            </a:pPr>
            <a:r>
              <a:rPr lang="en-GB" altLang="en-US" dirty="0"/>
              <a:t>						(</a:t>
            </a:r>
            <a:r>
              <a:rPr lang="en-GB" altLang="en-US" dirty="0" err="1"/>
              <a:t>Loganbill</a:t>
            </a:r>
            <a:r>
              <a:rPr lang="en-GB" altLang="en-US" dirty="0"/>
              <a:t>, 1982) </a:t>
            </a:r>
            <a:endParaRPr lang="en-GB" dirty="0"/>
          </a:p>
        </p:txBody>
      </p:sp>
    </p:spTree>
    <p:extLst>
      <p:ext uri="{BB962C8B-B14F-4D97-AF65-F5344CB8AC3E}">
        <p14:creationId xmlns:p14="http://schemas.microsoft.com/office/powerpoint/2010/main" val="1409334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Goruchwyliaeth</a:t>
            </a:r>
            <a:r>
              <a:rPr lang="en-GB" b="1" dirty="0"/>
              <a:t>			</a:t>
            </a:r>
            <a:r>
              <a:rPr lang="en-GB" b="1" dirty="0">
                <a:solidFill>
                  <a:schemeClr val="accent5">
                    <a:lumMod val="75000"/>
                  </a:schemeClr>
                </a:solidFill>
              </a:rPr>
              <a:t>Supervision</a:t>
            </a:r>
          </a:p>
        </p:txBody>
      </p:sp>
      <p:graphicFrame>
        <p:nvGraphicFramePr>
          <p:cNvPr id="5" name="Content Placeholder 2">
            <a:extLst>
              <a:ext uri="{FF2B5EF4-FFF2-40B4-BE49-F238E27FC236}">
                <a16:creationId xmlns:a16="http://schemas.microsoft.com/office/drawing/2014/main" id="{F1A7DC29-28EC-7204-5FA8-933312C6D2D2}"/>
              </a:ext>
            </a:extLst>
          </p:cNvPr>
          <p:cNvGraphicFramePr>
            <a:graphicFrameLocks noGrp="1"/>
          </p:cNvGraphicFramePr>
          <p:nvPr>
            <p:ph sz="half" idx="1"/>
            <p:extLst>
              <p:ext uri="{D42A27DB-BD31-4B8C-83A1-F6EECF244321}">
                <p14:modId xmlns:p14="http://schemas.microsoft.com/office/powerpoint/2010/main" val="397211039"/>
              </p:ext>
            </p:extLst>
          </p:nvPr>
        </p:nvGraphicFramePr>
        <p:xfrm>
          <a:off x="838200" y="1825625"/>
          <a:ext cx="51562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Content Placeholder 2">
            <a:extLst>
              <a:ext uri="{FF2B5EF4-FFF2-40B4-BE49-F238E27FC236}">
                <a16:creationId xmlns:a16="http://schemas.microsoft.com/office/drawing/2014/main" id="{20B91893-8B5B-316B-34B3-8DC740ABCC32}"/>
              </a:ext>
            </a:extLst>
          </p:cNvPr>
          <p:cNvGraphicFramePr>
            <a:graphicFrameLocks noGrp="1"/>
          </p:cNvGraphicFramePr>
          <p:nvPr>
            <p:ph sz="half" idx="2"/>
            <p:extLst>
              <p:ext uri="{D42A27DB-BD31-4B8C-83A1-F6EECF244321}">
                <p14:modId xmlns:p14="http://schemas.microsoft.com/office/powerpoint/2010/main" val="2617773994"/>
              </p:ext>
            </p:extLst>
          </p:nvPr>
        </p:nvGraphicFramePr>
        <p:xfrm>
          <a:off x="6197600" y="1825625"/>
          <a:ext cx="5156200" cy="3810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8947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Trafodaeth</a:t>
            </a:r>
            <a:r>
              <a:rPr lang="en-GB" b="1" dirty="0"/>
              <a:t> Grŵp		</a:t>
            </a:r>
            <a:r>
              <a:rPr lang="en-GB" b="1" dirty="0">
                <a:solidFill>
                  <a:schemeClr val="accent5">
                    <a:lumMod val="75000"/>
                  </a:schemeClr>
                </a:solidFill>
              </a:rPr>
              <a:t>Group discussion</a:t>
            </a:r>
          </a:p>
        </p:txBody>
      </p:sp>
      <p:sp>
        <p:nvSpPr>
          <p:cNvPr id="3" name="Content Placeholder 2"/>
          <p:cNvSpPr>
            <a:spLocks noGrp="1"/>
          </p:cNvSpPr>
          <p:nvPr>
            <p:ph sz="half" idx="1"/>
          </p:nvPr>
        </p:nvSpPr>
        <p:spPr/>
        <p:txBody>
          <a:bodyPr>
            <a:normAutofit fontScale="92500" lnSpcReduction="10000"/>
          </a:bodyPr>
          <a:lstStyle/>
          <a:p>
            <a:r>
              <a:rPr lang="en-GB" dirty="0"/>
              <a:t>Pam </a:t>
            </a:r>
            <a:r>
              <a:rPr lang="en-GB" dirty="0" err="1"/>
              <a:t>fod</a:t>
            </a:r>
            <a:r>
              <a:rPr lang="en-GB" dirty="0"/>
              <a:t> </a:t>
            </a:r>
            <a:r>
              <a:rPr lang="en-GB" dirty="0" err="1"/>
              <a:t>derbyn</a:t>
            </a:r>
            <a:r>
              <a:rPr lang="en-GB" dirty="0"/>
              <a:t> </a:t>
            </a:r>
            <a:r>
              <a:rPr lang="en-GB" dirty="0" err="1"/>
              <a:t>goruchwyliaeth</a:t>
            </a:r>
            <a:r>
              <a:rPr lang="en-GB" dirty="0"/>
              <a:t> </a:t>
            </a:r>
            <a:r>
              <a:rPr lang="en-GB" dirty="0" err="1"/>
              <a:t>fel</a:t>
            </a:r>
            <a:r>
              <a:rPr lang="en-GB" dirty="0"/>
              <a:t> </a:t>
            </a:r>
            <a:r>
              <a:rPr lang="en-GB" dirty="0" err="1"/>
              <a:t>gweithiwr</a:t>
            </a:r>
            <a:r>
              <a:rPr lang="en-GB" dirty="0"/>
              <a:t> </a:t>
            </a:r>
            <a:r>
              <a:rPr lang="en-GB" dirty="0" err="1"/>
              <a:t>ieuenctid</a:t>
            </a:r>
            <a:r>
              <a:rPr lang="en-GB" dirty="0"/>
              <a:t> dan </a:t>
            </a:r>
            <a:r>
              <a:rPr lang="en-GB" dirty="0" err="1"/>
              <a:t>hyfforddiant</a:t>
            </a:r>
            <a:r>
              <a:rPr lang="en-GB" dirty="0"/>
              <a:t> </a:t>
            </a:r>
            <a:r>
              <a:rPr lang="en-GB" dirty="0" err="1"/>
              <a:t>yn</a:t>
            </a:r>
            <a:r>
              <a:rPr lang="en-GB" dirty="0"/>
              <a:t> </a:t>
            </a:r>
            <a:r>
              <a:rPr lang="en-GB" dirty="0" err="1"/>
              <a:t>bwysig</a:t>
            </a:r>
            <a:r>
              <a:rPr lang="en-GB" dirty="0"/>
              <a:t> </a:t>
            </a:r>
            <a:r>
              <a:rPr lang="en-GB" dirty="0" err="1"/>
              <a:t>i</a:t>
            </a:r>
            <a:r>
              <a:rPr lang="en-GB" dirty="0"/>
              <a:t> (a) y </a:t>
            </a:r>
            <a:r>
              <a:rPr lang="en-GB" dirty="0" err="1"/>
              <a:t>bobl</a:t>
            </a:r>
            <a:r>
              <a:rPr lang="en-GB" dirty="0"/>
              <a:t> </a:t>
            </a:r>
            <a:r>
              <a:rPr lang="en-GB" dirty="0" err="1"/>
              <a:t>ifanc</a:t>
            </a:r>
            <a:r>
              <a:rPr lang="en-GB" dirty="0"/>
              <a:t> </a:t>
            </a:r>
            <a:r>
              <a:rPr lang="en-GB" dirty="0" err="1"/>
              <a:t>sy'n</a:t>
            </a:r>
            <a:r>
              <a:rPr lang="en-GB" dirty="0"/>
              <a:t> </a:t>
            </a:r>
            <a:r>
              <a:rPr lang="en-GB" dirty="0" err="1"/>
              <a:t>ymwneud</a:t>
            </a:r>
            <a:r>
              <a:rPr lang="en-GB" dirty="0"/>
              <a:t> â </a:t>
            </a:r>
            <a:r>
              <a:rPr lang="en-GB" dirty="0" err="1"/>
              <a:t>gwaith</a:t>
            </a:r>
            <a:r>
              <a:rPr lang="en-GB" dirty="0"/>
              <a:t> </a:t>
            </a:r>
            <a:r>
              <a:rPr lang="en-GB" dirty="0" err="1"/>
              <a:t>ieuenctid</a:t>
            </a:r>
            <a:r>
              <a:rPr lang="en-GB" dirty="0"/>
              <a:t>, a (b) y </a:t>
            </a:r>
            <a:r>
              <a:rPr lang="en-GB" dirty="0" err="1"/>
              <a:t>gweithiwr</a:t>
            </a:r>
            <a:r>
              <a:rPr lang="en-GB" dirty="0"/>
              <a:t> </a:t>
            </a:r>
            <a:r>
              <a:rPr lang="en-GB" dirty="0" err="1"/>
              <a:t>ieuenctid</a:t>
            </a:r>
            <a:r>
              <a:rPr lang="en-GB" dirty="0"/>
              <a:t>?</a:t>
            </a:r>
          </a:p>
          <a:p>
            <a:pPr marL="0" indent="0">
              <a:buNone/>
            </a:pPr>
            <a:endParaRPr lang="en-GB" dirty="0"/>
          </a:p>
          <a:p>
            <a:r>
              <a:rPr lang="en-GB" dirty="0" err="1"/>
              <a:t>Rhestrwch</a:t>
            </a:r>
            <a:r>
              <a:rPr lang="en-GB" dirty="0"/>
              <a:t> rai </a:t>
            </a:r>
            <a:r>
              <a:rPr lang="en-GB" dirty="0" err="1"/>
              <a:t>syniadau</a:t>
            </a:r>
            <a:endParaRPr lang="en-GB" dirty="0"/>
          </a:p>
          <a:p>
            <a:endParaRPr lang="en-GB" dirty="0"/>
          </a:p>
          <a:p>
            <a:r>
              <a:rPr lang="en-GB" dirty="0" err="1"/>
              <a:t>Adborth</a:t>
            </a:r>
            <a:endParaRPr lang="en-GB" dirty="0"/>
          </a:p>
        </p:txBody>
      </p:sp>
      <p:sp>
        <p:nvSpPr>
          <p:cNvPr id="4" name="Content Placeholder 3">
            <a:extLst>
              <a:ext uri="{FF2B5EF4-FFF2-40B4-BE49-F238E27FC236}">
                <a16:creationId xmlns:a16="http://schemas.microsoft.com/office/drawing/2014/main" id="{38BB337B-885C-F10C-CC37-1CF94DABF3BE}"/>
              </a:ext>
            </a:extLst>
          </p:cNvPr>
          <p:cNvSpPr>
            <a:spLocks noGrp="1"/>
          </p:cNvSpPr>
          <p:nvPr>
            <p:ph sz="half" idx="2"/>
          </p:nvPr>
        </p:nvSpPr>
        <p:spPr/>
        <p:txBody>
          <a:bodyPr>
            <a:normAutofit fontScale="92500" lnSpcReduction="10000"/>
          </a:bodyPr>
          <a:lstStyle/>
          <a:p>
            <a:r>
              <a:rPr lang="en-GB" dirty="0">
                <a:solidFill>
                  <a:schemeClr val="accent5">
                    <a:lumMod val="75000"/>
                  </a:schemeClr>
                </a:solidFill>
              </a:rPr>
              <a:t>Why  is receiving supervision as a trainee youth worker important for the (a) young people involved in youth work, and (b) the youth worker?</a:t>
            </a:r>
          </a:p>
          <a:p>
            <a:endParaRPr lang="en-GB" dirty="0">
              <a:solidFill>
                <a:schemeClr val="accent5">
                  <a:lumMod val="75000"/>
                </a:schemeClr>
              </a:solidFill>
            </a:endParaRPr>
          </a:p>
          <a:p>
            <a:r>
              <a:rPr lang="en-GB" dirty="0">
                <a:solidFill>
                  <a:schemeClr val="accent5">
                    <a:lumMod val="75000"/>
                  </a:schemeClr>
                </a:solidFill>
              </a:rPr>
              <a:t>List some ideas</a:t>
            </a:r>
          </a:p>
          <a:p>
            <a:endParaRPr lang="en-GB" dirty="0">
              <a:solidFill>
                <a:schemeClr val="accent5">
                  <a:lumMod val="75000"/>
                </a:schemeClr>
              </a:solidFill>
            </a:endParaRPr>
          </a:p>
          <a:p>
            <a:r>
              <a:rPr lang="en-GB" dirty="0">
                <a:solidFill>
                  <a:schemeClr val="accent5">
                    <a:lumMod val="75000"/>
                  </a:schemeClr>
                </a:solidFill>
              </a:rPr>
              <a:t>Feedback</a:t>
            </a:r>
          </a:p>
          <a:p>
            <a:endParaRPr lang="en-GB" dirty="0"/>
          </a:p>
        </p:txBody>
      </p:sp>
    </p:spTree>
    <p:extLst>
      <p:ext uri="{BB962C8B-B14F-4D97-AF65-F5344CB8AC3E}">
        <p14:creationId xmlns:p14="http://schemas.microsoft.com/office/powerpoint/2010/main" val="1096021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Beth </a:t>
            </a:r>
            <a:r>
              <a:rPr lang="en-GB" b="1" dirty="0" err="1"/>
              <a:t>yw</a:t>
            </a:r>
            <a:r>
              <a:rPr lang="en-GB" b="1" dirty="0"/>
              <a:t> </a:t>
            </a:r>
            <a:r>
              <a:rPr lang="en-GB" b="1" dirty="0" err="1"/>
              <a:t>Goruchwyliaeth</a:t>
            </a:r>
            <a:r>
              <a:rPr lang="en-GB" b="1" dirty="0"/>
              <a:t>?</a:t>
            </a:r>
            <a:br>
              <a:rPr lang="en-GB" b="1" dirty="0"/>
            </a:br>
            <a:r>
              <a:rPr lang="en-GB" b="1" dirty="0">
                <a:solidFill>
                  <a:schemeClr val="accent5">
                    <a:lumMod val="75000"/>
                  </a:schemeClr>
                </a:solidFill>
              </a:rPr>
              <a:t>What is Supervision?</a:t>
            </a:r>
          </a:p>
        </p:txBody>
      </p:sp>
      <p:sp>
        <p:nvSpPr>
          <p:cNvPr id="3" name="Content Placeholder 2"/>
          <p:cNvSpPr>
            <a:spLocks noGrp="1"/>
          </p:cNvSpPr>
          <p:nvPr>
            <p:ph sz="half" idx="1"/>
          </p:nvPr>
        </p:nvSpPr>
        <p:spPr/>
        <p:txBody>
          <a:bodyPr>
            <a:normAutofit fontScale="77500" lnSpcReduction="20000"/>
          </a:bodyPr>
          <a:lstStyle/>
          <a:p>
            <a:r>
              <a:rPr lang="cy-GB" dirty="0"/>
              <a:t>Mae goruchwyliaeth yn berthynas broffesiynol gefnogol sy’n galluogi’r unigolyn i fyfyrio ar ei ymarfer, gan archwilio nodau, athroniaeth, arddull, cryfderau, gwendidau ac anghenion hyfforddi fel y maent yn berthnasol i gyflawni tasgau o fewn ei rôl benodol yn y sefydliad (LCYS, 2005: 1 ).</a:t>
            </a:r>
          </a:p>
          <a:p>
            <a:endParaRPr lang="cy-GB" dirty="0"/>
          </a:p>
          <a:p>
            <a:r>
              <a:rPr lang="cy-GB" dirty="0"/>
              <a:t>Cafodd y diffiniad uchod a gymerwyd o bolisi goruchwylio ac arfarnu drafft gwasanaethau Ieuenctid Dinas Caerlŷr ei ddrafftio yn 2019, ond nid yw goruchwyliaeth yn ffenomen newydd.</a:t>
            </a:r>
            <a:endParaRPr lang="en-GB" dirty="0"/>
          </a:p>
        </p:txBody>
      </p:sp>
      <p:sp>
        <p:nvSpPr>
          <p:cNvPr id="4" name="Content Placeholder 3">
            <a:extLst>
              <a:ext uri="{FF2B5EF4-FFF2-40B4-BE49-F238E27FC236}">
                <a16:creationId xmlns:a16="http://schemas.microsoft.com/office/drawing/2014/main" id="{BCF896C9-200C-9179-FFA9-929509A3195C}"/>
              </a:ext>
            </a:extLst>
          </p:cNvPr>
          <p:cNvSpPr>
            <a:spLocks noGrp="1"/>
          </p:cNvSpPr>
          <p:nvPr>
            <p:ph sz="half" idx="2"/>
          </p:nvPr>
        </p:nvSpPr>
        <p:spPr/>
        <p:txBody>
          <a:bodyPr>
            <a:normAutofit fontScale="77500" lnSpcReduction="20000"/>
          </a:bodyPr>
          <a:lstStyle/>
          <a:p>
            <a:r>
              <a:rPr lang="en-GB" dirty="0">
                <a:solidFill>
                  <a:schemeClr val="accent5">
                    <a:lumMod val="75000"/>
                  </a:schemeClr>
                </a:solidFill>
              </a:rPr>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p>
          <a:p>
            <a:endParaRPr lang="en-GB" dirty="0">
              <a:solidFill>
                <a:schemeClr val="accent5">
                  <a:lumMod val="75000"/>
                </a:schemeClr>
              </a:solidFill>
            </a:endParaRPr>
          </a:p>
          <a:p>
            <a:r>
              <a:rPr lang="en-GB" dirty="0">
                <a:solidFill>
                  <a:schemeClr val="accent5">
                    <a:lumMod val="75000"/>
                  </a:schemeClr>
                </a:solidFill>
              </a:rPr>
              <a:t>The above definition taken from Leicester City Youth services draft supervision and appraisal policy was drafted in 2019, however supervision is not a new phenomenon. </a:t>
            </a:r>
          </a:p>
          <a:p>
            <a:endParaRPr lang="en-GB" dirty="0"/>
          </a:p>
        </p:txBody>
      </p:sp>
    </p:spTree>
    <p:extLst>
      <p:ext uri="{BB962C8B-B14F-4D97-AF65-F5344CB8AC3E}">
        <p14:creationId xmlns:p14="http://schemas.microsoft.com/office/powerpoint/2010/main" val="1519707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044C-3817-4648-1AAE-594DED39E6ED}"/>
              </a:ext>
            </a:extLst>
          </p:cNvPr>
          <p:cNvSpPr>
            <a:spLocks noGrp="1"/>
          </p:cNvSpPr>
          <p:nvPr>
            <p:ph type="title"/>
          </p:nvPr>
        </p:nvSpPr>
        <p:spPr/>
        <p:txBody>
          <a:bodyPr/>
          <a:lstStyle/>
          <a:p>
            <a:r>
              <a:rPr lang="en-GB" b="1" dirty="0"/>
              <a:t>Beth </a:t>
            </a:r>
            <a:r>
              <a:rPr lang="en-GB" b="1" dirty="0" err="1"/>
              <a:t>yw</a:t>
            </a:r>
            <a:r>
              <a:rPr lang="en-GB" b="1" dirty="0"/>
              <a:t> </a:t>
            </a:r>
            <a:r>
              <a:rPr lang="en-GB" b="1" dirty="0" err="1"/>
              <a:t>Goruchwyliaeth</a:t>
            </a:r>
            <a:r>
              <a:rPr lang="en-GB" b="1" dirty="0"/>
              <a:t>?</a:t>
            </a:r>
            <a:br>
              <a:rPr lang="en-GB" b="1" dirty="0"/>
            </a:br>
            <a:r>
              <a:rPr lang="en-GB" b="1" dirty="0">
                <a:solidFill>
                  <a:schemeClr val="accent5">
                    <a:lumMod val="75000"/>
                  </a:schemeClr>
                </a:solidFill>
              </a:rPr>
              <a:t>What is Supervision?</a:t>
            </a:r>
            <a:endParaRPr lang="en-GB" dirty="0"/>
          </a:p>
        </p:txBody>
      </p:sp>
      <p:sp>
        <p:nvSpPr>
          <p:cNvPr id="3" name="Content Placeholder 2">
            <a:extLst>
              <a:ext uri="{FF2B5EF4-FFF2-40B4-BE49-F238E27FC236}">
                <a16:creationId xmlns:a16="http://schemas.microsoft.com/office/drawing/2014/main" id="{E665052D-2124-22CB-54AA-38EBF74EEE5D}"/>
              </a:ext>
            </a:extLst>
          </p:cNvPr>
          <p:cNvSpPr>
            <a:spLocks noGrp="1"/>
          </p:cNvSpPr>
          <p:nvPr>
            <p:ph sz="half" idx="1"/>
          </p:nvPr>
        </p:nvSpPr>
        <p:spPr/>
        <p:txBody>
          <a:bodyPr>
            <a:normAutofit fontScale="77500" lnSpcReduction="20000"/>
          </a:bodyPr>
          <a:lstStyle/>
          <a:p>
            <a:r>
              <a:rPr lang="en-GB" dirty="0"/>
              <a:t>Yn </a:t>
            </a:r>
            <a:r>
              <a:rPr lang="en-GB" dirty="0" err="1"/>
              <a:t>ôl</a:t>
            </a:r>
            <a:r>
              <a:rPr lang="en-GB" dirty="0"/>
              <a:t> (Woods 2001: 250) </a:t>
            </a:r>
            <a:r>
              <a:rPr lang="en-GB" dirty="0" err="1"/>
              <a:t>mae</a:t>
            </a:r>
            <a:r>
              <a:rPr lang="en-GB" dirty="0"/>
              <a:t> </a:t>
            </a:r>
            <a:r>
              <a:rPr lang="en-GB" dirty="0" err="1"/>
              <a:t>gan</a:t>
            </a:r>
            <a:r>
              <a:rPr lang="en-GB" dirty="0"/>
              <a:t> </a:t>
            </a:r>
            <a:r>
              <a:rPr lang="en-GB" dirty="0" err="1"/>
              <a:t>hanes</a:t>
            </a:r>
            <a:r>
              <a:rPr lang="en-GB" dirty="0"/>
              <a:t> </a:t>
            </a:r>
            <a:r>
              <a:rPr lang="en-GB" dirty="0" err="1"/>
              <a:t>goruchwylio</a:t>
            </a:r>
            <a:r>
              <a:rPr lang="en-GB" dirty="0"/>
              <a:t> </a:t>
            </a:r>
            <a:r>
              <a:rPr lang="en-GB" dirty="0" err="1"/>
              <a:t>hanes</a:t>
            </a:r>
            <a:r>
              <a:rPr lang="en-GB" dirty="0"/>
              <a:t> hir ac </a:t>
            </a:r>
            <a:r>
              <a:rPr lang="en-GB" dirty="0" err="1"/>
              <a:t>mae</a:t>
            </a:r>
            <a:r>
              <a:rPr lang="en-GB" dirty="0"/>
              <a:t> mor hen â </a:t>
            </a:r>
            <a:r>
              <a:rPr lang="en-GB" dirty="0" err="1"/>
              <a:t>gwaith</a:t>
            </a:r>
            <a:r>
              <a:rPr lang="en-GB" dirty="0"/>
              <a:t> </a:t>
            </a:r>
            <a:r>
              <a:rPr lang="en-GB" dirty="0" err="1"/>
              <a:t>cymdeithasol</a:t>
            </a:r>
            <a:r>
              <a:rPr lang="en-GB" dirty="0"/>
              <a:t> </a:t>
            </a:r>
            <a:r>
              <a:rPr lang="en-GB" dirty="0" err="1"/>
              <a:t>ei</a:t>
            </a:r>
            <a:r>
              <a:rPr lang="en-GB" dirty="0"/>
              <a:t> </a:t>
            </a:r>
            <a:r>
              <a:rPr lang="en-GB" dirty="0" err="1"/>
              <a:t>hun</a:t>
            </a:r>
            <a:r>
              <a:rPr lang="en-GB" dirty="0"/>
              <a:t>.</a:t>
            </a:r>
          </a:p>
          <a:p>
            <a:r>
              <a:rPr lang="en-GB" dirty="0"/>
              <a:t>Mae </a:t>
            </a:r>
            <a:r>
              <a:rPr lang="en-GB" dirty="0" err="1"/>
              <a:t>hi’n</a:t>
            </a:r>
            <a:r>
              <a:rPr lang="en-GB" dirty="0"/>
              <a:t> </a:t>
            </a:r>
            <a:r>
              <a:rPr lang="en-GB" dirty="0" err="1"/>
              <a:t>credu</a:t>
            </a:r>
            <a:r>
              <a:rPr lang="en-GB" dirty="0"/>
              <a:t> bod </a:t>
            </a:r>
            <a:r>
              <a:rPr lang="en-GB" dirty="0" err="1"/>
              <a:t>angen</a:t>
            </a:r>
            <a:r>
              <a:rPr lang="en-GB" dirty="0"/>
              <a:t> </a:t>
            </a:r>
            <a:r>
              <a:rPr lang="en-GB" dirty="0" err="1"/>
              <a:t>i</a:t>
            </a:r>
            <a:r>
              <a:rPr lang="en-GB" dirty="0"/>
              <a:t> </a:t>
            </a:r>
            <a:r>
              <a:rPr lang="en-GB" dirty="0" err="1"/>
              <a:t>ni</a:t>
            </a:r>
            <a:r>
              <a:rPr lang="en-GB" dirty="0"/>
              <a:t> </a:t>
            </a:r>
            <a:r>
              <a:rPr lang="en-GB" dirty="0" err="1"/>
              <a:t>i</a:t>
            </a:r>
            <a:r>
              <a:rPr lang="en-GB" dirty="0"/>
              <a:t> </a:t>
            </a:r>
            <a:r>
              <a:rPr lang="en-GB" dirty="0" err="1"/>
              <a:t>gyd</a:t>
            </a:r>
            <a:r>
              <a:rPr lang="en-GB" dirty="0"/>
              <a:t> </a:t>
            </a:r>
            <a:r>
              <a:rPr lang="en-GB" dirty="0" err="1"/>
              <a:t>siarad</a:t>
            </a:r>
            <a:r>
              <a:rPr lang="en-GB" dirty="0"/>
              <a:t> â </a:t>
            </a:r>
            <a:r>
              <a:rPr lang="en-GB" dirty="0" err="1"/>
              <a:t>phobl</a:t>
            </a:r>
            <a:r>
              <a:rPr lang="en-GB" dirty="0"/>
              <a:t> </a:t>
            </a:r>
            <a:r>
              <a:rPr lang="en-GB" dirty="0" err="1"/>
              <a:t>eraill</a:t>
            </a:r>
            <a:r>
              <a:rPr lang="en-GB" dirty="0"/>
              <a:t> am </a:t>
            </a:r>
            <a:r>
              <a:rPr lang="en-GB" dirty="0" err="1"/>
              <a:t>ein</a:t>
            </a:r>
            <a:r>
              <a:rPr lang="en-GB" dirty="0"/>
              <a:t> </a:t>
            </a:r>
            <a:r>
              <a:rPr lang="en-GB" dirty="0" err="1"/>
              <a:t>profiadau</a:t>
            </a:r>
            <a:r>
              <a:rPr lang="en-GB" dirty="0"/>
              <a:t> </a:t>
            </a:r>
            <a:r>
              <a:rPr lang="en-GB" dirty="0" err="1"/>
              <a:t>rywbryd</a:t>
            </a:r>
            <a:r>
              <a:rPr lang="en-GB" dirty="0"/>
              <a:t> </a:t>
            </a:r>
            <a:r>
              <a:rPr lang="en-GB" dirty="0" err="1"/>
              <a:t>neu’i</a:t>
            </a:r>
            <a:r>
              <a:rPr lang="en-GB" dirty="0"/>
              <a:t> </a:t>
            </a:r>
            <a:r>
              <a:rPr lang="en-GB" dirty="0" err="1"/>
              <a:t>gilydd</a:t>
            </a:r>
            <a:r>
              <a:rPr lang="en-GB" dirty="0"/>
              <a:t> am </a:t>
            </a:r>
            <a:r>
              <a:rPr lang="en-GB" dirty="0" err="1"/>
              <a:t>bethau</a:t>
            </a:r>
            <a:r>
              <a:rPr lang="en-GB" dirty="0"/>
              <a:t> </a:t>
            </a:r>
            <a:r>
              <a:rPr lang="en-GB" dirty="0" err="1"/>
              <a:t>sy’n</a:t>
            </a:r>
            <a:r>
              <a:rPr lang="en-GB" dirty="0"/>
              <a:t> </a:t>
            </a:r>
            <a:r>
              <a:rPr lang="en-GB" dirty="0" err="1"/>
              <a:t>ein</a:t>
            </a:r>
            <a:r>
              <a:rPr lang="en-GB" dirty="0"/>
              <a:t> </a:t>
            </a:r>
            <a:r>
              <a:rPr lang="en-GB" dirty="0" err="1"/>
              <a:t>drysu</a:t>
            </a:r>
            <a:r>
              <a:rPr lang="en-GB" dirty="0"/>
              <a:t> </a:t>
            </a:r>
            <a:r>
              <a:rPr lang="en-GB" dirty="0" err="1"/>
              <a:t>neu’n</a:t>
            </a:r>
            <a:r>
              <a:rPr lang="en-GB" dirty="0"/>
              <a:t> peri </a:t>
            </a:r>
            <a:r>
              <a:rPr lang="en-GB" dirty="0" err="1"/>
              <a:t>pryder</a:t>
            </a:r>
            <a:r>
              <a:rPr lang="en-GB" dirty="0"/>
              <a:t> </a:t>
            </a:r>
            <a:r>
              <a:rPr lang="en-GB" dirty="0" err="1"/>
              <a:t>inni</a:t>
            </a:r>
            <a:r>
              <a:rPr lang="en-GB" dirty="0"/>
              <a:t>, ac </a:t>
            </a:r>
            <a:r>
              <a:rPr lang="en-GB" dirty="0" err="1"/>
              <a:t>rydym</a:t>
            </a:r>
            <a:r>
              <a:rPr lang="en-GB" dirty="0"/>
              <a:t> </a:t>
            </a:r>
            <a:r>
              <a:rPr lang="en-GB" dirty="0" err="1"/>
              <a:t>yn</a:t>
            </a:r>
            <a:r>
              <a:rPr lang="en-GB" dirty="0"/>
              <a:t> </a:t>
            </a:r>
            <a:r>
              <a:rPr lang="en-GB" dirty="0" err="1"/>
              <a:t>croesawu</a:t>
            </a:r>
            <a:r>
              <a:rPr lang="en-GB" dirty="0"/>
              <a:t> o </a:t>
            </a:r>
            <a:r>
              <a:rPr lang="en-GB" dirty="0" err="1"/>
              <a:t>bosibl</a:t>
            </a:r>
            <a:r>
              <a:rPr lang="en-GB" dirty="0"/>
              <a:t> </a:t>
            </a:r>
            <a:r>
              <a:rPr lang="en-GB" dirty="0" err="1"/>
              <a:t>agwedd</a:t>
            </a:r>
            <a:r>
              <a:rPr lang="en-GB" dirty="0"/>
              <a:t> </a:t>
            </a:r>
            <a:r>
              <a:rPr lang="en-GB" dirty="0" err="1"/>
              <a:t>wahanol</a:t>
            </a:r>
            <a:r>
              <a:rPr lang="en-GB" dirty="0"/>
              <a:t> </a:t>
            </a:r>
            <a:r>
              <a:rPr lang="en-GB" dirty="0" err="1"/>
              <a:t>ar</a:t>
            </a:r>
            <a:r>
              <a:rPr lang="en-GB" dirty="0"/>
              <a:t> y </a:t>
            </a:r>
            <a:r>
              <a:rPr lang="en-GB" dirty="0" err="1"/>
              <a:t>sefyllfa</a:t>
            </a:r>
            <a:r>
              <a:rPr lang="en-GB" dirty="0"/>
              <a:t> </a:t>
            </a:r>
            <a:r>
              <a:rPr lang="en-GB" dirty="0" err="1"/>
              <a:t>neu’r</a:t>
            </a:r>
            <a:r>
              <a:rPr lang="en-GB" dirty="0"/>
              <a:t> </a:t>
            </a:r>
            <a:r>
              <a:rPr lang="en-GB" dirty="0" err="1"/>
              <a:t>cymorth</a:t>
            </a:r>
            <a:r>
              <a:rPr lang="en-GB" dirty="0"/>
              <a:t> a </a:t>
            </a:r>
            <a:r>
              <a:rPr lang="en-GB" dirty="0" err="1"/>
              <a:t>roddir</a:t>
            </a:r>
            <a:r>
              <a:rPr lang="en-GB" dirty="0"/>
              <a:t>.</a:t>
            </a:r>
          </a:p>
          <a:p>
            <a:r>
              <a:rPr lang="en-GB" dirty="0"/>
              <a:t>Ni </a:t>
            </a:r>
            <a:r>
              <a:rPr lang="en-GB" dirty="0" err="1"/>
              <a:t>ellir</a:t>
            </a:r>
            <a:r>
              <a:rPr lang="en-GB" dirty="0"/>
              <a:t> </a:t>
            </a:r>
            <a:r>
              <a:rPr lang="en-GB" dirty="0" err="1"/>
              <a:t>datrys</a:t>
            </a:r>
            <a:r>
              <a:rPr lang="en-GB" dirty="0"/>
              <a:t> y </a:t>
            </a:r>
            <a:r>
              <a:rPr lang="en-GB" dirty="0" err="1"/>
              <a:t>pryderon</a:t>
            </a:r>
            <a:r>
              <a:rPr lang="en-GB" dirty="0"/>
              <a:t> </a:t>
            </a:r>
            <a:r>
              <a:rPr lang="en-GB" dirty="0" err="1"/>
              <a:t>a'r</a:t>
            </a:r>
            <a:r>
              <a:rPr lang="en-GB" dirty="0"/>
              <a:t> </a:t>
            </a:r>
            <a:r>
              <a:rPr lang="en-GB" dirty="0" err="1"/>
              <a:t>problemau</a:t>
            </a:r>
            <a:r>
              <a:rPr lang="en-GB" dirty="0"/>
              <a:t> </a:t>
            </a:r>
            <a:r>
              <a:rPr lang="en-GB" dirty="0" err="1"/>
              <a:t>hyn</a:t>
            </a:r>
            <a:r>
              <a:rPr lang="en-GB" dirty="0"/>
              <a:t> </a:t>
            </a:r>
            <a:r>
              <a:rPr lang="en-GB" dirty="0" err="1"/>
              <a:t>trwy</a:t>
            </a:r>
            <a:r>
              <a:rPr lang="en-GB" dirty="0"/>
              <a:t> </a:t>
            </a:r>
            <a:r>
              <a:rPr lang="en-GB" dirty="0" err="1"/>
              <a:t>gymhwyso</a:t>
            </a:r>
            <a:r>
              <a:rPr lang="en-GB" dirty="0"/>
              <a:t> </a:t>
            </a:r>
            <a:r>
              <a:rPr lang="en-GB" dirty="0" err="1"/>
              <a:t>atebion</a:t>
            </a:r>
            <a:r>
              <a:rPr lang="en-GB" dirty="0"/>
              <a:t> </a:t>
            </a:r>
            <a:r>
              <a:rPr lang="en-GB" dirty="0" err="1"/>
              <a:t>technegol</a:t>
            </a:r>
            <a:r>
              <a:rPr lang="en-GB" dirty="0"/>
              <a:t> </a:t>
            </a:r>
            <a:r>
              <a:rPr lang="en-GB" dirty="0" err="1"/>
              <a:t>yn</a:t>
            </a:r>
            <a:r>
              <a:rPr lang="en-GB" dirty="0"/>
              <a:t> </a:t>
            </a:r>
            <a:r>
              <a:rPr lang="en-GB" dirty="0" err="1"/>
              <a:t>syml</a:t>
            </a:r>
            <a:r>
              <a:rPr lang="en-GB" dirty="0"/>
              <a:t> ac </a:t>
            </a:r>
            <a:r>
              <a:rPr lang="en-GB" dirty="0" err="1"/>
              <a:t>o'r</a:t>
            </a:r>
            <a:r>
              <a:rPr lang="en-GB" dirty="0"/>
              <a:t> </a:t>
            </a:r>
            <a:r>
              <a:rPr lang="en-GB" dirty="0" err="1"/>
              <a:t>rhagdybiaeth</a:t>
            </a:r>
            <a:r>
              <a:rPr lang="en-GB" dirty="0"/>
              <a:t> hon y </a:t>
            </a:r>
            <a:r>
              <a:rPr lang="en-GB" dirty="0" err="1"/>
              <a:t>mae</a:t>
            </a:r>
            <a:r>
              <a:rPr lang="en-GB" dirty="0"/>
              <a:t> </a:t>
            </a:r>
            <a:r>
              <a:rPr lang="en-GB" dirty="0" err="1"/>
              <a:t>arfer</a:t>
            </a:r>
            <a:r>
              <a:rPr lang="en-GB" dirty="0"/>
              <a:t> </a:t>
            </a:r>
            <a:r>
              <a:rPr lang="en-GB" dirty="0" err="1"/>
              <a:t>myfyriol</a:t>
            </a:r>
            <a:r>
              <a:rPr lang="en-GB" dirty="0"/>
              <a:t> </a:t>
            </a:r>
            <a:r>
              <a:rPr lang="en-GB" dirty="0" err="1"/>
              <a:t>yn</a:t>
            </a:r>
            <a:r>
              <a:rPr lang="en-GB" dirty="0"/>
              <a:t> </a:t>
            </a:r>
            <a:r>
              <a:rPr lang="en-GB" dirty="0" err="1"/>
              <a:t>dechrau</a:t>
            </a:r>
            <a:r>
              <a:rPr lang="en-GB" dirty="0"/>
              <a:t>.</a:t>
            </a:r>
          </a:p>
        </p:txBody>
      </p:sp>
      <p:sp>
        <p:nvSpPr>
          <p:cNvPr id="4" name="Content Placeholder 3">
            <a:extLst>
              <a:ext uri="{FF2B5EF4-FFF2-40B4-BE49-F238E27FC236}">
                <a16:creationId xmlns:a16="http://schemas.microsoft.com/office/drawing/2014/main" id="{12410F44-F378-E2CE-E937-AF9AFB05E363}"/>
              </a:ext>
            </a:extLst>
          </p:cNvPr>
          <p:cNvSpPr>
            <a:spLocks noGrp="1"/>
          </p:cNvSpPr>
          <p:nvPr>
            <p:ph sz="half" idx="2"/>
          </p:nvPr>
        </p:nvSpPr>
        <p:spPr/>
        <p:txBody>
          <a:bodyPr>
            <a:normAutofit fontScale="77500" lnSpcReduction="20000"/>
          </a:bodyPr>
          <a:lstStyle/>
          <a:p>
            <a:r>
              <a:rPr lang="en-GB" dirty="0">
                <a:solidFill>
                  <a:schemeClr val="accent5">
                    <a:lumMod val="75000"/>
                  </a:schemeClr>
                </a:solidFill>
              </a:rPr>
              <a:t>According to (Woods 2001: 250) the history of supervision has a long history and is as old as social work itself. </a:t>
            </a:r>
          </a:p>
          <a:p>
            <a:r>
              <a:rPr lang="en-GB" dirty="0">
                <a:solidFill>
                  <a:schemeClr val="accent5">
                    <a:lumMod val="75000"/>
                  </a:schemeClr>
                </a:solidFill>
              </a:rPr>
              <a:t>She believes that we all need to talk to other people about our experiences at some time or other about things that confuse or concern us, and we welcome possibly a different outlook on the situation or the giving of support.</a:t>
            </a:r>
          </a:p>
          <a:p>
            <a:r>
              <a:rPr lang="en-GB" dirty="0">
                <a:solidFill>
                  <a:schemeClr val="accent5">
                    <a:lumMod val="75000"/>
                  </a:schemeClr>
                </a:solidFill>
              </a:rPr>
              <a:t>These concerns and problems cannot be solved by the simple application of technical solutions and it is from this premise that reflective practice begins. </a:t>
            </a:r>
          </a:p>
          <a:p>
            <a:pPr marL="0" indent="0">
              <a:buNone/>
            </a:pPr>
            <a:endParaRPr lang="en-GB" dirty="0"/>
          </a:p>
          <a:p>
            <a:endParaRPr lang="en-US" dirty="0"/>
          </a:p>
          <a:p>
            <a:endParaRPr lang="en-GB" dirty="0"/>
          </a:p>
          <a:p>
            <a:endParaRPr lang="en-GB" dirty="0"/>
          </a:p>
        </p:txBody>
      </p:sp>
    </p:spTree>
    <p:extLst>
      <p:ext uri="{BB962C8B-B14F-4D97-AF65-F5344CB8AC3E}">
        <p14:creationId xmlns:p14="http://schemas.microsoft.com/office/powerpoint/2010/main" val="2145614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044C-3817-4648-1AAE-594DED39E6ED}"/>
              </a:ext>
            </a:extLst>
          </p:cNvPr>
          <p:cNvSpPr>
            <a:spLocks noGrp="1"/>
          </p:cNvSpPr>
          <p:nvPr>
            <p:ph type="title"/>
          </p:nvPr>
        </p:nvSpPr>
        <p:spPr/>
        <p:txBody>
          <a:bodyPr/>
          <a:lstStyle/>
          <a:p>
            <a:r>
              <a:rPr lang="en-GB" b="1" dirty="0"/>
              <a:t>Beth </a:t>
            </a:r>
            <a:r>
              <a:rPr lang="en-GB" b="1" dirty="0" err="1"/>
              <a:t>yw</a:t>
            </a:r>
            <a:r>
              <a:rPr lang="en-GB" b="1" dirty="0"/>
              <a:t> </a:t>
            </a:r>
            <a:r>
              <a:rPr lang="en-GB" b="1" dirty="0" err="1"/>
              <a:t>Goruchwyliaeth</a:t>
            </a:r>
            <a:r>
              <a:rPr lang="en-GB" b="1" dirty="0"/>
              <a:t>?</a:t>
            </a:r>
            <a:br>
              <a:rPr lang="en-GB" b="1" dirty="0"/>
            </a:br>
            <a:r>
              <a:rPr lang="en-GB" b="1" dirty="0">
                <a:solidFill>
                  <a:schemeClr val="accent5">
                    <a:lumMod val="75000"/>
                  </a:schemeClr>
                </a:solidFill>
              </a:rPr>
              <a:t>What is Supervision?</a:t>
            </a:r>
            <a:endParaRPr lang="en-GB" dirty="0"/>
          </a:p>
        </p:txBody>
      </p:sp>
      <p:sp>
        <p:nvSpPr>
          <p:cNvPr id="3" name="Content Placeholder 2">
            <a:extLst>
              <a:ext uri="{FF2B5EF4-FFF2-40B4-BE49-F238E27FC236}">
                <a16:creationId xmlns:a16="http://schemas.microsoft.com/office/drawing/2014/main" id="{E665052D-2124-22CB-54AA-38EBF74EEE5D}"/>
              </a:ext>
            </a:extLst>
          </p:cNvPr>
          <p:cNvSpPr>
            <a:spLocks noGrp="1"/>
          </p:cNvSpPr>
          <p:nvPr>
            <p:ph sz="half" idx="1"/>
          </p:nvPr>
        </p:nvSpPr>
        <p:spPr/>
        <p:txBody>
          <a:bodyPr>
            <a:normAutofit fontScale="85000" lnSpcReduction="20000"/>
          </a:bodyPr>
          <a:lstStyle/>
          <a:p>
            <a:r>
              <a:rPr lang="en-GB" dirty="0" err="1"/>
              <a:t>Mae'r</a:t>
            </a:r>
            <a:r>
              <a:rPr lang="en-GB" dirty="0"/>
              <a:t> </a:t>
            </a:r>
            <a:r>
              <a:rPr lang="en-GB" dirty="0" err="1"/>
              <a:t>problemau</a:t>
            </a:r>
            <a:r>
              <a:rPr lang="en-GB" dirty="0"/>
              <a:t> a </a:t>
            </a:r>
            <a:r>
              <a:rPr lang="en-GB" dirty="0" err="1"/>
              <a:t>geir</a:t>
            </a:r>
            <a:r>
              <a:rPr lang="en-GB" dirty="0"/>
              <a:t> o </a:t>
            </a:r>
            <a:r>
              <a:rPr lang="en-GB" dirty="0" err="1"/>
              <a:t>fewn</a:t>
            </a:r>
            <a:r>
              <a:rPr lang="en-GB" dirty="0"/>
              <a:t> </a:t>
            </a:r>
            <a:r>
              <a:rPr lang="en-GB" dirty="0" err="1"/>
              <a:t>gwaith</a:t>
            </a:r>
            <a:r>
              <a:rPr lang="en-GB" dirty="0"/>
              <a:t> </a:t>
            </a:r>
            <a:r>
              <a:rPr lang="en-GB" dirty="0" err="1"/>
              <a:t>ieuenctid</a:t>
            </a:r>
            <a:r>
              <a:rPr lang="en-GB" dirty="0"/>
              <a:t> </a:t>
            </a:r>
            <a:r>
              <a:rPr lang="en-GB" dirty="0" err="1"/>
              <a:t>yn</a:t>
            </a:r>
            <a:r>
              <a:rPr lang="en-GB" dirty="0"/>
              <a:t> </a:t>
            </a:r>
            <a:r>
              <a:rPr lang="en-GB" dirty="0" err="1"/>
              <a:t>llawer</a:t>
            </a:r>
            <a:r>
              <a:rPr lang="en-GB" dirty="0"/>
              <a:t> </a:t>
            </a:r>
            <a:r>
              <a:rPr lang="en-GB" dirty="0" err="1"/>
              <a:t>rhy</a:t>
            </a:r>
            <a:r>
              <a:rPr lang="en-GB" dirty="0"/>
              <a:t> </a:t>
            </a:r>
            <a:r>
              <a:rPr lang="en-GB" dirty="0" err="1"/>
              <a:t>gymhleth</a:t>
            </a:r>
            <a:r>
              <a:rPr lang="en-GB" dirty="0"/>
              <a:t> ac </a:t>
            </a:r>
            <a:r>
              <a:rPr lang="en-GB" dirty="0" err="1"/>
              <a:t>yn</a:t>
            </a:r>
            <a:r>
              <a:rPr lang="en-GB" dirty="0"/>
              <a:t> </a:t>
            </a:r>
            <a:r>
              <a:rPr lang="en-GB" dirty="0" err="1"/>
              <a:t>ddryslyd</a:t>
            </a:r>
            <a:r>
              <a:rPr lang="en-GB" dirty="0"/>
              <a:t> </a:t>
            </a:r>
            <a:r>
              <a:rPr lang="en-GB" dirty="0" err="1"/>
              <a:t>i'w</a:t>
            </a:r>
            <a:r>
              <a:rPr lang="en-GB" dirty="0"/>
              <a:t> </a:t>
            </a:r>
            <a:r>
              <a:rPr lang="en-GB" dirty="0" err="1"/>
              <a:t>datrys</a:t>
            </a:r>
            <a:r>
              <a:rPr lang="en-GB" dirty="0"/>
              <a:t> </a:t>
            </a:r>
            <a:r>
              <a:rPr lang="en-GB" dirty="0" err="1"/>
              <a:t>yn</a:t>
            </a:r>
            <a:r>
              <a:rPr lang="en-GB" dirty="0"/>
              <a:t> y </a:t>
            </a:r>
            <a:r>
              <a:rPr lang="en-GB" dirty="0" err="1"/>
              <a:t>modd</a:t>
            </a:r>
            <a:r>
              <a:rPr lang="en-GB" dirty="0"/>
              <a:t> </a:t>
            </a:r>
            <a:r>
              <a:rPr lang="en-GB" dirty="0" err="1"/>
              <a:t>hwn</a:t>
            </a:r>
            <a:r>
              <a:rPr lang="en-GB" dirty="0"/>
              <a:t>. Ni all </a:t>
            </a:r>
            <a:r>
              <a:rPr lang="en-GB" dirty="0" err="1"/>
              <a:t>gweithwyr</a:t>
            </a:r>
            <a:r>
              <a:rPr lang="en-GB" dirty="0"/>
              <a:t> </a:t>
            </a:r>
            <a:r>
              <a:rPr lang="en-GB" dirty="0" err="1"/>
              <a:t>ieuenctid</a:t>
            </a:r>
            <a:r>
              <a:rPr lang="en-GB" dirty="0"/>
              <a:t> </a:t>
            </a:r>
            <a:r>
              <a:rPr lang="en-GB" dirty="0" err="1"/>
              <a:t>eistedd</a:t>
            </a:r>
            <a:r>
              <a:rPr lang="en-GB" dirty="0"/>
              <a:t> </a:t>
            </a:r>
            <a:r>
              <a:rPr lang="en-GB" dirty="0" err="1"/>
              <a:t>yn</a:t>
            </a:r>
            <a:r>
              <a:rPr lang="en-GB" dirty="0"/>
              <a:t> </a:t>
            </a:r>
            <a:r>
              <a:rPr lang="en-GB" dirty="0" err="1"/>
              <a:t>ôl</a:t>
            </a:r>
            <a:r>
              <a:rPr lang="en-GB" dirty="0"/>
              <a:t> ac aros </a:t>
            </a:r>
            <a:r>
              <a:rPr lang="en-GB" dirty="0" err="1"/>
              <a:t>i</a:t>
            </a:r>
            <a:r>
              <a:rPr lang="en-GB" dirty="0"/>
              <a:t> </a:t>
            </a:r>
            <a:r>
              <a:rPr lang="en-GB" dirty="0" err="1"/>
              <a:t>arbenigwyr</a:t>
            </a:r>
            <a:r>
              <a:rPr lang="en-GB" dirty="0"/>
              <a:t> </a:t>
            </a:r>
            <a:r>
              <a:rPr lang="en-GB" dirty="0" err="1"/>
              <a:t>roi</a:t>
            </a:r>
            <a:r>
              <a:rPr lang="en-GB" dirty="0"/>
              <a:t> </a:t>
            </a:r>
            <a:r>
              <a:rPr lang="en-GB" dirty="0" err="1"/>
              <a:t>atebion</a:t>
            </a:r>
            <a:r>
              <a:rPr lang="en-GB" dirty="0"/>
              <a:t> </a:t>
            </a:r>
            <a:r>
              <a:rPr lang="en-GB" dirty="0" err="1"/>
              <a:t>iddynt</a:t>
            </a:r>
            <a:r>
              <a:rPr lang="en-GB" dirty="0"/>
              <a:t> </a:t>
            </a:r>
            <a:r>
              <a:rPr lang="en-GB" dirty="0" err="1"/>
              <a:t>ar</a:t>
            </a:r>
            <a:r>
              <a:rPr lang="en-GB" dirty="0"/>
              <a:t> </a:t>
            </a:r>
            <a:r>
              <a:rPr lang="en-GB" dirty="0" err="1"/>
              <a:t>blât</a:t>
            </a:r>
            <a:r>
              <a:rPr lang="en-GB" dirty="0"/>
              <a:t>.</a:t>
            </a:r>
          </a:p>
          <a:p>
            <a:r>
              <a:rPr lang="en-GB" dirty="0"/>
              <a:t>Mae </a:t>
            </a:r>
            <a:r>
              <a:rPr lang="en-GB" dirty="0" err="1"/>
              <a:t>angen</a:t>
            </a:r>
            <a:r>
              <a:rPr lang="en-GB" dirty="0"/>
              <a:t> </a:t>
            </a:r>
            <a:r>
              <a:rPr lang="en-GB" dirty="0" err="1"/>
              <a:t>iddynt</a:t>
            </a:r>
            <a:r>
              <a:rPr lang="en-GB" dirty="0"/>
              <a:t> </a:t>
            </a:r>
            <a:r>
              <a:rPr lang="en-GB" dirty="0" err="1"/>
              <a:t>gysylltu</a:t>
            </a:r>
            <a:r>
              <a:rPr lang="en-GB" dirty="0"/>
              <a:t> ag </a:t>
            </a:r>
            <a:r>
              <a:rPr lang="en-GB" dirty="0" err="1"/>
              <a:t>anawsterau</a:t>
            </a:r>
            <a:r>
              <a:rPr lang="en-GB" dirty="0"/>
              <a:t> </a:t>
            </a:r>
            <a:r>
              <a:rPr lang="en-GB" dirty="0" err="1"/>
              <a:t>ymarfer</a:t>
            </a:r>
            <a:r>
              <a:rPr lang="en-GB" dirty="0"/>
              <a:t> a </a:t>
            </a:r>
            <a:r>
              <a:rPr lang="en-GB" dirty="0" err="1"/>
              <a:t>llywio</a:t>
            </a:r>
            <a:r>
              <a:rPr lang="en-GB" dirty="0"/>
              <a:t> </a:t>
            </a:r>
            <a:r>
              <a:rPr lang="en-GB" dirty="0" err="1"/>
              <a:t>ffordd</a:t>
            </a:r>
            <a:r>
              <a:rPr lang="en-GB" dirty="0"/>
              <a:t> </a:t>
            </a:r>
            <a:r>
              <a:rPr lang="en-GB" dirty="0" err="1"/>
              <a:t>drwyddynt</a:t>
            </a:r>
            <a:r>
              <a:rPr lang="en-GB" dirty="0"/>
              <a:t>. </a:t>
            </a:r>
            <a:r>
              <a:rPr lang="en-GB" dirty="0" err="1"/>
              <a:t>Nid</a:t>
            </a:r>
            <a:r>
              <a:rPr lang="en-GB" dirty="0"/>
              <a:t> </a:t>
            </a:r>
            <a:r>
              <a:rPr lang="en-GB" dirty="0" err="1"/>
              <a:t>oes</a:t>
            </a:r>
            <a:r>
              <a:rPr lang="en-GB" dirty="0"/>
              <a:t> </a:t>
            </a:r>
            <a:r>
              <a:rPr lang="en-GB" dirty="0" err="1"/>
              <a:t>atebion</a:t>
            </a:r>
            <a:r>
              <a:rPr lang="en-GB" dirty="0"/>
              <a:t> </a:t>
            </a:r>
            <a:r>
              <a:rPr lang="en-GB" dirty="0" err="1"/>
              <a:t>parod</a:t>
            </a:r>
            <a:r>
              <a:rPr lang="en-GB" dirty="0"/>
              <a:t> o </a:t>
            </a:r>
            <a:r>
              <a:rPr lang="en-GB" dirty="0" err="1"/>
              <a:t>fewn</a:t>
            </a:r>
            <a:r>
              <a:rPr lang="en-GB" dirty="0"/>
              <a:t> </a:t>
            </a:r>
            <a:r>
              <a:rPr lang="en-GB" dirty="0" err="1"/>
              <a:t>gwaith</a:t>
            </a:r>
            <a:r>
              <a:rPr lang="en-GB" dirty="0"/>
              <a:t> </a:t>
            </a:r>
            <a:r>
              <a:rPr lang="en-GB" dirty="0" err="1"/>
              <a:t>ieuenctid</a:t>
            </a:r>
            <a:r>
              <a:rPr lang="en-GB" dirty="0"/>
              <a:t>, </a:t>
            </a:r>
            <a:r>
              <a:rPr lang="en-GB" dirty="0" err="1"/>
              <a:t>mae</a:t>
            </a:r>
            <a:r>
              <a:rPr lang="en-GB" dirty="0"/>
              <a:t> </a:t>
            </a:r>
            <a:r>
              <a:rPr lang="en-GB" dirty="0" err="1"/>
              <a:t>arfer</a:t>
            </a:r>
            <a:r>
              <a:rPr lang="en-GB" dirty="0"/>
              <a:t> </a:t>
            </a:r>
            <a:r>
              <a:rPr lang="en-GB" dirty="0" err="1"/>
              <a:t>myfyriol</a:t>
            </a:r>
            <a:r>
              <a:rPr lang="en-GB" dirty="0"/>
              <a:t> </a:t>
            </a:r>
            <a:r>
              <a:rPr lang="en-GB" dirty="0" err="1"/>
              <a:t>yn</a:t>
            </a:r>
            <a:r>
              <a:rPr lang="en-GB" dirty="0"/>
              <a:t> broses </a:t>
            </a:r>
            <a:r>
              <a:rPr lang="en-GB" dirty="0" err="1"/>
              <a:t>ddeinamig</a:t>
            </a:r>
            <a:r>
              <a:rPr lang="en-GB" dirty="0"/>
              <a:t> o </a:t>
            </a:r>
            <a:r>
              <a:rPr lang="en-GB" dirty="0" err="1"/>
              <a:t>lunio</a:t>
            </a:r>
            <a:r>
              <a:rPr lang="en-GB" dirty="0"/>
              <a:t> </a:t>
            </a:r>
            <a:r>
              <a:rPr lang="en-GB" dirty="0" err="1"/>
              <a:t>datrysiadau</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phroses</a:t>
            </a:r>
            <a:r>
              <a:rPr lang="en-GB" dirty="0"/>
              <a:t> </a:t>
            </a:r>
            <a:r>
              <a:rPr lang="en-GB" dirty="0" err="1"/>
              <a:t>oddefol</a:t>
            </a:r>
            <a:r>
              <a:rPr lang="en-GB" dirty="0"/>
              <a:t> o </a:t>
            </a:r>
            <a:r>
              <a:rPr lang="en-GB" dirty="0" err="1"/>
              <a:t>ddilyn</a:t>
            </a:r>
            <a:r>
              <a:rPr lang="en-GB" dirty="0"/>
              <a:t> </a:t>
            </a:r>
            <a:r>
              <a:rPr lang="en-GB" dirty="0" err="1"/>
              <a:t>gweithdrefnau</a:t>
            </a:r>
            <a:r>
              <a:rPr lang="en-GB" dirty="0"/>
              <a:t> neu </a:t>
            </a:r>
            <a:r>
              <a:rPr lang="en-GB" dirty="0" err="1"/>
              <a:t>ganllawiau</a:t>
            </a:r>
            <a:r>
              <a:rPr lang="en-GB" dirty="0"/>
              <a:t>.</a:t>
            </a:r>
          </a:p>
          <a:p>
            <a:endParaRPr lang="en-GB" dirty="0"/>
          </a:p>
        </p:txBody>
      </p:sp>
      <p:sp>
        <p:nvSpPr>
          <p:cNvPr id="4" name="Content Placeholder 3">
            <a:extLst>
              <a:ext uri="{FF2B5EF4-FFF2-40B4-BE49-F238E27FC236}">
                <a16:creationId xmlns:a16="http://schemas.microsoft.com/office/drawing/2014/main" id="{12410F44-F378-E2CE-E937-AF9AFB05E363}"/>
              </a:ext>
            </a:extLst>
          </p:cNvPr>
          <p:cNvSpPr>
            <a:spLocks noGrp="1"/>
          </p:cNvSpPr>
          <p:nvPr>
            <p:ph sz="half" idx="2"/>
          </p:nvPr>
        </p:nvSpPr>
        <p:spPr/>
        <p:txBody>
          <a:bodyPr>
            <a:normAutofit fontScale="85000" lnSpcReduction="20000"/>
          </a:bodyPr>
          <a:lstStyle/>
          <a:p>
            <a:r>
              <a:rPr lang="en-GB" dirty="0">
                <a:solidFill>
                  <a:schemeClr val="accent5">
                    <a:lumMod val="75000"/>
                  </a:schemeClr>
                </a:solidFill>
              </a:rPr>
              <a:t>The problems that are encountered within youth work are far too complex and muddled to be resolved in this way. Youth workers cannot sit back and wait for experts to provide them with solutions on a plate. </a:t>
            </a:r>
          </a:p>
          <a:p>
            <a:r>
              <a:rPr lang="en-GB" dirty="0">
                <a:solidFill>
                  <a:schemeClr val="accent5">
                    <a:lumMod val="75000"/>
                  </a:schemeClr>
                </a:solidFill>
              </a:rPr>
              <a:t>They need to connect with the difficulties of practice and steer a way through them. There are no ready-made answers within youth work, reflective practice is a dynamic process of constructing solutions, rather than a passive process of following procedures or guidelines. </a:t>
            </a:r>
          </a:p>
          <a:p>
            <a:endParaRPr lang="en-GB" dirty="0"/>
          </a:p>
          <a:p>
            <a:endParaRPr lang="en-GB" dirty="0"/>
          </a:p>
          <a:p>
            <a:pPr marL="0" indent="0">
              <a:buNone/>
            </a:pPr>
            <a:endParaRPr lang="en-GB" dirty="0"/>
          </a:p>
          <a:p>
            <a:endParaRPr lang="en-US" dirty="0"/>
          </a:p>
          <a:p>
            <a:endParaRPr lang="en-GB" dirty="0"/>
          </a:p>
          <a:p>
            <a:endParaRPr lang="en-GB" dirty="0"/>
          </a:p>
        </p:txBody>
      </p:sp>
    </p:spTree>
    <p:extLst>
      <p:ext uri="{BB962C8B-B14F-4D97-AF65-F5344CB8AC3E}">
        <p14:creationId xmlns:p14="http://schemas.microsoft.com/office/powerpoint/2010/main" val="4151270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044C-3817-4648-1AAE-594DED39E6ED}"/>
              </a:ext>
            </a:extLst>
          </p:cNvPr>
          <p:cNvSpPr>
            <a:spLocks noGrp="1"/>
          </p:cNvSpPr>
          <p:nvPr>
            <p:ph type="title"/>
          </p:nvPr>
        </p:nvSpPr>
        <p:spPr/>
        <p:txBody>
          <a:bodyPr/>
          <a:lstStyle/>
          <a:p>
            <a:r>
              <a:rPr lang="en-GB" b="1" dirty="0" err="1"/>
              <a:t>Goruchwyliaeth</a:t>
            </a:r>
            <a:r>
              <a:rPr lang="en-GB" b="1" dirty="0"/>
              <a:t> a Gwaith Ieuenctid</a:t>
            </a:r>
            <a:br>
              <a:rPr lang="en-GB" b="1" dirty="0"/>
            </a:br>
            <a:r>
              <a:rPr lang="en-GB" b="1" dirty="0">
                <a:solidFill>
                  <a:schemeClr val="accent5">
                    <a:lumMod val="75000"/>
                  </a:schemeClr>
                </a:solidFill>
              </a:rPr>
              <a:t>Supervision and Youth Work</a:t>
            </a:r>
            <a:endParaRPr lang="en-GB" dirty="0"/>
          </a:p>
        </p:txBody>
      </p:sp>
      <p:sp>
        <p:nvSpPr>
          <p:cNvPr id="3" name="Content Placeholder 2">
            <a:extLst>
              <a:ext uri="{FF2B5EF4-FFF2-40B4-BE49-F238E27FC236}">
                <a16:creationId xmlns:a16="http://schemas.microsoft.com/office/drawing/2014/main" id="{E665052D-2124-22CB-54AA-38EBF74EEE5D}"/>
              </a:ext>
            </a:extLst>
          </p:cNvPr>
          <p:cNvSpPr>
            <a:spLocks noGrp="1"/>
          </p:cNvSpPr>
          <p:nvPr>
            <p:ph sz="half" idx="1"/>
          </p:nvPr>
        </p:nvSpPr>
        <p:spPr/>
        <p:txBody>
          <a:bodyPr>
            <a:normAutofit lnSpcReduction="10000"/>
          </a:bodyPr>
          <a:lstStyle/>
          <a:p>
            <a:r>
              <a:rPr lang="en-GB" dirty="0"/>
              <a:t>Felly </a:t>
            </a:r>
            <a:r>
              <a:rPr lang="en-GB" dirty="0" err="1"/>
              <a:t>mae</a:t>
            </a:r>
            <a:r>
              <a:rPr lang="en-GB" dirty="0"/>
              <a:t> </a:t>
            </a:r>
            <a:r>
              <a:rPr lang="en-GB" dirty="0" err="1"/>
              <a:t>angen</a:t>
            </a:r>
            <a:r>
              <a:rPr lang="en-GB" dirty="0"/>
              <a:t> </a:t>
            </a:r>
            <a:r>
              <a:rPr lang="en-GB" dirty="0" err="1"/>
              <a:t>i</a:t>
            </a:r>
            <a:r>
              <a:rPr lang="en-GB" dirty="0"/>
              <a:t> </a:t>
            </a:r>
            <a:r>
              <a:rPr lang="en-GB" dirty="0" err="1"/>
              <a:t>weithwyr</a:t>
            </a:r>
            <a:r>
              <a:rPr lang="en-GB" dirty="0"/>
              <a:t> </a:t>
            </a:r>
            <a:r>
              <a:rPr lang="en-GB" dirty="0" err="1"/>
              <a:t>ieuenctid</a:t>
            </a:r>
            <a:r>
              <a:rPr lang="en-GB" dirty="0"/>
              <a:t> </a:t>
            </a:r>
            <a:r>
              <a:rPr lang="en-GB" dirty="0" err="1"/>
              <a:t>allu</a:t>
            </a:r>
            <a:r>
              <a:rPr lang="en-GB" dirty="0"/>
              <a:t> </a:t>
            </a:r>
            <a:r>
              <a:rPr lang="en-GB" dirty="0" err="1"/>
              <a:t>defnyddio</a:t>
            </a:r>
            <a:r>
              <a:rPr lang="en-GB" dirty="0"/>
              <a:t> </a:t>
            </a:r>
            <a:r>
              <a:rPr lang="en-GB" dirty="0" err="1"/>
              <a:t>profiad</a:t>
            </a:r>
            <a:r>
              <a:rPr lang="en-GB" dirty="0"/>
              <a:t>, </a:t>
            </a:r>
            <a:r>
              <a:rPr lang="en-GB" dirty="0" err="1"/>
              <a:t>gwybodaeth</a:t>
            </a:r>
            <a:r>
              <a:rPr lang="en-GB" dirty="0"/>
              <a:t> a </a:t>
            </a:r>
            <a:r>
              <a:rPr lang="en-GB" dirty="0" err="1"/>
              <a:t>safbwyntiau</a:t>
            </a:r>
            <a:r>
              <a:rPr lang="en-GB" dirty="0"/>
              <a:t> </a:t>
            </a:r>
            <a:r>
              <a:rPr lang="en-GB" dirty="0" err="1"/>
              <a:t>damcaniaethol</a:t>
            </a:r>
            <a:r>
              <a:rPr lang="en-GB" dirty="0"/>
              <a:t> </a:t>
            </a:r>
            <a:r>
              <a:rPr lang="en-GB" dirty="0" err="1"/>
              <a:t>i</a:t>
            </a:r>
            <a:r>
              <a:rPr lang="en-GB" dirty="0"/>
              <a:t> </a:t>
            </a:r>
            <a:r>
              <a:rPr lang="en-GB" dirty="0" err="1"/>
              <a:t>arwain</a:t>
            </a:r>
            <a:r>
              <a:rPr lang="en-GB" dirty="0"/>
              <a:t> a </a:t>
            </a:r>
            <a:r>
              <a:rPr lang="en-GB" dirty="0" err="1"/>
              <a:t>llywio</a:t>
            </a:r>
            <a:r>
              <a:rPr lang="en-GB" dirty="0"/>
              <a:t> </a:t>
            </a:r>
            <a:r>
              <a:rPr lang="en-GB" dirty="0" err="1"/>
              <a:t>ymarfer</a:t>
            </a:r>
            <a:r>
              <a:rPr lang="en-GB" dirty="0"/>
              <a:t>.</a:t>
            </a:r>
          </a:p>
          <a:p>
            <a:r>
              <a:rPr lang="en-GB" dirty="0"/>
              <a:t>Mae </a:t>
            </a:r>
            <a:r>
              <a:rPr lang="en-GB" dirty="0" err="1"/>
              <a:t>goruchwyliaeth</a:t>
            </a:r>
            <a:r>
              <a:rPr lang="en-GB" dirty="0"/>
              <a:t> </a:t>
            </a:r>
            <a:r>
              <a:rPr lang="en-GB" dirty="0" err="1"/>
              <a:t>yn</a:t>
            </a:r>
            <a:r>
              <a:rPr lang="en-GB" dirty="0"/>
              <a:t> </a:t>
            </a:r>
            <a:r>
              <a:rPr lang="en-GB" dirty="0" err="1"/>
              <a:t>gatalydd</a:t>
            </a:r>
            <a:r>
              <a:rPr lang="en-GB" dirty="0"/>
              <a:t> </a:t>
            </a:r>
            <a:r>
              <a:rPr lang="en-GB" dirty="0" err="1"/>
              <a:t>ar</a:t>
            </a:r>
            <a:r>
              <a:rPr lang="en-GB" dirty="0"/>
              <a:t> </a:t>
            </a:r>
            <a:r>
              <a:rPr lang="en-GB" dirty="0" err="1"/>
              <a:t>gyfer</a:t>
            </a:r>
            <a:r>
              <a:rPr lang="en-GB" dirty="0"/>
              <a:t> </a:t>
            </a:r>
            <a:r>
              <a:rPr lang="en-GB" dirty="0" err="1"/>
              <a:t>myfyrio</a:t>
            </a:r>
            <a:r>
              <a:rPr lang="en-GB" dirty="0"/>
              <a:t> a </a:t>
            </a:r>
            <a:r>
              <a:rPr lang="en-GB" dirty="0" err="1"/>
              <a:t>thrafodaeth</a:t>
            </a:r>
            <a:r>
              <a:rPr lang="en-GB" dirty="0"/>
              <a:t> dan </a:t>
            </a:r>
            <a:r>
              <a:rPr lang="en-GB" dirty="0" err="1"/>
              <a:t>arweiniad</a:t>
            </a:r>
            <a:r>
              <a:rPr lang="en-GB" dirty="0"/>
              <a:t>, </a:t>
            </a:r>
            <a:r>
              <a:rPr lang="en-GB" dirty="0" err="1"/>
              <a:t>sy'n</a:t>
            </a:r>
            <a:r>
              <a:rPr lang="en-GB" dirty="0"/>
              <a:t> </a:t>
            </a:r>
            <a:r>
              <a:rPr lang="en-GB" dirty="0" err="1"/>
              <a:t>cefnogi</a:t>
            </a:r>
            <a:r>
              <a:rPr lang="en-GB" dirty="0"/>
              <a:t> ac </a:t>
            </a:r>
            <a:r>
              <a:rPr lang="en-GB" dirty="0" err="1"/>
              <a:t>yn</a:t>
            </a:r>
            <a:r>
              <a:rPr lang="en-GB" dirty="0"/>
              <a:t> </a:t>
            </a:r>
            <a:r>
              <a:rPr lang="en-GB" dirty="0" err="1"/>
              <a:t>datblygu</a:t>
            </a:r>
            <a:r>
              <a:rPr lang="en-GB" dirty="0"/>
              <a:t> </a:t>
            </a:r>
            <a:r>
              <a:rPr lang="en-GB" dirty="0" err="1"/>
              <a:t>ymarferwyr</a:t>
            </a:r>
            <a:r>
              <a:rPr lang="en-GB" dirty="0"/>
              <a:t> </a:t>
            </a:r>
            <a:r>
              <a:rPr lang="en-GB" dirty="0" err="1"/>
              <a:t>i</a:t>
            </a:r>
            <a:r>
              <a:rPr lang="en-GB" dirty="0"/>
              <a:t> </a:t>
            </a:r>
            <a:r>
              <a:rPr lang="en-GB" dirty="0" err="1"/>
              <a:t>ddod</a:t>
            </a:r>
            <a:r>
              <a:rPr lang="en-GB" dirty="0"/>
              <a:t> </a:t>
            </a:r>
            <a:r>
              <a:rPr lang="en-GB" dirty="0" err="1"/>
              <a:t>yn</a:t>
            </a:r>
            <a:r>
              <a:rPr lang="en-GB" dirty="0"/>
              <a:t> </a:t>
            </a:r>
            <a:r>
              <a:rPr lang="en-GB" dirty="0" err="1"/>
              <a:t>weithwyr</a:t>
            </a:r>
            <a:r>
              <a:rPr lang="en-GB" dirty="0"/>
              <a:t> </a:t>
            </a:r>
            <a:r>
              <a:rPr lang="en-GB" dirty="0" err="1"/>
              <a:t>ieuenctid</a:t>
            </a:r>
            <a:r>
              <a:rPr lang="en-GB" dirty="0"/>
              <a:t> </a:t>
            </a:r>
            <a:r>
              <a:rPr lang="en-GB" dirty="0" err="1"/>
              <a:t>effeithiol</a:t>
            </a:r>
            <a:r>
              <a:rPr lang="en-GB" dirty="0"/>
              <a:t>.</a:t>
            </a:r>
          </a:p>
        </p:txBody>
      </p:sp>
      <p:sp>
        <p:nvSpPr>
          <p:cNvPr id="4" name="Content Placeholder 3">
            <a:extLst>
              <a:ext uri="{FF2B5EF4-FFF2-40B4-BE49-F238E27FC236}">
                <a16:creationId xmlns:a16="http://schemas.microsoft.com/office/drawing/2014/main" id="{12410F44-F378-E2CE-E937-AF9AFB05E363}"/>
              </a:ext>
            </a:extLst>
          </p:cNvPr>
          <p:cNvSpPr>
            <a:spLocks noGrp="1"/>
          </p:cNvSpPr>
          <p:nvPr>
            <p:ph sz="half" idx="2"/>
          </p:nvPr>
        </p:nvSpPr>
        <p:spPr/>
        <p:txBody>
          <a:bodyPr>
            <a:normAutofit lnSpcReduction="10000"/>
          </a:bodyPr>
          <a:lstStyle/>
          <a:p>
            <a:r>
              <a:rPr lang="en-GB" dirty="0">
                <a:solidFill>
                  <a:schemeClr val="accent5">
                    <a:lumMod val="75000"/>
                  </a:schemeClr>
                </a:solidFill>
              </a:rPr>
              <a:t>Youth workers therefore need to be able to use experience, knowledge and theoretical perspectives to guide and inform practice. </a:t>
            </a:r>
          </a:p>
          <a:p>
            <a:r>
              <a:rPr lang="en-GB" dirty="0">
                <a:solidFill>
                  <a:schemeClr val="accent5">
                    <a:lumMod val="75000"/>
                  </a:schemeClr>
                </a:solidFill>
              </a:rPr>
              <a:t>Supervision is a catalyst for guided reflection and discussion, which supports and develops practitioners to become effective youth workers.  </a:t>
            </a:r>
            <a:endParaRPr lang="en-US" dirty="0">
              <a:solidFill>
                <a:schemeClr val="accent5">
                  <a:lumMod val="75000"/>
                </a:schemeClr>
              </a:solidFill>
            </a:endParaRPr>
          </a:p>
          <a:p>
            <a:endParaRPr lang="en-GB" dirty="0">
              <a:solidFill>
                <a:schemeClr val="accent5">
                  <a:lumMod val="75000"/>
                </a:schemeClr>
              </a:solidFill>
            </a:endParaRPr>
          </a:p>
          <a:p>
            <a:endParaRPr lang="en-GB" dirty="0"/>
          </a:p>
          <a:p>
            <a:endParaRPr lang="en-GB" dirty="0"/>
          </a:p>
          <a:p>
            <a:pPr marL="0" indent="0">
              <a:buNone/>
            </a:pPr>
            <a:endParaRPr lang="en-GB" dirty="0"/>
          </a:p>
          <a:p>
            <a:endParaRPr lang="en-US" dirty="0"/>
          </a:p>
          <a:p>
            <a:endParaRPr lang="en-GB" dirty="0"/>
          </a:p>
          <a:p>
            <a:endParaRPr lang="en-GB" dirty="0"/>
          </a:p>
        </p:txBody>
      </p:sp>
    </p:spTree>
    <p:extLst>
      <p:ext uri="{BB962C8B-B14F-4D97-AF65-F5344CB8AC3E}">
        <p14:creationId xmlns:p14="http://schemas.microsoft.com/office/powerpoint/2010/main" val="2561828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A1EA3-A834-CC67-CD21-5AF4948422E8}"/>
              </a:ext>
            </a:extLst>
          </p:cNvPr>
          <p:cNvSpPr>
            <a:spLocks noGrp="1"/>
          </p:cNvSpPr>
          <p:nvPr>
            <p:ph type="title"/>
          </p:nvPr>
        </p:nvSpPr>
        <p:spPr/>
        <p:txBody>
          <a:bodyPr/>
          <a:lstStyle/>
          <a:p>
            <a:r>
              <a:rPr lang="en-GB" b="1" dirty="0" err="1"/>
              <a:t>Gweithwyr</a:t>
            </a:r>
            <a:r>
              <a:rPr lang="en-GB" b="1" dirty="0"/>
              <a:t> </a:t>
            </a:r>
            <a:r>
              <a:rPr lang="en-GB" b="1" dirty="0" err="1"/>
              <a:t>Proffesiynol</a:t>
            </a:r>
            <a:r>
              <a:rPr lang="en-GB" b="1" dirty="0"/>
              <a:t> </a:t>
            </a:r>
            <a:r>
              <a:rPr lang="en-GB" b="1" dirty="0" err="1"/>
              <a:t>Eraill</a:t>
            </a:r>
            <a:br>
              <a:rPr lang="en-GB" b="1" dirty="0"/>
            </a:br>
            <a:r>
              <a:rPr lang="en-GB" b="1" dirty="0">
                <a:solidFill>
                  <a:schemeClr val="accent5">
                    <a:lumMod val="75000"/>
                  </a:schemeClr>
                </a:solidFill>
              </a:rPr>
              <a:t>Other Professionals</a:t>
            </a:r>
          </a:p>
        </p:txBody>
      </p:sp>
      <p:sp>
        <p:nvSpPr>
          <p:cNvPr id="3" name="Content Placeholder 2">
            <a:extLst>
              <a:ext uri="{FF2B5EF4-FFF2-40B4-BE49-F238E27FC236}">
                <a16:creationId xmlns:a16="http://schemas.microsoft.com/office/drawing/2014/main" id="{4BB6CF9C-084C-EDC9-2EE8-B430FC32D19B}"/>
              </a:ext>
            </a:extLst>
          </p:cNvPr>
          <p:cNvSpPr>
            <a:spLocks noGrp="1"/>
          </p:cNvSpPr>
          <p:nvPr>
            <p:ph sz="half" idx="1"/>
          </p:nvPr>
        </p:nvSpPr>
        <p:spPr/>
        <p:txBody>
          <a:bodyPr>
            <a:normAutofit fontScale="70000" lnSpcReduction="20000"/>
          </a:bodyPr>
          <a:lstStyle/>
          <a:p>
            <a:r>
              <a:rPr lang="en-GB" dirty="0"/>
              <a:t>Yn </a:t>
            </a:r>
            <a:r>
              <a:rPr lang="en-GB" dirty="0" err="1"/>
              <a:t>raddol</a:t>
            </a:r>
            <a:r>
              <a:rPr lang="en-GB" dirty="0"/>
              <a:t> </a:t>
            </a:r>
            <a:r>
              <a:rPr lang="en-GB" dirty="0" err="1"/>
              <a:t>daeth</a:t>
            </a:r>
            <a:r>
              <a:rPr lang="en-GB" dirty="0"/>
              <a:t> yr </a:t>
            </a:r>
            <a:r>
              <a:rPr lang="en-GB" dirty="0" err="1"/>
              <a:t>angen</a:t>
            </a:r>
            <a:r>
              <a:rPr lang="en-GB" dirty="0"/>
              <a:t> </a:t>
            </a:r>
            <a:r>
              <a:rPr lang="en-GB" dirty="0" err="1"/>
              <a:t>i</a:t>
            </a:r>
            <a:r>
              <a:rPr lang="en-GB" dirty="0"/>
              <a:t> </a:t>
            </a:r>
            <a:r>
              <a:rPr lang="en-GB" dirty="0" err="1"/>
              <a:t>drafod</a:t>
            </a:r>
            <a:r>
              <a:rPr lang="en-GB" dirty="0"/>
              <a:t> ag </a:t>
            </a:r>
            <a:r>
              <a:rPr lang="en-GB" dirty="0" err="1"/>
              <a:t>eraill</a:t>
            </a:r>
            <a:r>
              <a:rPr lang="en-GB" dirty="0"/>
              <a:t> </a:t>
            </a:r>
            <a:r>
              <a:rPr lang="en-GB" dirty="0" err="1"/>
              <a:t>yn</a:t>
            </a:r>
            <a:r>
              <a:rPr lang="en-GB" dirty="0"/>
              <a:t> </a:t>
            </a:r>
            <a:r>
              <a:rPr lang="en-GB" dirty="0" err="1"/>
              <a:t>fwy</a:t>
            </a:r>
            <a:r>
              <a:rPr lang="en-GB" dirty="0"/>
              <a:t> </a:t>
            </a:r>
            <a:r>
              <a:rPr lang="en-GB" dirty="0" err="1"/>
              <a:t>ffurfiol</a:t>
            </a:r>
            <a:r>
              <a:rPr lang="en-GB" dirty="0"/>
              <a:t> </a:t>
            </a:r>
            <a:r>
              <a:rPr lang="en-GB" dirty="0" err="1"/>
              <a:t>ar</a:t>
            </a:r>
            <a:r>
              <a:rPr lang="en-GB" dirty="0"/>
              <a:t> </a:t>
            </a:r>
            <a:r>
              <a:rPr lang="en-GB" dirty="0" err="1"/>
              <a:t>gyfer</a:t>
            </a:r>
            <a:r>
              <a:rPr lang="en-GB" dirty="0"/>
              <a:t> </a:t>
            </a:r>
            <a:r>
              <a:rPr lang="en-GB" dirty="0" err="1"/>
              <a:t>rhai</a:t>
            </a:r>
            <a:r>
              <a:rPr lang="en-GB" dirty="0"/>
              <a:t> </a:t>
            </a:r>
            <a:r>
              <a:rPr lang="en-GB" dirty="0" err="1"/>
              <a:t>proffesiwn</a:t>
            </a:r>
            <a:r>
              <a:rPr lang="en-GB" dirty="0"/>
              <a:t>.</a:t>
            </a:r>
          </a:p>
          <a:p>
            <a:r>
              <a:rPr lang="en-GB" dirty="0"/>
              <a:t>Mae Woods (2001:250-251) </a:t>
            </a:r>
            <a:r>
              <a:rPr lang="en-GB" dirty="0" err="1"/>
              <a:t>yn</a:t>
            </a:r>
            <a:r>
              <a:rPr lang="en-GB" dirty="0"/>
              <a:t> nodi bod </a:t>
            </a:r>
            <a:r>
              <a:rPr lang="en-GB" dirty="0" err="1"/>
              <a:t>seicdreiddiwyr</a:t>
            </a:r>
            <a:r>
              <a:rPr lang="en-GB" dirty="0"/>
              <a:t>, er </a:t>
            </a:r>
            <a:r>
              <a:rPr lang="en-GB" dirty="0" err="1"/>
              <a:t>enghraifft</a:t>
            </a:r>
            <a:r>
              <a:rPr lang="en-GB" dirty="0"/>
              <a:t>, </a:t>
            </a:r>
            <a:r>
              <a:rPr lang="en-GB" dirty="0" err="1"/>
              <a:t>wedi</a:t>
            </a:r>
            <a:r>
              <a:rPr lang="en-GB" dirty="0"/>
              <a:t> </a:t>
            </a:r>
            <a:r>
              <a:rPr lang="en-GB" dirty="0" err="1"/>
              <a:t>cael</a:t>
            </a:r>
            <a:r>
              <a:rPr lang="en-GB" dirty="0"/>
              <a:t> </a:t>
            </a:r>
            <a:r>
              <a:rPr lang="en-GB" dirty="0" err="1"/>
              <a:t>anhawster</a:t>
            </a:r>
            <a:r>
              <a:rPr lang="en-GB" dirty="0"/>
              <a:t> </a:t>
            </a:r>
            <a:r>
              <a:rPr lang="en-GB" dirty="0" err="1"/>
              <a:t>wrth</a:t>
            </a:r>
            <a:r>
              <a:rPr lang="en-GB" dirty="0"/>
              <a:t> </a:t>
            </a:r>
            <a:r>
              <a:rPr lang="en-GB" dirty="0" err="1"/>
              <a:t>ymdrin</a:t>
            </a:r>
            <a:r>
              <a:rPr lang="en-GB" dirty="0"/>
              <a:t> â </a:t>
            </a:r>
            <a:r>
              <a:rPr lang="en-GB" dirty="0" err="1"/>
              <a:t>chymhlethdod</a:t>
            </a:r>
            <a:r>
              <a:rPr lang="en-GB" dirty="0"/>
              <a:t> y </a:t>
            </a:r>
            <a:r>
              <a:rPr lang="en-GB" dirty="0" err="1"/>
              <a:t>gwaith</a:t>
            </a:r>
            <a:r>
              <a:rPr lang="en-GB" dirty="0"/>
              <a:t> yr </a:t>
            </a:r>
            <a:r>
              <a:rPr lang="en-GB" dirty="0" err="1"/>
              <a:t>oeddent</a:t>
            </a:r>
            <a:r>
              <a:rPr lang="en-GB" dirty="0"/>
              <a:t> </a:t>
            </a:r>
            <a:r>
              <a:rPr lang="en-GB" dirty="0" err="1"/>
              <a:t>yn</a:t>
            </a:r>
            <a:r>
              <a:rPr lang="en-GB" dirty="0"/>
              <a:t> </a:t>
            </a:r>
            <a:r>
              <a:rPr lang="en-GB" dirty="0" err="1"/>
              <a:t>ei</a:t>
            </a:r>
            <a:r>
              <a:rPr lang="en-GB" dirty="0"/>
              <a:t> </a:t>
            </a:r>
            <a:r>
              <a:rPr lang="en-GB" dirty="0" err="1"/>
              <a:t>wneud</a:t>
            </a:r>
            <a:r>
              <a:rPr lang="en-GB" dirty="0"/>
              <a:t>, felly </a:t>
            </a:r>
            <a:r>
              <a:rPr lang="en-GB" dirty="0" err="1"/>
              <a:t>penderfynodd</a:t>
            </a:r>
            <a:r>
              <a:rPr lang="en-GB" dirty="0"/>
              <a:t> y </a:t>
            </a:r>
            <a:r>
              <a:rPr lang="en-GB" dirty="0" err="1"/>
              <a:t>proffesiwn</a:t>
            </a:r>
            <a:r>
              <a:rPr lang="en-GB" dirty="0"/>
              <a:t> y </a:t>
            </a:r>
            <a:r>
              <a:rPr lang="en-GB" dirty="0" err="1"/>
              <a:t>dylai</a:t>
            </a:r>
            <a:r>
              <a:rPr lang="en-GB" dirty="0"/>
              <a:t> </a:t>
            </a:r>
            <a:r>
              <a:rPr lang="en-GB" dirty="0" err="1"/>
              <a:t>seicdreiddiwyr</a:t>
            </a:r>
            <a:r>
              <a:rPr lang="en-GB" dirty="0"/>
              <a:t> dan </a:t>
            </a:r>
            <a:r>
              <a:rPr lang="en-GB" dirty="0" err="1"/>
              <a:t>hyfforddiant</a:t>
            </a:r>
            <a:r>
              <a:rPr lang="en-GB" dirty="0"/>
              <a:t> </a:t>
            </a:r>
            <a:r>
              <a:rPr lang="en-GB" dirty="0" err="1"/>
              <a:t>gael</a:t>
            </a:r>
            <a:r>
              <a:rPr lang="en-GB" dirty="0"/>
              <a:t> </a:t>
            </a:r>
            <a:r>
              <a:rPr lang="en-GB" dirty="0" err="1"/>
              <a:t>sesiynau</a:t>
            </a:r>
            <a:r>
              <a:rPr lang="en-GB" dirty="0"/>
              <a:t> </a:t>
            </a:r>
            <a:r>
              <a:rPr lang="en-GB" dirty="0" err="1"/>
              <a:t>rheolaidd</a:t>
            </a:r>
            <a:r>
              <a:rPr lang="en-GB" dirty="0"/>
              <a:t> </a:t>
            </a:r>
            <a:r>
              <a:rPr lang="en-GB" dirty="0" err="1"/>
              <a:t>lle</a:t>
            </a:r>
            <a:r>
              <a:rPr lang="en-GB" dirty="0"/>
              <a:t> </a:t>
            </a:r>
            <a:r>
              <a:rPr lang="en-GB" dirty="0" err="1"/>
              <a:t>gallent</a:t>
            </a:r>
            <a:r>
              <a:rPr lang="en-GB" dirty="0"/>
              <a:t> </a:t>
            </a:r>
            <a:r>
              <a:rPr lang="en-GB" dirty="0" err="1"/>
              <a:t>fyfyrio</a:t>
            </a:r>
            <a:r>
              <a:rPr lang="en-GB" dirty="0"/>
              <a:t> </a:t>
            </a:r>
            <a:r>
              <a:rPr lang="en-GB" dirty="0" err="1"/>
              <a:t>ar</a:t>
            </a:r>
            <a:r>
              <a:rPr lang="en-GB" dirty="0"/>
              <a:t> </a:t>
            </a:r>
            <a:r>
              <a:rPr lang="en-GB" dirty="0" err="1"/>
              <a:t>eu</a:t>
            </a:r>
            <a:r>
              <a:rPr lang="en-GB" dirty="0"/>
              <a:t> </a:t>
            </a:r>
            <a:r>
              <a:rPr lang="en-GB" dirty="0" err="1"/>
              <a:t>gwaith</a:t>
            </a:r>
            <a:r>
              <a:rPr lang="en-GB" dirty="0"/>
              <a:t> </a:t>
            </a:r>
            <a:r>
              <a:rPr lang="en-GB" dirty="0" err="1"/>
              <a:t>gyda'u</a:t>
            </a:r>
            <a:r>
              <a:rPr lang="en-GB" dirty="0"/>
              <a:t> </a:t>
            </a:r>
            <a:r>
              <a:rPr lang="en-GB" dirty="0" err="1"/>
              <a:t>cleifion</a:t>
            </a:r>
            <a:r>
              <a:rPr lang="en-GB" dirty="0"/>
              <a:t>.</a:t>
            </a:r>
          </a:p>
          <a:p>
            <a:r>
              <a:rPr lang="en-GB" dirty="0" err="1"/>
              <a:t>Roedd</a:t>
            </a:r>
            <a:r>
              <a:rPr lang="en-GB" dirty="0"/>
              <a:t> </a:t>
            </a:r>
            <a:r>
              <a:rPr lang="en-GB" dirty="0" err="1"/>
              <a:t>angen</a:t>
            </a:r>
            <a:r>
              <a:rPr lang="en-GB" dirty="0"/>
              <a:t> y </a:t>
            </a:r>
            <a:r>
              <a:rPr lang="en-GB" dirty="0" err="1"/>
              <a:t>sesiynau</a:t>
            </a:r>
            <a:r>
              <a:rPr lang="en-GB" dirty="0"/>
              <a:t> </a:t>
            </a:r>
            <a:r>
              <a:rPr lang="en-GB" dirty="0" err="1"/>
              <a:t>hyn</a:t>
            </a:r>
            <a:r>
              <a:rPr lang="en-GB" dirty="0"/>
              <a:t>, </a:t>
            </a:r>
            <a:r>
              <a:rPr lang="en-GB" dirty="0" err="1"/>
              <a:t>yn</a:t>
            </a:r>
            <a:r>
              <a:rPr lang="en-GB" dirty="0"/>
              <a:t> </a:t>
            </a:r>
            <a:r>
              <a:rPr lang="en-GB" dirty="0" err="1"/>
              <a:t>gyntaf</a:t>
            </a:r>
            <a:r>
              <a:rPr lang="en-GB" dirty="0"/>
              <a:t>, er </a:t>
            </a:r>
            <a:r>
              <a:rPr lang="en-GB" dirty="0" err="1"/>
              <a:t>mwyn</a:t>
            </a:r>
            <a:r>
              <a:rPr lang="en-GB" dirty="0"/>
              <a:t> </a:t>
            </a:r>
            <a:r>
              <a:rPr lang="en-GB" dirty="0" err="1"/>
              <a:t>galluogi'r</a:t>
            </a:r>
            <a:r>
              <a:rPr lang="en-GB" dirty="0"/>
              <a:t> </a:t>
            </a:r>
            <a:r>
              <a:rPr lang="en-GB" dirty="0" err="1"/>
              <a:t>ymarferydd</a:t>
            </a:r>
            <a:r>
              <a:rPr lang="en-GB" dirty="0"/>
              <a:t> dan </a:t>
            </a:r>
            <a:r>
              <a:rPr lang="en-GB" dirty="0" err="1"/>
              <a:t>hyfforddiant</a:t>
            </a:r>
            <a:r>
              <a:rPr lang="en-GB" dirty="0"/>
              <a:t> </a:t>
            </a:r>
            <a:r>
              <a:rPr lang="en-GB" dirty="0" err="1"/>
              <a:t>i</a:t>
            </a:r>
            <a:r>
              <a:rPr lang="en-GB" dirty="0"/>
              <a:t> </a:t>
            </a:r>
            <a:r>
              <a:rPr lang="en-GB" dirty="0" err="1"/>
              <a:t>ddeall</a:t>
            </a:r>
            <a:r>
              <a:rPr lang="en-GB" dirty="0"/>
              <a:t> pam </a:t>
            </a:r>
            <a:r>
              <a:rPr lang="en-GB" dirty="0" err="1"/>
              <a:t>eu</a:t>
            </a:r>
            <a:r>
              <a:rPr lang="en-GB" dirty="0"/>
              <a:t> bod </a:t>
            </a:r>
            <a:r>
              <a:rPr lang="en-GB" dirty="0" err="1"/>
              <a:t>yn</a:t>
            </a:r>
            <a:r>
              <a:rPr lang="en-GB" dirty="0"/>
              <a:t> </a:t>
            </a:r>
            <a:r>
              <a:rPr lang="en-GB" dirty="0" err="1"/>
              <a:t>ymateb</a:t>
            </a:r>
            <a:r>
              <a:rPr lang="en-GB" dirty="0"/>
              <a:t> </a:t>
            </a:r>
            <a:r>
              <a:rPr lang="en-GB" dirty="0" err="1"/>
              <a:t>i'w</a:t>
            </a:r>
            <a:r>
              <a:rPr lang="en-GB" dirty="0"/>
              <a:t> </a:t>
            </a:r>
            <a:r>
              <a:rPr lang="en-GB" dirty="0" err="1"/>
              <a:t>cleifion</a:t>
            </a:r>
            <a:r>
              <a:rPr lang="en-GB" dirty="0"/>
              <a:t> </a:t>
            </a:r>
            <a:r>
              <a:rPr lang="en-GB" dirty="0" err="1"/>
              <a:t>mewn</a:t>
            </a:r>
            <a:r>
              <a:rPr lang="en-GB" dirty="0"/>
              <a:t> </a:t>
            </a:r>
            <a:r>
              <a:rPr lang="en-GB" dirty="0" err="1"/>
              <a:t>ffordd</a:t>
            </a:r>
            <a:r>
              <a:rPr lang="en-GB" dirty="0"/>
              <a:t> </a:t>
            </a:r>
            <a:r>
              <a:rPr lang="en-GB" dirty="0" err="1"/>
              <a:t>benodol</a:t>
            </a:r>
            <a:r>
              <a:rPr lang="en-GB" dirty="0"/>
              <a:t> ac </a:t>
            </a:r>
            <a:r>
              <a:rPr lang="en-GB" dirty="0" err="1"/>
              <a:t>yn</a:t>
            </a:r>
            <a:r>
              <a:rPr lang="en-GB" dirty="0"/>
              <a:t> ail, </a:t>
            </a:r>
            <a:r>
              <a:rPr lang="en-GB" dirty="0" err="1"/>
              <a:t>i</a:t>
            </a:r>
            <a:r>
              <a:rPr lang="en-GB" dirty="0"/>
              <a:t> </a:t>
            </a:r>
            <a:r>
              <a:rPr lang="en-GB" dirty="0" err="1"/>
              <a:t>gael</a:t>
            </a:r>
            <a:r>
              <a:rPr lang="en-GB" dirty="0"/>
              <a:t> </a:t>
            </a:r>
            <a:r>
              <a:rPr lang="en-GB" dirty="0" err="1"/>
              <a:t>cymorth</a:t>
            </a:r>
            <a:r>
              <a:rPr lang="en-GB" dirty="0"/>
              <a:t> a </a:t>
            </a:r>
            <a:r>
              <a:rPr lang="en-GB" dirty="0" err="1"/>
              <a:t>chefnogaeth</a:t>
            </a:r>
            <a:r>
              <a:rPr lang="en-GB" dirty="0"/>
              <a:t> </a:t>
            </a:r>
            <a:r>
              <a:rPr lang="en-GB" dirty="0" err="1"/>
              <a:t>yn</a:t>
            </a:r>
            <a:r>
              <a:rPr lang="en-GB" dirty="0"/>
              <a:t> </a:t>
            </a:r>
            <a:r>
              <a:rPr lang="en-GB" dirty="0" err="1"/>
              <a:t>eu</a:t>
            </a:r>
            <a:r>
              <a:rPr lang="en-GB" dirty="0"/>
              <a:t> </a:t>
            </a:r>
            <a:r>
              <a:rPr lang="en-GB" dirty="0" err="1"/>
              <a:t>gwaith</a:t>
            </a:r>
            <a:r>
              <a:rPr lang="en-GB" dirty="0"/>
              <a:t>.</a:t>
            </a:r>
          </a:p>
        </p:txBody>
      </p:sp>
      <p:sp>
        <p:nvSpPr>
          <p:cNvPr id="4" name="Content Placeholder 3">
            <a:extLst>
              <a:ext uri="{FF2B5EF4-FFF2-40B4-BE49-F238E27FC236}">
                <a16:creationId xmlns:a16="http://schemas.microsoft.com/office/drawing/2014/main" id="{9A3DC0D6-CC00-38E5-90D6-E56515574601}"/>
              </a:ext>
            </a:extLst>
          </p:cNvPr>
          <p:cNvSpPr>
            <a:spLocks noGrp="1"/>
          </p:cNvSpPr>
          <p:nvPr>
            <p:ph sz="half" idx="2"/>
          </p:nvPr>
        </p:nvSpPr>
        <p:spPr/>
        <p:txBody>
          <a:bodyPr>
            <a:normAutofit fontScale="70000" lnSpcReduction="20000"/>
          </a:bodyPr>
          <a:lstStyle/>
          <a:p>
            <a:r>
              <a:rPr lang="en-GB" dirty="0">
                <a:solidFill>
                  <a:schemeClr val="accent5">
                    <a:lumMod val="75000"/>
                  </a:schemeClr>
                </a:solidFill>
              </a:rPr>
              <a:t>The need to discuss with others gradually became more formalised for certain profession. </a:t>
            </a:r>
          </a:p>
          <a:p>
            <a:r>
              <a:rPr lang="en-GB" dirty="0">
                <a:solidFill>
                  <a:schemeClr val="accent5">
                    <a:lumMod val="75000"/>
                  </a:schemeClr>
                </a:solidFill>
              </a:rPr>
              <a:t>Woods (2001:250-251) identifies that psychoanalysts, for instance, found difficulty in handling the complexity of the work they were doing so the profession decided that trainee psychoanalysts should have regular sessions where they could reflect on their work with their patients. </a:t>
            </a:r>
          </a:p>
          <a:p>
            <a:r>
              <a:rPr lang="en-GB" dirty="0">
                <a:solidFill>
                  <a:schemeClr val="accent5">
                    <a:lumMod val="75000"/>
                  </a:schemeClr>
                </a:solidFill>
              </a:rPr>
              <a:t>These sessions were needed, firstly, in order to enable the trainee practitioner to understand why they were responding to their patients in a particular way and secondly, to receive help and support in their work. </a:t>
            </a:r>
          </a:p>
        </p:txBody>
      </p:sp>
    </p:spTree>
    <p:extLst>
      <p:ext uri="{BB962C8B-B14F-4D97-AF65-F5344CB8AC3E}">
        <p14:creationId xmlns:p14="http://schemas.microsoft.com/office/powerpoint/2010/main" val="3906666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Gweithwyr</a:t>
            </a:r>
            <a:r>
              <a:rPr lang="en-GB" b="1" dirty="0"/>
              <a:t> </a:t>
            </a:r>
            <a:r>
              <a:rPr lang="en-GB" b="1" dirty="0" err="1"/>
              <a:t>Proffesiynol</a:t>
            </a:r>
            <a:r>
              <a:rPr lang="en-GB" b="1" dirty="0"/>
              <a:t> </a:t>
            </a:r>
            <a:r>
              <a:rPr lang="en-GB" b="1" dirty="0" err="1"/>
              <a:t>Eraill</a:t>
            </a:r>
            <a:br>
              <a:rPr lang="en-GB" b="1" dirty="0"/>
            </a:br>
            <a:r>
              <a:rPr lang="en-GB" b="1" dirty="0">
                <a:solidFill>
                  <a:schemeClr val="accent5">
                    <a:lumMod val="75000"/>
                  </a:schemeClr>
                </a:solidFill>
              </a:rPr>
              <a:t>Other Professionals</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a:t>Mae hi </a:t>
            </a:r>
            <a:r>
              <a:rPr lang="en-GB" dirty="0" err="1"/>
              <a:t>hefyd</a:t>
            </a:r>
            <a:r>
              <a:rPr lang="en-GB" dirty="0"/>
              <a:t> </a:t>
            </a:r>
            <a:r>
              <a:rPr lang="en-GB" dirty="0" err="1"/>
              <a:t>yn</a:t>
            </a:r>
            <a:r>
              <a:rPr lang="en-GB" dirty="0"/>
              <a:t> </a:t>
            </a:r>
            <a:r>
              <a:rPr lang="en-GB" dirty="0" err="1"/>
              <a:t>awgrymu</a:t>
            </a:r>
            <a:r>
              <a:rPr lang="en-GB" dirty="0"/>
              <a:t> bod y </a:t>
            </a:r>
            <a:r>
              <a:rPr lang="en-GB" dirty="0" err="1"/>
              <a:t>sesiynau</a:t>
            </a:r>
            <a:r>
              <a:rPr lang="en-GB" dirty="0"/>
              <a:t> felly </a:t>
            </a:r>
            <a:r>
              <a:rPr lang="en-GB" dirty="0" err="1"/>
              <a:t>yn</a:t>
            </a:r>
            <a:r>
              <a:rPr lang="en-GB" dirty="0"/>
              <a:t> </a:t>
            </a:r>
            <a:r>
              <a:rPr lang="en-GB" dirty="0" err="1"/>
              <a:t>cael</a:t>
            </a:r>
            <a:r>
              <a:rPr lang="en-GB" dirty="0"/>
              <a:t> </a:t>
            </a:r>
            <a:r>
              <a:rPr lang="en-GB" dirty="0" err="1"/>
              <a:t>eu</a:t>
            </a:r>
            <a:r>
              <a:rPr lang="en-GB" dirty="0"/>
              <a:t> </a:t>
            </a:r>
            <a:r>
              <a:rPr lang="en-GB" dirty="0" err="1"/>
              <a:t>gweld</a:t>
            </a:r>
            <a:r>
              <a:rPr lang="en-GB" dirty="0"/>
              <a:t> </a:t>
            </a:r>
            <a:r>
              <a:rPr lang="en-GB" dirty="0" err="1"/>
              <a:t>fel</a:t>
            </a:r>
            <a:r>
              <a:rPr lang="en-GB" dirty="0"/>
              <a:t> </a:t>
            </a:r>
            <a:r>
              <a:rPr lang="en-GB" dirty="0" err="1"/>
              <a:t>rhai</a:t>
            </a:r>
            <a:r>
              <a:rPr lang="en-GB" dirty="0"/>
              <a:t> </a:t>
            </a:r>
            <a:r>
              <a:rPr lang="en-GB" dirty="0" err="1"/>
              <a:t>addysgol</a:t>
            </a:r>
            <a:r>
              <a:rPr lang="en-GB" dirty="0"/>
              <a:t> a </a:t>
            </a:r>
            <a:r>
              <a:rPr lang="en-GB" dirty="0" err="1"/>
              <a:t>chefnogol</a:t>
            </a:r>
            <a:r>
              <a:rPr lang="en-GB" dirty="0"/>
              <a:t>. </a:t>
            </a:r>
            <a:r>
              <a:rPr lang="en-GB" dirty="0" err="1"/>
              <a:t>Roedd</a:t>
            </a:r>
            <a:r>
              <a:rPr lang="en-GB" dirty="0"/>
              <a:t> y </a:t>
            </a:r>
            <a:r>
              <a:rPr lang="en-GB" dirty="0" err="1"/>
              <a:t>sesiynau</a:t>
            </a:r>
            <a:r>
              <a:rPr lang="en-GB" dirty="0"/>
              <a:t> </a:t>
            </a:r>
            <a:r>
              <a:rPr lang="en-GB" dirty="0" err="1"/>
              <a:t>ar</a:t>
            </a:r>
            <a:r>
              <a:rPr lang="en-GB" dirty="0"/>
              <a:t> sail un </a:t>
            </a:r>
            <a:r>
              <a:rPr lang="en-GB" dirty="0" err="1"/>
              <a:t>i</a:t>
            </a:r>
            <a:r>
              <a:rPr lang="en-GB" dirty="0"/>
              <a:t> un </a:t>
            </a:r>
            <a:r>
              <a:rPr lang="en-GB" dirty="0" err="1"/>
              <a:t>gyda</a:t>
            </a:r>
            <a:r>
              <a:rPr lang="en-GB" dirty="0"/>
              <a:t> </a:t>
            </a:r>
            <a:r>
              <a:rPr lang="en-GB" dirty="0" err="1"/>
              <a:t>goruchwyliwr</a:t>
            </a:r>
            <a:r>
              <a:rPr lang="en-GB" dirty="0"/>
              <a:t> a </a:t>
            </a:r>
            <a:r>
              <a:rPr lang="en-GB" dirty="0" err="1"/>
              <a:t>fyddai'n</a:t>
            </a:r>
            <a:r>
              <a:rPr lang="en-GB" dirty="0"/>
              <a:t> </a:t>
            </a:r>
            <a:r>
              <a:rPr lang="en-GB" dirty="0" err="1"/>
              <a:t>cynnig</a:t>
            </a:r>
            <a:r>
              <a:rPr lang="en-GB" dirty="0"/>
              <a:t> </a:t>
            </a:r>
            <a:r>
              <a:rPr lang="en-GB" dirty="0" err="1"/>
              <a:t>cefnogaeth</a:t>
            </a:r>
            <a:r>
              <a:rPr lang="en-GB" dirty="0"/>
              <a:t> a </a:t>
            </a:r>
            <a:r>
              <a:rPr lang="en-GB" dirty="0" err="1"/>
              <a:t>chymorth</a:t>
            </a:r>
            <a:r>
              <a:rPr lang="en-GB" dirty="0"/>
              <a:t> </a:t>
            </a:r>
            <a:r>
              <a:rPr lang="en-GB" dirty="0" err="1"/>
              <a:t>i</a:t>
            </a:r>
            <a:r>
              <a:rPr lang="en-GB" dirty="0"/>
              <a:t> </a:t>
            </a:r>
            <a:r>
              <a:rPr lang="en-GB" dirty="0" err="1"/>
              <a:t>ddadansoddi'r</a:t>
            </a:r>
            <a:r>
              <a:rPr lang="en-GB" dirty="0"/>
              <a:t> </a:t>
            </a:r>
            <a:r>
              <a:rPr lang="en-GB" dirty="0" err="1"/>
              <a:t>gwaith</a:t>
            </a:r>
            <a:r>
              <a:rPr lang="en-GB" dirty="0"/>
              <a:t> </a:t>
            </a:r>
            <a:r>
              <a:rPr lang="en-GB" dirty="0" err="1"/>
              <a:t>a'i</a:t>
            </a:r>
            <a:r>
              <a:rPr lang="en-GB" dirty="0"/>
              <a:t> </a:t>
            </a:r>
            <a:r>
              <a:rPr lang="en-GB" dirty="0" err="1"/>
              <a:t>gysylltu</a:t>
            </a:r>
            <a:r>
              <a:rPr lang="en-GB" dirty="0"/>
              <a:t> â </a:t>
            </a:r>
            <a:r>
              <a:rPr lang="en-GB" dirty="0" err="1"/>
              <a:t>modelau</a:t>
            </a:r>
            <a:r>
              <a:rPr lang="en-GB" dirty="0"/>
              <a:t> </a:t>
            </a:r>
            <a:r>
              <a:rPr lang="en-GB" dirty="0" err="1"/>
              <a:t>damcaniaethol</a:t>
            </a:r>
            <a:r>
              <a:rPr lang="en-GB" dirty="0"/>
              <a:t>.</a:t>
            </a:r>
          </a:p>
          <a:p>
            <a:r>
              <a:rPr lang="en-GB" dirty="0"/>
              <a:t>Yn </a:t>
            </a:r>
            <a:r>
              <a:rPr lang="en-GB" dirty="0" err="1"/>
              <a:t>ôl</a:t>
            </a:r>
            <a:r>
              <a:rPr lang="en-GB" dirty="0"/>
              <a:t> Woods (2001: 251) </a:t>
            </a:r>
            <a:r>
              <a:rPr lang="en-GB" dirty="0" err="1"/>
              <a:t>nid</a:t>
            </a:r>
            <a:r>
              <a:rPr lang="en-GB" dirty="0"/>
              <a:t> </a:t>
            </a:r>
            <a:r>
              <a:rPr lang="en-GB" dirty="0" err="1"/>
              <a:t>seicdreiddiad</a:t>
            </a:r>
            <a:r>
              <a:rPr lang="en-GB" dirty="0"/>
              <a:t> </a:t>
            </a:r>
            <a:r>
              <a:rPr lang="en-GB" dirty="0" err="1"/>
              <a:t>oedd</a:t>
            </a:r>
            <a:r>
              <a:rPr lang="en-GB" dirty="0"/>
              <a:t> yr </a:t>
            </a:r>
            <a:r>
              <a:rPr lang="en-GB" dirty="0" err="1"/>
              <a:t>unig</a:t>
            </a:r>
            <a:r>
              <a:rPr lang="en-GB" dirty="0"/>
              <a:t> </a:t>
            </a:r>
            <a:r>
              <a:rPr lang="en-GB" dirty="0" err="1"/>
              <a:t>broffesiwn</a:t>
            </a:r>
            <a:r>
              <a:rPr lang="en-GB" dirty="0"/>
              <a:t> </a:t>
            </a:r>
            <a:r>
              <a:rPr lang="en-GB" dirty="0" err="1"/>
              <a:t>lle’r</a:t>
            </a:r>
            <a:r>
              <a:rPr lang="en-GB" dirty="0"/>
              <a:t> </a:t>
            </a:r>
            <a:r>
              <a:rPr lang="en-GB" dirty="0" err="1"/>
              <a:t>oedd</a:t>
            </a:r>
            <a:r>
              <a:rPr lang="en-GB" dirty="0"/>
              <a:t> </a:t>
            </a:r>
            <a:r>
              <a:rPr lang="en-GB" dirty="0" err="1"/>
              <a:t>yn</a:t>
            </a:r>
            <a:r>
              <a:rPr lang="en-GB" dirty="0"/>
              <a:t> </a:t>
            </a:r>
            <a:r>
              <a:rPr lang="en-GB" dirty="0" err="1"/>
              <a:t>cydnabod</a:t>
            </a:r>
            <a:r>
              <a:rPr lang="en-GB" dirty="0"/>
              <a:t> y </a:t>
            </a:r>
            <a:r>
              <a:rPr lang="en-GB" dirty="0" err="1"/>
              <a:t>byddai</a:t>
            </a:r>
            <a:r>
              <a:rPr lang="en-GB" dirty="0"/>
              <a:t> </a:t>
            </a:r>
            <a:r>
              <a:rPr lang="en-GB" dirty="0" err="1"/>
              <a:t>goruchwyliaeth</a:t>
            </a:r>
            <a:r>
              <a:rPr lang="en-GB" dirty="0"/>
              <a:t> </a:t>
            </a:r>
            <a:r>
              <a:rPr lang="en-GB" dirty="0" err="1"/>
              <a:t>yn</a:t>
            </a:r>
            <a:r>
              <a:rPr lang="en-GB" dirty="0"/>
              <a:t> </a:t>
            </a:r>
            <a:r>
              <a:rPr lang="en-GB" dirty="0" err="1"/>
              <a:t>ddefnyddiol</a:t>
            </a:r>
            <a:r>
              <a:rPr lang="en-GB" dirty="0"/>
              <a:t>, </a:t>
            </a:r>
            <a:r>
              <a:rPr lang="en-GB" dirty="0" err="1"/>
              <a:t>yn</a:t>
            </a:r>
            <a:r>
              <a:rPr lang="en-GB" dirty="0"/>
              <a:t> </a:t>
            </a:r>
            <a:r>
              <a:rPr lang="en-GB" dirty="0" err="1"/>
              <a:t>enwedig</a:t>
            </a:r>
            <a:r>
              <a:rPr lang="en-GB" dirty="0"/>
              <a:t> </a:t>
            </a:r>
            <a:r>
              <a:rPr lang="en-GB" dirty="0" err="1"/>
              <a:t>i’r</a:t>
            </a:r>
            <a:r>
              <a:rPr lang="en-GB" dirty="0"/>
              <a:t> </a:t>
            </a:r>
            <a:r>
              <a:rPr lang="en-GB" dirty="0" err="1"/>
              <a:t>ymarferydd</a:t>
            </a:r>
            <a:r>
              <a:rPr lang="en-GB" dirty="0"/>
              <a:t> dan </a:t>
            </a:r>
            <a:r>
              <a:rPr lang="en-GB" dirty="0" err="1"/>
              <a:t>hyfforddiant</a:t>
            </a:r>
            <a:r>
              <a:rPr lang="en-GB" dirty="0"/>
              <a:t> </a:t>
            </a:r>
            <a:r>
              <a:rPr lang="en-GB" dirty="0" err="1"/>
              <a:t>neu’r</a:t>
            </a:r>
            <a:r>
              <a:rPr lang="en-GB" dirty="0"/>
              <a:t> </a:t>
            </a:r>
            <a:r>
              <a:rPr lang="en-GB" dirty="0" err="1"/>
              <a:t>gweithiwr</a:t>
            </a:r>
            <a:r>
              <a:rPr lang="en-GB" dirty="0"/>
              <a:t> </a:t>
            </a:r>
            <a:r>
              <a:rPr lang="en-GB" dirty="0" err="1"/>
              <a:t>newydd</a:t>
            </a:r>
            <a:r>
              <a:rPr lang="en-GB" dirty="0"/>
              <a:t> </a:t>
            </a:r>
            <a:r>
              <a:rPr lang="en-GB" dirty="0" err="1"/>
              <a:t>gymhwyso</a:t>
            </a:r>
            <a:r>
              <a:rPr lang="en-GB" dirty="0"/>
              <a:t>. </a:t>
            </a:r>
            <a:r>
              <a:rPr lang="en-GB" dirty="0" err="1"/>
              <a:t>Mabwysiadodd</a:t>
            </a:r>
            <a:r>
              <a:rPr lang="en-GB" dirty="0"/>
              <a:t> </a:t>
            </a:r>
            <a:r>
              <a:rPr lang="en-GB" dirty="0" err="1"/>
              <a:t>meysydd</a:t>
            </a:r>
            <a:r>
              <a:rPr lang="en-GB" dirty="0"/>
              <a:t> </a:t>
            </a:r>
            <a:r>
              <a:rPr lang="en-GB" dirty="0" err="1"/>
              <a:t>cysylltiedig</a:t>
            </a:r>
            <a:r>
              <a:rPr lang="en-GB" dirty="0"/>
              <a:t> </a:t>
            </a:r>
            <a:r>
              <a:rPr lang="en-GB" dirty="0" err="1"/>
              <a:t>eraill</a:t>
            </a:r>
            <a:r>
              <a:rPr lang="en-GB" dirty="0"/>
              <a:t> </a:t>
            </a:r>
            <a:r>
              <a:rPr lang="en-GB" dirty="0" err="1"/>
              <a:t>megis</a:t>
            </a:r>
            <a:r>
              <a:rPr lang="en-GB" dirty="0"/>
              <a:t> </a:t>
            </a:r>
            <a:r>
              <a:rPr lang="en-GB" dirty="0" err="1"/>
              <a:t>cwnsela</a:t>
            </a:r>
            <a:r>
              <a:rPr lang="en-GB" dirty="0"/>
              <a:t> a </a:t>
            </a:r>
            <a:r>
              <a:rPr lang="en-GB" dirty="0" err="1"/>
              <a:t>gwaith</a:t>
            </a:r>
            <a:r>
              <a:rPr lang="en-GB" dirty="0"/>
              <a:t> </a:t>
            </a:r>
            <a:r>
              <a:rPr lang="en-GB" dirty="0" err="1"/>
              <a:t>cymdeithasol</a:t>
            </a:r>
            <a:r>
              <a:rPr lang="en-GB" dirty="0"/>
              <a:t> y dull </a:t>
            </a:r>
            <a:r>
              <a:rPr lang="en-GB" dirty="0" err="1"/>
              <a:t>hwn</a:t>
            </a:r>
            <a:r>
              <a:rPr lang="en-GB" dirty="0"/>
              <a:t> </a:t>
            </a:r>
            <a:r>
              <a:rPr lang="en-GB" dirty="0" err="1"/>
              <a:t>hefyd</a:t>
            </a:r>
            <a:r>
              <a:rPr lang="en-GB" dirty="0"/>
              <a:t>.</a:t>
            </a:r>
          </a:p>
        </p:txBody>
      </p:sp>
      <p:sp>
        <p:nvSpPr>
          <p:cNvPr id="4" name="Content Placeholder 3">
            <a:extLst>
              <a:ext uri="{FF2B5EF4-FFF2-40B4-BE49-F238E27FC236}">
                <a16:creationId xmlns:a16="http://schemas.microsoft.com/office/drawing/2014/main" id="{52A772A3-4138-F966-B261-667AF628C262}"/>
              </a:ext>
            </a:extLst>
          </p:cNvPr>
          <p:cNvSpPr>
            <a:spLocks noGrp="1"/>
          </p:cNvSpPr>
          <p:nvPr>
            <p:ph sz="half" idx="2"/>
          </p:nvPr>
        </p:nvSpPr>
        <p:spPr/>
        <p:txBody>
          <a:bodyPr>
            <a:normAutofit fontScale="70000" lnSpcReduction="20000"/>
          </a:bodyPr>
          <a:lstStyle/>
          <a:p>
            <a:r>
              <a:rPr lang="en-GB" dirty="0">
                <a:solidFill>
                  <a:schemeClr val="accent5">
                    <a:lumMod val="75000"/>
                  </a:schemeClr>
                </a:solidFill>
              </a:rPr>
              <a:t>She also suggests that the sessions were therefore seen as being both </a:t>
            </a:r>
            <a:r>
              <a:rPr lang="en-GB" b="1" dirty="0">
                <a:solidFill>
                  <a:schemeClr val="accent5">
                    <a:lumMod val="75000"/>
                  </a:schemeClr>
                </a:solidFill>
              </a:rPr>
              <a:t>educational </a:t>
            </a:r>
            <a:r>
              <a:rPr lang="en-GB" dirty="0">
                <a:solidFill>
                  <a:schemeClr val="accent5">
                    <a:lumMod val="75000"/>
                  </a:schemeClr>
                </a:solidFill>
              </a:rPr>
              <a:t>and </a:t>
            </a:r>
            <a:r>
              <a:rPr lang="en-GB" b="1" dirty="0">
                <a:solidFill>
                  <a:schemeClr val="accent5">
                    <a:lumMod val="75000"/>
                  </a:schemeClr>
                </a:solidFill>
              </a:rPr>
              <a:t>supportive</a:t>
            </a:r>
            <a:r>
              <a:rPr lang="en-GB" dirty="0">
                <a:solidFill>
                  <a:schemeClr val="accent5">
                    <a:lumMod val="75000"/>
                  </a:schemeClr>
                </a:solidFill>
              </a:rPr>
              <a:t>. The sessions were on a one to one basis with a supervisor who would offers support and help in both analysing the work and relating it to theoretical models.</a:t>
            </a:r>
          </a:p>
          <a:p>
            <a:r>
              <a:rPr lang="en-GB" dirty="0">
                <a:solidFill>
                  <a:schemeClr val="accent5">
                    <a:lumMod val="75000"/>
                  </a:schemeClr>
                </a:solidFill>
              </a:rPr>
              <a:t>According to Woods (2001: 251) psychoanalysis was not the only profession where it recognised that supervision would be helpful, particularly to the trainee practitioner or to the newly qualified worker. Other related fields such as counselling and social work also adopted this method. </a:t>
            </a:r>
          </a:p>
          <a:p>
            <a:endParaRPr lang="en-GB" dirty="0"/>
          </a:p>
        </p:txBody>
      </p:sp>
    </p:spTree>
    <p:extLst>
      <p:ext uri="{BB962C8B-B14F-4D97-AF65-F5344CB8AC3E}">
        <p14:creationId xmlns:p14="http://schemas.microsoft.com/office/powerpoint/2010/main" val="1041799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Goruchwyliaeth</a:t>
            </a:r>
            <a:r>
              <a:rPr lang="en-GB" b="1" dirty="0"/>
              <a:t> a Gwaith Ieuenctid</a:t>
            </a:r>
            <a:br>
              <a:rPr lang="en-GB" b="1" dirty="0"/>
            </a:br>
            <a:r>
              <a:rPr lang="en-GB" b="1" dirty="0">
                <a:solidFill>
                  <a:schemeClr val="accent5">
                    <a:lumMod val="75000"/>
                  </a:schemeClr>
                </a:solidFill>
              </a:rPr>
              <a:t>Supervision and Youth Work</a:t>
            </a:r>
          </a:p>
        </p:txBody>
      </p:sp>
      <p:sp>
        <p:nvSpPr>
          <p:cNvPr id="6" name="Content Placeholder 5">
            <a:extLst>
              <a:ext uri="{FF2B5EF4-FFF2-40B4-BE49-F238E27FC236}">
                <a16:creationId xmlns:a16="http://schemas.microsoft.com/office/drawing/2014/main" id="{87FB748B-6D86-EF21-7904-036AF55F3633}"/>
              </a:ext>
            </a:extLst>
          </p:cNvPr>
          <p:cNvSpPr>
            <a:spLocks noGrp="1"/>
          </p:cNvSpPr>
          <p:nvPr>
            <p:ph sz="half" idx="1"/>
          </p:nvPr>
        </p:nvSpPr>
        <p:spPr/>
        <p:txBody>
          <a:bodyPr>
            <a:normAutofit fontScale="77500" lnSpcReduction="20000"/>
          </a:bodyPr>
          <a:lstStyle/>
          <a:p>
            <a:r>
              <a:rPr lang="en-GB" dirty="0" err="1"/>
              <a:t>Roedd</a:t>
            </a:r>
            <a:r>
              <a:rPr lang="en-GB" dirty="0"/>
              <a:t> </a:t>
            </a:r>
            <a:r>
              <a:rPr lang="en-GB" dirty="0" err="1"/>
              <a:t>gweithwyr</a:t>
            </a:r>
            <a:r>
              <a:rPr lang="en-GB" dirty="0"/>
              <a:t> </a:t>
            </a:r>
            <a:r>
              <a:rPr lang="en-GB" dirty="0" err="1"/>
              <a:t>cymdeithasol</a:t>
            </a:r>
            <a:r>
              <a:rPr lang="en-GB" dirty="0"/>
              <a:t> </a:t>
            </a:r>
            <a:r>
              <a:rPr lang="en-GB" dirty="0" err="1"/>
              <a:t>yn</a:t>
            </a:r>
            <a:r>
              <a:rPr lang="en-GB" dirty="0"/>
              <a:t> </a:t>
            </a:r>
            <a:r>
              <a:rPr lang="en-GB" dirty="0" err="1"/>
              <a:t>teimlo</a:t>
            </a:r>
            <a:r>
              <a:rPr lang="en-GB" dirty="0"/>
              <a:t> bod </a:t>
            </a:r>
            <a:r>
              <a:rPr lang="en-GB" dirty="0" err="1"/>
              <a:t>goruchwyliaeth</a:t>
            </a:r>
            <a:r>
              <a:rPr lang="en-GB" dirty="0"/>
              <a:t> </a:t>
            </a:r>
            <a:r>
              <a:rPr lang="en-GB" dirty="0" err="1"/>
              <a:t>yn</a:t>
            </a:r>
            <a:r>
              <a:rPr lang="en-GB" dirty="0"/>
              <a:t> </a:t>
            </a:r>
            <a:r>
              <a:rPr lang="en-GB" dirty="0" err="1"/>
              <a:t>arbennig</a:t>
            </a:r>
            <a:r>
              <a:rPr lang="en-GB" dirty="0"/>
              <a:t> o </a:t>
            </a:r>
            <a:r>
              <a:rPr lang="en-GB" dirty="0" err="1"/>
              <a:t>ddefnyddiol</a:t>
            </a:r>
            <a:r>
              <a:rPr lang="en-GB" dirty="0"/>
              <a:t> </a:t>
            </a:r>
            <a:r>
              <a:rPr lang="en-GB" dirty="0" err="1"/>
              <a:t>wrth</a:t>
            </a:r>
            <a:r>
              <a:rPr lang="en-GB" dirty="0"/>
              <a:t> </a:t>
            </a:r>
            <a:r>
              <a:rPr lang="en-GB" dirty="0" err="1"/>
              <a:t>edrych</a:t>
            </a:r>
            <a:r>
              <a:rPr lang="en-GB" dirty="0"/>
              <a:t> </a:t>
            </a:r>
            <a:r>
              <a:rPr lang="en-GB" dirty="0" err="1"/>
              <a:t>ar</a:t>
            </a:r>
            <a:r>
              <a:rPr lang="en-GB" dirty="0"/>
              <a:t> </a:t>
            </a:r>
            <a:r>
              <a:rPr lang="en-GB" dirty="0" err="1"/>
              <a:t>waith</a:t>
            </a:r>
            <a:r>
              <a:rPr lang="en-GB" dirty="0"/>
              <a:t> </a:t>
            </a:r>
            <a:r>
              <a:rPr lang="en-GB" dirty="0" err="1"/>
              <a:t>achos</a:t>
            </a:r>
            <a:r>
              <a:rPr lang="en-GB" dirty="0"/>
              <a:t> a </a:t>
            </a:r>
            <a:r>
              <a:rPr lang="en-GB" dirty="0" err="1"/>
              <a:t>gwaith</a:t>
            </a:r>
            <a:r>
              <a:rPr lang="en-GB" dirty="0"/>
              <a:t> </a:t>
            </a:r>
            <a:r>
              <a:rPr lang="en-GB" dirty="0" err="1"/>
              <a:t>grŵp</a:t>
            </a:r>
            <a:r>
              <a:rPr lang="en-GB" dirty="0"/>
              <a:t> </a:t>
            </a:r>
            <a:r>
              <a:rPr lang="en-GB" dirty="0" err="1"/>
              <a:t>cymdeithasol</a:t>
            </a:r>
            <a:r>
              <a:rPr lang="en-GB" dirty="0"/>
              <a:t>. Yn </a:t>
            </a:r>
            <a:r>
              <a:rPr lang="en-GB" dirty="0" err="1"/>
              <a:t>ddiweddarach</a:t>
            </a:r>
            <a:r>
              <a:rPr lang="en-GB" dirty="0"/>
              <a:t>, </a:t>
            </a:r>
            <a:r>
              <a:rPr lang="en-GB" dirty="0" err="1"/>
              <a:t>daeth</a:t>
            </a:r>
            <a:r>
              <a:rPr lang="en-GB" dirty="0"/>
              <a:t> </a:t>
            </a:r>
            <a:r>
              <a:rPr lang="en-GB" dirty="0" err="1"/>
              <a:t>cyflwyno</a:t>
            </a:r>
            <a:r>
              <a:rPr lang="en-GB" dirty="0"/>
              <a:t> </a:t>
            </a:r>
            <a:r>
              <a:rPr lang="en-GB" dirty="0" err="1"/>
              <a:t>gwaith</a:t>
            </a:r>
            <a:r>
              <a:rPr lang="en-GB" dirty="0"/>
              <a:t> </a:t>
            </a:r>
            <a:r>
              <a:rPr lang="en-GB" dirty="0" err="1"/>
              <a:t>grŵp</a:t>
            </a:r>
            <a:r>
              <a:rPr lang="en-GB" dirty="0"/>
              <a:t> </a:t>
            </a:r>
            <a:r>
              <a:rPr lang="en-GB" dirty="0" err="1"/>
              <a:t>cymdeithasol</a:t>
            </a:r>
            <a:r>
              <a:rPr lang="en-GB" dirty="0"/>
              <a:t> </a:t>
            </a:r>
            <a:r>
              <a:rPr lang="en-GB" dirty="0" err="1"/>
              <a:t>i</a:t>
            </a:r>
            <a:r>
              <a:rPr lang="en-GB" dirty="0"/>
              <a:t> </a:t>
            </a:r>
            <a:r>
              <a:rPr lang="en-GB" dirty="0" err="1"/>
              <a:t>waith</a:t>
            </a:r>
            <a:r>
              <a:rPr lang="en-GB" dirty="0"/>
              <a:t> </a:t>
            </a:r>
            <a:r>
              <a:rPr lang="en-GB" dirty="0" err="1"/>
              <a:t>ieuenctid</a:t>
            </a:r>
            <a:r>
              <a:rPr lang="en-GB" dirty="0"/>
              <a:t> ‘</a:t>
            </a:r>
            <a:r>
              <a:rPr lang="en-GB" dirty="0" err="1"/>
              <a:t>yn</a:t>
            </a:r>
            <a:r>
              <a:rPr lang="en-GB" dirty="0"/>
              <a:t> </a:t>
            </a:r>
            <a:r>
              <a:rPr lang="en-GB" dirty="0" err="1"/>
              <a:t>naturiol</a:t>
            </a:r>
            <a:r>
              <a:rPr lang="en-GB" dirty="0"/>
              <a:t> </a:t>
            </a:r>
            <a:r>
              <a:rPr lang="en-GB" dirty="0" err="1"/>
              <a:t>â’r</a:t>
            </a:r>
            <a:r>
              <a:rPr lang="en-GB" dirty="0"/>
              <a:t> </a:t>
            </a:r>
            <a:r>
              <a:rPr lang="en-GB" dirty="0" err="1"/>
              <a:t>posibilrwydd</a:t>
            </a:r>
            <a:r>
              <a:rPr lang="en-GB" dirty="0"/>
              <a:t> y </a:t>
            </a:r>
            <a:r>
              <a:rPr lang="en-GB" dirty="0" err="1"/>
              <a:t>byddai</a:t>
            </a:r>
            <a:r>
              <a:rPr lang="en-GB" dirty="0"/>
              <a:t> </a:t>
            </a:r>
            <a:r>
              <a:rPr lang="en-GB" dirty="0" err="1"/>
              <a:t>goruchwyliaeth</a:t>
            </a:r>
            <a:r>
              <a:rPr lang="en-GB" dirty="0"/>
              <a:t> </a:t>
            </a:r>
            <a:r>
              <a:rPr lang="en-GB" dirty="0" err="1"/>
              <a:t>hefyd</a:t>
            </a:r>
            <a:r>
              <a:rPr lang="en-GB" dirty="0"/>
              <a:t> </a:t>
            </a:r>
            <a:r>
              <a:rPr lang="en-GB" dirty="0" err="1"/>
              <a:t>yn</a:t>
            </a:r>
            <a:r>
              <a:rPr lang="en-GB" dirty="0"/>
              <a:t> </a:t>
            </a:r>
            <a:r>
              <a:rPr lang="en-GB" dirty="0" err="1"/>
              <a:t>werthfawr</a:t>
            </a:r>
            <a:r>
              <a:rPr lang="en-GB" dirty="0"/>
              <a:t>’ (Tash a </a:t>
            </a:r>
            <a:r>
              <a:rPr lang="en-GB" dirty="0" err="1"/>
              <a:t>ddyfynnir</a:t>
            </a:r>
            <a:r>
              <a:rPr lang="en-GB" dirty="0"/>
              <a:t> </a:t>
            </a:r>
            <a:r>
              <a:rPr lang="en-GB" dirty="0" err="1"/>
              <a:t>yn</a:t>
            </a:r>
            <a:r>
              <a:rPr lang="en-GB" dirty="0"/>
              <a:t> Woods 2001:251).</a:t>
            </a:r>
          </a:p>
          <a:p>
            <a:r>
              <a:rPr lang="en-GB" dirty="0"/>
              <a:t>Heddiw </a:t>
            </a:r>
            <a:r>
              <a:rPr lang="en-GB" dirty="0" err="1"/>
              <a:t>ystyrir</a:t>
            </a:r>
            <a:r>
              <a:rPr lang="en-GB" dirty="0"/>
              <a:t> bod </a:t>
            </a:r>
            <a:r>
              <a:rPr lang="en-GB" dirty="0" err="1"/>
              <a:t>goruchwyliaeth</a:t>
            </a:r>
            <a:r>
              <a:rPr lang="en-GB" dirty="0"/>
              <a:t> </a:t>
            </a:r>
            <a:r>
              <a:rPr lang="en-GB" dirty="0" err="1"/>
              <a:t>yn</a:t>
            </a:r>
            <a:r>
              <a:rPr lang="en-GB" dirty="0"/>
              <a:t> </a:t>
            </a:r>
            <a:r>
              <a:rPr lang="en-GB" dirty="0" err="1"/>
              <a:t>ddefnyddiol</a:t>
            </a:r>
            <a:r>
              <a:rPr lang="en-GB" dirty="0"/>
              <a:t> </a:t>
            </a:r>
            <a:r>
              <a:rPr lang="en-GB" dirty="0" err="1"/>
              <a:t>ym</a:t>
            </a:r>
            <a:r>
              <a:rPr lang="en-GB" dirty="0"/>
              <a:t> </a:t>
            </a:r>
            <a:r>
              <a:rPr lang="en-GB" dirty="0" err="1"/>
              <a:t>mhob</a:t>
            </a:r>
            <a:r>
              <a:rPr lang="en-GB" dirty="0"/>
              <a:t> </a:t>
            </a:r>
            <a:r>
              <a:rPr lang="en-GB" dirty="0" err="1"/>
              <a:t>maes</a:t>
            </a:r>
            <a:r>
              <a:rPr lang="en-GB" dirty="0"/>
              <a:t> o </a:t>
            </a:r>
            <a:r>
              <a:rPr lang="en-GB" dirty="0" err="1"/>
              <a:t>waith</a:t>
            </a:r>
            <a:r>
              <a:rPr lang="en-GB" dirty="0"/>
              <a:t> yr </a:t>
            </a:r>
            <a:r>
              <a:rPr lang="en-GB" dirty="0" err="1"/>
              <a:t>addysgwr</a:t>
            </a:r>
            <a:r>
              <a:rPr lang="en-GB" dirty="0"/>
              <a:t> </a:t>
            </a:r>
            <a:r>
              <a:rPr lang="en-GB" dirty="0" err="1"/>
              <a:t>anffurfiol</a:t>
            </a:r>
            <a:r>
              <a:rPr lang="en-GB" dirty="0"/>
              <a:t>.</a:t>
            </a:r>
          </a:p>
        </p:txBody>
      </p:sp>
      <p:sp>
        <p:nvSpPr>
          <p:cNvPr id="7" name="Content Placeholder 6">
            <a:extLst>
              <a:ext uri="{FF2B5EF4-FFF2-40B4-BE49-F238E27FC236}">
                <a16:creationId xmlns:a16="http://schemas.microsoft.com/office/drawing/2014/main" id="{B3204617-6707-FC9F-C1C7-2503C7079B8E}"/>
              </a:ext>
            </a:extLst>
          </p:cNvPr>
          <p:cNvSpPr>
            <a:spLocks noGrp="1"/>
          </p:cNvSpPr>
          <p:nvPr>
            <p:ph sz="half" idx="2"/>
          </p:nvPr>
        </p:nvSpPr>
        <p:spPr/>
        <p:txBody>
          <a:bodyPr>
            <a:normAutofit fontScale="77500" lnSpcReduction="20000"/>
          </a:bodyPr>
          <a:lstStyle/>
          <a:p>
            <a:r>
              <a:rPr lang="en-GB" dirty="0">
                <a:solidFill>
                  <a:schemeClr val="accent5">
                    <a:lumMod val="75000"/>
                  </a:schemeClr>
                </a:solidFill>
              </a:rPr>
              <a:t>Social workers particularly found supervision useful when looking at casework and social group work. Later, the introduction of social group work into youth work ‘naturally brought with it the possibility that supervision would also be valuable’ (Tash cited in Woods 2001:251).</a:t>
            </a:r>
          </a:p>
          <a:p>
            <a:r>
              <a:rPr lang="en-GB" dirty="0">
                <a:solidFill>
                  <a:schemeClr val="accent5">
                    <a:lumMod val="75000"/>
                  </a:schemeClr>
                </a:solidFill>
              </a:rPr>
              <a:t>Today supervision is seen as being helpful in all areas of the work of the informal educator. </a:t>
            </a:r>
          </a:p>
          <a:p>
            <a:endParaRPr lang="en-GB" dirty="0"/>
          </a:p>
        </p:txBody>
      </p:sp>
    </p:spTree>
    <p:extLst>
      <p:ext uri="{BB962C8B-B14F-4D97-AF65-F5344CB8AC3E}">
        <p14:creationId xmlns:p14="http://schemas.microsoft.com/office/powerpoint/2010/main" val="3955517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Goruchwyliaeth</a:t>
            </a:r>
            <a:r>
              <a:rPr lang="en-GB" b="1" dirty="0"/>
              <a:t> a Gwaith Ieuenctid</a:t>
            </a:r>
            <a:br>
              <a:rPr lang="en-GB" b="1" dirty="0"/>
            </a:br>
            <a:r>
              <a:rPr lang="en-GB" b="1" dirty="0">
                <a:solidFill>
                  <a:schemeClr val="accent5">
                    <a:lumMod val="75000"/>
                  </a:schemeClr>
                </a:solidFill>
              </a:rPr>
              <a:t>Supervision and Youth Work</a:t>
            </a:r>
          </a:p>
        </p:txBody>
      </p:sp>
      <p:sp>
        <p:nvSpPr>
          <p:cNvPr id="3" name="Content Placeholder 2"/>
          <p:cNvSpPr>
            <a:spLocks noGrp="1"/>
          </p:cNvSpPr>
          <p:nvPr>
            <p:ph sz="half" idx="1"/>
          </p:nvPr>
        </p:nvSpPr>
        <p:spPr/>
        <p:txBody>
          <a:bodyPr>
            <a:normAutofit fontScale="92500" lnSpcReduction="20000"/>
          </a:bodyPr>
          <a:lstStyle/>
          <a:p>
            <a:r>
              <a:rPr lang="en-GB" dirty="0"/>
              <a:t>Mae </a:t>
            </a:r>
            <a:r>
              <a:rPr lang="en-GB" dirty="0" err="1"/>
              <a:t>gweithwyr</a:t>
            </a:r>
            <a:r>
              <a:rPr lang="en-GB" dirty="0"/>
              <a:t> </a:t>
            </a:r>
            <a:r>
              <a:rPr lang="en-GB" dirty="0" err="1"/>
              <a:t>ieuenctid</a:t>
            </a:r>
            <a:r>
              <a:rPr lang="en-GB" dirty="0"/>
              <a:t> </a:t>
            </a:r>
            <a:r>
              <a:rPr lang="en-GB" dirty="0" err="1"/>
              <a:t>yn</a:t>
            </a:r>
            <a:r>
              <a:rPr lang="en-GB" dirty="0"/>
              <a:t> </a:t>
            </a:r>
            <a:r>
              <a:rPr lang="en-GB" dirty="0" err="1"/>
              <a:t>addysgwyr</a:t>
            </a:r>
            <a:r>
              <a:rPr lang="en-GB" dirty="0"/>
              <a:t> </a:t>
            </a:r>
            <a:r>
              <a:rPr lang="en-GB" dirty="0" err="1"/>
              <a:t>anffurfiol</a:t>
            </a:r>
            <a:r>
              <a:rPr lang="en-GB" dirty="0"/>
              <a:t> ac </a:t>
            </a:r>
            <a:r>
              <a:rPr lang="en-GB" dirty="0" err="1"/>
              <a:t>yn</a:t>
            </a:r>
            <a:r>
              <a:rPr lang="en-GB" dirty="0"/>
              <a:t> </a:t>
            </a:r>
            <a:r>
              <a:rPr lang="en-GB" dirty="0" err="1"/>
              <a:t>ymarfer</a:t>
            </a:r>
            <a:r>
              <a:rPr lang="en-GB" dirty="0"/>
              <a:t> dan </a:t>
            </a:r>
            <a:r>
              <a:rPr lang="en-GB" dirty="0" err="1"/>
              <a:t>amodau</a:t>
            </a:r>
            <a:r>
              <a:rPr lang="en-GB" dirty="0"/>
              <a:t> </a:t>
            </a:r>
            <a:r>
              <a:rPr lang="en-GB" dirty="0" err="1"/>
              <a:t>anodd</a:t>
            </a:r>
            <a:r>
              <a:rPr lang="en-GB" dirty="0"/>
              <a:t> </a:t>
            </a:r>
            <a:r>
              <a:rPr lang="en-GB" dirty="0" err="1"/>
              <a:t>gan</a:t>
            </a:r>
            <a:r>
              <a:rPr lang="en-GB" dirty="0"/>
              <a:t> </a:t>
            </a:r>
            <a:r>
              <a:rPr lang="en-GB" dirty="0" err="1"/>
              <a:t>fod</a:t>
            </a:r>
            <a:r>
              <a:rPr lang="en-GB" dirty="0"/>
              <a:t> </a:t>
            </a:r>
            <a:r>
              <a:rPr lang="en-GB" dirty="0" err="1"/>
              <a:t>pwysau</a:t>
            </a:r>
            <a:r>
              <a:rPr lang="en-GB" dirty="0"/>
              <a:t> </a:t>
            </a:r>
            <a:r>
              <a:rPr lang="en-GB" dirty="0" err="1"/>
              <a:t>o'r</a:t>
            </a:r>
            <a:r>
              <a:rPr lang="en-GB" dirty="0"/>
              <a:t> </a:t>
            </a:r>
            <a:r>
              <a:rPr lang="en-GB" dirty="0" err="1"/>
              <a:t>ddwy</a:t>
            </a:r>
            <a:r>
              <a:rPr lang="en-GB" dirty="0"/>
              <a:t> </a:t>
            </a:r>
            <a:r>
              <a:rPr lang="en-GB" dirty="0" err="1"/>
              <a:t>ochr</a:t>
            </a:r>
            <a:r>
              <a:rPr lang="en-GB" dirty="0"/>
              <a:t>. Mae </a:t>
            </a:r>
            <a:r>
              <a:rPr lang="en-GB" dirty="0" err="1"/>
              <a:t>rheolwyr</a:t>
            </a:r>
            <a:r>
              <a:rPr lang="en-GB" dirty="0"/>
              <a:t> </a:t>
            </a:r>
            <a:r>
              <a:rPr lang="en-GB" dirty="0" err="1"/>
              <a:t>angen</a:t>
            </a:r>
            <a:r>
              <a:rPr lang="en-GB" dirty="0"/>
              <a:t> </a:t>
            </a:r>
            <a:r>
              <a:rPr lang="en-GB" dirty="0" err="1"/>
              <a:t>allbynnau</a:t>
            </a:r>
            <a:r>
              <a:rPr lang="en-GB" dirty="0"/>
              <a:t> </a:t>
            </a:r>
            <a:r>
              <a:rPr lang="en-GB" dirty="0" err="1"/>
              <a:t>diriaethol</a:t>
            </a:r>
            <a:r>
              <a:rPr lang="en-GB" dirty="0"/>
              <a:t> er </a:t>
            </a:r>
            <a:r>
              <a:rPr lang="en-GB" dirty="0" err="1"/>
              <a:t>mwyn</a:t>
            </a:r>
            <a:r>
              <a:rPr lang="en-GB" dirty="0"/>
              <a:t> </a:t>
            </a:r>
            <a:r>
              <a:rPr lang="en-GB" dirty="0" err="1"/>
              <a:t>bodloni</a:t>
            </a:r>
            <a:r>
              <a:rPr lang="en-GB" dirty="0"/>
              <a:t> </a:t>
            </a:r>
            <a:r>
              <a:rPr lang="en-GB" dirty="0" err="1"/>
              <a:t>dangosyddion</a:t>
            </a:r>
            <a:r>
              <a:rPr lang="en-GB" dirty="0"/>
              <a:t> </a:t>
            </a:r>
            <a:r>
              <a:rPr lang="en-GB" dirty="0" err="1"/>
              <a:t>perfformiad</a:t>
            </a:r>
            <a:r>
              <a:rPr lang="en-GB" dirty="0"/>
              <a:t> (</a:t>
            </a:r>
            <a:r>
              <a:rPr lang="en-GB" dirty="0" err="1"/>
              <a:t>yn</a:t>
            </a:r>
            <a:r>
              <a:rPr lang="en-GB" dirty="0"/>
              <a:t> </a:t>
            </a:r>
            <a:r>
              <a:rPr lang="en-GB" dirty="0" err="1"/>
              <a:t>enwedig</a:t>
            </a:r>
            <a:r>
              <a:rPr lang="en-GB" dirty="0"/>
              <a:t> </a:t>
            </a:r>
            <a:r>
              <a:rPr lang="en-GB" dirty="0" err="1"/>
              <a:t>ar</a:t>
            </a:r>
            <a:r>
              <a:rPr lang="en-GB" dirty="0"/>
              <a:t> </a:t>
            </a:r>
            <a:r>
              <a:rPr lang="en-GB" dirty="0" err="1"/>
              <a:t>gyfer</a:t>
            </a:r>
            <a:r>
              <a:rPr lang="en-GB" dirty="0"/>
              <a:t> </a:t>
            </a:r>
            <a:r>
              <a:rPr lang="en-GB" dirty="0" err="1"/>
              <a:t>rhaglenni</a:t>
            </a:r>
            <a:r>
              <a:rPr lang="en-GB" dirty="0"/>
              <a:t> a </a:t>
            </a:r>
            <a:r>
              <a:rPr lang="en-GB" dirty="0" err="1"/>
              <a:t>ariennir</a:t>
            </a:r>
            <a:r>
              <a:rPr lang="en-GB" dirty="0"/>
              <a:t> </a:t>
            </a:r>
            <a:r>
              <a:rPr lang="en-GB" dirty="0" err="1"/>
              <a:t>gan</a:t>
            </a:r>
            <a:r>
              <a:rPr lang="en-GB" dirty="0"/>
              <a:t> grant) </a:t>
            </a:r>
            <a:r>
              <a:rPr lang="en-GB" dirty="0" err="1"/>
              <a:t>tra</a:t>
            </a:r>
            <a:r>
              <a:rPr lang="en-GB" dirty="0"/>
              <a:t> bod y </a:t>
            </a:r>
            <a:r>
              <a:rPr lang="en-GB" dirty="0" err="1"/>
              <a:t>gweithiwr</a:t>
            </a:r>
            <a:r>
              <a:rPr lang="en-GB" dirty="0"/>
              <a:t> </a:t>
            </a:r>
            <a:r>
              <a:rPr lang="en-GB" dirty="0" err="1"/>
              <a:t>ieuenctid</a:t>
            </a:r>
            <a:r>
              <a:rPr lang="en-GB" dirty="0"/>
              <a:t> </a:t>
            </a:r>
            <a:r>
              <a:rPr lang="en-GB" dirty="0" err="1"/>
              <a:t>yn</a:t>
            </a:r>
            <a:r>
              <a:rPr lang="en-GB" dirty="0"/>
              <a:t> </a:t>
            </a:r>
            <a:r>
              <a:rPr lang="en-GB" dirty="0" err="1"/>
              <a:t>awyddus</a:t>
            </a:r>
            <a:r>
              <a:rPr lang="en-GB" dirty="0"/>
              <a:t> </a:t>
            </a:r>
            <a:r>
              <a:rPr lang="en-GB" dirty="0" err="1"/>
              <a:t>i</a:t>
            </a:r>
            <a:r>
              <a:rPr lang="en-GB" dirty="0"/>
              <a:t> </a:t>
            </a:r>
            <a:r>
              <a:rPr lang="en-GB" dirty="0" err="1"/>
              <a:t>fabwysiadu</a:t>
            </a:r>
            <a:r>
              <a:rPr lang="en-GB" dirty="0"/>
              <a:t> dull </a:t>
            </a:r>
            <a:r>
              <a:rPr lang="en-GB" dirty="0" err="1"/>
              <a:t>mwy</a:t>
            </a:r>
            <a:r>
              <a:rPr lang="en-GB" dirty="0"/>
              <a:t> tact a </a:t>
            </a:r>
            <a:r>
              <a:rPr lang="en-GB" dirty="0" err="1"/>
              <a:t>meithrin</a:t>
            </a:r>
            <a:r>
              <a:rPr lang="en-GB" dirty="0"/>
              <a:t> </a:t>
            </a:r>
            <a:r>
              <a:rPr lang="en-GB" dirty="0" err="1"/>
              <a:t>perthynas</a:t>
            </a:r>
            <a:r>
              <a:rPr lang="en-GB" dirty="0"/>
              <a:t>.</a:t>
            </a:r>
          </a:p>
        </p:txBody>
      </p:sp>
      <p:sp>
        <p:nvSpPr>
          <p:cNvPr id="4" name="Content Placeholder 3">
            <a:extLst>
              <a:ext uri="{FF2B5EF4-FFF2-40B4-BE49-F238E27FC236}">
                <a16:creationId xmlns:a16="http://schemas.microsoft.com/office/drawing/2014/main" id="{9AFFF543-3572-F1A8-7362-E49DE3CB0E97}"/>
              </a:ext>
            </a:extLst>
          </p:cNvPr>
          <p:cNvSpPr>
            <a:spLocks noGrp="1"/>
          </p:cNvSpPr>
          <p:nvPr>
            <p:ph sz="half" idx="2"/>
          </p:nvPr>
        </p:nvSpPr>
        <p:spPr/>
        <p:txBody>
          <a:bodyPr>
            <a:normAutofit fontScale="92500" lnSpcReduction="20000"/>
          </a:bodyPr>
          <a:lstStyle/>
          <a:p>
            <a:r>
              <a:rPr lang="en-GB" dirty="0">
                <a:solidFill>
                  <a:schemeClr val="accent5">
                    <a:lumMod val="75000"/>
                  </a:schemeClr>
                </a:solidFill>
              </a:rPr>
              <a:t>Youth workers are informal educators and practice under difficult conditions as there are pressures from both sides. Management require tangible outputs in order to satisfy performance indicators (particularly for grant funded programmes) whilst the youth worker is keen to embrace a more tactful and relationship building approach. </a:t>
            </a:r>
          </a:p>
          <a:p>
            <a:endParaRPr lang="en-GB" dirty="0"/>
          </a:p>
        </p:txBody>
      </p:sp>
    </p:spTree>
    <p:extLst>
      <p:ext uri="{BB962C8B-B14F-4D97-AF65-F5344CB8AC3E}">
        <p14:creationId xmlns:p14="http://schemas.microsoft.com/office/powerpoint/2010/main" val="1272807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Goruchwyliaeth</a:t>
            </a:r>
            <a:r>
              <a:rPr lang="en-GB" b="1" dirty="0"/>
              <a:t> a Gwaith Ieuenctid</a:t>
            </a:r>
            <a:br>
              <a:rPr lang="en-GB" b="1" dirty="0"/>
            </a:br>
            <a:r>
              <a:rPr lang="en-GB" b="1" dirty="0">
                <a:solidFill>
                  <a:schemeClr val="accent5">
                    <a:lumMod val="75000"/>
                  </a:schemeClr>
                </a:solidFill>
              </a:rPr>
              <a:t>Supervision and Youth Work</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err="1"/>
              <a:t>Gellir</a:t>
            </a:r>
            <a:r>
              <a:rPr lang="en-GB" dirty="0"/>
              <a:t> </a:t>
            </a:r>
            <a:r>
              <a:rPr lang="en-GB" dirty="0" err="1"/>
              <a:t>dadlau</a:t>
            </a:r>
            <a:r>
              <a:rPr lang="en-GB" dirty="0"/>
              <a:t> felly y </a:t>
            </a:r>
            <a:r>
              <a:rPr lang="en-GB" dirty="0" err="1"/>
              <a:t>gallai’r</a:t>
            </a:r>
            <a:r>
              <a:rPr lang="en-GB" dirty="0"/>
              <a:t> </a:t>
            </a:r>
            <a:r>
              <a:rPr lang="en-GB" dirty="0" err="1"/>
              <a:t>sefyllfa</a:t>
            </a:r>
            <a:r>
              <a:rPr lang="en-GB" dirty="0"/>
              <a:t> </a:t>
            </a:r>
            <a:r>
              <a:rPr lang="en-GB" dirty="0" err="1"/>
              <a:t>anodd</a:t>
            </a:r>
            <a:r>
              <a:rPr lang="en-GB" dirty="0"/>
              <a:t> hon </a:t>
            </a:r>
            <a:r>
              <a:rPr lang="en-GB" dirty="0" err="1"/>
              <a:t>effeithio’n</a:t>
            </a:r>
            <a:r>
              <a:rPr lang="en-GB" dirty="0"/>
              <a:t> </a:t>
            </a:r>
            <a:r>
              <a:rPr lang="en-GB" dirty="0" err="1"/>
              <a:t>andwyol</a:t>
            </a:r>
            <a:r>
              <a:rPr lang="en-GB" dirty="0"/>
              <a:t> </a:t>
            </a:r>
            <a:r>
              <a:rPr lang="en-GB" dirty="0" err="1"/>
              <a:t>ar</a:t>
            </a:r>
            <a:r>
              <a:rPr lang="en-GB" dirty="0"/>
              <a:t> yr union </a:t>
            </a:r>
            <a:r>
              <a:rPr lang="en-GB" dirty="0" err="1"/>
              <a:t>bobl</a:t>
            </a:r>
            <a:r>
              <a:rPr lang="en-GB" dirty="0"/>
              <a:t> (</a:t>
            </a:r>
            <a:r>
              <a:rPr lang="en-GB" dirty="0" err="1"/>
              <a:t>pobl</a:t>
            </a:r>
            <a:r>
              <a:rPr lang="en-GB" dirty="0"/>
              <a:t> </a:t>
            </a:r>
            <a:r>
              <a:rPr lang="en-GB" dirty="0" err="1"/>
              <a:t>ifanc</a:t>
            </a:r>
            <a:r>
              <a:rPr lang="en-GB" dirty="0"/>
              <a:t>) y </a:t>
            </a:r>
            <a:r>
              <a:rPr lang="en-GB" dirty="0" err="1"/>
              <a:t>mae</a:t>
            </a:r>
            <a:r>
              <a:rPr lang="en-GB" dirty="0"/>
              <a:t> </a:t>
            </a:r>
            <a:r>
              <a:rPr lang="en-GB" dirty="0" err="1"/>
              <a:t>gwaith</a:t>
            </a:r>
            <a:r>
              <a:rPr lang="en-GB" dirty="0"/>
              <a:t> </a:t>
            </a:r>
            <a:r>
              <a:rPr lang="en-GB" dirty="0" err="1"/>
              <a:t>ieuenctid</a:t>
            </a:r>
            <a:r>
              <a:rPr lang="en-GB" dirty="0"/>
              <a:t> </a:t>
            </a:r>
            <a:r>
              <a:rPr lang="en-GB" dirty="0" err="1"/>
              <a:t>wedi’i</a:t>
            </a:r>
            <a:r>
              <a:rPr lang="en-GB" dirty="0"/>
              <a:t> </a:t>
            </a:r>
            <a:r>
              <a:rPr lang="en-GB" dirty="0" err="1"/>
              <a:t>gynllunio</a:t>
            </a:r>
            <a:r>
              <a:rPr lang="en-GB" dirty="0"/>
              <a:t> </a:t>
            </a:r>
            <a:r>
              <a:rPr lang="en-GB" dirty="0" err="1"/>
              <a:t>i’w</a:t>
            </a:r>
            <a:r>
              <a:rPr lang="en-GB" dirty="0"/>
              <a:t> </a:t>
            </a:r>
            <a:r>
              <a:rPr lang="en-GB" dirty="0" err="1"/>
              <a:t>helpu</a:t>
            </a:r>
            <a:r>
              <a:rPr lang="en-GB" dirty="0"/>
              <a:t>, </a:t>
            </a:r>
            <a:r>
              <a:rPr lang="en-GB" dirty="0" err="1"/>
              <a:t>gan</a:t>
            </a:r>
            <a:r>
              <a:rPr lang="en-GB" dirty="0"/>
              <a:t> </a:t>
            </a:r>
            <a:r>
              <a:rPr lang="en-GB" dirty="0" err="1"/>
              <a:t>roi</a:t>
            </a:r>
            <a:r>
              <a:rPr lang="en-GB" dirty="0"/>
              <a:t> </a:t>
            </a:r>
            <a:r>
              <a:rPr lang="en-GB" dirty="0" err="1"/>
              <a:t>eu</a:t>
            </a:r>
            <a:r>
              <a:rPr lang="en-GB" dirty="0"/>
              <a:t> </a:t>
            </a:r>
            <a:r>
              <a:rPr lang="en-GB" dirty="0" err="1"/>
              <a:t>hanghenion</a:t>
            </a:r>
            <a:r>
              <a:rPr lang="en-GB" dirty="0"/>
              <a:t> </a:t>
            </a:r>
            <a:r>
              <a:rPr lang="en-GB" dirty="0" err="1"/>
              <a:t>cymhleth</a:t>
            </a:r>
            <a:r>
              <a:rPr lang="en-GB" dirty="0"/>
              <a:t> </a:t>
            </a:r>
            <a:r>
              <a:rPr lang="en-GB" dirty="0" err="1"/>
              <a:t>fel</a:t>
            </a:r>
            <a:r>
              <a:rPr lang="en-GB" dirty="0"/>
              <a:t> </a:t>
            </a:r>
            <a:r>
              <a:rPr lang="en-GB" dirty="0" err="1"/>
              <a:t>unigolion</a:t>
            </a:r>
            <a:r>
              <a:rPr lang="en-GB" dirty="0"/>
              <a:t>.</a:t>
            </a:r>
          </a:p>
          <a:p>
            <a:r>
              <a:rPr lang="en-GB" dirty="0"/>
              <a:t>Mae Ingram a Harris (2001: vi-vii) </a:t>
            </a:r>
            <a:r>
              <a:rPr lang="en-GB" dirty="0" err="1"/>
              <a:t>yn</a:t>
            </a:r>
            <a:r>
              <a:rPr lang="en-GB" dirty="0"/>
              <a:t> </a:t>
            </a:r>
            <a:r>
              <a:rPr lang="en-GB" dirty="0" err="1"/>
              <a:t>dadlau</a:t>
            </a:r>
            <a:r>
              <a:rPr lang="en-GB" dirty="0"/>
              <a:t> y gall y </a:t>
            </a:r>
            <a:r>
              <a:rPr lang="en-GB" dirty="0" err="1"/>
              <a:t>pwysau</a:t>
            </a:r>
            <a:r>
              <a:rPr lang="en-GB" dirty="0"/>
              <a:t> </a:t>
            </a:r>
            <a:r>
              <a:rPr lang="en-GB" dirty="0" err="1"/>
              <a:t>hyn</a:t>
            </a:r>
            <a:r>
              <a:rPr lang="en-GB" dirty="0"/>
              <a:t> </a:t>
            </a:r>
            <a:r>
              <a:rPr lang="en-GB" dirty="0" err="1"/>
              <a:t>olygu</a:t>
            </a:r>
            <a:r>
              <a:rPr lang="en-GB" dirty="0"/>
              <a:t> bod y </a:t>
            </a:r>
            <a:r>
              <a:rPr lang="en-GB" dirty="0" err="1"/>
              <a:t>gweithiwr</a:t>
            </a:r>
            <a:r>
              <a:rPr lang="en-GB" dirty="0"/>
              <a:t> </a:t>
            </a:r>
            <a:r>
              <a:rPr lang="en-GB" dirty="0" err="1"/>
              <a:t>ieuenctid</a:t>
            </a:r>
            <a:r>
              <a:rPr lang="en-GB" dirty="0"/>
              <a:t> a </a:t>
            </a:r>
            <a:r>
              <a:rPr lang="en-GB" dirty="0" err="1"/>
              <a:t>ddechreuodd</a:t>
            </a:r>
            <a:r>
              <a:rPr lang="en-GB" dirty="0"/>
              <a:t> </a:t>
            </a:r>
            <a:r>
              <a:rPr lang="en-GB" dirty="0" err="1"/>
              <a:t>fel</a:t>
            </a:r>
            <a:r>
              <a:rPr lang="en-GB" dirty="0"/>
              <a:t> person </a:t>
            </a:r>
            <a:r>
              <a:rPr lang="en-GB" dirty="0" err="1"/>
              <a:t>cyflawn</a:t>
            </a:r>
            <a:r>
              <a:rPr lang="en-GB" dirty="0"/>
              <a:t> </a:t>
            </a:r>
            <a:r>
              <a:rPr lang="en-GB" dirty="0" err="1"/>
              <a:t>yn</a:t>
            </a:r>
            <a:r>
              <a:rPr lang="en-GB" dirty="0"/>
              <a:t> colli </a:t>
            </a:r>
            <a:r>
              <a:rPr lang="en-GB" dirty="0" err="1"/>
              <a:t>ei</a:t>
            </a:r>
            <a:r>
              <a:rPr lang="en-GB" dirty="0"/>
              <a:t> </a:t>
            </a:r>
            <a:r>
              <a:rPr lang="en-GB" dirty="0" err="1"/>
              <a:t>gymhelliant</a:t>
            </a:r>
            <a:r>
              <a:rPr lang="en-GB" dirty="0"/>
              <a:t> ac </a:t>
            </a:r>
            <a:r>
              <a:rPr lang="en-GB" dirty="0" err="1"/>
              <a:t>angen</a:t>
            </a:r>
            <a:r>
              <a:rPr lang="en-GB" dirty="0"/>
              <a:t> </a:t>
            </a:r>
            <a:r>
              <a:rPr lang="en-GB" dirty="0" err="1"/>
              <a:t>arweiniad</a:t>
            </a:r>
            <a:r>
              <a:rPr lang="en-GB" dirty="0"/>
              <a:t> a </a:t>
            </a:r>
            <a:r>
              <a:rPr lang="en-GB" dirty="0" err="1"/>
              <a:t>chymorth</a:t>
            </a:r>
            <a:r>
              <a:rPr lang="en-GB" dirty="0"/>
              <a:t> </a:t>
            </a:r>
            <a:r>
              <a:rPr lang="en-GB" dirty="0" err="1"/>
              <a:t>gan</a:t>
            </a:r>
            <a:r>
              <a:rPr lang="en-GB" dirty="0"/>
              <a:t> </a:t>
            </a:r>
            <a:r>
              <a:rPr lang="en-GB" dirty="0" err="1"/>
              <a:t>golegau</a:t>
            </a:r>
            <a:r>
              <a:rPr lang="en-GB" dirty="0"/>
              <a:t> a </a:t>
            </a:r>
            <a:r>
              <a:rPr lang="en-GB" dirty="0" err="1"/>
              <a:t>goruchwylwyr</a:t>
            </a:r>
            <a:r>
              <a:rPr lang="en-GB" dirty="0"/>
              <a:t>.</a:t>
            </a:r>
          </a:p>
        </p:txBody>
      </p:sp>
      <p:sp>
        <p:nvSpPr>
          <p:cNvPr id="4" name="Content Placeholder 3">
            <a:extLst>
              <a:ext uri="{FF2B5EF4-FFF2-40B4-BE49-F238E27FC236}">
                <a16:creationId xmlns:a16="http://schemas.microsoft.com/office/drawing/2014/main" id="{1B7D4145-D841-CA6B-EFB0-2190DDAC4BD6}"/>
              </a:ext>
            </a:extLst>
          </p:cNvPr>
          <p:cNvSpPr>
            <a:spLocks noGrp="1"/>
          </p:cNvSpPr>
          <p:nvPr>
            <p:ph sz="half" idx="2"/>
          </p:nvPr>
        </p:nvSpPr>
        <p:spPr/>
        <p:txBody>
          <a:bodyPr>
            <a:normAutofit fontScale="85000" lnSpcReduction="20000"/>
          </a:bodyPr>
          <a:lstStyle/>
          <a:p>
            <a:r>
              <a:rPr lang="en-GB" dirty="0">
                <a:solidFill>
                  <a:schemeClr val="accent5">
                    <a:lumMod val="75000"/>
                  </a:schemeClr>
                </a:solidFill>
              </a:rPr>
              <a:t>It can be argued therefore that this difficult situation could adversely affect the very people (young people) that youth work is designed to help, giving their complex needs as individuals. </a:t>
            </a:r>
          </a:p>
          <a:p>
            <a:r>
              <a:rPr lang="en-GB" dirty="0">
                <a:solidFill>
                  <a:schemeClr val="accent5">
                    <a:lumMod val="75000"/>
                  </a:schemeClr>
                </a:solidFill>
              </a:rPr>
              <a:t>Ingram and Harris (2001: vi-vii) argue that the result of these pressures can be that the youth worker who started as a well rounded person gets de-motivated and in need of guidance and support from colleges and supervisors. </a:t>
            </a:r>
          </a:p>
          <a:p>
            <a:endParaRPr lang="en-GB" dirty="0"/>
          </a:p>
        </p:txBody>
      </p:sp>
    </p:spTree>
    <p:extLst>
      <p:ext uri="{BB962C8B-B14F-4D97-AF65-F5344CB8AC3E}">
        <p14:creationId xmlns:p14="http://schemas.microsoft.com/office/powerpoint/2010/main" val="17547859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Goruchwyliaeth</a:t>
            </a:r>
            <a:r>
              <a:rPr lang="en-GB" b="1" dirty="0"/>
              <a:t> a Gwaith Ieuenctid</a:t>
            </a:r>
            <a:br>
              <a:rPr lang="en-GB" b="1" dirty="0"/>
            </a:br>
            <a:r>
              <a:rPr lang="en-GB" b="1" dirty="0">
                <a:solidFill>
                  <a:schemeClr val="accent5">
                    <a:lumMod val="75000"/>
                  </a:schemeClr>
                </a:solidFill>
              </a:rPr>
              <a:t>Supervision and Youth Work</a:t>
            </a:r>
            <a:endParaRPr lang="en-GB" dirty="0"/>
          </a:p>
        </p:txBody>
      </p:sp>
      <p:sp>
        <p:nvSpPr>
          <p:cNvPr id="6" name="Content Placeholder 5">
            <a:extLst>
              <a:ext uri="{FF2B5EF4-FFF2-40B4-BE49-F238E27FC236}">
                <a16:creationId xmlns:a16="http://schemas.microsoft.com/office/drawing/2014/main" id="{D09D178F-30A3-4177-29A5-4DD68459DEFC}"/>
              </a:ext>
            </a:extLst>
          </p:cNvPr>
          <p:cNvSpPr>
            <a:spLocks noGrp="1"/>
          </p:cNvSpPr>
          <p:nvPr>
            <p:ph sz="half" idx="1"/>
          </p:nvPr>
        </p:nvSpPr>
        <p:spPr/>
        <p:txBody>
          <a:bodyPr>
            <a:normAutofit fontScale="92500" lnSpcReduction="20000"/>
          </a:bodyPr>
          <a:lstStyle/>
          <a:p>
            <a:r>
              <a:rPr lang="en-GB" dirty="0"/>
              <a:t>Mae Ingram a Harris (2001) </a:t>
            </a:r>
            <a:r>
              <a:rPr lang="en-GB" dirty="0" err="1"/>
              <a:t>wedi</a:t>
            </a:r>
            <a:r>
              <a:rPr lang="en-GB" dirty="0"/>
              <a:t> </a:t>
            </a:r>
            <a:r>
              <a:rPr lang="en-GB" dirty="0" err="1"/>
              <a:t>awgrymu</a:t>
            </a:r>
            <a:r>
              <a:rPr lang="en-GB" dirty="0"/>
              <a:t> </a:t>
            </a:r>
            <a:r>
              <a:rPr lang="en-GB" dirty="0" err="1"/>
              <a:t>goruchwyliaeth</a:t>
            </a:r>
            <a:r>
              <a:rPr lang="en-GB" dirty="0"/>
              <a:t> a </a:t>
            </a:r>
            <a:r>
              <a:rPr lang="en-GB" dirty="0" err="1"/>
              <a:t>rheolaeth</a:t>
            </a:r>
            <a:r>
              <a:rPr lang="en-GB" dirty="0"/>
              <a:t> </a:t>
            </a:r>
            <a:r>
              <a:rPr lang="en-GB" dirty="0" err="1"/>
              <a:t>llinell</a:t>
            </a:r>
            <a:r>
              <a:rPr lang="en-GB" dirty="0"/>
              <a:t> </a:t>
            </a:r>
            <a:r>
              <a:rPr lang="en-GB" dirty="0" err="1"/>
              <a:t>fel</a:t>
            </a:r>
            <a:r>
              <a:rPr lang="en-GB" dirty="0"/>
              <a:t> un </a:t>
            </a:r>
            <a:r>
              <a:rPr lang="en-GB" dirty="0" err="1"/>
              <a:t>o'r</a:t>
            </a:r>
            <a:r>
              <a:rPr lang="en-GB" dirty="0"/>
              <a:t> </a:t>
            </a:r>
            <a:r>
              <a:rPr lang="en-GB" dirty="0" err="1"/>
              <a:t>strategaethau</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ar</a:t>
            </a:r>
            <a:r>
              <a:rPr lang="en-GB" dirty="0"/>
              <a:t> </a:t>
            </a:r>
            <a:r>
              <a:rPr lang="en-GB" dirty="0" err="1"/>
              <a:t>weithwyr</a:t>
            </a:r>
            <a:r>
              <a:rPr lang="en-GB" dirty="0"/>
              <a:t> er </a:t>
            </a:r>
            <a:r>
              <a:rPr lang="en-GB" dirty="0" err="1"/>
              <a:t>mwyn</a:t>
            </a:r>
            <a:r>
              <a:rPr lang="en-GB" dirty="0"/>
              <a:t> </a:t>
            </a:r>
            <a:r>
              <a:rPr lang="en-GB" dirty="0" err="1"/>
              <a:t>delio</a:t>
            </a:r>
            <a:r>
              <a:rPr lang="en-GB" dirty="0"/>
              <a:t> â </a:t>
            </a:r>
            <a:r>
              <a:rPr lang="en-GB" dirty="0" err="1"/>
              <a:t>materion</a:t>
            </a:r>
            <a:r>
              <a:rPr lang="en-GB" dirty="0"/>
              <a:t> a </a:t>
            </a:r>
            <a:r>
              <a:rPr lang="en-GB" dirty="0" err="1"/>
              <a:t>dod</a:t>
            </a:r>
            <a:r>
              <a:rPr lang="en-GB" dirty="0"/>
              <a:t> </a:t>
            </a:r>
            <a:r>
              <a:rPr lang="en-GB" dirty="0" err="1"/>
              <a:t>yn</a:t>
            </a:r>
            <a:r>
              <a:rPr lang="en-GB" dirty="0"/>
              <a:t> </a:t>
            </a:r>
            <a:r>
              <a:rPr lang="en-GB" dirty="0" err="1"/>
              <a:t>weithiwr</a:t>
            </a:r>
            <a:r>
              <a:rPr lang="en-GB" dirty="0"/>
              <a:t> </a:t>
            </a:r>
            <a:r>
              <a:rPr lang="en-GB" dirty="0" err="1"/>
              <a:t>effeithiol</a:t>
            </a:r>
            <a:r>
              <a:rPr lang="en-GB" dirty="0"/>
              <a:t>.</a:t>
            </a:r>
          </a:p>
          <a:p>
            <a:r>
              <a:rPr lang="en-GB" dirty="0"/>
              <a:t>Felly </a:t>
            </a:r>
            <a:r>
              <a:rPr lang="en-GB" dirty="0" err="1"/>
              <a:t>mae</a:t>
            </a:r>
            <a:r>
              <a:rPr lang="en-GB" dirty="0"/>
              <a:t> </a:t>
            </a:r>
            <a:r>
              <a:rPr lang="en-GB" dirty="0" err="1"/>
              <a:t>goruchwyliaeth</a:t>
            </a:r>
            <a:r>
              <a:rPr lang="en-GB" dirty="0"/>
              <a:t> </a:t>
            </a:r>
            <a:r>
              <a:rPr lang="en-GB" dirty="0" err="1"/>
              <a:t>yn</a:t>
            </a:r>
            <a:r>
              <a:rPr lang="en-GB" dirty="0"/>
              <a:t> </a:t>
            </a:r>
            <a:r>
              <a:rPr lang="en-GB" dirty="0" err="1"/>
              <a:t>agwedd</a:t>
            </a:r>
            <a:r>
              <a:rPr lang="en-GB" dirty="0"/>
              <a:t> </a:t>
            </a:r>
            <a:r>
              <a:rPr lang="en-GB" dirty="0" err="1"/>
              <a:t>bwysig</a:t>
            </a:r>
            <a:r>
              <a:rPr lang="en-GB" dirty="0"/>
              <a:t> </a:t>
            </a:r>
            <a:r>
              <a:rPr lang="en-GB" dirty="0" err="1"/>
              <a:t>ar</a:t>
            </a:r>
            <a:r>
              <a:rPr lang="en-GB" dirty="0"/>
              <a:t> </a:t>
            </a:r>
            <a:r>
              <a:rPr lang="en-GB" dirty="0" err="1"/>
              <a:t>waith</a:t>
            </a:r>
            <a:r>
              <a:rPr lang="en-GB" dirty="0"/>
              <a:t> </a:t>
            </a:r>
            <a:r>
              <a:rPr lang="en-GB" dirty="0" err="1"/>
              <a:t>ieuenctid</a:t>
            </a:r>
            <a:r>
              <a:rPr lang="en-GB" dirty="0"/>
              <a:t> ac </a:t>
            </a:r>
            <a:r>
              <a:rPr lang="en-GB" dirty="0" err="1"/>
              <a:t>yn</a:t>
            </a:r>
            <a:r>
              <a:rPr lang="en-GB" dirty="0"/>
              <a:t> </a:t>
            </a:r>
            <a:r>
              <a:rPr lang="en-GB" dirty="0" err="1"/>
              <a:t>ganolog</a:t>
            </a:r>
            <a:r>
              <a:rPr lang="en-GB" dirty="0"/>
              <a:t> </a:t>
            </a:r>
            <a:r>
              <a:rPr lang="en-GB" dirty="0" err="1"/>
              <a:t>i</a:t>
            </a:r>
            <a:r>
              <a:rPr lang="en-GB" dirty="0"/>
              <a:t> </a:t>
            </a:r>
            <a:r>
              <a:rPr lang="en-GB" dirty="0" err="1"/>
              <a:t>ddatblygiad</a:t>
            </a:r>
            <a:r>
              <a:rPr lang="en-GB" dirty="0"/>
              <a:t> </a:t>
            </a:r>
            <a:r>
              <a:rPr lang="en-GB" dirty="0" err="1"/>
              <a:t>proffesiynol</a:t>
            </a:r>
            <a:r>
              <a:rPr lang="en-GB" dirty="0"/>
              <a:t> </a:t>
            </a:r>
            <a:r>
              <a:rPr lang="en-GB" dirty="0" err="1"/>
              <a:t>parhaus</a:t>
            </a:r>
            <a:r>
              <a:rPr lang="en-GB" dirty="0"/>
              <a:t> y </a:t>
            </a:r>
            <a:r>
              <a:rPr lang="en-GB" dirty="0" err="1"/>
              <a:t>gweithiwr</a:t>
            </a:r>
            <a:r>
              <a:rPr lang="en-GB" dirty="0"/>
              <a:t> </a:t>
            </a:r>
            <a:r>
              <a:rPr lang="en-GB" dirty="0" err="1"/>
              <a:t>ieuenctid</a:t>
            </a:r>
            <a:r>
              <a:rPr lang="en-GB" dirty="0"/>
              <a:t>.</a:t>
            </a:r>
          </a:p>
        </p:txBody>
      </p:sp>
      <p:sp>
        <p:nvSpPr>
          <p:cNvPr id="7" name="Content Placeholder 6">
            <a:extLst>
              <a:ext uri="{FF2B5EF4-FFF2-40B4-BE49-F238E27FC236}">
                <a16:creationId xmlns:a16="http://schemas.microsoft.com/office/drawing/2014/main" id="{7DCBD86F-A5B8-8F9E-9F9D-8BA5DF97BDF0}"/>
              </a:ext>
            </a:extLst>
          </p:cNvPr>
          <p:cNvSpPr>
            <a:spLocks noGrp="1"/>
          </p:cNvSpPr>
          <p:nvPr>
            <p:ph sz="half" idx="2"/>
          </p:nvPr>
        </p:nvSpPr>
        <p:spPr/>
        <p:txBody>
          <a:bodyPr>
            <a:normAutofit fontScale="92500" lnSpcReduction="20000"/>
          </a:bodyPr>
          <a:lstStyle/>
          <a:p>
            <a:r>
              <a:rPr lang="en-GB" dirty="0">
                <a:solidFill>
                  <a:schemeClr val="accent5">
                    <a:lumMod val="75000"/>
                  </a:schemeClr>
                </a:solidFill>
              </a:rPr>
              <a:t>Ingram and Harris (2001) have suggested supervision and line management as one the strategies workers need in order to deal with issues and become an effective worker.</a:t>
            </a:r>
          </a:p>
          <a:p>
            <a:r>
              <a:rPr lang="en-GB" dirty="0">
                <a:solidFill>
                  <a:schemeClr val="accent5">
                    <a:lumMod val="75000"/>
                  </a:schemeClr>
                </a:solidFill>
              </a:rPr>
              <a:t>Therefore supervision is an important aspect of youth work and is central to the continuing professional development of the youth worker. </a:t>
            </a:r>
          </a:p>
          <a:p>
            <a:endParaRPr lang="en-GB" dirty="0"/>
          </a:p>
        </p:txBody>
      </p:sp>
    </p:spTree>
    <p:extLst>
      <p:ext uri="{BB962C8B-B14F-4D97-AF65-F5344CB8AC3E}">
        <p14:creationId xmlns:p14="http://schemas.microsoft.com/office/powerpoint/2010/main" val="1102324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Safbwynt</a:t>
            </a:r>
            <a:r>
              <a:rPr lang="en-GB" b="1" dirty="0"/>
              <a:t> </a:t>
            </a:r>
            <a:r>
              <a:rPr lang="en-GB" b="1" dirty="0" err="1"/>
              <a:t>defnyddiol</a:t>
            </a:r>
            <a:r>
              <a:rPr lang="en-GB" b="1" dirty="0"/>
              <a:t>... </a:t>
            </a:r>
            <a:br>
              <a:rPr lang="en-GB" b="1" dirty="0"/>
            </a:br>
            <a:r>
              <a:rPr lang="en-GB" b="1" dirty="0">
                <a:solidFill>
                  <a:schemeClr val="accent5">
                    <a:lumMod val="75000"/>
                  </a:schemeClr>
                </a:solidFill>
              </a:rPr>
              <a:t>A useful perspective…</a:t>
            </a:r>
          </a:p>
        </p:txBody>
      </p:sp>
      <p:sp>
        <p:nvSpPr>
          <p:cNvPr id="3" name="Content Placeholder 2"/>
          <p:cNvSpPr>
            <a:spLocks noGrp="1"/>
          </p:cNvSpPr>
          <p:nvPr>
            <p:ph sz="half" idx="1"/>
          </p:nvPr>
        </p:nvSpPr>
        <p:spPr/>
        <p:txBody>
          <a:bodyPr>
            <a:normAutofit lnSpcReduction="10000"/>
          </a:bodyPr>
          <a:lstStyle/>
          <a:p>
            <a:r>
              <a:rPr lang="en-GB" dirty="0" err="1"/>
              <a:t>Mae’r</a:t>
            </a:r>
            <a:r>
              <a:rPr lang="en-GB" dirty="0"/>
              <a:t> </a:t>
            </a:r>
            <a:r>
              <a:rPr lang="en-GB" dirty="0" err="1"/>
              <a:t>llenyddiaeth</a:t>
            </a:r>
            <a:r>
              <a:rPr lang="en-GB" dirty="0"/>
              <a:t> </a:t>
            </a:r>
            <a:r>
              <a:rPr lang="en-GB" dirty="0" err="1"/>
              <a:t>yn</a:t>
            </a:r>
            <a:r>
              <a:rPr lang="en-GB" dirty="0"/>
              <a:t> </a:t>
            </a:r>
            <a:r>
              <a:rPr lang="en-GB" dirty="0" err="1"/>
              <a:t>cynnig</a:t>
            </a:r>
            <a:r>
              <a:rPr lang="en-GB" dirty="0"/>
              <a:t> </a:t>
            </a:r>
            <a:r>
              <a:rPr lang="en-GB" dirty="0" err="1"/>
              <a:t>llawer</a:t>
            </a:r>
            <a:r>
              <a:rPr lang="en-GB" dirty="0"/>
              <a:t> o </a:t>
            </a:r>
            <a:r>
              <a:rPr lang="en-GB" dirty="0" err="1"/>
              <a:t>ddiffiniadau</a:t>
            </a:r>
            <a:r>
              <a:rPr lang="en-GB" dirty="0"/>
              <a:t> o </a:t>
            </a:r>
            <a:r>
              <a:rPr lang="en-GB" dirty="0" err="1"/>
              <a:t>oruchwyliaeth</a:t>
            </a:r>
            <a:r>
              <a:rPr lang="en-GB" dirty="0"/>
              <a:t> </a:t>
            </a:r>
            <a:r>
              <a:rPr lang="en-GB" dirty="0" err="1"/>
              <a:t>gwaith</a:t>
            </a:r>
            <a:r>
              <a:rPr lang="en-GB" dirty="0"/>
              <a:t> </a:t>
            </a:r>
            <a:r>
              <a:rPr lang="en-GB" dirty="0" err="1"/>
              <a:t>cymdeithasol</a:t>
            </a:r>
            <a:r>
              <a:rPr lang="en-GB" dirty="0"/>
              <a:t> </a:t>
            </a:r>
            <a:r>
              <a:rPr lang="en-GB" dirty="0" err="1"/>
              <a:t>proffesiynol</a:t>
            </a:r>
            <a:r>
              <a:rPr lang="en-GB" dirty="0"/>
              <a:t>, </a:t>
            </a:r>
            <a:r>
              <a:rPr lang="en-GB" dirty="0" err="1"/>
              <a:t>ond</a:t>
            </a:r>
            <a:r>
              <a:rPr lang="en-GB" dirty="0"/>
              <a:t> </a:t>
            </a:r>
            <a:r>
              <a:rPr lang="en-GB" dirty="0" err="1"/>
              <a:t>mae</a:t>
            </a:r>
            <a:r>
              <a:rPr lang="en-GB" dirty="0"/>
              <a:t> </a:t>
            </a:r>
            <a:r>
              <a:rPr lang="en-GB" dirty="0" err="1"/>
              <a:t>diffiniad</a:t>
            </a:r>
            <a:r>
              <a:rPr lang="en-GB" dirty="0"/>
              <a:t> </a:t>
            </a:r>
            <a:r>
              <a:rPr lang="en-GB" dirty="0" err="1"/>
              <a:t>Kadushin</a:t>
            </a:r>
            <a:r>
              <a:rPr lang="en-GB" dirty="0"/>
              <a:t> (1992: 22-23) </a:t>
            </a:r>
            <a:r>
              <a:rPr lang="en-GB" dirty="0" err="1"/>
              <a:t>yn</a:t>
            </a:r>
            <a:r>
              <a:rPr lang="en-GB" dirty="0"/>
              <a:t> un a </a:t>
            </a:r>
            <a:r>
              <a:rPr lang="en-GB" dirty="0" err="1"/>
              <a:t>ddefnyddir</a:t>
            </a:r>
            <a:r>
              <a:rPr lang="en-GB" dirty="0"/>
              <a:t> </a:t>
            </a:r>
            <a:r>
              <a:rPr lang="en-GB" dirty="0" err="1"/>
              <a:t>yn</a:t>
            </a:r>
            <a:r>
              <a:rPr lang="en-GB" dirty="0"/>
              <a:t> </a:t>
            </a:r>
            <a:r>
              <a:rPr lang="en-GB" dirty="0" err="1"/>
              <a:t>aml</a:t>
            </a:r>
            <a:r>
              <a:rPr lang="en-GB" dirty="0"/>
              <a:t>. Mae </a:t>
            </a:r>
            <a:r>
              <a:rPr lang="en-GB" dirty="0" err="1"/>
              <a:t>Kadushin</a:t>
            </a:r>
            <a:r>
              <a:rPr lang="en-GB" dirty="0"/>
              <a:t> (1992: 22-23) </a:t>
            </a:r>
            <a:r>
              <a:rPr lang="en-GB" dirty="0" err="1"/>
              <a:t>yn</a:t>
            </a:r>
            <a:r>
              <a:rPr lang="en-GB" dirty="0"/>
              <a:t> </a:t>
            </a:r>
            <a:r>
              <a:rPr lang="en-GB" dirty="0" err="1"/>
              <a:t>diffinio</a:t>
            </a:r>
            <a:r>
              <a:rPr lang="en-GB" dirty="0"/>
              <a:t> </a:t>
            </a:r>
            <a:r>
              <a:rPr lang="en-GB" dirty="0" err="1"/>
              <a:t>goruchwyliaeth</a:t>
            </a:r>
            <a:r>
              <a:rPr lang="en-GB" dirty="0"/>
              <a:t> </a:t>
            </a:r>
            <a:r>
              <a:rPr lang="en-GB" dirty="0" err="1"/>
              <a:t>gwaith</a:t>
            </a:r>
            <a:r>
              <a:rPr lang="en-GB" dirty="0"/>
              <a:t> </a:t>
            </a:r>
            <a:r>
              <a:rPr lang="en-GB" dirty="0" err="1"/>
              <a:t>cymdeithasol</a:t>
            </a:r>
            <a:r>
              <a:rPr lang="en-GB" dirty="0"/>
              <a:t> </a:t>
            </a:r>
            <a:r>
              <a:rPr lang="en-GB" dirty="0" err="1"/>
              <a:t>yn</a:t>
            </a:r>
            <a:r>
              <a:rPr lang="en-GB" dirty="0"/>
              <a:t> y </a:t>
            </a:r>
            <a:r>
              <a:rPr lang="en-GB" dirty="0" err="1"/>
              <a:t>termau</a:t>
            </a:r>
            <a:r>
              <a:rPr lang="en-GB" dirty="0"/>
              <a:t> </a:t>
            </a:r>
            <a:r>
              <a:rPr lang="en-GB" dirty="0" err="1"/>
              <a:t>canlynol</a:t>
            </a:r>
            <a:r>
              <a:rPr lang="en-GB" dirty="0"/>
              <a:t>:</a:t>
            </a:r>
          </a:p>
        </p:txBody>
      </p:sp>
      <p:sp>
        <p:nvSpPr>
          <p:cNvPr id="4" name="Content Placeholder 3">
            <a:extLst>
              <a:ext uri="{FF2B5EF4-FFF2-40B4-BE49-F238E27FC236}">
                <a16:creationId xmlns:a16="http://schemas.microsoft.com/office/drawing/2014/main" id="{61E4C7B8-8E28-301E-F88F-60563582A236}"/>
              </a:ext>
            </a:extLst>
          </p:cNvPr>
          <p:cNvSpPr>
            <a:spLocks noGrp="1"/>
          </p:cNvSpPr>
          <p:nvPr>
            <p:ph sz="half" idx="2"/>
          </p:nvPr>
        </p:nvSpPr>
        <p:spPr/>
        <p:txBody>
          <a:bodyPr>
            <a:normAutofit lnSpcReduction="10000"/>
          </a:bodyPr>
          <a:lstStyle/>
          <a:p>
            <a:r>
              <a:rPr lang="en-GB" dirty="0">
                <a:solidFill>
                  <a:schemeClr val="accent5">
                    <a:lumMod val="75000"/>
                  </a:schemeClr>
                </a:solidFill>
              </a:rPr>
              <a:t>The literature offers many definitions of professional social work supervision, however </a:t>
            </a:r>
            <a:r>
              <a:rPr lang="en-GB" dirty="0" err="1">
                <a:solidFill>
                  <a:schemeClr val="accent5">
                    <a:lumMod val="75000"/>
                  </a:schemeClr>
                </a:solidFill>
              </a:rPr>
              <a:t>Kadushin’s</a:t>
            </a:r>
            <a:r>
              <a:rPr lang="en-GB" dirty="0">
                <a:solidFill>
                  <a:schemeClr val="accent5">
                    <a:lumMod val="75000"/>
                  </a:schemeClr>
                </a:solidFill>
              </a:rPr>
              <a:t> (1992:22-23) definition is one that is used frequently. </a:t>
            </a:r>
            <a:r>
              <a:rPr lang="en-GB" dirty="0" err="1">
                <a:solidFill>
                  <a:schemeClr val="accent5">
                    <a:lumMod val="75000"/>
                  </a:schemeClr>
                </a:solidFill>
              </a:rPr>
              <a:t>Kadushin</a:t>
            </a:r>
            <a:r>
              <a:rPr lang="en-GB" dirty="0">
                <a:solidFill>
                  <a:schemeClr val="accent5">
                    <a:lumMod val="75000"/>
                  </a:schemeClr>
                </a:solidFill>
              </a:rPr>
              <a:t> (1992: 22-23) defines social work supervision in the following terms:</a:t>
            </a:r>
          </a:p>
          <a:p>
            <a:endParaRPr lang="en-GB" dirty="0"/>
          </a:p>
        </p:txBody>
      </p:sp>
    </p:spTree>
    <p:extLst>
      <p:ext uri="{BB962C8B-B14F-4D97-AF65-F5344CB8AC3E}">
        <p14:creationId xmlns:p14="http://schemas.microsoft.com/office/powerpoint/2010/main" val="2446198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86002"/>
            <a:ext cx="10515600" cy="4936948"/>
          </a:xfrm>
        </p:spPr>
        <p:txBody>
          <a:bodyPr>
            <a:normAutofit fontScale="77500" lnSpcReduction="20000"/>
          </a:bodyPr>
          <a:lstStyle/>
          <a:p>
            <a:pPr>
              <a:lnSpc>
                <a:spcPct val="160000"/>
              </a:lnSpc>
            </a:pPr>
            <a:r>
              <a:rPr lang="en-GB"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p>
          <a:p>
            <a:endParaRPr lang="en-GB" dirty="0"/>
          </a:p>
        </p:txBody>
      </p:sp>
    </p:spTree>
    <p:extLst>
      <p:ext uri="{BB962C8B-B14F-4D97-AF65-F5344CB8AC3E}">
        <p14:creationId xmlns:p14="http://schemas.microsoft.com/office/powerpoint/2010/main" val="10060505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4C09A-BF4A-8D26-0B5B-5FDD66875951}"/>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92500" lnSpcReduction="20000"/>
          </a:bodyPr>
          <a:lstStyle/>
          <a:p>
            <a:r>
              <a:rPr lang="en-GB" dirty="0" err="1"/>
              <a:t>Mae'r</a:t>
            </a:r>
            <a:r>
              <a:rPr lang="en-GB" dirty="0"/>
              <a:t> </a:t>
            </a:r>
            <a:r>
              <a:rPr lang="en-GB" dirty="0" err="1"/>
              <a:t>esboniad</a:t>
            </a:r>
            <a:r>
              <a:rPr lang="en-GB" dirty="0"/>
              <a:t> </a:t>
            </a:r>
            <a:r>
              <a:rPr lang="en-GB" dirty="0" err="1"/>
              <a:t>hwn</a:t>
            </a:r>
            <a:r>
              <a:rPr lang="en-GB" dirty="0"/>
              <a:t> </a:t>
            </a:r>
            <a:r>
              <a:rPr lang="en-GB" dirty="0" err="1"/>
              <a:t>yn</a:t>
            </a:r>
            <a:r>
              <a:rPr lang="en-GB" dirty="0"/>
              <a:t> </a:t>
            </a:r>
            <a:r>
              <a:rPr lang="en-GB" dirty="0" err="1"/>
              <a:t>pwysleisio</a:t>
            </a:r>
            <a:r>
              <a:rPr lang="en-GB" dirty="0"/>
              <a:t> bod </a:t>
            </a:r>
            <a:r>
              <a:rPr lang="en-GB" dirty="0" err="1"/>
              <a:t>goruchwyliaeth</a:t>
            </a:r>
            <a:r>
              <a:rPr lang="en-GB" dirty="0"/>
              <a:t> </a:t>
            </a:r>
            <a:r>
              <a:rPr lang="en-GB" dirty="0" err="1"/>
              <a:t>yn</a:t>
            </a:r>
            <a:r>
              <a:rPr lang="en-GB" dirty="0"/>
              <a:t> </a:t>
            </a:r>
            <a:r>
              <a:rPr lang="en-GB" dirty="0" err="1"/>
              <a:t>digwydd</a:t>
            </a:r>
            <a:r>
              <a:rPr lang="en-GB" dirty="0"/>
              <a:t> o </a:t>
            </a:r>
            <a:r>
              <a:rPr lang="en-GB" dirty="0" err="1"/>
              <a:t>fewn</a:t>
            </a:r>
            <a:r>
              <a:rPr lang="en-GB" dirty="0"/>
              <a:t> </a:t>
            </a:r>
            <a:r>
              <a:rPr lang="en-GB" dirty="0" err="1"/>
              <a:t>cyd-destun</a:t>
            </a:r>
            <a:r>
              <a:rPr lang="en-GB" dirty="0"/>
              <a:t> </a:t>
            </a:r>
            <a:r>
              <a:rPr lang="en-GB" dirty="0" err="1"/>
              <a:t>asiantaeth</a:t>
            </a:r>
            <a:r>
              <a:rPr lang="en-GB" dirty="0"/>
              <a:t>, ac </a:t>
            </a:r>
            <a:r>
              <a:rPr lang="en-GB" dirty="0" err="1"/>
              <a:t>mae'n</a:t>
            </a:r>
            <a:r>
              <a:rPr lang="en-GB" dirty="0"/>
              <a:t> </a:t>
            </a:r>
            <a:r>
              <a:rPr lang="en-GB" dirty="0" err="1"/>
              <a:t>cydnabod</a:t>
            </a:r>
            <a:r>
              <a:rPr lang="en-GB" dirty="0"/>
              <a:t> bod </a:t>
            </a:r>
            <a:r>
              <a:rPr lang="en-GB" dirty="0" err="1"/>
              <a:t>lle</a:t>
            </a:r>
            <a:r>
              <a:rPr lang="en-GB" dirty="0"/>
              <a:t> </a:t>
            </a:r>
            <a:r>
              <a:rPr lang="en-GB" dirty="0" err="1"/>
              <a:t>i</a:t>
            </a:r>
            <a:r>
              <a:rPr lang="en-GB" dirty="0"/>
              <a:t> </a:t>
            </a:r>
            <a:r>
              <a:rPr lang="en-GB" dirty="0" err="1"/>
              <a:t>oruchwylio</a:t>
            </a:r>
            <a:r>
              <a:rPr lang="en-GB" dirty="0"/>
              <a:t> </a:t>
            </a:r>
            <a:r>
              <a:rPr lang="en-GB" dirty="0" err="1"/>
              <a:t>yn</a:t>
            </a:r>
            <a:r>
              <a:rPr lang="en-GB" dirty="0"/>
              <a:t> </a:t>
            </a:r>
            <a:r>
              <a:rPr lang="en-GB" dirty="0" err="1"/>
              <a:t>rheolaeth</a:t>
            </a:r>
            <a:r>
              <a:rPr lang="en-GB" dirty="0"/>
              <a:t> a </a:t>
            </a:r>
            <a:r>
              <a:rPr lang="en-GB" dirty="0" err="1"/>
              <a:t>strwythur</a:t>
            </a:r>
            <a:r>
              <a:rPr lang="en-GB" dirty="0"/>
              <a:t> yr </a:t>
            </a:r>
            <a:r>
              <a:rPr lang="en-GB" dirty="0" err="1"/>
              <a:t>asiantaeth</a:t>
            </a:r>
            <a:r>
              <a:rPr lang="en-GB" dirty="0"/>
              <a:t>. Yn y </a:t>
            </a:r>
            <a:r>
              <a:rPr lang="en-GB" dirty="0" err="1"/>
              <a:t>bôn</a:t>
            </a:r>
            <a:r>
              <a:rPr lang="en-GB" dirty="0"/>
              <a:t>, </a:t>
            </a:r>
            <a:r>
              <a:rPr lang="en-GB" dirty="0" err="1"/>
              <a:t>mae</a:t>
            </a:r>
            <a:r>
              <a:rPr lang="en-GB" dirty="0"/>
              <a:t> </a:t>
            </a:r>
            <a:r>
              <a:rPr lang="en-GB" dirty="0" err="1"/>
              <a:t>tair</a:t>
            </a:r>
            <a:r>
              <a:rPr lang="en-GB" dirty="0"/>
              <a:t> </a:t>
            </a:r>
            <a:r>
              <a:rPr lang="en-GB" dirty="0" err="1"/>
              <a:t>swyddogaeth</a:t>
            </a:r>
            <a:r>
              <a:rPr lang="en-GB" dirty="0"/>
              <a:t> </a:t>
            </a:r>
            <a:r>
              <a:rPr lang="en-GB" dirty="0" err="1"/>
              <a:t>goruchwylio</a:t>
            </a:r>
            <a:r>
              <a:rPr lang="en-GB" dirty="0"/>
              <a:t> – </a:t>
            </a:r>
            <a:r>
              <a:rPr lang="en-GB" dirty="0" err="1"/>
              <a:t>sef</a:t>
            </a:r>
            <a:r>
              <a:rPr lang="en-GB" dirty="0"/>
              <a:t>: ‘</a:t>
            </a:r>
            <a:r>
              <a:rPr lang="en-GB" dirty="0" err="1"/>
              <a:t>gweinyddiaeth</a:t>
            </a:r>
            <a:r>
              <a:rPr lang="en-GB" dirty="0"/>
              <a:t>, </a:t>
            </a:r>
            <a:r>
              <a:rPr lang="en-GB" dirty="0" err="1"/>
              <a:t>addysg</a:t>
            </a:r>
            <a:r>
              <a:rPr lang="en-GB" dirty="0"/>
              <a:t> a </a:t>
            </a:r>
            <a:r>
              <a:rPr lang="en-GB" dirty="0" err="1"/>
              <a:t>chymorth</a:t>
            </a:r>
            <a:r>
              <a:rPr lang="en-GB" dirty="0"/>
              <a:t>’ </a:t>
            </a:r>
            <a:r>
              <a:rPr lang="en-GB" dirty="0" err="1"/>
              <a:t>yn</a:t>
            </a:r>
            <a:r>
              <a:rPr lang="en-GB" dirty="0"/>
              <a:t> </a:t>
            </a:r>
            <a:r>
              <a:rPr lang="en-GB" dirty="0" err="1"/>
              <a:t>atgyfnerthu</a:t>
            </a:r>
            <a:r>
              <a:rPr lang="en-GB" dirty="0"/>
              <a:t> </a:t>
            </a:r>
            <a:r>
              <a:rPr lang="en-GB" dirty="0" err="1"/>
              <a:t>mai’r</a:t>
            </a:r>
            <a:r>
              <a:rPr lang="en-GB" dirty="0"/>
              <a:t> </a:t>
            </a:r>
            <a:r>
              <a:rPr lang="en-GB" dirty="0" err="1"/>
              <a:t>goruchwyliwr</a:t>
            </a:r>
            <a:r>
              <a:rPr lang="en-GB" dirty="0"/>
              <a:t> </a:t>
            </a:r>
            <a:r>
              <a:rPr lang="en-GB" dirty="0" err="1"/>
              <a:t>yw’r</a:t>
            </a:r>
            <a:r>
              <a:rPr lang="en-GB" dirty="0"/>
              <a:t> </a:t>
            </a:r>
            <a:r>
              <a:rPr lang="en-GB" dirty="0" err="1"/>
              <a:t>bont</a:t>
            </a:r>
            <a:r>
              <a:rPr lang="en-GB" dirty="0"/>
              <a:t> </a:t>
            </a:r>
            <a:r>
              <a:rPr lang="en-GB" dirty="0" err="1"/>
              <a:t>rhwng</a:t>
            </a:r>
            <a:r>
              <a:rPr lang="en-GB" dirty="0"/>
              <a:t> y </a:t>
            </a:r>
            <a:r>
              <a:rPr lang="en-GB" dirty="0" err="1"/>
              <a:t>rheolwyr</a:t>
            </a:r>
            <a:r>
              <a:rPr lang="en-GB" dirty="0"/>
              <a:t> </a:t>
            </a:r>
            <a:r>
              <a:rPr lang="en-GB" dirty="0" err="1"/>
              <a:t>a’r</a:t>
            </a:r>
            <a:r>
              <a:rPr lang="en-GB" dirty="0"/>
              <a:t> </a:t>
            </a:r>
            <a:r>
              <a:rPr lang="en-GB" dirty="0" err="1"/>
              <a:t>gweithiwr</a:t>
            </a:r>
            <a:r>
              <a:rPr lang="en-GB" dirty="0"/>
              <a:t> </a:t>
            </a:r>
            <a:r>
              <a:rPr lang="en-GB" dirty="0" err="1"/>
              <a:t>proffesiynol</a:t>
            </a:r>
            <a:r>
              <a:rPr lang="en-GB" dirty="0"/>
              <a:t>.</a:t>
            </a:r>
          </a:p>
        </p:txBody>
      </p:sp>
      <p:sp>
        <p:nvSpPr>
          <p:cNvPr id="4" name="Content Placeholder 3">
            <a:extLst>
              <a:ext uri="{FF2B5EF4-FFF2-40B4-BE49-F238E27FC236}">
                <a16:creationId xmlns:a16="http://schemas.microsoft.com/office/drawing/2014/main" id="{E17E0B89-F140-F5E9-BADC-A6EEAE7C95C2}"/>
              </a:ext>
            </a:extLst>
          </p:cNvPr>
          <p:cNvSpPr>
            <a:spLocks noGrp="1"/>
          </p:cNvSpPr>
          <p:nvPr>
            <p:ph sz="half" idx="2"/>
          </p:nvPr>
        </p:nvSpPr>
        <p:spPr/>
        <p:txBody>
          <a:bodyPr>
            <a:normAutofit fontScale="92500" lnSpcReduction="20000"/>
          </a:bodyPr>
          <a:lstStyle/>
          <a:p>
            <a:r>
              <a:rPr lang="en-GB" dirty="0">
                <a:solidFill>
                  <a:schemeClr val="accent5">
                    <a:lumMod val="75000"/>
                  </a:schemeClr>
                </a:solidFill>
              </a:rPr>
              <a:t>This explanation emphasises that supervision takes place within an agency context, and it recognises that supervision has a place in both agency management and structure. Essentially, the three functions of supervision – namely: ‘administration, education and support’ reinforce that the supervisor is the bridge between management and the professional.</a:t>
            </a:r>
          </a:p>
          <a:p>
            <a:endParaRPr lang="en-GB" dirty="0"/>
          </a:p>
        </p:txBody>
      </p:sp>
    </p:spTree>
    <p:extLst>
      <p:ext uri="{BB962C8B-B14F-4D97-AF65-F5344CB8AC3E}">
        <p14:creationId xmlns:p14="http://schemas.microsoft.com/office/powerpoint/2010/main" val="33907957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3179FEA-369A-A3C0-48DF-029AB682C906}"/>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D106616E-7B7F-0262-06DE-9705CD9D3A5A}"/>
              </a:ext>
            </a:extLst>
          </p:cNvPr>
          <p:cNvSpPr>
            <a:spLocks noGrp="1"/>
          </p:cNvSpPr>
          <p:nvPr>
            <p:ph sz="half" idx="1"/>
          </p:nvPr>
        </p:nvSpPr>
        <p:spPr/>
        <p:txBody>
          <a:bodyPr>
            <a:normAutofit fontScale="70000" lnSpcReduction="20000"/>
          </a:bodyPr>
          <a:lstStyle/>
          <a:p>
            <a:r>
              <a:rPr lang="en-GB" dirty="0"/>
              <a:t>Mae </a:t>
            </a:r>
            <a:r>
              <a:rPr lang="en-GB" dirty="0" err="1"/>
              <a:t>amcan</a:t>
            </a:r>
            <a:r>
              <a:rPr lang="en-GB" dirty="0"/>
              <a:t> y </a:t>
            </a:r>
            <a:r>
              <a:rPr lang="en-GB" dirty="0" err="1"/>
              <a:t>gwasanaeth</a:t>
            </a:r>
            <a:r>
              <a:rPr lang="en-GB" dirty="0"/>
              <a:t> </a:t>
            </a:r>
            <a:r>
              <a:rPr lang="en-GB" dirty="0" err="1"/>
              <a:t>gorau</a:t>
            </a:r>
            <a:r>
              <a:rPr lang="en-GB" dirty="0"/>
              <a:t> </a:t>
            </a:r>
            <a:r>
              <a:rPr lang="en-GB" dirty="0" err="1"/>
              <a:t>posibl</a:t>
            </a:r>
            <a:r>
              <a:rPr lang="en-GB" dirty="0"/>
              <a:t> </a:t>
            </a:r>
            <a:r>
              <a:rPr lang="en-GB" dirty="0" err="1"/>
              <a:t>i</a:t>
            </a:r>
            <a:r>
              <a:rPr lang="en-GB" dirty="0"/>
              <a:t> </a:t>
            </a:r>
            <a:r>
              <a:rPr lang="en-GB" dirty="0" err="1"/>
              <a:t>gleientiaid</a:t>
            </a:r>
            <a:r>
              <a:rPr lang="en-GB" dirty="0"/>
              <a:t> </a:t>
            </a:r>
            <a:r>
              <a:rPr lang="en-GB" dirty="0" err="1"/>
              <a:t>yn</a:t>
            </a:r>
            <a:r>
              <a:rPr lang="en-GB" dirty="0"/>
              <a:t> </a:t>
            </a:r>
            <a:r>
              <a:rPr lang="en-GB" dirty="0" err="1"/>
              <a:t>pwysleisio</a:t>
            </a:r>
            <a:r>
              <a:rPr lang="en-GB" dirty="0"/>
              <a:t> bod </a:t>
            </a:r>
            <a:r>
              <a:rPr lang="en-GB" dirty="0" err="1"/>
              <a:t>goruchwylio</a:t>
            </a:r>
            <a:r>
              <a:rPr lang="en-GB" dirty="0"/>
              <a:t> </a:t>
            </a:r>
            <a:r>
              <a:rPr lang="en-GB" dirty="0" err="1"/>
              <a:t>yn</a:t>
            </a:r>
            <a:r>
              <a:rPr lang="en-GB" dirty="0"/>
              <a:t> broses </a:t>
            </a:r>
            <a:r>
              <a:rPr lang="en-GB" dirty="0" err="1"/>
              <a:t>rheoli</a:t>
            </a:r>
            <a:r>
              <a:rPr lang="en-GB" dirty="0"/>
              <a:t> </a:t>
            </a:r>
            <a:r>
              <a:rPr lang="en-GB" dirty="0" err="1"/>
              <a:t>ansawdd</a:t>
            </a:r>
            <a:r>
              <a:rPr lang="en-GB" dirty="0"/>
              <a:t> ac </a:t>
            </a:r>
            <a:r>
              <a:rPr lang="en-GB" dirty="0" err="1"/>
              <a:t>mae'r</a:t>
            </a:r>
            <a:r>
              <a:rPr lang="en-GB" dirty="0"/>
              <a:t> </a:t>
            </a:r>
            <a:r>
              <a:rPr lang="en-GB" dirty="0" err="1"/>
              <a:t>elfen</a:t>
            </a:r>
            <a:r>
              <a:rPr lang="en-GB" dirty="0"/>
              <a:t> </a:t>
            </a:r>
            <a:r>
              <a:rPr lang="en-GB" dirty="0" err="1"/>
              <a:t>gwasanaeth</a:t>
            </a:r>
            <a:r>
              <a:rPr lang="en-GB" dirty="0"/>
              <a:t> </a:t>
            </a:r>
            <a:r>
              <a:rPr lang="en-GB" dirty="0" err="1"/>
              <a:t>anuniongyrchol</a:t>
            </a:r>
            <a:r>
              <a:rPr lang="en-GB" dirty="0"/>
              <a:t> </a:t>
            </a:r>
            <a:r>
              <a:rPr lang="en-GB" dirty="0" err="1"/>
              <a:t>yn</a:t>
            </a:r>
            <a:r>
              <a:rPr lang="en-GB" dirty="0"/>
              <a:t> </a:t>
            </a:r>
            <a:r>
              <a:rPr lang="en-GB" dirty="0" err="1"/>
              <a:t>amlygu</a:t>
            </a:r>
            <a:r>
              <a:rPr lang="en-GB" dirty="0"/>
              <a:t> bod </a:t>
            </a:r>
            <a:r>
              <a:rPr lang="en-GB" dirty="0" err="1"/>
              <a:t>rôl</a:t>
            </a:r>
            <a:r>
              <a:rPr lang="en-GB" dirty="0"/>
              <a:t> y </a:t>
            </a:r>
            <a:r>
              <a:rPr lang="en-GB" dirty="0" err="1"/>
              <a:t>goruchwyliwr</a:t>
            </a:r>
            <a:r>
              <a:rPr lang="en-GB" dirty="0"/>
              <a:t> </a:t>
            </a:r>
            <a:r>
              <a:rPr lang="en-GB" dirty="0" err="1"/>
              <a:t>yn</a:t>
            </a:r>
            <a:r>
              <a:rPr lang="en-GB" dirty="0"/>
              <a:t> </a:t>
            </a:r>
            <a:r>
              <a:rPr lang="en-GB" dirty="0" err="1"/>
              <a:t>debyg</a:t>
            </a:r>
            <a:r>
              <a:rPr lang="en-GB" dirty="0"/>
              <a:t> </a:t>
            </a:r>
            <a:r>
              <a:rPr lang="en-GB" dirty="0" err="1"/>
              <a:t>i</a:t>
            </a:r>
            <a:r>
              <a:rPr lang="en-GB" dirty="0"/>
              <a:t> </a:t>
            </a:r>
            <a:r>
              <a:rPr lang="en-GB" dirty="0" err="1"/>
              <a:t>rôl</a:t>
            </a:r>
            <a:r>
              <a:rPr lang="en-GB" dirty="0"/>
              <a:t> </a:t>
            </a:r>
            <a:r>
              <a:rPr lang="en-GB" dirty="0" err="1"/>
              <a:t>hyfforddwr</a:t>
            </a:r>
            <a:r>
              <a:rPr lang="en-GB" dirty="0"/>
              <a:t> </a:t>
            </a:r>
            <a:r>
              <a:rPr lang="en-GB" dirty="0" err="1"/>
              <a:t>sy'n</a:t>
            </a:r>
            <a:r>
              <a:rPr lang="en-GB" dirty="0"/>
              <a:t> </a:t>
            </a:r>
            <a:r>
              <a:rPr lang="en-GB" dirty="0" err="1"/>
              <a:t>paratoi</a:t>
            </a:r>
            <a:r>
              <a:rPr lang="en-GB" dirty="0"/>
              <a:t>, </a:t>
            </a:r>
            <a:r>
              <a:rPr lang="en-GB" dirty="0" err="1"/>
              <a:t>arsylwi</a:t>
            </a:r>
            <a:r>
              <a:rPr lang="en-GB" dirty="0"/>
              <a:t>, </a:t>
            </a:r>
            <a:r>
              <a:rPr lang="en-GB" dirty="0" err="1"/>
              <a:t>rhannu</a:t>
            </a:r>
            <a:r>
              <a:rPr lang="en-GB" dirty="0"/>
              <a:t>, </a:t>
            </a:r>
            <a:r>
              <a:rPr lang="en-GB" dirty="0" err="1"/>
              <a:t>arwain</a:t>
            </a:r>
            <a:r>
              <a:rPr lang="en-GB" dirty="0"/>
              <a:t> a </a:t>
            </a:r>
            <a:r>
              <a:rPr lang="en-GB" dirty="0" err="1"/>
              <a:t>chynorthwyo</a:t>
            </a:r>
            <a:r>
              <a:rPr lang="en-GB" dirty="0"/>
              <a:t> </a:t>
            </a:r>
            <a:r>
              <a:rPr lang="en-GB" dirty="0" err="1"/>
              <a:t>o'r</a:t>
            </a:r>
            <a:r>
              <a:rPr lang="en-GB" dirty="0"/>
              <a:t> (</a:t>
            </a:r>
            <a:r>
              <a:rPr lang="en-GB" dirty="0" err="1"/>
              <a:t>ochr</a:t>
            </a:r>
            <a:r>
              <a:rPr lang="en-GB" dirty="0"/>
              <a:t> </a:t>
            </a:r>
            <a:r>
              <a:rPr lang="en-GB" dirty="0" err="1"/>
              <a:t>symbolaidd</a:t>
            </a:r>
            <a:r>
              <a:rPr lang="en-GB" dirty="0"/>
              <a:t>). </a:t>
            </a:r>
            <a:r>
              <a:rPr lang="en-GB" dirty="0" err="1"/>
              <a:t>llinellau</a:t>
            </a:r>
            <a:r>
              <a:rPr lang="en-GB" dirty="0"/>
              <a:t>) yr </a:t>
            </a:r>
            <a:r>
              <a:rPr lang="en-GB" dirty="0" err="1"/>
              <a:t>arolygwr</a:t>
            </a:r>
            <a:r>
              <a:rPr lang="en-GB" dirty="0"/>
              <a:t> </a:t>
            </a:r>
            <a:r>
              <a:rPr lang="en-GB" dirty="0" err="1"/>
              <a:t>yn</a:t>
            </a:r>
            <a:r>
              <a:rPr lang="en-GB" dirty="0"/>
              <a:t> </a:t>
            </a:r>
            <a:r>
              <a:rPr lang="en-GB" dirty="0" err="1"/>
              <a:t>eu</a:t>
            </a:r>
            <a:r>
              <a:rPr lang="en-GB" dirty="0"/>
              <a:t> </a:t>
            </a:r>
            <a:r>
              <a:rPr lang="en-GB" dirty="0" err="1"/>
              <a:t>gwaith</a:t>
            </a:r>
            <a:r>
              <a:rPr lang="en-GB" dirty="0"/>
              <a:t>.</a:t>
            </a:r>
          </a:p>
          <a:p>
            <a:r>
              <a:rPr lang="en-GB" dirty="0"/>
              <a:t>Mae Shohet a Wilmot (1991) </a:t>
            </a:r>
            <a:r>
              <a:rPr lang="en-GB" dirty="0" err="1"/>
              <a:t>yn</a:t>
            </a:r>
            <a:r>
              <a:rPr lang="en-GB" dirty="0"/>
              <a:t> </a:t>
            </a:r>
            <a:r>
              <a:rPr lang="en-GB" dirty="0" err="1"/>
              <a:t>cefnogi</a:t>
            </a:r>
            <a:r>
              <a:rPr lang="en-GB" dirty="0"/>
              <a:t> </a:t>
            </a:r>
            <a:r>
              <a:rPr lang="en-GB" dirty="0" err="1"/>
              <a:t>diffiniad</a:t>
            </a:r>
            <a:r>
              <a:rPr lang="en-GB" dirty="0"/>
              <a:t> </a:t>
            </a:r>
            <a:r>
              <a:rPr lang="en-GB" dirty="0" err="1"/>
              <a:t>Kadushin</a:t>
            </a:r>
            <a:r>
              <a:rPr lang="en-GB" dirty="0"/>
              <a:t> </a:t>
            </a:r>
            <a:r>
              <a:rPr lang="en-GB" dirty="0" err="1"/>
              <a:t>trwy</a:t>
            </a:r>
            <a:r>
              <a:rPr lang="en-GB" dirty="0"/>
              <a:t> </a:t>
            </a:r>
            <a:r>
              <a:rPr lang="en-GB" dirty="0" err="1"/>
              <a:t>gyfeirio</a:t>
            </a:r>
            <a:r>
              <a:rPr lang="en-GB" dirty="0"/>
              <a:t> at </a:t>
            </a:r>
            <a:r>
              <a:rPr lang="en-GB" dirty="0" err="1"/>
              <a:t>gyfuno</a:t>
            </a:r>
            <a:r>
              <a:rPr lang="en-GB" dirty="0"/>
              <a:t> </a:t>
            </a:r>
            <a:r>
              <a:rPr lang="en-GB" dirty="0" err="1"/>
              <a:t>rolau</a:t>
            </a:r>
            <a:r>
              <a:rPr lang="en-GB" dirty="0"/>
              <a:t> </a:t>
            </a:r>
            <a:r>
              <a:rPr lang="en-GB" dirty="0" err="1"/>
              <a:t>mentora</a:t>
            </a:r>
            <a:r>
              <a:rPr lang="en-GB" dirty="0"/>
              <a:t> a </a:t>
            </a:r>
            <a:r>
              <a:rPr lang="en-GB" dirty="0" err="1"/>
              <a:t>gwerthuso’r</a:t>
            </a:r>
            <a:r>
              <a:rPr lang="en-GB" dirty="0"/>
              <a:t> </a:t>
            </a:r>
            <a:r>
              <a:rPr lang="en-GB" dirty="0" err="1"/>
              <a:t>goruchwyliwr</a:t>
            </a:r>
            <a:r>
              <a:rPr lang="en-GB" dirty="0"/>
              <a:t> </a:t>
            </a:r>
            <a:r>
              <a:rPr lang="en-GB" dirty="0" err="1"/>
              <a:t>fel</a:t>
            </a:r>
            <a:r>
              <a:rPr lang="en-GB" dirty="0"/>
              <a:t> </a:t>
            </a:r>
            <a:r>
              <a:rPr lang="en-GB" dirty="0" err="1"/>
              <a:t>prif</a:t>
            </a:r>
            <a:r>
              <a:rPr lang="en-GB" dirty="0"/>
              <a:t> </a:t>
            </a:r>
            <a:r>
              <a:rPr lang="en-GB" dirty="0" err="1"/>
              <a:t>dasg</a:t>
            </a:r>
            <a:r>
              <a:rPr lang="en-GB" dirty="0"/>
              <a:t> </a:t>
            </a:r>
            <a:r>
              <a:rPr lang="en-GB" dirty="0" err="1"/>
              <a:t>oruchwylio</a:t>
            </a:r>
            <a:r>
              <a:rPr lang="en-GB" dirty="0"/>
              <a:t>. Yn yr un </a:t>
            </a:r>
            <a:r>
              <a:rPr lang="en-GB" dirty="0" err="1"/>
              <a:t>modd</a:t>
            </a:r>
            <a:r>
              <a:rPr lang="en-GB" dirty="0"/>
              <a:t>, </a:t>
            </a:r>
            <a:r>
              <a:rPr lang="en-GB" dirty="0" err="1"/>
              <a:t>mae</a:t>
            </a:r>
            <a:r>
              <a:rPr lang="en-GB" dirty="0"/>
              <a:t> </a:t>
            </a:r>
            <a:r>
              <a:rPr lang="en-GB" dirty="0" err="1"/>
              <a:t>goruchwyliaeth</a:t>
            </a:r>
            <a:r>
              <a:rPr lang="en-GB" dirty="0"/>
              <a:t> </a:t>
            </a:r>
            <a:r>
              <a:rPr lang="en-GB" dirty="0" err="1"/>
              <a:t>bellach</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defnyddio</a:t>
            </a:r>
            <a:r>
              <a:rPr lang="en-GB" dirty="0"/>
              <a:t> </a:t>
            </a:r>
            <a:r>
              <a:rPr lang="en-GB" dirty="0" err="1"/>
              <a:t>yn</a:t>
            </a:r>
            <a:r>
              <a:rPr lang="en-GB" dirty="0"/>
              <a:t> y sector </a:t>
            </a:r>
            <a:r>
              <a:rPr lang="en-GB" dirty="0" err="1"/>
              <a:t>masnachol</a:t>
            </a:r>
            <a:r>
              <a:rPr lang="en-GB" dirty="0"/>
              <a:t> </a:t>
            </a:r>
            <a:r>
              <a:rPr lang="en-GB" dirty="0" err="1"/>
              <a:t>lle</a:t>
            </a:r>
            <a:r>
              <a:rPr lang="en-GB" dirty="0"/>
              <a:t> </a:t>
            </a:r>
            <a:r>
              <a:rPr lang="en-GB" dirty="0" err="1"/>
              <a:t>mae’n</a:t>
            </a:r>
            <a:r>
              <a:rPr lang="en-GB" dirty="0"/>
              <a:t> </a:t>
            </a:r>
            <a:r>
              <a:rPr lang="en-GB" dirty="0" err="1"/>
              <a:t>aml</a:t>
            </a:r>
            <a:r>
              <a:rPr lang="en-GB" dirty="0"/>
              <a:t> </a:t>
            </a:r>
            <a:r>
              <a:rPr lang="en-GB" dirty="0" err="1"/>
              <a:t>yn</a:t>
            </a:r>
            <a:r>
              <a:rPr lang="en-GB" dirty="0"/>
              <a:t> </a:t>
            </a:r>
            <a:r>
              <a:rPr lang="en-GB" dirty="0" err="1"/>
              <a:t>cael</a:t>
            </a:r>
            <a:r>
              <a:rPr lang="en-GB" dirty="0"/>
              <a:t> </a:t>
            </a:r>
            <a:r>
              <a:rPr lang="en-GB" dirty="0" err="1"/>
              <a:t>enw</a:t>
            </a:r>
            <a:r>
              <a:rPr lang="en-GB" dirty="0"/>
              <a:t> </a:t>
            </a:r>
            <a:r>
              <a:rPr lang="en-GB" dirty="0" err="1"/>
              <a:t>gwahanol</a:t>
            </a:r>
            <a:r>
              <a:rPr lang="en-GB" dirty="0"/>
              <a:t> </a:t>
            </a:r>
            <a:r>
              <a:rPr lang="en-GB" dirty="0" err="1"/>
              <a:t>fel</a:t>
            </a:r>
            <a:r>
              <a:rPr lang="en-GB" dirty="0"/>
              <a:t> ‘</a:t>
            </a:r>
            <a:r>
              <a:rPr lang="en-GB" dirty="0" err="1"/>
              <a:t>hyfforddi</a:t>
            </a:r>
            <a:r>
              <a:rPr lang="en-GB" dirty="0"/>
              <a:t>’, </a:t>
            </a:r>
            <a:r>
              <a:rPr lang="en-GB" dirty="0" err="1"/>
              <a:t>mentora</a:t>
            </a:r>
            <a:r>
              <a:rPr lang="en-GB" dirty="0"/>
              <a:t> neu un-</a:t>
            </a:r>
            <a:r>
              <a:rPr lang="en-GB" dirty="0" err="1"/>
              <a:t>i</a:t>
            </a:r>
            <a:r>
              <a:rPr lang="en-GB" dirty="0"/>
              <a:t>-un.</a:t>
            </a:r>
          </a:p>
        </p:txBody>
      </p:sp>
      <p:sp>
        <p:nvSpPr>
          <p:cNvPr id="7" name="Content Placeholder 6">
            <a:extLst>
              <a:ext uri="{FF2B5EF4-FFF2-40B4-BE49-F238E27FC236}">
                <a16:creationId xmlns:a16="http://schemas.microsoft.com/office/drawing/2014/main" id="{C33DF9EC-86CF-5E97-E0C4-24B0AFA4FE1B}"/>
              </a:ext>
            </a:extLst>
          </p:cNvPr>
          <p:cNvSpPr>
            <a:spLocks noGrp="1"/>
          </p:cNvSpPr>
          <p:nvPr>
            <p:ph sz="half" idx="2"/>
          </p:nvPr>
        </p:nvSpPr>
        <p:spPr/>
        <p:txBody>
          <a:bodyPr>
            <a:normAutofit fontScale="70000" lnSpcReduction="20000"/>
          </a:bodyPr>
          <a:lstStyle/>
          <a:p>
            <a:r>
              <a:rPr lang="en-GB" dirty="0">
                <a:solidFill>
                  <a:schemeClr val="accent5">
                    <a:lumMod val="75000"/>
                  </a:schemeClr>
                </a:solidFill>
              </a:rPr>
              <a:t>The objective of the best possible service to clients emphasises that supervision is a quality control process and the indirect service element highlights that the supervisor’s role is similar to that of a coach who prepares, observes, shares in, guides and assists from the (symbolic side lines) the supervisee in their work. </a:t>
            </a:r>
          </a:p>
          <a:p>
            <a:r>
              <a:rPr lang="en-GB" dirty="0">
                <a:solidFill>
                  <a:schemeClr val="accent5">
                    <a:lumMod val="75000"/>
                  </a:schemeClr>
                </a:solidFill>
              </a:rPr>
              <a:t>Shohet and Wilmot (1991) supports </a:t>
            </a:r>
            <a:r>
              <a:rPr lang="en-GB" dirty="0" err="1">
                <a:solidFill>
                  <a:schemeClr val="accent5">
                    <a:lumMod val="75000"/>
                  </a:schemeClr>
                </a:solidFill>
              </a:rPr>
              <a:t>Kadushin’s</a:t>
            </a:r>
            <a:r>
              <a:rPr lang="en-GB" dirty="0">
                <a:solidFill>
                  <a:schemeClr val="accent5">
                    <a:lumMod val="75000"/>
                  </a:schemeClr>
                </a:solidFill>
              </a:rPr>
              <a:t> definition through reference to the supervisor’s mentoring and evaluating roles being combined as a main supervision task. Similarly supervision is now being used in the commercial sector where it is often given a different name such as ‘coaching’, mentoring or one-to-one.</a:t>
            </a:r>
          </a:p>
        </p:txBody>
      </p:sp>
    </p:spTree>
    <p:extLst>
      <p:ext uri="{BB962C8B-B14F-4D97-AF65-F5344CB8AC3E}">
        <p14:creationId xmlns:p14="http://schemas.microsoft.com/office/powerpoint/2010/main" val="4039617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866C03-821E-D7C3-86F2-731C9D83CB6E}"/>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92500" lnSpcReduction="20000"/>
          </a:bodyPr>
          <a:lstStyle/>
          <a:p>
            <a:r>
              <a:rPr lang="en-GB" dirty="0"/>
              <a:t>Maier (1958) a </a:t>
            </a:r>
            <a:r>
              <a:rPr lang="en-GB" dirty="0" err="1"/>
              <a:t>ddyfynnwyd</a:t>
            </a:r>
            <a:r>
              <a:rPr lang="en-GB" dirty="0"/>
              <a:t> </a:t>
            </a:r>
            <a:r>
              <a:rPr lang="en-GB" dirty="0" err="1"/>
              <a:t>yn</a:t>
            </a:r>
            <a:r>
              <a:rPr lang="en-GB" dirty="0"/>
              <a:t> Cole 2004: </a:t>
            </a:r>
            <a:r>
              <a:rPr lang="en-GB" dirty="0" err="1"/>
              <a:t>nododd</a:t>
            </a:r>
            <a:r>
              <a:rPr lang="en-GB" dirty="0"/>
              <a:t> 367 </a:t>
            </a:r>
            <a:r>
              <a:rPr lang="en-GB" dirty="0" err="1"/>
              <a:t>dri</a:t>
            </a:r>
            <a:r>
              <a:rPr lang="en-GB" dirty="0"/>
              <a:t> dull </a:t>
            </a:r>
            <a:r>
              <a:rPr lang="en-GB" dirty="0" err="1"/>
              <a:t>sylfaenol</a:t>
            </a:r>
            <a:r>
              <a:rPr lang="en-GB" dirty="0"/>
              <a:t> o </a:t>
            </a:r>
            <a:r>
              <a:rPr lang="en-GB" dirty="0" err="1"/>
              <a:t>gynnal</a:t>
            </a:r>
            <a:r>
              <a:rPr lang="en-GB" dirty="0"/>
              <a:t> y </a:t>
            </a:r>
            <a:r>
              <a:rPr lang="en-GB" dirty="0" err="1"/>
              <a:t>cyfweliad</a:t>
            </a:r>
            <a:r>
              <a:rPr lang="en-GB" dirty="0"/>
              <a:t> </a:t>
            </a:r>
            <a:r>
              <a:rPr lang="en-GB" dirty="0" err="1"/>
              <a:t>arfarnu</a:t>
            </a:r>
            <a:r>
              <a:rPr lang="en-GB" dirty="0"/>
              <a:t>; </a:t>
            </a:r>
            <a:r>
              <a:rPr lang="en-GB" dirty="0" err="1"/>
              <a:t>mae'r</a:t>
            </a:r>
            <a:r>
              <a:rPr lang="en-GB" dirty="0"/>
              <a:t> </a:t>
            </a:r>
            <a:r>
              <a:rPr lang="en-GB" dirty="0" err="1"/>
              <a:t>trydydd</a:t>
            </a:r>
            <a:r>
              <a:rPr lang="en-GB" dirty="0"/>
              <a:t> dull </a:t>
            </a:r>
            <a:r>
              <a:rPr lang="en-GB" dirty="0" err="1"/>
              <a:t>yn</a:t>
            </a:r>
            <a:r>
              <a:rPr lang="en-GB" dirty="0"/>
              <a:t> </a:t>
            </a:r>
            <a:r>
              <a:rPr lang="en-GB" dirty="0" err="1"/>
              <a:t>debyg</a:t>
            </a:r>
            <a:r>
              <a:rPr lang="en-GB" dirty="0"/>
              <a:t> </a:t>
            </a:r>
            <a:r>
              <a:rPr lang="en-GB" dirty="0" err="1"/>
              <a:t>i</a:t>
            </a:r>
            <a:r>
              <a:rPr lang="en-GB" dirty="0"/>
              <a:t> </a:t>
            </a:r>
            <a:r>
              <a:rPr lang="en-GB" dirty="0" err="1"/>
              <a:t>oruchwyliaeth</a:t>
            </a:r>
            <a:r>
              <a:rPr lang="en-GB" dirty="0"/>
              <a:t>. Y dull </a:t>
            </a:r>
            <a:r>
              <a:rPr lang="en-GB" dirty="0" err="1"/>
              <a:t>datrys</a:t>
            </a:r>
            <a:r>
              <a:rPr lang="en-GB" dirty="0"/>
              <a:t> </a:t>
            </a:r>
            <a:r>
              <a:rPr lang="en-GB" dirty="0" err="1"/>
              <a:t>problemau</a:t>
            </a:r>
            <a:r>
              <a:rPr lang="en-GB" dirty="0"/>
              <a:t>, </a:t>
            </a:r>
            <a:r>
              <a:rPr lang="en-GB" dirty="0" err="1"/>
              <a:t>lle</a:t>
            </a:r>
            <a:r>
              <a:rPr lang="en-GB" dirty="0"/>
              <a:t> </a:t>
            </a:r>
            <a:r>
              <a:rPr lang="en-GB" dirty="0" err="1"/>
              <a:t>mae'r</a:t>
            </a:r>
            <a:r>
              <a:rPr lang="en-GB" dirty="0"/>
              <a:t> </a:t>
            </a:r>
            <a:r>
              <a:rPr lang="en-GB" dirty="0" err="1"/>
              <a:t>rheolwr</a:t>
            </a:r>
            <a:r>
              <a:rPr lang="en-GB" dirty="0"/>
              <a:t> </a:t>
            </a:r>
            <a:r>
              <a:rPr lang="en-GB" dirty="0" err="1"/>
              <a:t>yn</a:t>
            </a:r>
            <a:r>
              <a:rPr lang="en-GB" dirty="0"/>
              <a:t> </a:t>
            </a:r>
            <a:r>
              <a:rPr lang="en-GB" dirty="0" err="1"/>
              <a:t>rhoi</a:t>
            </a:r>
            <a:r>
              <a:rPr lang="en-GB" dirty="0"/>
              <a:t> </a:t>
            </a:r>
            <a:r>
              <a:rPr lang="en-GB" dirty="0" err="1"/>
              <a:t>rôl</a:t>
            </a:r>
            <a:r>
              <a:rPr lang="en-GB" dirty="0"/>
              <a:t> </a:t>
            </a:r>
            <a:r>
              <a:rPr lang="en-GB" dirty="0" err="1"/>
              <a:t>barnwr</a:t>
            </a:r>
            <a:r>
              <a:rPr lang="en-GB" dirty="0"/>
              <a:t> </a:t>
            </a:r>
            <a:r>
              <a:rPr lang="en-GB" dirty="0" err="1"/>
              <a:t>o'r</a:t>
            </a:r>
            <a:r>
              <a:rPr lang="en-GB" dirty="0"/>
              <a:t> </a:t>
            </a:r>
            <a:r>
              <a:rPr lang="en-GB" dirty="0" err="1"/>
              <a:t>neilltu</a:t>
            </a:r>
            <a:r>
              <a:rPr lang="en-GB" dirty="0"/>
              <a:t> </a:t>
            </a:r>
            <a:r>
              <a:rPr lang="en-GB" dirty="0" err="1"/>
              <a:t>i</a:t>
            </a:r>
            <a:r>
              <a:rPr lang="en-GB" dirty="0"/>
              <a:t> bob </a:t>
            </a:r>
            <a:r>
              <a:rPr lang="en-GB" dirty="0" err="1"/>
              <a:t>pwrpas</a:t>
            </a:r>
            <a:r>
              <a:rPr lang="en-GB" dirty="0"/>
              <a:t> er </a:t>
            </a:r>
            <a:r>
              <a:rPr lang="en-GB" dirty="0" err="1"/>
              <a:t>mwyn</a:t>
            </a:r>
            <a:r>
              <a:rPr lang="en-GB" dirty="0"/>
              <a:t> </a:t>
            </a:r>
            <a:r>
              <a:rPr lang="en-GB" dirty="0" err="1"/>
              <a:t>ymuno</a:t>
            </a:r>
            <a:r>
              <a:rPr lang="en-GB" dirty="0"/>
              <a:t> </a:t>
            </a:r>
            <a:r>
              <a:rPr lang="en-GB" dirty="0" err="1"/>
              <a:t>â'r</a:t>
            </a:r>
            <a:r>
              <a:rPr lang="en-GB" dirty="0"/>
              <a:t> </a:t>
            </a:r>
            <a:r>
              <a:rPr lang="en-GB" dirty="0" err="1"/>
              <a:t>aelod</a:t>
            </a:r>
            <a:r>
              <a:rPr lang="en-GB" dirty="0"/>
              <a:t> </a:t>
            </a:r>
            <a:r>
              <a:rPr lang="en-GB" dirty="0" err="1"/>
              <a:t>tîm</a:t>
            </a:r>
            <a:r>
              <a:rPr lang="en-GB" dirty="0"/>
              <a:t> </a:t>
            </a:r>
            <a:r>
              <a:rPr lang="en-GB" dirty="0" err="1"/>
              <a:t>i</a:t>
            </a:r>
            <a:r>
              <a:rPr lang="en-GB" dirty="0"/>
              <a:t> </a:t>
            </a:r>
            <a:r>
              <a:rPr lang="en-GB" dirty="0" err="1"/>
              <a:t>fyfyrio</a:t>
            </a:r>
            <a:r>
              <a:rPr lang="en-GB" dirty="0"/>
              <a:t> </a:t>
            </a:r>
            <a:r>
              <a:rPr lang="en-GB" dirty="0" err="1"/>
              <a:t>ar</a:t>
            </a:r>
            <a:r>
              <a:rPr lang="en-GB" dirty="0"/>
              <a:t> y </a:t>
            </a:r>
            <a:r>
              <a:rPr lang="en-GB" dirty="0" err="1"/>
              <a:t>cyd</a:t>
            </a:r>
            <a:r>
              <a:rPr lang="en-GB" dirty="0"/>
              <a:t> </a:t>
            </a:r>
            <a:r>
              <a:rPr lang="en-GB" dirty="0" err="1"/>
              <a:t>ar</a:t>
            </a:r>
            <a:r>
              <a:rPr lang="en-GB" dirty="0"/>
              <a:t> </a:t>
            </a:r>
            <a:r>
              <a:rPr lang="en-GB" dirty="0" err="1"/>
              <a:t>gynnydd</a:t>
            </a:r>
            <a:r>
              <a:rPr lang="en-GB" dirty="0"/>
              <a:t> a </a:t>
            </a:r>
            <a:r>
              <a:rPr lang="en-GB" dirty="0" err="1"/>
              <a:t>thrafodaeth</a:t>
            </a:r>
            <a:r>
              <a:rPr lang="en-GB" dirty="0"/>
              <a:t> </a:t>
            </a:r>
            <a:r>
              <a:rPr lang="en-GB" dirty="0" err="1"/>
              <a:t>ar</a:t>
            </a:r>
            <a:r>
              <a:rPr lang="en-GB" dirty="0"/>
              <a:t> y </a:t>
            </a:r>
            <a:r>
              <a:rPr lang="en-GB" dirty="0" err="1"/>
              <a:t>cyd</a:t>
            </a:r>
            <a:r>
              <a:rPr lang="en-GB" dirty="0"/>
              <a:t> am y </a:t>
            </a:r>
            <a:r>
              <a:rPr lang="en-GB" dirty="0" err="1"/>
              <a:t>camau</a:t>
            </a:r>
            <a:r>
              <a:rPr lang="en-GB" dirty="0"/>
              <a:t> </a:t>
            </a:r>
            <a:r>
              <a:rPr lang="en-GB" dirty="0" err="1"/>
              <a:t>gweithredu</a:t>
            </a:r>
            <a:r>
              <a:rPr lang="en-GB" dirty="0"/>
              <a:t> </a:t>
            </a:r>
            <a:r>
              <a:rPr lang="en-GB" dirty="0" err="1"/>
              <a:t>gofynnol</a:t>
            </a:r>
            <a:r>
              <a:rPr lang="en-GB" dirty="0"/>
              <a:t>.</a:t>
            </a:r>
          </a:p>
        </p:txBody>
      </p:sp>
      <p:sp>
        <p:nvSpPr>
          <p:cNvPr id="5" name="Content Placeholder 4">
            <a:extLst>
              <a:ext uri="{FF2B5EF4-FFF2-40B4-BE49-F238E27FC236}">
                <a16:creationId xmlns:a16="http://schemas.microsoft.com/office/drawing/2014/main" id="{978B68ED-A7D7-3137-2268-682E57D8CCF8}"/>
              </a:ext>
            </a:extLst>
          </p:cNvPr>
          <p:cNvSpPr>
            <a:spLocks noGrp="1"/>
          </p:cNvSpPr>
          <p:nvPr>
            <p:ph sz="half" idx="2"/>
          </p:nvPr>
        </p:nvSpPr>
        <p:spPr/>
        <p:txBody>
          <a:bodyPr>
            <a:normAutofit fontScale="92500" lnSpcReduction="20000"/>
          </a:bodyPr>
          <a:lstStyle/>
          <a:p>
            <a:r>
              <a:rPr lang="en-GB" dirty="0">
                <a:solidFill>
                  <a:schemeClr val="accent5">
                    <a:lumMod val="75000"/>
                  </a:schemeClr>
                </a:solidFill>
              </a:rPr>
              <a:t>Maier (1958) </a:t>
            </a:r>
            <a:r>
              <a:rPr lang="en-GB" i="1" dirty="0">
                <a:solidFill>
                  <a:schemeClr val="accent5">
                    <a:lumMod val="75000"/>
                  </a:schemeClr>
                </a:solidFill>
              </a:rPr>
              <a:t>cited in</a:t>
            </a:r>
            <a:r>
              <a:rPr lang="en-GB" dirty="0">
                <a:solidFill>
                  <a:schemeClr val="accent5">
                    <a:lumMod val="75000"/>
                  </a:schemeClr>
                </a:solidFill>
              </a:rPr>
              <a:t> Cole 2004: 367 identified three basic approaches to the appraisal interview; the third approach is similar to supervision. The problem solving approach, in which the manager effectively puts aside the role of judge in order to join the team member in mutual reflection on progress and collective discussion about required action.</a:t>
            </a:r>
          </a:p>
          <a:p>
            <a:endParaRPr lang="en-GB" dirty="0"/>
          </a:p>
        </p:txBody>
      </p:sp>
    </p:spTree>
    <p:extLst>
      <p:ext uri="{BB962C8B-B14F-4D97-AF65-F5344CB8AC3E}">
        <p14:creationId xmlns:p14="http://schemas.microsoft.com/office/powerpoint/2010/main" val="18903243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FF65B0B-64BA-5BAF-0F8C-510010AED7E7}"/>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92500" lnSpcReduction="20000"/>
          </a:bodyPr>
          <a:lstStyle/>
          <a:p>
            <a:r>
              <a:rPr lang="en-GB" dirty="0"/>
              <a:t>Mae Maier 2004: 367 </a:t>
            </a:r>
            <a:r>
              <a:rPr lang="en-GB" dirty="0" err="1"/>
              <a:t>hefyd</a:t>
            </a:r>
            <a:r>
              <a:rPr lang="en-GB" dirty="0"/>
              <a:t> </a:t>
            </a:r>
            <a:r>
              <a:rPr lang="en-GB" dirty="0" err="1"/>
              <a:t>yn</a:t>
            </a:r>
            <a:r>
              <a:rPr lang="en-GB" dirty="0"/>
              <a:t> </a:t>
            </a:r>
            <a:r>
              <a:rPr lang="en-GB" dirty="0" err="1"/>
              <a:t>cyfeirio</a:t>
            </a:r>
            <a:r>
              <a:rPr lang="en-GB" dirty="0"/>
              <a:t> at y </a:t>
            </a:r>
            <a:r>
              <a:rPr lang="en-GB" dirty="0" err="1"/>
              <a:t>gwahanol</a:t>
            </a:r>
            <a:r>
              <a:rPr lang="en-GB" dirty="0"/>
              <a:t> </a:t>
            </a:r>
            <a:r>
              <a:rPr lang="en-GB" dirty="0" err="1"/>
              <a:t>arddulliau</a:t>
            </a:r>
            <a:r>
              <a:rPr lang="en-GB" dirty="0"/>
              <a:t> o </a:t>
            </a:r>
            <a:r>
              <a:rPr lang="en-GB" dirty="0" err="1"/>
              <a:t>oruchwylwyr</a:t>
            </a:r>
            <a:r>
              <a:rPr lang="en-GB" dirty="0"/>
              <a:t> </a:t>
            </a:r>
            <a:r>
              <a:rPr lang="en-GB" dirty="0" err="1"/>
              <a:t>a'u</a:t>
            </a:r>
            <a:r>
              <a:rPr lang="en-GB" dirty="0"/>
              <a:t> </a:t>
            </a:r>
            <a:r>
              <a:rPr lang="en-GB" dirty="0" err="1"/>
              <a:t>llwyddiant</a:t>
            </a:r>
            <a:r>
              <a:rPr lang="en-GB" dirty="0"/>
              <a:t> </a:t>
            </a:r>
            <a:r>
              <a:rPr lang="en-GB" dirty="0" err="1"/>
              <a:t>tebygol</a:t>
            </a:r>
            <a:r>
              <a:rPr lang="en-GB" dirty="0"/>
              <a:t>. </a:t>
            </a:r>
            <a:r>
              <a:rPr lang="en-GB" dirty="0" err="1"/>
              <a:t>Ystyrir</a:t>
            </a:r>
            <a:r>
              <a:rPr lang="en-GB" dirty="0"/>
              <a:t> </a:t>
            </a:r>
            <a:r>
              <a:rPr lang="en-GB" dirty="0" err="1"/>
              <a:t>yn</a:t>
            </a:r>
            <a:r>
              <a:rPr lang="en-GB" dirty="0"/>
              <a:t> </a:t>
            </a:r>
            <a:r>
              <a:rPr lang="en-GB" dirty="0" err="1"/>
              <a:t>gyffredinol</a:t>
            </a:r>
            <a:r>
              <a:rPr lang="en-GB" dirty="0"/>
              <a:t> </a:t>
            </a:r>
            <a:r>
              <a:rPr lang="en-GB" dirty="0" err="1"/>
              <a:t>mai’r</a:t>
            </a:r>
            <a:r>
              <a:rPr lang="en-GB" dirty="0"/>
              <a:t> </a:t>
            </a:r>
            <a:r>
              <a:rPr lang="en-GB" dirty="0" err="1"/>
              <a:t>arddull</a:t>
            </a:r>
            <a:r>
              <a:rPr lang="en-GB" dirty="0"/>
              <a:t> ‘</a:t>
            </a:r>
            <a:r>
              <a:rPr lang="en-GB" dirty="0" err="1"/>
              <a:t>Rhannu</a:t>
            </a:r>
            <a:r>
              <a:rPr lang="en-GB" dirty="0"/>
              <a:t>’ </a:t>
            </a:r>
            <a:r>
              <a:rPr lang="en-GB" dirty="0" err="1"/>
              <a:t>yw’r</a:t>
            </a:r>
            <a:r>
              <a:rPr lang="en-GB" dirty="0"/>
              <a:t> sail </a:t>
            </a:r>
            <a:r>
              <a:rPr lang="en-GB" dirty="0" err="1"/>
              <a:t>orau</a:t>
            </a:r>
            <a:r>
              <a:rPr lang="en-GB" dirty="0"/>
              <a:t> </a:t>
            </a:r>
            <a:r>
              <a:rPr lang="en-GB" dirty="0" err="1"/>
              <a:t>ar</a:t>
            </a:r>
            <a:r>
              <a:rPr lang="en-GB" dirty="0"/>
              <a:t> </a:t>
            </a:r>
            <a:r>
              <a:rPr lang="en-GB" dirty="0" err="1"/>
              <a:t>gyfer</a:t>
            </a:r>
            <a:r>
              <a:rPr lang="en-GB" dirty="0"/>
              <a:t> </a:t>
            </a:r>
            <a:r>
              <a:rPr lang="en-GB" dirty="0" err="1"/>
              <a:t>gwerthusiad</a:t>
            </a:r>
            <a:r>
              <a:rPr lang="en-GB" dirty="0"/>
              <a:t> </a:t>
            </a:r>
            <a:r>
              <a:rPr lang="en-GB" dirty="0" err="1"/>
              <a:t>oherwydd</a:t>
            </a:r>
            <a:r>
              <a:rPr lang="en-GB" dirty="0"/>
              <a:t> </a:t>
            </a:r>
            <a:r>
              <a:rPr lang="en-GB" dirty="0" err="1"/>
              <a:t>ei</a:t>
            </a:r>
            <a:r>
              <a:rPr lang="en-GB" dirty="0"/>
              <a:t> </a:t>
            </a:r>
            <a:r>
              <a:rPr lang="en-GB" dirty="0" err="1"/>
              <a:t>ddull</a:t>
            </a:r>
            <a:r>
              <a:rPr lang="en-GB" dirty="0"/>
              <a:t> </a:t>
            </a:r>
            <a:r>
              <a:rPr lang="en-GB" dirty="0" err="1"/>
              <a:t>datrys</a:t>
            </a:r>
            <a:r>
              <a:rPr lang="en-GB" dirty="0"/>
              <a:t> </a:t>
            </a:r>
            <a:r>
              <a:rPr lang="en-GB" dirty="0" err="1"/>
              <a:t>problemau</a:t>
            </a:r>
            <a:r>
              <a:rPr lang="en-GB" dirty="0"/>
              <a:t> </a:t>
            </a:r>
            <a:r>
              <a:rPr lang="en-GB" dirty="0" err="1"/>
              <a:t>ar</a:t>
            </a:r>
            <a:r>
              <a:rPr lang="en-GB" dirty="0"/>
              <a:t> y </a:t>
            </a:r>
            <a:r>
              <a:rPr lang="en-GB" dirty="0" err="1"/>
              <a:t>cyd</a:t>
            </a:r>
            <a:r>
              <a:rPr lang="en-GB" dirty="0"/>
              <a:t>, </a:t>
            </a:r>
            <a:r>
              <a:rPr lang="en-GB" dirty="0" err="1"/>
              <a:t>lle</a:t>
            </a:r>
            <a:r>
              <a:rPr lang="en-GB" dirty="0"/>
              <a:t> </a:t>
            </a:r>
            <a:r>
              <a:rPr lang="en-GB" dirty="0" err="1"/>
              <a:t>mae’r</a:t>
            </a:r>
            <a:r>
              <a:rPr lang="en-GB" dirty="0"/>
              <a:t> </a:t>
            </a:r>
            <a:r>
              <a:rPr lang="en-GB" dirty="0" err="1"/>
              <a:t>rheolwr</a:t>
            </a:r>
            <a:r>
              <a:rPr lang="en-GB" dirty="0"/>
              <a:t> ac </a:t>
            </a:r>
            <a:r>
              <a:rPr lang="en-GB" dirty="0" err="1"/>
              <a:t>aelod</a:t>
            </a:r>
            <a:r>
              <a:rPr lang="en-GB" dirty="0"/>
              <a:t> </a:t>
            </a:r>
            <a:r>
              <a:rPr lang="en-GB" dirty="0" err="1"/>
              <a:t>o’i</a:t>
            </a:r>
            <a:r>
              <a:rPr lang="en-GB" dirty="0"/>
              <a:t> </a:t>
            </a:r>
            <a:r>
              <a:rPr lang="en-GB" dirty="0" err="1"/>
              <a:t>dîm</a:t>
            </a:r>
            <a:r>
              <a:rPr lang="en-GB" dirty="0"/>
              <a:t> </a:t>
            </a:r>
            <a:r>
              <a:rPr lang="en-GB" dirty="0" err="1"/>
              <a:t>yn</a:t>
            </a:r>
            <a:r>
              <a:rPr lang="en-GB" dirty="0"/>
              <a:t> </a:t>
            </a:r>
            <a:r>
              <a:rPr lang="en-GB" dirty="0" err="1"/>
              <a:t>gweithio</a:t>
            </a:r>
            <a:r>
              <a:rPr lang="en-GB" dirty="0"/>
              <a:t> </a:t>
            </a:r>
            <a:r>
              <a:rPr lang="en-GB" dirty="0" err="1"/>
              <a:t>gyda’i</a:t>
            </a:r>
            <a:r>
              <a:rPr lang="en-GB" dirty="0"/>
              <a:t> </a:t>
            </a:r>
            <a:r>
              <a:rPr lang="en-GB" dirty="0" err="1"/>
              <a:t>gilydd</a:t>
            </a:r>
            <a:r>
              <a:rPr lang="en-GB" dirty="0"/>
              <a:t> </a:t>
            </a:r>
            <a:r>
              <a:rPr lang="en-GB" dirty="0" err="1"/>
              <a:t>fwy</a:t>
            </a:r>
            <a:r>
              <a:rPr lang="en-GB" dirty="0"/>
              <a:t> neu </a:t>
            </a:r>
            <a:r>
              <a:rPr lang="en-GB" dirty="0" err="1"/>
              <a:t>lai</a:t>
            </a:r>
            <a:r>
              <a:rPr lang="en-GB" dirty="0"/>
              <a:t> </a:t>
            </a:r>
            <a:r>
              <a:rPr lang="en-GB" dirty="0" err="1"/>
              <a:t>yn</a:t>
            </a:r>
            <a:r>
              <a:rPr lang="en-GB" dirty="0"/>
              <a:t> </a:t>
            </a:r>
            <a:r>
              <a:rPr lang="en-GB" dirty="0" err="1"/>
              <a:t>gyfartal</a:t>
            </a:r>
            <a:r>
              <a:rPr lang="en-GB" dirty="0"/>
              <a:t>. Yn </a:t>
            </a:r>
            <a:r>
              <a:rPr lang="en-GB" dirty="0" err="1"/>
              <a:t>ôl</a:t>
            </a:r>
            <a:r>
              <a:rPr lang="en-GB" dirty="0"/>
              <a:t> Maier </a:t>
            </a:r>
            <a:r>
              <a:rPr lang="en-GB" dirty="0" err="1"/>
              <a:t>mae'r</a:t>
            </a:r>
            <a:r>
              <a:rPr lang="en-GB" dirty="0"/>
              <a:t> </a:t>
            </a:r>
            <a:r>
              <a:rPr lang="en-GB" dirty="0" err="1"/>
              <a:t>agwedd</a:t>
            </a:r>
            <a:r>
              <a:rPr lang="en-GB" dirty="0"/>
              <a:t> hon </a:t>
            </a:r>
            <a:r>
              <a:rPr lang="en-GB" dirty="0" err="1"/>
              <a:t>yn</a:t>
            </a:r>
            <a:r>
              <a:rPr lang="en-GB" dirty="0"/>
              <a:t> </a:t>
            </a:r>
            <a:r>
              <a:rPr lang="en-GB" dirty="0" err="1"/>
              <a:t>nes</a:t>
            </a:r>
            <a:r>
              <a:rPr lang="en-GB" dirty="0"/>
              <a:t> at </a:t>
            </a:r>
            <a:r>
              <a:rPr lang="en-GB" dirty="0" err="1"/>
              <a:t>hyfforddi</a:t>
            </a:r>
            <a:r>
              <a:rPr lang="en-GB" dirty="0"/>
              <a:t> </a:t>
            </a:r>
            <a:r>
              <a:rPr lang="en-GB" dirty="0" err="1"/>
              <a:t>na</a:t>
            </a:r>
            <a:r>
              <a:rPr lang="en-GB" dirty="0"/>
              <a:t> dim </a:t>
            </a:r>
            <a:r>
              <a:rPr lang="en-GB" dirty="0" err="1"/>
              <a:t>byd</a:t>
            </a:r>
            <a:r>
              <a:rPr lang="en-GB" dirty="0"/>
              <a:t> </a:t>
            </a:r>
            <a:r>
              <a:rPr lang="en-GB" dirty="0" err="1"/>
              <a:t>arall</a:t>
            </a:r>
            <a:r>
              <a:rPr lang="en-GB" dirty="0"/>
              <a:t>.</a:t>
            </a:r>
          </a:p>
        </p:txBody>
      </p:sp>
      <p:sp>
        <p:nvSpPr>
          <p:cNvPr id="5" name="Content Placeholder 4">
            <a:extLst>
              <a:ext uri="{FF2B5EF4-FFF2-40B4-BE49-F238E27FC236}">
                <a16:creationId xmlns:a16="http://schemas.microsoft.com/office/drawing/2014/main" id="{98977E89-ECA7-B84F-B7E9-2F9239F54469}"/>
              </a:ext>
            </a:extLst>
          </p:cNvPr>
          <p:cNvSpPr>
            <a:spLocks noGrp="1"/>
          </p:cNvSpPr>
          <p:nvPr>
            <p:ph sz="half" idx="2"/>
          </p:nvPr>
        </p:nvSpPr>
        <p:spPr/>
        <p:txBody>
          <a:bodyPr>
            <a:normAutofit fontScale="92500" lnSpcReduction="20000"/>
          </a:bodyPr>
          <a:lstStyle/>
          <a:p>
            <a:r>
              <a:rPr lang="en-GB" dirty="0">
                <a:solidFill>
                  <a:schemeClr val="accent5">
                    <a:lumMod val="75000"/>
                  </a:schemeClr>
                </a:solidFill>
              </a:rPr>
              <a:t>Maier 2004: 367 also refers to the varying styles of supervisors and their likely success. The ‘Sharing’ style is generally considered to provide the best basis for an appraisal owing to its joint problem-solving approach, in which the manager and his or her team member work together more or less as equals. According to Maier this approach is closer to coaching than anything else. </a:t>
            </a:r>
          </a:p>
          <a:p>
            <a:endParaRPr lang="en-GB" dirty="0"/>
          </a:p>
        </p:txBody>
      </p:sp>
    </p:spTree>
    <p:extLst>
      <p:ext uri="{BB962C8B-B14F-4D97-AF65-F5344CB8AC3E}">
        <p14:creationId xmlns:p14="http://schemas.microsoft.com/office/powerpoint/2010/main" val="2100853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Egwyl</a:t>
            </a:r>
            <a:br>
              <a:rPr lang="en-GB" b="1" dirty="0"/>
            </a:br>
            <a:r>
              <a:rPr lang="en-GB" b="1" dirty="0">
                <a:solidFill>
                  <a:schemeClr val="accent5">
                    <a:lumMod val="75000"/>
                  </a:schemeClr>
                </a:solidFill>
              </a:rPr>
              <a:t>Break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4139560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Tair</a:t>
            </a:r>
            <a:r>
              <a:rPr lang="en-GB" b="1" dirty="0"/>
              <a:t> </a:t>
            </a:r>
            <a:r>
              <a:rPr lang="en-GB" b="1" dirty="0" err="1"/>
              <a:t>swyddogaeth</a:t>
            </a:r>
            <a:r>
              <a:rPr lang="en-GB" b="1" dirty="0"/>
              <a:t> </a:t>
            </a:r>
            <a:r>
              <a:rPr lang="en-GB" b="1" dirty="0" err="1"/>
              <a:t>wahanol</a:t>
            </a:r>
            <a:br>
              <a:rPr lang="en-GB" b="1" dirty="0"/>
            </a:br>
            <a:r>
              <a:rPr lang="en-GB" b="1" dirty="0">
                <a:solidFill>
                  <a:schemeClr val="accent5">
                    <a:lumMod val="75000"/>
                  </a:schemeClr>
                </a:solidFill>
              </a:rPr>
              <a:t>Three different functions</a:t>
            </a:r>
          </a:p>
        </p:txBody>
      </p:sp>
      <p:sp>
        <p:nvSpPr>
          <p:cNvPr id="6" name="Content Placeholder 5">
            <a:extLst>
              <a:ext uri="{FF2B5EF4-FFF2-40B4-BE49-F238E27FC236}">
                <a16:creationId xmlns:a16="http://schemas.microsoft.com/office/drawing/2014/main" id="{3A1E64F6-DA69-DCE6-5C0A-3AD0EF1452C3}"/>
              </a:ext>
            </a:extLst>
          </p:cNvPr>
          <p:cNvSpPr>
            <a:spLocks noGrp="1"/>
          </p:cNvSpPr>
          <p:nvPr>
            <p:ph sz="half" idx="1"/>
          </p:nvPr>
        </p:nvSpPr>
        <p:spPr/>
        <p:txBody>
          <a:bodyPr>
            <a:normAutofit/>
          </a:bodyPr>
          <a:lstStyle/>
          <a:p>
            <a:r>
              <a:rPr lang="en-GB" dirty="0"/>
              <a:t>Mae </a:t>
            </a:r>
            <a:r>
              <a:rPr lang="en-GB" dirty="0" err="1"/>
              <a:t>Kadushin</a:t>
            </a:r>
            <a:r>
              <a:rPr lang="en-GB" dirty="0"/>
              <a:t> (1992: 20) </a:t>
            </a:r>
            <a:r>
              <a:rPr lang="en-GB" dirty="0" err="1"/>
              <a:t>yn</a:t>
            </a:r>
            <a:r>
              <a:rPr lang="en-GB" dirty="0"/>
              <a:t> nodi bod </a:t>
            </a:r>
            <a:r>
              <a:rPr lang="en-GB" dirty="0" err="1"/>
              <a:t>goruchwyliaeth</a:t>
            </a:r>
            <a:r>
              <a:rPr lang="en-GB" dirty="0"/>
              <a:t> </a:t>
            </a:r>
            <a:r>
              <a:rPr lang="en-GB" dirty="0" err="1"/>
              <a:t>yn</a:t>
            </a:r>
            <a:r>
              <a:rPr lang="en-GB" dirty="0"/>
              <a:t> </a:t>
            </a:r>
            <a:r>
              <a:rPr lang="en-GB" dirty="0" err="1"/>
              <a:t>cynnwys</a:t>
            </a:r>
            <a:r>
              <a:rPr lang="en-GB" dirty="0"/>
              <a:t> </a:t>
            </a:r>
            <a:r>
              <a:rPr lang="en-GB" dirty="0" err="1"/>
              <a:t>tair</a:t>
            </a:r>
            <a:r>
              <a:rPr lang="en-GB" dirty="0"/>
              <a:t> </a:t>
            </a:r>
            <a:r>
              <a:rPr lang="en-GB" dirty="0" err="1"/>
              <a:t>swyddogaeth</a:t>
            </a:r>
            <a:r>
              <a:rPr lang="en-GB" dirty="0"/>
              <a:t> </a:t>
            </a:r>
            <a:r>
              <a:rPr lang="en-GB" dirty="0" err="1"/>
              <a:t>wahanol</a:t>
            </a:r>
            <a:r>
              <a:rPr lang="en-GB" dirty="0"/>
              <a:t>:</a:t>
            </a:r>
          </a:p>
          <a:p>
            <a:pPr lvl="1"/>
            <a:r>
              <a:rPr lang="en-GB" dirty="0" err="1"/>
              <a:t>Addysgol</a:t>
            </a:r>
            <a:endParaRPr lang="en-GB" dirty="0"/>
          </a:p>
          <a:p>
            <a:pPr lvl="1"/>
            <a:r>
              <a:rPr lang="en-GB" dirty="0" err="1"/>
              <a:t>Gweinyddol</a:t>
            </a:r>
            <a:endParaRPr lang="en-GB" dirty="0"/>
          </a:p>
          <a:p>
            <a:pPr lvl="1"/>
            <a:r>
              <a:rPr lang="en-GB" dirty="0" err="1"/>
              <a:t>Cefnogol</a:t>
            </a:r>
            <a:endParaRPr lang="en-GB" dirty="0"/>
          </a:p>
        </p:txBody>
      </p:sp>
      <p:sp>
        <p:nvSpPr>
          <p:cNvPr id="7" name="Content Placeholder 6">
            <a:extLst>
              <a:ext uri="{FF2B5EF4-FFF2-40B4-BE49-F238E27FC236}">
                <a16:creationId xmlns:a16="http://schemas.microsoft.com/office/drawing/2014/main" id="{64BE8FB8-BBFA-977E-0E87-A77D2D3B5E55}"/>
              </a:ext>
            </a:extLst>
          </p:cNvPr>
          <p:cNvSpPr>
            <a:spLocks noGrp="1"/>
          </p:cNvSpPr>
          <p:nvPr>
            <p:ph sz="half" idx="2"/>
          </p:nvPr>
        </p:nvSpPr>
        <p:spPr/>
        <p:txBody>
          <a:bodyPr>
            <a:normAutofit/>
          </a:bodyPr>
          <a:lstStyle/>
          <a:p>
            <a:r>
              <a:rPr lang="en-GB" dirty="0" err="1">
                <a:solidFill>
                  <a:schemeClr val="accent5">
                    <a:lumMod val="75000"/>
                  </a:schemeClr>
                </a:solidFill>
              </a:rPr>
              <a:t>Kadushin</a:t>
            </a:r>
            <a:r>
              <a:rPr lang="en-GB" dirty="0">
                <a:solidFill>
                  <a:schemeClr val="accent5">
                    <a:lumMod val="75000"/>
                  </a:schemeClr>
                </a:solidFill>
              </a:rPr>
              <a:t> (1992: 20) identifies supervision as holding within it three different functions:</a:t>
            </a:r>
          </a:p>
          <a:p>
            <a:pPr lvl="1"/>
            <a:r>
              <a:rPr lang="en-GB" dirty="0">
                <a:solidFill>
                  <a:schemeClr val="accent5">
                    <a:lumMod val="75000"/>
                  </a:schemeClr>
                </a:solidFill>
              </a:rPr>
              <a:t>Educative</a:t>
            </a:r>
          </a:p>
          <a:p>
            <a:pPr lvl="1"/>
            <a:r>
              <a:rPr lang="en-GB" dirty="0">
                <a:solidFill>
                  <a:schemeClr val="accent5">
                    <a:lumMod val="75000"/>
                  </a:schemeClr>
                </a:solidFill>
              </a:rPr>
              <a:t>Administrative</a:t>
            </a:r>
          </a:p>
          <a:p>
            <a:pPr lvl="1"/>
            <a:r>
              <a:rPr lang="en-GB" dirty="0">
                <a:solidFill>
                  <a:schemeClr val="accent5">
                    <a:lumMod val="75000"/>
                  </a:schemeClr>
                </a:solidFill>
              </a:rPr>
              <a:t>Supportive</a:t>
            </a:r>
          </a:p>
        </p:txBody>
      </p:sp>
    </p:spTree>
    <p:extLst>
      <p:ext uri="{BB962C8B-B14F-4D97-AF65-F5344CB8AC3E}">
        <p14:creationId xmlns:p14="http://schemas.microsoft.com/office/powerpoint/2010/main" val="42388686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43E45-5066-A45B-71DB-34622E2CA18C}"/>
              </a:ext>
            </a:extLst>
          </p:cNvPr>
          <p:cNvSpPr>
            <a:spLocks noGrp="1"/>
          </p:cNvSpPr>
          <p:nvPr>
            <p:ph type="title"/>
          </p:nvPr>
        </p:nvSpPr>
        <p:spPr/>
        <p:txBody>
          <a:bodyPr/>
          <a:lstStyle/>
          <a:p>
            <a:r>
              <a:rPr lang="en-GB" b="1" dirty="0" err="1"/>
              <a:t>Addysgol</a:t>
            </a:r>
            <a:br>
              <a:rPr lang="en-GB" b="1" dirty="0"/>
            </a:br>
            <a:r>
              <a:rPr lang="en-GB" b="1" dirty="0">
                <a:solidFill>
                  <a:schemeClr val="accent5">
                    <a:lumMod val="75000"/>
                  </a:schemeClr>
                </a:solidFill>
              </a:rPr>
              <a:t>Educational</a:t>
            </a:r>
          </a:p>
        </p:txBody>
      </p:sp>
      <p:sp>
        <p:nvSpPr>
          <p:cNvPr id="3" name="Content Placeholder 2">
            <a:extLst>
              <a:ext uri="{FF2B5EF4-FFF2-40B4-BE49-F238E27FC236}">
                <a16:creationId xmlns:a16="http://schemas.microsoft.com/office/drawing/2014/main" id="{56F216E4-35BC-07B8-14D1-6FA7D95F216D}"/>
              </a:ext>
            </a:extLst>
          </p:cNvPr>
          <p:cNvSpPr>
            <a:spLocks noGrp="1"/>
          </p:cNvSpPr>
          <p:nvPr>
            <p:ph sz="half" idx="1"/>
          </p:nvPr>
        </p:nvSpPr>
        <p:spPr/>
        <p:txBody>
          <a:bodyPr>
            <a:normAutofit fontScale="85000" lnSpcReduction="20000"/>
          </a:bodyPr>
          <a:lstStyle/>
          <a:p>
            <a:r>
              <a:rPr lang="en-GB" dirty="0" err="1"/>
              <a:t>Addysgol</a:t>
            </a:r>
            <a:r>
              <a:rPr lang="en-GB" dirty="0"/>
              <a:t> - </a:t>
            </a:r>
            <a:r>
              <a:rPr lang="en-GB" dirty="0" err="1"/>
              <a:t>Yma</a:t>
            </a:r>
            <a:r>
              <a:rPr lang="en-GB" dirty="0"/>
              <a:t>, y ​​</a:t>
            </a:r>
            <a:r>
              <a:rPr lang="en-GB" dirty="0" err="1"/>
              <a:t>swyddogaeth</a:t>
            </a:r>
            <a:r>
              <a:rPr lang="en-GB" dirty="0"/>
              <a:t> </a:t>
            </a:r>
            <a:r>
              <a:rPr lang="en-GB" dirty="0" err="1"/>
              <a:t>yw</a:t>
            </a:r>
            <a:r>
              <a:rPr lang="en-GB" dirty="0"/>
              <a:t> </a:t>
            </a:r>
            <a:r>
              <a:rPr lang="en-GB" dirty="0" err="1"/>
              <a:t>datblygu'r</a:t>
            </a:r>
            <a:r>
              <a:rPr lang="en-GB" dirty="0"/>
              <a:t> </a:t>
            </a:r>
            <a:r>
              <a:rPr lang="en-GB" dirty="0" err="1"/>
              <a:t>wybodaeth</a:t>
            </a:r>
            <a:r>
              <a:rPr lang="en-GB" dirty="0"/>
              <a:t>, yr </a:t>
            </a:r>
            <a:r>
              <a:rPr lang="en-GB" dirty="0" err="1"/>
              <a:t>agwedd</a:t>
            </a:r>
            <a:r>
              <a:rPr lang="en-GB" dirty="0"/>
              <a:t> </a:t>
            </a:r>
            <a:r>
              <a:rPr lang="en-GB" dirty="0" err="1"/>
              <a:t>a'r</a:t>
            </a:r>
            <a:r>
              <a:rPr lang="en-GB" dirty="0"/>
              <a:t> </a:t>
            </a:r>
            <a:r>
              <a:rPr lang="en-GB" dirty="0" err="1"/>
              <a:t>sgiliau</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arnoch</a:t>
            </a:r>
            <a:r>
              <a:rPr lang="en-GB" dirty="0"/>
              <a:t> </a:t>
            </a:r>
            <a:r>
              <a:rPr lang="en-GB" dirty="0" err="1"/>
              <a:t>i</a:t>
            </a:r>
            <a:r>
              <a:rPr lang="en-GB" dirty="0"/>
              <a:t> </a:t>
            </a:r>
            <a:r>
              <a:rPr lang="en-GB" dirty="0" err="1"/>
              <a:t>wneud</a:t>
            </a:r>
            <a:r>
              <a:rPr lang="en-GB" dirty="0"/>
              <a:t> </a:t>
            </a:r>
            <a:r>
              <a:rPr lang="en-GB" dirty="0" err="1"/>
              <a:t>eich</a:t>
            </a:r>
            <a:r>
              <a:rPr lang="en-GB" dirty="0"/>
              <a:t> </a:t>
            </a:r>
            <a:r>
              <a:rPr lang="en-GB" dirty="0" err="1"/>
              <a:t>gwaith</a:t>
            </a:r>
            <a:r>
              <a:rPr lang="en-GB" dirty="0"/>
              <a:t>.</a:t>
            </a:r>
          </a:p>
          <a:p>
            <a:r>
              <a:rPr lang="en-GB" dirty="0" err="1"/>
              <a:t>Gwneir</a:t>
            </a:r>
            <a:r>
              <a:rPr lang="en-GB" dirty="0"/>
              <a:t> </a:t>
            </a:r>
            <a:r>
              <a:rPr lang="en-GB" dirty="0" err="1"/>
              <a:t>hyn</a:t>
            </a:r>
            <a:r>
              <a:rPr lang="en-GB" dirty="0"/>
              <a:t> </a:t>
            </a:r>
            <a:r>
              <a:rPr lang="en-GB" dirty="0" err="1"/>
              <a:t>drwy</a:t>
            </a:r>
            <a:r>
              <a:rPr lang="en-GB" dirty="0"/>
              <a:t> </a:t>
            </a:r>
            <a:r>
              <a:rPr lang="en-GB" dirty="0" err="1"/>
              <a:t>fyfyrio</a:t>
            </a:r>
            <a:r>
              <a:rPr lang="en-GB" dirty="0"/>
              <a:t> </a:t>
            </a:r>
            <a:r>
              <a:rPr lang="en-GB" dirty="0" err="1"/>
              <a:t>ar</a:t>
            </a:r>
            <a:r>
              <a:rPr lang="en-GB" dirty="0"/>
              <a:t> </a:t>
            </a:r>
            <a:r>
              <a:rPr lang="en-GB" dirty="0" err="1"/>
              <a:t>arfer</a:t>
            </a:r>
            <a:r>
              <a:rPr lang="en-GB" dirty="0"/>
              <a:t>. </a:t>
            </a:r>
            <a:r>
              <a:rPr lang="en-GB" dirty="0" err="1"/>
              <a:t>Darperir</a:t>
            </a:r>
            <a:r>
              <a:rPr lang="en-GB" dirty="0"/>
              <a:t> </a:t>
            </a:r>
            <a:r>
              <a:rPr lang="en-GB" dirty="0" err="1"/>
              <a:t>amgylchedd</a:t>
            </a:r>
            <a:r>
              <a:rPr lang="en-GB" dirty="0"/>
              <a:t> </a:t>
            </a:r>
            <a:r>
              <a:rPr lang="en-GB" dirty="0" err="1"/>
              <a:t>i'r</a:t>
            </a:r>
            <a:r>
              <a:rPr lang="en-GB" dirty="0"/>
              <a:t> </a:t>
            </a:r>
            <a:r>
              <a:rPr lang="en-GB" dirty="0" err="1"/>
              <a:t>rhai</a:t>
            </a:r>
            <a:r>
              <a:rPr lang="en-GB" dirty="0"/>
              <a:t> a </a:t>
            </a:r>
            <a:r>
              <a:rPr lang="en-GB" dirty="0" err="1"/>
              <a:t>oruchwylir</a:t>
            </a:r>
            <a:r>
              <a:rPr lang="en-GB" dirty="0"/>
              <a:t> </a:t>
            </a:r>
            <a:r>
              <a:rPr lang="en-GB" dirty="0" err="1"/>
              <a:t>fyfyrio</a:t>
            </a:r>
            <a:r>
              <a:rPr lang="en-GB" dirty="0"/>
              <a:t> </a:t>
            </a:r>
            <a:r>
              <a:rPr lang="en-GB" dirty="0" err="1"/>
              <a:t>ar</a:t>
            </a:r>
            <a:r>
              <a:rPr lang="en-GB" dirty="0"/>
              <a:t> </a:t>
            </a:r>
            <a:r>
              <a:rPr lang="en-GB" dirty="0" err="1"/>
              <a:t>eu</a:t>
            </a:r>
            <a:r>
              <a:rPr lang="en-GB" dirty="0"/>
              <a:t> </a:t>
            </a:r>
            <a:r>
              <a:rPr lang="en-GB" dirty="0" err="1"/>
              <a:t>gwaith</a:t>
            </a:r>
            <a:r>
              <a:rPr lang="en-GB" dirty="0"/>
              <a:t> a </a:t>
            </a:r>
            <a:r>
              <a:rPr lang="en-GB" dirty="0" err="1"/>
              <a:t>datblygu</a:t>
            </a:r>
            <a:r>
              <a:rPr lang="en-GB" dirty="0"/>
              <a:t> </a:t>
            </a:r>
            <a:r>
              <a:rPr lang="en-GB" dirty="0" err="1"/>
              <a:t>eu</a:t>
            </a:r>
            <a:r>
              <a:rPr lang="en-GB" dirty="0"/>
              <a:t> </a:t>
            </a:r>
            <a:r>
              <a:rPr lang="en-GB" dirty="0" err="1"/>
              <a:t>dealltwriaeth</a:t>
            </a:r>
            <a:r>
              <a:rPr lang="en-GB" dirty="0"/>
              <a:t> </a:t>
            </a:r>
            <a:r>
              <a:rPr lang="en-GB" dirty="0" err="1"/>
              <a:t>o'r</a:t>
            </a:r>
            <a:r>
              <a:rPr lang="en-GB" dirty="0"/>
              <a:t> </a:t>
            </a:r>
            <a:r>
              <a:rPr lang="en-GB" dirty="0" err="1"/>
              <a:t>hyn</a:t>
            </a:r>
            <a:r>
              <a:rPr lang="en-GB" dirty="0"/>
              <a:t> </a:t>
            </a:r>
            <a:r>
              <a:rPr lang="en-GB" dirty="0" err="1"/>
              <a:t>sy'n</a:t>
            </a:r>
            <a:r>
              <a:rPr lang="en-GB" dirty="0"/>
              <a:t> </a:t>
            </a:r>
            <a:r>
              <a:rPr lang="en-GB" dirty="0" err="1"/>
              <a:t>digwydd</a:t>
            </a:r>
            <a:r>
              <a:rPr lang="en-GB" dirty="0"/>
              <a:t>, a </a:t>
            </a:r>
            <a:r>
              <a:rPr lang="en-GB" dirty="0" err="1"/>
              <a:t>phersbectif</a:t>
            </a:r>
            <a:r>
              <a:rPr lang="en-GB" dirty="0"/>
              <a:t> </a:t>
            </a:r>
            <a:r>
              <a:rPr lang="en-GB" dirty="0" err="1"/>
              <a:t>newydd</a:t>
            </a:r>
            <a:r>
              <a:rPr lang="en-GB" dirty="0"/>
              <a:t> </a:t>
            </a:r>
            <a:r>
              <a:rPr lang="en-GB" dirty="0" err="1"/>
              <a:t>arno</a:t>
            </a:r>
            <a:r>
              <a:rPr lang="en-GB" dirty="0"/>
              <a:t>.</a:t>
            </a:r>
          </a:p>
          <a:p>
            <a:r>
              <a:rPr lang="en-GB" dirty="0" err="1"/>
              <a:t>O'r</a:t>
            </a:r>
            <a:r>
              <a:rPr lang="en-GB" dirty="0"/>
              <a:t> </a:t>
            </a:r>
            <a:r>
              <a:rPr lang="en-GB" dirty="0" err="1"/>
              <a:t>swyddogaeth</a:t>
            </a:r>
            <a:r>
              <a:rPr lang="en-GB" dirty="0"/>
              <a:t> hon </a:t>
            </a:r>
            <a:r>
              <a:rPr lang="en-GB" dirty="0" err="1"/>
              <a:t>bydd</a:t>
            </a:r>
            <a:r>
              <a:rPr lang="en-GB" dirty="0"/>
              <a:t> </a:t>
            </a:r>
            <a:r>
              <a:rPr lang="en-GB" dirty="0" err="1"/>
              <a:t>sgiliau</a:t>
            </a:r>
            <a:r>
              <a:rPr lang="en-GB" dirty="0"/>
              <a:t> </a:t>
            </a:r>
            <a:r>
              <a:rPr lang="en-GB" dirty="0" err="1"/>
              <a:t>newydd</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datblygu</a:t>
            </a:r>
            <a:r>
              <a:rPr lang="en-GB" dirty="0"/>
              <a:t> y </a:t>
            </a:r>
            <a:r>
              <a:rPr lang="en-GB" dirty="0" err="1"/>
              <a:t>gellir</a:t>
            </a:r>
            <a:r>
              <a:rPr lang="en-GB" dirty="0"/>
              <a:t> </a:t>
            </a:r>
            <a:r>
              <a:rPr lang="en-GB" dirty="0" err="1"/>
              <a:t>eu</a:t>
            </a:r>
            <a:r>
              <a:rPr lang="en-GB" dirty="0"/>
              <a:t> </a:t>
            </a:r>
            <a:r>
              <a:rPr lang="en-GB" dirty="0" err="1"/>
              <a:t>defnyddio</a:t>
            </a:r>
            <a:r>
              <a:rPr lang="en-GB" dirty="0"/>
              <a:t> </a:t>
            </a:r>
            <a:r>
              <a:rPr lang="en-GB" dirty="0" err="1"/>
              <a:t>mewn</a:t>
            </a:r>
            <a:r>
              <a:rPr lang="en-GB" dirty="0"/>
              <a:t> </a:t>
            </a:r>
            <a:r>
              <a:rPr lang="en-GB" dirty="0" err="1"/>
              <a:t>ymarfer</a:t>
            </a:r>
            <a:r>
              <a:rPr lang="en-GB" dirty="0"/>
              <a:t> </a:t>
            </a:r>
            <a:r>
              <a:rPr lang="en-GB" dirty="0" err="1"/>
              <a:t>yn</a:t>
            </a:r>
            <a:r>
              <a:rPr lang="en-GB" dirty="0"/>
              <a:t> y </a:t>
            </a:r>
            <a:r>
              <a:rPr lang="en-GB" dirty="0" err="1"/>
              <a:t>dyfodol</a:t>
            </a:r>
            <a:r>
              <a:rPr lang="en-GB" dirty="0"/>
              <a:t>.</a:t>
            </a:r>
          </a:p>
          <a:p>
            <a:endParaRPr lang="en-GB" dirty="0"/>
          </a:p>
        </p:txBody>
      </p:sp>
      <p:sp>
        <p:nvSpPr>
          <p:cNvPr id="4" name="Content Placeholder 3">
            <a:extLst>
              <a:ext uri="{FF2B5EF4-FFF2-40B4-BE49-F238E27FC236}">
                <a16:creationId xmlns:a16="http://schemas.microsoft.com/office/drawing/2014/main" id="{B3C82262-9090-6964-2DB9-EF91FCDA4BDC}"/>
              </a:ext>
            </a:extLst>
          </p:cNvPr>
          <p:cNvSpPr>
            <a:spLocks noGrp="1"/>
          </p:cNvSpPr>
          <p:nvPr>
            <p:ph sz="half" idx="2"/>
          </p:nvPr>
        </p:nvSpPr>
        <p:spPr/>
        <p:txBody>
          <a:bodyPr>
            <a:normAutofit fontScale="85000" lnSpcReduction="20000"/>
          </a:bodyPr>
          <a:lstStyle/>
          <a:p>
            <a:r>
              <a:rPr lang="en-GB" dirty="0">
                <a:solidFill>
                  <a:schemeClr val="accent5">
                    <a:lumMod val="75000"/>
                  </a:schemeClr>
                </a:solidFill>
              </a:rPr>
              <a:t>Educational – Here the function is to develop the knowledge, attitude and skills that you require to do your work. </a:t>
            </a:r>
          </a:p>
          <a:p>
            <a:r>
              <a:rPr lang="en-GB" dirty="0">
                <a:solidFill>
                  <a:schemeClr val="accent5">
                    <a:lumMod val="75000"/>
                  </a:schemeClr>
                </a:solidFill>
              </a:rPr>
              <a:t>This is undertaken through reflecting on practice. An environment is provided for supervisees to reflect on their work and develop their understanding of, and new perspectives on, what is happening. </a:t>
            </a:r>
          </a:p>
          <a:p>
            <a:r>
              <a:rPr lang="en-GB" dirty="0">
                <a:solidFill>
                  <a:schemeClr val="accent5">
                    <a:lumMod val="75000"/>
                  </a:schemeClr>
                </a:solidFill>
              </a:rPr>
              <a:t>From this function new skills will be developed that can be used in future practice. </a:t>
            </a:r>
          </a:p>
          <a:p>
            <a:endParaRPr lang="en-GB" dirty="0"/>
          </a:p>
        </p:txBody>
      </p:sp>
    </p:spTree>
    <p:extLst>
      <p:ext uri="{BB962C8B-B14F-4D97-AF65-F5344CB8AC3E}">
        <p14:creationId xmlns:p14="http://schemas.microsoft.com/office/powerpoint/2010/main" val="32807146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42DFEBD-CD16-371A-2763-DD4C715B40B4}"/>
              </a:ext>
            </a:extLst>
          </p:cNvPr>
          <p:cNvSpPr>
            <a:spLocks noGrp="1"/>
          </p:cNvSpPr>
          <p:nvPr>
            <p:ph type="title"/>
          </p:nvPr>
        </p:nvSpPr>
        <p:spPr/>
        <p:txBody>
          <a:bodyPr/>
          <a:lstStyle/>
          <a:p>
            <a:r>
              <a:rPr lang="en-GB" b="1" dirty="0" err="1"/>
              <a:t>Gweinyddol</a:t>
            </a:r>
            <a:br>
              <a:rPr lang="en-GB" b="1" dirty="0"/>
            </a:br>
            <a:r>
              <a:rPr lang="en-GB" b="1" dirty="0">
                <a:solidFill>
                  <a:schemeClr val="accent5">
                    <a:lumMod val="75000"/>
                  </a:schemeClr>
                </a:solidFill>
              </a:rPr>
              <a:t>Administrative</a:t>
            </a:r>
          </a:p>
        </p:txBody>
      </p:sp>
      <p:sp>
        <p:nvSpPr>
          <p:cNvPr id="3" name="Content Placeholder 2"/>
          <p:cNvSpPr>
            <a:spLocks noGrp="1"/>
          </p:cNvSpPr>
          <p:nvPr>
            <p:ph sz="half" idx="1"/>
          </p:nvPr>
        </p:nvSpPr>
        <p:spPr/>
        <p:txBody>
          <a:bodyPr>
            <a:normAutofit/>
          </a:bodyPr>
          <a:lstStyle/>
          <a:p>
            <a:r>
              <a:rPr lang="en-GB" dirty="0" err="1"/>
              <a:t>Gweinyddol</a:t>
            </a:r>
            <a:r>
              <a:rPr lang="en-GB" dirty="0"/>
              <a:t> – </a:t>
            </a:r>
            <a:r>
              <a:rPr lang="en-GB" dirty="0" err="1"/>
              <a:t>Yma</a:t>
            </a:r>
            <a:r>
              <a:rPr lang="en-GB" dirty="0"/>
              <a:t> </a:t>
            </a:r>
            <a:r>
              <a:rPr lang="en-GB" dirty="0" err="1"/>
              <a:t>canolbwyntir</a:t>
            </a:r>
            <a:r>
              <a:rPr lang="en-GB" dirty="0"/>
              <a:t> </a:t>
            </a:r>
            <a:r>
              <a:rPr lang="en-GB" dirty="0" err="1"/>
              <a:t>ar</a:t>
            </a:r>
            <a:r>
              <a:rPr lang="en-GB" dirty="0"/>
              <a:t> y </a:t>
            </a:r>
            <a:r>
              <a:rPr lang="en-GB" dirty="0" err="1"/>
              <a:t>defnydd</a:t>
            </a:r>
            <a:r>
              <a:rPr lang="en-GB" dirty="0"/>
              <a:t> </a:t>
            </a:r>
            <a:r>
              <a:rPr lang="en-GB" dirty="0" err="1"/>
              <a:t>cywir</a:t>
            </a:r>
            <a:r>
              <a:rPr lang="en-GB" dirty="0"/>
              <a:t>, </a:t>
            </a:r>
            <a:r>
              <a:rPr lang="en-GB" dirty="0" err="1"/>
              <a:t>effeithiol</a:t>
            </a:r>
            <a:r>
              <a:rPr lang="en-GB" dirty="0"/>
              <a:t> a </a:t>
            </a:r>
            <a:r>
              <a:rPr lang="en-GB" dirty="0" err="1"/>
              <a:t>phriodol</a:t>
            </a:r>
            <a:r>
              <a:rPr lang="en-GB" dirty="0"/>
              <a:t> o </a:t>
            </a:r>
            <a:r>
              <a:rPr lang="en-GB" dirty="0" err="1"/>
              <a:t>bolisïau</a:t>
            </a:r>
            <a:r>
              <a:rPr lang="en-GB" dirty="0"/>
              <a:t> a </a:t>
            </a:r>
            <a:r>
              <a:rPr lang="en-GB" dirty="0" err="1"/>
              <a:t>gweithdrefnau’r</a:t>
            </a:r>
            <a:r>
              <a:rPr lang="en-GB" dirty="0"/>
              <a:t> </a:t>
            </a:r>
            <a:r>
              <a:rPr lang="en-GB" dirty="0" err="1"/>
              <a:t>asiantaeth</a:t>
            </a:r>
            <a:r>
              <a:rPr lang="en-GB" dirty="0"/>
              <a:t> (</a:t>
            </a:r>
            <a:r>
              <a:rPr lang="en-GB" dirty="0" err="1"/>
              <a:t>Kadushin</a:t>
            </a:r>
            <a:r>
              <a:rPr lang="en-GB" dirty="0"/>
              <a:t> 1992: 20). Mae </a:t>
            </a:r>
            <a:r>
              <a:rPr lang="en-GB" dirty="0" err="1"/>
              <a:t>hyn</a:t>
            </a:r>
            <a:r>
              <a:rPr lang="en-GB" dirty="0"/>
              <a:t> </a:t>
            </a:r>
            <a:r>
              <a:rPr lang="en-GB" dirty="0" err="1"/>
              <a:t>yn</a:t>
            </a:r>
            <a:r>
              <a:rPr lang="en-GB" dirty="0"/>
              <a:t> </a:t>
            </a:r>
            <a:r>
              <a:rPr lang="en-GB" dirty="0" err="1"/>
              <a:t>cynnwys</a:t>
            </a:r>
            <a:r>
              <a:rPr lang="en-GB" dirty="0"/>
              <a:t> </a:t>
            </a:r>
            <a:r>
              <a:rPr lang="en-GB" dirty="0" err="1"/>
              <a:t>archwilio'r</a:t>
            </a:r>
            <a:r>
              <a:rPr lang="en-GB" dirty="0"/>
              <a:t> </a:t>
            </a:r>
            <a:r>
              <a:rPr lang="en-GB" dirty="0" err="1"/>
              <a:t>cyfrifoldeb</a:t>
            </a:r>
            <a:r>
              <a:rPr lang="en-GB" dirty="0"/>
              <a:t> </a:t>
            </a:r>
            <a:r>
              <a:rPr lang="en-GB" dirty="0" err="1"/>
              <a:t>sydd</a:t>
            </a:r>
            <a:r>
              <a:rPr lang="en-GB" dirty="0"/>
              <a:t> </a:t>
            </a:r>
            <a:r>
              <a:rPr lang="en-GB" dirty="0" err="1"/>
              <a:t>gan</a:t>
            </a:r>
            <a:r>
              <a:rPr lang="en-GB" dirty="0"/>
              <a:t> </a:t>
            </a:r>
            <a:r>
              <a:rPr lang="en-GB" dirty="0" err="1"/>
              <a:t>fyfyrwyr</a:t>
            </a:r>
            <a:r>
              <a:rPr lang="en-GB" dirty="0"/>
              <a:t>/</a:t>
            </a:r>
            <a:r>
              <a:rPr lang="en-GB" dirty="0" err="1"/>
              <a:t>gweithwyr</a:t>
            </a:r>
            <a:r>
              <a:rPr lang="en-GB" dirty="0"/>
              <a:t> </a:t>
            </a:r>
            <a:r>
              <a:rPr lang="en-GB" dirty="0" err="1"/>
              <a:t>tuag</a:t>
            </a:r>
            <a:r>
              <a:rPr lang="en-GB" dirty="0"/>
              <a:t> at y </a:t>
            </a:r>
            <a:r>
              <a:rPr lang="en-GB" dirty="0" err="1"/>
              <a:t>sefydliad</a:t>
            </a:r>
            <a:r>
              <a:rPr lang="en-GB" dirty="0"/>
              <a:t> y </a:t>
            </a:r>
            <a:r>
              <a:rPr lang="en-GB" dirty="0" err="1"/>
              <a:t>maent</a:t>
            </a:r>
            <a:r>
              <a:rPr lang="en-GB" dirty="0"/>
              <a:t> </a:t>
            </a:r>
            <a:r>
              <a:rPr lang="en-GB" dirty="0" err="1"/>
              <a:t>yn</a:t>
            </a:r>
            <a:r>
              <a:rPr lang="en-GB" dirty="0"/>
              <a:t> </a:t>
            </a:r>
            <a:r>
              <a:rPr lang="en-GB" dirty="0" err="1"/>
              <a:t>gweithio</a:t>
            </a:r>
            <a:r>
              <a:rPr lang="en-GB" dirty="0"/>
              <a:t> </a:t>
            </a:r>
            <a:r>
              <a:rPr lang="en-GB" dirty="0" err="1"/>
              <a:t>iddo</a:t>
            </a:r>
            <a:r>
              <a:rPr lang="en-GB" dirty="0"/>
              <a:t>.</a:t>
            </a:r>
          </a:p>
        </p:txBody>
      </p:sp>
      <p:sp>
        <p:nvSpPr>
          <p:cNvPr id="9" name="Content Placeholder 8">
            <a:extLst>
              <a:ext uri="{FF2B5EF4-FFF2-40B4-BE49-F238E27FC236}">
                <a16:creationId xmlns:a16="http://schemas.microsoft.com/office/drawing/2014/main" id="{E6A431B7-BD42-B3A3-E78E-62ABA8DACF20}"/>
              </a:ext>
            </a:extLst>
          </p:cNvPr>
          <p:cNvSpPr>
            <a:spLocks noGrp="1"/>
          </p:cNvSpPr>
          <p:nvPr>
            <p:ph sz="half" idx="2"/>
          </p:nvPr>
        </p:nvSpPr>
        <p:spPr/>
        <p:txBody>
          <a:bodyPr>
            <a:normAutofit/>
          </a:bodyPr>
          <a:lstStyle/>
          <a:p>
            <a:r>
              <a:rPr lang="en-GB" dirty="0">
                <a:solidFill>
                  <a:schemeClr val="accent5">
                    <a:lumMod val="75000"/>
                  </a:schemeClr>
                </a:solidFill>
              </a:rPr>
              <a:t>Administrative– Here the focus is upon the correct, effective and appropriate use of agency’s policies and procedures (</a:t>
            </a:r>
            <a:r>
              <a:rPr lang="en-GB" dirty="0" err="1">
                <a:solidFill>
                  <a:schemeClr val="accent5">
                    <a:lumMod val="75000"/>
                  </a:schemeClr>
                </a:solidFill>
              </a:rPr>
              <a:t>Kadushin</a:t>
            </a:r>
            <a:r>
              <a:rPr lang="en-GB" dirty="0">
                <a:solidFill>
                  <a:schemeClr val="accent5">
                    <a:lumMod val="75000"/>
                  </a:schemeClr>
                </a:solidFill>
              </a:rPr>
              <a:t> 1992: 20). This involves exploring the responsibility students/workers have towards the organisation for which they work.</a:t>
            </a:r>
          </a:p>
          <a:p>
            <a:endParaRPr lang="en-GB" dirty="0"/>
          </a:p>
        </p:txBody>
      </p:sp>
    </p:spTree>
    <p:extLst>
      <p:ext uri="{BB962C8B-B14F-4D97-AF65-F5344CB8AC3E}">
        <p14:creationId xmlns:p14="http://schemas.microsoft.com/office/powerpoint/2010/main" val="2578691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132E1E-3B13-23F2-9140-ADB38702F4B4}"/>
              </a:ext>
            </a:extLst>
          </p:cNvPr>
          <p:cNvSpPr>
            <a:spLocks noGrp="1"/>
          </p:cNvSpPr>
          <p:nvPr>
            <p:ph type="title"/>
          </p:nvPr>
        </p:nvSpPr>
        <p:spPr/>
        <p:txBody>
          <a:bodyPr/>
          <a:lstStyle/>
          <a:p>
            <a:r>
              <a:rPr lang="en-GB" b="1" dirty="0" err="1"/>
              <a:t>Cefnogol</a:t>
            </a:r>
            <a:br>
              <a:rPr lang="en-GB" b="1" dirty="0"/>
            </a:br>
            <a:r>
              <a:rPr lang="en-GB" b="1" dirty="0">
                <a:solidFill>
                  <a:schemeClr val="accent5">
                    <a:lumMod val="75000"/>
                  </a:schemeClr>
                </a:solidFill>
              </a:rPr>
              <a:t>Supportive</a:t>
            </a:r>
          </a:p>
        </p:txBody>
      </p:sp>
      <p:sp>
        <p:nvSpPr>
          <p:cNvPr id="6" name="Content Placeholder 5">
            <a:extLst>
              <a:ext uri="{FF2B5EF4-FFF2-40B4-BE49-F238E27FC236}">
                <a16:creationId xmlns:a16="http://schemas.microsoft.com/office/drawing/2014/main" id="{C6E97264-CF1E-3E0C-C920-ABF51C4B5672}"/>
              </a:ext>
            </a:extLst>
          </p:cNvPr>
          <p:cNvSpPr>
            <a:spLocks noGrp="1"/>
          </p:cNvSpPr>
          <p:nvPr>
            <p:ph sz="half" idx="1"/>
          </p:nvPr>
        </p:nvSpPr>
        <p:spPr/>
        <p:txBody>
          <a:bodyPr>
            <a:normAutofit fontScale="70000" lnSpcReduction="20000"/>
          </a:bodyPr>
          <a:lstStyle/>
          <a:p>
            <a:r>
              <a:rPr lang="en-GB" dirty="0" err="1"/>
              <a:t>Cefnogol</a:t>
            </a:r>
            <a:r>
              <a:rPr lang="en-GB" dirty="0"/>
              <a:t> – </a:t>
            </a:r>
            <a:r>
              <a:rPr lang="en-GB" dirty="0" err="1"/>
              <a:t>Mae’r</a:t>
            </a:r>
            <a:r>
              <a:rPr lang="en-GB" dirty="0"/>
              <a:t> </a:t>
            </a:r>
            <a:r>
              <a:rPr lang="en-GB" dirty="0" err="1"/>
              <a:t>ffocws</a:t>
            </a:r>
            <a:r>
              <a:rPr lang="en-GB" dirty="0"/>
              <a:t> </a:t>
            </a:r>
            <a:r>
              <a:rPr lang="en-GB" dirty="0" err="1"/>
              <a:t>mewn</a:t>
            </a:r>
            <a:r>
              <a:rPr lang="en-GB" dirty="0"/>
              <a:t> </a:t>
            </a:r>
            <a:r>
              <a:rPr lang="en-GB" dirty="0" err="1"/>
              <a:t>goruchwyliaeth</a:t>
            </a:r>
            <a:r>
              <a:rPr lang="en-GB" dirty="0"/>
              <a:t> </a:t>
            </a:r>
            <a:r>
              <a:rPr lang="en-GB" dirty="0" err="1"/>
              <a:t>gefnogol</a:t>
            </a:r>
            <a:r>
              <a:rPr lang="en-GB" dirty="0"/>
              <a:t> </a:t>
            </a:r>
            <a:r>
              <a:rPr lang="en-GB" dirty="0" err="1"/>
              <a:t>ar</a:t>
            </a:r>
            <a:r>
              <a:rPr lang="en-GB" dirty="0"/>
              <a:t> </a:t>
            </a:r>
            <a:r>
              <a:rPr lang="en-GB" dirty="0" err="1"/>
              <a:t>forâl</a:t>
            </a:r>
            <a:r>
              <a:rPr lang="en-GB" dirty="0"/>
              <a:t> a </a:t>
            </a:r>
            <a:r>
              <a:rPr lang="en-GB" dirty="0" err="1"/>
              <a:t>boddhad</a:t>
            </a:r>
            <a:r>
              <a:rPr lang="en-GB" dirty="0"/>
              <a:t> </a:t>
            </a:r>
            <a:r>
              <a:rPr lang="en-GB" dirty="0" err="1"/>
              <a:t>swydd</a:t>
            </a:r>
            <a:r>
              <a:rPr lang="en-GB" dirty="0"/>
              <a:t> y </a:t>
            </a:r>
            <a:r>
              <a:rPr lang="en-GB" dirty="0" err="1"/>
              <a:t>sawl</a:t>
            </a:r>
            <a:r>
              <a:rPr lang="en-GB" dirty="0"/>
              <a:t> </a:t>
            </a:r>
            <a:r>
              <a:rPr lang="en-GB" dirty="0" err="1"/>
              <a:t>sy’n</a:t>
            </a:r>
            <a:r>
              <a:rPr lang="en-GB" dirty="0"/>
              <a:t> </a:t>
            </a:r>
            <a:r>
              <a:rPr lang="en-GB" dirty="0" err="1"/>
              <a:t>cael</a:t>
            </a:r>
            <a:r>
              <a:rPr lang="en-GB" dirty="0"/>
              <a:t> </a:t>
            </a:r>
            <a:r>
              <a:rPr lang="en-GB" dirty="0" err="1"/>
              <a:t>ei</a:t>
            </a:r>
            <a:r>
              <a:rPr lang="en-GB" dirty="0"/>
              <a:t> </a:t>
            </a:r>
            <a:r>
              <a:rPr lang="en-GB" dirty="0" err="1"/>
              <a:t>oruchwylio</a:t>
            </a:r>
            <a:r>
              <a:rPr lang="en-GB" dirty="0"/>
              <a:t> – y </a:t>
            </a:r>
            <a:r>
              <a:rPr lang="en-GB" dirty="0" err="1"/>
              <a:t>swyddogaeth</a:t>
            </a:r>
            <a:r>
              <a:rPr lang="en-GB" dirty="0"/>
              <a:t> </a:t>
            </a:r>
            <a:r>
              <a:rPr lang="en-GB" dirty="0" err="1"/>
              <a:t>yw</a:t>
            </a:r>
            <a:r>
              <a:rPr lang="en-GB" dirty="0"/>
              <a:t> </a:t>
            </a:r>
            <a:r>
              <a:rPr lang="en-GB" dirty="0" err="1"/>
              <a:t>gwella’r</a:t>
            </a:r>
            <a:r>
              <a:rPr lang="en-GB" dirty="0"/>
              <a:t> </a:t>
            </a:r>
            <a:r>
              <a:rPr lang="en-GB" dirty="0" err="1"/>
              <a:t>rhain</a:t>
            </a:r>
            <a:r>
              <a:rPr lang="en-GB" dirty="0"/>
              <a:t> (</a:t>
            </a:r>
            <a:r>
              <a:rPr lang="en-GB" dirty="0" err="1"/>
              <a:t>Kadushin</a:t>
            </a:r>
            <a:r>
              <a:rPr lang="en-GB" dirty="0"/>
              <a:t> 1992: 20).</a:t>
            </a:r>
          </a:p>
          <a:p>
            <a:r>
              <a:rPr lang="en-GB" dirty="0"/>
              <a:t>Mae </a:t>
            </a:r>
            <a:r>
              <a:rPr lang="en-GB" dirty="0" err="1"/>
              <a:t>gan</a:t>
            </a:r>
            <a:r>
              <a:rPr lang="en-GB" dirty="0"/>
              <a:t> Hawkins a Shohet (1989: 43) </a:t>
            </a:r>
            <a:r>
              <a:rPr lang="en-GB" dirty="0" err="1"/>
              <a:t>ddiffiniadau</a:t>
            </a:r>
            <a:r>
              <a:rPr lang="en-GB" dirty="0"/>
              <a:t> </a:t>
            </a:r>
            <a:r>
              <a:rPr lang="en-GB" dirty="0" err="1"/>
              <a:t>tebyg</a:t>
            </a:r>
            <a:r>
              <a:rPr lang="en-GB" dirty="0"/>
              <a:t> ac </a:t>
            </a:r>
            <a:r>
              <a:rPr lang="en-GB" dirty="0" err="1"/>
              <a:t>maent</a:t>
            </a:r>
            <a:r>
              <a:rPr lang="en-GB" dirty="0"/>
              <a:t> </a:t>
            </a:r>
            <a:r>
              <a:rPr lang="en-GB" dirty="0" err="1"/>
              <a:t>yn</a:t>
            </a:r>
            <a:r>
              <a:rPr lang="en-GB" dirty="0"/>
              <a:t> </a:t>
            </a:r>
            <a:r>
              <a:rPr lang="en-GB" dirty="0" err="1"/>
              <a:t>cydnabod</a:t>
            </a:r>
            <a:r>
              <a:rPr lang="en-GB" dirty="0"/>
              <a:t> bod y </a:t>
            </a:r>
            <a:r>
              <a:rPr lang="en-GB" dirty="0" err="1"/>
              <a:t>goruchwyliwr</a:t>
            </a:r>
            <a:r>
              <a:rPr lang="en-GB" dirty="0"/>
              <a:t> </a:t>
            </a:r>
            <a:r>
              <a:rPr lang="en-GB" dirty="0" err="1"/>
              <a:t>yn</a:t>
            </a:r>
            <a:r>
              <a:rPr lang="en-GB" dirty="0"/>
              <a:t> </a:t>
            </a:r>
            <a:r>
              <a:rPr lang="en-GB" dirty="0" err="1"/>
              <a:t>sicrhau</a:t>
            </a:r>
            <a:r>
              <a:rPr lang="en-GB" dirty="0"/>
              <a:t>, </a:t>
            </a:r>
            <a:r>
              <a:rPr lang="en-GB" dirty="0" err="1"/>
              <a:t>fel</a:t>
            </a:r>
            <a:r>
              <a:rPr lang="en-GB" dirty="0"/>
              <a:t> person a </a:t>
            </a:r>
            <a:r>
              <a:rPr lang="en-GB" dirty="0" err="1"/>
              <a:t>gweithiwr</a:t>
            </a:r>
            <a:r>
              <a:rPr lang="en-GB" dirty="0"/>
              <a:t>, </a:t>
            </a:r>
            <a:r>
              <a:rPr lang="en-GB" dirty="0" err="1"/>
              <a:t>nad</a:t>
            </a:r>
            <a:r>
              <a:rPr lang="en-GB" dirty="0"/>
              <a:t> </a:t>
            </a:r>
            <a:r>
              <a:rPr lang="en-GB" dirty="0" err="1"/>
              <a:t>yw'r</a:t>
            </a:r>
            <a:r>
              <a:rPr lang="en-GB" dirty="0"/>
              <a:t> </a:t>
            </a:r>
            <a:r>
              <a:rPr lang="en-GB" dirty="0" err="1"/>
              <a:t>rhai</a:t>
            </a:r>
            <a:r>
              <a:rPr lang="en-GB" dirty="0"/>
              <a:t> a </a:t>
            </a:r>
            <a:r>
              <a:rPr lang="en-GB" dirty="0" err="1"/>
              <a:t>oruchwylir</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gadael</a:t>
            </a:r>
            <a:r>
              <a:rPr lang="en-GB" dirty="0"/>
              <a:t> </a:t>
            </a:r>
            <a:r>
              <a:rPr lang="en-GB" dirty="0" err="1"/>
              <a:t>i</a:t>
            </a:r>
            <a:r>
              <a:rPr lang="en-GB" dirty="0"/>
              <a:t> </a:t>
            </a:r>
            <a:r>
              <a:rPr lang="en-GB" dirty="0" err="1"/>
              <a:t>gario</a:t>
            </a:r>
            <a:r>
              <a:rPr lang="en-GB" dirty="0"/>
              <a:t>, </a:t>
            </a:r>
            <a:r>
              <a:rPr lang="en-GB" dirty="0" err="1"/>
              <a:t>yn</a:t>
            </a:r>
            <a:r>
              <a:rPr lang="en-GB" dirty="0"/>
              <a:t> </a:t>
            </a:r>
            <a:r>
              <a:rPr lang="en-GB" dirty="0" err="1"/>
              <a:t>ddiangen</a:t>
            </a:r>
            <a:r>
              <a:rPr lang="en-GB" dirty="0"/>
              <a:t>, </a:t>
            </a:r>
            <a:r>
              <a:rPr lang="en-GB" dirty="0" err="1"/>
              <a:t>anawsterau</a:t>
            </a:r>
            <a:r>
              <a:rPr lang="en-GB" dirty="0"/>
              <a:t> a </a:t>
            </a:r>
            <a:r>
              <a:rPr lang="en-GB" dirty="0" err="1"/>
              <a:t>phroblemau</a:t>
            </a:r>
            <a:r>
              <a:rPr lang="en-GB" dirty="0"/>
              <a:t> </a:t>
            </a:r>
            <a:r>
              <a:rPr lang="en-GB" dirty="0" err="1"/>
              <a:t>sy'n</a:t>
            </a:r>
            <a:r>
              <a:rPr lang="en-GB" dirty="0"/>
              <a:t> </a:t>
            </a:r>
            <a:r>
              <a:rPr lang="en-GB" dirty="0" err="1"/>
              <a:t>codi</a:t>
            </a:r>
            <a:r>
              <a:rPr lang="en-GB" dirty="0"/>
              <a:t> </a:t>
            </a:r>
            <a:r>
              <a:rPr lang="en-GB" dirty="0" err="1"/>
              <a:t>yn</a:t>
            </a:r>
            <a:r>
              <a:rPr lang="en-GB" dirty="0"/>
              <a:t> y </a:t>
            </a:r>
            <a:r>
              <a:rPr lang="en-GB" dirty="0" err="1"/>
              <a:t>gwaith</a:t>
            </a:r>
            <a:r>
              <a:rPr lang="en-GB" dirty="0"/>
              <a:t> </a:t>
            </a:r>
            <a:r>
              <a:rPr lang="en-GB" dirty="0" err="1"/>
              <a:t>ar</a:t>
            </a:r>
            <a:r>
              <a:rPr lang="en-GB" dirty="0"/>
              <a:t> </a:t>
            </a:r>
            <a:r>
              <a:rPr lang="en-GB" dirty="0" err="1"/>
              <a:t>eu</a:t>
            </a:r>
            <a:r>
              <a:rPr lang="en-GB" dirty="0"/>
              <a:t> pen </a:t>
            </a:r>
            <a:r>
              <a:rPr lang="en-GB" dirty="0" err="1"/>
              <a:t>eu</a:t>
            </a:r>
            <a:r>
              <a:rPr lang="en-GB" dirty="0"/>
              <a:t> </a:t>
            </a:r>
            <a:r>
              <a:rPr lang="en-GB" dirty="0" err="1"/>
              <a:t>hunain</a:t>
            </a:r>
            <a:r>
              <a:rPr lang="en-GB" dirty="0"/>
              <a:t>.</a:t>
            </a:r>
          </a:p>
          <a:p>
            <a:r>
              <a:rPr lang="en-GB" dirty="0" err="1"/>
              <a:t>Mae'n</a:t>
            </a:r>
            <a:r>
              <a:rPr lang="en-GB" dirty="0"/>
              <a:t> </a:t>
            </a:r>
            <a:r>
              <a:rPr lang="en-GB" dirty="0" err="1"/>
              <a:t>ofod</a:t>
            </a:r>
            <a:r>
              <a:rPr lang="en-GB" dirty="0"/>
              <a:t> </a:t>
            </a:r>
            <a:r>
              <a:rPr lang="en-GB" dirty="0" err="1"/>
              <a:t>i</a:t>
            </a:r>
            <a:r>
              <a:rPr lang="en-GB" dirty="0"/>
              <a:t> </a:t>
            </a:r>
            <a:r>
              <a:rPr lang="en-GB" dirty="0" err="1"/>
              <a:t>fynegi</a:t>
            </a:r>
            <a:r>
              <a:rPr lang="en-GB" dirty="0"/>
              <a:t> </a:t>
            </a:r>
            <a:r>
              <a:rPr lang="en-GB" dirty="0" err="1"/>
              <a:t>rhai</a:t>
            </a:r>
            <a:r>
              <a:rPr lang="en-GB" dirty="0"/>
              <a:t> </a:t>
            </a:r>
            <a:r>
              <a:rPr lang="en-GB" dirty="0" err="1"/>
              <a:t>o'r</a:t>
            </a:r>
            <a:r>
              <a:rPr lang="en-GB" dirty="0"/>
              <a:t> </a:t>
            </a:r>
            <a:r>
              <a:rPr lang="en-GB" dirty="0" err="1"/>
              <a:t>pwysau</a:t>
            </a:r>
            <a:r>
              <a:rPr lang="en-GB" dirty="0"/>
              <a:t> </a:t>
            </a:r>
            <a:r>
              <a:rPr lang="en-GB" dirty="0" err="1"/>
              <a:t>sy'n</a:t>
            </a:r>
            <a:r>
              <a:rPr lang="en-GB" dirty="0"/>
              <a:t> </a:t>
            </a:r>
            <a:r>
              <a:rPr lang="en-GB" dirty="0" err="1"/>
              <a:t>gysylltiedig</a:t>
            </a:r>
            <a:r>
              <a:rPr lang="en-GB" dirty="0"/>
              <a:t> </a:t>
            </a:r>
            <a:r>
              <a:rPr lang="en-GB" dirty="0" err="1"/>
              <a:t>â'u</a:t>
            </a:r>
            <a:r>
              <a:rPr lang="en-GB" dirty="0"/>
              <a:t> </a:t>
            </a:r>
            <a:r>
              <a:rPr lang="en-GB" dirty="0" err="1"/>
              <a:t>gwaith</a:t>
            </a:r>
            <a:r>
              <a:rPr lang="en-GB" dirty="0"/>
              <a:t>, ac </a:t>
            </a:r>
            <a:r>
              <a:rPr lang="en-GB" dirty="0" err="1"/>
              <a:t>yna</a:t>
            </a:r>
            <a:r>
              <a:rPr lang="en-GB" dirty="0"/>
              <a:t> </a:t>
            </a:r>
            <a:r>
              <a:rPr lang="en-GB" dirty="0" err="1"/>
              <a:t>i</a:t>
            </a:r>
            <a:r>
              <a:rPr lang="en-GB" dirty="0"/>
              <a:t> </a:t>
            </a:r>
            <a:r>
              <a:rPr lang="en-GB" dirty="0" err="1"/>
              <a:t>archwilio</a:t>
            </a:r>
            <a:r>
              <a:rPr lang="en-GB" dirty="0"/>
              <a:t> </a:t>
            </a:r>
            <a:r>
              <a:rPr lang="en-GB" dirty="0" err="1"/>
              <a:t>ffyrdd</a:t>
            </a:r>
            <a:r>
              <a:rPr lang="en-GB" dirty="0"/>
              <a:t> o </a:t>
            </a:r>
            <a:r>
              <a:rPr lang="en-GB" dirty="0" err="1"/>
              <a:t>ddelio</a:t>
            </a:r>
            <a:r>
              <a:rPr lang="en-GB" dirty="0"/>
              <a:t> â </a:t>
            </a:r>
            <a:r>
              <a:rPr lang="en-GB" dirty="0" err="1"/>
              <a:t>nhw</a:t>
            </a:r>
            <a:r>
              <a:rPr lang="en-GB" dirty="0"/>
              <a:t>.</a:t>
            </a:r>
          </a:p>
          <a:p>
            <a:endParaRPr lang="en-GB" dirty="0"/>
          </a:p>
        </p:txBody>
      </p:sp>
      <p:sp>
        <p:nvSpPr>
          <p:cNvPr id="7" name="Content Placeholder 6">
            <a:extLst>
              <a:ext uri="{FF2B5EF4-FFF2-40B4-BE49-F238E27FC236}">
                <a16:creationId xmlns:a16="http://schemas.microsoft.com/office/drawing/2014/main" id="{42578C84-78E5-B959-5DDC-A5BE82B7A3A2}"/>
              </a:ext>
            </a:extLst>
          </p:cNvPr>
          <p:cNvSpPr>
            <a:spLocks noGrp="1"/>
          </p:cNvSpPr>
          <p:nvPr>
            <p:ph sz="half" idx="2"/>
          </p:nvPr>
        </p:nvSpPr>
        <p:spPr/>
        <p:txBody>
          <a:bodyPr>
            <a:normAutofit fontScale="70000" lnSpcReduction="20000"/>
          </a:bodyPr>
          <a:lstStyle/>
          <a:p>
            <a:r>
              <a:rPr lang="en-GB" dirty="0">
                <a:solidFill>
                  <a:schemeClr val="accent5">
                    <a:lumMod val="75000"/>
                  </a:schemeClr>
                </a:solidFill>
              </a:rPr>
              <a:t>Supportive – The focus in supportive supervision is upon the supervisee’s morale and job satisfaction – the function being to improve these (</a:t>
            </a:r>
            <a:r>
              <a:rPr lang="en-GB" dirty="0" err="1">
                <a:solidFill>
                  <a:schemeClr val="accent5">
                    <a:lumMod val="75000"/>
                  </a:schemeClr>
                </a:solidFill>
              </a:rPr>
              <a:t>Kadushin</a:t>
            </a:r>
            <a:r>
              <a:rPr lang="en-GB" dirty="0">
                <a:solidFill>
                  <a:schemeClr val="accent5">
                    <a:lumMod val="75000"/>
                  </a:schemeClr>
                </a:solidFill>
              </a:rPr>
              <a:t> 1992: 20). </a:t>
            </a:r>
          </a:p>
          <a:p>
            <a:r>
              <a:rPr lang="en-GB" dirty="0">
                <a:solidFill>
                  <a:schemeClr val="accent5">
                    <a:lumMod val="75000"/>
                  </a:schemeClr>
                </a:solidFill>
              </a:rPr>
              <a:t>Hawkins and Shohet (1989: 43) have similar definitions and recognize that the supervisor ensures that as a person and a worker, supervisees are not left to carry, unnecessarily, difficulties and problems alone that arise in work. </a:t>
            </a:r>
          </a:p>
          <a:p>
            <a:r>
              <a:rPr lang="en-GB" dirty="0">
                <a:solidFill>
                  <a:schemeClr val="accent5">
                    <a:lumMod val="75000"/>
                  </a:schemeClr>
                </a:solidFill>
              </a:rPr>
              <a:t>It is a space to express some of the stresses related to their work, and then to explore ways of dealing with them. </a:t>
            </a:r>
          </a:p>
          <a:p>
            <a:endParaRPr lang="en-GB" dirty="0"/>
          </a:p>
        </p:txBody>
      </p:sp>
    </p:spTree>
    <p:extLst>
      <p:ext uri="{BB962C8B-B14F-4D97-AF65-F5344CB8AC3E}">
        <p14:creationId xmlns:p14="http://schemas.microsoft.com/office/powerpoint/2010/main" val="13976007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Goruchwyliaeth</a:t>
            </a:r>
            <a:br>
              <a:rPr lang="en-GB" b="1" dirty="0"/>
            </a:br>
            <a:r>
              <a:rPr lang="en-GB" b="1" dirty="0">
                <a:solidFill>
                  <a:schemeClr val="accent5">
                    <a:lumMod val="75000"/>
                  </a:schemeClr>
                </a:solidFill>
              </a:rPr>
              <a:t>Supervision</a:t>
            </a:r>
          </a:p>
        </p:txBody>
      </p:sp>
      <p:sp>
        <p:nvSpPr>
          <p:cNvPr id="6" name="Content Placeholder 5">
            <a:extLst>
              <a:ext uri="{FF2B5EF4-FFF2-40B4-BE49-F238E27FC236}">
                <a16:creationId xmlns:a16="http://schemas.microsoft.com/office/drawing/2014/main" id="{E30C6895-1D32-2AED-3D98-105848699F08}"/>
              </a:ext>
            </a:extLst>
          </p:cNvPr>
          <p:cNvSpPr>
            <a:spLocks noGrp="1"/>
          </p:cNvSpPr>
          <p:nvPr>
            <p:ph sz="half" idx="1"/>
          </p:nvPr>
        </p:nvSpPr>
        <p:spPr/>
        <p:txBody>
          <a:bodyPr>
            <a:normAutofit fontScale="85000" lnSpcReduction="20000"/>
          </a:bodyPr>
          <a:lstStyle/>
          <a:p>
            <a:r>
              <a:rPr lang="en-GB" dirty="0"/>
              <a:t>Mae </a:t>
            </a:r>
            <a:r>
              <a:rPr lang="en-GB" dirty="0" err="1"/>
              <a:t>goruchwylio</a:t>
            </a:r>
            <a:r>
              <a:rPr lang="en-GB" dirty="0"/>
              <a:t> felly </a:t>
            </a:r>
            <a:r>
              <a:rPr lang="en-GB" dirty="0" err="1"/>
              <a:t>yn</a:t>
            </a:r>
            <a:r>
              <a:rPr lang="en-GB" dirty="0"/>
              <a:t> </a:t>
            </a:r>
            <a:r>
              <a:rPr lang="en-GB" dirty="0" err="1"/>
              <a:t>ymwneud</a:t>
            </a:r>
            <a:r>
              <a:rPr lang="en-GB" dirty="0"/>
              <a:t> ag </a:t>
            </a:r>
            <a:r>
              <a:rPr lang="en-GB" dirty="0" err="1"/>
              <a:t>archwilio</a:t>
            </a:r>
            <a:r>
              <a:rPr lang="en-GB" dirty="0"/>
              <a:t> </a:t>
            </a:r>
            <a:r>
              <a:rPr lang="en-GB" dirty="0" err="1"/>
              <a:t>ffyrdd</a:t>
            </a:r>
            <a:r>
              <a:rPr lang="en-GB" dirty="0"/>
              <a:t> o </a:t>
            </a:r>
            <a:r>
              <a:rPr lang="en-GB" dirty="0" err="1"/>
              <a:t>reoli</a:t>
            </a:r>
            <a:r>
              <a:rPr lang="en-GB" dirty="0"/>
              <a:t> </a:t>
            </a:r>
            <a:r>
              <a:rPr lang="en-GB" dirty="0" err="1"/>
              <a:t>eu</a:t>
            </a:r>
            <a:r>
              <a:rPr lang="en-GB" dirty="0"/>
              <a:t> </a:t>
            </a:r>
            <a:r>
              <a:rPr lang="en-GB" dirty="0" err="1"/>
              <a:t>teimladau</a:t>
            </a:r>
            <a:r>
              <a:rPr lang="en-GB" dirty="0"/>
              <a:t> </a:t>
            </a:r>
            <a:r>
              <a:rPr lang="en-GB" dirty="0" err="1"/>
              <a:t>a’u</a:t>
            </a:r>
            <a:r>
              <a:rPr lang="en-GB" dirty="0"/>
              <a:t> </a:t>
            </a:r>
            <a:r>
              <a:rPr lang="en-GB" dirty="0" err="1"/>
              <a:t>straen</a:t>
            </a:r>
            <a:r>
              <a:rPr lang="en-GB" dirty="0"/>
              <a:t>, </a:t>
            </a:r>
            <a:r>
              <a:rPr lang="en-GB" dirty="0" err="1"/>
              <a:t>fel</a:t>
            </a:r>
            <a:r>
              <a:rPr lang="en-GB" dirty="0"/>
              <a:t> </a:t>
            </a:r>
            <a:r>
              <a:rPr lang="en-GB" dirty="0" err="1"/>
              <a:t>nad</a:t>
            </a:r>
            <a:r>
              <a:rPr lang="en-GB" dirty="0"/>
              <a:t> </a:t>
            </a:r>
            <a:r>
              <a:rPr lang="en-GB" dirty="0" err="1"/>
              <a:t>yw’r</a:t>
            </a:r>
            <a:r>
              <a:rPr lang="en-GB" dirty="0"/>
              <a:t> </a:t>
            </a:r>
            <a:r>
              <a:rPr lang="en-GB" dirty="0" err="1"/>
              <a:t>rhain</a:t>
            </a:r>
            <a:r>
              <a:rPr lang="en-GB" dirty="0"/>
              <a:t> </a:t>
            </a:r>
            <a:r>
              <a:rPr lang="en-GB" dirty="0" err="1"/>
              <a:t>yn</a:t>
            </a:r>
            <a:r>
              <a:rPr lang="en-GB" dirty="0"/>
              <a:t> </a:t>
            </a:r>
            <a:r>
              <a:rPr lang="en-GB" dirty="0" err="1"/>
              <a:t>effeithio’n</a:t>
            </a:r>
            <a:r>
              <a:rPr lang="en-GB" dirty="0"/>
              <a:t> </a:t>
            </a:r>
            <a:r>
              <a:rPr lang="en-GB" dirty="0" err="1"/>
              <a:t>negyddol</a:t>
            </a:r>
            <a:r>
              <a:rPr lang="en-GB" dirty="0"/>
              <a:t> </a:t>
            </a:r>
            <a:r>
              <a:rPr lang="en-GB" dirty="0" err="1"/>
              <a:t>ar</a:t>
            </a:r>
            <a:r>
              <a:rPr lang="en-GB" dirty="0"/>
              <a:t> </a:t>
            </a:r>
            <a:r>
              <a:rPr lang="en-GB" dirty="0" err="1"/>
              <a:t>forâl</a:t>
            </a:r>
            <a:r>
              <a:rPr lang="en-GB" dirty="0"/>
              <a:t> a </a:t>
            </a:r>
            <a:r>
              <a:rPr lang="en-GB" dirty="0" err="1"/>
              <a:t>boddhad</a:t>
            </a:r>
            <a:r>
              <a:rPr lang="en-GB" dirty="0"/>
              <a:t> </a:t>
            </a:r>
            <a:r>
              <a:rPr lang="en-GB" dirty="0" err="1"/>
              <a:t>swydd</a:t>
            </a:r>
            <a:r>
              <a:rPr lang="en-GB" dirty="0"/>
              <a:t> y </a:t>
            </a:r>
            <a:r>
              <a:rPr lang="en-GB" dirty="0" err="1"/>
              <a:t>sawl</a:t>
            </a:r>
            <a:r>
              <a:rPr lang="en-GB" dirty="0"/>
              <a:t> </a:t>
            </a:r>
            <a:r>
              <a:rPr lang="en-GB" dirty="0" err="1"/>
              <a:t>sy’n</a:t>
            </a:r>
            <a:r>
              <a:rPr lang="en-GB" dirty="0"/>
              <a:t> </a:t>
            </a:r>
            <a:r>
              <a:rPr lang="en-GB" dirty="0" err="1"/>
              <a:t>cael</a:t>
            </a:r>
            <a:r>
              <a:rPr lang="en-GB" dirty="0"/>
              <a:t> </a:t>
            </a:r>
            <a:r>
              <a:rPr lang="en-GB" dirty="0" err="1"/>
              <a:t>ei</a:t>
            </a:r>
            <a:r>
              <a:rPr lang="en-GB" dirty="0"/>
              <a:t> </a:t>
            </a:r>
            <a:r>
              <a:rPr lang="en-GB" dirty="0" err="1"/>
              <a:t>oruchwylio</a:t>
            </a:r>
            <a:r>
              <a:rPr lang="en-GB" dirty="0"/>
              <a:t>.</a:t>
            </a:r>
          </a:p>
          <a:p>
            <a:r>
              <a:rPr lang="en-GB" dirty="0"/>
              <a:t>Y </a:t>
            </a:r>
            <a:r>
              <a:rPr lang="en-GB" dirty="0" err="1"/>
              <a:t>dybiaeth</a:t>
            </a:r>
            <a:r>
              <a:rPr lang="en-GB" dirty="0"/>
              <a:t> </a:t>
            </a:r>
            <a:r>
              <a:rPr lang="en-GB" dirty="0" err="1"/>
              <a:t>yma</a:t>
            </a:r>
            <a:r>
              <a:rPr lang="en-GB" dirty="0"/>
              <a:t> </a:t>
            </a:r>
            <a:r>
              <a:rPr lang="en-GB" dirty="0" err="1"/>
              <a:t>yw</a:t>
            </a:r>
            <a:r>
              <a:rPr lang="en-GB" dirty="0"/>
              <a:t>, </a:t>
            </a:r>
            <a:r>
              <a:rPr lang="en-GB" dirty="0" err="1"/>
              <a:t>os</a:t>
            </a:r>
            <a:r>
              <a:rPr lang="en-GB" dirty="0"/>
              <a:t> </a:t>
            </a:r>
            <a:r>
              <a:rPr lang="en-GB" dirty="0" err="1"/>
              <a:t>yw</a:t>
            </a:r>
            <a:r>
              <a:rPr lang="en-GB" dirty="0"/>
              <a:t> </a:t>
            </a:r>
            <a:r>
              <a:rPr lang="en-GB" dirty="0" err="1"/>
              <a:t>morâl</a:t>
            </a:r>
            <a:r>
              <a:rPr lang="en-GB" dirty="0"/>
              <a:t> </a:t>
            </a:r>
            <a:r>
              <a:rPr lang="en-GB" dirty="0" err="1"/>
              <a:t>yn</a:t>
            </a:r>
            <a:r>
              <a:rPr lang="en-GB" dirty="0"/>
              <a:t> </a:t>
            </a:r>
            <a:r>
              <a:rPr lang="en-GB" dirty="0" err="1"/>
              <a:t>isel</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effeithio</a:t>
            </a:r>
            <a:r>
              <a:rPr lang="en-GB" dirty="0"/>
              <a:t> </a:t>
            </a:r>
            <a:r>
              <a:rPr lang="en-GB" dirty="0" err="1"/>
              <a:t>ar</a:t>
            </a:r>
            <a:r>
              <a:rPr lang="en-GB" dirty="0"/>
              <a:t> </a:t>
            </a:r>
            <a:r>
              <a:rPr lang="en-GB" dirty="0" err="1"/>
              <a:t>ansawdd</a:t>
            </a:r>
            <a:r>
              <a:rPr lang="en-GB" dirty="0"/>
              <a:t> y </a:t>
            </a:r>
            <a:r>
              <a:rPr lang="en-GB" dirty="0" err="1"/>
              <a:t>gwaith</a:t>
            </a:r>
            <a:r>
              <a:rPr lang="en-GB" dirty="0"/>
              <a:t>.</a:t>
            </a:r>
          </a:p>
          <a:p>
            <a:r>
              <a:rPr lang="en-GB" dirty="0"/>
              <a:t>Felly, </a:t>
            </a:r>
            <a:r>
              <a:rPr lang="en-GB" dirty="0" err="1"/>
              <a:t>gellir</a:t>
            </a:r>
            <a:r>
              <a:rPr lang="en-GB" dirty="0"/>
              <a:t> nodi bod </a:t>
            </a:r>
            <a:r>
              <a:rPr lang="en-GB" dirty="0" err="1"/>
              <a:t>goruchwylio</a:t>
            </a:r>
            <a:r>
              <a:rPr lang="en-GB" dirty="0"/>
              <a:t> </a:t>
            </a:r>
            <a:r>
              <a:rPr lang="en-GB" dirty="0" err="1"/>
              <a:t>yn</a:t>
            </a:r>
            <a:r>
              <a:rPr lang="en-GB" dirty="0"/>
              <a:t> broses </a:t>
            </a:r>
            <a:r>
              <a:rPr lang="en-GB" dirty="0" err="1"/>
              <a:t>bwysig</a:t>
            </a:r>
            <a:r>
              <a:rPr lang="en-GB" dirty="0"/>
              <a:t> ac </a:t>
            </a:r>
            <a:r>
              <a:rPr lang="en-GB" dirty="0" err="1"/>
              <a:t>yn</a:t>
            </a:r>
            <a:r>
              <a:rPr lang="en-GB" dirty="0"/>
              <a:t> un </a:t>
            </a:r>
            <a:r>
              <a:rPr lang="en-GB" dirty="0" err="1"/>
              <a:t>sylfaenol</a:t>
            </a:r>
            <a:r>
              <a:rPr lang="en-GB" dirty="0"/>
              <a:t> o </a:t>
            </a:r>
            <a:r>
              <a:rPr lang="en-GB" dirty="0" err="1"/>
              <a:t>fewn</a:t>
            </a:r>
            <a:r>
              <a:rPr lang="en-GB" dirty="0"/>
              <a:t> y </a:t>
            </a:r>
            <a:r>
              <a:rPr lang="en-GB" dirty="0" err="1"/>
              <a:t>proffesiwn</a:t>
            </a:r>
            <a:r>
              <a:rPr lang="en-GB" dirty="0"/>
              <a:t> </a:t>
            </a:r>
            <a:r>
              <a:rPr lang="en-GB" dirty="0" err="1"/>
              <a:t>gofalu</a:t>
            </a:r>
            <a:r>
              <a:rPr lang="en-GB" dirty="0"/>
              <a:t> </a:t>
            </a:r>
            <a:r>
              <a:rPr lang="en-GB" dirty="0" err="1"/>
              <a:t>megis</a:t>
            </a:r>
            <a:r>
              <a:rPr lang="en-GB" dirty="0"/>
              <a:t> </a:t>
            </a:r>
            <a:r>
              <a:rPr lang="en-GB" dirty="0" err="1"/>
              <a:t>gwaith</a:t>
            </a:r>
            <a:r>
              <a:rPr lang="en-GB" dirty="0"/>
              <a:t> </a:t>
            </a:r>
            <a:r>
              <a:rPr lang="en-GB" dirty="0" err="1"/>
              <a:t>ieuenctid</a:t>
            </a:r>
            <a:r>
              <a:rPr lang="en-GB" dirty="0"/>
              <a:t> a </a:t>
            </a:r>
            <a:r>
              <a:rPr lang="en-GB" dirty="0" err="1"/>
              <a:t>chymunedol</a:t>
            </a:r>
            <a:r>
              <a:rPr lang="en-GB" dirty="0"/>
              <a:t>.</a:t>
            </a:r>
          </a:p>
        </p:txBody>
      </p:sp>
      <p:sp>
        <p:nvSpPr>
          <p:cNvPr id="7" name="Content Placeholder 6">
            <a:extLst>
              <a:ext uri="{FF2B5EF4-FFF2-40B4-BE49-F238E27FC236}">
                <a16:creationId xmlns:a16="http://schemas.microsoft.com/office/drawing/2014/main" id="{71E58606-C746-AD9C-7878-53AE50451966}"/>
              </a:ext>
            </a:extLst>
          </p:cNvPr>
          <p:cNvSpPr>
            <a:spLocks noGrp="1"/>
          </p:cNvSpPr>
          <p:nvPr>
            <p:ph sz="half" idx="2"/>
          </p:nvPr>
        </p:nvSpPr>
        <p:spPr/>
        <p:txBody>
          <a:bodyPr>
            <a:normAutofit fontScale="85000" lnSpcReduction="20000"/>
          </a:bodyPr>
          <a:lstStyle/>
          <a:p>
            <a:r>
              <a:rPr lang="en-GB" dirty="0">
                <a:solidFill>
                  <a:schemeClr val="accent5">
                    <a:lumMod val="75000"/>
                  </a:schemeClr>
                </a:solidFill>
              </a:rPr>
              <a:t>Supervision is thus about exploring ways of managing their feelings and stress, so that these do not negatively affect the supervisee’s morale and job satisfaction. </a:t>
            </a:r>
          </a:p>
          <a:p>
            <a:r>
              <a:rPr lang="en-GB" dirty="0">
                <a:solidFill>
                  <a:schemeClr val="accent5">
                    <a:lumMod val="75000"/>
                  </a:schemeClr>
                </a:solidFill>
              </a:rPr>
              <a:t>The assumption here is that if morale is low, it affects the quality of work. </a:t>
            </a:r>
          </a:p>
          <a:p>
            <a:r>
              <a:rPr lang="en-GB" dirty="0">
                <a:solidFill>
                  <a:schemeClr val="accent5">
                    <a:lumMod val="75000"/>
                  </a:schemeClr>
                </a:solidFill>
              </a:rPr>
              <a:t>Therefore, it can be identified that supervision is an important process and a fundamental one within the caring profession such as youth and community work.</a:t>
            </a:r>
          </a:p>
        </p:txBody>
      </p:sp>
    </p:spTree>
    <p:extLst>
      <p:ext uri="{BB962C8B-B14F-4D97-AF65-F5344CB8AC3E}">
        <p14:creationId xmlns:p14="http://schemas.microsoft.com/office/powerpoint/2010/main" val="1899664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Goruchwyliaeth</a:t>
            </a:r>
            <a:br>
              <a:rPr lang="en-GB" b="1" dirty="0"/>
            </a:br>
            <a:r>
              <a:rPr lang="en-GB" b="1" dirty="0">
                <a:solidFill>
                  <a:schemeClr val="accent5">
                    <a:lumMod val="75000"/>
                  </a:schemeClr>
                </a:solidFill>
              </a:rPr>
              <a:t>Supervision</a:t>
            </a:r>
          </a:p>
        </p:txBody>
      </p:sp>
      <p:sp>
        <p:nvSpPr>
          <p:cNvPr id="6" name="Content Placeholder 5">
            <a:extLst>
              <a:ext uri="{FF2B5EF4-FFF2-40B4-BE49-F238E27FC236}">
                <a16:creationId xmlns:a16="http://schemas.microsoft.com/office/drawing/2014/main" id="{E30C6895-1D32-2AED-3D98-105848699F08}"/>
              </a:ext>
            </a:extLst>
          </p:cNvPr>
          <p:cNvSpPr>
            <a:spLocks noGrp="1"/>
          </p:cNvSpPr>
          <p:nvPr>
            <p:ph sz="half" idx="1"/>
          </p:nvPr>
        </p:nvSpPr>
        <p:spPr/>
        <p:txBody>
          <a:bodyPr>
            <a:normAutofit fontScale="85000" lnSpcReduction="10000"/>
          </a:bodyPr>
          <a:lstStyle/>
          <a:p>
            <a:r>
              <a:rPr lang="en-GB" dirty="0"/>
              <a:t>Mae </a:t>
            </a:r>
            <a:r>
              <a:rPr lang="en-GB" dirty="0" err="1"/>
              <a:t>goruchwyliaeth</a:t>
            </a:r>
            <a:r>
              <a:rPr lang="en-GB" dirty="0"/>
              <a:t> </a:t>
            </a:r>
            <a:r>
              <a:rPr lang="en-GB" dirty="0" err="1"/>
              <a:t>yn</a:t>
            </a:r>
            <a:r>
              <a:rPr lang="en-GB" dirty="0"/>
              <a:t> </a:t>
            </a:r>
            <a:r>
              <a:rPr lang="en-GB" dirty="0" err="1"/>
              <a:t>gyfrwng</a:t>
            </a:r>
            <a:r>
              <a:rPr lang="en-GB" dirty="0"/>
              <a:t> </a:t>
            </a:r>
            <a:r>
              <a:rPr lang="en-GB" dirty="0" err="1"/>
              <a:t>ar</a:t>
            </a:r>
            <a:r>
              <a:rPr lang="en-GB" dirty="0"/>
              <a:t> </a:t>
            </a:r>
            <a:r>
              <a:rPr lang="en-GB" dirty="0" err="1"/>
              <a:t>gyfer</a:t>
            </a:r>
            <a:r>
              <a:rPr lang="en-GB" dirty="0"/>
              <a:t> </a:t>
            </a:r>
            <a:r>
              <a:rPr lang="en-GB" dirty="0" err="1"/>
              <a:t>datblygiad</a:t>
            </a:r>
            <a:r>
              <a:rPr lang="en-GB" dirty="0"/>
              <a:t> </a:t>
            </a:r>
            <a:r>
              <a:rPr lang="en-GB" dirty="0" err="1"/>
              <a:t>proffesiynol</a:t>
            </a:r>
            <a:r>
              <a:rPr lang="en-GB" dirty="0"/>
              <a:t> </a:t>
            </a:r>
            <a:r>
              <a:rPr lang="en-GB" dirty="0" err="1"/>
              <a:t>parhaus</a:t>
            </a:r>
            <a:r>
              <a:rPr lang="en-GB" dirty="0"/>
              <a:t> </a:t>
            </a:r>
            <a:r>
              <a:rPr lang="en-GB" dirty="0" err="1"/>
              <a:t>wrth</a:t>
            </a:r>
            <a:r>
              <a:rPr lang="en-GB" dirty="0"/>
              <a:t> </a:t>
            </a:r>
            <a:r>
              <a:rPr lang="en-GB" dirty="0" err="1"/>
              <a:t>i</a:t>
            </a:r>
            <a:r>
              <a:rPr lang="en-GB" dirty="0"/>
              <a:t> </a:t>
            </a:r>
            <a:r>
              <a:rPr lang="en-GB" dirty="0" err="1"/>
              <a:t>anghenion</a:t>
            </a:r>
            <a:r>
              <a:rPr lang="en-GB" dirty="0"/>
              <a:t> </a:t>
            </a:r>
            <a:r>
              <a:rPr lang="en-GB" dirty="0" err="1"/>
              <a:t>hyfforddi</a:t>
            </a:r>
            <a:r>
              <a:rPr lang="en-GB" dirty="0"/>
              <a:t> </a:t>
            </a:r>
            <a:r>
              <a:rPr lang="en-GB" dirty="0" err="1"/>
              <a:t>pellach</a:t>
            </a:r>
            <a:r>
              <a:rPr lang="en-GB" dirty="0"/>
              <a:t> </a:t>
            </a:r>
            <a:r>
              <a:rPr lang="en-GB" dirty="0" err="1"/>
              <a:t>gael</a:t>
            </a:r>
            <a:r>
              <a:rPr lang="en-GB" dirty="0"/>
              <a:t> </a:t>
            </a:r>
            <a:r>
              <a:rPr lang="en-GB" dirty="0" err="1"/>
              <a:t>eu</a:t>
            </a:r>
            <a:r>
              <a:rPr lang="en-GB" dirty="0"/>
              <a:t> nodi ac </a:t>
            </a:r>
            <a:r>
              <a:rPr lang="en-GB" dirty="0" err="1"/>
              <a:t>mae</a:t>
            </a:r>
            <a:r>
              <a:rPr lang="en-GB" dirty="0"/>
              <a:t> </a:t>
            </a:r>
            <a:r>
              <a:rPr lang="en-GB" dirty="0" err="1"/>
              <a:t>ymarferwyr</a:t>
            </a:r>
            <a:r>
              <a:rPr lang="en-GB" dirty="0"/>
              <a:t> </a:t>
            </a:r>
            <a:r>
              <a:rPr lang="en-GB" dirty="0" err="1"/>
              <a:t>yn</a:t>
            </a:r>
            <a:r>
              <a:rPr lang="en-GB" dirty="0"/>
              <a:t> </a:t>
            </a:r>
            <a:r>
              <a:rPr lang="en-GB" dirty="0" err="1"/>
              <a:t>datblygu</a:t>
            </a:r>
            <a:r>
              <a:rPr lang="en-GB" dirty="0"/>
              <a:t> </a:t>
            </a:r>
            <a:r>
              <a:rPr lang="en-GB" dirty="0" err="1"/>
              <a:t>gwybodaeth</a:t>
            </a:r>
            <a:r>
              <a:rPr lang="en-GB" dirty="0"/>
              <a:t> a </a:t>
            </a:r>
            <a:r>
              <a:rPr lang="en-GB" dirty="0" err="1"/>
              <a:t>chymhwysedd</a:t>
            </a:r>
            <a:r>
              <a:rPr lang="en-GB" dirty="0"/>
              <a:t> </a:t>
            </a:r>
            <a:r>
              <a:rPr lang="en-GB" dirty="0" err="1"/>
              <a:t>trwy</a:t>
            </a:r>
            <a:r>
              <a:rPr lang="en-GB" dirty="0"/>
              <a:t> broses </a:t>
            </a:r>
            <a:r>
              <a:rPr lang="en-GB" dirty="0" err="1"/>
              <a:t>ffurfiol</a:t>
            </a:r>
            <a:r>
              <a:rPr lang="en-GB" dirty="0"/>
              <a:t> o </a:t>
            </a:r>
            <a:r>
              <a:rPr lang="en-GB" dirty="0" err="1"/>
              <a:t>gymorth</a:t>
            </a:r>
            <a:r>
              <a:rPr lang="en-GB" dirty="0"/>
              <a:t> a </a:t>
            </a:r>
            <a:r>
              <a:rPr lang="en-GB" dirty="0" err="1"/>
              <a:t>dysgu</a:t>
            </a:r>
            <a:r>
              <a:rPr lang="en-GB" dirty="0"/>
              <a:t> </a:t>
            </a:r>
            <a:r>
              <a:rPr lang="en-GB" dirty="0" err="1"/>
              <a:t>proffesiynol</a:t>
            </a:r>
            <a:r>
              <a:rPr lang="en-GB" dirty="0"/>
              <a:t>.</a:t>
            </a:r>
          </a:p>
          <a:p>
            <a:r>
              <a:rPr lang="en-GB" dirty="0" err="1"/>
              <a:t>Cefnogir</a:t>
            </a:r>
            <a:r>
              <a:rPr lang="en-GB" dirty="0"/>
              <a:t> </a:t>
            </a:r>
            <a:r>
              <a:rPr lang="en-GB" dirty="0" err="1"/>
              <a:t>ymarferwyr</a:t>
            </a:r>
            <a:r>
              <a:rPr lang="en-GB" dirty="0"/>
              <a:t> </a:t>
            </a:r>
            <a:r>
              <a:rPr lang="en-GB" dirty="0" err="1"/>
              <a:t>i</a:t>
            </a:r>
            <a:r>
              <a:rPr lang="en-GB" dirty="0"/>
              <a:t> </a:t>
            </a:r>
            <a:r>
              <a:rPr lang="en-GB" dirty="0" err="1"/>
              <a:t>gymryd</a:t>
            </a:r>
            <a:r>
              <a:rPr lang="en-GB" dirty="0"/>
              <a:t> </a:t>
            </a:r>
            <a:r>
              <a:rPr lang="en-GB" dirty="0" err="1"/>
              <a:t>cyfrifoldeb</a:t>
            </a:r>
            <a:r>
              <a:rPr lang="en-GB" dirty="0"/>
              <a:t> am </a:t>
            </a:r>
            <a:r>
              <a:rPr lang="en-GB" dirty="0" err="1"/>
              <a:t>eu</a:t>
            </a:r>
            <a:r>
              <a:rPr lang="en-GB" dirty="0"/>
              <a:t> </a:t>
            </a:r>
            <a:r>
              <a:rPr lang="en-GB" dirty="0" err="1"/>
              <a:t>hymarfer</a:t>
            </a:r>
            <a:r>
              <a:rPr lang="en-GB" dirty="0"/>
              <a:t> </a:t>
            </a:r>
            <a:r>
              <a:rPr lang="en-GB" dirty="0" err="1"/>
              <a:t>eu</a:t>
            </a:r>
            <a:r>
              <a:rPr lang="en-GB" dirty="0"/>
              <a:t> </a:t>
            </a:r>
            <a:r>
              <a:rPr lang="en-GB" dirty="0" err="1"/>
              <a:t>hunain</a:t>
            </a:r>
            <a:r>
              <a:rPr lang="en-GB" dirty="0"/>
              <a:t> a </a:t>
            </a:r>
            <a:r>
              <a:rPr lang="en-GB" dirty="0" err="1"/>
              <a:t>gwella</a:t>
            </a:r>
            <a:r>
              <a:rPr lang="en-GB" dirty="0"/>
              <a:t> </a:t>
            </a:r>
            <a:r>
              <a:rPr lang="en-GB" dirty="0" err="1"/>
              <a:t>amddiffyniad</a:t>
            </a:r>
            <a:r>
              <a:rPr lang="en-GB" dirty="0"/>
              <a:t> a </a:t>
            </a:r>
            <a:r>
              <a:rPr lang="en-GB" dirty="0" err="1"/>
              <a:t>diogelwch</a:t>
            </a:r>
            <a:r>
              <a:rPr lang="en-GB" dirty="0"/>
              <a:t> </a:t>
            </a:r>
            <a:r>
              <a:rPr lang="en-GB" dirty="0" err="1"/>
              <a:t>cleientiaid</a:t>
            </a:r>
            <a:r>
              <a:rPr lang="en-GB" dirty="0"/>
              <a:t> </a:t>
            </a:r>
            <a:r>
              <a:rPr lang="en-GB" dirty="0" err="1"/>
              <a:t>mewn</a:t>
            </a:r>
            <a:r>
              <a:rPr lang="en-GB" dirty="0"/>
              <a:t> </a:t>
            </a:r>
            <a:r>
              <a:rPr lang="en-GB" dirty="0" err="1"/>
              <a:t>sefyllfaoedd</a:t>
            </a:r>
            <a:r>
              <a:rPr lang="en-GB" dirty="0"/>
              <a:t> </a:t>
            </a:r>
            <a:r>
              <a:rPr lang="en-GB" dirty="0" err="1"/>
              <a:t>cymhleth</a:t>
            </a:r>
            <a:r>
              <a:rPr lang="en-GB" dirty="0"/>
              <a:t>.</a:t>
            </a:r>
          </a:p>
        </p:txBody>
      </p:sp>
      <p:sp>
        <p:nvSpPr>
          <p:cNvPr id="7" name="Content Placeholder 6">
            <a:extLst>
              <a:ext uri="{FF2B5EF4-FFF2-40B4-BE49-F238E27FC236}">
                <a16:creationId xmlns:a16="http://schemas.microsoft.com/office/drawing/2014/main" id="{71E58606-C746-AD9C-7878-53AE50451966}"/>
              </a:ext>
            </a:extLst>
          </p:cNvPr>
          <p:cNvSpPr>
            <a:spLocks noGrp="1"/>
          </p:cNvSpPr>
          <p:nvPr>
            <p:ph sz="half" idx="2"/>
          </p:nvPr>
        </p:nvSpPr>
        <p:spPr/>
        <p:txBody>
          <a:bodyPr>
            <a:normAutofit fontScale="85000" lnSpcReduction="10000"/>
          </a:bodyPr>
          <a:lstStyle/>
          <a:p>
            <a:r>
              <a:rPr lang="en-GB" dirty="0">
                <a:solidFill>
                  <a:schemeClr val="accent5">
                    <a:lumMod val="75000"/>
                  </a:schemeClr>
                </a:solidFill>
              </a:rPr>
              <a:t>Supervision is a vehicle for continued professional development as further training needs can be identified and practitioners develops knowledge and competence through a formal process of professional support and learning. </a:t>
            </a:r>
          </a:p>
          <a:p>
            <a:r>
              <a:rPr lang="en-GB" dirty="0">
                <a:solidFill>
                  <a:schemeClr val="accent5">
                    <a:lumMod val="75000"/>
                  </a:schemeClr>
                </a:solidFill>
              </a:rPr>
              <a:t>Practitioners are supported to assume responsibility for their own practice and enhance client protection and safety in complex situations. </a:t>
            </a:r>
          </a:p>
          <a:p>
            <a:endParaRPr lang="en-GB" dirty="0">
              <a:solidFill>
                <a:schemeClr val="accent5">
                  <a:lumMod val="75000"/>
                </a:schemeClr>
              </a:solidFill>
            </a:endParaRPr>
          </a:p>
        </p:txBody>
      </p:sp>
    </p:spTree>
    <p:extLst>
      <p:ext uri="{BB962C8B-B14F-4D97-AF65-F5344CB8AC3E}">
        <p14:creationId xmlns:p14="http://schemas.microsoft.com/office/powerpoint/2010/main" val="11468874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Goruchwyliaeth</a:t>
            </a:r>
            <a:br>
              <a:rPr lang="en-GB" b="1" dirty="0"/>
            </a:br>
            <a:r>
              <a:rPr lang="en-GB" b="1" dirty="0">
                <a:solidFill>
                  <a:schemeClr val="accent5">
                    <a:lumMod val="75000"/>
                  </a:schemeClr>
                </a:solidFill>
              </a:rPr>
              <a:t>Supervision</a:t>
            </a:r>
          </a:p>
        </p:txBody>
      </p:sp>
      <p:sp>
        <p:nvSpPr>
          <p:cNvPr id="6" name="Content Placeholder 5">
            <a:extLst>
              <a:ext uri="{FF2B5EF4-FFF2-40B4-BE49-F238E27FC236}">
                <a16:creationId xmlns:a16="http://schemas.microsoft.com/office/drawing/2014/main" id="{E30C6895-1D32-2AED-3D98-105848699F08}"/>
              </a:ext>
            </a:extLst>
          </p:cNvPr>
          <p:cNvSpPr>
            <a:spLocks noGrp="1"/>
          </p:cNvSpPr>
          <p:nvPr>
            <p:ph sz="half" idx="1"/>
          </p:nvPr>
        </p:nvSpPr>
        <p:spPr/>
        <p:txBody>
          <a:bodyPr>
            <a:normAutofit fontScale="92500" lnSpcReduction="10000"/>
          </a:bodyPr>
          <a:lstStyle/>
          <a:p>
            <a:r>
              <a:rPr lang="en-GB" dirty="0"/>
              <a:t>Gall </a:t>
            </a:r>
            <a:r>
              <a:rPr lang="en-GB" dirty="0" err="1"/>
              <a:t>goruchwyliaeth</a:t>
            </a:r>
            <a:r>
              <a:rPr lang="en-GB" dirty="0"/>
              <a:t>, pan </a:t>
            </a:r>
            <a:r>
              <a:rPr lang="en-GB" dirty="0" err="1"/>
              <a:t>gaiff</a:t>
            </a:r>
            <a:r>
              <a:rPr lang="en-GB" dirty="0"/>
              <a:t> </a:t>
            </a:r>
            <a:r>
              <a:rPr lang="en-GB" dirty="0" err="1"/>
              <a:t>ei</a:t>
            </a:r>
            <a:r>
              <a:rPr lang="en-GB" dirty="0"/>
              <a:t> </a:t>
            </a:r>
            <a:r>
              <a:rPr lang="en-GB" dirty="0" err="1"/>
              <a:t>gweithredu'n</a:t>
            </a:r>
            <a:r>
              <a:rPr lang="en-GB" dirty="0"/>
              <a:t> </a:t>
            </a:r>
            <a:r>
              <a:rPr lang="en-GB" dirty="0" err="1"/>
              <a:t>gadarnhaol</a:t>
            </a:r>
            <a:r>
              <a:rPr lang="en-GB" dirty="0"/>
              <a:t> ac </a:t>
            </a:r>
            <a:r>
              <a:rPr lang="en-GB" dirty="0" err="1"/>
              <a:t>yn</a:t>
            </a:r>
            <a:r>
              <a:rPr lang="en-GB" dirty="0"/>
              <a:t> </a:t>
            </a:r>
            <a:r>
              <a:rPr lang="en-GB" dirty="0" err="1"/>
              <a:t>gymwys</a:t>
            </a:r>
            <a:r>
              <a:rPr lang="en-GB" dirty="0"/>
              <a:t> </a:t>
            </a:r>
            <a:r>
              <a:rPr lang="en-GB" dirty="0" err="1"/>
              <a:t>fod</a:t>
            </a:r>
            <a:r>
              <a:rPr lang="en-GB" dirty="0"/>
              <a:t> o </a:t>
            </a:r>
            <a:r>
              <a:rPr lang="en-GB" dirty="0" err="1"/>
              <a:t>fudd</a:t>
            </a:r>
            <a:r>
              <a:rPr lang="en-GB" dirty="0"/>
              <a:t> </a:t>
            </a:r>
            <a:r>
              <a:rPr lang="en-GB" dirty="0" err="1"/>
              <a:t>i</a:t>
            </a:r>
            <a:r>
              <a:rPr lang="en-GB" dirty="0"/>
              <a:t> </a:t>
            </a:r>
            <a:r>
              <a:rPr lang="en-GB" dirty="0" err="1"/>
              <a:t>weithiwr</a:t>
            </a:r>
            <a:r>
              <a:rPr lang="en-GB" dirty="0"/>
              <a:t>, </a:t>
            </a:r>
            <a:r>
              <a:rPr lang="en-GB" dirty="0" err="1"/>
              <a:t>cleient</a:t>
            </a:r>
            <a:r>
              <a:rPr lang="en-GB" dirty="0"/>
              <a:t>, </a:t>
            </a:r>
            <a:r>
              <a:rPr lang="en-GB" dirty="0" err="1"/>
              <a:t>cyflogwr</a:t>
            </a:r>
            <a:r>
              <a:rPr lang="en-GB" dirty="0"/>
              <a:t> ac </a:t>
            </a:r>
            <a:r>
              <a:rPr lang="en-GB" dirty="0" err="1"/>
              <a:t>ymarfer</a:t>
            </a:r>
            <a:r>
              <a:rPr lang="en-GB" dirty="0"/>
              <a:t>.</a:t>
            </a:r>
          </a:p>
          <a:p>
            <a:r>
              <a:rPr lang="en-GB" dirty="0"/>
              <a:t>Mae Johns (2004: 68) </a:t>
            </a:r>
            <a:r>
              <a:rPr lang="en-GB" dirty="0" err="1"/>
              <a:t>yn</a:t>
            </a:r>
            <a:r>
              <a:rPr lang="en-GB" dirty="0"/>
              <a:t> </a:t>
            </a:r>
            <a:r>
              <a:rPr lang="en-GB" dirty="0" err="1"/>
              <a:t>haeru</a:t>
            </a:r>
            <a:r>
              <a:rPr lang="en-GB" dirty="0"/>
              <a:t> bod </a:t>
            </a:r>
            <a:r>
              <a:rPr lang="en-GB" dirty="0" err="1"/>
              <a:t>goruchwyliaeth</a:t>
            </a:r>
            <a:r>
              <a:rPr lang="en-GB" dirty="0"/>
              <a:t> </a:t>
            </a:r>
            <a:r>
              <a:rPr lang="en-GB" dirty="0" err="1"/>
              <a:t>yn</a:t>
            </a:r>
            <a:r>
              <a:rPr lang="en-GB" dirty="0"/>
              <a:t> </a:t>
            </a:r>
            <a:r>
              <a:rPr lang="en-GB" dirty="0" err="1"/>
              <a:t>ganolog</a:t>
            </a:r>
            <a:r>
              <a:rPr lang="en-GB" dirty="0"/>
              <a:t> </a:t>
            </a:r>
            <a:r>
              <a:rPr lang="en-GB" dirty="0" err="1"/>
              <a:t>i’r</a:t>
            </a:r>
            <a:r>
              <a:rPr lang="en-GB" dirty="0"/>
              <a:t> broses </a:t>
            </a:r>
            <a:r>
              <a:rPr lang="en-GB" dirty="0" err="1"/>
              <a:t>ddysgu</a:t>
            </a:r>
            <a:r>
              <a:rPr lang="en-GB" dirty="0"/>
              <a:t> ac </a:t>
            </a:r>
            <a:r>
              <a:rPr lang="en-GB" dirty="0" err="1"/>
              <a:t>i</a:t>
            </a:r>
            <a:r>
              <a:rPr lang="en-GB" dirty="0"/>
              <a:t> </a:t>
            </a:r>
            <a:r>
              <a:rPr lang="en-GB" dirty="0" err="1"/>
              <a:t>ehangu</a:t>
            </a:r>
            <a:r>
              <a:rPr lang="en-GB" dirty="0"/>
              <a:t> </a:t>
            </a:r>
            <a:r>
              <a:rPr lang="en-GB" dirty="0" err="1"/>
              <a:t>cwmpas</a:t>
            </a:r>
            <a:r>
              <a:rPr lang="en-GB" dirty="0"/>
              <a:t> </a:t>
            </a:r>
            <a:r>
              <a:rPr lang="en-GB" dirty="0" err="1"/>
              <a:t>ymarfer</a:t>
            </a:r>
            <a:r>
              <a:rPr lang="en-GB" dirty="0"/>
              <a:t> ac y </a:t>
            </a:r>
            <a:r>
              <a:rPr lang="en-GB" dirty="0" err="1"/>
              <a:t>dylid</a:t>
            </a:r>
            <a:r>
              <a:rPr lang="en-GB" dirty="0"/>
              <a:t> </a:t>
            </a:r>
            <a:r>
              <a:rPr lang="en-GB" dirty="0" err="1"/>
              <a:t>ei</a:t>
            </a:r>
            <a:r>
              <a:rPr lang="en-GB" dirty="0"/>
              <a:t> </a:t>
            </a:r>
            <a:r>
              <a:rPr lang="en-GB" dirty="0" err="1"/>
              <a:t>gweld</a:t>
            </a:r>
            <a:r>
              <a:rPr lang="en-GB" dirty="0"/>
              <a:t> </a:t>
            </a:r>
            <a:r>
              <a:rPr lang="en-GB" dirty="0" err="1"/>
              <a:t>fel</a:t>
            </a:r>
            <a:r>
              <a:rPr lang="en-GB" dirty="0"/>
              <a:t> </a:t>
            </a:r>
            <a:r>
              <a:rPr lang="en-GB" dirty="0" err="1"/>
              <a:t>modd</a:t>
            </a:r>
            <a:r>
              <a:rPr lang="en-GB" dirty="0"/>
              <a:t> o </a:t>
            </a:r>
            <a:r>
              <a:rPr lang="en-GB" dirty="0" err="1"/>
              <a:t>annog</a:t>
            </a:r>
            <a:r>
              <a:rPr lang="en-GB" dirty="0"/>
              <a:t> </a:t>
            </a:r>
            <a:r>
              <a:rPr lang="en-GB" dirty="0" err="1"/>
              <a:t>hunanasesu</a:t>
            </a:r>
            <a:r>
              <a:rPr lang="en-GB" dirty="0"/>
              <a:t> a </a:t>
            </a:r>
            <a:r>
              <a:rPr lang="en-GB" dirty="0" err="1"/>
              <a:t>sgiliau</a:t>
            </a:r>
            <a:r>
              <a:rPr lang="en-GB" dirty="0"/>
              <a:t> </a:t>
            </a:r>
            <a:r>
              <a:rPr lang="en-GB" dirty="0" err="1"/>
              <a:t>dadansoddi</a:t>
            </a:r>
            <a:r>
              <a:rPr lang="en-GB" dirty="0"/>
              <a:t> a </a:t>
            </a:r>
            <a:r>
              <a:rPr lang="en-GB" dirty="0" err="1"/>
              <a:t>myfyrio</a:t>
            </a:r>
            <a:r>
              <a:rPr lang="en-GB" dirty="0"/>
              <a:t>.</a:t>
            </a:r>
          </a:p>
        </p:txBody>
      </p:sp>
      <p:sp>
        <p:nvSpPr>
          <p:cNvPr id="7" name="Content Placeholder 6">
            <a:extLst>
              <a:ext uri="{FF2B5EF4-FFF2-40B4-BE49-F238E27FC236}">
                <a16:creationId xmlns:a16="http://schemas.microsoft.com/office/drawing/2014/main" id="{71E58606-C746-AD9C-7878-53AE50451966}"/>
              </a:ext>
            </a:extLst>
          </p:cNvPr>
          <p:cNvSpPr>
            <a:spLocks noGrp="1"/>
          </p:cNvSpPr>
          <p:nvPr>
            <p:ph sz="half" idx="2"/>
          </p:nvPr>
        </p:nvSpPr>
        <p:spPr/>
        <p:txBody>
          <a:bodyPr>
            <a:normAutofit fontScale="92500" lnSpcReduction="10000"/>
          </a:bodyPr>
          <a:lstStyle/>
          <a:p>
            <a:r>
              <a:rPr lang="en-GB" dirty="0">
                <a:solidFill>
                  <a:schemeClr val="accent5">
                    <a:lumMod val="75000"/>
                  </a:schemeClr>
                </a:solidFill>
              </a:rPr>
              <a:t>Supervision, when positively and competently implemented can benefit worker, client, employer and practice. </a:t>
            </a:r>
          </a:p>
          <a:p>
            <a:r>
              <a:rPr lang="en-GB" dirty="0">
                <a:solidFill>
                  <a:schemeClr val="accent5">
                    <a:lumMod val="75000"/>
                  </a:schemeClr>
                </a:solidFill>
              </a:rPr>
              <a:t>Johns (2004: 68) maintains that supervision is central to the process of learning and to the expansion of the scope of practice and should be seen as a means of encouraging self-assessment and analytical and reflective skills. </a:t>
            </a:r>
          </a:p>
        </p:txBody>
      </p:sp>
    </p:spTree>
    <p:extLst>
      <p:ext uri="{BB962C8B-B14F-4D97-AF65-F5344CB8AC3E}">
        <p14:creationId xmlns:p14="http://schemas.microsoft.com/office/powerpoint/2010/main" val="17729655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Goruchwyliaeth</a:t>
            </a:r>
            <a:br>
              <a:rPr lang="en-GB" b="1" dirty="0"/>
            </a:br>
            <a:r>
              <a:rPr lang="en-GB" b="1" dirty="0">
                <a:solidFill>
                  <a:schemeClr val="accent5">
                    <a:lumMod val="75000"/>
                  </a:schemeClr>
                </a:solidFill>
              </a:rPr>
              <a:t>Supervision</a:t>
            </a:r>
          </a:p>
        </p:txBody>
      </p:sp>
      <p:sp>
        <p:nvSpPr>
          <p:cNvPr id="6" name="Content Placeholder 5">
            <a:extLst>
              <a:ext uri="{FF2B5EF4-FFF2-40B4-BE49-F238E27FC236}">
                <a16:creationId xmlns:a16="http://schemas.microsoft.com/office/drawing/2014/main" id="{E30C6895-1D32-2AED-3D98-105848699F08}"/>
              </a:ext>
            </a:extLst>
          </p:cNvPr>
          <p:cNvSpPr>
            <a:spLocks noGrp="1"/>
          </p:cNvSpPr>
          <p:nvPr>
            <p:ph sz="half" idx="1"/>
          </p:nvPr>
        </p:nvSpPr>
        <p:spPr/>
        <p:txBody>
          <a:bodyPr>
            <a:normAutofit fontScale="85000" lnSpcReduction="20000"/>
          </a:bodyPr>
          <a:lstStyle/>
          <a:p>
            <a:r>
              <a:rPr lang="en-GB" dirty="0" err="1"/>
              <a:t>Fodd</a:t>
            </a:r>
            <a:r>
              <a:rPr lang="en-GB" dirty="0"/>
              <a:t> </a:t>
            </a:r>
            <a:r>
              <a:rPr lang="en-GB" dirty="0" err="1"/>
              <a:t>bynnag</a:t>
            </a:r>
            <a:r>
              <a:rPr lang="en-GB" dirty="0"/>
              <a:t>, er bod </a:t>
            </a:r>
            <a:r>
              <a:rPr lang="en-GB" dirty="0" err="1"/>
              <a:t>angen</a:t>
            </a:r>
            <a:r>
              <a:rPr lang="en-GB" dirty="0"/>
              <a:t> </a:t>
            </a:r>
            <a:r>
              <a:rPr lang="en-GB" dirty="0" err="1"/>
              <a:t>goruchwyliaeth</a:t>
            </a:r>
            <a:r>
              <a:rPr lang="en-GB" dirty="0"/>
              <a:t> o </a:t>
            </a:r>
            <a:r>
              <a:rPr lang="en-GB" dirty="0" err="1"/>
              <a:t>fewn</a:t>
            </a:r>
            <a:r>
              <a:rPr lang="en-GB" dirty="0"/>
              <a:t> y </a:t>
            </a:r>
            <a:r>
              <a:rPr lang="en-GB" dirty="0" err="1"/>
              <a:t>proffesiynau</a:t>
            </a:r>
            <a:r>
              <a:rPr lang="en-GB" dirty="0"/>
              <a:t> </a:t>
            </a:r>
            <a:r>
              <a:rPr lang="en-GB" dirty="0" err="1"/>
              <a:t>gofalu</a:t>
            </a:r>
            <a:r>
              <a:rPr lang="en-GB" dirty="0"/>
              <a:t> </a:t>
            </a:r>
            <a:r>
              <a:rPr lang="en-GB" dirty="0" err="1"/>
              <a:t>hyn</a:t>
            </a:r>
            <a:r>
              <a:rPr lang="en-GB" dirty="0"/>
              <a:t>, </a:t>
            </a:r>
            <a:r>
              <a:rPr lang="en-GB" dirty="0" err="1"/>
              <a:t>nid</a:t>
            </a:r>
            <a:r>
              <a:rPr lang="en-GB" dirty="0"/>
              <a:t> </a:t>
            </a:r>
            <a:r>
              <a:rPr lang="en-GB" dirty="0" err="1"/>
              <a:t>yw</a:t>
            </a:r>
            <a:r>
              <a:rPr lang="en-GB" dirty="0"/>
              <a:t> </a:t>
            </a:r>
            <a:r>
              <a:rPr lang="en-GB" dirty="0" err="1"/>
              <a:t>llawer</a:t>
            </a:r>
            <a:r>
              <a:rPr lang="en-GB" dirty="0"/>
              <a:t> o </a:t>
            </a:r>
            <a:r>
              <a:rPr lang="en-GB" dirty="0" err="1"/>
              <a:t>sefydliadau'n</a:t>
            </a:r>
            <a:r>
              <a:rPr lang="en-GB" dirty="0"/>
              <a:t> </a:t>
            </a:r>
            <a:r>
              <a:rPr lang="en-GB" dirty="0" err="1"/>
              <a:t>deall</a:t>
            </a:r>
            <a:r>
              <a:rPr lang="en-GB" dirty="0"/>
              <a:t> y </a:t>
            </a:r>
            <a:r>
              <a:rPr lang="en-GB" dirty="0" err="1"/>
              <a:t>gwerth</a:t>
            </a:r>
            <a:r>
              <a:rPr lang="en-GB" dirty="0"/>
              <a:t> </a:t>
            </a:r>
            <a:r>
              <a:rPr lang="en-GB" dirty="0" err="1"/>
              <a:t>a'r</a:t>
            </a:r>
            <a:r>
              <a:rPr lang="en-GB" dirty="0"/>
              <a:t> </a:t>
            </a:r>
            <a:r>
              <a:rPr lang="en-GB" dirty="0" err="1"/>
              <a:t>budd</a:t>
            </a:r>
            <a:r>
              <a:rPr lang="en-GB" dirty="0"/>
              <a:t> a </a:t>
            </a:r>
            <a:r>
              <a:rPr lang="en-GB" dirty="0" err="1"/>
              <a:t>geir</a:t>
            </a:r>
            <a:r>
              <a:rPr lang="en-GB" dirty="0"/>
              <a:t> o </a:t>
            </a:r>
            <a:r>
              <a:rPr lang="en-GB" dirty="0" err="1"/>
              <a:t>oruchwyliaeth</a:t>
            </a:r>
            <a:r>
              <a:rPr lang="en-GB" dirty="0"/>
              <a:t>.</a:t>
            </a:r>
          </a:p>
          <a:p>
            <a:r>
              <a:rPr lang="en-GB" dirty="0"/>
              <a:t>Gall </a:t>
            </a:r>
            <a:r>
              <a:rPr lang="en-GB" dirty="0" err="1"/>
              <a:t>hyn</a:t>
            </a:r>
            <a:r>
              <a:rPr lang="en-GB" dirty="0"/>
              <a:t> </a:t>
            </a:r>
            <a:r>
              <a:rPr lang="en-GB" dirty="0" err="1"/>
              <a:t>gael</a:t>
            </a:r>
            <a:r>
              <a:rPr lang="en-GB" dirty="0"/>
              <a:t> </a:t>
            </a:r>
            <a:r>
              <a:rPr lang="en-GB" dirty="0" err="1"/>
              <a:t>effaith</a:t>
            </a:r>
            <a:r>
              <a:rPr lang="en-GB" dirty="0"/>
              <a:t> </a:t>
            </a:r>
            <a:r>
              <a:rPr lang="en-GB" dirty="0" err="1"/>
              <a:t>negyddol</a:t>
            </a:r>
            <a:r>
              <a:rPr lang="en-GB" dirty="0"/>
              <a:t> </a:t>
            </a:r>
            <a:r>
              <a:rPr lang="en-GB" dirty="0" err="1"/>
              <a:t>ar</a:t>
            </a:r>
            <a:r>
              <a:rPr lang="en-GB" dirty="0"/>
              <a:t> y </a:t>
            </a:r>
            <a:r>
              <a:rPr lang="en-GB" dirty="0" err="1"/>
              <a:t>gweithiwr</a:t>
            </a:r>
            <a:r>
              <a:rPr lang="en-GB" dirty="0"/>
              <a:t>, </a:t>
            </a:r>
            <a:r>
              <a:rPr lang="en-GB" dirty="0" err="1"/>
              <a:t>ei</a:t>
            </a:r>
            <a:r>
              <a:rPr lang="en-GB" dirty="0"/>
              <a:t> </a:t>
            </a:r>
            <a:r>
              <a:rPr lang="en-GB" dirty="0" err="1"/>
              <a:t>ymarfer</a:t>
            </a:r>
            <a:r>
              <a:rPr lang="en-GB" dirty="0"/>
              <a:t>, </a:t>
            </a:r>
            <a:r>
              <a:rPr lang="en-GB" dirty="0" err="1"/>
              <a:t>yn</a:t>
            </a:r>
            <a:r>
              <a:rPr lang="en-GB" dirty="0"/>
              <a:t> </a:t>
            </a:r>
            <a:r>
              <a:rPr lang="en-GB" dirty="0" err="1"/>
              <a:t>ogystal</a:t>
            </a:r>
            <a:r>
              <a:rPr lang="en-GB" dirty="0"/>
              <a:t> </a:t>
            </a:r>
            <a:r>
              <a:rPr lang="en-GB" dirty="0" err="1"/>
              <a:t>â'r</a:t>
            </a:r>
            <a:r>
              <a:rPr lang="en-GB" dirty="0"/>
              <a:t> </a:t>
            </a:r>
            <a:r>
              <a:rPr lang="en-GB" dirty="0" err="1"/>
              <a:t>sefydliad</a:t>
            </a:r>
            <a:r>
              <a:rPr lang="en-GB" dirty="0"/>
              <a:t> </a:t>
            </a:r>
            <a:r>
              <a:rPr lang="en-GB" dirty="0" err="1"/>
              <a:t>sy'n</a:t>
            </a:r>
            <a:r>
              <a:rPr lang="en-GB" dirty="0"/>
              <a:t> </a:t>
            </a:r>
            <a:r>
              <a:rPr lang="en-GB" dirty="0" err="1"/>
              <a:t>ei</a:t>
            </a:r>
            <a:r>
              <a:rPr lang="en-GB" dirty="0"/>
              <a:t> </a:t>
            </a:r>
            <a:r>
              <a:rPr lang="en-GB" dirty="0" err="1"/>
              <a:t>gyflogi</a:t>
            </a:r>
            <a:r>
              <a:rPr lang="en-GB" dirty="0"/>
              <a:t>. </a:t>
            </a:r>
            <a:r>
              <a:rPr lang="en-GB" dirty="0" err="1"/>
              <a:t>Gallai'r</a:t>
            </a:r>
            <a:r>
              <a:rPr lang="en-GB" dirty="0"/>
              <a:t> </a:t>
            </a:r>
            <a:r>
              <a:rPr lang="en-GB" dirty="0" err="1"/>
              <a:t>diffyg</a:t>
            </a:r>
            <a:r>
              <a:rPr lang="en-GB" dirty="0"/>
              <a:t> </a:t>
            </a:r>
            <a:r>
              <a:rPr lang="en-GB" dirty="0" err="1"/>
              <a:t>dealltwriaeth</a:t>
            </a:r>
            <a:r>
              <a:rPr lang="en-GB" dirty="0"/>
              <a:t> </a:t>
            </a:r>
            <a:r>
              <a:rPr lang="en-GB" dirty="0" err="1"/>
              <a:t>hwn</a:t>
            </a:r>
            <a:r>
              <a:rPr lang="en-GB" dirty="0"/>
              <a:t> </a:t>
            </a:r>
            <a:r>
              <a:rPr lang="en-GB" dirty="0" err="1"/>
              <a:t>gan</a:t>
            </a:r>
            <a:r>
              <a:rPr lang="en-GB" dirty="0"/>
              <a:t> y </a:t>
            </a:r>
            <a:r>
              <a:rPr lang="en-GB" dirty="0" err="1"/>
              <a:t>sefydliad</a:t>
            </a:r>
            <a:r>
              <a:rPr lang="en-GB" dirty="0"/>
              <a:t> </a:t>
            </a:r>
            <a:r>
              <a:rPr lang="en-GB" dirty="0" err="1"/>
              <a:t>gael</a:t>
            </a:r>
            <a:r>
              <a:rPr lang="en-GB" dirty="0"/>
              <a:t> </a:t>
            </a:r>
            <a:r>
              <a:rPr lang="en-GB" dirty="0" err="1"/>
              <a:t>canlyniad</a:t>
            </a:r>
            <a:r>
              <a:rPr lang="en-GB" dirty="0"/>
              <a:t> </a:t>
            </a:r>
            <a:r>
              <a:rPr lang="en-GB" dirty="0" err="1"/>
              <a:t>andwyol</a:t>
            </a:r>
            <a:r>
              <a:rPr lang="en-GB" dirty="0"/>
              <a:t> </a:t>
            </a:r>
            <a:r>
              <a:rPr lang="en-GB" dirty="0" err="1"/>
              <a:t>gan</a:t>
            </a:r>
            <a:r>
              <a:rPr lang="en-GB" dirty="0"/>
              <a:t> </a:t>
            </a:r>
            <a:r>
              <a:rPr lang="en-GB" dirty="0" err="1"/>
              <a:t>ddechrau</a:t>
            </a:r>
            <a:r>
              <a:rPr lang="en-GB" dirty="0"/>
              <a:t> </a:t>
            </a:r>
            <a:r>
              <a:rPr lang="en-GB" dirty="0" err="1"/>
              <a:t>gyda'r</a:t>
            </a:r>
            <a:r>
              <a:rPr lang="en-GB" dirty="0"/>
              <a:t> </a:t>
            </a:r>
            <a:r>
              <a:rPr lang="en-GB" dirty="0" err="1"/>
              <a:t>sefydliad</a:t>
            </a:r>
            <a:r>
              <a:rPr lang="en-GB" dirty="0"/>
              <a:t> </a:t>
            </a:r>
            <a:r>
              <a:rPr lang="en-GB" dirty="0" err="1"/>
              <a:t>sy'n</a:t>
            </a:r>
            <a:r>
              <a:rPr lang="en-GB" dirty="0"/>
              <a:t> </a:t>
            </a:r>
            <a:r>
              <a:rPr lang="en-GB" dirty="0" err="1"/>
              <a:t>cyflogi</a:t>
            </a:r>
            <a:r>
              <a:rPr lang="en-GB" dirty="0"/>
              <a:t> a </a:t>
            </a:r>
            <a:r>
              <a:rPr lang="en-GB" dirty="0" err="1"/>
              <a:t>threiddio</a:t>
            </a:r>
            <a:r>
              <a:rPr lang="en-GB" dirty="0"/>
              <a:t> </a:t>
            </a:r>
            <a:r>
              <a:rPr lang="en-GB" dirty="0" err="1"/>
              <a:t>i</a:t>
            </a:r>
            <a:r>
              <a:rPr lang="en-GB" dirty="0"/>
              <a:t> </a:t>
            </a:r>
            <a:r>
              <a:rPr lang="en-GB" dirty="0" err="1"/>
              <a:t>lawr</a:t>
            </a:r>
            <a:r>
              <a:rPr lang="en-GB" dirty="0"/>
              <a:t> </a:t>
            </a:r>
            <a:r>
              <a:rPr lang="en-GB" dirty="0" err="1"/>
              <a:t>i'r</a:t>
            </a:r>
            <a:r>
              <a:rPr lang="en-GB" dirty="0"/>
              <a:t> </a:t>
            </a:r>
            <a:r>
              <a:rPr lang="en-GB" dirty="0" err="1"/>
              <a:t>cleientiaid</a:t>
            </a:r>
            <a:r>
              <a:rPr lang="en-GB" dirty="0"/>
              <a:t>.</a:t>
            </a:r>
          </a:p>
        </p:txBody>
      </p:sp>
      <p:sp>
        <p:nvSpPr>
          <p:cNvPr id="7" name="Content Placeholder 6">
            <a:extLst>
              <a:ext uri="{FF2B5EF4-FFF2-40B4-BE49-F238E27FC236}">
                <a16:creationId xmlns:a16="http://schemas.microsoft.com/office/drawing/2014/main" id="{71E58606-C746-AD9C-7878-53AE50451966}"/>
              </a:ext>
            </a:extLst>
          </p:cNvPr>
          <p:cNvSpPr>
            <a:spLocks noGrp="1"/>
          </p:cNvSpPr>
          <p:nvPr>
            <p:ph sz="half" idx="2"/>
          </p:nvPr>
        </p:nvSpPr>
        <p:spPr/>
        <p:txBody>
          <a:bodyPr>
            <a:normAutofit fontScale="85000" lnSpcReduction="20000"/>
          </a:bodyPr>
          <a:lstStyle/>
          <a:p>
            <a:r>
              <a:rPr lang="en-GB" dirty="0">
                <a:solidFill>
                  <a:schemeClr val="accent5">
                    <a:lumMod val="75000"/>
                  </a:schemeClr>
                </a:solidFill>
              </a:rPr>
              <a:t>However, whilst there is the need for supervision within these caring professions, many organisations do not understand the value and benefit gained from supervision.</a:t>
            </a:r>
          </a:p>
          <a:p>
            <a:r>
              <a:rPr lang="en-GB" dirty="0">
                <a:solidFill>
                  <a:schemeClr val="accent5">
                    <a:lumMod val="75000"/>
                  </a:schemeClr>
                </a:solidFill>
              </a:rPr>
              <a:t>This can have a negative effect on the worker, their practice, as well as the employing organisation. This lack of understanding from the organisation could have a detrimental result starting with the employing organisation and filtering down to the clients. </a:t>
            </a:r>
          </a:p>
        </p:txBody>
      </p:sp>
    </p:spTree>
    <p:extLst>
      <p:ext uri="{BB962C8B-B14F-4D97-AF65-F5344CB8AC3E}">
        <p14:creationId xmlns:p14="http://schemas.microsoft.com/office/powerpoint/2010/main" val="28152323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Ymchwil</a:t>
            </a:r>
            <a:r>
              <a:rPr lang="en-GB" b="1" dirty="0"/>
              <a:t> </a:t>
            </a:r>
            <a:r>
              <a:rPr lang="en-GB" b="1" dirty="0" err="1"/>
              <a:t>i</a:t>
            </a:r>
            <a:r>
              <a:rPr lang="en-GB" b="1" dirty="0"/>
              <a:t> </a:t>
            </a:r>
            <a:r>
              <a:rPr lang="en-GB" b="1" dirty="0" err="1"/>
              <a:t>Gefnogi</a:t>
            </a:r>
            <a:r>
              <a:rPr lang="en-GB" b="1" dirty="0"/>
              <a:t> </a:t>
            </a:r>
            <a:r>
              <a:rPr lang="en-GB" b="1" dirty="0" err="1"/>
              <a:t>Goruchwyliaeth</a:t>
            </a:r>
            <a:br>
              <a:rPr lang="en-GB" b="1" dirty="0"/>
            </a:br>
            <a:r>
              <a:rPr lang="en-GB" b="1" dirty="0">
                <a:solidFill>
                  <a:schemeClr val="accent5">
                    <a:lumMod val="75000"/>
                  </a:schemeClr>
                </a:solidFill>
              </a:rPr>
              <a:t>Research to Support Supervision</a:t>
            </a:r>
          </a:p>
        </p:txBody>
      </p:sp>
      <p:sp>
        <p:nvSpPr>
          <p:cNvPr id="6" name="Content Placeholder 5">
            <a:extLst>
              <a:ext uri="{FF2B5EF4-FFF2-40B4-BE49-F238E27FC236}">
                <a16:creationId xmlns:a16="http://schemas.microsoft.com/office/drawing/2014/main" id="{EB49FADA-CD8B-2710-92D7-C79D96621766}"/>
              </a:ext>
            </a:extLst>
          </p:cNvPr>
          <p:cNvSpPr>
            <a:spLocks noGrp="1"/>
          </p:cNvSpPr>
          <p:nvPr>
            <p:ph sz="half" idx="1"/>
          </p:nvPr>
        </p:nvSpPr>
        <p:spPr/>
        <p:txBody>
          <a:bodyPr>
            <a:normAutofit fontScale="92500" lnSpcReduction="10000"/>
          </a:bodyPr>
          <a:lstStyle/>
          <a:p>
            <a:r>
              <a:rPr lang="en-GB" dirty="0" err="1"/>
              <a:t>Asiantaeth</a:t>
            </a:r>
            <a:r>
              <a:rPr lang="en-GB" dirty="0"/>
              <a:t> </a:t>
            </a:r>
            <a:r>
              <a:rPr lang="en-GB" dirty="0" err="1"/>
              <a:t>yw</a:t>
            </a:r>
            <a:r>
              <a:rPr lang="en-GB" dirty="0"/>
              <a:t> ACAS (2007), </a:t>
            </a:r>
            <a:r>
              <a:rPr lang="en-GB" dirty="0" err="1"/>
              <a:t>sy'n</a:t>
            </a:r>
            <a:r>
              <a:rPr lang="en-GB" dirty="0"/>
              <a:t> </a:t>
            </a:r>
            <a:r>
              <a:rPr lang="en-GB" dirty="0" err="1"/>
              <a:t>anelu</a:t>
            </a:r>
            <a:r>
              <a:rPr lang="en-GB" dirty="0"/>
              <a:t> at </a:t>
            </a:r>
            <a:r>
              <a:rPr lang="en-GB" dirty="0" err="1"/>
              <a:t>wella</a:t>
            </a:r>
            <a:r>
              <a:rPr lang="en-GB" dirty="0"/>
              <a:t> </a:t>
            </a:r>
            <a:r>
              <a:rPr lang="en-GB" dirty="0" err="1"/>
              <a:t>sefydliadau</a:t>
            </a:r>
            <a:r>
              <a:rPr lang="en-GB" dirty="0"/>
              <a:t> a </a:t>
            </a:r>
            <a:r>
              <a:rPr lang="en-GB" dirty="0" err="1"/>
              <a:t>bywyd</a:t>
            </a:r>
            <a:r>
              <a:rPr lang="en-GB" dirty="0"/>
              <a:t> </a:t>
            </a:r>
            <a:r>
              <a:rPr lang="en-GB" dirty="0" err="1"/>
              <a:t>gwaith</a:t>
            </a:r>
            <a:r>
              <a:rPr lang="en-GB" dirty="0"/>
              <a:t> </a:t>
            </a:r>
            <a:r>
              <a:rPr lang="en-GB" dirty="0" err="1"/>
              <a:t>trwy</a:t>
            </a:r>
            <a:r>
              <a:rPr lang="en-GB" dirty="0"/>
              <a:t> well </a:t>
            </a:r>
            <a:r>
              <a:rPr lang="en-GB" dirty="0" err="1"/>
              <a:t>cyflogaeth</a:t>
            </a:r>
            <a:r>
              <a:rPr lang="en-GB" dirty="0"/>
              <a:t>, </a:t>
            </a:r>
            <a:r>
              <a:rPr lang="en-GB" dirty="0" err="1"/>
              <a:t>cysylltiadau</a:t>
            </a:r>
            <a:r>
              <a:rPr lang="en-GB" dirty="0"/>
              <a:t>, </a:t>
            </a:r>
            <a:r>
              <a:rPr lang="en-GB" dirty="0" err="1"/>
              <a:t>datblygu</a:t>
            </a:r>
            <a:r>
              <a:rPr lang="en-GB" dirty="0"/>
              <a:t> </a:t>
            </a:r>
            <a:r>
              <a:rPr lang="en-GB" dirty="0" err="1"/>
              <a:t>goruchwylwyr</a:t>
            </a:r>
            <a:r>
              <a:rPr lang="en-GB" dirty="0"/>
              <a:t> a </a:t>
            </a:r>
            <a:r>
              <a:rPr lang="en-GB" dirty="0" err="1"/>
              <a:t>gwella</a:t>
            </a:r>
            <a:r>
              <a:rPr lang="en-GB" dirty="0"/>
              <a:t> </a:t>
            </a:r>
            <a:r>
              <a:rPr lang="en-GB" dirty="0" err="1"/>
              <a:t>eu</a:t>
            </a:r>
            <a:r>
              <a:rPr lang="en-GB" dirty="0"/>
              <a:t> </a:t>
            </a:r>
            <a:r>
              <a:rPr lang="en-GB" dirty="0" err="1"/>
              <a:t>heffeithiolrwydd</a:t>
            </a:r>
            <a:r>
              <a:rPr lang="en-GB" dirty="0"/>
              <a:t>.</a:t>
            </a:r>
          </a:p>
          <a:p>
            <a:r>
              <a:rPr lang="en-GB" dirty="0"/>
              <a:t>Felly </a:t>
            </a:r>
            <a:r>
              <a:rPr lang="en-GB" dirty="0" err="1"/>
              <a:t>mae</a:t>
            </a:r>
            <a:r>
              <a:rPr lang="en-GB" dirty="0"/>
              <a:t> </a:t>
            </a:r>
            <a:r>
              <a:rPr lang="en-GB" dirty="0" err="1"/>
              <a:t>ansawdd</a:t>
            </a:r>
            <a:r>
              <a:rPr lang="en-GB" dirty="0"/>
              <a:t> </a:t>
            </a:r>
            <a:r>
              <a:rPr lang="en-GB" dirty="0" err="1"/>
              <a:t>goruchwyliaeth</a:t>
            </a:r>
            <a:r>
              <a:rPr lang="en-GB" dirty="0"/>
              <a:t> </a:t>
            </a:r>
            <a:r>
              <a:rPr lang="en-GB" dirty="0" err="1"/>
              <a:t>yn</a:t>
            </a:r>
            <a:r>
              <a:rPr lang="en-GB" dirty="0"/>
              <a:t> </a:t>
            </a:r>
            <a:r>
              <a:rPr lang="en-GB" dirty="0" err="1"/>
              <a:t>ffactor</a:t>
            </a:r>
            <a:r>
              <a:rPr lang="en-GB" dirty="0"/>
              <a:t> </a:t>
            </a:r>
            <a:r>
              <a:rPr lang="en-GB" dirty="0" err="1"/>
              <a:t>arwyddocaol</a:t>
            </a:r>
            <a:r>
              <a:rPr lang="en-GB" dirty="0"/>
              <a:t> </a:t>
            </a:r>
            <a:r>
              <a:rPr lang="en-GB" dirty="0" err="1"/>
              <a:t>mewn</a:t>
            </a:r>
            <a:r>
              <a:rPr lang="en-GB" dirty="0"/>
              <a:t> </a:t>
            </a:r>
            <a:r>
              <a:rPr lang="en-GB" dirty="0" err="1"/>
              <a:t>cymdeithasoli</a:t>
            </a:r>
            <a:r>
              <a:rPr lang="en-GB" dirty="0"/>
              <a:t> </a:t>
            </a:r>
            <a:r>
              <a:rPr lang="en-GB" dirty="0" err="1"/>
              <a:t>proffesiynol</a:t>
            </a:r>
            <a:r>
              <a:rPr lang="en-GB" dirty="0"/>
              <a:t>, </a:t>
            </a:r>
            <a:r>
              <a:rPr lang="en-GB" dirty="0" err="1"/>
              <a:t>boddhad</a:t>
            </a:r>
            <a:r>
              <a:rPr lang="en-GB" dirty="0"/>
              <a:t> </a:t>
            </a:r>
            <a:r>
              <a:rPr lang="en-GB" dirty="0" err="1"/>
              <a:t>swydd</a:t>
            </a:r>
            <a:r>
              <a:rPr lang="en-GB" dirty="0"/>
              <a:t> </a:t>
            </a:r>
            <a:r>
              <a:rPr lang="en-GB" dirty="0" err="1"/>
              <a:t>gwaith</a:t>
            </a:r>
            <a:r>
              <a:rPr lang="en-GB" dirty="0"/>
              <a:t> </a:t>
            </a:r>
            <a:r>
              <a:rPr lang="en-GB" dirty="0" err="1"/>
              <a:t>cymdeithasol</a:t>
            </a:r>
            <a:r>
              <a:rPr lang="en-GB" dirty="0"/>
              <a:t>, a </a:t>
            </a:r>
            <a:r>
              <a:rPr lang="en-GB" dirty="0" err="1"/>
              <a:t>throsiant</a:t>
            </a:r>
            <a:r>
              <a:rPr lang="en-GB" dirty="0"/>
              <a:t> </a:t>
            </a:r>
            <a:r>
              <a:rPr lang="en-GB" dirty="0" err="1"/>
              <a:t>swydd</a:t>
            </a:r>
            <a:r>
              <a:rPr lang="en-GB" dirty="0"/>
              <a:t>.</a:t>
            </a:r>
          </a:p>
        </p:txBody>
      </p:sp>
      <p:sp>
        <p:nvSpPr>
          <p:cNvPr id="7" name="Content Placeholder 6">
            <a:extLst>
              <a:ext uri="{FF2B5EF4-FFF2-40B4-BE49-F238E27FC236}">
                <a16:creationId xmlns:a16="http://schemas.microsoft.com/office/drawing/2014/main" id="{AD119E87-0A0D-B5E0-BC26-053542F1AEC4}"/>
              </a:ext>
            </a:extLst>
          </p:cNvPr>
          <p:cNvSpPr>
            <a:spLocks noGrp="1"/>
          </p:cNvSpPr>
          <p:nvPr>
            <p:ph sz="half" idx="2"/>
          </p:nvPr>
        </p:nvSpPr>
        <p:spPr/>
        <p:txBody>
          <a:bodyPr>
            <a:normAutofit fontScale="92500" lnSpcReduction="10000"/>
          </a:bodyPr>
          <a:lstStyle/>
          <a:p>
            <a:r>
              <a:rPr lang="en-GB" dirty="0">
                <a:solidFill>
                  <a:schemeClr val="accent5">
                    <a:lumMod val="75000"/>
                  </a:schemeClr>
                </a:solidFill>
              </a:rPr>
              <a:t>ACAS (2007) is an agency, which aims to improve organisations and working life through better employment, relations, developing supervisors and improving their effectiveness. </a:t>
            </a:r>
          </a:p>
          <a:p>
            <a:r>
              <a:rPr lang="en-GB" dirty="0">
                <a:solidFill>
                  <a:schemeClr val="accent5">
                    <a:lumMod val="75000"/>
                  </a:schemeClr>
                </a:solidFill>
              </a:rPr>
              <a:t>Thus the quality of supervision is a significant factor in professional socialisation, social work job satisfaction, and job turnover. </a:t>
            </a:r>
          </a:p>
        </p:txBody>
      </p:sp>
    </p:spTree>
    <p:extLst>
      <p:ext uri="{BB962C8B-B14F-4D97-AF65-F5344CB8AC3E}">
        <p14:creationId xmlns:p14="http://schemas.microsoft.com/office/powerpoint/2010/main" val="5429931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Ymchwil</a:t>
            </a:r>
            <a:r>
              <a:rPr lang="en-GB" b="1" dirty="0"/>
              <a:t> </a:t>
            </a:r>
            <a:r>
              <a:rPr lang="en-GB" b="1" dirty="0" err="1"/>
              <a:t>i</a:t>
            </a:r>
            <a:r>
              <a:rPr lang="en-GB" b="1" dirty="0"/>
              <a:t> </a:t>
            </a:r>
            <a:r>
              <a:rPr lang="en-GB" b="1" dirty="0" err="1"/>
              <a:t>Gefnogi</a:t>
            </a:r>
            <a:r>
              <a:rPr lang="en-GB" b="1" dirty="0"/>
              <a:t> </a:t>
            </a:r>
            <a:r>
              <a:rPr lang="en-GB" b="1" dirty="0" err="1"/>
              <a:t>Goruchwyliaeth</a:t>
            </a:r>
            <a:br>
              <a:rPr lang="en-GB" b="1" dirty="0"/>
            </a:br>
            <a:r>
              <a:rPr lang="en-GB" b="1" dirty="0">
                <a:solidFill>
                  <a:schemeClr val="accent5">
                    <a:lumMod val="75000"/>
                  </a:schemeClr>
                </a:solidFill>
              </a:rPr>
              <a:t>Research to Support Supervision</a:t>
            </a:r>
          </a:p>
        </p:txBody>
      </p:sp>
      <p:sp>
        <p:nvSpPr>
          <p:cNvPr id="6" name="Content Placeholder 5">
            <a:extLst>
              <a:ext uri="{FF2B5EF4-FFF2-40B4-BE49-F238E27FC236}">
                <a16:creationId xmlns:a16="http://schemas.microsoft.com/office/drawing/2014/main" id="{EB49FADA-CD8B-2710-92D7-C79D96621766}"/>
              </a:ext>
            </a:extLst>
          </p:cNvPr>
          <p:cNvSpPr>
            <a:spLocks noGrp="1"/>
          </p:cNvSpPr>
          <p:nvPr>
            <p:ph sz="half" idx="1"/>
          </p:nvPr>
        </p:nvSpPr>
        <p:spPr/>
        <p:txBody>
          <a:bodyPr>
            <a:normAutofit fontScale="77500" lnSpcReduction="20000"/>
          </a:bodyPr>
          <a:lstStyle/>
          <a:p>
            <a:r>
              <a:rPr lang="en-GB" dirty="0" err="1"/>
              <a:t>Mewn</a:t>
            </a:r>
            <a:r>
              <a:rPr lang="en-GB" dirty="0"/>
              <a:t> </a:t>
            </a:r>
            <a:r>
              <a:rPr lang="en-GB" dirty="0" err="1"/>
              <a:t>astudiaeth</a:t>
            </a:r>
            <a:r>
              <a:rPr lang="en-GB" dirty="0"/>
              <a:t> </a:t>
            </a:r>
            <a:r>
              <a:rPr lang="en-GB" dirty="0" err="1"/>
              <a:t>o’r</a:t>
            </a:r>
            <a:r>
              <a:rPr lang="en-GB" dirty="0"/>
              <a:t> broses a </a:t>
            </a:r>
            <a:r>
              <a:rPr lang="en-GB" dirty="0" err="1"/>
              <a:t>ddefnyddir</a:t>
            </a:r>
            <a:r>
              <a:rPr lang="en-GB" dirty="0"/>
              <a:t> </a:t>
            </a:r>
            <a:r>
              <a:rPr lang="en-GB" dirty="0" err="1"/>
              <a:t>i</a:t>
            </a:r>
            <a:r>
              <a:rPr lang="en-GB" dirty="0"/>
              <a:t> </a:t>
            </a:r>
            <a:r>
              <a:rPr lang="en-GB" dirty="0" err="1"/>
              <a:t>addysgu</a:t>
            </a:r>
            <a:r>
              <a:rPr lang="en-GB" dirty="0"/>
              <a:t> </a:t>
            </a:r>
            <a:r>
              <a:rPr lang="en-GB" dirty="0" err="1"/>
              <a:t>therapydd</a:t>
            </a:r>
            <a:r>
              <a:rPr lang="en-GB" dirty="0"/>
              <a:t> </a:t>
            </a:r>
            <a:r>
              <a:rPr lang="en-GB" dirty="0" err="1"/>
              <a:t>i</a:t>
            </a:r>
            <a:r>
              <a:rPr lang="en-GB" dirty="0"/>
              <a:t> </a:t>
            </a:r>
            <a:r>
              <a:rPr lang="en-GB" dirty="0" err="1"/>
              <a:t>gyflawni</a:t>
            </a:r>
            <a:r>
              <a:rPr lang="en-GB" dirty="0"/>
              <a:t> </a:t>
            </a:r>
            <a:r>
              <a:rPr lang="en-GB" dirty="0" err="1"/>
              <a:t>eu</a:t>
            </a:r>
            <a:r>
              <a:rPr lang="en-GB" dirty="0"/>
              <a:t> </a:t>
            </a:r>
            <a:r>
              <a:rPr lang="en-GB" dirty="0" err="1"/>
              <a:t>rolau</a:t>
            </a:r>
            <a:r>
              <a:rPr lang="en-GB" dirty="0"/>
              <a:t>, </a:t>
            </a:r>
            <a:r>
              <a:rPr lang="en-GB" dirty="0" err="1"/>
              <a:t>cafodd</a:t>
            </a:r>
            <a:r>
              <a:rPr lang="en-GB" dirty="0"/>
              <a:t> Henry et al (1971: 150-152) </a:t>
            </a:r>
            <a:r>
              <a:rPr lang="en-GB" dirty="0" err="1"/>
              <a:t>ddeunydd</a:t>
            </a:r>
            <a:r>
              <a:rPr lang="en-GB" dirty="0"/>
              <a:t> </a:t>
            </a:r>
            <a:r>
              <a:rPr lang="en-GB" dirty="0" err="1"/>
              <a:t>gan</a:t>
            </a:r>
            <a:r>
              <a:rPr lang="en-GB" dirty="0"/>
              <a:t> 1100 o </a:t>
            </a:r>
            <a:r>
              <a:rPr lang="en-GB" dirty="0" err="1"/>
              <a:t>weithwyr</a:t>
            </a:r>
            <a:r>
              <a:rPr lang="en-GB" dirty="0"/>
              <a:t> </a:t>
            </a:r>
            <a:r>
              <a:rPr lang="en-GB" dirty="0" err="1"/>
              <a:t>cymdeithasol</a:t>
            </a:r>
            <a:r>
              <a:rPr lang="en-GB" dirty="0"/>
              <a:t> </a:t>
            </a:r>
            <a:r>
              <a:rPr lang="en-GB" dirty="0" err="1"/>
              <a:t>seiciatrig</a:t>
            </a:r>
            <a:r>
              <a:rPr lang="en-GB" dirty="0"/>
              <a:t> </a:t>
            </a:r>
            <a:r>
              <a:rPr lang="en-GB" dirty="0" err="1"/>
              <a:t>yn</a:t>
            </a:r>
            <a:r>
              <a:rPr lang="en-GB" dirty="0"/>
              <a:t> yr </a:t>
            </a:r>
            <a:r>
              <a:rPr lang="en-GB" dirty="0" err="1"/>
              <a:t>astudiaeth</a:t>
            </a:r>
            <a:r>
              <a:rPr lang="en-GB" dirty="0"/>
              <a:t> hon a </a:t>
            </a:r>
            <a:r>
              <a:rPr lang="en-GB" dirty="0" err="1"/>
              <a:t>nododd</a:t>
            </a:r>
            <a:r>
              <a:rPr lang="en-GB" dirty="0"/>
              <a:t> </a:t>
            </a:r>
            <a:r>
              <a:rPr lang="en-GB" dirty="0" err="1"/>
              <a:t>fod</a:t>
            </a:r>
            <a:r>
              <a:rPr lang="en-GB" dirty="0"/>
              <a:t> </a:t>
            </a:r>
            <a:r>
              <a:rPr lang="en-GB" dirty="0" err="1"/>
              <a:t>gweithwyr</a:t>
            </a:r>
            <a:r>
              <a:rPr lang="en-GB" dirty="0"/>
              <a:t> iechyd </a:t>
            </a:r>
            <a:r>
              <a:rPr lang="en-GB" dirty="0" err="1"/>
              <a:t>meddwl</a:t>
            </a:r>
            <a:r>
              <a:rPr lang="en-GB" dirty="0"/>
              <a:t> </a:t>
            </a:r>
            <a:r>
              <a:rPr lang="en-GB" dirty="0" err="1"/>
              <a:t>proffesiynol</a:t>
            </a:r>
            <a:r>
              <a:rPr lang="en-GB" dirty="0"/>
              <a:t> </a:t>
            </a:r>
            <a:r>
              <a:rPr lang="en-GB" dirty="0" err="1"/>
              <a:t>yn</a:t>
            </a:r>
            <a:r>
              <a:rPr lang="en-GB" dirty="0"/>
              <a:t> </a:t>
            </a:r>
            <a:r>
              <a:rPr lang="en-GB" dirty="0" err="1"/>
              <a:t>ystyried</a:t>
            </a:r>
            <a:r>
              <a:rPr lang="en-GB" dirty="0"/>
              <a:t> </a:t>
            </a:r>
            <a:r>
              <a:rPr lang="en-GB" dirty="0" err="1"/>
              <a:t>mai</a:t>
            </a:r>
            <a:r>
              <a:rPr lang="en-GB" dirty="0"/>
              <a:t> </a:t>
            </a:r>
            <a:r>
              <a:rPr lang="en-GB" dirty="0" err="1"/>
              <a:t>goruchwyliaeth</a:t>
            </a:r>
            <a:r>
              <a:rPr lang="en-GB" dirty="0"/>
              <a:t> </a:t>
            </a:r>
            <a:r>
              <a:rPr lang="en-GB" dirty="0" err="1"/>
              <a:t>yw’r</a:t>
            </a:r>
            <a:r>
              <a:rPr lang="en-GB" dirty="0"/>
              <a:t> un </a:t>
            </a:r>
            <a:r>
              <a:rPr lang="en-GB" dirty="0" err="1"/>
              <a:t>pwysicaf</a:t>
            </a:r>
            <a:r>
              <a:rPr lang="en-GB" dirty="0"/>
              <a:t>. </a:t>
            </a:r>
            <a:r>
              <a:rPr lang="en-GB" dirty="0" err="1"/>
              <a:t>profiad</a:t>
            </a:r>
            <a:r>
              <a:rPr lang="en-GB" dirty="0"/>
              <a:t>.</a:t>
            </a:r>
          </a:p>
          <a:p>
            <a:r>
              <a:rPr lang="en-GB" dirty="0" err="1"/>
              <a:t>Roedd</a:t>
            </a:r>
            <a:r>
              <a:rPr lang="en-GB" dirty="0"/>
              <a:t> y </a:t>
            </a:r>
            <a:r>
              <a:rPr lang="en-GB" dirty="0" err="1"/>
              <a:t>farn</a:t>
            </a:r>
            <a:r>
              <a:rPr lang="en-GB" dirty="0"/>
              <a:t> hon </a:t>
            </a:r>
            <a:r>
              <a:rPr lang="en-GB" dirty="0" err="1"/>
              <a:t>hyd</a:t>
            </a:r>
            <a:r>
              <a:rPr lang="en-GB" dirty="0"/>
              <a:t> </a:t>
            </a:r>
            <a:r>
              <a:rPr lang="en-GB" dirty="0" err="1"/>
              <a:t>yn</a:t>
            </a:r>
            <a:r>
              <a:rPr lang="en-GB" dirty="0"/>
              <a:t> </a:t>
            </a:r>
            <a:r>
              <a:rPr lang="en-GB" dirty="0" err="1"/>
              <a:t>oed</a:t>
            </a:r>
            <a:r>
              <a:rPr lang="en-GB" dirty="0"/>
              <a:t> </a:t>
            </a:r>
            <a:r>
              <a:rPr lang="en-GB" dirty="0" err="1"/>
              <a:t>ymhlith</a:t>
            </a:r>
            <a:r>
              <a:rPr lang="en-GB" dirty="0"/>
              <a:t> </a:t>
            </a:r>
            <a:r>
              <a:rPr lang="en-GB" dirty="0" err="1"/>
              <a:t>gweithwyr</a:t>
            </a:r>
            <a:r>
              <a:rPr lang="en-GB" dirty="0"/>
              <a:t> iechyd </a:t>
            </a:r>
            <a:r>
              <a:rPr lang="en-GB" dirty="0" err="1"/>
              <a:t>meddwl</a:t>
            </a:r>
            <a:r>
              <a:rPr lang="en-GB" dirty="0"/>
              <a:t> </a:t>
            </a:r>
            <a:r>
              <a:rPr lang="en-GB" dirty="0" err="1"/>
              <a:t>proffesiynol</a:t>
            </a:r>
            <a:r>
              <a:rPr lang="en-GB" dirty="0"/>
              <a:t> a </a:t>
            </a:r>
            <a:r>
              <a:rPr lang="en-GB" dirty="0" err="1"/>
              <a:t>oedd</a:t>
            </a:r>
            <a:r>
              <a:rPr lang="en-GB" dirty="0"/>
              <a:t> </a:t>
            </a:r>
            <a:r>
              <a:rPr lang="en-GB" dirty="0" err="1"/>
              <a:t>wedi</a:t>
            </a:r>
            <a:r>
              <a:rPr lang="en-GB" dirty="0"/>
              <a:t> </a:t>
            </a:r>
            <a:r>
              <a:rPr lang="en-GB" dirty="0" err="1"/>
              <a:t>derbyn</a:t>
            </a:r>
            <a:r>
              <a:rPr lang="en-GB" dirty="0"/>
              <a:t> </a:t>
            </a:r>
            <a:r>
              <a:rPr lang="en-GB" dirty="0" err="1"/>
              <a:t>seicotherapi</a:t>
            </a:r>
            <a:r>
              <a:rPr lang="en-GB" dirty="0"/>
              <a:t> a bod </a:t>
            </a:r>
            <a:r>
              <a:rPr lang="en-GB" dirty="0" err="1"/>
              <a:t>goruchwyliaeth</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hystyried</a:t>
            </a:r>
            <a:r>
              <a:rPr lang="en-GB" dirty="0"/>
              <a:t> </a:t>
            </a:r>
            <a:r>
              <a:rPr lang="en-GB" dirty="0" err="1"/>
              <a:t>fel</a:t>
            </a:r>
            <a:r>
              <a:rPr lang="en-GB" dirty="0"/>
              <a:t> y </a:t>
            </a:r>
            <a:r>
              <a:rPr lang="en-GB" dirty="0" err="1"/>
              <a:t>profiad</a:t>
            </a:r>
            <a:r>
              <a:rPr lang="en-GB" dirty="0"/>
              <a:t> </a:t>
            </a:r>
            <a:r>
              <a:rPr lang="en-GB" dirty="0" err="1"/>
              <a:t>cymdeithasoli</a:t>
            </a:r>
            <a:r>
              <a:rPr lang="en-GB" dirty="0"/>
              <a:t> </a:t>
            </a:r>
            <a:r>
              <a:rPr lang="en-GB" dirty="0" err="1"/>
              <a:t>unigol</a:t>
            </a:r>
            <a:r>
              <a:rPr lang="en-GB" dirty="0"/>
              <a:t> </a:t>
            </a:r>
            <a:r>
              <a:rPr lang="en-GB" dirty="0" err="1"/>
              <a:t>pwysicaf</a:t>
            </a:r>
            <a:r>
              <a:rPr lang="en-GB" dirty="0"/>
              <a:t>.</a:t>
            </a:r>
          </a:p>
        </p:txBody>
      </p:sp>
      <p:sp>
        <p:nvSpPr>
          <p:cNvPr id="7" name="Content Placeholder 6">
            <a:extLst>
              <a:ext uri="{FF2B5EF4-FFF2-40B4-BE49-F238E27FC236}">
                <a16:creationId xmlns:a16="http://schemas.microsoft.com/office/drawing/2014/main" id="{AD119E87-0A0D-B5E0-BC26-053542F1AEC4}"/>
              </a:ext>
            </a:extLst>
          </p:cNvPr>
          <p:cNvSpPr>
            <a:spLocks noGrp="1"/>
          </p:cNvSpPr>
          <p:nvPr>
            <p:ph sz="half" idx="2"/>
          </p:nvPr>
        </p:nvSpPr>
        <p:spPr/>
        <p:txBody>
          <a:bodyPr>
            <a:normAutofit fontScale="77500" lnSpcReduction="20000"/>
          </a:bodyPr>
          <a:lstStyle/>
          <a:p>
            <a:r>
              <a:rPr lang="en-GB" dirty="0">
                <a:solidFill>
                  <a:schemeClr val="accent5">
                    <a:lumMod val="75000"/>
                  </a:schemeClr>
                </a:solidFill>
              </a:rPr>
              <a:t>In a study of the process through which therapist are educated to perform their roles, Henry et al (1971: 150-152) obtained material from 1100 psychiatric social workers in this study and noted that mental health professionals considered that supervision is the single most important experience. </a:t>
            </a:r>
          </a:p>
          <a:p>
            <a:r>
              <a:rPr lang="en-GB" dirty="0">
                <a:solidFill>
                  <a:schemeClr val="accent5">
                    <a:lumMod val="75000"/>
                  </a:schemeClr>
                </a:solidFill>
              </a:rPr>
              <a:t>This view was held even among mental health professionals who had received psychotherapy and that supervision is often considered the single most important socialization experience.</a:t>
            </a:r>
          </a:p>
        </p:txBody>
      </p:sp>
    </p:spTree>
    <p:extLst>
      <p:ext uri="{BB962C8B-B14F-4D97-AF65-F5344CB8AC3E}">
        <p14:creationId xmlns:p14="http://schemas.microsoft.com/office/powerpoint/2010/main" val="4930332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Polisi </a:t>
            </a:r>
            <a:r>
              <a:rPr lang="en-GB" b="1" dirty="0" err="1"/>
              <a:t>Goruchwylio</a:t>
            </a:r>
            <a:br>
              <a:rPr lang="en-GB" b="1" dirty="0"/>
            </a:br>
            <a:r>
              <a:rPr lang="en-GB" b="1" dirty="0">
                <a:solidFill>
                  <a:schemeClr val="accent5">
                    <a:lumMod val="75000"/>
                  </a:schemeClr>
                </a:solidFill>
              </a:rPr>
              <a:t>Supervision Policy</a:t>
            </a:r>
            <a:endParaRPr lang="en-GB" dirty="0"/>
          </a:p>
        </p:txBody>
      </p:sp>
      <p:sp>
        <p:nvSpPr>
          <p:cNvPr id="3" name="Content Placeholder 2"/>
          <p:cNvSpPr>
            <a:spLocks noGrp="1"/>
          </p:cNvSpPr>
          <p:nvPr>
            <p:ph sz="half" idx="1"/>
          </p:nvPr>
        </p:nvSpPr>
        <p:spPr/>
        <p:txBody>
          <a:bodyPr/>
          <a:lstStyle/>
          <a:p>
            <a:r>
              <a:rPr lang="en-GB" dirty="0"/>
              <a:t>Un </a:t>
            </a:r>
            <a:r>
              <a:rPr lang="en-GB" dirty="0" err="1"/>
              <a:t>ffordd</a:t>
            </a:r>
            <a:r>
              <a:rPr lang="en-GB" dirty="0"/>
              <a:t> o </a:t>
            </a:r>
            <a:r>
              <a:rPr lang="en-GB" dirty="0" err="1"/>
              <a:t>sicrhau</a:t>
            </a:r>
            <a:r>
              <a:rPr lang="en-GB" dirty="0"/>
              <a:t> </a:t>
            </a:r>
            <a:r>
              <a:rPr lang="en-GB" dirty="0" err="1"/>
              <a:t>gwasanaethau</a:t>
            </a:r>
            <a:r>
              <a:rPr lang="en-GB" dirty="0"/>
              <a:t> </a:t>
            </a:r>
            <a:r>
              <a:rPr lang="en-GB" dirty="0" err="1"/>
              <a:t>priodol</a:t>
            </a:r>
            <a:r>
              <a:rPr lang="en-GB" dirty="0"/>
              <a:t> </a:t>
            </a:r>
            <a:r>
              <a:rPr lang="en-GB" dirty="0" err="1"/>
              <a:t>yw</a:t>
            </a:r>
            <a:r>
              <a:rPr lang="en-GB" dirty="0"/>
              <a:t> </a:t>
            </a:r>
            <a:r>
              <a:rPr lang="en-GB" dirty="0" err="1"/>
              <a:t>trwy</a:t>
            </a:r>
            <a:r>
              <a:rPr lang="en-GB" dirty="0"/>
              <a:t> </a:t>
            </a:r>
            <a:r>
              <a:rPr lang="en-GB" dirty="0" err="1"/>
              <a:t>bolisi</a:t>
            </a:r>
            <a:r>
              <a:rPr lang="en-GB" dirty="0"/>
              <a:t> </a:t>
            </a:r>
            <a:r>
              <a:rPr lang="en-GB" dirty="0" err="1"/>
              <a:t>goruchwylio</a:t>
            </a:r>
            <a:r>
              <a:rPr lang="en-GB" dirty="0"/>
              <a:t>. Mae </a:t>
            </a:r>
            <a:r>
              <a:rPr lang="en-GB" dirty="0" err="1"/>
              <a:t>polisi</a:t>
            </a:r>
            <a:r>
              <a:rPr lang="en-GB" dirty="0"/>
              <a:t> </a:t>
            </a:r>
            <a:r>
              <a:rPr lang="en-GB" dirty="0" err="1"/>
              <a:t>goruchwylio</a:t>
            </a:r>
            <a:r>
              <a:rPr lang="en-GB" dirty="0"/>
              <a:t> </a:t>
            </a:r>
            <a:r>
              <a:rPr lang="en-GB" dirty="0" err="1"/>
              <a:t>yn</a:t>
            </a:r>
            <a:r>
              <a:rPr lang="en-GB" dirty="0"/>
              <a:t> </a:t>
            </a:r>
            <a:r>
              <a:rPr lang="en-GB" dirty="0" err="1"/>
              <a:t>datgelu</a:t>
            </a:r>
            <a:r>
              <a:rPr lang="en-GB" dirty="0"/>
              <a:t> a </a:t>
            </a:r>
            <a:r>
              <a:rPr lang="en-GB" dirty="0" err="1"/>
              <a:t>yw</a:t>
            </a:r>
            <a:r>
              <a:rPr lang="en-GB" dirty="0"/>
              <a:t> </a:t>
            </a:r>
            <a:r>
              <a:rPr lang="en-GB" dirty="0" err="1"/>
              <a:t>sefydliad</a:t>
            </a:r>
            <a:r>
              <a:rPr lang="en-GB" dirty="0"/>
              <a:t> neu </a:t>
            </a:r>
            <a:r>
              <a:rPr lang="en-GB" dirty="0" err="1"/>
              <a:t>asiantaeth</a:t>
            </a:r>
            <a:r>
              <a:rPr lang="en-GB" dirty="0"/>
              <a:t> </a:t>
            </a:r>
            <a:r>
              <a:rPr lang="en-GB" dirty="0" err="1"/>
              <a:t>wedi</a:t>
            </a:r>
            <a:r>
              <a:rPr lang="en-GB" dirty="0"/>
              <a:t> </a:t>
            </a:r>
            <a:r>
              <a:rPr lang="en-GB" dirty="0" err="1"/>
              <a:t>ymrwymo</a:t>
            </a:r>
            <a:r>
              <a:rPr lang="en-GB" dirty="0"/>
              <a:t> </a:t>
            </a:r>
            <a:r>
              <a:rPr lang="en-GB" dirty="0" err="1"/>
              <a:t>i</a:t>
            </a:r>
            <a:r>
              <a:rPr lang="en-GB" dirty="0"/>
              <a:t> </a:t>
            </a:r>
            <a:r>
              <a:rPr lang="en-GB" dirty="0" err="1"/>
              <a:t>oruchwylio</a:t>
            </a:r>
            <a:r>
              <a:rPr lang="en-GB" dirty="0"/>
              <a:t>, </a:t>
            </a:r>
            <a:r>
              <a:rPr lang="en-GB" dirty="0" err="1"/>
              <a:t>mae</a:t>
            </a:r>
            <a:r>
              <a:rPr lang="en-GB" dirty="0"/>
              <a:t> </a:t>
            </a:r>
            <a:r>
              <a:rPr lang="en-GB" dirty="0" err="1"/>
              <a:t>hefyd</a:t>
            </a:r>
            <a:r>
              <a:rPr lang="en-GB" dirty="0"/>
              <a:t> </a:t>
            </a:r>
            <a:r>
              <a:rPr lang="en-GB" dirty="0" err="1"/>
              <a:t>yn</a:t>
            </a:r>
            <a:r>
              <a:rPr lang="en-GB" dirty="0"/>
              <a:t> </a:t>
            </a:r>
            <a:r>
              <a:rPr lang="en-GB" dirty="0" err="1"/>
              <a:t>gosod</a:t>
            </a:r>
            <a:r>
              <a:rPr lang="en-GB" dirty="0"/>
              <a:t> </a:t>
            </a:r>
            <a:r>
              <a:rPr lang="en-GB" dirty="0" err="1"/>
              <a:t>cyd-destun</a:t>
            </a:r>
            <a:r>
              <a:rPr lang="en-GB" dirty="0"/>
              <a:t> a </a:t>
            </a:r>
            <a:r>
              <a:rPr lang="en-GB" dirty="0" err="1"/>
              <a:t>diwylliant</a:t>
            </a:r>
            <a:r>
              <a:rPr lang="en-GB" dirty="0"/>
              <a:t> </a:t>
            </a:r>
            <a:r>
              <a:rPr lang="en-GB" dirty="0" err="1"/>
              <a:t>sefydliadol</a:t>
            </a:r>
            <a:r>
              <a:rPr lang="en-GB" dirty="0"/>
              <a:t> </a:t>
            </a:r>
            <a:r>
              <a:rPr lang="en-GB" dirty="0" err="1"/>
              <a:t>i'r</a:t>
            </a:r>
            <a:r>
              <a:rPr lang="en-GB" dirty="0"/>
              <a:t> </a:t>
            </a:r>
            <a:r>
              <a:rPr lang="en-GB" dirty="0" err="1"/>
              <a:t>oruchwyliaeth</a:t>
            </a:r>
            <a:r>
              <a:rPr lang="en-GB" dirty="0"/>
              <a:t> a </a:t>
            </a:r>
            <a:r>
              <a:rPr lang="en-GB" dirty="0" err="1"/>
              <a:t>wneir</a:t>
            </a:r>
            <a:r>
              <a:rPr lang="en-GB" dirty="0"/>
              <a:t> </a:t>
            </a:r>
            <a:r>
              <a:rPr lang="en-GB" dirty="0" err="1"/>
              <a:t>ynddo</a:t>
            </a:r>
            <a:r>
              <a:rPr lang="en-GB" dirty="0"/>
              <a:t>.</a:t>
            </a:r>
          </a:p>
        </p:txBody>
      </p:sp>
      <p:sp>
        <p:nvSpPr>
          <p:cNvPr id="4" name="Content Placeholder 3">
            <a:extLst>
              <a:ext uri="{FF2B5EF4-FFF2-40B4-BE49-F238E27FC236}">
                <a16:creationId xmlns:a16="http://schemas.microsoft.com/office/drawing/2014/main" id="{433D2F91-1E93-DDB6-23A0-D7CDC5156741}"/>
              </a:ext>
            </a:extLst>
          </p:cNvPr>
          <p:cNvSpPr>
            <a:spLocks noGrp="1"/>
          </p:cNvSpPr>
          <p:nvPr>
            <p:ph sz="half" idx="2"/>
          </p:nvPr>
        </p:nvSpPr>
        <p:spPr/>
        <p:txBody>
          <a:bodyPr/>
          <a:lstStyle/>
          <a:p>
            <a:r>
              <a:rPr lang="en-GB" dirty="0">
                <a:solidFill>
                  <a:schemeClr val="accent5">
                    <a:lumMod val="75000"/>
                  </a:schemeClr>
                </a:solidFill>
              </a:rPr>
              <a:t>One way of ensuring appropriate services is through a supervision policy. A supervision policy reveals whether an organisation or agency is committed to supervision, it also sets both a context and organisational culture to the supervision that is undertaken within it.</a:t>
            </a:r>
          </a:p>
          <a:p>
            <a:endParaRPr lang="en-GB" dirty="0"/>
          </a:p>
        </p:txBody>
      </p:sp>
    </p:spTree>
    <p:extLst>
      <p:ext uri="{BB962C8B-B14F-4D97-AF65-F5344CB8AC3E}">
        <p14:creationId xmlns:p14="http://schemas.microsoft.com/office/powerpoint/2010/main" val="21330159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Polisi </a:t>
            </a:r>
            <a:r>
              <a:rPr lang="en-GB" b="1" dirty="0" err="1"/>
              <a:t>Goruchwylio</a:t>
            </a:r>
            <a:br>
              <a:rPr lang="en-GB" b="1" dirty="0"/>
            </a:br>
            <a:r>
              <a:rPr lang="en-GB" b="1" dirty="0">
                <a:solidFill>
                  <a:schemeClr val="accent5">
                    <a:lumMod val="75000"/>
                  </a:schemeClr>
                </a:solidFill>
              </a:rPr>
              <a:t>Supervision Policy</a:t>
            </a:r>
          </a:p>
        </p:txBody>
      </p:sp>
      <p:sp>
        <p:nvSpPr>
          <p:cNvPr id="3" name="Content Placeholder 2"/>
          <p:cNvSpPr>
            <a:spLocks noGrp="1"/>
          </p:cNvSpPr>
          <p:nvPr>
            <p:ph sz="half" idx="1"/>
          </p:nvPr>
        </p:nvSpPr>
        <p:spPr/>
        <p:txBody>
          <a:bodyPr>
            <a:normAutofit fontScale="85000" lnSpcReduction="20000"/>
          </a:bodyPr>
          <a:lstStyle/>
          <a:p>
            <a:r>
              <a:rPr lang="en-GB" dirty="0" err="1"/>
              <a:t>Nid</a:t>
            </a:r>
            <a:r>
              <a:rPr lang="en-GB" dirty="0"/>
              <a:t> </a:t>
            </a:r>
            <a:r>
              <a:rPr lang="en-GB" dirty="0" err="1"/>
              <a:t>yw</a:t>
            </a:r>
            <a:r>
              <a:rPr lang="en-GB" dirty="0"/>
              <a:t> </a:t>
            </a:r>
            <a:r>
              <a:rPr lang="en-GB" dirty="0" err="1"/>
              <a:t>polisi</a:t>
            </a:r>
            <a:r>
              <a:rPr lang="en-GB" dirty="0"/>
              <a:t> </a:t>
            </a:r>
            <a:r>
              <a:rPr lang="en-GB" dirty="0" err="1"/>
              <a:t>ysgrifenedig</a:t>
            </a:r>
            <a:r>
              <a:rPr lang="en-GB" dirty="0"/>
              <a:t> </a:t>
            </a:r>
            <a:r>
              <a:rPr lang="en-GB" dirty="0" err="1"/>
              <a:t>ynddo'i</a:t>
            </a:r>
            <a:r>
              <a:rPr lang="en-GB" dirty="0"/>
              <a:t> </a:t>
            </a:r>
            <a:r>
              <a:rPr lang="en-GB" dirty="0" err="1"/>
              <a:t>hun</a:t>
            </a:r>
            <a:r>
              <a:rPr lang="en-GB" dirty="0"/>
              <a:t> </a:t>
            </a:r>
            <a:r>
              <a:rPr lang="en-GB" dirty="0" err="1"/>
              <a:t>yn</a:t>
            </a:r>
            <a:r>
              <a:rPr lang="en-GB" dirty="0"/>
              <a:t> </a:t>
            </a:r>
            <a:r>
              <a:rPr lang="en-GB" dirty="0" err="1"/>
              <a:t>sicrhau</a:t>
            </a:r>
            <a:r>
              <a:rPr lang="en-GB" dirty="0"/>
              <a:t> </a:t>
            </a:r>
            <a:r>
              <a:rPr lang="en-GB" dirty="0" err="1"/>
              <a:t>llwyddiant</a:t>
            </a:r>
            <a:r>
              <a:rPr lang="en-GB" dirty="0"/>
              <a:t> </a:t>
            </a:r>
            <a:r>
              <a:rPr lang="en-GB" dirty="0" err="1"/>
              <a:t>goruchwyliaeth</a:t>
            </a:r>
            <a:r>
              <a:rPr lang="en-GB" dirty="0"/>
              <a:t> </a:t>
            </a:r>
            <a:r>
              <a:rPr lang="en-GB" dirty="0" err="1"/>
              <a:t>yn</a:t>
            </a:r>
            <a:r>
              <a:rPr lang="en-GB" dirty="0"/>
              <a:t> </a:t>
            </a:r>
            <a:r>
              <a:rPr lang="en-GB" dirty="0" err="1"/>
              <a:t>awtomatig</a:t>
            </a:r>
            <a:r>
              <a:rPr lang="en-GB" dirty="0"/>
              <a:t>, </a:t>
            </a:r>
            <a:r>
              <a:rPr lang="en-GB" dirty="0" err="1"/>
              <a:t>yn</a:t>
            </a:r>
            <a:r>
              <a:rPr lang="en-GB" dirty="0"/>
              <a:t> </a:t>
            </a:r>
            <a:r>
              <a:rPr lang="en-GB" dirty="0" err="1"/>
              <a:t>enwedig</a:t>
            </a:r>
            <a:r>
              <a:rPr lang="en-GB" dirty="0"/>
              <a:t> </a:t>
            </a:r>
            <a:r>
              <a:rPr lang="en-GB" dirty="0" err="1"/>
              <a:t>os</a:t>
            </a:r>
            <a:r>
              <a:rPr lang="en-GB" dirty="0"/>
              <a:t> </a:t>
            </a:r>
            <a:r>
              <a:rPr lang="en-GB" dirty="0" err="1"/>
              <a:t>na</a:t>
            </a:r>
            <a:r>
              <a:rPr lang="en-GB" dirty="0"/>
              <a:t> </a:t>
            </a:r>
            <a:r>
              <a:rPr lang="en-GB" dirty="0" err="1"/>
              <a:t>chaiff</a:t>
            </a:r>
            <a:r>
              <a:rPr lang="en-GB" dirty="0"/>
              <a:t> y </a:t>
            </a:r>
            <a:r>
              <a:rPr lang="en-GB" dirty="0" err="1"/>
              <a:t>ddogfen</a:t>
            </a:r>
            <a:r>
              <a:rPr lang="en-GB" dirty="0"/>
              <a:t> hon </a:t>
            </a:r>
            <a:r>
              <a:rPr lang="en-GB" dirty="0" err="1"/>
              <a:t>ei</a:t>
            </a:r>
            <a:r>
              <a:rPr lang="en-GB" dirty="0"/>
              <a:t> </a:t>
            </a:r>
            <a:r>
              <a:rPr lang="en-GB" dirty="0" err="1"/>
              <a:t>darllen</a:t>
            </a:r>
            <a:r>
              <a:rPr lang="en-GB" dirty="0"/>
              <a:t> </a:t>
            </a:r>
            <a:r>
              <a:rPr lang="en-GB" dirty="0" err="1"/>
              <a:t>na'i</a:t>
            </a:r>
            <a:r>
              <a:rPr lang="en-GB" dirty="0"/>
              <a:t> </a:t>
            </a:r>
            <a:r>
              <a:rPr lang="en-GB" dirty="0" err="1"/>
              <a:t>gweithredu</a:t>
            </a:r>
            <a:r>
              <a:rPr lang="en-GB" dirty="0"/>
              <a:t>. </a:t>
            </a:r>
            <a:r>
              <a:rPr lang="en-GB" dirty="0" err="1"/>
              <a:t>Fodd</a:t>
            </a:r>
            <a:r>
              <a:rPr lang="en-GB" dirty="0"/>
              <a:t> </a:t>
            </a:r>
            <a:r>
              <a:rPr lang="en-GB" dirty="0" err="1"/>
              <a:t>bynnag</a:t>
            </a:r>
            <a:r>
              <a:rPr lang="en-GB" dirty="0"/>
              <a:t>, </a:t>
            </a:r>
            <a:r>
              <a:rPr lang="en-GB" dirty="0" err="1"/>
              <a:t>mae</a:t>
            </a:r>
            <a:r>
              <a:rPr lang="en-GB" dirty="0"/>
              <a:t> </a:t>
            </a:r>
            <a:r>
              <a:rPr lang="en-GB" dirty="0" err="1"/>
              <a:t>absenoldeb</a:t>
            </a:r>
            <a:r>
              <a:rPr lang="en-GB" dirty="0"/>
              <a:t> </a:t>
            </a:r>
            <a:r>
              <a:rPr lang="en-GB" dirty="0" err="1"/>
              <a:t>polisi</a:t>
            </a:r>
            <a:r>
              <a:rPr lang="en-GB" dirty="0"/>
              <a:t> </a:t>
            </a:r>
            <a:r>
              <a:rPr lang="en-GB" dirty="0" err="1"/>
              <a:t>o'r</a:t>
            </a:r>
            <a:r>
              <a:rPr lang="en-GB" dirty="0"/>
              <a:t> </a:t>
            </a:r>
            <a:r>
              <a:rPr lang="en-GB" dirty="0" err="1"/>
              <a:t>fath</a:t>
            </a:r>
            <a:r>
              <a:rPr lang="en-GB" dirty="0"/>
              <a:t> </a:t>
            </a:r>
            <a:r>
              <a:rPr lang="en-GB" dirty="0" err="1"/>
              <a:t>yn</a:t>
            </a:r>
            <a:r>
              <a:rPr lang="en-GB" dirty="0"/>
              <a:t> </a:t>
            </a:r>
            <a:r>
              <a:rPr lang="en-GB" dirty="0" err="1"/>
              <a:t>rhoi'r</a:t>
            </a:r>
            <a:r>
              <a:rPr lang="en-GB" dirty="0"/>
              <a:t> </a:t>
            </a:r>
            <a:r>
              <a:rPr lang="en-GB" dirty="0" err="1"/>
              <a:t>argraff</a:t>
            </a:r>
            <a:r>
              <a:rPr lang="en-GB" dirty="0"/>
              <a:t> </a:t>
            </a:r>
            <a:r>
              <a:rPr lang="en-GB" dirty="0" err="1"/>
              <a:t>nad</a:t>
            </a:r>
            <a:r>
              <a:rPr lang="en-GB" dirty="0"/>
              <a:t> </a:t>
            </a:r>
            <a:r>
              <a:rPr lang="en-GB" dirty="0" err="1"/>
              <a:t>yw'r</a:t>
            </a:r>
            <a:r>
              <a:rPr lang="en-GB" dirty="0"/>
              <a:t> </a:t>
            </a:r>
            <a:r>
              <a:rPr lang="en-GB" dirty="0" err="1"/>
              <a:t>sefydliad</a:t>
            </a:r>
            <a:r>
              <a:rPr lang="en-GB" dirty="0"/>
              <a:t> </a:t>
            </a:r>
            <a:r>
              <a:rPr lang="en-GB" dirty="0" err="1"/>
              <a:t>yn</a:t>
            </a:r>
            <a:r>
              <a:rPr lang="en-GB" dirty="0"/>
              <a:t> </a:t>
            </a:r>
            <a:r>
              <a:rPr lang="en-GB" dirty="0" err="1"/>
              <a:t>rhoi</a:t>
            </a:r>
            <a:r>
              <a:rPr lang="en-GB" dirty="0"/>
              <a:t> </a:t>
            </a:r>
            <a:r>
              <a:rPr lang="en-GB" dirty="0" err="1"/>
              <a:t>blaenoriaeth</a:t>
            </a:r>
            <a:r>
              <a:rPr lang="en-GB" dirty="0"/>
              <a:t> </a:t>
            </a:r>
            <a:r>
              <a:rPr lang="en-GB" dirty="0" err="1"/>
              <a:t>uchel</a:t>
            </a:r>
            <a:r>
              <a:rPr lang="en-GB" dirty="0"/>
              <a:t> </a:t>
            </a:r>
            <a:r>
              <a:rPr lang="en-GB" dirty="0" err="1"/>
              <a:t>i</a:t>
            </a:r>
            <a:r>
              <a:rPr lang="en-GB" dirty="0"/>
              <a:t> </a:t>
            </a:r>
            <a:r>
              <a:rPr lang="en-GB" dirty="0" err="1"/>
              <a:t>oruchwyliaeth</a:t>
            </a:r>
            <a:r>
              <a:rPr lang="en-GB" dirty="0"/>
              <a:t>.</a:t>
            </a:r>
          </a:p>
          <a:p>
            <a:r>
              <a:rPr lang="en-GB" dirty="0"/>
              <a:t>Mae </a:t>
            </a:r>
            <a:r>
              <a:rPr lang="en-GB" dirty="0" err="1"/>
              <a:t>goruchwyliaeth</a:t>
            </a:r>
            <a:r>
              <a:rPr lang="en-GB" dirty="0"/>
              <a:t> </a:t>
            </a:r>
            <a:r>
              <a:rPr lang="en-GB" dirty="0" err="1"/>
              <a:t>reolaethol</a:t>
            </a:r>
            <a:r>
              <a:rPr lang="en-GB" dirty="0"/>
              <a:t> </a:t>
            </a:r>
            <a:r>
              <a:rPr lang="en-GB" dirty="0" err="1"/>
              <a:t>effeithiol</a:t>
            </a:r>
            <a:r>
              <a:rPr lang="en-GB" dirty="0"/>
              <a:t> </a:t>
            </a:r>
            <a:r>
              <a:rPr lang="en-GB" dirty="0" err="1"/>
              <a:t>yn</a:t>
            </a:r>
            <a:r>
              <a:rPr lang="en-GB" dirty="0"/>
              <a:t> </a:t>
            </a:r>
            <a:r>
              <a:rPr lang="en-GB" dirty="0" err="1"/>
              <a:t>rhoi</a:t>
            </a:r>
            <a:r>
              <a:rPr lang="en-GB" dirty="0"/>
              <a:t> </a:t>
            </a:r>
            <a:r>
              <a:rPr lang="en-GB" dirty="0" err="1"/>
              <a:t>cyfle</a:t>
            </a:r>
            <a:r>
              <a:rPr lang="en-GB" dirty="0"/>
              <a:t> </a:t>
            </a:r>
            <a:r>
              <a:rPr lang="en-GB" dirty="0" err="1"/>
              <a:t>i</a:t>
            </a:r>
            <a:r>
              <a:rPr lang="en-GB" dirty="0"/>
              <a:t> </a:t>
            </a:r>
            <a:r>
              <a:rPr lang="en-GB" dirty="0" err="1"/>
              <a:t>sefydliad</a:t>
            </a:r>
            <a:r>
              <a:rPr lang="en-GB" dirty="0"/>
              <a:t> </a:t>
            </a:r>
            <a:r>
              <a:rPr lang="en-GB" dirty="0" err="1"/>
              <a:t>gynhyrchu</a:t>
            </a:r>
            <a:r>
              <a:rPr lang="en-GB" dirty="0"/>
              <a:t> </a:t>
            </a:r>
            <a:r>
              <a:rPr lang="en-GB" dirty="0" err="1"/>
              <a:t>canlyniadau</a:t>
            </a:r>
            <a:r>
              <a:rPr lang="en-GB" dirty="0"/>
              <a:t> </a:t>
            </a:r>
            <a:r>
              <a:rPr lang="en-GB" dirty="0" err="1"/>
              <a:t>cadarnhaol</a:t>
            </a:r>
            <a:r>
              <a:rPr lang="en-GB" dirty="0"/>
              <a:t> </a:t>
            </a:r>
            <a:r>
              <a:rPr lang="en-GB" dirty="0" err="1"/>
              <a:t>gan</a:t>
            </a:r>
            <a:r>
              <a:rPr lang="en-GB" dirty="0"/>
              <a:t> </a:t>
            </a:r>
            <a:r>
              <a:rPr lang="en-GB" dirty="0" err="1"/>
              <a:t>ei</a:t>
            </a:r>
            <a:r>
              <a:rPr lang="en-GB" dirty="0"/>
              <a:t> staff, </a:t>
            </a:r>
            <a:r>
              <a:rPr lang="en-GB" dirty="0" err="1"/>
              <a:t>sef</a:t>
            </a:r>
            <a:r>
              <a:rPr lang="en-GB" dirty="0"/>
              <a:t> un </a:t>
            </a:r>
            <a:r>
              <a:rPr lang="en-GB" dirty="0" err="1"/>
              <a:t>o'i</a:t>
            </a:r>
            <a:r>
              <a:rPr lang="en-GB" dirty="0"/>
              <a:t> </a:t>
            </a:r>
            <a:r>
              <a:rPr lang="en-GB" dirty="0" err="1"/>
              <a:t>brif</a:t>
            </a:r>
            <a:r>
              <a:rPr lang="en-GB" dirty="0"/>
              <a:t> </a:t>
            </a:r>
            <a:r>
              <a:rPr lang="en-GB" dirty="0" err="1"/>
              <a:t>adnoddau</a:t>
            </a:r>
            <a:r>
              <a:rPr lang="en-GB" dirty="0"/>
              <a:t>.</a:t>
            </a:r>
          </a:p>
        </p:txBody>
      </p:sp>
      <p:sp>
        <p:nvSpPr>
          <p:cNvPr id="4" name="Content Placeholder 3">
            <a:extLst>
              <a:ext uri="{FF2B5EF4-FFF2-40B4-BE49-F238E27FC236}">
                <a16:creationId xmlns:a16="http://schemas.microsoft.com/office/drawing/2014/main" id="{62063BF1-CA7E-3255-D366-675AEACBF3A2}"/>
              </a:ext>
            </a:extLst>
          </p:cNvPr>
          <p:cNvSpPr>
            <a:spLocks noGrp="1"/>
          </p:cNvSpPr>
          <p:nvPr>
            <p:ph sz="half" idx="2"/>
          </p:nvPr>
        </p:nvSpPr>
        <p:spPr/>
        <p:txBody>
          <a:bodyPr>
            <a:normAutofit fontScale="85000" lnSpcReduction="20000"/>
          </a:bodyPr>
          <a:lstStyle/>
          <a:p>
            <a:r>
              <a:rPr lang="en-GB" dirty="0">
                <a:solidFill>
                  <a:schemeClr val="accent5">
                    <a:lumMod val="75000"/>
                  </a:schemeClr>
                </a:solidFill>
              </a:rPr>
              <a:t>A written policy in itself does not automatically ensure the success of supervision, especially if this document is not read or applied. However, the absence of such a policy gives the impression that the organisation does not give a high priority to supervision. </a:t>
            </a:r>
          </a:p>
          <a:p>
            <a:r>
              <a:rPr lang="en-GB" dirty="0">
                <a:solidFill>
                  <a:schemeClr val="accent5">
                    <a:lumMod val="75000"/>
                  </a:schemeClr>
                </a:solidFill>
              </a:rPr>
              <a:t>Effective managerial supervision provides an opportunity for an organisation to produce positive results from its staff, which is one of its major resources.</a:t>
            </a:r>
          </a:p>
          <a:p>
            <a:endParaRPr lang="en-GB" dirty="0"/>
          </a:p>
        </p:txBody>
      </p:sp>
    </p:spTree>
    <p:extLst>
      <p:ext uri="{BB962C8B-B14F-4D97-AF65-F5344CB8AC3E}">
        <p14:creationId xmlns:p14="http://schemas.microsoft.com/office/powerpoint/2010/main" val="41630046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B466-8DFC-9DEA-FD4D-41F8E3A65147}"/>
              </a:ext>
            </a:extLst>
          </p:cNvPr>
          <p:cNvSpPr>
            <a:spLocks noGrp="1"/>
          </p:cNvSpPr>
          <p:nvPr>
            <p:ph type="title"/>
          </p:nvPr>
        </p:nvSpPr>
        <p:spPr/>
        <p:txBody>
          <a:bodyPr/>
          <a:lstStyle/>
          <a:p>
            <a:r>
              <a:rPr lang="en-GB" b="1" dirty="0" err="1"/>
              <a:t>Trafodaeth</a:t>
            </a:r>
            <a:br>
              <a:rPr lang="en-GB" b="1" dirty="0"/>
            </a:br>
            <a:r>
              <a:rPr lang="en-GB" b="1" dirty="0" err="1">
                <a:solidFill>
                  <a:schemeClr val="accent5">
                    <a:lumMod val="75000"/>
                  </a:schemeClr>
                </a:solidFill>
              </a:rPr>
              <a:t>Disucssion</a:t>
            </a:r>
            <a:endParaRPr lang="en-GB" b="1" dirty="0">
              <a:solidFill>
                <a:schemeClr val="accent5">
                  <a:lumMod val="75000"/>
                </a:schemeClr>
              </a:solidFill>
            </a:endParaRPr>
          </a:p>
        </p:txBody>
      </p:sp>
      <p:sp>
        <p:nvSpPr>
          <p:cNvPr id="3" name="Content Placeholder 2">
            <a:extLst>
              <a:ext uri="{FF2B5EF4-FFF2-40B4-BE49-F238E27FC236}">
                <a16:creationId xmlns:a16="http://schemas.microsoft.com/office/drawing/2014/main" id="{CD0510A0-1C92-92A8-E637-9C80A8A856C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1821455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Gofynion</a:t>
            </a:r>
            <a:r>
              <a:rPr lang="en-GB" b="1" dirty="0"/>
              <a:t> </a:t>
            </a:r>
            <a:r>
              <a:rPr lang="en-GB" b="1" dirty="0" err="1"/>
              <a:t>Goruchwylio</a:t>
            </a:r>
            <a:r>
              <a:rPr lang="en-GB" b="1" dirty="0"/>
              <a:t> </a:t>
            </a:r>
            <a:r>
              <a:rPr lang="en-GB" b="1" dirty="0" err="1"/>
              <a:t>ar</a:t>
            </a:r>
            <a:r>
              <a:rPr lang="en-GB" b="1" dirty="0"/>
              <a:t> </a:t>
            </a:r>
            <a:r>
              <a:rPr lang="en-GB" b="1" dirty="0" err="1"/>
              <a:t>gyfer</a:t>
            </a:r>
            <a:r>
              <a:rPr lang="en-GB" b="1" dirty="0"/>
              <a:t> </a:t>
            </a:r>
            <a:r>
              <a:rPr lang="en-GB" b="1" dirty="0" err="1"/>
              <a:t>Lleoliad</a:t>
            </a:r>
            <a:r>
              <a:rPr lang="en-GB" b="1" dirty="0"/>
              <a:t> </a:t>
            </a:r>
            <a:r>
              <a:rPr lang="en-GB" b="1" dirty="0" err="1"/>
              <a:t>Myfyriwr</a:t>
            </a:r>
            <a:br>
              <a:rPr lang="en-GB" b="1" dirty="0"/>
            </a:br>
            <a:r>
              <a:rPr lang="en-GB" b="1" dirty="0">
                <a:solidFill>
                  <a:schemeClr val="accent5">
                    <a:lumMod val="75000"/>
                  </a:schemeClr>
                </a:solidFill>
              </a:rPr>
              <a:t>Supervision Requirements for Student Placement</a:t>
            </a:r>
          </a:p>
        </p:txBody>
      </p:sp>
      <p:sp>
        <p:nvSpPr>
          <p:cNvPr id="5" name="Content Placeholder 4">
            <a:extLst>
              <a:ext uri="{FF2B5EF4-FFF2-40B4-BE49-F238E27FC236}">
                <a16:creationId xmlns:a16="http://schemas.microsoft.com/office/drawing/2014/main" id="{2C5863BB-5516-B55F-6E64-7D8DC6C13186}"/>
              </a:ext>
            </a:extLst>
          </p:cNvPr>
          <p:cNvSpPr>
            <a:spLocks noGrp="1"/>
          </p:cNvSpPr>
          <p:nvPr>
            <p:ph sz="half" idx="1"/>
          </p:nvPr>
        </p:nvSpPr>
        <p:spPr>
          <a:xfrm>
            <a:off x="838200" y="1825624"/>
            <a:ext cx="5156200" cy="4143375"/>
          </a:xfrm>
        </p:spPr>
        <p:txBody>
          <a:bodyPr>
            <a:normAutofit fontScale="62500" lnSpcReduction="20000"/>
          </a:bodyPr>
          <a:lstStyle/>
          <a:p>
            <a:pPr marL="0" indent="0">
              <a:buNone/>
            </a:pPr>
            <a:r>
              <a:rPr lang="en-GB" sz="3800" b="1" dirty="0"/>
              <a:t>Beth </a:t>
            </a:r>
            <a:r>
              <a:rPr lang="en-GB" sz="3800" b="1" dirty="0" err="1"/>
              <a:t>mae</a:t>
            </a:r>
            <a:r>
              <a:rPr lang="en-GB" sz="3800" b="1" dirty="0"/>
              <a:t> </a:t>
            </a:r>
            <a:r>
              <a:rPr lang="en-GB" sz="3800" b="1" dirty="0" err="1"/>
              <a:t>hyn</a:t>
            </a:r>
            <a:r>
              <a:rPr lang="en-GB" sz="3800" b="1" dirty="0"/>
              <a:t> </a:t>
            </a:r>
            <a:r>
              <a:rPr lang="en-GB" sz="3800" b="1" dirty="0" err="1"/>
              <a:t>i</a:t>
            </a:r>
            <a:r>
              <a:rPr lang="en-GB" sz="3800" b="1" dirty="0"/>
              <a:t> </a:t>
            </a:r>
            <a:r>
              <a:rPr lang="en-GB" sz="3800" b="1" dirty="0" err="1"/>
              <a:t>gyd</a:t>
            </a:r>
            <a:r>
              <a:rPr lang="en-GB" sz="3800" b="1" dirty="0"/>
              <a:t> </a:t>
            </a:r>
            <a:r>
              <a:rPr lang="en-GB" sz="3800" b="1" dirty="0" err="1"/>
              <a:t>yn</a:t>
            </a:r>
            <a:r>
              <a:rPr lang="en-GB" sz="3800" b="1" dirty="0"/>
              <a:t> </a:t>
            </a:r>
            <a:r>
              <a:rPr lang="en-GB" sz="3800" b="1" dirty="0" err="1"/>
              <a:t>ei</a:t>
            </a:r>
            <a:r>
              <a:rPr lang="en-GB" sz="3800" b="1" dirty="0"/>
              <a:t> </a:t>
            </a:r>
            <a:r>
              <a:rPr lang="en-GB" sz="3800" b="1" dirty="0" err="1"/>
              <a:t>olygu</a:t>
            </a:r>
            <a:r>
              <a:rPr lang="en-GB" sz="3800" b="1" dirty="0"/>
              <a:t> </a:t>
            </a:r>
            <a:r>
              <a:rPr lang="en-GB" sz="3800" b="1" dirty="0" err="1"/>
              <a:t>i</a:t>
            </a:r>
            <a:r>
              <a:rPr lang="en-GB" sz="3800" b="1" dirty="0"/>
              <a:t> mi?</a:t>
            </a:r>
          </a:p>
          <a:p>
            <a:r>
              <a:rPr lang="en-GB" dirty="0"/>
              <a:t>Mae </a:t>
            </a:r>
            <a:r>
              <a:rPr lang="en-GB" dirty="0" err="1"/>
              <a:t>angen</a:t>
            </a:r>
            <a:r>
              <a:rPr lang="en-GB" dirty="0"/>
              <a:t> </a:t>
            </a:r>
            <a:r>
              <a:rPr lang="en-GB" dirty="0" err="1"/>
              <a:t>i</a:t>
            </a:r>
            <a:r>
              <a:rPr lang="en-GB" dirty="0"/>
              <a:t> chi </a:t>
            </a:r>
            <a:r>
              <a:rPr lang="en-GB" dirty="0" err="1"/>
              <a:t>drefnu</a:t>
            </a:r>
            <a:r>
              <a:rPr lang="en-GB" dirty="0"/>
              <a:t> </a:t>
            </a:r>
            <a:r>
              <a:rPr lang="en-GB" b="1" dirty="0"/>
              <a:t>6 </a:t>
            </a:r>
            <a:r>
              <a:rPr lang="en-GB" b="1" dirty="0" err="1"/>
              <a:t>sesiwn</a:t>
            </a:r>
            <a:r>
              <a:rPr lang="en-GB" b="1" dirty="0"/>
              <a:t> </a:t>
            </a:r>
            <a:r>
              <a:rPr lang="en-GB" b="1" dirty="0" err="1"/>
              <a:t>oruchwylio</a:t>
            </a:r>
            <a:r>
              <a:rPr lang="en-GB" b="1" dirty="0"/>
              <a:t> </a:t>
            </a:r>
            <a:r>
              <a:rPr lang="en-GB" dirty="0" err="1"/>
              <a:t>gyda'ch</a:t>
            </a:r>
            <a:r>
              <a:rPr lang="en-GB" dirty="0"/>
              <a:t> </a:t>
            </a:r>
            <a:r>
              <a:rPr lang="en-GB" dirty="0" err="1"/>
              <a:t>goruchwyliwr</a:t>
            </a:r>
            <a:r>
              <a:rPr lang="en-GB" dirty="0"/>
              <a:t> </a:t>
            </a:r>
            <a:r>
              <a:rPr lang="en-GB" dirty="0" err="1"/>
              <a:t>penodedig</a:t>
            </a:r>
            <a:r>
              <a:rPr lang="en-GB" dirty="0"/>
              <a:t>.</a:t>
            </a:r>
          </a:p>
          <a:p>
            <a:r>
              <a:rPr lang="en-GB" dirty="0" err="1"/>
              <a:t>Bydd</a:t>
            </a:r>
            <a:r>
              <a:rPr lang="en-GB" dirty="0"/>
              <a:t> </a:t>
            </a:r>
            <a:r>
              <a:rPr lang="en-GB" dirty="0" err="1"/>
              <a:t>angen</a:t>
            </a:r>
            <a:r>
              <a:rPr lang="en-GB" dirty="0"/>
              <a:t> </a:t>
            </a:r>
            <a:r>
              <a:rPr lang="en-GB" dirty="0" err="1"/>
              <a:t>i</a:t>
            </a:r>
            <a:r>
              <a:rPr lang="en-GB" dirty="0"/>
              <a:t> chi </a:t>
            </a:r>
            <a:r>
              <a:rPr lang="en-GB" dirty="0" err="1"/>
              <a:t>fynd</a:t>
            </a:r>
            <a:r>
              <a:rPr lang="en-GB" dirty="0"/>
              <a:t> â </a:t>
            </a:r>
            <a:r>
              <a:rPr lang="en-GB" b="1" dirty="0" err="1"/>
              <a:t>recordiad</a:t>
            </a:r>
            <a:r>
              <a:rPr lang="en-GB" b="1" dirty="0"/>
              <a:t> </a:t>
            </a:r>
            <a:r>
              <a:rPr lang="en-GB" b="1" dirty="0" err="1"/>
              <a:t>ysgrifenedig</a:t>
            </a:r>
            <a:r>
              <a:rPr lang="en-GB" b="1" dirty="0"/>
              <a:t> </a:t>
            </a:r>
            <a:r>
              <a:rPr lang="en-GB" dirty="0"/>
              <a:t>o </a:t>
            </a:r>
            <a:r>
              <a:rPr lang="en-GB" dirty="0" err="1"/>
              <a:t>ddarn</a:t>
            </a:r>
            <a:r>
              <a:rPr lang="en-GB" dirty="0"/>
              <a:t> </a:t>
            </a:r>
            <a:r>
              <a:rPr lang="en-GB" dirty="0" err="1"/>
              <a:t>penodol</a:t>
            </a:r>
            <a:r>
              <a:rPr lang="en-GB" dirty="0"/>
              <a:t> o </a:t>
            </a:r>
            <a:r>
              <a:rPr lang="en-GB" dirty="0" err="1"/>
              <a:t>ymarfer</a:t>
            </a:r>
            <a:r>
              <a:rPr lang="en-GB" dirty="0"/>
              <a:t> </a:t>
            </a:r>
            <a:r>
              <a:rPr lang="en-GB" dirty="0" err="1"/>
              <a:t>gyda</a:t>
            </a:r>
            <a:r>
              <a:rPr lang="en-GB" dirty="0"/>
              <a:t> chi </a:t>
            </a:r>
            <a:r>
              <a:rPr lang="en-GB" dirty="0" err="1"/>
              <a:t>i</a:t>
            </a:r>
            <a:r>
              <a:rPr lang="en-GB" dirty="0"/>
              <a:t> bob </a:t>
            </a:r>
            <a:r>
              <a:rPr lang="en-GB" dirty="0" err="1"/>
              <a:t>sesiwn</a:t>
            </a:r>
            <a:r>
              <a:rPr lang="en-GB" dirty="0"/>
              <a:t> </a:t>
            </a:r>
            <a:r>
              <a:rPr lang="en-GB" dirty="0" err="1"/>
              <a:t>i’w</a:t>
            </a:r>
            <a:r>
              <a:rPr lang="en-GB" dirty="0"/>
              <a:t> </a:t>
            </a:r>
            <a:r>
              <a:rPr lang="en-GB" dirty="0" err="1"/>
              <a:t>drafod</a:t>
            </a:r>
            <a:r>
              <a:rPr lang="en-GB" dirty="0"/>
              <a:t> </a:t>
            </a:r>
            <a:r>
              <a:rPr lang="en-GB" dirty="0" err="1"/>
              <a:t>a’i</a:t>
            </a:r>
            <a:r>
              <a:rPr lang="en-GB" dirty="0"/>
              <a:t> </a:t>
            </a:r>
            <a:r>
              <a:rPr lang="en-GB" dirty="0" err="1"/>
              <a:t>archwilio</a:t>
            </a:r>
            <a:r>
              <a:rPr lang="en-GB" dirty="0"/>
              <a:t> </a:t>
            </a:r>
            <a:r>
              <a:rPr lang="en-GB" dirty="0" err="1"/>
              <a:t>gyda’ch</a:t>
            </a:r>
            <a:r>
              <a:rPr lang="en-GB" dirty="0"/>
              <a:t> </a:t>
            </a:r>
            <a:r>
              <a:rPr lang="en-GB" dirty="0" err="1"/>
              <a:t>goruchwyliwr</a:t>
            </a:r>
            <a:r>
              <a:rPr lang="en-GB" dirty="0"/>
              <a:t>.</a:t>
            </a:r>
          </a:p>
          <a:p>
            <a:r>
              <a:rPr lang="en-GB" dirty="0"/>
              <a:t>Mae </a:t>
            </a:r>
            <a:r>
              <a:rPr lang="en-GB" dirty="0" err="1"/>
              <a:t>angen</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rhan</a:t>
            </a:r>
            <a:r>
              <a:rPr lang="en-GB" dirty="0"/>
              <a:t> o </a:t>
            </a:r>
            <a:r>
              <a:rPr lang="en-GB" dirty="0" err="1"/>
              <a:t>ymarfer</a:t>
            </a:r>
            <a:r>
              <a:rPr lang="en-GB" dirty="0"/>
              <a:t> </a:t>
            </a:r>
            <a:r>
              <a:rPr lang="en-GB" dirty="0" err="1"/>
              <a:t>gwaith</a:t>
            </a:r>
            <a:r>
              <a:rPr lang="en-GB" dirty="0"/>
              <a:t> </a:t>
            </a:r>
            <a:r>
              <a:rPr lang="en-GB" dirty="0" err="1"/>
              <a:t>ieuenctid</a:t>
            </a:r>
            <a:r>
              <a:rPr lang="en-GB" dirty="0"/>
              <a:t>, ac </a:t>
            </a:r>
            <a:r>
              <a:rPr lang="en-GB" dirty="0" err="1"/>
              <a:t>wrth</a:t>
            </a:r>
            <a:r>
              <a:rPr lang="en-GB" dirty="0"/>
              <a:t> </a:t>
            </a:r>
            <a:r>
              <a:rPr lang="en-GB" dirty="0" err="1"/>
              <a:t>fyfyrio</a:t>
            </a:r>
            <a:r>
              <a:rPr lang="en-GB" dirty="0"/>
              <a:t> </a:t>
            </a:r>
            <a:r>
              <a:rPr lang="en-GB" dirty="0" err="1"/>
              <a:t>ar</a:t>
            </a:r>
            <a:r>
              <a:rPr lang="en-GB" dirty="0"/>
              <a:t> yr </a:t>
            </a:r>
            <a:r>
              <a:rPr lang="en-GB" dirty="0" err="1"/>
              <a:t>arfer</a:t>
            </a:r>
            <a:r>
              <a:rPr lang="en-GB" dirty="0"/>
              <a:t> </a:t>
            </a:r>
            <a:r>
              <a:rPr lang="en-GB" dirty="0" err="1"/>
              <a:t>hwn</a:t>
            </a:r>
            <a:r>
              <a:rPr lang="en-GB" dirty="0"/>
              <a:t> – </a:t>
            </a:r>
            <a:r>
              <a:rPr lang="en-GB" dirty="0" err="1"/>
              <a:t>gwnewch</a:t>
            </a:r>
            <a:r>
              <a:rPr lang="en-GB" dirty="0"/>
              <a:t> </a:t>
            </a:r>
            <a:r>
              <a:rPr lang="en-GB" dirty="0" err="1"/>
              <a:t>recordiadau</a:t>
            </a:r>
            <a:r>
              <a:rPr lang="en-GB" dirty="0"/>
              <a:t> </a:t>
            </a:r>
            <a:r>
              <a:rPr lang="en-GB" dirty="0" err="1"/>
              <a:t>yn</a:t>
            </a:r>
            <a:r>
              <a:rPr lang="en-GB" dirty="0"/>
              <a:t> </a:t>
            </a:r>
            <a:r>
              <a:rPr lang="en-GB" dirty="0" err="1"/>
              <a:t>fuan</a:t>
            </a:r>
            <a:r>
              <a:rPr lang="en-GB" dirty="0"/>
              <a:t> </a:t>
            </a:r>
            <a:r>
              <a:rPr lang="en-GB" dirty="0" err="1"/>
              <a:t>ar</a:t>
            </a:r>
            <a:r>
              <a:rPr lang="en-GB" dirty="0"/>
              <a:t> </a:t>
            </a:r>
            <a:r>
              <a:rPr lang="en-GB" dirty="0" err="1"/>
              <a:t>ôl</a:t>
            </a:r>
            <a:r>
              <a:rPr lang="en-GB" dirty="0"/>
              <a:t> </a:t>
            </a:r>
            <a:r>
              <a:rPr lang="en-GB" dirty="0" err="1"/>
              <a:t>eich</a:t>
            </a:r>
            <a:r>
              <a:rPr lang="en-GB" dirty="0"/>
              <a:t> </a:t>
            </a:r>
            <a:r>
              <a:rPr lang="en-GB" dirty="0" err="1"/>
              <a:t>sesiynau</a:t>
            </a:r>
            <a:r>
              <a:rPr lang="en-GB" dirty="0"/>
              <a:t> </a:t>
            </a:r>
            <a:r>
              <a:rPr lang="en-GB" dirty="0" err="1"/>
              <a:t>gwaith</a:t>
            </a:r>
            <a:r>
              <a:rPr lang="en-GB" dirty="0"/>
              <a:t> </a:t>
            </a:r>
            <a:r>
              <a:rPr lang="en-GB" dirty="0" err="1"/>
              <a:t>ieuenctid</a:t>
            </a:r>
            <a:r>
              <a:rPr lang="en-GB" dirty="0"/>
              <a:t>.</a:t>
            </a:r>
          </a:p>
          <a:p>
            <a:r>
              <a:rPr lang="en-GB" dirty="0" err="1"/>
              <a:t>Darllen</a:t>
            </a:r>
            <a:r>
              <a:rPr lang="en-GB" dirty="0"/>
              <a:t> dan </a:t>
            </a:r>
            <a:r>
              <a:rPr lang="en-GB" dirty="0" err="1"/>
              <a:t>Gyfarwyddyd</a:t>
            </a:r>
            <a:r>
              <a:rPr lang="en-GB" dirty="0"/>
              <a:t> </a:t>
            </a:r>
            <a:r>
              <a:rPr lang="en-GB" dirty="0" err="1"/>
              <a:t>i</a:t>
            </a:r>
            <a:r>
              <a:rPr lang="en-GB" dirty="0"/>
              <a:t> </a:t>
            </a:r>
            <a:r>
              <a:rPr lang="en-GB" dirty="0" err="1"/>
              <a:t>Gefnogi’r</a:t>
            </a:r>
            <a:r>
              <a:rPr lang="en-GB" dirty="0"/>
              <a:t> </a:t>
            </a:r>
            <a:r>
              <a:rPr lang="en-GB" dirty="0" err="1"/>
              <a:t>ddarlith</a:t>
            </a:r>
            <a:r>
              <a:rPr lang="en-GB" dirty="0"/>
              <a:t> – </a:t>
            </a:r>
            <a:r>
              <a:rPr lang="en-GB" dirty="0" err="1"/>
              <a:t>Darllenwch</a:t>
            </a:r>
            <a:r>
              <a:rPr lang="en-GB" dirty="0"/>
              <a:t> </a:t>
            </a:r>
            <a:r>
              <a:rPr lang="en-GB" dirty="0" err="1"/>
              <a:t>Benodau</a:t>
            </a:r>
            <a:r>
              <a:rPr lang="en-GB" dirty="0"/>
              <a:t> 13 ‘Using Supervision’ </a:t>
            </a:r>
            <a:r>
              <a:rPr lang="en-GB" dirty="0" err="1"/>
              <a:t>gan</a:t>
            </a:r>
            <a:r>
              <a:rPr lang="en-GB" dirty="0"/>
              <a:t> (Sapin 2013) a ‘Using Supervision for professional development’ </a:t>
            </a:r>
            <a:r>
              <a:rPr lang="en-GB" dirty="0" err="1"/>
              <a:t>gan</a:t>
            </a:r>
            <a:r>
              <a:rPr lang="en-GB" dirty="0"/>
              <a:t> Woods 2003 a </a:t>
            </a:r>
            <a:r>
              <a:rPr lang="en-GB" dirty="0" err="1"/>
              <a:t>ddyfynnir</a:t>
            </a:r>
            <a:r>
              <a:rPr lang="en-GB" dirty="0"/>
              <a:t> </a:t>
            </a:r>
            <a:r>
              <a:rPr lang="en-GB" dirty="0" err="1"/>
              <a:t>yn</a:t>
            </a:r>
            <a:r>
              <a:rPr lang="en-GB" dirty="0"/>
              <a:t> Richardson a Wolfe 2003) </a:t>
            </a:r>
            <a:r>
              <a:rPr lang="en-GB" dirty="0" err="1"/>
              <a:t>bydd</a:t>
            </a:r>
            <a:r>
              <a:rPr lang="en-GB" dirty="0"/>
              <a:t> y </a:t>
            </a:r>
            <a:r>
              <a:rPr lang="en-GB" dirty="0" err="1"/>
              <a:t>penodau</a:t>
            </a:r>
            <a:r>
              <a:rPr lang="en-GB" dirty="0"/>
              <a:t> </a:t>
            </a:r>
            <a:r>
              <a:rPr lang="en-GB" dirty="0" err="1"/>
              <a:t>hyn</a:t>
            </a:r>
            <a:r>
              <a:rPr lang="en-GB" dirty="0"/>
              <a:t> </a:t>
            </a:r>
            <a:r>
              <a:rPr lang="en-GB" dirty="0" err="1"/>
              <a:t>yn</a:t>
            </a:r>
            <a:r>
              <a:rPr lang="en-GB" dirty="0"/>
              <a:t> </a:t>
            </a:r>
            <a:r>
              <a:rPr lang="en-GB" dirty="0" err="1"/>
              <a:t>atgyfnerthu’r</a:t>
            </a:r>
            <a:r>
              <a:rPr lang="en-GB" dirty="0"/>
              <a:t> </a:t>
            </a:r>
            <a:r>
              <a:rPr lang="en-GB" dirty="0" err="1"/>
              <a:t>ddarlith</a:t>
            </a:r>
            <a:r>
              <a:rPr lang="en-GB" dirty="0"/>
              <a:t> </a:t>
            </a:r>
            <a:r>
              <a:rPr lang="en-GB" dirty="0" err="1"/>
              <a:t>heddiw</a:t>
            </a:r>
            <a:r>
              <a:rPr lang="en-GB" dirty="0"/>
              <a:t>.</a:t>
            </a:r>
          </a:p>
        </p:txBody>
      </p:sp>
      <p:sp>
        <p:nvSpPr>
          <p:cNvPr id="4" name="Content Placeholder 3">
            <a:extLst>
              <a:ext uri="{FF2B5EF4-FFF2-40B4-BE49-F238E27FC236}">
                <a16:creationId xmlns:a16="http://schemas.microsoft.com/office/drawing/2014/main" id="{1ED48A35-06DF-8B8B-5CB4-57A56F04612D}"/>
              </a:ext>
            </a:extLst>
          </p:cNvPr>
          <p:cNvSpPr>
            <a:spLocks noGrp="1"/>
          </p:cNvSpPr>
          <p:nvPr>
            <p:ph sz="half" idx="2"/>
          </p:nvPr>
        </p:nvSpPr>
        <p:spPr>
          <a:xfrm>
            <a:off x="6197600" y="1825625"/>
            <a:ext cx="5156200" cy="4143374"/>
          </a:xfrm>
        </p:spPr>
        <p:txBody>
          <a:bodyPr>
            <a:normAutofit fontScale="62500" lnSpcReduction="20000"/>
          </a:bodyPr>
          <a:lstStyle/>
          <a:p>
            <a:pPr marL="0" indent="0">
              <a:buNone/>
            </a:pPr>
            <a:r>
              <a:rPr lang="en-GB" sz="3800" dirty="0">
                <a:solidFill>
                  <a:schemeClr val="accent5">
                    <a:lumMod val="75000"/>
                  </a:schemeClr>
                </a:solidFill>
              </a:rPr>
              <a:t>What does this all mean to me?</a:t>
            </a:r>
          </a:p>
          <a:p>
            <a:pPr lvl="1"/>
            <a:r>
              <a:rPr lang="en-GB" sz="2900" dirty="0">
                <a:solidFill>
                  <a:schemeClr val="accent5">
                    <a:lumMod val="75000"/>
                  </a:schemeClr>
                </a:solidFill>
              </a:rPr>
              <a:t>You need to arrange </a:t>
            </a:r>
            <a:r>
              <a:rPr lang="en-GB" sz="2900" b="1" dirty="0">
                <a:solidFill>
                  <a:schemeClr val="accent5">
                    <a:lumMod val="75000"/>
                  </a:schemeClr>
                </a:solidFill>
              </a:rPr>
              <a:t>6 supervision sessions</a:t>
            </a:r>
            <a:r>
              <a:rPr lang="en-GB" sz="2900" dirty="0">
                <a:solidFill>
                  <a:schemeClr val="accent5">
                    <a:lumMod val="75000"/>
                  </a:schemeClr>
                </a:solidFill>
              </a:rPr>
              <a:t> with your allocated supervisor.</a:t>
            </a:r>
          </a:p>
          <a:p>
            <a:pPr lvl="1"/>
            <a:r>
              <a:rPr lang="en-GB" sz="2900" dirty="0">
                <a:solidFill>
                  <a:schemeClr val="accent5">
                    <a:lumMod val="75000"/>
                  </a:schemeClr>
                </a:solidFill>
              </a:rPr>
              <a:t>You will need to take with you to each session a </a:t>
            </a:r>
            <a:r>
              <a:rPr lang="en-GB" sz="2900" b="1" dirty="0">
                <a:solidFill>
                  <a:schemeClr val="accent5">
                    <a:lumMod val="75000"/>
                  </a:schemeClr>
                </a:solidFill>
              </a:rPr>
              <a:t>written recording </a:t>
            </a:r>
            <a:r>
              <a:rPr lang="en-GB" sz="2900" dirty="0">
                <a:solidFill>
                  <a:schemeClr val="accent5">
                    <a:lumMod val="75000"/>
                  </a:schemeClr>
                </a:solidFill>
              </a:rPr>
              <a:t>of a specific piece of practice to discuss and explore with your supervisor.</a:t>
            </a:r>
          </a:p>
          <a:p>
            <a:pPr lvl="1"/>
            <a:r>
              <a:rPr lang="en-GB" sz="2900" dirty="0">
                <a:solidFill>
                  <a:schemeClr val="accent5">
                    <a:lumMod val="75000"/>
                  </a:schemeClr>
                </a:solidFill>
              </a:rPr>
              <a:t>You need to be engaged in youth work practice, and in reflecting on this practice – make recordings soon after your youth work sessions.</a:t>
            </a:r>
          </a:p>
          <a:p>
            <a:pPr lvl="1"/>
            <a:r>
              <a:rPr lang="en-GB" sz="2900" dirty="0">
                <a:solidFill>
                  <a:schemeClr val="accent5">
                    <a:lumMod val="75000"/>
                  </a:schemeClr>
                </a:solidFill>
              </a:rPr>
              <a:t>Directed Reading to Support the lecture - Read Chapters 13  ‘Using Supervision’ by (Sapin 2013) and ‘Using Supervision for professional development’ by Woods 2003 cited in Richardson and Wolfe 2003) these chapters will reinforce the lecture today. </a:t>
            </a:r>
          </a:p>
          <a:p>
            <a:endParaRPr lang="en-GB" dirty="0"/>
          </a:p>
        </p:txBody>
      </p:sp>
    </p:spTree>
    <p:extLst>
      <p:ext uri="{BB962C8B-B14F-4D97-AF65-F5344CB8AC3E}">
        <p14:creationId xmlns:p14="http://schemas.microsoft.com/office/powerpoint/2010/main" val="36813664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1E937-C7E0-977B-B5AD-A40102A0162F}"/>
              </a:ext>
            </a:extLst>
          </p:cNvPr>
          <p:cNvSpPr>
            <a:spLocks noGrp="1"/>
          </p:cNvSpPr>
          <p:nvPr>
            <p:ph type="title"/>
          </p:nvPr>
        </p:nvSpPr>
        <p:spPr/>
        <p:txBody>
          <a:bodyPr/>
          <a:lstStyle/>
          <a:p>
            <a:r>
              <a:rPr lang="en-GB" b="1" dirty="0" err="1"/>
              <a:t>Unrhyw</a:t>
            </a:r>
            <a:r>
              <a:rPr lang="en-GB" b="1" dirty="0"/>
              <a:t> </a:t>
            </a:r>
            <a:r>
              <a:rPr lang="en-GB" b="1" dirty="0" err="1"/>
              <a:t>Gwestiynau</a:t>
            </a:r>
            <a:r>
              <a:rPr lang="en-GB" b="1" dirty="0"/>
              <a:t>?</a:t>
            </a:r>
            <a:br>
              <a:rPr lang="en-GB" b="1" dirty="0"/>
            </a:br>
            <a:r>
              <a:rPr lang="en-GB" b="1" dirty="0">
                <a:solidFill>
                  <a:schemeClr val="accent5">
                    <a:lumMod val="75000"/>
                  </a:schemeClr>
                </a:solidFill>
              </a:rPr>
              <a:t>Any Questions?</a:t>
            </a:r>
          </a:p>
        </p:txBody>
      </p:sp>
      <p:sp>
        <p:nvSpPr>
          <p:cNvPr id="3" name="Content Placeholder 2">
            <a:extLst>
              <a:ext uri="{FF2B5EF4-FFF2-40B4-BE49-F238E27FC236}">
                <a16:creationId xmlns:a16="http://schemas.microsoft.com/office/drawing/2014/main" id="{952931FF-3472-4331-5D8C-5F1DFB18357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5133497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877</TotalTime>
  <Words>4634</Words>
  <Application>Microsoft Office PowerPoint</Application>
  <PresentationFormat>Widescreen</PresentationFormat>
  <Paragraphs>191</Paragraphs>
  <Slides>38</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38</vt:i4>
      </vt:variant>
    </vt:vector>
  </HeadingPairs>
  <TitlesOfParts>
    <vt:vector size="43" baseType="lpstr">
      <vt:lpstr>Arial</vt:lpstr>
      <vt:lpstr>Calibri</vt:lpstr>
      <vt:lpstr>Calibri Light</vt:lpstr>
      <vt:lpstr>Holding PAge</vt:lpstr>
      <vt:lpstr>Accessible 2</vt:lpstr>
      <vt:lpstr>ECYW4006 </vt:lpstr>
      <vt:lpstr>Tasg Grŵp    Group Task</vt:lpstr>
      <vt:lpstr>Diffinio Goruchwyliaeth Defining Supervision</vt:lpstr>
      <vt:lpstr>Diffinio Goruchwyliaeth Defining Supervision</vt:lpstr>
      <vt:lpstr>Goruchwyliaeth   Supervision</vt:lpstr>
      <vt:lpstr>Trafodaeth Grŵp  Group discussion</vt:lpstr>
      <vt:lpstr>Beth yw Goruchwyliaeth? What is Supervision?</vt:lpstr>
      <vt:lpstr>Beth yw Goruchwyliaeth? What is Supervision?</vt:lpstr>
      <vt:lpstr>Beth yw Goruchwyliaeth? What is Supervision?</vt:lpstr>
      <vt:lpstr>Goruchwyliaeth a Gwaith Ieuenctid Supervision and Youth Work</vt:lpstr>
      <vt:lpstr>Gweithwyr Proffesiynol Eraill Other Professionals</vt:lpstr>
      <vt:lpstr>Gweithwyr Proffesiynol Eraill Other Professionals</vt:lpstr>
      <vt:lpstr>Goruchwyliaeth a Gwaith Ieuenctid Supervision and Youth Work</vt:lpstr>
      <vt:lpstr>Goruchwyliaeth a Gwaith Ieuenctid Supervision and Youth Work</vt:lpstr>
      <vt:lpstr>Goruchwyliaeth a Gwaith Ieuenctid Supervision and Youth Work</vt:lpstr>
      <vt:lpstr>Goruchwyliaeth a Gwaith Ieuenctid Supervision and Youth Work</vt:lpstr>
      <vt:lpstr>Safbwynt defnyddiol...  A useful perspective…</vt:lpstr>
      <vt:lpstr>PowerPoint Presentation</vt:lpstr>
      <vt:lpstr>PowerPoint Presentation</vt:lpstr>
      <vt:lpstr>PowerPoint Presentation</vt:lpstr>
      <vt:lpstr>PowerPoint Presentation</vt:lpstr>
      <vt:lpstr>PowerPoint Presentation</vt:lpstr>
      <vt:lpstr>Egwyl Break</vt:lpstr>
      <vt:lpstr>Tair swyddogaeth wahanol Three different functions</vt:lpstr>
      <vt:lpstr>Addysgol Educational</vt:lpstr>
      <vt:lpstr>Gweinyddol Administrative</vt:lpstr>
      <vt:lpstr>Cefnogol Supportive</vt:lpstr>
      <vt:lpstr>Goruchwyliaeth Supervision</vt:lpstr>
      <vt:lpstr>Goruchwyliaeth Supervision</vt:lpstr>
      <vt:lpstr>Goruchwyliaeth Supervision</vt:lpstr>
      <vt:lpstr>Goruchwyliaeth Supervision</vt:lpstr>
      <vt:lpstr>Ymchwil i Gefnogi Goruchwyliaeth Research to Support Supervision</vt:lpstr>
      <vt:lpstr>Ymchwil i Gefnogi Goruchwyliaeth Research to Support Supervision</vt:lpstr>
      <vt:lpstr>Polisi Goruchwylio Supervision Policy</vt:lpstr>
      <vt:lpstr>Polisi Goruchwylio Supervision Policy</vt:lpstr>
      <vt:lpstr>Trafodaeth Disucssion</vt:lpstr>
      <vt:lpstr>Gofynion Goruchwylio ar gyfer Lleoliad Myfyriwr Supervision Requirements for Student Placement</vt:lpstr>
      <vt:lpstr>Unrhyw Gwestiynau?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Angharad Lewis</cp:lastModifiedBy>
  <cp:revision>5</cp:revision>
  <dcterms:created xsi:type="dcterms:W3CDTF">2022-06-22T10:03:12Z</dcterms:created>
  <dcterms:modified xsi:type="dcterms:W3CDTF">2024-11-12T12:51:44Z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