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67" r:id="rId3"/>
    <p:sldId id="262" r:id="rId4"/>
    <p:sldId id="265" r:id="rId5"/>
    <p:sldId id="261" r:id="rId6"/>
    <p:sldId id="264" r:id="rId7"/>
    <p:sldId id="257" r:id="rId8"/>
    <p:sldId id="258" r:id="rId9"/>
    <p:sldId id="259" r:id="rId10"/>
    <p:sldId id="269" r:id="rId11"/>
    <p:sldId id="260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8D8336-01F5-36A6-1DB4-6008D0094BA3}" v="779" dt="2024-12-11T22:29:19.238"/>
    <p1510:client id="{6858DE51-197C-03BA-646A-912F05C94F4D}" v="1137" dt="2024-12-12T23:35:34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C84316-8F41-4CC0-B29A-3AC7937DEBA6}" type="doc">
      <dgm:prSet loTypeId="urn:microsoft.com/office/officeart/2005/8/layout/lProcess3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DC49766F-6C3B-4A34-BEDF-888FBA2B3BFC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 Artifacts </a:t>
          </a:r>
        </a:p>
      </dgm:t>
    </dgm:pt>
    <dgm:pt modelId="{24028560-8381-4A5D-BDFF-5E35C9DAD9CA}" type="parTrans" cxnId="{17ED30C7-AB43-4685-AD93-81191398AE63}">
      <dgm:prSet/>
      <dgm:spPr/>
    </dgm:pt>
    <dgm:pt modelId="{A029571B-7115-439F-8F1D-F9A7CF84A600}" type="sibTrans" cxnId="{17ED30C7-AB43-4685-AD93-81191398AE63}">
      <dgm:prSet/>
      <dgm:spPr/>
      <dgm:t>
        <a:bodyPr/>
        <a:lstStyle/>
        <a:p>
          <a:endParaRPr lang="en-US"/>
        </a:p>
      </dgm:t>
    </dgm:pt>
    <dgm:pt modelId="{A07CAB1E-0A96-4CC2-9BDB-86997509C7BD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 Basic underlying assumptions</a:t>
          </a:r>
        </a:p>
      </dgm:t>
    </dgm:pt>
    <dgm:pt modelId="{08ED62DA-9C36-4D09-9A26-2D86E224B1A4}" type="parTrans" cxnId="{9F96591B-B99D-4606-8ECE-7C12F7B006FE}">
      <dgm:prSet/>
      <dgm:spPr/>
    </dgm:pt>
    <dgm:pt modelId="{72A89743-F271-4157-95EA-6E9EA68E6786}" type="sibTrans" cxnId="{9F96591B-B99D-4606-8ECE-7C12F7B006FE}">
      <dgm:prSet/>
      <dgm:spPr/>
      <dgm:t>
        <a:bodyPr/>
        <a:lstStyle/>
        <a:p>
          <a:endParaRPr lang="en-US"/>
        </a:p>
      </dgm:t>
    </dgm:pt>
    <dgm:pt modelId="{D8A5D5C0-6674-4DF3-A5F2-FD009FF0AF25}">
      <dgm:prSet phldr="0"/>
      <dgm:spPr/>
      <dgm:t>
        <a:bodyPr/>
        <a:lstStyle/>
        <a:p>
          <a:pPr algn="l" rtl="0"/>
          <a:r>
            <a:rPr lang="en-US" b="0">
              <a:latin typeface="Bahnschrift"/>
            </a:rPr>
            <a:t> Espoused beliefs and values</a:t>
          </a:r>
          <a:endParaRPr lang="en-US"/>
        </a:p>
      </dgm:t>
    </dgm:pt>
    <dgm:pt modelId="{4ED5F9A8-E870-48B5-910F-8A1A4CAAA616}" type="parTrans" cxnId="{DE5C7A7B-B7FE-4974-B5BD-C1AA418E482A}">
      <dgm:prSet/>
      <dgm:spPr/>
    </dgm:pt>
    <dgm:pt modelId="{0244488C-BF96-4DE5-BE9B-BBFD857884AB}" type="sibTrans" cxnId="{DE5C7A7B-B7FE-4974-B5BD-C1AA418E482A}">
      <dgm:prSet/>
      <dgm:spPr/>
    </dgm:pt>
    <dgm:pt modelId="{0ED09E59-63FA-4019-AB1D-E9E9B78F4F11}" type="pres">
      <dgm:prSet presAssocID="{1AC84316-8F41-4CC0-B29A-3AC7937DEBA6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740C3C36-5626-4CD8-9F80-6E8D4E0E92D2}" type="pres">
      <dgm:prSet presAssocID="{DC49766F-6C3B-4A34-BEDF-888FBA2B3BFC}" presName="horFlow" presStyleCnt="0"/>
      <dgm:spPr/>
    </dgm:pt>
    <dgm:pt modelId="{C8F7C2B0-C31A-424F-BF37-6C3043F9D8A6}" type="pres">
      <dgm:prSet presAssocID="{DC49766F-6C3B-4A34-BEDF-888FBA2B3BFC}" presName="bigChev" presStyleLbl="node1" presStyleIdx="0" presStyleCnt="3"/>
      <dgm:spPr/>
    </dgm:pt>
    <dgm:pt modelId="{F562758B-C511-490F-82B8-45643C8E0BD7}" type="pres">
      <dgm:prSet presAssocID="{DC49766F-6C3B-4A34-BEDF-888FBA2B3BFC}" presName="vSp" presStyleCnt="0"/>
      <dgm:spPr/>
    </dgm:pt>
    <dgm:pt modelId="{A23BA2E0-9939-4879-80FF-AF2F4F82A254}" type="pres">
      <dgm:prSet presAssocID="{D8A5D5C0-6674-4DF3-A5F2-FD009FF0AF25}" presName="horFlow" presStyleCnt="0"/>
      <dgm:spPr/>
    </dgm:pt>
    <dgm:pt modelId="{FC4C6A4E-8C7B-4CAB-8FAA-89C099ABAB76}" type="pres">
      <dgm:prSet presAssocID="{D8A5D5C0-6674-4DF3-A5F2-FD009FF0AF25}" presName="bigChev" presStyleLbl="node1" presStyleIdx="1" presStyleCnt="3"/>
      <dgm:spPr/>
    </dgm:pt>
    <dgm:pt modelId="{6633DA28-1F59-45A6-BA89-751EE5A7CC56}" type="pres">
      <dgm:prSet presAssocID="{D8A5D5C0-6674-4DF3-A5F2-FD009FF0AF25}" presName="vSp" presStyleCnt="0"/>
      <dgm:spPr/>
    </dgm:pt>
    <dgm:pt modelId="{C349EA61-9D96-4F4C-966B-D3387B1E702E}" type="pres">
      <dgm:prSet presAssocID="{A07CAB1E-0A96-4CC2-9BDB-86997509C7BD}" presName="horFlow" presStyleCnt="0"/>
      <dgm:spPr/>
    </dgm:pt>
    <dgm:pt modelId="{D4C5BFD7-B7BA-44A0-8C6D-824477603020}" type="pres">
      <dgm:prSet presAssocID="{A07CAB1E-0A96-4CC2-9BDB-86997509C7BD}" presName="bigChev" presStyleLbl="node1" presStyleIdx="2" presStyleCnt="3"/>
      <dgm:spPr/>
    </dgm:pt>
  </dgm:ptLst>
  <dgm:cxnLst>
    <dgm:cxn modelId="{9F96591B-B99D-4606-8ECE-7C12F7B006FE}" srcId="{1AC84316-8F41-4CC0-B29A-3AC7937DEBA6}" destId="{A07CAB1E-0A96-4CC2-9BDB-86997509C7BD}" srcOrd="2" destOrd="0" parTransId="{08ED62DA-9C36-4D09-9A26-2D86E224B1A4}" sibTransId="{72A89743-F271-4157-95EA-6E9EA68E6786}"/>
    <dgm:cxn modelId="{CFFA9B33-B49F-4BE4-9697-F6FAC21FC05C}" type="presOf" srcId="{A07CAB1E-0A96-4CC2-9BDB-86997509C7BD}" destId="{D4C5BFD7-B7BA-44A0-8C6D-824477603020}" srcOrd="0" destOrd="0" presId="urn:microsoft.com/office/officeart/2005/8/layout/lProcess3"/>
    <dgm:cxn modelId="{DE5C7A7B-B7FE-4974-B5BD-C1AA418E482A}" srcId="{1AC84316-8F41-4CC0-B29A-3AC7937DEBA6}" destId="{D8A5D5C0-6674-4DF3-A5F2-FD009FF0AF25}" srcOrd="1" destOrd="0" parTransId="{4ED5F9A8-E870-48B5-910F-8A1A4CAAA616}" sibTransId="{0244488C-BF96-4DE5-BE9B-BBFD857884AB}"/>
    <dgm:cxn modelId="{17ED30C7-AB43-4685-AD93-81191398AE63}" srcId="{1AC84316-8F41-4CC0-B29A-3AC7937DEBA6}" destId="{DC49766F-6C3B-4A34-BEDF-888FBA2B3BFC}" srcOrd="0" destOrd="0" parTransId="{24028560-8381-4A5D-BDFF-5E35C9DAD9CA}" sibTransId="{A029571B-7115-439F-8F1D-F9A7CF84A600}"/>
    <dgm:cxn modelId="{84B237C8-7A20-4E2B-A7A0-147A3B7A818B}" type="presOf" srcId="{DC49766F-6C3B-4A34-BEDF-888FBA2B3BFC}" destId="{C8F7C2B0-C31A-424F-BF37-6C3043F9D8A6}" srcOrd="0" destOrd="0" presId="urn:microsoft.com/office/officeart/2005/8/layout/lProcess3"/>
    <dgm:cxn modelId="{462617D4-45B0-4B0F-8F88-1FA8C73187FD}" type="presOf" srcId="{1AC84316-8F41-4CC0-B29A-3AC7937DEBA6}" destId="{0ED09E59-63FA-4019-AB1D-E9E9B78F4F11}" srcOrd="0" destOrd="0" presId="urn:microsoft.com/office/officeart/2005/8/layout/lProcess3"/>
    <dgm:cxn modelId="{8CE09AFB-1595-4434-AC31-F76AD7186C1C}" type="presOf" srcId="{D8A5D5C0-6674-4DF3-A5F2-FD009FF0AF25}" destId="{FC4C6A4E-8C7B-4CAB-8FAA-89C099ABAB76}" srcOrd="0" destOrd="0" presId="urn:microsoft.com/office/officeart/2005/8/layout/lProcess3"/>
    <dgm:cxn modelId="{D90CB4B4-E4B7-467D-B7EC-9D00CEED5AC7}" type="presParOf" srcId="{0ED09E59-63FA-4019-AB1D-E9E9B78F4F11}" destId="{740C3C36-5626-4CD8-9F80-6E8D4E0E92D2}" srcOrd="0" destOrd="0" presId="urn:microsoft.com/office/officeart/2005/8/layout/lProcess3"/>
    <dgm:cxn modelId="{4BE25B56-FAA3-4E22-B210-4D98D35A822A}" type="presParOf" srcId="{740C3C36-5626-4CD8-9F80-6E8D4E0E92D2}" destId="{C8F7C2B0-C31A-424F-BF37-6C3043F9D8A6}" srcOrd="0" destOrd="0" presId="urn:microsoft.com/office/officeart/2005/8/layout/lProcess3"/>
    <dgm:cxn modelId="{2844EC9F-DBA4-43FF-991F-66555E1342F9}" type="presParOf" srcId="{0ED09E59-63FA-4019-AB1D-E9E9B78F4F11}" destId="{F562758B-C511-490F-82B8-45643C8E0BD7}" srcOrd="1" destOrd="0" presId="urn:microsoft.com/office/officeart/2005/8/layout/lProcess3"/>
    <dgm:cxn modelId="{EA944581-7707-4525-A21F-51B1D6CFBE0C}" type="presParOf" srcId="{0ED09E59-63FA-4019-AB1D-E9E9B78F4F11}" destId="{A23BA2E0-9939-4879-80FF-AF2F4F82A254}" srcOrd="2" destOrd="0" presId="urn:microsoft.com/office/officeart/2005/8/layout/lProcess3"/>
    <dgm:cxn modelId="{B60C2602-4D2E-4B30-8EA3-49158084BBE3}" type="presParOf" srcId="{A23BA2E0-9939-4879-80FF-AF2F4F82A254}" destId="{FC4C6A4E-8C7B-4CAB-8FAA-89C099ABAB76}" srcOrd="0" destOrd="0" presId="urn:microsoft.com/office/officeart/2005/8/layout/lProcess3"/>
    <dgm:cxn modelId="{CE2ED396-99E8-4DA0-88BC-28C12CDBCA41}" type="presParOf" srcId="{0ED09E59-63FA-4019-AB1D-E9E9B78F4F11}" destId="{6633DA28-1F59-45A6-BA89-751EE5A7CC56}" srcOrd="3" destOrd="0" presId="urn:microsoft.com/office/officeart/2005/8/layout/lProcess3"/>
    <dgm:cxn modelId="{A5E7E2D2-06F6-4F9C-B031-9ADFDF740E58}" type="presParOf" srcId="{0ED09E59-63FA-4019-AB1D-E9E9B78F4F11}" destId="{C349EA61-9D96-4F4C-966B-D3387B1E702E}" srcOrd="4" destOrd="0" presId="urn:microsoft.com/office/officeart/2005/8/layout/lProcess3"/>
    <dgm:cxn modelId="{40F95E22-E650-4A88-9A26-4F375BA8AA5A}" type="presParOf" srcId="{C349EA61-9D96-4F4C-966B-D3387B1E702E}" destId="{D4C5BFD7-B7BA-44A0-8C6D-82447760302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EE267E-3DB9-42B4-BDAC-96F7B35FFC83}" type="doc">
      <dgm:prSet loTypeId="urn:microsoft.com/office/officeart/2005/8/layout/default" loCatId="list" qsTypeId="urn:microsoft.com/office/officeart/2005/8/quickstyle/3d3" qsCatId="3D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4B74D6BE-B2DA-4FDF-92D7-9C326D26DCD1}">
      <dgm:prSet phldrT="[Text]" phldr="0"/>
      <dgm:spPr/>
      <dgm:t>
        <a:bodyPr/>
        <a:lstStyle/>
        <a:p>
          <a:pPr algn="l">
            <a:lnSpc>
              <a:spcPct val="120000"/>
            </a:lnSpc>
          </a:pPr>
          <a:r>
            <a:rPr lang="en-US">
              <a:latin typeface="Avenir Next LT Pro Light"/>
            </a:rPr>
            <a:t>Long - Term Orientation</a:t>
          </a:r>
          <a:endParaRPr lang="en-US"/>
        </a:p>
      </dgm:t>
    </dgm:pt>
    <dgm:pt modelId="{EAB40AFF-7A5C-43DF-A36D-781905606431}" type="parTrans" cxnId="{1ACD369C-FC20-4055-B470-66A3C2727FBA}">
      <dgm:prSet/>
      <dgm:spPr/>
      <dgm:t>
        <a:bodyPr/>
        <a:lstStyle/>
        <a:p>
          <a:endParaRPr lang="en-US"/>
        </a:p>
      </dgm:t>
    </dgm:pt>
    <dgm:pt modelId="{932AD675-1B45-4CE6-8F13-E8249654C315}" type="sibTrans" cxnId="{1ACD369C-FC20-4055-B470-66A3C2727FBA}">
      <dgm:prSet/>
      <dgm:spPr/>
      <dgm:t>
        <a:bodyPr/>
        <a:lstStyle/>
        <a:p>
          <a:endParaRPr lang="en-US"/>
        </a:p>
      </dgm:t>
    </dgm:pt>
    <dgm:pt modelId="{ADB081D9-1682-4DCF-90F4-CA3D6A3646B5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Power Distance</a:t>
          </a:r>
        </a:p>
      </dgm:t>
    </dgm:pt>
    <dgm:pt modelId="{08DC33DA-0907-4335-89E0-5DD0F849D3D0}" type="parTrans" cxnId="{158C3C89-3603-4F3C-BA5E-56A030BFC5AB}">
      <dgm:prSet/>
      <dgm:spPr/>
    </dgm:pt>
    <dgm:pt modelId="{EAB87859-2D13-4C1F-A755-28FCB5C11F11}" type="sibTrans" cxnId="{158C3C89-3603-4F3C-BA5E-56A030BFC5AB}">
      <dgm:prSet/>
      <dgm:spPr/>
      <dgm:t>
        <a:bodyPr/>
        <a:lstStyle/>
        <a:p>
          <a:endParaRPr lang="en-US"/>
        </a:p>
      </dgm:t>
    </dgm:pt>
    <dgm:pt modelId="{AE957F03-2F6E-4EE4-8A32-0931E2A67F9F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Individualism/ Collectivism</a:t>
          </a:r>
        </a:p>
      </dgm:t>
    </dgm:pt>
    <dgm:pt modelId="{5483DDFE-6262-403D-90BA-80B9AB2CFF93}" type="parTrans" cxnId="{204084AB-C38E-4106-8AAB-E7EAC8ED9F06}">
      <dgm:prSet/>
      <dgm:spPr/>
    </dgm:pt>
    <dgm:pt modelId="{2899008F-2104-4B46-9772-6E5D561C3382}" type="sibTrans" cxnId="{204084AB-C38E-4106-8AAB-E7EAC8ED9F06}">
      <dgm:prSet/>
      <dgm:spPr/>
      <dgm:t>
        <a:bodyPr/>
        <a:lstStyle/>
        <a:p>
          <a:endParaRPr lang="en-US"/>
        </a:p>
      </dgm:t>
    </dgm:pt>
    <dgm:pt modelId="{00FC24BB-3C0F-486A-836B-FB72E85E1FBD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Masculinity/ Femininity</a:t>
          </a:r>
        </a:p>
      </dgm:t>
    </dgm:pt>
    <dgm:pt modelId="{56F08C02-BD13-4AF0-A5D1-7D02293A2010}" type="parTrans" cxnId="{E8472C42-F0D4-4E7A-97A8-C0F9819B913B}">
      <dgm:prSet/>
      <dgm:spPr/>
    </dgm:pt>
    <dgm:pt modelId="{035ECD51-BF31-413A-BA68-4854DDC41113}" type="sibTrans" cxnId="{E8472C42-F0D4-4E7A-97A8-C0F9819B913B}">
      <dgm:prSet/>
      <dgm:spPr/>
      <dgm:t>
        <a:bodyPr/>
        <a:lstStyle/>
        <a:p>
          <a:endParaRPr lang="en-US"/>
        </a:p>
      </dgm:t>
    </dgm:pt>
    <dgm:pt modelId="{B6395BA7-7AF5-435A-8E8C-E21B4DA196AD}">
      <dgm:prSet phldr="0"/>
      <dgm:spPr/>
      <dgm:t>
        <a:bodyPr/>
        <a:lstStyle/>
        <a:p>
          <a:pPr algn="l">
            <a:lnSpc>
              <a:spcPct val="120000"/>
            </a:lnSpc>
          </a:pPr>
          <a:r>
            <a:rPr lang="en-US">
              <a:latin typeface="Avenir Next LT Pro Light"/>
            </a:rPr>
            <a:t>Uncertainty Avoidance</a:t>
          </a:r>
        </a:p>
      </dgm:t>
    </dgm:pt>
    <dgm:pt modelId="{BB28EA34-D76E-499E-A704-3CB4E861E9BD}" type="parTrans" cxnId="{BF971B19-60D6-4AB0-9056-AAC4B1B2A181}">
      <dgm:prSet/>
      <dgm:spPr/>
    </dgm:pt>
    <dgm:pt modelId="{A15C4DE0-CDB7-49BF-B1D9-78747687EAAA}" type="sibTrans" cxnId="{BF971B19-60D6-4AB0-9056-AAC4B1B2A181}">
      <dgm:prSet/>
      <dgm:spPr/>
      <dgm:t>
        <a:bodyPr/>
        <a:lstStyle/>
        <a:p>
          <a:endParaRPr lang="en-US"/>
        </a:p>
      </dgm:t>
    </dgm:pt>
    <dgm:pt modelId="{D217DF45-EE52-4FF9-8C4C-336AEEC0349F}">
      <dgm:prSet phldr="0"/>
      <dgm:spPr/>
      <dgm:t>
        <a:bodyPr/>
        <a:lstStyle/>
        <a:p>
          <a:pPr algn="l" rtl="0">
            <a:lnSpc>
              <a:spcPct val="120000"/>
            </a:lnSpc>
          </a:pPr>
          <a:r>
            <a:rPr lang="en-US">
              <a:latin typeface="Avenir Next LT Pro Light"/>
            </a:rPr>
            <a:t>Indulgence/ Restraint</a:t>
          </a:r>
        </a:p>
      </dgm:t>
    </dgm:pt>
    <dgm:pt modelId="{62A199C4-4BD8-49B4-A655-BB5E177EAFD7}" type="parTrans" cxnId="{92F579B2-6EA7-4DDF-90DF-47A4247F45D3}">
      <dgm:prSet/>
      <dgm:spPr/>
    </dgm:pt>
    <dgm:pt modelId="{002D80E0-2CC3-4870-96ED-6524AE85D1D9}" type="sibTrans" cxnId="{92F579B2-6EA7-4DDF-90DF-47A4247F45D3}">
      <dgm:prSet/>
      <dgm:spPr/>
    </dgm:pt>
    <dgm:pt modelId="{C652615C-5F97-4078-A425-BF25BFF81DB7}" type="pres">
      <dgm:prSet presAssocID="{69EE267E-3DB9-42B4-BDAC-96F7B35FFC83}" presName="diagram" presStyleCnt="0">
        <dgm:presLayoutVars>
          <dgm:dir/>
          <dgm:resizeHandles val="exact"/>
        </dgm:presLayoutVars>
      </dgm:prSet>
      <dgm:spPr/>
    </dgm:pt>
    <dgm:pt modelId="{5A0A1912-80C9-4588-987E-AFDB62D26E3A}" type="pres">
      <dgm:prSet presAssocID="{ADB081D9-1682-4DCF-90F4-CA3D6A3646B5}" presName="node" presStyleLbl="node1" presStyleIdx="0" presStyleCnt="6">
        <dgm:presLayoutVars>
          <dgm:bulletEnabled val="1"/>
        </dgm:presLayoutVars>
      </dgm:prSet>
      <dgm:spPr/>
    </dgm:pt>
    <dgm:pt modelId="{52BC03C5-1FA0-4CF8-8385-5CD0D2951990}" type="pres">
      <dgm:prSet presAssocID="{EAB87859-2D13-4C1F-A755-28FCB5C11F11}" presName="sibTrans" presStyleCnt="0"/>
      <dgm:spPr/>
    </dgm:pt>
    <dgm:pt modelId="{782E60DE-A370-4652-8222-032DC53493D0}" type="pres">
      <dgm:prSet presAssocID="{AE957F03-2F6E-4EE4-8A32-0931E2A67F9F}" presName="node" presStyleLbl="node1" presStyleIdx="1" presStyleCnt="6">
        <dgm:presLayoutVars>
          <dgm:bulletEnabled val="1"/>
        </dgm:presLayoutVars>
      </dgm:prSet>
      <dgm:spPr/>
    </dgm:pt>
    <dgm:pt modelId="{669BC815-42F0-442C-A77B-7288786CE872}" type="pres">
      <dgm:prSet presAssocID="{2899008F-2104-4B46-9772-6E5D561C3382}" presName="sibTrans" presStyleCnt="0"/>
      <dgm:spPr/>
    </dgm:pt>
    <dgm:pt modelId="{55B24AB6-38C7-4811-A23B-4F8CE8DAB90B}" type="pres">
      <dgm:prSet presAssocID="{00FC24BB-3C0F-486A-836B-FB72E85E1FBD}" presName="node" presStyleLbl="node1" presStyleIdx="2" presStyleCnt="6">
        <dgm:presLayoutVars>
          <dgm:bulletEnabled val="1"/>
        </dgm:presLayoutVars>
      </dgm:prSet>
      <dgm:spPr/>
    </dgm:pt>
    <dgm:pt modelId="{4D3B4C4A-CEC9-4AA4-9234-DADED5164DDF}" type="pres">
      <dgm:prSet presAssocID="{035ECD51-BF31-413A-BA68-4854DDC41113}" presName="sibTrans" presStyleCnt="0"/>
      <dgm:spPr/>
    </dgm:pt>
    <dgm:pt modelId="{0B77875C-741C-42D2-8929-5CFB43CBE658}" type="pres">
      <dgm:prSet presAssocID="{B6395BA7-7AF5-435A-8E8C-E21B4DA196AD}" presName="node" presStyleLbl="node1" presStyleIdx="3" presStyleCnt="6">
        <dgm:presLayoutVars>
          <dgm:bulletEnabled val="1"/>
        </dgm:presLayoutVars>
      </dgm:prSet>
      <dgm:spPr/>
    </dgm:pt>
    <dgm:pt modelId="{ED5E0CAA-C2BD-41F8-8B74-CB449C385D7C}" type="pres">
      <dgm:prSet presAssocID="{A15C4DE0-CDB7-49BF-B1D9-78747687EAAA}" presName="sibTrans" presStyleCnt="0"/>
      <dgm:spPr/>
    </dgm:pt>
    <dgm:pt modelId="{BA499B77-573F-4070-BC2F-6A67DD05E091}" type="pres">
      <dgm:prSet presAssocID="{4B74D6BE-B2DA-4FDF-92D7-9C326D26DCD1}" presName="node" presStyleLbl="node1" presStyleIdx="4" presStyleCnt="6">
        <dgm:presLayoutVars>
          <dgm:bulletEnabled val="1"/>
        </dgm:presLayoutVars>
      </dgm:prSet>
      <dgm:spPr/>
    </dgm:pt>
    <dgm:pt modelId="{1E166CB0-89EF-4E4B-87D3-91F5CA5B84A1}" type="pres">
      <dgm:prSet presAssocID="{932AD675-1B45-4CE6-8F13-E8249654C315}" presName="sibTrans" presStyleCnt="0"/>
      <dgm:spPr/>
    </dgm:pt>
    <dgm:pt modelId="{1EBB5BFD-F27E-4790-A776-0736FD042B8E}" type="pres">
      <dgm:prSet presAssocID="{D217DF45-EE52-4FF9-8C4C-336AEEC0349F}" presName="node" presStyleLbl="node1" presStyleIdx="5" presStyleCnt="6">
        <dgm:presLayoutVars>
          <dgm:bulletEnabled val="1"/>
        </dgm:presLayoutVars>
      </dgm:prSet>
      <dgm:spPr/>
    </dgm:pt>
  </dgm:ptLst>
  <dgm:cxnLst>
    <dgm:cxn modelId="{EF768302-8C11-4668-BB44-DB5C5C09FEFF}" type="presOf" srcId="{00FC24BB-3C0F-486A-836B-FB72E85E1FBD}" destId="{55B24AB6-38C7-4811-A23B-4F8CE8DAB90B}" srcOrd="0" destOrd="0" presId="urn:microsoft.com/office/officeart/2005/8/layout/default"/>
    <dgm:cxn modelId="{BF971B19-60D6-4AB0-9056-AAC4B1B2A181}" srcId="{69EE267E-3DB9-42B4-BDAC-96F7B35FFC83}" destId="{B6395BA7-7AF5-435A-8E8C-E21B4DA196AD}" srcOrd="3" destOrd="0" parTransId="{BB28EA34-D76E-499E-A704-3CB4E861E9BD}" sibTransId="{A15C4DE0-CDB7-49BF-B1D9-78747687EAAA}"/>
    <dgm:cxn modelId="{E8472C42-F0D4-4E7A-97A8-C0F9819B913B}" srcId="{69EE267E-3DB9-42B4-BDAC-96F7B35FFC83}" destId="{00FC24BB-3C0F-486A-836B-FB72E85E1FBD}" srcOrd="2" destOrd="0" parTransId="{56F08C02-BD13-4AF0-A5D1-7D02293A2010}" sibTransId="{035ECD51-BF31-413A-BA68-4854DDC41113}"/>
    <dgm:cxn modelId="{54643743-64D6-47B4-945A-A88CD74860D2}" type="presOf" srcId="{D217DF45-EE52-4FF9-8C4C-336AEEC0349F}" destId="{1EBB5BFD-F27E-4790-A776-0736FD042B8E}" srcOrd="0" destOrd="0" presId="urn:microsoft.com/office/officeart/2005/8/layout/default"/>
    <dgm:cxn modelId="{BB0C2548-0E4B-4925-A72F-D4ADA5D0BBAC}" type="presOf" srcId="{4B74D6BE-B2DA-4FDF-92D7-9C326D26DCD1}" destId="{BA499B77-573F-4070-BC2F-6A67DD05E091}" srcOrd="0" destOrd="0" presId="urn:microsoft.com/office/officeart/2005/8/layout/default"/>
    <dgm:cxn modelId="{F320F77C-53B5-4663-9A86-F01632EE8C66}" type="presOf" srcId="{AE957F03-2F6E-4EE4-8A32-0931E2A67F9F}" destId="{782E60DE-A370-4652-8222-032DC53493D0}" srcOrd="0" destOrd="0" presId="urn:microsoft.com/office/officeart/2005/8/layout/default"/>
    <dgm:cxn modelId="{158C3C89-3603-4F3C-BA5E-56A030BFC5AB}" srcId="{69EE267E-3DB9-42B4-BDAC-96F7B35FFC83}" destId="{ADB081D9-1682-4DCF-90F4-CA3D6A3646B5}" srcOrd="0" destOrd="0" parTransId="{08DC33DA-0907-4335-89E0-5DD0F849D3D0}" sibTransId="{EAB87859-2D13-4C1F-A755-28FCB5C11F11}"/>
    <dgm:cxn modelId="{1ACD369C-FC20-4055-B470-66A3C2727FBA}" srcId="{69EE267E-3DB9-42B4-BDAC-96F7B35FFC83}" destId="{4B74D6BE-B2DA-4FDF-92D7-9C326D26DCD1}" srcOrd="4" destOrd="0" parTransId="{EAB40AFF-7A5C-43DF-A36D-781905606431}" sibTransId="{932AD675-1B45-4CE6-8F13-E8249654C315}"/>
    <dgm:cxn modelId="{204084AB-C38E-4106-8AAB-E7EAC8ED9F06}" srcId="{69EE267E-3DB9-42B4-BDAC-96F7B35FFC83}" destId="{AE957F03-2F6E-4EE4-8A32-0931E2A67F9F}" srcOrd="1" destOrd="0" parTransId="{5483DDFE-6262-403D-90BA-80B9AB2CFF93}" sibTransId="{2899008F-2104-4B46-9772-6E5D561C3382}"/>
    <dgm:cxn modelId="{92F579B2-6EA7-4DDF-90DF-47A4247F45D3}" srcId="{69EE267E-3DB9-42B4-BDAC-96F7B35FFC83}" destId="{D217DF45-EE52-4FF9-8C4C-336AEEC0349F}" srcOrd="5" destOrd="0" parTransId="{62A199C4-4BD8-49B4-A655-BB5E177EAFD7}" sibTransId="{002D80E0-2CC3-4870-96ED-6524AE85D1D9}"/>
    <dgm:cxn modelId="{2D56E3BA-2F7F-49F2-B2F2-B7D0EDD7C7CE}" type="presOf" srcId="{69EE267E-3DB9-42B4-BDAC-96F7B35FFC83}" destId="{C652615C-5F97-4078-A425-BF25BFF81DB7}" srcOrd="0" destOrd="0" presId="urn:microsoft.com/office/officeart/2005/8/layout/default"/>
    <dgm:cxn modelId="{BDD777CC-544D-4AC0-8307-4FB518B97377}" type="presOf" srcId="{B6395BA7-7AF5-435A-8E8C-E21B4DA196AD}" destId="{0B77875C-741C-42D2-8929-5CFB43CBE658}" srcOrd="0" destOrd="0" presId="urn:microsoft.com/office/officeart/2005/8/layout/default"/>
    <dgm:cxn modelId="{DB45B7F8-6231-4B0B-AC6A-2BEC3802C5E6}" type="presOf" srcId="{ADB081D9-1682-4DCF-90F4-CA3D6A3646B5}" destId="{5A0A1912-80C9-4588-987E-AFDB62D26E3A}" srcOrd="0" destOrd="0" presId="urn:microsoft.com/office/officeart/2005/8/layout/default"/>
    <dgm:cxn modelId="{6935275C-F828-401D-ACC4-98A05AEF11B5}" type="presParOf" srcId="{C652615C-5F97-4078-A425-BF25BFF81DB7}" destId="{5A0A1912-80C9-4588-987E-AFDB62D26E3A}" srcOrd="0" destOrd="0" presId="urn:microsoft.com/office/officeart/2005/8/layout/default"/>
    <dgm:cxn modelId="{202FA302-CE01-48D1-83D1-2DB07FEBD39F}" type="presParOf" srcId="{C652615C-5F97-4078-A425-BF25BFF81DB7}" destId="{52BC03C5-1FA0-4CF8-8385-5CD0D2951990}" srcOrd="1" destOrd="0" presId="urn:microsoft.com/office/officeart/2005/8/layout/default"/>
    <dgm:cxn modelId="{A6B8A0C5-64A8-4ADD-B434-3B47C6D4CBFC}" type="presParOf" srcId="{C652615C-5F97-4078-A425-BF25BFF81DB7}" destId="{782E60DE-A370-4652-8222-032DC53493D0}" srcOrd="2" destOrd="0" presId="urn:microsoft.com/office/officeart/2005/8/layout/default"/>
    <dgm:cxn modelId="{85FE6908-5E43-4A0C-91B0-3D1688239C29}" type="presParOf" srcId="{C652615C-5F97-4078-A425-BF25BFF81DB7}" destId="{669BC815-42F0-442C-A77B-7288786CE872}" srcOrd="3" destOrd="0" presId="urn:microsoft.com/office/officeart/2005/8/layout/default"/>
    <dgm:cxn modelId="{5843FB31-4B60-4A75-A4D9-2A9578C1ECF1}" type="presParOf" srcId="{C652615C-5F97-4078-A425-BF25BFF81DB7}" destId="{55B24AB6-38C7-4811-A23B-4F8CE8DAB90B}" srcOrd="4" destOrd="0" presId="urn:microsoft.com/office/officeart/2005/8/layout/default"/>
    <dgm:cxn modelId="{F94CAC71-60D8-4E82-A5EA-DC07A69746C8}" type="presParOf" srcId="{C652615C-5F97-4078-A425-BF25BFF81DB7}" destId="{4D3B4C4A-CEC9-4AA4-9234-DADED5164DDF}" srcOrd="5" destOrd="0" presId="urn:microsoft.com/office/officeart/2005/8/layout/default"/>
    <dgm:cxn modelId="{A313816E-7589-4466-85EA-5EE6B08C7DE3}" type="presParOf" srcId="{C652615C-5F97-4078-A425-BF25BFF81DB7}" destId="{0B77875C-741C-42D2-8929-5CFB43CBE658}" srcOrd="6" destOrd="0" presId="urn:microsoft.com/office/officeart/2005/8/layout/default"/>
    <dgm:cxn modelId="{CE689A9F-4CEF-46F0-850E-C5877D56B5AB}" type="presParOf" srcId="{C652615C-5F97-4078-A425-BF25BFF81DB7}" destId="{ED5E0CAA-C2BD-41F8-8B74-CB449C385D7C}" srcOrd="7" destOrd="0" presId="urn:microsoft.com/office/officeart/2005/8/layout/default"/>
    <dgm:cxn modelId="{65342C95-924E-4780-B228-1E88F2EA3DB9}" type="presParOf" srcId="{C652615C-5F97-4078-A425-BF25BFF81DB7}" destId="{BA499B77-573F-4070-BC2F-6A67DD05E091}" srcOrd="8" destOrd="0" presId="urn:microsoft.com/office/officeart/2005/8/layout/default"/>
    <dgm:cxn modelId="{DB0A555F-57CF-4697-AA8F-AD44F53AFBFD}" type="presParOf" srcId="{C652615C-5F97-4078-A425-BF25BFF81DB7}" destId="{1E166CB0-89EF-4E4B-87D3-91F5CA5B84A1}" srcOrd="9" destOrd="0" presId="urn:microsoft.com/office/officeart/2005/8/layout/default"/>
    <dgm:cxn modelId="{BEC90F83-EE4F-4A12-AE44-5CB3A37436CF}" type="presParOf" srcId="{C652615C-5F97-4078-A425-BF25BFF81DB7}" destId="{1EBB5BFD-F27E-4790-A776-0736FD042B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7C2B0-C31A-424F-BF37-6C3043F9D8A6}">
      <dsp:nvSpPr>
        <dsp:cNvPr id="0" name=""/>
        <dsp:cNvSpPr/>
      </dsp:nvSpPr>
      <dsp:spPr>
        <a:xfrm>
          <a:off x="991272" y="1238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 Artifacts </a:t>
          </a:r>
        </a:p>
      </dsp:txBody>
      <dsp:txXfrm>
        <a:off x="1563797" y="1238"/>
        <a:ext cx="1717575" cy="1145049"/>
      </dsp:txXfrm>
    </dsp:sp>
    <dsp:sp modelId="{FC4C6A4E-8C7B-4CAB-8FAA-89C099ABAB76}">
      <dsp:nvSpPr>
        <dsp:cNvPr id="0" name=""/>
        <dsp:cNvSpPr/>
      </dsp:nvSpPr>
      <dsp:spPr>
        <a:xfrm>
          <a:off x="991272" y="1306595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 Espoused beliefs and values</a:t>
          </a:r>
          <a:endParaRPr lang="en-US" sz="2300" kern="1200"/>
        </a:p>
      </dsp:txBody>
      <dsp:txXfrm>
        <a:off x="1563797" y="1306595"/>
        <a:ext cx="1717575" cy="1145049"/>
      </dsp:txXfrm>
    </dsp:sp>
    <dsp:sp modelId="{D4C5BFD7-B7BA-44A0-8C6D-824477603020}">
      <dsp:nvSpPr>
        <dsp:cNvPr id="0" name=""/>
        <dsp:cNvSpPr/>
      </dsp:nvSpPr>
      <dsp:spPr>
        <a:xfrm>
          <a:off x="991272" y="2611952"/>
          <a:ext cx="2862624" cy="114504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14605" rIns="0" bIns="14605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>
              <a:latin typeface="Bahnschrift"/>
            </a:rPr>
            <a:t> Basic underlying assumptions</a:t>
          </a:r>
        </a:p>
      </dsp:txBody>
      <dsp:txXfrm>
        <a:off x="1563797" y="2611952"/>
        <a:ext cx="1717575" cy="1145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0A1912-80C9-4588-987E-AFDB62D26E3A}">
      <dsp:nvSpPr>
        <dsp:cNvPr id="0" name=""/>
        <dsp:cNvSpPr/>
      </dsp:nvSpPr>
      <dsp:spPr>
        <a:xfrm>
          <a:off x="0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Power Distance</a:t>
          </a:r>
        </a:p>
      </dsp:txBody>
      <dsp:txXfrm>
        <a:off x="0" y="561795"/>
        <a:ext cx="2480093" cy="1488056"/>
      </dsp:txXfrm>
    </dsp:sp>
    <dsp:sp modelId="{782E60DE-A370-4652-8222-032DC53493D0}">
      <dsp:nvSpPr>
        <dsp:cNvPr id="0" name=""/>
        <dsp:cNvSpPr/>
      </dsp:nvSpPr>
      <dsp:spPr>
        <a:xfrm>
          <a:off x="2728103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Individualism/ Collectivism</a:t>
          </a:r>
        </a:p>
      </dsp:txBody>
      <dsp:txXfrm>
        <a:off x="2728103" y="561795"/>
        <a:ext cx="2480093" cy="1488056"/>
      </dsp:txXfrm>
    </dsp:sp>
    <dsp:sp modelId="{55B24AB6-38C7-4811-A23B-4F8CE8DAB90B}">
      <dsp:nvSpPr>
        <dsp:cNvPr id="0" name=""/>
        <dsp:cNvSpPr/>
      </dsp:nvSpPr>
      <dsp:spPr>
        <a:xfrm>
          <a:off x="5456206" y="561795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Masculinity/ Femininity</a:t>
          </a:r>
        </a:p>
      </dsp:txBody>
      <dsp:txXfrm>
        <a:off x="5456206" y="561795"/>
        <a:ext cx="2480093" cy="1488056"/>
      </dsp:txXfrm>
    </dsp:sp>
    <dsp:sp modelId="{0B77875C-741C-42D2-8929-5CFB43CBE658}">
      <dsp:nvSpPr>
        <dsp:cNvPr id="0" name=""/>
        <dsp:cNvSpPr/>
      </dsp:nvSpPr>
      <dsp:spPr>
        <a:xfrm>
          <a:off x="0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Uncertainty Avoidance</a:t>
          </a:r>
        </a:p>
      </dsp:txBody>
      <dsp:txXfrm>
        <a:off x="0" y="2297861"/>
        <a:ext cx="2480093" cy="1488056"/>
      </dsp:txXfrm>
    </dsp:sp>
    <dsp:sp modelId="{BA499B77-573F-4070-BC2F-6A67DD05E091}">
      <dsp:nvSpPr>
        <dsp:cNvPr id="0" name=""/>
        <dsp:cNvSpPr/>
      </dsp:nvSpPr>
      <dsp:spPr>
        <a:xfrm>
          <a:off x="2728103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Long - Term Orientation</a:t>
          </a:r>
          <a:endParaRPr lang="en-US" sz="2800" kern="1200"/>
        </a:p>
      </dsp:txBody>
      <dsp:txXfrm>
        <a:off x="2728103" y="2297861"/>
        <a:ext cx="2480093" cy="1488056"/>
      </dsp:txXfrm>
    </dsp:sp>
    <dsp:sp modelId="{1EBB5BFD-F27E-4790-A776-0736FD042B8E}">
      <dsp:nvSpPr>
        <dsp:cNvPr id="0" name=""/>
        <dsp:cNvSpPr/>
      </dsp:nvSpPr>
      <dsp:spPr>
        <a:xfrm>
          <a:off x="5456206" y="2297861"/>
          <a:ext cx="2480093" cy="1488056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venir Next LT Pro Light"/>
            </a:rPr>
            <a:t>Indulgence/ Restraint</a:t>
          </a:r>
        </a:p>
      </dsp:txBody>
      <dsp:txXfrm>
        <a:off x="5456206" y="2297861"/>
        <a:ext cx="2480093" cy="1488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9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07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27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12/12/2024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69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12/12/2024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0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12/12/2024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914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187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15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70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921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79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reat_Britain_at_the_2016_Summer_Paralympic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Flag_of_China" TargetMode="Externa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quest.com/scholarly-journals/effect-religiosity-spirituality-family-power/docview/2295346079/se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latin typeface="Times New Roman"/>
                <a:cs typeface="Arial"/>
              </a:rPr>
              <a:t>Cross – Cultural Negotiations</a:t>
            </a:r>
            <a:br>
              <a:rPr lang="en-US" sz="3200">
                <a:latin typeface="Times New Roman"/>
                <a:cs typeface="Arial"/>
              </a:rPr>
            </a:br>
            <a:br>
              <a:rPr lang="en-US" sz="2400">
                <a:latin typeface="Times New Roman"/>
                <a:cs typeface="Arial"/>
              </a:rPr>
            </a:br>
            <a:r>
              <a:rPr lang="en-US" sz="2400">
                <a:latin typeface="Times New Roman"/>
                <a:cs typeface="Arial"/>
              </a:rPr>
              <a:t>Individual Presentation 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0755" y="3846455"/>
            <a:ext cx="8727056" cy="231711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en-US">
                <a:latin typeface="Times New Roman"/>
                <a:cs typeface="Arial"/>
              </a:rPr>
              <a:t>Student name: Daniela Ambros </a:t>
            </a:r>
            <a:endParaRPr lang="en-US">
              <a:latin typeface="Times New Roman"/>
              <a:cs typeface="Times New Roman"/>
            </a:endParaRPr>
          </a:p>
          <a:p>
            <a:pPr algn="l"/>
            <a:r>
              <a:rPr lang="en-US">
                <a:latin typeface="Times New Roman"/>
                <a:cs typeface="Arial"/>
              </a:rPr>
              <a:t>Student code: 2115350</a:t>
            </a:r>
          </a:p>
          <a:p>
            <a:pPr algn="l"/>
            <a:r>
              <a:rPr lang="en-US">
                <a:latin typeface="Times New Roman"/>
                <a:cs typeface="Arial"/>
              </a:rPr>
              <a:t>Lecturer name: Afzal Munna</a:t>
            </a:r>
          </a:p>
          <a:p>
            <a:pPr algn="l"/>
            <a:r>
              <a:rPr lang="en-US">
                <a:latin typeface="Times New Roman"/>
                <a:cs typeface="Arial"/>
              </a:rPr>
              <a:t>Module: International Business Communication</a:t>
            </a:r>
          </a:p>
          <a:p>
            <a:pPr algn="l"/>
            <a:r>
              <a:rPr lang="en-US">
                <a:latin typeface="Times New Roman"/>
                <a:cs typeface="Arial"/>
              </a:rPr>
              <a:t>Module code: LCBB6001</a:t>
            </a:r>
          </a:p>
        </p:txBody>
      </p:sp>
      <p:pic>
        <p:nvPicPr>
          <p:cNvPr id="5" name="Picture 4" descr="A black and yellow shield with blue flowers&#10;&#10;Description automatically generated">
            <a:extLst>
              <a:ext uri="{FF2B5EF4-FFF2-40B4-BE49-F238E27FC236}">
                <a16:creationId xmlns:a16="http://schemas.microsoft.com/office/drawing/2014/main" id="{B885FDAB-9C12-5A69-7DD6-E04322249D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3098" y="728933"/>
            <a:ext cx="1944179" cy="15470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9B514-B0A8-1235-0BAF-7FD5EAB85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657" y="376136"/>
            <a:ext cx="10284035" cy="658394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DD9CA-BF17-888D-E5FF-FF3953682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7298" y="1482336"/>
            <a:ext cx="8846300" cy="5034480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Defining culture and its key elements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Theoretical underpinning about culture’s impact on business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Cultural elements to overcome in Chinese negotiations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Strategies for successful cross-cultural negotiations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Practical tips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>
                <a:solidFill>
                  <a:srgbClr val="444444"/>
                </a:solidFill>
                <a:latin typeface="Times New Roman"/>
                <a:ea typeface="Calibri"/>
                <a:cs typeface="Calibri"/>
              </a:rPr>
              <a:t>Conclusion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800">
              <a:solidFill>
                <a:srgbClr val="444444"/>
              </a:solidFill>
              <a:latin typeface="Times New Roman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5870-F192-DFF0-FA8F-521D6E2C5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EA81B-C59F-4C65-9D15-0F90CCFAE6EF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80CE7-CFFC-36B0-9780-C352E5BC9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057C6-BDFE-0BFA-7C24-01F56950A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38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C04CC-3E7E-5013-36C1-3C8902668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9" y="333004"/>
            <a:ext cx="12167467" cy="917186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Definition of Culture</a:t>
            </a:r>
            <a:endParaRPr lang="en-US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3071B-CFC4-9967-4B65-9B9EC1902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82" y="1712374"/>
            <a:ext cx="5927696" cy="395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2400" err="1">
                <a:latin typeface="Times New Roman"/>
                <a:ea typeface="+mn-lt"/>
                <a:cs typeface="+mn-lt"/>
              </a:rPr>
              <a:t>Organisational</a:t>
            </a:r>
            <a:r>
              <a:rPr lang="en-US" sz="2400">
                <a:latin typeface="Times New Roman"/>
                <a:ea typeface="+mn-lt"/>
                <a:cs typeface="+mn-lt"/>
              </a:rPr>
              <a:t> culture encompasses the shared expectations, norms, and objectives that unite the members of a group (</a:t>
            </a:r>
            <a:r>
              <a:rPr lang="en-US" sz="2400" err="1">
                <a:latin typeface="Times New Roman"/>
                <a:ea typeface="+mn-lt"/>
                <a:cs typeface="+mn-lt"/>
              </a:rPr>
              <a:t>Deresky</a:t>
            </a:r>
            <a:r>
              <a:rPr lang="en-US" sz="2400">
                <a:latin typeface="Times New Roman"/>
                <a:ea typeface="+mn-lt"/>
                <a:cs typeface="+mn-lt"/>
              </a:rPr>
              <a:t>, 2017).</a:t>
            </a:r>
            <a:endParaRPr lang="en-US" sz="2400">
              <a:latin typeface="Times New Roman"/>
              <a:cs typeface="Times New Roman"/>
            </a:endParaRPr>
          </a:p>
          <a:p>
            <a:pPr algn="just"/>
            <a:r>
              <a:rPr lang="en-US" sz="2400">
                <a:latin typeface="Times New Roman"/>
                <a:ea typeface="+mn-lt"/>
                <a:cs typeface="+mn-lt"/>
              </a:rPr>
              <a:t>Culture refers to the traits that distinguish one group from another, even within the same </a:t>
            </a:r>
            <a:r>
              <a:rPr lang="en-US" sz="2400" err="1">
                <a:latin typeface="Times New Roman"/>
                <a:ea typeface="+mn-lt"/>
                <a:cs typeface="+mn-lt"/>
              </a:rPr>
              <a:t>organisation</a:t>
            </a:r>
            <a:r>
              <a:rPr lang="en-US" sz="2400">
                <a:latin typeface="Times New Roman"/>
                <a:ea typeface="+mn-lt"/>
                <a:cs typeface="+mn-lt"/>
              </a:rPr>
              <a:t> (Senior, Swailes and Carnall, 2020).</a:t>
            </a:r>
            <a:endParaRPr lang="en-US" sz="2400">
              <a:latin typeface="Times New Roman"/>
              <a:cs typeface="Times New Roman"/>
            </a:endParaRPr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785F2C36-3EE9-617D-694D-21FA45923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457" y="1721688"/>
            <a:ext cx="4176443" cy="34146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1477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83AEE-FEAC-94E1-7294-23DE4AF59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60477"/>
            <a:ext cx="10240903" cy="1952355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Key Elements of Culture</a:t>
            </a:r>
            <a:br>
              <a:rPr lang="en-US" sz="4000">
                <a:latin typeface="Times New Roman"/>
                <a:ea typeface="+mj-lt"/>
                <a:cs typeface="+mj-lt"/>
              </a:rPr>
            </a:br>
            <a:r>
              <a:rPr lang="en-US">
                <a:latin typeface="Times New Roman"/>
                <a:cs typeface="Times New Roman"/>
              </a:rPr>
              <a:t>Edgar Schein’s Model</a:t>
            </a:r>
            <a:endParaRPr lang="en-US" sz="4000">
              <a:latin typeface="Times New Roman"/>
              <a:cs typeface="Times New Roman"/>
            </a:endParaRPr>
          </a:p>
          <a:p>
            <a:endParaRPr lang="en-US" sz="4000">
              <a:latin typeface="Times New Roman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4738E-13D5-F39C-8E98-3B9966FB2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470715" cy="395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400">
              <a:solidFill>
                <a:srgbClr val="1E293B"/>
              </a:solidFill>
            </a:endParaRPr>
          </a:p>
          <a:p>
            <a:pPr marL="0" indent="0">
              <a:buNone/>
            </a:pPr>
            <a:endParaRPr lang="en-US"/>
          </a:p>
        </p:txBody>
      </p:sp>
      <p:graphicFrame>
        <p:nvGraphicFramePr>
          <p:cNvPr id="127" name="Diagram 126">
            <a:extLst>
              <a:ext uri="{FF2B5EF4-FFF2-40B4-BE49-F238E27FC236}">
                <a16:creationId xmlns:a16="http://schemas.microsoft.com/office/drawing/2014/main" id="{BB171201-F461-AF8E-A834-FDE3F31040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0714859"/>
              </p:ext>
            </p:extLst>
          </p:nvPr>
        </p:nvGraphicFramePr>
        <p:xfrm>
          <a:off x="776377" y="1844615"/>
          <a:ext cx="4845169" cy="375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8" name="TextBox 107">
            <a:extLst>
              <a:ext uri="{FF2B5EF4-FFF2-40B4-BE49-F238E27FC236}">
                <a16:creationId xmlns:a16="http://schemas.microsoft.com/office/drawing/2014/main" id="{4480AC74-D1DD-52D5-FFA0-A2A6AEB52E18}"/>
              </a:ext>
            </a:extLst>
          </p:cNvPr>
          <p:cNvSpPr txBox="1"/>
          <p:nvPr/>
        </p:nvSpPr>
        <p:spPr>
          <a:xfrm>
            <a:off x="5273125" y="1841219"/>
            <a:ext cx="56802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physical environment, dress code, symbols, rituals, and communication styles.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4B9EB8E1-28B6-4A99-189E-C1AAF87095B8}"/>
              </a:ext>
            </a:extLst>
          </p:cNvPr>
          <p:cNvSpPr txBox="1"/>
          <p:nvPr/>
        </p:nvSpPr>
        <p:spPr>
          <a:xfrm>
            <a:off x="5274655" y="3262742"/>
            <a:ext cx="553240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stated beliefs, philosophies, goals, values, aspirations, and </a:t>
            </a:r>
            <a:r>
              <a:rPr lang="en-US" sz="2400" err="1">
                <a:latin typeface="Times New Roman"/>
                <a:ea typeface="+mn-lt"/>
                <a:cs typeface="+mn-lt"/>
              </a:rPr>
              <a:t>rationalisations</a:t>
            </a:r>
            <a:r>
              <a:rPr lang="en-US" sz="2400">
                <a:latin typeface="Times New Roman"/>
                <a:ea typeface="+mn-lt"/>
                <a:cs typeface="+mn-lt"/>
              </a:rPr>
              <a:t>.</a:t>
            </a:r>
            <a:endParaRPr lang="en-US" sz="2400">
              <a:latin typeface="Times New Roman"/>
              <a:cs typeface="Times New Roman"/>
            </a:endParaRP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26FDEA19-60C1-3D58-DFBB-D0FF9FD74A09}"/>
              </a:ext>
            </a:extLst>
          </p:cNvPr>
          <p:cNvSpPr txBox="1"/>
          <p:nvPr/>
        </p:nvSpPr>
        <p:spPr>
          <a:xfrm>
            <a:off x="5269761" y="4402225"/>
            <a:ext cx="61075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400">
                <a:latin typeface="Times New Roman"/>
                <a:ea typeface="+mn-lt"/>
                <a:cs typeface="+mn-lt"/>
              </a:rPr>
              <a:t>the deep-rooted beliefs, attitudes, and unconscious thoughts.</a:t>
            </a:r>
            <a:endParaRPr lang="en-US" sz="2400">
              <a:solidFill>
                <a:srgbClr val="000000"/>
              </a:solidFill>
              <a:latin typeface="Times New Roman"/>
              <a:ea typeface="+mn-lt"/>
              <a:cs typeface="+mn-lt"/>
            </a:endParaRPr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F5C332D8-7956-6006-6A6B-B8B2E94EBC03}"/>
              </a:ext>
            </a:extLst>
          </p:cNvPr>
          <p:cNvSpPr txBox="1"/>
          <p:nvPr/>
        </p:nvSpPr>
        <p:spPr>
          <a:xfrm>
            <a:off x="8614824" y="5241519"/>
            <a:ext cx="21824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Times New Roman"/>
                <a:cs typeface="Times New Roman"/>
              </a:rPr>
              <a:t>(Schein, 2016)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01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  <p:bldP spid="109" grpId="0"/>
      <p:bldP spid="110" grpId="0"/>
      <p:bldP spid="2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58D06-F0BB-B60F-F93C-4A0EB46B7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940" y="289873"/>
            <a:ext cx="10240903" cy="1233488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Hofstede’s Cultural Dimensions Theory</a:t>
            </a:r>
            <a:endParaRPr lang="en-US" sz="4000">
              <a:latin typeface="Times New Roman"/>
              <a:cs typeface="Times New Roman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08E891-68B0-C35F-B57D-142027C276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819305"/>
              </p:ext>
            </p:extLst>
          </p:nvPr>
        </p:nvGraphicFramePr>
        <p:xfrm>
          <a:off x="2314755" y="1528313"/>
          <a:ext cx="7936300" cy="43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8" name="TextBox 247">
            <a:extLst>
              <a:ext uri="{FF2B5EF4-FFF2-40B4-BE49-F238E27FC236}">
                <a16:creationId xmlns:a16="http://schemas.microsoft.com/office/drawing/2014/main" id="{E6B9C7C5-800E-20F0-9D07-C4CC199080BE}"/>
              </a:ext>
            </a:extLst>
          </p:cNvPr>
          <p:cNvSpPr txBox="1"/>
          <p:nvPr/>
        </p:nvSpPr>
        <p:spPr>
          <a:xfrm>
            <a:off x="8303383" y="5144646"/>
            <a:ext cx="31170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>
              <a:latin typeface="Times New Roman"/>
              <a:cs typeface="Times New Roman"/>
            </a:endParaRPr>
          </a:p>
          <a:p>
            <a:r>
              <a:rPr lang="en-US" sz="2000">
                <a:latin typeface="Times New Roman"/>
                <a:cs typeface="Arial"/>
              </a:rPr>
              <a:t>(Hofstede, 2001) </a:t>
            </a:r>
            <a:endParaRPr lang="en-US" sz="2000">
              <a:latin typeface="Times New Roman"/>
              <a:cs typeface="Times New Roman"/>
            </a:endParaRPr>
          </a:p>
          <a:p>
            <a:r>
              <a:rPr lang="en-US" sz="2000">
                <a:latin typeface="Times New Roman"/>
                <a:cs typeface="Times New Roman"/>
              </a:rPr>
              <a:t>(</a:t>
            </a:r>
            <a:r>
              <a:rPr lang="en-US" sz="2000" err="1">
                <a:latin typeface="Times New Roman"/>
                <a:cs typeface="Times New Roman"/>
              </a:rPr>
              <a:t>Alshare</a:t>
            </a:r>
            <a:r>
              <a:rPr lang="en-US" sz="2000">
                <a:latin typeface="Times New Roman"/>
                <a:cs typeface="Times New Roman"/>
              </a:rPr>
              <a:t> and Lane,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90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356F-A418-7AE7-7C26-E59E7FA30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034" y="2325"/>
            <a:ext cx="10240903" cy="1233488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Application of Theory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266ECE-F654-7B35-8FC4-D43C04E48E50}"/>
              </a:ext>
            </a:extLst>
          </p:cNvPr>
          <p:cNvSpPr txBox="1"/>
          <p:nvPr/>
        </p:nvSpPr>
        <p:spPr>
          <a:xfrm>
            <a:off x="8721307" y="5615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Arial"/>
              </a:rPr>
              <a:t>(The Culture Factor, 2024)</a:t>
            </a:r>
            <a:r>
              <a:rPr lang="en-US"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3C10F7-6AE2-23D5-F453-1F274076ACAF}"/>
              </a:ext>
            </a:extLst>
          </p:cNvPr>
          <p:cNvSpPr txBox="1"/>
          <p:nvPr/>
        </p:nvSpPr>
        <p:spPr>
          <a:xfrm>
            <a:off x="1019855" y="1946449"/>
            <a:ext cx="3498612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/>
                <a:ea typeface="Calibri"/>
                <a:cs typeface="Times New Roman"/>
              </a:rPr>
              <a:t>China: High power distance, collectivism and a long-term orientation.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sz="2400">
              <a:latin typeface="Times New Roman"/>
              <a:ea typeface="Calibri"/>
              <a:cs typeface="Calibri"/>
            </a:endParaRPr>
          </a:p>
          <a:p>
            <a:endParaRPr lang="en-US" sz="2400">
              <a:latin typeface="Times New Roman"/>
              <a:ea typeface="Calibri"/>
              <a:cs typeface="Calibri"/>
            </a:endParaRPr>
          </a:p>
          <a:p>
            <a:pPr algn="l"/>
            <a:endParaRPr lang="en-US"/>
          </a:p>
        </p:txBody>
      </p:sp>
      <p:pic>
        <p:nvPicPr>
          <p:cNvPr id="11" name="Picture 10" descr="A graph of different colored bars&#10;&#10;Description automatically generated">
            <a:extLst>
              <a:ext uri="{FF2B5EF4-FFF2-40B4-BE49-F238E27FC236}">
                <a16:creationId xmlns:a16="http://schemas.microsoft.com/office/drawing/2014/main" id="{1F2690F8-FB2F-F702-335A-2F1C6376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8340" y="1945257"/>
            <a:ext cx="6096000" cy="3657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65C47-EF0A-62D4-BDC3-0D3CD0EA3E0B}"/>
              </a:ext>
            </a:extLst>
          </p:cNvPr>
          <p:cNvSpPr txBox="1"/>
          <p:nvPr/>
        </p:nvSpPr>
        <p:spPr>
          <a:xfrm>
            <a:off x="1023838" y="3959086"/>
            <a:ext cx="3505199" cy="1691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aseline="0" dirty="0">
                <a:latin typeface="Times New Roman"/>
              </a:rPr>
              <a:t>UK: Low power distance, </a:t>
            </a:r>
            <a:r>
              <a:rPr lang="en-US" sz="2400" dirty="0">
                <a:latin typeface="Times New Roman"/>
              </a:rPr>
              <a:t>individualism and a</a:t>
            </a:r>
            <a:r>
              <a:rPr lang="en-US" sz="2400" baseline="0" dirty="0">
                <a:latin typeface="Times New Roman"/>
              </a:rPr>
              <a:t> short-term orientation.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34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82529-F30F-B6D4-51C2-E92D390BF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99" y="146098"/>
            <a:ext cx="10082750" cy="1420394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ea typeface="+mj-lt"/>
                <a:cs typeface="+mj-lt"/>
              </a:rPr>
              <a:t>the Cultural Elements to</a:t>
            </a:r>
            <a:br>
              <a:rPr lang="en-US" sz="4000">
                <a:latin typeface="Times New Roman"/>
                <a:ea typeface="+mj-lt"/>
                <a:cs typeface="+mj-lt"/>
              </a:rPr>
            </a:br>
            <a:r>
              <a:rPr lang="en-US" sz="4000">
                <a:latin typeface="Times New Roman"/>
                <a:ea typeface="+mj-lt"/>
                <a:cs typeface="+mj-lt"/>
              </a:rPr>
              <a:t>overcome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BB23F-3813-347D-4C46-2899F2301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298" y="1568599"/>
            <a:ext cx="6704074" cy="2159010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Calibri"/>
              </a:rPr>
              <a:t>Importance of relationships ''Guanxi'' in Chinese business </a:t>
            </a:r>
            <a:r>
              <a:rPr lang="en-US" sz="2400">
                <a:latin typeface="Times New Roman"/>
                <a:ea typeface="Calibri"/>
                <a:cs typeface="Times New Roman"/>
              </a:rPr>
              <a:t>(Gao, Knight and Ballantyne, 2012).</a:t>
            </a:r>
            <a:endParaRPr lang="en-US" sz="24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Calibri"/>
              </a:rPr>
              <a:t>Hierarchical decision-making in China.</a:t>
            </a:r>
            <a:endParaRPr lang="en-US" sz="24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2400">
                <a:latin typeface="Times New Roman"/>
                <a:ea typeface="Calibri"/>
                <a:cs typeface="Times New Roman"/>
              </a:rPr>
              <a:t>Indirect communication style.</a:t>
            </a:r>
            <a:endParaRPr lang="en-US" sz="2400">
              <a:latin typeface="Times New Roman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pic>
        <p:nvPicPr>
          <p:cNvPr id="5" name="Picture 4" descr="Woman wearing a suit by the harbor">
            <a:extLst>
              <a:ext uri="{FF2B5EF4-FFF2-40B4-BE49-F238E27FC236}">
                <a16:creationId xmlns:a16="http://schemas.microsoft.com/office/drawing/2014/main" id="{FFA015F8-106A-2678-E09A-D448EC9F2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753" y="4061604"/>
            <a:ext cx="3105511" cy="20703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Content Placeholder 3" descr="The role of guanxi in Chinese business culture - Marketing China">
            <a:extLst>
              <a:ext uri="{FF2B5EF4-FFF2-40B4-BE49-F238E27FC236}">
                <a16:creationId xmlns:a16="http://schemas.microsoft.com/office/drawing/2014/main" id="{EB8A6583-C0A1-CEBE-788F-35F9CE2BE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8715" y="1884901"/>
            <a:ext cx="3118408" cy="22021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D46416C-559E-CCB5-4269-A8BFACCD00EE}"/>
              </a:ext>
            </a:extLst>
          </p:cNvPr>
          <p:cNvSpPr txBox="1"/>
          <p:nvPr/>
        </p:nvSpPr>
        <p:spPr>
          <a:xfrm>
            <a:off x="5094787" y="3569868"/>
            <a:ext cx="6696972" cy="28271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Calibri"/>
                <a:cs typeface="Calibri"/>
              </a:rPr>
              <a:t>Trust-building as a foundation.</a:t>
            </a: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Calibri"/>
                <a:cs typeface="Calibri"/>
              </a:rPr>
              <a:t> </a:t>
            </a:r>
            <a:r>
              <a:rPr lang="en-US" sz="2200">
                <a:latin typeface="Times New Roman"/>
                <a:ea typeface="+mn-lt"/>
                <a:cs typeface="+mn-lt"/>
              </a:rPr>
              <a:t>Mandarin is the official language used for government communication in China(Gao and Zeng, 2021).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200">
                <a:latin typeface="Times New Roman"/>
                <a:ea typeface="+mn-lt"/>
                <a:cs typeface="+mn-lt"/>
              </a:rPr>
              <a:t>Chinese religion influences business (</a:t>
            </a:r>
            <a:r>
              <a:rPr lang="en-US" sz="2200">
                <a:latin typeface="Times New Roman"/>
                <a:ea typeface="+mn-lt"/>
                <a:cs typeface="Times New Roman"/>
              </a:rPr>
              <a:t>Wisker,  </a:t>
            </a:r>
            <a:r>
              <a:rPr lang="en-US" sz="2200" err="1">
                <a:latin typeface="Times New Roman"/>
                <a:ea typeface="+mn-lt"/>
                <a:cs typeface="Times New Roman"/>
              </a:rPr>
              <a:t>Rosinaite</a:t>
            </a:r>
            <a:r>
              <a:rPr lang="en-US" sz="2200">
                <a:latin typeface="Times New Roman"/>
                <a:ea typeface="+mn-lt"/>
                <a:cs typeface="Times New Roman"/>
              </a:rPr>
              <a:t> and </a:t>
            </a:r>
            <a:r>
              <a:rPr lang="en-US" sz="2200" err="1">
                <a:latin typeface="Times New Roman"/>
                <a:ea typeface="+mn-lt"/>
                <a:cs typeface="Times New Roman"/>
              </a:rPr>
              <a:t>Muniapan</a:t>
            </a:r>
            <a:r>
              <a:rPr lang="en-US" sz="2200">
                <a:latin typeface="Times New Roman"/>
                <a:ea typeface="+mn-lt"/>
                <a:cs typeface="Times New Roman"/>
              </a:rPr>
              <a:t>, 2019).</a:t>
            </a:r>
            <a:endParaRPr lang="en-US" sz="2200">
              <a:latin typeface="Times New Roman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6106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1E9F0-3972-3501-521A-0BEB4B8D0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506361"/>
            <a:ext cx="10309745" cy="729585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Times New Roman"/>
                <a:cs typeface="Times New Roman"/>
              </a:rPr>
              <a:t>Strategies for Success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7A327C1E-32D3-CF11-D8D4-DD0F80A75A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578271"/>
            <a:ext cx="5627133" cy="4180822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Build Relationships – Guanxi (Gao, Knight and Ballantyne, 2012).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Respect Hierarchy - Identify Key Decision-makers.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Be patient - Allow for long-term deliberations.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Practice Active Listening and use Indirect Communication.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Respect Religious Beliefs (Wisker,  </a:t>
            </a:r>
            <a:r>
              <a:rPr lang="en-US" sz="2200" err="1">
                <a:latin typeface="Times New Roman"/>
                <a:cs typeface="Times New Roman"/>
              </a:rPr>
              <a:t>Rosinaite</a:t>
            </a:r>
            <a:r>
              <a:rPr lang="en-US" sz="2200">
                <a:latin typeface="Times New Roman"/>
                <a:cs typeface="Times New Roman"/>
              </a:rPr>
              <a:t> and </a:t>
            </a:r>
            <a:r>
              <a:rPr lang="en-US" sz="2200" err="1">
                <a:latin typeface="Times New Roman"/>
                <a:cs typeface="Times New Roman"/>
              </a:rPr>
              <a:t>Muniapan</a:t>
            </a:r>
            <a:r>
              <a:rPr lang="en-US" sz="2200">
                <a:latin typeface="Times New Roman"/>
                <a:cs typeface="Times New Roman"/>
              </a:rPr>
              <a:t>, 2019).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200">
                <a:latin typeface="Times New Roman"/>
                <a:cs typeface="Times New Roman"/>
              </a:rPr>
              <a:t>Focus on Mutual Benefits, Values and Business Ethics.</a:t>
            </a:r>
          </a:p>
        </p:txBody>
      </p:sp>
      <p:pic>
        <p:nvPicPr>
          <p:cNvPr id="30" name="Picture 29" descr="Dart arrow in the center of dartboard">
            <a:extLst>
              <a:ext uri="{FF2B5EF4-FFF2-40B4-BE49-F238E27FC236}">
                <a16:creationId xmlns:a16="http://schemas.microsoft.com/office/drawing/2014/main" id="{8D2FD84F-D235-4D30-6633-450195D175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71" r="3" b="3"/>
          <a:stretch/>
        </p:blipFill>
        <p:spPr>
          <a:xfrm>
            <a:off x="6921909" y="1713464"/>
            <a:ext cx="4431891" cy="4180822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83F1D2D-9AC4-7BE8-A72C-2F524CAD54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C3AA58D-8B46-44E2-A141-1103390FCBAE}" type="datetime1">
              <a:pPr>
                <a:spcAft>
                  <a:spcPts val="600"/>
                </a:spcAft>
              </a:pPr>
              <a:t>12/12/2024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DBDE8B-466A-5F47-ED9E-AAD40DC71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B2E2DCF-AD28-256D-2CD6-0B51A819E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52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80FCD-E31B-D9B7-253E-13F8D6A03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398457"/>
            <a:ext cx="5505398" cy="1059426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Times New Roman"/>
                <a:cs typeface="Times New Roman"/>
              </a:rPr>
              <a:t>Practical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2A8C0-17F4-0A07-220B-DAD9141FDF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1730126"/>
            <a:ext cx="6106232" cy="3846604"/>
          </a:xfrm>
        </p:spPr>
        <p:txBody>
          <a:bodyPr vert="horz" lIns="0" tIns="0" rIns="0" bIns="0" rtlCol="0" anchor="t">
            <a:noAutofit/>
          </a:bodyPr>
          <a:lstStyle/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Adapt negotiation style: </a:t>
            </a:r>
            <a:r>
              <a:rPr lang="en-US" sz="2200" err="1">
                <a:latin typeface="Times New Roman"/>
                <a:cs typeface="Times New Roman"/>
              </a:rPr>
              <a:t>prioritise</a:t>
            </a:r>
            <a:r>
              <a:rPr lang="en-US" sz="2200">
                <a:latin typeface="Times New Roman"/>
                <a:cs typeface="Times New Roman"/>
              </a:rPr>
              <a:t> harmony and avoid overt confrontation.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Engage cultural mediators or consultants.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Use culturally neutral terms in contracts.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Leverage shared goals to build collaboration.</a:t>
            </a:r>
          </a:p>
          <a:p>
            <a:pPr marL="342900" indent="-342900">
              <a:buFont typeface="Wingdings"/>
              <a:buChar char="§"/>
            </a:pPr>
            <a:r>
              <a:rPr lang="en-US" sz="2200">
                <a:latin typeface="Times New Roman"/>
                <a:cs typeface="Times New Roman"/>
              </a:rPr>
              <a:t>Cultural Awareness Training for employees (</a:t>
            </a:r>
            <a:r>
              <a:rPr lang="en-US" sz="2200">
                <a:latin typeface="Times New Roman"/>
                <a:ea typeface="Verdana"/>
                <a:cs typeface="Times New Roman"/>
              </a:rPr>
              <a:t>Jeyalakshmi and Chandrasekar, 2022).</a:t>
            </a:r>
            <a:endParaRPr lang="en-US" sz="2200"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§"/>
            </a:pPr>
            <a:r>
              <a:rPr lang="en-US" sz="2200">
                <a:solidFill>
                  <a:srgbClr val="1F2024"/>
                </a:solidFill>
                <a:latin typeface="Times New Roman"/>
                <a:cs typeface="Times New Roman"/>
              </a:rPr>
              <a:t>Body movements should be avoided at the business meetings.</a:t>
            </a: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§"/>
            </a:pPr>
            <a:endParaRPr lang="en-US" sz="220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§"/>
            </a:pPr>
            <a:endParaRPr lang="en-US"/>
          </a:p>
          <a:p>
            <a:pPr marL="285750" indent="-285750">
              <a:buFont typeface="Wingdings"/>
              <a:buChar char="§"/>
            </a:pPr>
            <a:endParaRPr lang="en-US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B9083237-91F1-7A2E-F988-736A744ED8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7A56E41A-D8B9-45A4-8488-D649FEF54273}" type="datetime1">
              <a:pPr>
                <a:spcAft>
                  <a:spcPts val="600"/>
                </a:spcAft>
              </a:pPr>
              <a:t>12/12/2024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5DF66FB4-A08B-C0E0-7A42-279885DF9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7F95C543-8A9D-7942-63D0-6D0DE5E61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5" name="Picture 4" descr="Harp's 63 Monza Spyder - Corvair Forum">
            <a:extLst>
              <a:ext uri="{FF2B5EF4-FFF2-40B4-BE49-F238E27FC236}">
                <a16:creationId xmlns:a16="http://schemas.microsoft.com/office/drawing/2014/main" id="{3315E3E5-1DBC-C9B1-CF7D-6C4CA2E9B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3094" y="1972133"/>
            <a:ext cx="3256472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96070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50D85-393F-5F97-299B-BDE42D3A1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657" y="261116"/>
            <a:ext cx="10284035" cy="802168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7823-ED50-49E5-FF86-DF2BAA0A3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6581" y="1884900"/>
            <a:ext cx="5970828" cy="392742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400">
                <a:latin typeface="Times New Roman"/>
                <a:ea typeface="+mn-lt"/>
                <a:cs typeface="+mn-lt"/>
              </a:rPr>
              <a:t>Cultural differences between the UK and China should be understood and respected.</a:t>
            </a:r>
            <a:endParaRPr lang="en-US" sz="240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Bridges can be built by employing strategies such as Guanxi and adaptability.</a:t>
            </a:r>
            <a:endParaRPr lang="en-US" sz="240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A successful international negotiation relies heavily on cultural competence.</a:t>
            </a:r>
            <a:endParaRPr lang="en-US" sz="2400">
              <a:latin typeface="Times New Roman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F911E-73DE-0FFB-DA18-7F8A92D43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ED5A4-5871-4F68-B1F4-87596A39E415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528FB-4C66-C837-A22D-9B6E90457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6E32E-E1C8-0902-85D8-558E57547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/>
          </a:p>
        </p:txBody>
      </p:sp>
      <p:pic>
        <p:nvPicPr>
          <p:cNvPr id="8" name="Picture 7" descr="A flag with a cross with Great Britain in the background&#10;&#10;Description automatically generated">
            <a:extLst>
              <a:ext uri="{FF2B5EF4-FFF2-40B4-BE49-F238E27FC236}">
                <a16:creationId xmlns:a16="http://schemas.microsoft.com/office/drawing/2014/main" id="{0BDA1DF8-2100-B222-7231-EB662A12B4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97427" y="1472056"/>
            <a:ext cx="2916982" cy="19553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10" descr="A flag with a star&#10;&#10;Description automatically generated">
            <a:extLst>
              <a:ext uri="{FF2B5EF4-FFF2-40B4-BE49-F238E27FC236}">
                <a16:creationId xmlns:a16="http://schemas.microsoft.com/office/drawing/2014/main" id="{EBBD9FDC-4CA4-FBA4-7941-C92F71AB54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06703" y="3848261"/>
            <a:ext cx="2912808" cy="19418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987974-A7F0-3AA3-BF5B-2C47304A0266}"/>
              </a:ext>
            </a:extLst>
          </p:cNvPr>
          <p:cNvSpPr txBox="1"/>
          <p:nvPr/>
        </p:nvSpPr>
        <p:spPr>
          <a:xfrm>
            <a:off x="6132870" y="9844548"/>
            <a:ext cx="4965291" cy="15772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71759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B960F-E605-1A3C-70E6-C6C574D8C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30" y="433645"/>
            <a:ext cx="10240903" cy="672772"/>
          </a:xfrm>
        </p:spPr>
        <p:txBody>
          <a:bodyPr vert="horz" lIns="0" tIns="0" rIns="0" bIns="0" rtlCol="0" anchor="b">
            <a:no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ED677-8BD7-6EE7-97E8-3376E3DFA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865" y="1410450"/>
            <a:ext cx="10787242" cy="5013377"/>
          </a:xfrm>
        </p:spPr>
        <p:txBody>
          <a:bodyPr vert="horz" lIns="0" tIns="0" rIns="0" bIns="0" rtlCol="0" anchor="t">
            <a:noAutofit/>
          </a:bodyPr>
          <a:lstStyle/>
          <a:p>
            <a:pPr marL="0" indent="0" algn="just">
              <a:buNone/>
            </a:pPr>
            <a:r>
              <a:rPr lang="en-US" err="1">
                <a:latin typeface="Times New Roman"/>
                <a:cs typeface="Arial"/>
              </a:rPr>
              <a:t>Deresky</a:t>
            </a:r>
            <a:r>
              <a:rPr lang="en-US">
                <a:latin typeface="Times New Roman"/>
                <a:cs typeface="Arial"/>
              </a:rPr>
              <a:t>, H. (2017)</a:t>
            </a:r>
            <a:r>
              <a:rPr lang="en-US" i="1">
                <a:latin typeface="Times New Roman"/>
                <a:cs typeface="Arial"/>
              </a:rPr>
              <a:t> International management. </a:t>
            </a:r>
            <a:r>
              <a:rPr lang="en-US">
                <a:latin typeface="Times New Roman"/>
                <a:cs typeface="Arial"/>
              </a:rPr>
              <a:t>Harlow, Essex: Pearson.</a:t>
            </a:r>
            <a:endParaRPr lang="en-US"/>
          </a:p>
          <a:p>
            <a:pPr marL="0" indent="0" algn="just">
              <a:buNone/>
            </a:pPr>
            <a:r>
              <a:rPr lang="en-US">
                <a:latin typeface="Times New Roman"/>
                <a:ea typeface="+mn-lt"/>
                <a:cs typeface="Times New Roman"/>
              </a:rPr>
              <a:t>Gao, H., Knight, J.G. and Ballantyne, D. (2012) 'Guanxi as a gateway in Chinese-Western business relationships', </a:t>
            </a:r>
            <a:r>
              <a:rPr lang="en-US" i="1">
                <a:latin typeface="Times New Roman"/>
                <a:ea typeface="+mn-lt"/>
                <a:cs typeface="Times New Roman"/>
              </a:rPr>
              <a:t>The Journal of Business &amp; Industrial Marketing, </a:t>
            </a:r>
            <a:r>
              <a:rPr lang="en-US">
                <a:latin typeface="Times New Roman"/>
                <a:ea typeface="+mn-lt"/>
                <a:cs typeface="Times New Roman"/>
              </a:rPr>
              <a:t>27(6), pp. 456-467. Available at: </a:t>
            </a:r>
            <a:r>
              <a:rPr lang="en-US">
                <a:latin typeface="Times New Roman"/>
                <a:ea typeface="Roboto"/>
                <a:cs typeface="Roboto"/>
              </a:rPr>
              <a:t>DOI:10.1108/08858621211251460 </a:t>
            </a:r>
            <a:r>
              <a:rPr lang="en-US">
                <a:latin typeface="Times New Roman"/>
                <a:ea typeface="+mn-lt"/>
                <a:cs typeface="Times New Roman"/>
              </a:rPr>
              <a:t>(Accessed: 12 December 2024).</a:t>
            </a:r>
          </a:p>
          <a:p>
            <a:pPr marL="0" indent="0" algn="just">
              <a:buNone/>
            </a:pPr>
            <a:r>
              <a:rPr lang="en-US">
                <a:latin typeface="Times New Roman"/>
                <a:ea typeface="+mn-lt"/>
                <a:cs typeface="Times New Roman"/>
              </a:rPr>
              <a:t>Gao, Y. and Zeng, G. (2021) 'An exploratory study on national language policy and family language planning in the Chinese context', </a:t>
            </a:r>
            <a:r>
              <a:rPr lang="en-US" i="1">
                <a:latin typeface="Times New Roman"/>
                <a:ea typeface="+mn-lt"/>
                <a:cs typeface="Times New Roman"/>
              </a:rPr>
              <a:t>Cogent Education,</a:t>
            </a:r>
            <a:r>
              <a:rPr lang="en-US" b="1" i="1">
                <a:latin typeface="Times New Roman"/>
                <a:ea typeface="+mn-lt"/>
                <a:cs typeface="Times New Roman"/>
              </a:rPr>
              <a:t> </a:t>
            </a:r>
            <a:r>
              <a:rPr lang="en-US">
                <a:latin typeface="Times New Roman"/>
                <a:ea typeface="+mn-lt"/>
                <a:cs typeface="Times New Roman"/>
              </a:rPr>
              <a:t>8(1), pp. 1-15. Available at: </a:t>
            </a:r>
            <a:r>
              <a:rPr lang="en-US">
                <a:latin typeface="Times New Roman"/>
                <a:ea typeface="Roboto"/>
                <a:cs typeface="Roboto"/>
              </a:rPr>
              <a:t>DOI:10.1080/2331186X.2021.1878871</a:t>
            </a:r>
            <a:r>
              <a:rPr lang="en-US">
                <a:latin typeface="Times New Roman"/>
                <a:ea typeface="+mn-lt"/>
                <a:cs typeface="Times New Roman"/>
              </a:rPr>
              <a:t> </a:t>
            </a:r>
            <a:r>
              <a:rPr lang="en-US">
                <a:latin typeface="Times New Roman"/>
                <a:ea typeface="+mn-lt"/>
                <a:cs typeface="Arial"/>
              </a:rPr>
              <a:t>(Accessed: 12 December 2024).</a:t>
            </a:r>
            <a:endParaRPr lang="en-US">
              <a:latin typeface="Times New Roman"/>
              <a:cs typeface="Times New Roman"/>
            </a:endParaRPr>
          </a:p>
          <a:p>
            <a:pPr marL="0" indent="0" algn="just">
              <a:buNone/>
            </a:pPr>
            <a:r>
              <a:rPr lang="en-US">
                <a:latin typeface="Times New Roman"/>
                <a:cs typeface="Arial"/>
              </a:rPr>
              <a:t>Hofstede, G. (2001) </a:t>
            </a:r>
            <a:r>
              <a:rPr lang="en-US" i="1">
                <a:latin typeface="Times New Roman"/>
                <a:cs typeface="Arial"/>
              </a:rPr>
              <a:t>Culture’s consequences: comparing values, behaviors, institutions, and organizations across nations</a:t>
            </a:r>
            <a:r>
              <a:rPr lang="en-US">
                <a:latin typeface="Times New Roman"/>
                <a:cs typeface="Arial"/>
              </a:rPr>
              <a:t>. 2nd Ed. Thousand Oaks, Calif: Sage Publications.</a:t>
            </a:r>
          </a:p>
          <a:p>
            <a:pPr marL="0" indent="0" algn="just">
              <a:buNone/>
            </a:pPr>
            <a:r>
              <a:rPr lang="en-US">
                <a:latin typeface="Times New Roman"/>
                <a:cs typeface="Times New Roman"/>
              </a:rPr>
              <a:t>Jeyalakshmi, G. and Chandrasekar, K. (2022) 'Can cross-cultural awareness programs help to lead? With the help of MIS', </a:t>
            </a:r>
            <a:r>
              <a:rPr lang="en-US" i="1">
                <a:latin typeface="Times New Roman"/>
                <a:cs typeface="Times New Roman"/>
              </a:rPr>
              <a:t>International Journal of Professional Business Review, </a:t>
            </a:r>
            <a:r>
              <a:rPr lang="en-US" b="1">
                <a:latin typeface="Times New Roman"/>
                <a:cs typeface="Times New Roman"/>
              </a:rPr>
              <a:t>7</a:t>
            </a:r>
            <a:r>
              <a:rPr lang="en-US">
                <a:latin typeface="Times New Roman"/>
                <a:cs typeface="Times New Roman"/>
              </a:rPr>
              <a:t>(3), pp. 1-17. Available at: DOI:10.26668/</a:t>
            </a:r>
            <a:r>
              <a:rPr lang="en-US" err="1">
                <a:latin typeface="Times New Roman"/>
                <a:cs typeface="Times New Roman"/>
              </a:rPr>
              <a:t>businessreview</a:t>
            </a:r>
            <a:r>
              <a:rPr lang="en-US">
                <a:latin typeface="Times New Roman"/>
                <a:cs typeface="Times New Roman"/>
              </a:rPr>
              <a:t>/2022.v7i3.0598 (Accessed: 7 December 2024).</a:t>
            </a:r>
            <a:endParaRPr lang="en-US">
              <a:latin typeface="Arial"/>
              <a:cs typeface="Arial"/>
            </a:endParaRPr>
          </a:p>
          <a:p>
            <a:pPr algn="just"/>
            <a:endParaRPr lang="en-US">
              <a:latin typeface="Times New Roman"/>
              <a:cs typeface="Arial"/>
            </a:endParaRPr>
          </a:p>
          <a:p>
            <a:endParaRPr lang="en-US">
              <a:latin typeface="Times New Roman"/>
              <a:ea typeface="Verdana"/>
              <a:cs typeface="Times New Roman"/>
            </a:endParaRPr>
          </a:p>
          <a:p>
            <a:endParaRPr lang="en-US">
              <a:latin typeface="Times New Roman"/>
              <a:ea typeface="Verdan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69940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6D78E-E5FF-BBF0-7E8F-1F2C6C89A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245" y="264595"/>
            <a:ext cx="10302354" cy="631263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latin typeface="Times New Roman"/>
                <a:cs typeface="Times New Roman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9B944-01FF-2219-07EE-A8DA1C83F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406" y="1402100"/>
            <a:ext cx="10240903" cy="4509243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Schein, E. H. (2016)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Organizational Culture and Leadership. </a:t>
            </a:r>
            <a:r>
              <a:rPr lang="en-US" dirty="0">
                <a:latin typeface="Times New Roman"/>
                <a:ea typeface="Roboto"/>
                <a:cs typeface="Times New Roman"/>
              </a:rPr>
              <a:t>5th Ed. Hoboken: Wiley.</a:t>
            </a:r>
            <a:endParaRPr lang="en-US" dirty="0">
              <a:latin typeface="Times New Roman"/>
              <a:ea typeface="Roboto"/>
              <a:cs typeface="Roboto"/>
            </a:endParaRP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Senior, B., Swailes, S., and Carnall, C. (2020)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Organizational Change. </a:t>
            </a:r>
            <a:r>
              <a:rPr lang="en-US" dirty="0">
                <a:latin typeface="Times New Roman"/>
                <a:ea typeface="Roboto"/>
                <a:cs typeface="Times New Roman"/>
              </a:rPr>
              <a:t>6th Ed. Harlow: Pearson.</a:t>
            </a: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The Culture Factor (2024) 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Country comparison tool: China, United Kingdom</a:t>
            </a:r>
            <a:r>
              <a:rPr lang="en-US" dirty="0">
                <a:latin typeface="Times New Roman"/>
                <a:ea typeface="Roboto"/>
                <a:cs typeface="Times New Roman"/>
              </a:rPr>
              <a:t>. [online] Available at: https://www.theculturefactor.com/country-comparison-tool?countries=china%2Cunited+kingdom (Accessed: 11 December 2024).</a:t>
            </a:r>
          </a:p>
          <a:p>
            <a:pPr marL="0" indent="0" algn="just">
              <a:buNone/>
            </a:pPr>
            <a:r>
              <a:rPr lang="en-US" dirty="0">
                <a:latin typeface="Times New Roman"/>
                <a:ea typeface="Roboto"/>
                <a:cs typeface="Times New Roman"/>
              </a:rPr>
              <a:t>Wisker, Z. L., </a:t>
            </a:r>
            <a:r>
              <a:rPr lang="en-US" err="1">
                <a:latin typeface="Times New Roman"/>
                <a:ea typeface="Roboto"/>
                <a:cs typeface="Times New Roman"/>
              </a:rPr>
              <a:t>Rosinaite</a:t>
            </a:r>
            <a:r>
              <a:rPr lang="en-US" dirty="0">
                <a:latin typeface="Times New Roman"/>
                <a:ea typeface="Roboto"/>
                <a:cs typeface="Times New Roman"/>
              </a:rPr>
              <a:t>, V., and </a:t>
            </a:r>
            <a:r>
              <a:rPr lang="en-US" err="1">
                <a:latin typeface="Times New Roman"/>
                <a:ea typeface="Roboto"/>
                <a:cs typeface="Times New Roman"/>
              </a:rPr>
              <a:t>Muniapan</a:t>
            </a:r>
            <a:r>
              <a:rPr lang="en-US" dirty="0">
                <a:latin typeface="Times New Roman"/>
                <a:ea typeface="Roboto"/>
                <a:cs typeface="Times New Roman"/>
              </a:rPr>
              <a:t>, B. (2019) 'The effect of religiosity, spirituality and family power influence on family business sustainable values',</a:t>
            </a:r>
            <a:r>
              <a:rPr lang="en-US" i="1" dirty="0">
                <a:latin typeface="Times New Roman"/>
                <a:ea typeface="Roboto"/>
                <a:cs typeface="Times New Roman"/>
              </a:rPr>
              <a:t> Journal of Asia Entrepreneurship and Sustainability, 15</a:t>
            </a:r>
            <a:r>
              <a:rPr lang="en-US" dirty="0">
                <a:latin typeface="Times New Roman"/>
                <a:ea typeface="Roboto"/>
                <a:cs typeface="Times New Roman"/>
              </a:rPr>
              <a:t>(1), pp. 172-211. Available at: </a:t>
            </a:r>
            <a:r>
              <a:rPr lang="en-US" dirty="0">
                <a:latin typeface="Times New Roman"/>
                <a:ea typeface="Roboto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https://www.proquest.com/scholarly-journals/effect-religiosity-spirituality-family-power/docview/2295346079/se-2</a:t>
            </a:r>
            <a:r>
              <a:rPr lang="en-US" dirty="0">
                <a:latin typeface="Times New Roman"/>
                <a:ea typeface="Roboto"/>
                <a:cs typeface="Times New Roman"/>
              </a:rPr>
              <a:t> (Accessed: 12 December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02ADA-B1E4-3F3E-9C94-616302260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09DD5-52B2-4901-A225-0A2000667F8B}" type="datetime1">
              <a:t>12/12/2024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859F6-6E93-C667-47C2-6C285A2AC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D18E-ADC9-91DE-5D35-02C30BDF6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60713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GradientRiseVTI</vt:lpstr>
      <vt:lpstr>Cross – Cultural Negotiations  Individual Presentation Assignment</vt:lpstr>
      <vt:lpstr>Overview</vt:lpstr>
      <vt:lpstr>Definition of Culture</vt:lpstr>
      <vt:lpstr>Key Elements of Culture Edgar Schein’s Model </vt:lpstr>
      <vt:lpstr>Hofstede’s Cultural Dimensions Theory</vt:lpstr>
      <vt:lpstr>Application of Theory</vt:lpstr>
      <vt:lpstr>the Cultural Elements to overcome</vt:lpstr>
      <vt:lpstr>Strategies for Success</vt:lpstr>
      <vt:lpstr>Practical Tips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</cp:revision>
  <dcterms:created xsi:type="dcterms:W3CDTF">2024-11-24T10:28:42Z</dcterms:created>
  <dcterms:modified xsi:type="dcterms:W3CDTF">2024-12-12T23:35:47Z</dcterms:modified>
</cp:coreProperties>
</file>