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5"/>
  </p:notesMasterIdLst>
  <p:handoutMasterIdLst>
    <p:handoutMasterId r:id="rId36"/>
  </p:handoutMasterIdLst>
  <p:sldIdLst>
    <p:sldId id="256" r:id="rId2"/>
    <p:sldId id="263" r:id="rId3"/>
    <p:sldId id="264" r:id="rId4"/>
    <p:sldId id="265" r:id="rId5"/>
    <p:sldId id="266" r:id="rId6"/>
    <p:sldId id="267" r:id="rId7"/>
    <p:sldId id="268" r:id="rId8"/>
    <p:sldId id="269" r:id="rId9"/>
    <p:sldId id="271" r:id="rId10"/>
    <p:sldId id="292" r:id="rId11"/>
    <p:sldId id="294" r:id="rId12"/>
    <p:sldId id="293" r:id="rId13"/>
    <p:sldId id="295" r:id="rId14"/>
    <p:sldId id="296" r:id="rId15"/>
    <p:sldId id="297" r:id="rId16"/>
    <p:sldId id="303" r:id="rId17"/>
    <p:sldId id="298" r:id="rId18"/>
    <p:sldId id="299" r:id="rId19"/>
    <p:sldId id="300" r:id="rId20"/>
    <p:sldId id="301" r:id="rId21"/>
    <p:sldId id="304" r:id="rId22"/>
    <p:sldId id="305" r:id="rId23"/>
    <p:sldId id="279" r:id="rId24"/>
    <p:sldId id="280" r:id="rId25"/>
    <p:sldId id="281" r:id="rId26"/>
    <p:sldId id="282" r:id="rId27"/>
    <p:sldId id="284" r:id="rId28"/>
    <p:sldId id="285" r:id="rId29"/>
    <p:sldId id="286" r:id="rId30"/>
    <p:sldId id="288" r:id="rId31"/>
    <p:sldId id="289" r:id="rId32"/>
    <p:sldId id="290" r:id="rId33"/>
    <p:sldId id="291" r:id="rId3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6" autoAdjust="0"/>
    <p:restoredTop sz="92748" autoAdjust="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5CC3B3-7877-4192-ADF0-EDE947D9AE9A}" type="datetimeFigureOut">
              <a:rPr lang="en-GB" smtClean="0"/>
              <a:pPr/>
              <a:t>01/12/2011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F7D3D1-AF1B-4B6B-A6B8-D92511780C2A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D4FC46-A908-4BD3-AA7E-443464B67C7A}" type="datetimeFigureOut">
              <a:rPr lang="en-GB" smtClean="0"/>
              <a:pPr/>
              <a:t>01/12/2011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0A2339-854D-4810-9E26-ADF03CA437F7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compnetworking.about.com/library/glossary/bldef-ethernet.htm" TargetMode="External"/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compnetworking.about.com/library/glossary/bldef-port.htm" TargetMode="External"/><Relationship Id="rId5" Type="http://schemas.openxmlformats.org/officeDocument/2006/relationships/hyperlink" Target="http://compnetworking.about.com/library/weekly/aa012801a.htm" TargetMode="External"/><Relationship Id="rId4" Type="http://schemas.openxmlformats.org/officeDocument/2006/relationships/hyperlink" Target="http://compnetworking.about.com/library/glossary/bldef-sonet.htm" TargetMode="Externa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3B9F19B-9ECB-477A-88D4-50315D6E541A}" type="slidenum">
              <a:rPr lang="en-US"/>
              <a:pPr/>
              <a:t>4</a:t>
            </a:fld>
            <a:endParaRPr lang="en-US" dirty="0"/>
          </a:p>
        </p:txBody>
      </p:sp>
      <p:sp>
        <p:nvSpPr>
          <p:cNvPr id="10147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47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We have benefits of instantaneous communication and how it supports and improves our lives.</a:t>
            </a:r>
          </a:p>
          <a:p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4DA8014-B8BE-4314-9279-499BE14DAB8E}" type="slidenum">
              <a:rPr lang="en-US"/>
              <a:pPr/>
              <a:t>5</a:t>
            </a:fld>
            <a:endParaRPr lang="en-US" dirty="0"/>
          </a:p>
        </p:txBody>
      </p:sp>
      <p:sp>
        <p:nvSpPr>
          <p:cNvPr id="12615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615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lvl="1">
              <a:lnSpc>
                <a:spcPct val="85000"/>
              </a:lnSpc>
              <a:buFontTx/>
              <a:buChar char="–"/>
            </a:pPr>
            <a:r>
              <a:rPr lang="en-US" dirty="0" smtClean="0"/>
              <a:t>Instant messaging</a:t>
            </a:r>
          </a:p>
          <a:p>
            <a:pPr lvl="2">
              <a:lnSpc>
                <a:spcPct val="85000"/>
              </a:lnSpc>
              <a:buFontTx/>
              <a:buChar char="•"/>
            </a:pPr>
            <a:r>
              <a:rPr lang="en-US" dirty="0" smtClean="0"/>
              <a:t>Real time communication </a:t>
            </a:r>
          </a:p>
          <a:p>
            <a:pPr lvl="2">
              <a:lnSpc>
                <a:spcPct val="85000"/>
              </a:lnSpc>
              <a:buNone/>
            </a:pPr>
            <a:r>
              <a:rPr lang="en-US" dirty="0" smtClean="0"/>
              <a:t>between 2 or more </a:t>
            </a:r>
          </a:p>
          <a:p>
            <a:pPr lvl="2">
              <a:lnSpc>
                <a:spcPct val="85000"/>
              </a:lnSpc>
              <a:buNone/>
            </a:pPr>
            <a:r>
              <a:rPr lang="en-US" dirty="0" smtClean="0"/>
              <a:t>people based on typed text</a:t>
            </a:r>
          </a:p>
          <a:p>
            <a:pPr lvl="1">
              <a:lnSpc>
                <a:spcPct val="85000"/>
              </a:lnSpc>
              <a:buFontTx/>
              <a:buChar char="–"/>
            </a:pPr>
            <a:r>
              <a:rPr lang="en-US" dirty="0" smtClean="0"/>
              <a:t>Weblogs (Blogs)</a:t>
            </a:r>
          </a:p>
          <a:p>
            <a:pPr lvl="2">
              <a:lnSpc>
                <a:spcPct val="85000"/>
              </a:lnSpc>
              <a:buNone/>
            </a:pPr>
            <a:r>
              <a:rPr lang="en-US" dirty="0" smtClean="0"/>
              <a:t>Web pages created </a:t>
            </a:r>
          </a:p>
          <a:p>
            <a:pPr lvl="2">
              <a:lnSpc>
                <a:spcPct val="85000"/>
              </a:lnSpc>
              <a:buNone/>
            </a:pPr>
            <a:r>
              <a:rPr lang="en-US" dirty="0" smtClean="0"/>
              <a:t>by an individual</a:t>
            </a:r>
          </a:p>
          <a:p>
            <a:pPr lvl="1">
              <a:lnSpc>
                <a:spcPct val="85000"/>
              </a:lnSpc>
              <a:buFontTx/>
              <a:buChar char="–"/>
            </a:pPr>
            <a:r>
              <a:rPr lang="en-US" dirty="0" smtClean="0"/>
              <a:t>Podcasting</a:t>
            </a:r>
          </a:p>
          <a:p>
            <a:pPr lvl="2">
              <a:lnSpc>
                <a:spcPct val="85000"/>
              </a:lnSpc>
              <a:buFontTx/>
              <a:buChar char="•"/>
            </a:pPr>
            <a:r>
              <a:rPr lang="en-US" dirty="0" smtClean="0"/>
              <a:t>Website that contains</a:t>
            </a:r>
          </a:p>
          <a:p>
            <a:pPr lvl="2">
              <a:lnSpc>
                <a:spcPct val="85000"/>
              </a:lnSpc>
              <a:buNone/>
            </a:pPr>
            <a:r>
              <a:rPr lang="en-US" dirty="0" smtClean="0"/>
              <a:t>audio files available</a:t>
            </a:r>
          </a:p>
          <a:p>
            <a:pPr lvl="2">
              <a:lnSpc>
                <a:spcPct val="85000"/>
              </a:lnSpc>
              <a:buNone/>
            </a:pPr>
            <a:r>
              <a:rPr lang="en-US" dirty="0" smtClean="0"/>
              <a:t> for downloading</a:t>
            </a:r>
          </a:p>
          <a:p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67B4A3C-ADA6-4A3E-9CBE-C7C4A7A517A8}" type="slidenum">
              <a:rPr lang="en-US"/>
              <a:pPr/>
              <a:t>6</a:t>
            </a:fld>
            <a:endParaRPr lang="en-US" dirty="0"/>
          </a:p>
        </p:txBody>
      </p:sp>
      <p:sp>
        <p:nvSpPr>
          <p:cNvPr id="12636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636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We use information networks to share and collaborate improves teaching and learning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F476F82-9077-489C-AC39-FA7B3CC5AB34}" type="slidenum">
              <a:rPr lang="en-US"/>
              <a:pPr/>
              <a:t>7</a:t>
            </a:fld>
            <a:endParaRPr lang="en-US" dirty="0"/>
          </a:p>
        </p:txBody>
      </p:sp>
      <p:sp>
        <p:nvSpPr>
          <p:cNvPr id="12656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656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00EF6B6-9EE0-48C0-8A1F-E2FD2D36CCF6}" type="slidenum">
              <a:rPr lang="en-US"/>
              <a:pPr/>
              <a:t>8</a:t>
            </a:fld>
            <a:endParaRPr lang="en-US" dirty="0"/>
          </a:p>
        </p:txBody>
      </p:sp>
      <p:sp>
        <p:nvSpPr>
          <p:cNvPr id="12677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677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2AF4472-5D30-49B5-B037-EE1DA1F9C846}" type="slidenum">
              <a:rPr lang="en-US"/>
              <a:pPr/>
              <a:t>27</a:t>
            </a:fld>
            <a:endParaRPr lang="en-US" dirty="0"/>
          </a:p>
        </p:txBody>
      </p:sp>
      <p:sp>
        <p:nvSpPr>
          <p:cNvPr id="55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US" sz="800" b="1" dirty="0"/>
              <a:t>Bus</a:t>
            </a:r>
          </a:p>
          <a:p>
            <a:pPr>
              <a:lnSpc>
                <a:spcPct val="80000"/>
              </a:lnSpc>
            </a:pPr>
            <a:r>
              <a:rPr lang="en-US" sz="800" dirty="0"/>
              <a:t>Bus networks (not to be confused with the </a:t>
            </a:r>
            <a:r>
              <a:rPr lang="en-US" sz="800" i="1" dirty="0"/>
              <a:t>system bus</a:t>
            </a:r>
            <a:r>
              <a:rPr lang="en-US" sz="800" dirty="0"/>
              <a:t> of a computer) use a common </a:t>
            </a:r>
            <a:r>
              <a:rPr lang="en-US" sz="800" i="1" dirty="0"/>
              <a:t>backbone</a:t>
            </a:r>
            <a:r>
              <a:rPr lang="en-US" sz="800" dirty="0"/>
              <a:t> to connect all devices. A single cable, the backbone functions as a shared communication medium, that devices attach or </a:t>
            </a:r>
            <a:r>
              <a:rPr lang="en-US" sz="800" i="1" dirty="0"/>
              <a:t>tap</a:t>
            </a:r>
            <a:r>
              <a:rPr lang="en-US" sz="800" dirty="0"/>
              <a:t> into with an </a:t>
            </a:r>
            <a:r>
              <a:rPr lang="en-US" sz="800" i="1" dirty="0"/>
              <a:t>interface connector</a:t>
            </a:r>
            <a:r>
              <a:rPr lang="en-US" sz="800" dirty="0"/>
              <a:t>. A device wanting to communicate with another device on the network sends a </a:t>
            </a:r>
            <a:r>
              <a:rPr lang="en-US" sz="800" i="1" dirty="0"/>
              <a:t>broadcast</a:t>
            </a:r>
            <a:r>
              <a:rPr lang="en-US" sz="800" dirty="0"/>
              <a:t> message onto the wire that all other devices see, but only the intended recipient actually accepts and processes the message. </a:t>
            </a:r>
            <a:endParaRPr lang="en-US" sz="800" dirty="0">
              <a:hlinkClick r:id="rId3"/>
            </a:endParaRPr>
          </a:p>
          <a:p>
            <a:pPr>
              <a:lnSpc>
                <a:spcPct val="80000"/>
              </a:lnSpc>
            </a:pPr>
            <a:r>
              <a:rPr lang="en-US" sz="800" dirty="0">
                <a:hlinkClick r:id="rId3"/>
              </a:rPr>
              <a:t>Ethernet</a:t>
            </a:r>
            <a:r>
              <a:rPr lang="en-US" sz="800" dirty="0"/>
              <a:t> bus topologies are relatively easy to install and don't require much cabling compared to the alternatives. 10Base-2 ("ThinNet") and 10Base-5 ("ThickNet") both were popular Ethernet cabling options years ago. However, bus networks work best with a limited number of devices. If more than a few dozen computers are added to a bus, performance problems will likely result. In addition, if the backbone cable fails, the entire network effectively becomes unusable. </a:t>
            </a:r>
          </a:p>
          <a:p>
            <a:pPr>
              <a:lnSpc>
                <a:spcPct val="80000"/>
              </a:lnSpc>
            </a:pPr>
            <a:r>
              <a:rPr lang="en-US" sz="800" dirty="0"/>
              <a:t>communication purposes. All messages travel through a ring in the same direction (effectively either "clockwise" or "counterclockwise"). A failure in any cable or device breaks the loop and can take down the entire network. </a:t>
            </a:r>
          </a:p>
          <a:p>
            <a:pPr>
              <a:lnSpc>
                <a:spcPct val="80000"/>
              </a:lnSpc>
            </a:pPr>
            <a:r>
              <a:rPr lang="en-US" sz="800" dirty="0"/>
              <a:t>To implement a ring network, one typically uses FDDI, </a:t>
            </a:r>
            <a:r>
              <a:rPr lang="en-US" sz="800" dirty="0">
                <a:hlinkClick r:id="rId4"/>
              </a:rPr>
              <a:t>SONET</a:t>
            </a:r>
            <a:r>
              <a:rPr lang="en-US" sz="800" dirty="0"/>
              <a:t>, or Token Ring technology. Rings are found in some office buildings or school campuses. </a:t>
            </a:r>
          </a:p>
          <a:p>
            <a:pPr>
              <a:lnSpc>
                <a:spcPct val="80000"/>
              </a:lnSpc>
            </a:pPr>
            <a:endParaRPr lang="en-US" sz="800" b="1" dirty="0"/>
          </a:p>
          <a:p>
            <a:pPr>
              <a:lnSpc>
                <a:spcPct val="80000"/>
              </a:lnSpc>
            </a:pPr>
            <a:r>
              <a:rPr lang="en-US" sz="800" b="1" dirty="0"/>
              <a:t>Star</a:t>
            </a:r>
          </a:p>
          <a:p>
            <a:pPr>
              <a:lnSpc>
                <a:spcPct val="80000"/>
              </a:lnSpc>
            </a:pPr>
            <a:r>
              <a:rPr lang="en-US" sz="800" dirty="0"/>
              <a:t>Many home networks use the star topology. A star network features a central connection point called a "hub" that may be an actual </a:t>
            </a:r>
            <a:r>
              <a:rPr lang="en-US" sz="800" dirty="0">
                <a:hlinkClick r:id="rId5"/>
              </a:rPr>
              <a:t>hub</a:t>
            </a:r>
            <a:r>
              <a:rPr lang="en-US" sz="800" dirty="0"/>
              <a:t> or a </a:t>
            </a:r>
            <a:r>
              <a:rPr lang="en-US" sz="800" i="1" dirty="0"/>
              <a:t>switch</a:t>
            </a:r>
            <a:r>
              <a:rPr lang="en-US" sz="800" dirty="0"/>
              <a:t>. Devices typically connect to the hub with Unshielded Twisted Pair (UTP) Etherne</a:t>
            </a:r>
          </a:p>
          <a:p>
            <a:pPr>
              <a:lnSpc>
                <a:spcPct val="80000"/>
              </a:lnSpc>
            </a:pPr>
            <a:r>
              <a:rPr lang="en-US" sz="800" dirty="0"/>
              <a:t>Compared to the bus topology, a star network generally requires more cable, but a failure in any star network cable will only take down one computer's network access and not the entire LAN. (If the hub fails, however, the entire network also fails.) </a:t>
            </a:r>
            <a:endParaRPr lang="en-US" sz="800" b="1" dirty="0"/>
          </a:p>
          <a:p>
            <a:pPr>
              <a:lnSpc>
                <a:spcPct val="80000"/>
              </a:lnSpc>
            </a:pPr>
            <a:r>
              <a:rPr lang="en-US" sz="800" b="1" dirty="0"/>
              <a:t>Tree</a:t>
            </a:r>
          </a:p>
          <a:p>
            <a:pPr>
              <a:lnSpc>
                <a:spcPct val="80000"/>
              </a:lnSpc>
            </a:pPr>
            <a:r>
              <a:rPr lang="en-US" sz="800" dirty="0"/>
              <a:t>Tree topologies integrate multiple star topologies together onto a bus. In its simplest form, only hub devices connect directly to the tree bus, and each hub functions as the "root" of a tree of devices. This bus/star hybrid approach supports future expandability of the network much better than a bus (limited in the number of devices due to the broadcast traffic it generates) or a star (limited by the number of hub </a:t>
            </a:r>
            <a:r>
              <a:rPr lang="en-US" sz="800" dirty="0">
                <a:hlinkClick r:id="rId6"/>
              </a:rPr>
              <a:t>ports</a:t>
            </a:r>
            <a:r>
              <a:rPr lang="en-US" sz="800" dirty="0"/>
              <a:t>) alone. </a:t>
            </a:r>
            <a:endParaRPr lang="en-US" sz="800" b="1" dirty="0"/>
          </a:p>
          <a:p>
            <a:pPr>
              <a:lnSpc>
                <a:spcPct val="80000"/>
              </a:lnSpc>
            </a:pPr>
            <a:r>
              <a:rPr lang="en-US" sz="800" b="1" dirty="0"/>
              <a:t>Mesh</a:t>
            </a:r>
          </a:p>
          <a:p>
            <a:pPr>
              <a:lnSpc>
                <a:spcPct val="80000"/>
              </a:lnSpc>
            </a:pPr>
            <a:r>
              <a:rPr lang="en-US" sz="800" dirty="0"/>
              <a:t>Mesh topologies involve the concept of </a:t>
            </a:r>
            <a:r>
              <a:rPr lang="en-US" sz="800" i="1" dirty="0"/>
              <a:t>routes</a:t>
            </a:r>
            <a:r>
              <a:rPr lang="en-US" sz="800" dirty="0"/>
              <a:t>. Unlike each of the previous topologies, messages sent on a mesh network can take any of several possible paths from source to destination. (Recall that in a ring, although two cable paths exist, messages can only travel in one direction.) Some WANs, like the Internet, employ mesh routing. 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D6B34-A169-4C14-88DD-8F0439786FE0}" type="datetimeFigureOut">
              <a:rPr lang="en-GB" smtClean="0"/>
              <a:pPr/>
              <a:t>01/12/2011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67287-1E51-425F-941D-3CFF4E22B629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pic>
        <p:nvPicPr>
          <p:cNvPr id="12" name="Picture 2" descr="logoSMU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87272" y="5329308"/>
            <a:ext cx="6169457" cy="1340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D6B34-A169-4C14-88DD-8F0439786FE0}" type="datetimeFigureOut">
              <a:rPr lang="en-GB" smtClean="0"/>
              <a:pPr/>
              <a:t>01/12/2011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67287-1E51-425F-941D-3CFF4E22B629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D6B34-A169-4C14-88DD-8F0439786FE0}" type="datetimeFigureOut">
              <a:rPr lang="en-GB" smtClean="0"/>
              <a:pPr/>
              <a:t>01/12/2011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67287-1E51-425F-941D-3CFF4E22B629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D6B34-A169-4C14-88DD-8F0439786FE0}" type="datetimeFigureOut">
              <a:rPr lang="en-GB" smtClean="0"/>
              <a:pPr/>
              <a:t>01/12/2011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67287-1E51-425F-941D-3CFF4E22B629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D6B34-A169-4C14-88DD-8F0439786FE0}" type="datetimeFigureOut">
              <a:rPr lang="en-GB" smtClean="0"/>
              <a:pPr/>
              <a:t>01/12/2011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67287-1E51-425F-941D-3CFF4E22B629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D6B34-A169-4C14-88DD-8F0439786FE0}" type="datetimeFigureOut">
              <a:rPr lang="en-GB" smtClean="0"/>
              <a:pPr/>
              <a:t>01/12/2011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67287-1E51-425F-941D-3CFF4E22B629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D6B34-A169-4C14-88DD-8F0439786FE0}" type="datetimeFigureOut">
              <a:rPr lang="en-GB" smtClean="0"/>
              <a:pPr/>
              <a:t>01/12/2011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67287-1E51-425F-941D-3CFF4E22B629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D6B34-A169-4C14-88DD-8F0439786FE0}" type="datetimeFigureOut">
              <a:rPr lang="en-GB" smtClean="0"/>
              <a:pPr/>
              <a:t>01/12/2011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67287-1E51-425F-941D-3CFF4E22B629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460D6B34-A169-4C14-88DD-8F0439786FE0}" type="datetimeFigureOut">
              <a:rPr lang="en-GB" smtClean="0"/>
              <a:pPr/>
              <a:t>01/12/2011</a:t>
            </a:fld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EE267287-1E51-425F-941D-3CFF4E22B629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D6B34-A169-4C14-88DD-8F0439786FE0}" type="datetimeFigureOut">
              <a:rPr lang="en-GB" smtClean="0"/>
              <a:pPr/>
              <a:t>01/12/2011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67287-1E51-425F-941D-3CFF4E22B629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D6B34-A169-4C14-88DD-8F0439786FE0}" type="datetimeFigureOut">
              <a:rPr lang="en-GB" smtClean="0"/>
              <a:pPr/>
              <a:t>01/12/2011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67287-1E51-425F-941D-3CFF4E22B629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460D6B34-A169-4C14-88DD-8F0439786FE0}" type="datetimeFigureOut">
              <a:rPr lang="en-GB" smtClean="0"/>
              <a:pPr/>
              <a:t>01/12/2011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EE267287-1E51-425F-941D-3CFF4E22B629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9" name="Picture 2" descr="logoSMU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012160" y="6093296"/>
            <a:ext cx="3059832" cy="6646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Introduction to Networks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Graham Rees-Evans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a Network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Collection of interconnected Devices</a:t>
            </a:r>
          </a:p>
          <a:p>
            <a:endParaRPr lang="en-GB" dirty="0" smtClean="0"/>
          </a:p>
          <a:p>
            <a:r>
              <a:rPr lang="en-GB" dirty="0" smtClean="0"/>
              <a:t>Nodes</a:t>
            </a:r>
          </a:p>
          <a:p>
            <a:endParaRPr lang="en-GB" dirty="0" smtClean="0"/>
          </a:p>
          <a:p>
            <a:r>
              <a:rPr lang="en-GB" dirty="0" smtClean="0"/>
              <a:t>Cables/Medium</a:t>
            </a:r>
          </a:p>
          <a:p>
            <a:endParaRPr lang="en-GB" dirty="0" smtClean="0"/>
          </a:p>
          <a:p>
            <a:r>
              <a:rPr lang="en-GB" dirty="0" smtClean="0"/>
              <a:t>Protocols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Why do We Have Networks?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Share</a:t>
            </a:r>
          </a:p>
          <a:p>
            <a:pPr lvl="1"/>
            <a:r>
              <a:rPr lang="en-GB" dirty="0" smtClean="0"/>
              <a:t>Info</a:t>
            </a:r>
          </a:p>
          <a:p>
            <a:pPr lvl="1"/>
            <a:r>
              <a:rPr lang="en-GB" dirty="0" smtClean="0"/>
              <a:t>Devices</a:t>
            </a:r>
          </a:p>
          <a:p>
            <a:pPr lvl="1"/>
            <a:r>
              <a:rPr lang="en-GB" dirty="0" smtClean="0"/>
              <a:t>Resources</a:t>
            </a:r>
          </a:p>
          <a:p>
            <a:endParaRPr lang="en-GB" dirty="0" smtClean="0"/>
          </a:p>
          <a:p>
            <a:r>
              <a:rPr lang="en-GB" dirty="0" smtClean="0"/>
              <a:t>We can use them for</a:t>
            </a:r>
          </a:p>
          <a:p>
            <a:pPr lvl="1"/>
            <a:r>
              <a:rPr lang="en-GB" dirty="0" smtClean="0"/>
              <a:t>Voice</a:t>
            </a:r>
          </a:p>
          <a:p>
            <a:pPr lvl="1"/>
            <a:r>
              <a:rPr lang="en-GB" dirty="0" smtClean="0"/>
              <a:t>Data</a:t>
            </a:r>
          </a:p>
          <a:p>
            <a:pPr lvl="1"/>
            <a:r>
              <a:rPr lang="en-GB" dirty="0" smtClean="0"/>
              <a:t>Media</a:t>
            </a:r>
          </a:p>
          <a:p>
            <a:pPr lvl="1"/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Networks Impact Daily Life</a:t>
            </a:r>
            <a:endParaRPr lang="en-US" dirty="0"/>
          </a:p>
        </p:txBody>
      </p:sp>
      <p:sp>
        <p:nvSpPr>
          <p:cNvPr id="10137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/>
          </a:p>
        </p:txBody>
      </p:sp>
      <p:pic>
        <p:nvPicPr>
          <p:cNvPr id="1013772" name="Picture 1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17562"/>
            <a:ext cx="9144000" cy="53404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054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50943" y="2364497"/>
            <a:ext cx="2049249" cy="444887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sp>
        <p:nvSpPr>
          <p:cNvPr id="12605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Networks Impact Daily Life</a:t>
            </a:r>
            <a:endParaRPr lang="en-US" dirty="0"/>
          </a:p>
        </p:txBody>
      </p:sp>
      <p:sp>
        <p:nvSpPr>
          <p:cNvPr id="12605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Communication Media</a:t>
            </a:r>
          </a:p>
          <a:p>
            <a:pPr lvl="1"/>
            <a:r>
              <a:rPr lang="en-US" dirty="0" smtClean="0"/>
              <a:t>IM</a:t>
            </a:r>
          </a:p>
          <a:p>
            <a:pPr lvl="1"/>
            <a:r>
              <a:rPr lang="en-US" dirty="0" smtClean="0"/>
              <a:t>Wikis</a:t>
            </a:r>
          </a:p>
          <a:p>
            <a:pPr lvl="1"/>
            <a:r>
              <a:rPr lang="en-US" dirty="0" smtClean="0"/>
              <a:t>Blogs</a:t>
            </a:r>
          </a:p>
          <a:p>
            <a:pPr lvl="1"/>
            <a:r>
              <a:rPr lang="en-US" dirty="0" smtClean="0"/>
              <a:t>Podcasting</a:t>
            </a:r>
          </a:p>
          <a:p>
            <a:pPr lvl="1"/>
            <a:r>
              <a:rPr lang="en-US" dirty="0" smtClean="0"/>
              <a:t>Collaboration Tools</a:t>
            </a:r>
          </a:p>
          <a:p>
            <a:pPr lvl="1"/>
            <a:endParaRPr lang="en-US" dirty="0" smtClean="0"/>
          </a:p>
          <a:p>
            <a:endParaRPr lang="en-US" dirty="0"/>
          </a:p>
        </p:txBody>
      </p:sp>
      <p:pic>
        <p:nvPicPr>
          <p:cNvPr id="126054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176" y="4703569"/>
            <a:ext cx="2987824" cy="21544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1260550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8184" y="1948040"/>
            <a:ext cx="2771800" cy="256107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5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5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5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5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5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259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1734" y="2492896"/>
            <a:ext cx="8727220" cy="435987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sp>
        <p:nvSpPr>
          <p:cNvPr id="12625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Networks Impact Daily Life</a:t>
            </a:r>
            <a:endParaRPr lang="en-US" dirty="0"/>
          </a:p>
        </p:txBody>
      </p:sp>
      <p:sp>
        <p:nvSpPr>
          <p:cNvPr id="1262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Sharing Information</a:t>
            </a:r>
          </a:p>
          <a:p>
            <a:endParaRPr lang="en-US" dirty="0"/>
          </a:p>
        </p:txBody>
      </p:sp>
      <p:sp>
        <p:nvSpPr>
          <p:cNvPr id="8" name="Snip Single Corner Rectangle 7"/>
          <p:cNvSpPr/>
          <p:nvPr/>
        </p:nvSpPr>
        <p:spPr>
          <a:xfrm flipH="1">
            <a:off x="4716016" y="5157192"/>
            <a:ext cx="4427984" cy="1700808"/>
          </a:xfrm>
          <a:prstGeom prst="snip1Rect">
            <a:avLst>
              <a:gd name="adj" fmla="val 1119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nip Single Corner Rectangle 6"/>
          <p:cNvSpPr/>
          <p:nvPr/>
        </p:nvSpPr>
        <p:spPr>
          <a:xfrm flipH="1">
            <a:off x="4716016" y="5229200"/>
            <a:ext cx="4427984" cy="1628800"/>
          </a:xfrm>
          <a:prstGeom prst="snip1Rect">
            <a:avLst>
              <a:gd name="adj" fmla="val 1119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646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Networks Impact Daily Life</a:t>
            </a:r>
            <a:endParaRPr lang="en-US" dirty="0"/>
          </a:p>
        </p:txBody>
      </p:sp>
      <p:sp>
        <p:nvSpPr>
          <p:cNvPr id="1264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Communication over a network changes the way we work</a:t>
            </a:r>
            <a:endParaRPr lang="en-US" dirty="0"/>
          </a:p>
        </p:txBody>
      </p:sp>
      <p:pic>
        <p:nvPicPr>
          <p:cNvPr id="1264644" name="Picture 4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87624" y="2710833"/>
            <a:ext cx="7270576" cy="417455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Single Corner Rectangle 8"/>
          <p:cNvSpPr/>
          <p:nvPr/>
        </p:nvSpPr>
        <p:spPr>
          <a:xfrm flipH="1">
            <a:off x="4716016" y="5229200"/>
            <a:ext cx="4427984" cy="1628800"/>
          </a:xfrm>
          <a:prstGeom prst="snip1Rect">
            <a:avLst>
              <a:gd name="adj" fmla="val 1119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666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Networks Impact Daily Life</a:t>
            </a:r>
            <a:endParaRPr lang="en-US" dirty="0"/>
          </a:p>
        </p:txBody>
      </p:sp>
      <p:sp>
        <p:nvSpPr>
          <p:cNvPr id="12666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The Way We Play</a:t>
            </a:r>
            <a:endParaRPr lang="en-US" dirty="0"/>
          </a:p>
        </p:txBody>
      </p:sp>
      <p:pic>
        <p:nvPicPr>
          <p:cNvPr id="1843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53952" y="2509123"/>
            <a:ext cx="5436096" cy="43488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 Brief History</a:t>
            </a:r>
            <a:endParaRPr lang="en-GB" dirty="0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1969: Arpanet</a:t>
            </a:r>
          </a:p>
          <a:p>
            <a:r>
              <a:rPr lang="en-GB" dirty="0" smtClean="0"/>
              <a:t>1971: Email</a:t>
            </a:r>
          </a:p>
          <a:p>
            <a:r>
              <a:rPr lang="en-GB" dirty="0" smtClean="0"/>
              <a:t>1973: The first trans-Atlantic </a:t>
            </a:r>
            <a:br>
              <a:rPr lang="en-GB" dirty="0" smtClean="0"/>
            </a:br>
            <a:r>
              <a:rPr lang="en-GB" dirty="0" smtClean="0"/>
              <a:t>connection</a:t>
            </a:r>
          </a:p>
          <a:p>
            <a:r>
              <a:rPr lang="en-GB" dirty="0" smtClean="0"/>
              <a:t>1975: The email client</a:t>
            </a:r>
          </a:p>
          <a:p>
            <a:r>
              <a:rPr lang="en-GB" dirty="0" smtClean="0"/>
              <a:t>1977: The PC modem</a:t>
            </a:r>
          </a:p>
          <a:p>
            <a:r>
              <a:rPr lang="en-GB" dirty="0" smtClean="0"/>
              <a:t>1978: The Bulletin Board System (BBS)</a:t>
            </a:r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2" cstate="print"/>
          <a:srcRect l="21992" r="18903"/>
          <a:stretch>
            <a:fillRect/>
          </a:stretch>
        </p:blipFill>
        <p:spPr bwMode="auto">
          <a:xfrm>
            <a:off x="6419800" y="1700808"/>
            <a:ext cx="2472680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 Brief History</a:t>
            </a:r>
            <a:endParaRPr lang="en-GB" dirty="0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1978: Spam is born</a:t>
            </a:r>
          </a:p>
          <a:p>
            <a:r>
              <a:rPr lang="en-GB" dirty="0" smtClean="0"/>
              <a:t>1979: MUD</a:t>
            </a:r>
          </a:p>
        </p:txBody>
      </p:sp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3371235"/>
            <a:ext cx="6948264" cy="34867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 Brief History</a:t>
            </a:r>
            <a:endParaRPr lang="en-GB" dirty="0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1982: The first emoticon</a:t>
            </a:r>
          </a:p>
          <a:p>
            <a:r>
              <a:rPr lang="en-GB" dirty="0" smtClean="0"/>
              <a:t>1984: Domain Name System</a:t>
            </a:r>
            <a:br>
              <a:rPr lang="en-GB" dirty="0" smtClean="0"/>
            </a:br>
            <a:r>
              <a:rPr lang="en-GB" dirty="0" smtClean="0"/>
              <a:t>(DNS)</a:t>
            </a:r>
          </a:p>
          <a:p>
            <a:r>
              <a:rPr lang="en-GB" dirty="0" smtClean="0"/>
              <a:t>1987: The Internet grows</a:t>
            </a:r>
          </a:p>
          <a:p>
            <a:r>
              <a:rPr lang="en-GB" dirty="0" smtClean="0"/>
              <a:t>1988: IRC – Internet Relay Chat</a:t>
            </a:r>
          </a:p>
        </p:txBody>
      </p:sp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 cstate="print"/>
          <a:srcRect l="27490" t="15120" r="25776" b="13061"/>
          <a:stretch>
            <a:fillRect/>
          </a:stretch>
        </p:blipFill>
        <p:spPr bwMode="auto">
          <a:xfrm>
            <a:off x="6156176" y="1772816"/>
            <a:ext cx="2448272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5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4809118"/>
            <a:ext cx="5076056" cy="2048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Single Corner Rectangle 4"/>
          <p:cNvSpPr/>
          <p:nvPr/>
        </p:nvSpPr>
        <p:spPr>
          <a:xfrm flipH="1">
            <a:off x="4716016" y="5229200"/>
            <a:ext cx="4427984" cy="1628800"/>
          </a:xfrm>
          <a:prstGeom prst="snip1Rect">
            <a:avLst>
              <a:gd name="adj" fmla="val 1119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 Brief History</a:t>
            </a:r>
            <a:endParaRPr lang="en-GB" dirty="0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1988: First major malicious internet-based attack</a:t>
            </a:r>
          </a:p>
          <a:p>
            <a:r>
              <a:rPr lang="en-GB" dirty="0" smtClean="0"/>
              <a:t>1989: AOL is launched</a:t>
            </a:r>
          </a:p>
          <a:p>
            <a:endParaRPr lang="en-GB" dirty="0" smtClean="0"/>
          </a:p>
        </p:txBody>
      </p:sp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13892" y="3481415"/>
            <a:ext cx="6516216" cy="3376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Single Corner Rectangle 4"/>
          <p:cNvSpPr/>
          <p:nvPr/>
        </p:nvSpPr>
        <p:spPr>
          <a:xfrm flipH="1">
            <a:off x="4716016" y="5229200"/>
            <a:ext cx="4427984" cy="1628800"/>
          </a:xfrm>
          <a:prstGeom prst="snip1Rect">
            <a:avLst>
              <a:gd name="adj" fmla="val 1119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 Brief History</a:t>
            </a:r>
            <a:endParaRPr lang="en-GB" dirty="0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1989: The proposal for the World Wide Web</a:t>
            </a:r>
          </a:p>
          <a:p>
            <a:r>
              <a:rPr lang="en-GB" dirty="0" smtClean="0"/>
              <a:t>1990: First commercial dial-up ISP</a:t>
            </a:r>
          </a:p>
          <a:p>
            <a:r>
              <a:rPr lang="en-GB" dirty="0" smtClean="0"/>
              <a:t>1991: First web page created</a:t>
            </a:r>
          </a:p>
          <a:p>
            <a:r>
              <a:rPr lang="en-GB" dirty="0" smtClean="0"/>
              <a:t>1991: First content-based search protocol</a:t>
            </a:r>
          </a:p>
          <a:p>
            <a:r>
              <a:rPr lang="en-GB" dirty="0" smtClean="0"/>
              <a:t>1991: The first webcam</a:t>
            </a:r>
          </a:p>
          <a:p>
            <a:endParaRPr lang="en-GB" dirty="0" smtClean="0"/>
          </a:p>
        </p:txBody>
      </p:sp>
      <p:pic>
        <p:nvPicPr>
          <p:cNvPr id="4710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04553" y="4437050"/>
            <a:ext cx="6534894" cy="2376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Single Corner Rectangle 4"/>
          <p:cNvSpPr/>
          <p:nvPr/>
        </p:nvSpPr>
        <p:spPr>
          <a:xfrm flipH="1">
            <a:off x="4716016" y="5229200"/>
            <a:ext cx="4427984" cy="1628800"/>
          </a:xfrm>
          <a:prstGeom prst="snip1Rect">
            <a:avLst>
              <a:gd name="adj" fmla="val 1119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 Brief History</a:t>
            </a:r>
            <a:endParaRPr lang="en-GB" dirty="0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1993: Mosaic – first graphical web browser for the general public</a:t>
            </a:r>
          </a:p>
          <a:p>
            <a:endParaRPr lang="en-GB" dirty="0" smtClean="0"/>
          </a:p>
        </p:txBody>
      </p:sp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057525"/>
            <a:ext cx="5238750" cy="380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Single Corner Rectangle 4"/>
          <p:cNvSpPr/>
          <p:nvPr/>
        </p:nvSpPr>
        <p:spPr>
          <a:xfrm flipH="1">
            <a:off x="4716016" y="5229200"/>
            <a:ext cx="4427984" cy="1628800"/>
          </a:xfrm>
          <a:prstGeom prst="snip1Rect">
            <a:avLst>
              <a:gd name="adj" fmla="val 1119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 Brief History</a:t>
            </a:r>
            <a:endParaRPr lang="en-GB" dirty="0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1993: Governments join in on the fun</a:t>
            </a:r>
          </a:p>
          <a:p>
            <a:endParaRPr lang="en-GB" dirty="0" smtClean="0"/>
          </a:p>
          <a:p>
            <a:r>
              <a:rPr lang="en-GB" dirty="0" smtClean="0"/>
              <a:t>1995: Commercialization of the internet</a:t>
            </a:r>
          </a:p>
          <a:p>
            <a:endParaRPr lang="en-GB" dirty="0" smtClean="0"/>
          </a:p>
          <a:p>
            <a:r>
              <a:rPr lang="en-GB" dirty="0" smtClean="0"/>
              <a:t>1996: First web-based (webmail) service</a:t>
            </a:r>
          </a:p>
          <a:p>
            <a:endParaRPr lang="en-GB" dirty="0" smtClean="0"/>
          </a:p>
          <a:p>
            <a:r>
              <a:rPr lang="en-GB" dirty="0" smtClean="0"/>
              <a:t>1997: The term "weblog" is coined</a:t>
            </a:r>
          </a:p>
          <a:p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Single Corner Rectangle 4"/>
          <p:cNvSpPr/>
          <p:nvPr/>
        </p:nvSpPr>
        <p:spPr>
          <a:xfrm flipH="1">
            <a:off x="4716016" y="5229200"/>
            <a:ext cx="4427984" cy="1628800"/>
          </a:xfrm>
          <a:prstGeom prst="snip1Rect">
            <a:avLst>
              <a:gd name="adj" fmla="val 1119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 Brief History</a:t>
            </a:r>
            <a:endParaRPr lang="en-GB" dirty="0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1998: Google!</a:t>
            </a:r>
          </a:p>
          <a:p>
            <a:endParaRPr lang="en-GB" dirty="0" smtClean="0"/>
          </a:p>
        </p:txBody>
      </p:sp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3704" y="2564904"/>
            <a:ext cx="7896593" cy="422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Single Corner Rectangle 4"/>
          <p:cNvSpPr/>
          <p:nvPr/>
        </p:nvSpPr>
        <p:spPr>
          <a:xfrm flipH="1">
            <a:off x="4716016" y="5229200"/>
            <a:ext cx="4427984" cy="1628800"/>
          </a:xfrm>
          <a:prstGeom prst="snip1Rect">
            <a:avLst>
              <a:gd name="adj" fmla="val 1119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 Brief History</a:t>
            </a:r>
            <a:endParaRPr lang="en-GB" dirty="0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1998: Internet-based file-sharing</a:t>
            </a:r>
          </a:p>
          <a:p>
            <a:endParaRPr lang="en-GB" dirty="0" smtClean="0"/>
          </a:p>
        </p:txBody>
      </p:sp>
      <p:pic>
        <p:nvPicPr>
          <p:cNvPr id="501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2868495"/>
            <a:ext cx="7488832" cy="3989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Single Corner Rectangle 4"/>
          <p:cNvSpPr/>
          <p:nvPr/>
        </p:nvSpPr>
        <p:spPr>
          <a:xfrm flipH="1">
            <a:off x="4716016" y="5229200"/>
            <a:ext cx="4427984" cy="1628800"/>
          </a:xfrm>
          <a:prstGeom prst="snip1Rect">
            <a:avLst>
              <a:gd name="adj" fmla="val 1119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 Brief History</a:t>
            </a:r>
            <a:endParaRPr lang="en-GB" dirty="0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2001: Wikipedia is launched</a:t>
            </a:r>
          </a:p>
          <a:p>
            <a:endParaRPr lang="en-GB" dirty="0" smtClean="0"/>
          </a:p>
        </p:txBody>
      </p:sp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9746" y="2420888"/>
            <a:ext cx="6124508" cy="4365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Single Corner Rectangle 4"/>
          <p:cNvSpPr/>
          <p:nvPr/>
        </p:nvSpPr>
        <p:spPr>
          <a:xfrm flipH="1">
            <a:off x="4716016" y="5229200"/>
            <a:ext cx="4427984" cy="1628800"/>
          </a:xfrm>
          <a:prstGeom prst="snip1Rect">
            <a:avLst>
              <a:gd name="adj" fmla="val 1119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 Brief History</a:t>
            </a:r>
            <a:endParaRPr lang="en-GB" dirty="0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2003: VoIP goes </a:t>
            </a:r>
            <a:br>
              <a:rPr lang="en-GB" dirty="0" smtClean="0"/>
            </a:br>
            <a:r>
              <a:rPr lang="en-GB" dirty="0" smtClean="0"/>
              <a:t>mainstream</a:t>
            </a:r>
          </a:p>
          <a:p>
            <a:r>
              <a:rPr lang="en-GB" dirty="0" smtClean="0"/>
              <a:t>2003: MySpace becomes</a:t>
            </a:r>
            <a:br>
              <a:rPr lang="en-GB" dirty="0" smtClean="0"/>
            </a:br>
            <a:r>
              <a:rPr lang="en-GB" dirty="0" smtClean="0"/>
              <a:t>the most popular social network</a:t>
            </a:r>
          </a:p>
          <a:p>
            <a:r>
              <a:rPr lang="en-GB" dirty="0" smtClean="0"/>
              <a:t>2003: CAN-SPAM Act puts a lid on unsolicited emails</a:t>
            </a:r>
            <a:br>
              <a:rPr lang="en-GB" dirty="0" smtClean="0"/>
            </a:br>
            <a:r>
              <a:rPr lang="en-GB" dirty="0" smtClean="0"/>
              <a:t>(Controlling the Assault of Non-Solicited Pornography and Marketing Act)</a:t>
            </a:r>
          </a:p>
          <a:p>
            <a:r>
              <a:rPr lang="en-GB" dirty="0" smtClean="0"/>
              <a:t>2004: Web 2.0</a:t>
            </a:r>
          </a:p>
          <a:p>
            <a:endParaRPr lang="en-GB" dirty="0" smtClean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78313" y="1844824"/>
            <a:ext cx="3686175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Single Corner Rectangle 4"/>
          <p:cNvSpPr/>
          <p:nvPr/>
        </p:nvSpPr>
        <p:spPr>
          <a:xfrm flipH="1">
            <a:off x="4716016" y="5229200"/>
            <a:ext cx="4427984" cy="1628800"/>
          </a:xfrm>
          <a:prstGeom prst="snip1Rect">
            <a:avLst>
              <a:gd name="adj" fmla="val 1119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 Brief History</a:t>
            </a:r>
            <a:endParaRPr lang="en-GB" dirty="0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57200" y="1775191"/>
            <a:ext cx="4762872" cy="4625609"/>
          </a:xfrm>
        </p:spPr>
        <p:txBody>
          <a:bodyPr/>
          <a:lstStyle/>
          <a:p>
            <a:r>
              <a:rPr lang="en-GB" dirty="0" smtClean="0"/>
              <a:t>2004: "The" Facebook open to college students</a:t>
            </a:r>
          </a:p>
          <a:p>
            <a:endParaRPr lang="en-GB" dirty="0" smtClean="0"/>
          </a:p>
          <a:p>
            <a:r>
              <a:rPr lang="en-GB" dirty="0" smtClean="0"/>
              <a:t>2005: YouTube – streaming video for the masses</a:t>
            </a:r>
          </a:p>
          <a:p>
            <a:endParaRPr lang="en-GB" dirty="0" smtClean="0"/>
          </a:p>
          <a:p>
            <a:r>
              <a:rPr lang="en-GB" dirty="0" smtClean="0"/>
              <a:t>2006: Twitter gets tweeting</a:t>
            </a:r>
          </a:p>
          <a:p>
            <a:endParaRPr lang="en-GB" dirty="0" smtClean="0"/>
          </a:p>
        </p:txBody>
      </p:sp>
      <p:pic>
        <p:nvPicPr>
          <p:cNvPr id="522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26634" y="3212951"/>
            <a:ext cx="254317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4869160"/>
            <a:ext cx="352425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2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24289" y="2112988"/>
            <a:ext cx="3347864" cy="1262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dirty="0" smtClean="0"/>
              <a:t>TCP/IP</a:t>
            </a:r>
            <a:endParaRPr lang="en-GB" dirty="0"/>
          </a:p>
        </p:txBody>
      </p:sp>
      <p:sp>
        <p:nvSpPr>
          <p:cNvPr id="13" name="Content Placeholder 1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In January 1983 the TCP/IP protocol became the only official protocol on the ARPANET.</a:t>
            </a:r>
          </a:p>
          <a:p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Allows diverse computer networks to interconnect and communicate with each other.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FB3A9-7E47-4B3C-841B-BFCCCF50D555}" type="slidenum">
              <a:rPr lang="en-US" smtClean="0"/>
              <a:pPr/>
              <a:t>21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Osi-model-jb.png"/>
          <p:cNvPicPr>
            <a:picLocks noChangeAspect="1"/>
          </p:cNvPicPr>
          <p:nvPr/>
        </p:nvPicPr>
        <p:blipFill>
          <a:blip r:embed="rId2" cstate="print"/>
          <a:srcRect l="5092" t="9051" r="8733" b="2751"/>
          <a:stretch>
            <a:fillRect/>
          </a:stretch>
        </p:blipFill>
        <p:spPr>
          <a:xfrm>
            <a:off x="1673679" y="0"/>
            <a:ext cx="5796643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TCP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Delivers packets</a:t>
            </a:r>
          </a:p>
          <a:p>
            <a:endParaRPr lang="en-GB" dirty="0" smtClean="0"/>
          </a:p>
          <a:p>
            <a:r>
              <a:rPr lang="en-GB" dirty="0" smtClean="0"/>
              <a:t>Asks for retransmission</a:t>
            </a:r>
          </a:p>
          <a:p>
            <a:endParaRPr lang="en-GB" dirty="0" smtClean="0"/>
          </a:p>
          <a:p>
            <a:r>
              <a:rPr lang="en-GB" dirty="0" smtClean="0"/>
              <a:t>Keeps an eye on conversations</a:t>
            </a: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Connecting to the Internet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ISP</a:t>
            </a:r>
          </a:p>
          <a:p>
            <a:endParaRPr lang="en-GB" dirty="0" smtClean="0"/>
          </a:p>
          <a:p>
            <a:r>
              <a:rPr lang="en-GB" dirty="0" smtClean="0"/>
              <a:t>Modem</a:t>
            </a:r>
          </a:p>
          <a:p>
            <a:endParaRPr lang="en-GB" dirty="0" smtClean="0"/>
          </a:p>
          <a:p>
            <a:r>
              <a:rPr lang="en-GB" dirty="0" smtClean="0"/>
              <a:t>Network Card</a:t>
            </a:r>
          </a:p>
          <a:p>
            <a:endParaRPr lang="en-GB" dirty="0" smtClean="0"/>
          </a:p>
          <a:p>
            <a:r>
              <a:rPr lang="en-GB" dirty="0" smtClean="0"/>
              <a:t>Web Browser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WWW or Internet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People refer to WWW and the Internet as the same</a:t>
            </a:r>
          </a:p>
          <a:p>
            <a:endParaRPr lang="en-GB" dirty="0" smtClean="0"/>
          </a:p>
          <a:p>
            <a:r>
              <a:rPr lang="en-GB" dirty="0" smtClean="0"/>
              <a:t>Email</a:t>
            </a:r>
          </a:p>
          <a:p>
            <a:endParaRPr lang="en-GB" dirty="0" smtClean="0"/>
          </a:p>
          <a:p>
            <a:r>
              <a:rPr lang="en-GB" dirty="0" smtClean="0"/>
              <a:t>FTP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Networks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nip Single Corner Rectangle 5"/>
          <p:cNvSpPr/>
          <p:nvPr/>
        </p:nvSpPr>
        <p:spPr>
          <a:xfrm flipH="1">
            <a:off x="4716016" y="5229200"/>
            <a:ext cx="4427984" cy="1628800"/>
          </a:xfrm>
          <a:prstGeom prst="snip1Rect">
            <a:avLst>
              <a:gd name="adj" fmla="val 1119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Network </a:t>
            </a:r>
            <a:r>
              <a:rPr lang="en-GB" dirty="0" smtClean="0"/>
              <a:t>Types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1628800"/>
            <a:ext cx="6548539" cy="5040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Wire Speeds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10Mbs </a:t>
            </a:r>
          </a:p>
          <a:p>
            <a:pPr>
              <a:buNone/>
            </a:pPr>
            <a:endParaRPr lang="en-GB" dirty="0" smtClean="0"/>
          </a:p>
          <a:p>
            <a:r>
              <a:rPr lang="en-GB" dirty="0" smtClean="0"/>
              <a:t>100Mbs</a:t>
            </a:r>
          </a:p>
          <a:p>
            <a:endParaRPr lang="en-GB" dirty="0" smtClean="0"/>
          </a:p>
          <a:p>
            <a:r>
              <a:rPr lang="en-GB" dirty="0" smtClean="0"/>
              <a:t>1000Mbs or 1Gbs</a:t>
            </a:r>
          </a:p>
          <a:p>
            <a:endParaRPr lang="en-GB" dirty="0" smtClean="0"/>
          </a:p>
          <a:p>
            <a:r>
              <a:rPr lang="en-GB" dirty="0" smtClean="0"/>
              <a:t>10000Mbs or 10Gbs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Wireless Speeds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802.11a – 54Mbps</a:t>
            </a:r>
          </a:p>
          <a:p>
            <a:endParaRPr lang="en-US" dirty="0" smtClean="0"/>
          </a:p>
          <a:p>
            <a:r>
              <a:rPr lang="en-US" dirty="0" smtClean="0"/>
              <a:t>802.11b – 11Mbs</a:t>
            </a:r>
          </a:p>
          <a:p>
            <a:endParaRPr lang="en-US" dirty="0" smtClean="0"/>
          </a:p>
          <a:p>
            <a:r>
              <a:rPr lang="en-US" dirty="0" smtClean="0"/>
              <a:t>802.11g - </a:t>
            </a:r>
            <a:r>
              <a:rPr lang="en-GB" dirty="0" smtClean="0"/>
              <a:t>54Mbs</a:t>
            </a:r>
          </a:p>
          <a:p>
            <a:endParaRPr lang="en-US" dirty="0" smtClean="0"/>
          </a:p>
          <a:p>
            <a:r>
              <a:rPr lang="en-US" dirty="0" smtClean="0"/>
              <a:t>802.11n - 100Mbps – 200 Mbps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Devices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Hub </a:t>
            </a:r>
          </a:p>
          <a:p>
            <a:endParaRPr lang="en-GB" dirty="0" smtClean="0"/>
          </a:p>
          <a:p>
            <a:r>
              <a:rPr lang="en-GB" dirty="0" smtClean="0"/>
              <a:t>Router</a:t>
            </a:r>
          </a:p>
          <a:p>
            <a:endParaRPr lang="en-GB" dirty="0" smtClean="0"/>
          </a:p>
          <a:p>
            <a:r>
              <a:rPr lang="en-GB" dirty="0" smtClean="0"/>
              <a:t>Switch</a:t>
            </a:r>
          </a:p>
          <a:p>
            <a:endParaRPr lang="en-GB" dirty="0" smtClean="0"/>
          </a:p>
          <a:p>
            <a:r>
              <a:rPr lang="en-GB" dirty="0" smtClean="0"/>
              <a:t>Repeater</a:t>
            </a:r>
          </a:p>
          <a:p>
            <a:endParaRPr lang="en-GB" dirty="0" smtClean="0"/>
          </a:p>
          <a:p>
            <a:r>
              <a:rPr lang="en-GB" dirty="0" smtClean="0"/>
              <a:t>Network Card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Build a Network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Basically put it all together </a:t>
            </a:r>
          </a:p>
          <a:p>
            <a:endParaRPr lang="en-GB" dirty="0" smtClean="0"/>
          </a:p>
          <a:p>
            <a:r>
              <a:rPr lang="en-GB" dirty="0" smtClean="0"/>
              <a:t>And you have a network</a:t>
            </a:r>
          </a:p>
          <a:p>
            <a:endParaRPr lang="en-GB" dirty="0" smtClean="0"/>
          </a:p>
          <a:p>
            <a:r>
              <a:rPr lang="en-GB" dirty="0" smtClean="0"/>
              <a:t>Simple as that</a:t>
            </a:r>
          </a:p>
          <a:p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nip Single Corner Rectangle 5"/>
          <p:cNvSpPr/>
          <p:nvPr/>
        </p:nvSpPr>
        <p:spPr>
          <a:xfrm flipH="1">
            <a:off x="4716016" y="5229200"/>
            <a:ext cx="4427984" cy="1628800"/>
          </a:xfrm>
          <a:prstGeom prst="snip1Rect">
            <a:avLst>
              <a:gd name="adj" fmla="val 1119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Generic Network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556792"/>
            <a:ext cx="8712968" cy="51874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owerpoint New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New</Template>
  <TotalTime>124</TotalTime>
  <Words>950</Words>
  <Application>Microsoft Office PowerPoint</Application>
  <PresentationFormat>On-screen Show (4:3)</PresentationFormat>
  <Paragraphs>179</Paragraphs>
  <Slides>33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4" baseType="lpstr">
      <vt:lpstr>Powerpoint New</vt:lpstr>
      <vt:lpstr>Introduction to Networks</vt:lpstr>
      <vt:lpstr>What is a Network</vt:lpstr>
      <vt:lpstr>Why do We Have Networks?</vt:lpstr>
      <vt:lpstr>How Networks Impact Daily Life</vt:lpstr>
      <vt:lpstr>How Networks Impact Daily Life</vt:lpstr>
      <vt:lpstr>How Networks Impact Daily Life</vt:lpstr>
      <vt:lpstr>How Networks Impact Daily Life</vt:lpstr>
      <vt:lpstr>How Networks Impact Daily Life</vt:lpstr>
      <vt:lpstr> Brief History</vt:lpstr>
      <vt:lpstr> Brief History</vt:lpstr>
      <vt:lpstr> Brief History</vt:lpstr>
      <vt:lpstr> Brief History</vt:lpstr>
      <vt:lpstr> Brief History</vt:lpstr>
      <vt:lpstr> Brief History</vt:lpstr>
      <vt:lpstr> Brief History</vt:lpstr>
      <vt:lpstr> Brief History</vt:lpstr>
      <vt:lpstr> Brief History</vt:lpstr>
      <vt:lpstr> Brief History</vt:lpstr>
      <vt:lpstr> Brief History</vt:lpstr>
      <vt:lpstr> Brief History</vt:lpstr>
      <vt:lpstr>TCP/IP</vt:lpstr>
      <vt:lpstr>Slide 22</vt:lpstr>
      <vt:lpstr>TCP</vt:lpstr>
      <vt:lpstr>Connecting to the Internet</vt:lpstr>
      <vt:lpstr>WWW or Internet</vt:lpstr>
      <vt:lpstr>Networks</vt:lpstr>
      <vt:lpstr>Network Types</vt:lpstr>
      <vt:lpstr>Wire Speeds </vt:lpstr>
      <vt:lpstr>Wireless Speeds</vt:lpstr>
      <vt:lpstr>Devices</vt:lpstr>
      <vt:lpstr>Build a Network</vt:lpstr>
      <vt:lpstr>Generic Network</vt:lpstr>
      <vt:lpstr>Questions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Graham Rees-Evans</dc:creator>
  <cp:lastModifiedBy>sc-gr</cp:lastModifiedBy>
  <cp:revision>13</cp:revision>
  <dcterms:created xsi:type="dcterms:W3CDTF">2011-12-01T00:17:22Z</dcterms:created>
  <dcterms:modified xsi:type="dcterms:W3CDTF">2011-12-01T11:54:44Z</dcterms:modified>
</cp:coreProperties>
</file>