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28800425" cy="35999738"/>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1339" userDrawn="1">
          <p15:clr>
            <a:srgbClr val="A4A3A4"/>
          </p15:clr>
        </p15:guide>
        <p15:guide id="2" pos="907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0"/>
  </p:normalViewPr>
  <p:slideViewPr>
    <p:cSldViewPr>
      <p:cViewPr>
        <p:scale>
          <a:sx n="51" d="100"/>
          <a:sy n="51" d="100"/>
        </p:scale>
        <p:origin x="184" y="-1256"/>
      </p:cViewPr>
      <p:guideLst>
        <p:guide orient="horz" pos="11339"/>
        <p:guide pos="907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160032" y="11183264"/>
            <a:ext cx="24480361" cy="7716612"/>
          </a:xfrm>
        </p:spPr>
        <p:txBody>
          <a:bodyPr/>
          <a:lstStyle/>
          <a:p>
            <a:r>
              <a:rPr lang="en-US"/>
              <a:t>Click to edit Master title style</a:t>
            </a:r>
            <a:endParaRPr lang="en-GB"/>
          </a:p>
        </p:txBody>
      </p:sp>
      <p:sp>
        <p:nvSpPr>
          <p:cNvPr id="3" name="Subtitle 2"/>
          <p:cNvSpPr>
            <a:spLocks noGrp="1"/>
          </p:cNvSpPr>
          <p:nvPr>
            <p:ph type="subTitle" idx="1"/>
          </p:nvPr>
        </p:nvSpPr>
        <p:spPr>
          <a:xfrm>
            <a:off x="4320064" y="20399851"/>
            <a:ext cx="20160298" cy="9199934"/>
          </a:xfrm>
        </p:spPr>
        <p:txBody>
          <a:bodyPr/>
          <a:lstStyle>
            <a:lvl1pPr marL="0" indent="0" algn="ctr">
              <a:buNone/>
              <a:defRPr>
                <a:solidFill>
                  <a:schemeClr val="tx1">
                    <a:tint val="75000"/>
                  </a:schemeClr>
                </a:solidFill>
              </a:defRPr>
            </a:lvl1pPr>
            <a:lvl2pPr marL="5399444" indent="0" algn="ctr">
              <a:buNone/>
              <a:defRPr>
                <a:solidFill>
                  <a:schemeClr val="tx1">
                    <a:tint val="75000"/>
                  </a:schemeClr>
                </a:solidFill>
              </a:defRPr>
            </a:lvl2pPr>
            <a:lvl3pPr marL="10798892" indent="0" algn="ctr">
              <a:buNone/>
              <a:defRPr>
                <a:solidFill>
                  <a:schemeClr val="tx1">
                    <a:tint val="75000"/>
                  </a:schemeClr>
                </a:solidFill>
              </a:defRPr>
            </a:lvl3pPr>
            <a:lvl4pPr marL="16198347" indent="0" algn="ctr">
              <a:buNone/>
              <a:defRPr>
                <a:solidFill>
                  <a:schemeClr val="tx1">
                    <a:tint val="75000"/>
                  </a:schemeClr>
                </a:solidFill>
              </a:defRPr>
            </a:lvl4pPr>
            <a:lvl5pPr marL="21597790" indent="0" algn="ctr">
              <a:buNone/>
              <a:defRPr>
                <a:solidFill>
                  <a:schemeClr val="tx1">
                    <a:tint val="75000"/>
                  </a:schemeClr>
                </a:solidFill>
              </a:defRPr>
            </a:lvl5pPr>
            <a:lvl6pPr marL="26997234" indent="0" algn="ctr">
              <a:buNone/>
              <a:defRPr>
                <a:solidFill>
                  <a:schemeClr val="tx1">
                    <a:tint val="75000"/>
                  </a:schemeClr>
                </a:solidFill>
              </a:defRPr>
            </a:lvl6pPr>
            <a:lvl7pPr marL="32396682" indent="0" algn="ctr">
              <a:buNone/>
              <a:defRPr>
                <a:solidFill>
                  <a:schemeClr val="tx1">
                    <a:tint val="75000"/>
                  </a:schemeClr>
                </a:solidFill>
              </a:defRPr>
            </a:lvl7pPr>
            <a:lvl8pPr marL="37796130" indent="0" algn="ctr">
              <a:buNone/>
              <a:defRPr>
                <a:solidFill>
                  <a:schemeClr val="tx1">
                    <a:tint val="75000"/>
                  </a:schemeClr>
                </a:solidFill>
              </a:defRPr>
            </a:lvl8pPr>
            <a:lvl9pPr marL="43195581"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224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06579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75036" y="23133171"/>
            <a:ext cx="24480361" cy="7149949"/>
          </a:xfrm>
        </p:spPr>
        <p:txBody>
          <a:bodyPr anchor="t"/>
          <a:lstStyle>
            <a:lvl1pPr algn="l">
              <a:defRPr sz="47237" b="1" cap="all"/>
            </a:lvl1pPr>
          </a:lstStyle>
          <a:p>
            <a:r>
              <a:rPr lang="en-US"/>
              <a:t>Click to edit Master title style</a:t>
            </a:r>
            <a:endParaRPr lang="en-GB"/>
          </a:p>
        </p:txBody>
      </p:sp>
      <p:sp>
        <p:nvSpPr>
          <p:cNvPr id="3" name="Text Placeholder 2"/>
          <p:cNvSpPr>
            <a:spLocks noGrp="1"/>
          </p:cNvSpPr>
          <p:nvPr>
            <p:ph type="body" idx="1"/>
          </p:nvPr>
        </p:nvSpPr>
        <p:spPr>
          <a:xfrm>
            <a:off x="2275036" y="15258233"/>
            <a:ext cx="24480361" cy="7874941"/>
          </a:xfrm>
        </p:spPr>
        <p:txBody>
          <a:bodyPr anchor="b"/>
          <a:lstStyle>
            <a:lvl1pPr marL="0" indent="0">
              <a:buNone/>
              <a:defRPr sz="23621">
                <a:solidFill>
                  <a:schemeClr val="tx1">
                    <a:tint val="75000"/>
                  </a:schemeClr>
                </a:solidFill>
              </a:defRPr>
            </a:lvl1pPr>
            <a:lvl2pPr marL="5399444" indent="0">
              <a:buNone/>
              <a:defRPr sz="21092">
                <a:solidFill>
                  <a:schemeClr val="tx1">
                    <a:tint val="75000"/>
                  </a:schemeClr>
                </a:solidFill>
              </a:defRPr>
            </a:lvl2pPr>
            <a:lvl3pPr marL="10798892" indent="0">
              <a:buNone/>
              <a:defRPr sz="18559">
                <a:solidFill>
                  <a:schemeClr val="tx1">
                    <a:tint val="75000"/>
                  </a:schemeClr>
                </a:solidFill>
              </a:defRPr>
            </a:lvl3pPr>
            <a:lvl4pPr marL="16198347" indent="0">
              <a:buNone/>
              <a:defRPr sz="16872">
                <a:solidFill>
                  <a:schemeClr val="tx1">
                    <a:tint val="75000"/>
                  </a:schemeClr>
                </a:solidFill>
              </a:defRPr>
            </a:lvl4pPr>
            <a:lvl5pPr marL="21597790" indent="0">
              <a:buNone/>
              <a:defRPr sz="16872">
                <a:solidFill>
                  <a:schemeClr val="tx1">
                    <a:tint val="75000"/>
                  </a:schemeClr>
                </a:solidFill>
              </a:defRPr>
            </a:lvl5pPr>
            <a:lvl6pPr marL="26997234" indent="0">
              <a:buNone/>
              <a:defRPr sz="16872">
                <a:solidFill>
                  <a:schemeClr val="tx1">
                    <a:tint val="75000"/>
                  </a:schemeClr>
                </a:solidFill>
              </a:defRPr>
            </a:lvl6pPr>
            <a:lvl7pPr marL="32396682" indent="0">
              <a:buNone/>
              <a:defRPr sz="16872">
                <a:solidFill>
                  <a:schemeClr val="tx1">
                    <a:tint val="75000"/>
                  </a:schemeClr>
                </a:solidFill>
              </a:defRPr>
            </a:lvl7pPr>
            <a:lvl8pPr marL="37796130" indent="0">
              <a:buNone/>
              <a:defRPr sz="16872">
                <a:solidFill>
                  <a:schemeClr val="tx1">
                    <a:tint val="75000"/>
                  </a:schemeClr>
                </a:solidFill>
              </a:defRPr>
            </a:lvl8pPr>
            <a:lvl9pPr marL="43195581" indent="0">
              <a:buNone/>
              <a:defRPr sz="1687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26/05/2020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48635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2015036" y="11758261"/>
            <a:ext cx="17905263" cy="33266424"/>
          </a:xfrm>
        </p:spPr>
        <p:txBody>
          <a:bodyPr/>
          <a:lstStyle>
            <a:lvl1pPr>
              <a:defRPr sz="32898"/>
            </a:lvl1pPr>
            <a:lvl2pPr>
              <a:defRPr sz="28685"/>
            </a:lvl2pPr>
            <a:lvl3pPr>
              <a:defRPr sz="23621"/>
            </a:lvl3pPr>
            <a:lvl4pPr>
              <a:defRPr sz="21092"/>
            </a:lvl4pPr>
            <a:lvl5pPr>
              <a:defRPr sz="21092"/>
            </a:lvl5pPr>
            <a:lvl6pPr>
              <a:defRPr sz="21092"/>
            </a:lvl6pPr>
            <a:lvl7pPr>
              <a:defRPr sz="21092"/>
            </a:lvl7pPr>
            <a:lvl8pPr>
              <a:defRPr sz="21092"/>
            </a:lvl8pPr>
            <a:lvl9pPr>
              <a:defRPr sz="2109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20400305" y="11758261"/>
            <a:ext cx="17905267" cy="33266424"/>
          </a:xfrm>
        </p:spPr>
        <p:txBody>
          <a:bodyPr/>
          <a:lstStyle>
            <a:lvl1pPr>
              <a:defRPr sz="32898"/>
            </a:lvl1pPr>
            <a:lvl2pPr>
              <a:defRPr sz="28685"/>
            </a:lvl2pPr>
            <a:lvl3pPr>
              <a:defRPr sz="23621"/>
            </a:lvl3pPr>
            <a:lvl4pPr>
              <a:defRPr sz="21092"/>
            </a:lvl4pPr>
            <a:lvl5pPr>
              <a:defRPr sz="21092"/>
            </a:lvl5pPr>
            <a:lvl6pPr>
              <a:defRPr sz="21092"/>
            </a:lvl6pPr>
            <a:lvl7pPr>
              <a:defRPr sz="21092"/>
            </a:lvl7pPr>
            <a:lvl8pPr>
              <a:defRPr sz="21092"/>
            </a:lvl8pPr>
            <a:lvl9pPr>
              <a:defRPr sz="2109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t>26/05/2020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66239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0021" y="1441660"/>
            <a:ext cx="25920383" cy="5999957"/>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1440028" y="8058283"/>
            <a:ext cx="12725189" cy="3358309"/>
          </a:xfrm>
        </p:spPr>
        <p:txBody>
          <a:bodyPr anchor="b"/>
          <a:lstStyle>
            <a:lvl1pPr marL="0" indent="0">
              <a:buNone/>
              <a:defRPr sz="28685" b="1"/>
            </a:lvl1pPr>
            <a:lvl2pPr marL="5399444" indent="0">
              <a:buNone/>
              <a:defRPr sz="23621" b="1"/>
            </a:lvl2pPr>
            <a:lvl3pPr marL="10798892" indent="0">
              <a:buNone/>
              <a:defRPr sz="21092" b="1"/>
            </a:lvl3pPr>
            <a:lvl4pPr marL="16198347" indent="0">
              <a:buNone/>
              <a:defRPr sz="18559" b="1"/>
            </a:lvl4pPr>
            <a:lvl5pPr marL="21597790" indent="0">
              <a:buNone/>
              <a:defRPr sz="18559" b="1"/>
            </a:lvl5pPr>
            <a:lvl6pPr marL="26997234" indent="0">
              <a:buNone/>
              <a:defRPr sz="18559" b="1"/>
            </a:lvl6pPr>
            <a:lvl7pPr marL="32396682" indent="0">
              <a:buNone/>
              <a:defRPr sz="18559" b="1"/>
            </a:lvl7pPr>
            <a:lvl8pPr marL="37796130" indent="0">
              <a:buNone/>
              <a:defRPr sz="18559" b="1"/>
            </a:lvl8pPr>
            <a:lvl9pPr marL="43195581" indent="0">
              <a:buNone/>
              <a:defRPr sz="18559" b="1"/>
            </a:lvl9pPr>
          </a:lstStyle>
          <a:p>
            <a:pPr lvl="0"/>
            <a:r>
              <a:rPr lang="en-US"/>
              <a:t>Click to edit Master text styles</a:t>
            </a:r>
          </a:p>
        </p:txBody>
      </p:sp>
      <p:sp>
        <p:nvSpPr>
          <p:cNvPr id="4" name="Content Placeholder 3"/>
          <p:cNvSpPr>
            <a:spLocks noGrp="1"/>
          </p:cNvSpPr>
          <p:nvPr>
            <p:ph sz="half" idx="2"/>
          </p:nvPr>
        </p:nvSpPr>
        <p:spPr>
          <a:xfrm>
            <a:off x="1440028" y="11416595"/>
            <a:ext cx="12725189" cy="20741517"/>
          </a:xfrm>
        </p:spPr>
        <p:txBody>
          <a:bodyPr/>
          <a:lstStyle>
            <a:lvl1pPr>
              <a:defRPr sz="28685"/>
            </a:lvl1pPr>
            <a:lvl2pPr>
              <a:defRPr sz="23621"/>
            </a:lvl2pPr>
            <a:lvl3pPr>
              <a:defRPr sz="21092"/>
            </a:lvl3pPr>
            <a:lvl4pPr>
              <a:defRPr sz="18559"/>
            </a:lvl4pPr>
            <a:lvl5pPr>
              <a:defRPr sz="18559"/>
            </a:lvl5pPr>
            <a:lvl6pPr>
              <a:defRPr sz="18559"/>
            </a:lvl6pPr>
            <a:lvl7pPr>
              <a:defRPr sz="18559"/>
            </a:lvl7pPr>
            <a:lvl8pPr>
              <a:defRPr sz="18559"/>
            </a:lvl8pPr>
            <a:lvl9pPr>
              <a:defRPr sz="1855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14630224" y="8058283"/>
            <a:ext cx="12730188" cy="3358309"/>
          </a:xfrm>
        </p:spPr>
        <p:txBody>
          <a:bodyPr anchor="b"/>
          <a:lstStyle>
            <a:lvl1pPr marL="0" indent="0">
              <a:buNone/>
              <a:defRPr sz="28685" b="1"/>
            </a:lvl1pPr>
            <a:lvl2pPr marL="5399444" indent="0">
              <a:buNone/>
              <a:defRPr sz="23621" b="1"/>
            </a:lvl2pPr>
            <a:lvl3pPr marL="10798892" indent="0">
              <a:buNone/>
              <a:defRPr sz="21092" b="1"/>
            </a:lvl3pPr>
            <a:lvl4pPr marL="16198347" indent="0">
              <a:buNone/>
              <a:defRPr sz="18559" b="1"/>
            </a:lvl4pPr>
            <a:lvl5pPr marL="21597790" indent="0">
              <a:buNone/>
              <a:defRPr sz="18559" b="1"/>
            </a:lvl5pPr>
            <a:lvl6pPr marL="26997234" indent="0">
              <a:buNone/>
              <a:defRPr sz="18559" b="1"/>
            </a:lvl6pPr>
            <a:lvl7pPr marL="32396682" indent="0">
              <a:buNone/>
              <a:defRPr sz="18559" b="1"/>
            </a:lvl7pPr>
            <a:lvl8pPr marL="37796130" indent="0">
              <a:buNone/>
              <a:defRPr sz="18559" b="1"/>
            </a:lvl8pPr>
            <a:lvl9pPr marL="43195581" indent="0">
              <a:buNone/>
              <a:defRPr sz="18559" b="1"/>
            </a:lvl9pPr>
          </a:lstStyle>
          <a:p>
            <a:pPr lvl="0"/>
            <a:r>
              <a:rPr lang="en-US"/>
              <a:t>Click to edit Master text styles</a:t>
            </a:r>
          </a:p>
        </p:txBody>
      </p:sp>
      <p:sp>
        <p:nvSpPr>
          <p:cNvPr id="6" name="Content Placeholder 5"/>
          <p:cNvSpPr>
            <a:spLocks noGrp="1"/>
          </p:cNvSpPr>
          <p:nvPr>
            <p:ph sz="quarter" idx="4"/>
          </p:nvPr>
        </p:nvSpPr>
        <p:spPr>
          <a:xfrm>
            <a:off x="14630224" y="11416595"/>
            <a:ext cx="12730188" cy="20741517"/>
          </a:xfrm>
        </p:spPr>
        <p:txBody>
          <a:bodyPr/>
          <a:lstStyle>
            <a:lvl1pPr>
              <a:defRPr sz="28685"/>
            </a:lvl1pPr>
            <a:lvl2pPr>
              <a:defRPr sz="23621"/>
            </a:lvl2pPr>
            <a:lvl3pPr>
              <a:defRPr sz="21092"/>
            </a:lvl3pPr>
            <a:lvl4pPr>
              <a:defRPr sz="18559"/>
            </a:lvl4pPr>
            <a:lvl5pPr>
              <a:defRPr sz="18559"/>
            </a:lvl5pPr>
            <a:lvl6pPr>
              <a:defRPr sz="18559"/>
            </a:lvl6pPr>
            <a:lvl7pPr>
              <a:defRPr sz="18559"/>
            </a:lvl7pPr>
            <a:lvl8pPr>
              <a:defRPr sz="18559"/>
            </a:lvl8pPr>
            <a:lvl9pPr>
              <a:defRPr sz="1855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t>26/05/2020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45195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t>26/05/2020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874821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26/05/2020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67212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0031" y="1433326"/>
            <a:ext cx="9475142" cy="6099955"/>
          </a:xfrm>
        </p:spPr>
        <p:txBody>
          <a:bodyPr anchor="b"/>
          <a:lstStyle>
            <a:lvl1pPr algn="l">
              <a:defRPr sz="23621" b="1"/>
            </a:lvl1pPr>
          </a:lstStyle>
          <a:p>
            <a:r>
              <a:rPr lang="en-US"/>
              <a:t>Click to edit Master title style</a:t>
            </a:r>
            <a:endParaRPr lang="en-GB"/>
          </a:p>
        </p:txBody>
      </p:sp>
      <p:sp>
        <p:nvSpPr>
          <p:cNvPr id="3" name="Content Placeholder 2"/>
          <p:cNvSpPr>
            <a:spLocks noGrp="1"/>
          </p:cNvSpPr>
          <p:nvPr>
            <p:ph idx="1"/>
          </p:nvPr>
        </p:nvSpPr>
        <p:spPr>
          <a:xfrm>
            <a:off x="11260169" y="1433335"/>
            <a:ext cx="16100239" cy="30724779"/>
          </a:xfrm>
        </p:spPr>
        <p:txBody>
          <a:bodyPr/>
          <a:lstStyle>
            <a:lvl1pPr>
              <a:defRPr sz="37960"/>
            </a:lvl1pPr>
            <a:lvl2pPr>
              <a:defRPr sz="32898"/>
            </a:lvl2pPr>
            <a:lvl3pPr>
              <a:defRPr sz="28685"/>
            </a:lvl3pPr>
            <a:lvl4pPr>
              <a:defRPr sz="23621"/>
            </a:lvl4pPr>
            <a:lvl5pPr>
              <a:defRPr sz="23621"/>
            </a:lvl5pPr>
            <a:lvl6pPr>
              <a:defRPr sz="23621"/>
            </a:lvl6pPr>
            <a:lvl7pPr>
              <a:defRPr sz="23621"/>
            </a:lvl7pPr>
            <a:lvl8pPr>
              <a:defRPr sz="23621"/>
            </a:lvl8pPr>
            <a:lvl9pPr>
              <a:defRPr sz="2362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1440031" y="7533292"/>
            <a:ext cx="9475142" cy="24624824"/>
          </a:xfrm>
        </p:spPr>
        <p:txBody>
          <a:bodyPr/>
          <a:lstStyle>
            <a:lvl1pPr marL="0" indent="0">
              <a:buNone/>
              <a:defRPr sz="16872"/>
            </a:lvl1pPr>
            <a:lvl2pPr marL="5399444" indent="0">
              <a:buNone/>
              <a:defRPr sz="14338"/>
            </a:lvl2pPr>
            <a:lvl3pPr marL="10798892" indent="0">
              <a:buNone/>
              <a:defRPr sz="11813"/>
            </a:lvl3pPr>
            <a:lvl4pPr marL="16198347" indent="0">
              <a:buNone/>
              <a:defRPr sz="10966"/>
            </a:lvl4pPr>
            <a:lvl5pPr marL="21597790" indent="0">
              <a:buNone/>
              <a:defRPr sz="10966"/>
            </a:lvl5pPr>
            <a:lvl6pPr marL="26997234" indent="0">
              <a:buNone/>
              <a:defRPr sz="10966"/>
            </a:lvl6pPr>
            <a:lvl7pPr marL="32396682" indent="0">
              <a:buNone/>
              <a:defRPr sz="10966"/>
            </a:lvl7pPr>
            <a:lvl8pPr marL="37796130" indent="0">
              <a:buNone/>
              <a:defRPr sz="10966"/>
            </a:lvl8pPr>
            <a:lvl9pPr marL="43195581" indent="0">
              <a:buNone/>
              <a:defRPr sz="10966"/>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16079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645084" y="25199828"/>
            <a:ext cx="17280255" cy="2974982"/>
          </a:xfrm>
        </p:spPr>
        <p:txBody>
          <a:bodyPr anchor="b"/>
          <a:lstStyle>
            <a:lvl1pPr algn="l">
              <a:defRPr sz="23621" b="1"/>
            </a:lvl1pPr>
          </a:lstStyle>
          <a:p>
            <a:r>
              <a:rPr lang="en-US"/>
              <a:t>Click to edit Master title style</a:t>
            </a:r>
            <a:endParaRPr lang="en-GB"/>
          </a:p>
        </p:txBody>
      </p:sp>
      <p:sp>
        <p:nvSpPr>
          <p:cNvPr id="3" name="Picture Placeholder 2"/>
          <p:cNvSpPr>
            <a:spLocks noGrp="1"/>
          </p:cNvSpPr>
          <p:nvPr>
            <p:ph type="pic" idx="1"/>
          </p:nvPr>
        </p:nvSpPr>
        <p:spPr>
          <a:xfrm>
            <a:off x="5645084" y="3216647"/>
            <a:ext cx="17280255" cy="21599843"/>
          </a:xfrm>
        </p:spPr>
        <p:txBody>
          <a:bodyPr/>
          <a:lstStyle>
            <a:lvl1pPr marL="0" indent="0">
              <a:buNone/>
              <a:defRPr sz="37960"/>
            </a:lvl1pPr>
            <a:lvl2pPr marL="5399444" indent="0">
              <a:buNone/>
              <a:defRPr sz="32898"/>
            </a:lvl2pPr>
            <a:lvl3pPr marL="10798892" indent="0">
              <a:buNone/>
              <a:defRPr sz="28685"/>
            </a:lvl3pPr>
            <a:lvl4pPr marL="16198347" indent="0">
              <a:buNone/>
              <a:defRPr sz="23621"/>
            </a:lvl4pPr>
            <a:lvl5pPr marL="21597790" indent="0">
              <a:buNone/>
              <a:defRPr sz="23621"/>
            </a:lvl5pPr>
            <a:lvl6pPr marL="26997234" indent="0">
              <a:buNone/>
              <a:defRPr sz="23621"/>
            </a:lvl6pPr>
            <a:lvl7pPr marL="32396682" indent="0">
              <a:buNone/>
              <a:defRPr sz="23621"/>
            </a:lvl7pPr>
            <a:lvl8pPr marL="37796130" indent="0">
              <a:buNone/>
              <a:defRPr sz="23621"/>
            </a:lvl8pPr>
            <a:lvl9pPr marL="43195581" indent="0">
              <a:buNone/>
              <a:defRPr sz="23621"/>
            </a:lvl9pPr>
          </a:lstStyle>
          <a:p>
            <a:endParaRPr lang="en-GB"/>
          </a:p>
        </p:txBody>
      </p:sp>
      <p:sp>
        <p:nvSpPr>
          <p:cNvPr id="4" name="Text Placeholder 3"/>
          <p:cNvSpPr>
            <a:spLocks noGrp="1"/>
          </p:cNvSpPr>
          <p:nvPr>
            <p:ph type="body" sz="half" idx="2"/>
          </p:nvPr>
        </p:nvSpPr>
        <p:spPr>
          <a:xfrm>
            <a:off x="5645084" y="28174809"/>
            <a:ext cx="17280255" cy="4224965"/>
          </a:xfrm>
        </p:spPr>
        <p:txBody>
          <a:bodyPr/>
          <a:lstStyle>
            <a:lvl1pPr marL="0" indent="0">
              <a:buNone/>
              <a:defRPr sz="16872"/>
            </a:lvl1pPr>
            <a:lvl2pPr marL="5399444" indent="0">
              <a:buNone/>
              <a:defRPr sz="14338"/>
            </a:lvl2pPr>
            <a:lvl3pPr marL="10798892" indent="0">
              <a:buNone/>
              <a:defRPr sz="11813"/>
            </a:lvl3pPr>
            <a:lvl4pPr marL="16198347" indent="0">
              <a:buNone/>
              <a:defRPr sz="10966"/>
            </a:lvl4pPr>
            <a:lvl5pPr marL="21597790" indent="0">
              <a:buNone/>
              <a:defRPr sz="10966"/>
            </a:lvl5pPr>
            <a:lvl6pPr marL="26997234" indent="0">
              <a:buNone/>
              <a:defRPr sz="10966"/>
            </a:lvl6pPr>
            <a:lvl7pPr marL="32396682" indent="0">
              <a:buNone/>
              <a:defRPr sz="10966"/>
            </a:lvl7pPr>
            <a:lvl8pPr marL="37796130" indent="0">
              <a:buNone/>
              <a:defRPr sz="10966"/>
            </a:lvl8pPr>
            <a:lvl9pPr marL="43195581" indent="0">
              <a:buNone/>
              <a:defRPr sz="10966"/>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42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31359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9235443" y="2016656"/>
            <a:ext cx="9070133" cy="4300802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015031" y="2016656"/>
            <a:ext cx="26740397" cy="430080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2126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40021" y="1441660"/>
            <a:ext cx="25920383" cy="5999957"/>
          </a:xfrm>
          <a:prstGeom prst="rect">
            <a:avLst/>
          </a:prstGeom>
        </p:spPr>
        <p:txBody>
          <a:bodyPr vert="horz" lIns="128016" tIns="64008" rIns="128016" bIns="64008"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1440021" y="8399946"/>
            <a:ext cx="25920383" cy="23758161"/>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1440024" y="33366440"/>
            <a:ext cx="6720099" cy="1916653"/>
          </a:xfrm>
          <a:prstGeom prst="rect">
            <a:avLst/>
          </a:prstGeom>
        </p:spPr>
        <p:txBody>
          <a:bodyPr vert="horz" lIns="128016" tIns="64008" rIns="128016" bIns="64008" rtlCol="0" anchor="ctr"/>
          <a:lstStyle>
            <a:lvl1pPr algn="l">
              <a:defRPr sz="14338">
                <a:solidFill>
                  <a:schemeClr val="tx1">
                    <a:tint val="75000"/>
                  </a:schemeClr>
                </a:solidFill>
              </a:defRPr>
            </a:lvl1pPr>
          </a:lstStyle>
          <a:p>
            <a:fld id="{7CFD3F33-33E6-4261-AF37-FF9C6FA58035}" type="datetimeFigureOut">
              <a:rPr lang="en-GB" smtClean="0"/>
              <a:t>26/05/2020</a:t>
            </a:fld>
            <a:endParaRPr lang="en-GB"/>
          </a:p>
        </p:txBody>
      </p:sp>
      <p:sp>
        <p:nvSpPr>
          <p:cNvPr id="5" name="Footer Placeholder 4"/>
          <p:cNvSpPr>
            <a:spLocks noGrp="1"/>
          </p:cNvSpPr>
          <p:nvPr>
            <p:ph type="ftr" sz="quarter" idx="3"/>
          </p:nvPr>
        </p:nvSpPr>
        <p:spPr>
          <a:xfrm>
            <a:off x="9840149" y="33366440"/>
            <a:ext cx="9120135" cy="1916653"/>
          </a:xfrm>
          <a:prstGeom prst="rect">
            <a:avLst/>
          </a:prstGeom>
        </p:spPr>
        <p:txBody>
          <a:bodyPr vert="horz" lIns="128016" tIns="64008" rIns="128016" bIns="64008" rtlCol="0" anchor="ctr"/>
          <a:lstStyle>
            <a:lvl1pPr algn="ctr">
              <a:defRPr sz="14338">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0640309" y="33366440"/>
            <a:ext cx="6720099" cy="1916653"/>
          </a:xfrm>
          <a:prstGeom prst="rect">
            <a:avLst/>
          </a:prstGeom>
        </p:spPr>
        <p:txBody>
          <a:bodyPr vert="horz" lIns="128016" tIns="64008" rIns="128016" bIns="64008" rtlCol="0" anchor="ctr"/>
          <a:lstStyle>
            <a:lvl1pPr algn="r">
              <a:defRPr sz="14338">
                <a:solidFill>
                  <a:schemeClr val="tx1">
                    <a:tint val="75000"/>
                  </a:schemeClr>
                </a:solidFill>
              </a:defRPr>
            </a:lvl1pPr>
          </a:lstStyle>
          <a:p>
            <a:fld id="{5C5B8379-2F55-4757-B461-6A15418214ED}" type="slidenum">
              <a:rPr lang="en-GB" smtClean="0"/>
              <a:t>‹#›</a:t>
            </a:fld>
            <a:endParaRPr lang="en-GB"/>
          </a:p>
        </p:txBody>
      </p:sp>
    </p:spTree>
    <p:extLst>
      <p:ext uri="{BB962C8B-B14F-4D97-AF65-F5344CB8AC3E}">
        <p14:creationId xmlns:p14="http://schemas.microsoft.com/office/powerpoint/2010/main" val="2826669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0798892" rtl="0" eaLnBrk="1" latinLnBrk="0" hangingPunct="1">
        <a:spcBef>
          <a:spcPct val="0"/>
        </a:spcBef>
        <a:buNone/>
        <a:defRPr sz="52299" kern="1200">
          <a:solidFill>
            <a:schemeClr val="tx1"/>
          </a:solidFill>
          <a:latin typeface="+mj-lt"/>
          <a:ea typeface="+mj-ea"/>
          <a:cs typeface="+mj-cs"/>
        </a:defRPr>
      </a:lvl1pPr>
    </p:titleStyle>
    <p:bodyStyle>
      <a:lvl1pPr marL="4049586" indent="-4049586" algn="l" defTabSz="10798892" rtl="0" eaLnBrk="1" latinLnBrk="0" hangingPunct="1">
        <a:spcBef>
          <a:spcPct val="20000"/>
        </a:spcBef>
        <a:buFont typeface="Arial" panose="020B0604020202020204" pitchFamily="34" charset="0"/>
        <a:buChar char="•"/>
        <a:defRPr sz="37960" kern="1200">
          <a:solidFill>
            <a:schemeClr val="tx1"/>
          </a:solidFill>
          <a:latin typeface="+mn-lt"/>
          <a:ea typeface="+mn-ea"/>
          <a:cs typeface="+mn-cs"/>
        </a:defRPr>
      </a:lvl1pPr>
      <a:lvl2pPr marL="8774100" indent="-3374656" algn="l" defTabSz="10798892" rtl="0" eaLnBrk="1" latinLnBrk="0" hangingPunct="1">
        <a:spcBef>
          <a:spcPct val="20000"/>
        </a:spcBef>
        <a:buFont typeface="Arial" panose="020B0604020202020204" pitchFamily="34" charset="0"/>
        <a:buChar char="–"/>
        <a:defRPr sz="32898" kern="1200">
          <a:solidFill>
            <a:schemeClr val="tx1"/>
          </a:solidFill>
          <a:latin typeface="+mn-lt"/>
          <a:ea typeface="+mn-ea"/>
          <a:cs typeface="+mn-cs"/>
        </a:defRPr>
      </a:lvl2pPr>
      <a:lvl3pPr marL="13498623" indent="-2699724" algn="l" defTabSz="10798892" rtl="0" eaLnBrk="1" latinLnBrk="0" hangingPunct="1">
        <a:spcBef>
          <a:spcPct val="20000"/>
        </a:spcBef>
        <a:buFont typeface="Arial" panose="020B0604020202020204" pitchFamily="34" charset="0"/>
        <a:buChar char="•"/>
        <a:defRPr sz="28685" kern="1200">
          <a:solidFill>
            <a:schemeClr val="tx1"/>
          </a:solidFill>
          <a:latin typeface="+mn-lt"/>
          <a:ea typeface="+mn-ea"/>
          <a:cs typeface="+mn-cs"/>
        </a:defRPr>
      </a:lvl3pPr>
      <a:lvl4pPr marL="18898066" indent="-2699724" algn="l" defTabSz="10798892" rtl="0" eaLnBrk="1" latinLnBrk="0" hangingPunct="1">
        <a:spcBef>
          <a:spcPct val="20000"/>
        </a:spcBef>
        <a:buFont typeface="Arial" panose="020B0604020202020204" pitchFamily="34" charset="0"/>
        <a:buChar char="–"/>
        <a:defRPr sz="23621" kern="1200">
          <a:solidFill>
            <a:schemeClr val="tx1"/>
          </a:solidFill>
          <a:latin typeface="+mn-lt"/>
          <a:ea typeface="+mn-ea"/>
          <a:cs typeface="+mn-cs"/>
        </a:defRPr>
      </a:lvl4pPr>
      <a:lvl5pPr marL="24297514" indent="-2699724" algn="l" defTabSz="10798892" rtl="0" eaLnBrk="1" latinLnBrk="0" hangingPunct="1">
        <a:spcBef>
          <a:spcPct val="20000"/>
        </a:spcBef>
        <a:buFont typeface="Arial" panose="020B0604020202020204" pitchFamily="34" charset="0"/>
        <a:buChar char="»"/>
        <a:defRPr sz="23621" kern="1200">
          <a:solidFill>
            <a:schemeClr val="tx1"/>
          </a:solidFill>
          <a:latin typeface="+mn-lt"/>
          <a:ea typeface="+mn-ea"/>
          <a:cs typeface="+mn-cs"/>
        </a:defRPr>
      </a:lvl5pPr>
      <a:lvl6pPr marL="29696958" indent="-2699724" algn="l" defTabSz="10798892" rtl="0" eaLnBrk="1" latinLnBrk="0" hangingPunct="1">
        <a:spcBef>
          <a:spcPct val="20000"/>
        </a:spcBef>
        <a:buFont typeface="Arial" panose="020B0604020202020204" pitchFamily="34" charset="0"/>
        <a:buChar char="•"/>
        <a:defRPr sz="23621" kern="1200">
          <a:solidFill>
            <a:schemeClr val="tx1"/>
          </a:solidFill>
          <a:latin typeface="+mn-lt"/>
          <a:ea typeface="+mn-ea"/>
          <a:cs typeface="+mn-cs"/>
        </a:defRPr>
      </a:lvl6pPr>
      <a:lvl7pPr marL="35096404" indent="-2699724" algn="l" defTabSz="10798892" rtl="0" eaLnBrk="1" latinLnBrk="0" hangingPunct="1">
        <a:spcBef>
          <a:spcPct val="20000"/>
        </a:spcBef>
        <a:buFont typeface="Arial" panose="020B0604020202020204" pitchFamily="34" charset="0"/>
        <a:buChar char="•"/>
        <a:defRPr sz="23621" kern="1200">
          <a:solidFill>
            <a:schemeClr val="tx1"/>
          </a:solidFill>
          <a:latin typeface="+mn-lt"/>
          <a:ea typeface="+mn-ea"/>
          <a:cs typeface="+mn-cs"/>
        </a:defRPr>
      </a:lvl7pPr>
      <a:lvl8pPr marL="40495854" indent="-2699724" algn="l" defTabSz="10798892" rtl="0" eaLnBrk="1" latinLnBrk="0" hangingPunct="1">
        <a:spcBef>
          <a:spcPct val="20000"/>
        </a:spcBef>
        <a:buFont typeface="Arial" panose="020B0604020202020204" pitchFamily="34" charset="0"/>
        <a:buChar char="•"/>
        <a:defRPr sz="23621" kern="1200">
          <a:solidFill>
            <a:schemeClr val="tx1"/>
          </a:solidFill>
          <a:latin typeface="+mn-lt"/>
          <a:ea typeface="+mn-ea"/>
          <a:cs typeface="+mn-cs"/>
        </a:defRPr>
      </a:lvl8pPr>
      <a:lvl9pPr marL="45895305" indent="-2699724" algn="l" defTabSz="10798892" rtl="0" eaLnBrk="1" latinLnBrk="0" hangingPunct="1">
        <a:spcBef>
          <a:spcPct val="20000"/>
        </a:spcBef>
        <a:buFont typeface="Arial" panose="020B0604020202020204" pitchFamily="34" charset="0"/>
        <a:buChar char="•"/>
        <a:defRPr sz="23621" kern="1200">
          <a:solidFill>
            <a:schemeClr val="tx1"/>
          </a:solidFill>
          <a:latin typeface="+mn-lt"/>
          <a:ea typeface="+mn-ea"/>
          <a:cs typeface="+mn-cs"/>
        </a:defRPr>
      </a:lvl9pPr>
    </p:bodyStyle>
    <p:otherStyle>
      <a:defPPr>
        <a:defRPr lang="en-US"/>
      </a:defPPr>
      <a:lvl1pPr marL="0" algn="l" defTabSz="10798892" rtl="0" eaLnBrk="1" latinLnBrk="0" hangingPunct="1">
        <a:defRPr sz="21092" kern="1200">
          <a:solidFill>
            <a:schemeClr val="tx1"/>
          </a:solidFill>
          <a:latin typeface="+mn-lt"/>
          <a:ea typeface="+mn-ea"/>
          <a:cs typeface="+mn-cs"/>
        </a:defRPr>
      </a:lvl1pPr>
      <a:lvl2pPr marL="5399444" algn="l" defTabSz="10798892" rtl="0" eaLnBrk="1" latinLnBrk="0" hangingPunct="1">
        <a:defRPr sz="21092" kern="1200">
          <a:solidFill>
            <a:schemeClr val="tx1"/>
          </a:solidFill>
          <a:latin typeface="+mn-lt"/>
          <a:ea typeface="+mn-ea"/>
          <a:cs typeface="+mn-cs"/>
        </a:defRPr>
      </a:lvl2pPr>
      <a:lvl3pPr marL="10798892" algn="l" defTabSz="10798892" rtl="0" eaLnBrk="1" latinLnBrk="0" hangingPunct="1">
        <a:defRPr sz="21092" kern="1200">
          <a:solidFill>
            <a:schemeClr val="tx1"/>
          </a:solidFill>
          <a:latin typeface="+mn-lt"/>
          <a:ea typeface="+mn-ea"/>
          <a:cs typeface="+mn-cs"/>
        </a:defRPr>
      </a:lvl3pPr>
      <a:lvl4pPr marL="16198347" algn="l" defTabSz="10798892" rtl="0" eaLnBrk="1" latinLnBrk="0" hangingPunct="1">
        <a:defRPr sz="21092" kern="1200">
          <a:solidFill>
            <a:schemeClr val="tx1"/>
          </a:solidFill>
          <a:latin typeface="+mn-lt"/>
          <a:ea typeface="+mn-ea"/>
          <a:cs typeface="+mn-cs"/>
        </a:defRPr>
      </a:lvl4pPr>
      <a:lvl5pPr marL="21597790" algn="l" defTabSz="10798892" rtl="0" eaLnBrk="1" latinLnBrk="0" hangingPunct="1">
        <a:defRPr sz="21092" kern="1200">
          <a:solidFill>
            <a:schemeClr val="tx1"/>
          </a:solidFill>
          <a:latin typeface="+mn-lt"/>
          <a:ea typeface="+mn-ea"/>
          <a:cs typeface="+mn-cs"/>
        </a:defRPr>
      </a:lvl5pPr>
      <a:lvl6pPr marL="26997234" algn="l" defTabSz="10798892" rtl="0" eaLnBrk="1" latinLnBrk="0" hangingPunct="1">
        <a:defRPr sz="21092" kern="1200">
          <a:solidFill>
            <a:schemeClr val="tx1"/>
          </a:solidFill>
          <a:latin typeface="+mn-lt"/>
          <a:ea typeface="+mn-ea"/>
          <a:cs typeface="+mn-cs"/>
        </a:defRPr>
      </a:lvl6pPr>
      <a:lvl7pPr marL="32396682" algn="l" defTabSz="10798892" rtl="0" eaLnBrk="1" latinLnBrk="0" hangingPunct="1">
        <a:defRPr sz="21092" kern="1200">
          <a:solidFill>
            <a:schemeClr val="tx1"/>
          </a:solidFill>
          <a:latin typeface="+mn-lt"/>
          <a:ea typeface="+mn-ea"/>
          <a:cs typeface="+mn-cs"/>
        </a:defRPr>
      </a:lvl7pPr>
      <a:lvl8pPr marL="37796130" algn="l" defTabSz="10798892" rtl="0" eaLnBrk="1" latinLnBrk="0" hangingPunct="1">
        <a:defRPr sz="21092" kern="1200">
          <a:solidFill>
            <a:schemeClr val="tx1"/>
          </a:solidFill>
          <a:latin typeface="+mn-lt"/>
          <a:ea typeface="+mn-ea"/>
          <a:cs typeface="+mn-cs"/>
        </a:defRPr>
      </a:lvl8pPr>
      <a:lvl9pPr marL="43195581" algn="l" defTabSz="10798892" rtl="0" eaLnBrk="1" latinLnBrk="0" hangingPunct="1">
        <a:defRPr sz="2109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file:////var/folders/r4/pkz3n9q11ln_pgmxy4z3ym9r0000gn/T/com.microsoft.Word/WebArchiveCopyPasteTempFiles/fig11.png" TargetMode="External"/><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91A82C57-B2A9-4542-868A-DD48BF3A7502}"/>
              </a:ext>
            </a:extLst>
          </p:cNvPr>
          <p:cNvCxnSpPr>
            <a:cxnSpLocks/>
          </p:cNvCxnSpPr>
          <p:nvPr/>
        </p:nvCxnSpPr>
        <p:spPr>
          <a:xfrm>
            <a:off x="253743" y="3166221"/>
            <a:ext cx="28011112" cy="0"/>
          </a:xfrm>
          <a:prstGeom prst="line">
            <a:avLst/>
          </a:prstGeom>
        </p:spPr>
        <p:style>
          <a:lnRef idx="3">
            <a:schemeClr val="dk1"/>
          </a:lnRef>
          <a:fillRef idx="0">
            <a:schemeClr val="dk1"/>
          </a:fillRef>
          <a:effectRef idx="2">
            <a:schemeClr val="dk1"/>
          </a:effectRef>
          <a:fontRef idx="minor">
            <a:schemeClr val="tx1"/>
          </a:fontRef>
        </p:style>
      </p:cxnSp>
      <p:pic>
        <p:nvPicPr>
          <p:cNvPr id="7" name="Picture 6">
            <a:extLst>
              <a:ext uri="{FF2B5EF4-FFF2-40B4-BE49-F238E27FC236}">
                <a16:creationId xmlns:a16="http://schemas.microsoft.com/office/drawing/2014/main" id="{86413C74-4E6C-934A-9C45-04628DD3EA6B}"/>
              </a:ext>
            </a:extLst>
          </p:cNvPr>
          <p:cNvPicPr>
            <a:picLocks noChangeAspect="1"/>
          </p:cNvPicPr>
          <p:nvPr/>
        </p:nvPicPr>
        <p:blipFill>
          <a:blip r:embed="rId2"/>
          <a:stretch>
            <a:fillRect/>
          </a:stretch>
        </p:blipFill>
        <p:spPr>
          <a:xfrm>
            <a:off x="286644" y="313963"/>
            <a:ext cx="6984193" cy="2378895"/>
          </a:xfrm>
          <a:prstGeom prst="rect">
            <a:avLst/>
          </a:prstGeom>
        </p:spPr>
      </p:pic>
      <p:pic>
        <p:nvPicPr>
          <p:cNvPr id="8" name="Picture 7">
            <a:extLst>
              <a:ext uri="{FF2B5EF4-FFF2-40B4-BE49-F238E27FC236}">
                <a16:creationId xmlns:a16="http://schemas.microsoft.com/office/drawing/2014/main" id="{D8B77A58-DB2A-E04A-A200-35509FD342DB}"/>
              </a:ext>
            </a:extLst>
          </p:cNvPr>
          <p:cNvPicPr>
            <a:picLocks noChangeAspect="1"/>
          </p:cNvPicPr>
          <p:nvPr/>
        </p:nvPicPr>
        <p:blipFill>
          <a:blip r:embed="rId3"/>
          <a:stretch>
            <a:fillRect/>
          </a:stretch>
        </p:blipFill>
        <p:spPr>
          <a:xfrm>
            <a:off x="25777476" y="167105"/>
            <a:ext cx="2487379" cy="2801575"/>
          </a:xfrm>
          <a:prstGeom prst="rect">
            <a:avLst/>
          </a:prstGeom>
        </p:spPr>
      </p:pic>
      <p:sp>
        <p:nvSpPr>
          <p:cNvPr id="9" name="TextBox 8">
            <a:extLst>
              <a:ext uri="{FF2B5EF4-FFF2-40B4-BE49-F238E27FC236}">
                <a16:creationId xmlns:a16="http://schemas.microsoft.com/office/drawing/2014/main" id="{0277878F-0479-A745-A08E-5D6895761857}"/>
              </a:ext>
            </a:extLst>
          </p:cNvPr>
          <p:cNvSpPr txBox="1"/>
          <p:nvPr/>
        </p:nvSpPr>
        <p:spPr>
          <a:xfrm>
            <a:off x="4391100" y="3683729"/>
            <a:ext cx="14473608" cy="5109091"/>
          </a:xfrm>
          <a:prstGeom prst="rect">
            <a:avLst/>
          </a:prstGeom>
          <a:noFill/>
        </p:spPr>
        <p:txBody>
          <a:bodyPr wrap="square" rtlCol="0">
            <a:spAutoFit/>
          </a:bodyPr>
          <a:lstStyle/>
          <a:p>
            <a:r>
              <a:rPr lang="en-GB" sz="5600" dirty="0">
                <a:solidFill>
                  <a:schemeClr val="accent1">
                    <a:lumMod val="75000"/>
                  </a:schemeClr>
                </a:solidFill>
                <a:latin typeface="Times" pitchFamily="2" charset="0"/>
              </a:rPr>
              <a:t>The Fire Resistance of Fiber Reinforced Concrete</a:t>
            </a:r>
          </a:p>
          <a:p>
            <a:endParaRPr lang="en-GB" sz="4000" dirty="0">
              <a:solidFill>
                <a:schemeClr val="accent1">
                  <a:lumMod val="75000"/>
                </a:schemeClr>
              </a:solidFill>
              <a:latin typeface="Times" pitchFamily="2" charset="0"/>
            </a:endParaRPr>
          </a:p>
          <a:p>
            <a:r>
              <a:rPr lang="en-GB" sz="5000" dirty="0">
                <a:solidFill>
                  <a:schemeClr val="accent1">
                    <a:lumMod val="75000"/>
                  </a:schemeClr>
                </a:solidFill>
                <a:latin typeface="Times" pitchFamily="2" charset="0"/>
              </a:rPr>
              <a:t>School of Architecture, Built and Natural Environments</a:t>
            </a:r>
          </a:p>
          <a:p>
            <a:r>
              <a:rPr lang="en-GB" sz="5000" dirty="0">
                <a:solidFill>
                  <a:schemeClr val="accent1">
                    <a:lumMod val="75000"/>
                  </a:schemeClr>
                </a:solidFill>
                <a:latin typeface="Times" pitchFamily="2" charset="0"/>
              </a:rPr>
              <a:t>BSc Civil Engineering and Environmental Management</a:t>
            </a:r>
          </a:p>
          <a:p>
            <a:r>
              <a:rPr lang="en-GB" sz="5000" dirty="0">
                <a:solidFill>
                  <a:schemeClr val="accent1">
                    <a:lumMod val="75000"/>
                  </a:schemeClr>
                </a:solidFill>
                <a:latin typeface="Times" pitchFamily="2" charset="0"/>
              </a:rPr>
              <a:t>By Thomas Hinder  (1701670)</a:t>
            </a:r>
          </a:p>
          <a:p>
            <a:r>
              <a:rPr lang="en-GB" sz="5000" dirty="0">
                <a:solidFill>
                  <a:schemeClr val="accent1">
                    <a:lumMod val="75000"/>
                  </a:schemeClr>
                </a:solidFill>
                <a:latin typeface="Times" pitchFamily="2" charset="0"/>
              </a:rPr>
              <a:t>Supervised By Juan Ferriz-Papi</a:t>
            </a:r>
          </a:p>
          <a:p>
            <a:endParaRPr lang="en-US" dirty="0"/>
          </a:p>
        </p:txBody>
      </p:sp>
      <p:pic>
        <p:nvPicPr>
          <p:cNvPr id="10" name="Picture 9" descr="A person looking at the camera&#10;&#10;Description automatically generated">
            <a:extLst>
              <a:ext uri="{FF2B5EF4-FFF2-40B4-BE49-F238E27FC236}">
                <a16:creationId xmlns:a16="http://schemas.microsoft.com/office/drawing/2014/main" id="{A7748A00-A527-AA4B-B759-C91763E60347}"/>
              </a:ext>
            </a:extLst>
          </p:cNvPr>
          <p:cNvPicPr>
            <a:picLocks noChangeAspect="1"/>
          </p:cNvPicPr>
          <p:nvPr/>
        </p:nvPicPr>
        <p:blipFill>
          <a:blip r:embed="rId4"/>
          <a:stretch>
            <a:fillRect/>
          </a:stretch>
        </p:blipFill>
        <p:spPr>
          <a:xfrm>
            <a:off x="286644" y="3670277"/>
            <a:ext cx="3647155" cy="4726818"/>
          </a:xfrm>
          <a:prstGeom prst="rect">
            <a:avLst/>
          </a:prstGeom>
        </p:spPr>
      </p:pic>
      <p:cxnSp>
        <p:nvCxnSpPr>
          <p:cNvPr id="16" name="Straight Connector 15">
            <a:extLst>
              <a:ext uri="{FF2B5EF4-FFF2-40B4-BE49-F238E27FC236}">
                <a16:creationId xmlns:a16="http://schemas.microsoft.com/office/drawing/2014/main" id="{087A24D4-ACB2-8149-AAEE-757F4C403C00}"/>
              </a:ext>
            </a:extLst>
          </p:cNvPr>
          <p:cNvCxnSpPr>
            <a:cxnSpLocks/>
          </p:cNvCxnSpPr>
          <p:nvPr/>
        </p:nvCxnSpPr>
        <p:spPr>
          <a:xfrm>
            <a:off x="286644" y="8918826"/>
            <a:ext cx="8784976" cy="0"/>
          </a:xfrm>
          <a:prstGeom prst="line">
            <a:avLst/>
          </a:prstGeom>
        </p:spPr>
        <p:style>
          <a:lnRef idx="3">
            <a:schemeClr val="dk1"/>
          </a:lnRef>
          <a:fillRef idx="0">
            <a:schemeClr val="dk1"/>
          </a:fillRef>
          <a:effectRef idx="2">
            <a:schemeClr val="dk1"/>
          </a:effectRef>
          <a:fontRef idx="minor">
            <a:schemeClr val="tx1"/>
          </a:fontRef>
        </p:style>
      </p:cxnSp>
      <p:cxnSp>
        <p:nvCxnSpPr>
          <p:cNvPr id="19" name="Straight Connector 18">
            <a:extLst>
              <a:ext uri="{FF2B5EF4-FFF2-40B4-BE49-F238E27FC236}">
                <a16:creationId xmlns:a16="http://schemas.microsoft.com/office/drawing/2014/main" id="{2A7195F6-E49B-9748-B4E3-BA09EDF76ABA}"/>
              </a:ext>
            </a:extLst>
          </p:cNvPr>
          <p:cNvCxnSpPr>
            <a:cxnSpLocks/>
          </p:cNvCxnSpPr>
          <p:nvPr/>
        </p:nvCxnSpPr>
        <p:spPr>
          <a:xfrm>
            <a:off x="10295756" y="8918826"/>
            <a:ext cx="8352928" cy="0"/>
          </a:xfrm>
          <a:prstGeom prst="line">
            <a:avLst/>
          </a:prstGeom>
        </p:spPr>
        <p:style>
          <a:lnRef idx="3">
            <a:schemeClr val="dk1"/>
          </a:lnRef>
          <a:fillRef idx="0">
            <a:schemeClr val="dk1"/>
          </a:fillRef>
          <a:effectRef idx="2">
            <a:schemeClr val="dk1"/>
          </a:effectRef>
          <a:fontRef idx="minor">
            <a:schemeClr val="tx1"/>
          </a:fontRef>
        </p:style>
      </p:cxnSp>
      <p:sp>
        <p:nvSpPr>
          <p:cNvPr id="22" name="TextBox 21">
            <a:extLst>
              <a:ext uri="{FF2B5EF4-FFF2-40B4-BE49-F238E27FC236}">
                <a16:creationId xmlns:a16="http://schemas.microsoft.com/office/drawing/2014/main" id="{5C80BF87-CCFF-CF4D-A196-1556F5D0C99E}"/>
              </a:ext>
            </a:extLst>
          </p:cNvPr>
          <p:cNvSpPr txBox="1"/>
          <p:nvPr/>
        </p:nvSpPr>
        <p:spPr>
          <a:xfrm>
            <a:off x="286644" y="9119533"/>
            <a:ext cx="8784976" cy="9694962"/>
          </a:xfrm>
          <a:prstGeom prst="rect">
            <a:avLst/>
          </a:prstGeom>
          <a:noFill/>
        </p:spPr>
        <p:txBody>
          <a:bodyPr wrap="square" rtlCol="0">
            <a:spAutoFit/>
          </a:bodyPr>
          <a:lstStyle/>
          <a:p>
            <a:pPr algn="just"/>
            <a:r>
              <a:rPr lang="en-GB" sz="4000" b="1" dirty="0">
                <a:latin typeface="Arial" panose="020B0604020202020204" pitchFamily="34" charset="0"/>
                <a:cs typeface="Arial" panose="020B0604020202020204" pitchFamily="34" charset="0"/>
              </a:rPr>
              <a:t>Introduction</a:t>
            </a:r>
          </a:p>
          <a:p>
            <a:pPr algn="just"/>
            <a:endParaRPr lang="en-GB" sz="1800" dirty="0">
              <a:latin typeface="Arial" panose="020B0604020202020204" pitchFamily="34" charset="0"/>
              <a:cs typeface="Arial" panose="020B0604020202020204" pitchFamily="34" charset="0"/>
            </a:endParaRPr>
          </a:p>
          <a:p>
            <a:pPr algn="just"/>
            <a:r>
              <a:rPr lang="en-GB" sz="3200" dirty="0">
                <a:latin typeface="Arial" panose="020B0604020202020204" pitchFamily="34" charset="0"/>
                <a:cs typeface="Arial" panose="020B0604020202020204" pitchFamily="34" charset="0"/>
              </a:rPr>
              <a:t>In most structures and buildings fire remains one of the main safety risk.  As concretes great use as a structural material is growing there is a high demand to understand the full effect that fire has on concrete. Normally concrete works well when subjected to fire. Concrete behaviour when subjected to fire is mainly dependent on its strength but also explosive spalling and the way the material property’s change. (Shihada, 2011)</a:t>
            </a:r>
          </a:p>
          <a:p>
            <a:pPr algn="just"/>
            <a:endParaRPr lang="en-GB" sz="4000" dirty="0">
              <a:latin typeface="Arial" panose="020B0604020202020204" pitchFamily="34" charset="0"/>
              <a:cs typeface="Arial" panose="020B0604020202020204" pitchFamily="34" charset="0"/>
            </a:endParaRPr>
          </a:p>
          <a:p>
            <a:pPr algn="just"/>
            <a:r>
              <a:rPr lang="en-GB" sz="3200" dirty="0">
                <a:latin typeface="Arial" panose="020B0604020202020204" pitchFamily="34" charset="0"/>
                <a:cs typeface="Arial" panose="020B0604020202020204" pitchFamily="34" charset="0"/>
              </a:rPr>
              <a:t>Fiber reinforced concrete has recently developed a technical basis for these deficiencies to be improved. Presented was an overview of the effect of fiber reinforced concrete under fire. </a:t>
            </a:r>
          </a:p>
          <a:p>
            <a:pPr algn="just"/>
            <a:endParaRPr lang="en-US" sz="3200" dirty="0">
              <a:latin typeface="Arial" panose="020B0604020202020204" pitchFamily="34" charset="0"/>
              <a:cs typeface="Arial" panose="020B0604020202020204" pitchFamily="34" charset="0"/>
            </a:endParaRPr>
          </a:p>
        </p:txBody>
      </p:sp>
      <p:sp>
        <p:nvSpPr>
          <p:cNvPr id="23" name="Rectangle 2">
            <a:extLst>
              <a:ext uri="{FF2B5EF4-FFF2-40B4-BE49-F238E27FC236}">
                <a16:creationId xmlns:a16="http://schemas.microsoft.com/office/drawing/2014/main" id="{6F6D2EA9-A979-B14B-82E9-CFC2647B2DC3}"/>
              </a:ext>
            </a:extLst>
          </p:cNvPr>
          <p:cNvSpPr>
            <a:spLocks noChangeArrowheads="1"/>
          </p:cNvSpPr>
          <p:nvPr/>
        </p:nvSpPr>
        <p:spPr bwMode="auto">
          <a:xfrm>
            <a:off x="0" y="0"/>
            <a:ext cx="28800425"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5" descr="A picture containing building, photo, outdoor, ground&#10;&#10;Description automatically generated">
            <a:extLst>
              <a:ext uri="{FF2B5EF4-FFF2-40B4-BE49-F238E27FC236}">
                <a16:creationId xmlns:a16="http://schemas.microsoft.com/office/drawing/2014/main" id="{FAC9F7C6-94AB-9340-9468-D60CE8EEF799}"/>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253743" y="18215893"/>
            <a:ext cx="8784976" cy="5616622"/>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B17CC6A6-C9A2-3645-A743-F2738F77741E}"/>
              </a:ext>
            </a:extLst>
          </p:cNvPr>
          <p:cNvSpPr txBox="1"/>
          <p:nvPr/>
        </p:nvSpPr>
        <p:spPr>
          <a:xfrm>
            <a:off x="309609" y="23867072"/>
            <a:ext cx="8701602" cy="13603724"/>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Concrete column before and after being subjected to fire (So, 2016)</a:t>
            </a:r>
            <a:endParaRPr lang="en-US" sz="3200" b="1" dirty="0">
              <a:latin typeface="Arial" panose="020B0604020202020204" pitchFamily="34" charset="0"/>
              <a:cs typeface="Arial" panose="020B0604020202020204" pitchFamily="34" charset="0"/>
            </a:endParaRPr>
          </a:p>
          <a:p>
            <a:endParaRPr lang="en-US" sz="24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Research Objectives </a:t>
            </a:r>
          </a:p>
          <a:p>
            <a:endParaRPr lang="en-US" sz="1800" dirty="0">
              <a:latin typeface="Arial" panose="020B0604020202020204" pitchFamily="34" charset="0"/>
              <a:cs typeface="Arial" panose="020B0604020202020204" pitchFamily="34" charset="0"/>
            </a:endParaRPr>
          </a:p>
          <a:p>
            <a:pPr lvl="0" algn="just"/>
            <a:r>
              <a:rPr lang="en-GB" sz="3200" dirty="0">
                <a:latin typeface="Arial" panose="020B0604020202020204" pitchFamily="34" charset="0"/>
                <a:cs typeface="Arial" panose="020B0604020202020204" pitchFamily="34" charset="0"/>
              </a:rPr>
              <a:t>1.  Study the effect of fire in concrete and its capacity to support high temperatures.</a:t>
            </a:r>
          </a:p>
          <a:p>
            <a:pPr lvl="0" algn="just"/>
            <a:endParaRPr lang="en-GB" sz="3200" dirty="0">
              <a:latin typeface="Arial" panose="020B0604020202020204" pitchFamily="34" charset="0"/>
              <a:cs typeface="Arial" panose="020B0604020202020204" pitchFamily="34" charset="0"/>
            </a:endParaRPr>
          </a:p>
          <a:p>
            <a:pPr lvl="0" algn="just"/>
            <a:r>
              <a:rPr lang="en-GB" sz="3200" dirty="0">
                <a:latin typeface="Arial" panose="020B0604020202020204" pitchFamily="34" charset="0"/>
                <a:cs typeface="Arial" panose="020B0604020202020204" pitchFamily="34" charset="0"/>
              </a:rPr>
              <a:t>2.  Carry out concrete samples with different types of fibres and test mechanical properties under degrees of temperature.</a:t>
            </a:r>
          </a:p>
          <a:p>
            <a:pPr algn="just"/>
            <a:r>
              <a:rPr lang="en-GB" sz="3200" dirty="0">
                <a:latin typeface="Arial" panose="020B0604020202020204" pitchFamily="34" charset="0"/>
                <a:cs typeface="Arial" panose="020B0604020202020204" pitchFamily="34" charset="0"/>
              </a:rPr>
              <a:t> </a:t>
            </a:r>
          </a:p>
          <a:p>
            <a:pPr lvl="0" algn="just"/>
            <a:r>
              <a:rPr lang="en-GB" sz="3200" dirty="0">
                <a:latin typeface="Arial" panose="020B0604020202020204" pitchFamily="34" charset="0"/>
                <a:cs typeface="Arial" panose="020B0604020202020204" pitchFamily="34" charset="0"/>
              </a:rPr>
              <a:t>3.  Analyse the results obtained in this referred mechanical tests and compare performance of concrete with different types of fibres.</a:t>
            </a:r>
          </a:p>
          <a:p>
            <a:endParaRPr lang="en-US" sz="32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Test Procedure</a:t>
            </a:r>
          </a:p>
          <a:p>
            <a:endParaRPr lang="en-US" sz="1800" b="1" dirty="0">
              <a:latin typeface="Arial" panose="020B0604020202020204" pitchFamily="34" charset="0"/>
              <a:cs typeface="Arial" panose="020B0604020202020204" pitchFamily="34" charset="0"/>
            </a:endParaRPr>
          </a:p>
          <a:p>
            <a:pPr marL="457200" indent="-457200" algn="just">
              <a:buFont typeface="Wingdings" pitchFamily="2" charset="2"/>
              <a:buChar char="§"/>
            </a:pPr>
            <a:r>
              <a:rPr lang="en-GB" sz="3200" dirty="0">
                <a:latin typeface="Arial" panose="020B0604020202020204" pitchFamily="34" charset="0"/>
                <a:cs typeface="Arial" panose="020B0604020202020204" pitchFamily="34" charset="0"/>
              </a:rPr>
              <a:t>There Mortar Mixes - 6 samples</a:t>
            </a:r>
          </a:p>
          <a:p>
            <a:pPr marL="457200" indent="-457200" algn="just">
              <a:buFont typeface="Wingdings" pitchFamily="2" charset="2"/>
              <a:buChar char="§"/>
            </a:pPr>
            <a:r>
              <a:rPr lang="en-GB" sz="3200" dirty="0">
                <a:latin typeface="Arial" panose="020B0604020202020204" pitchFamily="34" charset="0"/>
                <a:cs typeface="Arial" panose="020B0604020202020204" pitchFamily="34" charset="0"/>
              </a:rPr>
              <a:t>Mix 1 without fibers  - 6 samples</a:t>
            </a:r>
          </a:p>
          <a:p>
            <a:pPr marL="457200" indent="-457200" algn="just">
              <a:buFont typeface="Wingdings" pitchFamily="2" charset="2"/>
              <a:buChar char="§"/>
            </a:pPr>
            <a:r>
              <a:rPr lang="en-GB" sz="3200" dirty="0">
                <a:latin typeface="Arial" panose="020B0604020202020204" pitchFamily="34" charset="0"/>
                <a:cs typeface="Arial" panose="020B0604020202020204" pitchFamily="34" charset="0"/>
              </a:rPr>
              <a:t>Mix 2 with glass fibers – 6 samples</a:t>
            </a:r>
          </a:p>
          <a:p>
            <a:pPr marL="457200" indent="-457200" algn="just">
              <a:buFont typeface="Wingdings" pitchFamily="2" charset="2"/>
              <a:buChar char="§"/>
            </a:pPr>
            <a:r>
              <a:rPr lang="en-GB" sz="3200" dirty="0">
                <a:latin typeface="Arial" panose="020B0604020202020204" pitchFamily="34" charset="0"/>
                <a:cs typeface="Arial" panose="020B0604020202020204" pitchFamily="34" charset="0"/>
              </a:rPr>
              <a:t>Mix 3 with metal fibers.</a:t>
            </a:r>
          </a:p>
          <a:p>
            <a:pPr marL="457200" indent="-457200" algn="just">
              <a:buFont typeface="Wingdings" pitchFamily="2" charset="2"/>
              <a:buChar char="§"/>
            </a:pPr>
            <a:r>
              <a:rPr lang="en-GB" sz="3200" dirty="0">
                <a:latin typeface="Arial" panose="020B0604020202020204" pitchFamily="34" charset="0"/>
                <a:cs typeface="Arial" panose="020B0604020202020204" pitchFamily="34" charset="0"/>
              </a:rPr>
              <a:t>1% volume fraction for the additional fibers.</a:t>
            </a:r>
          </a:p>
          <a:p>
            <a:pPr marL="457200" indent="-457200" algn="just">
              <a:buFont typeface="Wingdings" pitchFamily="2" charset="2"/>
              <a:buChar char="§"/>
            </a:pPr>
            <a:r>
              <a:rPr lang="en-GB" sz="3200" dirty="0">
                <a:latin typeface="Arial" panose="020B0604020202020204" pitchFamily="34" charset="0"/>
                <a:cs typeface="Arial" panose="020B0604020202020204" pitchFamily="34" charset="0"/>
              </a:rPr>
              <a:t>Each containing 450g of cement, 1350g of sand, and 247.5ml of water.</a:t>
            </a: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F5E24584-8903-E343-8E9D-2828063AAA01}"/>
              </a:ext>
            </a:extLst>
          </p:cNvPr>
          <p:cNvSpPr txBox="1"/>
          <p:nvPr/>
        </p:nvSpPr>
        <p:spPr>
          <a:xfrm>
            <a:off x="10223748" y="9151293"/>
            <a:ext cx="8352928" cy="19051369"/>
          </a:xfrm>
          <a:prstGeom prst="rect">
            <a:avLst/>
          </a:prstGeom>
          <a:noFill/>
        </p:spPr>
        <p:txBody>
          <a:bodyPr wrap="square" rtlCol="0">
            <a:spAutoFit/>
          </a:bodyPr>
          <a:lstStyle/>
          <a:p>
            <a:pPr marL="457200" indent="-457200" algn="just">
              <a:buFont typeface="Wingdings" pitchFamily="2" charset="2"/>
              <a:buChar char="§"/>
            </a:pPr>
            <a:r>
              <a:rPr lang="en-GB" sz="3200" dirty="0">
                <a:latin typeface="Arial" panose="020B0604020202020204" pitchFamily="34" charset="0"/>
                <a:cs typeface="Arial" panose="020B0604020202020204" pitchFamily="34" charset="0"/>
              </a:rPr>
              <a:t>Specimen sizes – 40mm x 40mm x 160mm.</a:t>
            </a:r>
          </a:p>
          <a:p>
            <a:pPr marL="457200" indent="-457200" algn="just">
              <a:buFont typeface="Wingdings" pitchFamily="2" charset="2"/>
              <a:buChar char="§"/>
            </a:pPr>
            <a:r>
              <a:rPr lang="en-GB" sz="3200" dirty="0">
                <a:latin typeface="Arial" panose="020B0604020202020204" pitchFamily="34" charset="0"/>
                <a:cs typeface="Arial" panose="020B0604020202020204" pitchFamily="34" charset="0"/>
              </a:rPr>
              <a:t>A total of 18 samples were made.</a:t>
            </a:r>
          </a:p>
          <a:p>
            <a:pPr marL="457200" indent="-457200" algn="just">
              <a:buFont typeface="Wingdings" pitchFamily="2" charset="2"/>
              <a:buChar char="§"/>
            </a:pPr>
            <a:r>
              <a:rPr lang="en-GB" sz="3200" dirty="0">
                <a:latin typeface="Arial" panose="020B0604020202020204" pitchFamily="34" charset="0"/>
                <a:cs typeface="Arial" panose="020B0604020202020204" pitchFamily="34" charset="0"/>
              </a:rPr>
              <a:t>Mix procedure were according to BS EN 14889-2.</a:t>
            </a:r>
          </a:p>
          <a:p>
            <a:pPr marL="457200" indent="-457200" algn="just">
              <a:buFont typeface="Wingdings" pitchFamily="2" charset="2"/>
              <a:buChar char="§"/>
            </a:pPr>
            <a:r>
              <a:rPr lang="en-GB" sz="3200" dirty="0">
                <a:latin typeface="Arial" panose="020B0604020202020204" pitchFamily="34" charset="0"/>
                <a:cs typeface="Arial" panose="020B0604020202020204" pitchFamily="34" charset="0"/>
              </a:rPr>
              <a:t>Casted and cured for 24 hours.</a:t>
            </a:r>
          </a:p>
          <a:p>
            <a:pPr marL="457200" indent="-457200" algn="just">
              <a:buFont typeface="Wingdings" pitchFamily="2" charset="2"/>
              <a:buChar char="§"/>
            </a:pPr>
            <a:r>
              <a:rPr lang="en-GB" sz="3200" dirty="0">
                <a:latin typeface="Arial" panose="020B0604020202020204" pitchFamily="34" charset="0"/>
                <a:cs typeface="Arial" panose="020B0604020202020204" pitchFamily="34" charset="0"/>
              </a:rPr>
              <a:t>Submerged in water for 28 days.</a:t>
            </a:r>
          </a:p>
          <a:p>
            <a:pPr marL="457200" indent="-457200" algn="just">
              <a:buFont typeface="Wingdings" pitchFamily="2" charset="2"/>
              <a:buChar char="§"/>
            </a:pPr>
            <a:r>
              <a:rPr lang="en-GB" sz="3200" dirty="0">
                <a:latin typeface="Arial" panose="020B0604020202020204" pitchFamily="34" charset="0"/>
                <a:cs typeface="Arial" panose="020B0604020202020204" pitchFamily="34" charset="0"/>
              </a:rPr>
              <a:t>The procedures met the required standards BS EN 12390-2: 2019, BS EN 12350-6: 2019, BS EN 12350-7: 2019, BS EN 998-1, BS EN 998-2, and BS EN 1015-11. </a:t>
            </a:r>
          </a:p>
          <a:p>
            <a:pPr marL="457200" indent="-457200" algn="just">
              <a:buFont typeface="Wingdings" pitchFamily="2" charset="2"/>
              <a:buChar char="§"/>
            </a:pPr>
            <a:endParaRPr lang="en-GB" sz="3200" dirty="0">
              <a:latin typeface="Arial" panose="020B0604020202020204" pitchFamily="34" charset="0"/>
              <a:cs typeface="Arial" panose="020B0604020202020204" pitchFamily="34" charset="0"/>
            </a:endParaRPr>
          </a:p>
          <a:p>
            <a:pPr marL="457200" indent="-457200" algn="just">
              <a:buFont typeface="Wingdings" pitchFamily="2" charset="2"/>
              <a:buChar char="§"/>
            </a:pPr>
            <a:endParaRPr lang="en-GB" sz="3200" dirty="0">
              <a:latin typeface="Arial" panose="020B0604020202020204" pitchFamily="34" charset="0"/>
              <a:cs typeface="Arial" panose="020B0604020202020204" pitchFamily="34" charset="0"/>
            </a:endParaRPr>
          </a:p>
          <a:p>
            <a:pPr marL="457200" indent="-457200" algn="just">
              <a:buFont typeface="Wingdings" pitchFamily="2" charset="2"/>
              <a:buChar char="§"/>
            </a:pPr>
            <a:endParaRPr lang="en-GB" sz="3200" dirty="0">
              <a:latin typeface="Arial" panose="020B0604020202020204" pitchFamily="34" charset="0"/>
              <a:cs typeface="Arial" panose="020B0604020202020204" pitchFamily="34" charset="0"/>
            </a:endParaRPr>
          </a:p>
          <a:p>
            <a:pPr marL="457200" indent="-457200" algn="just">
              <a:buFont typeface="Wingdings" pitchFamily="2" charset="2"/>
              <a:buChar char="§"/>
            </a:pPr>
            <a:endParaRPr lang="en-GB" sz="3200" dirty="0">
              <a:latin typeface="Arial" panose="020B0604020202020204" pitchFamily="34" charset="0"/>
              <a:cs typeface="Arial" panose="020B0604020202020204" pitchFamily="34" charset="0"/>
            </a:endParaRPr>
          </a:p>
          <a:p>
            <a:pPr algn="just"/>
            <a:endParaRPr lang="en-GB" sz="3200" dirty="0">
              <a:latin typeface="Arial" panose="020B0604020202020204" pitchFamily="34" charset="0"/>
              <a:cs typeface="Arial" panose="020B0604020202020204" pitchFamily="34" charset="0"/>
            </a:endParaRPr>
          </a:p>
          <a:p>
            <a:pPr algn="just"/>
            <a:endParaRPr lang="en-GB" sz="3200" dirty="0">
              <a:latin typeface="Arial" panose="020B0604020202020204" pitchFamily="34" charset="0"/>
              <a:cs typeface="Arial" panose="020B0604020202020204" pitchFamily="34" charset="0"/>
            </a:endParaRPr>
          </a:p>
          <a:p>
            <a:pPr algn="just"/>
            <a:endParaRPr lang="en-GB" sz="3200" dirty="0">
              <a:latin typeface="Arial" panose="020B0604020202020204" pitchFamily="34" charset="0"/>
              <a:cs typeface="Arial" panose="020B0604020202020204" pitchFamily="34" charset="0"/>
            </a:endParaRPr>
          </a:p>
          <a:p>
            <a:pPr algn="just"/>
            <a:endParaRPr lang="en-GB" sz="3200" dirty="0">
              <a:latin typeface="Arial" panose="020B0604020202020204" pitchFamily="34" charset="0"/>
              <a:cs typeface="Arial" panose="020B0604020202020204" pitchFamily="34" charset="0"/>
            </a:endParaRPr>
          </a:p>
          <a:p>
            <a:pPr algn="just"/>
            <a:endParaRPr lang="en-GB" sz="3200" dirty="0">
              <a:latin typeface="Arial" panose="020B0604020202020204" pitchFamily="34" charset="0"/>
              <a:cs typeface="Arial" panose="020B0604020202020204" pitchFamily="34" charset="0"/>
            </a:endParaRPr>
          </a:p>
          <a:p>
            <a:pPr algn="just"/>
            <a:endParaRPr lang="en-GB" sz="3200" dirty="0">
              <a:latin typeface="Arial" panose="020B0604020202020204" pitchFamily="34" charset="0"/>
              <a:cs typeface="Arial" panose="020B0604020202020204" pitchFamily="34" charset="0"/>
            </a:endParaRPr>
          </a:p>
          <a:p>
            <a:pPr algn="just"/>
            <a:endParaRPr lang="en-GB" sz="3200" dirty="0">
              <a:latin typeface="Arial" panose="020B0604020202020204" pitchFamily="34" charset="0"/>
              <a:cs typeface="Arial" panose="020B0604020202020204" pitchFamily="34" charset="0"/>
            </a:endParaRPr>
          </a:p>
          <a:p>
            <a:pPr algn="just"/>
            <a:endParaRPr lang="en-GB" sz="3200" dirty="0">
              <a:latin typeface="Arial" panose="020B0604020202020204" pitchFamily="34" charset="0"/>
              <a:cs typeface="Arial" panose="020B0604020202020204" pitchFamily="34" charset="0"/>
            </a:endParaRPr>
          </a:p>
          <a:p>
            <a:pPr algn="just"/>
            <a:endParaRPr lang="en-GB" sz="3200" dirty="0">
              <a:latin typeface="Arial" panose="020B0604020202020204" pitchFamily="34" charset="0"/>
              <a:cs typeface="Arial" panose="020B0604020202020204" pitchFamily="34" charset="0"/>
            </a:endParaRPr>
          </a:p>
          <a:p>
            <a:pPr algn="ctr"/>
            <a:endParaRPr lang="en-GB" sz="1600" dirty="0">
              <a:latin typeface="Arial" panose="020B0604020202020204" pitchFamily="34" charset="0"/>
              <a:cs typeface="Arial" panose="020B0604020202020204" pitchFamily="34" charset="0"/>
            </a:endParaRPr>
          </a:p>
          <a:p>
            <a:pPr algn="ctr"/>
            <a:endParaRPr lang="en-GB" sz="2000" dirty="0">
              <a:latin typeface="Arial" panose="020B0604020202020204" pitchFamily="34" charset="0"/>
              <a:cs typeface="Arial" panose="020B0604020202020204" pitchFamily="34" charset="0"/>
            </a:endParaRPr>
          </a:p>
          <a:p>
            <a:pPr algn="ctr"/>
            <a:endParaRPr lang="en-GB" sz="2000" dirty="0">
              <a:latin typeface="Arial" panose="020B0604020202020204" pitchFamily="34" charset="0"/>
              <a:cs typeface="Arial" panose="020B0604020202020204" pitchFamily="34" charset="0"/>
            </a:endParaRPr>
          </a:p>
          <a:p>
            <a:pPr algn="ctr"/>
            <a:endParaRPr lang="en-GB" sz="2000" dirty="0">
              <a:latin typeface="Arial" panose="020B0604020202020204" pitchFamily="34" charset="0"/>
              <a:cs typeface="Arial" panose="020B0604020202020204" pitchFamily="34" charset="0"/>
            </a:endParaRPr>
          </a:p>
          <a:p>
            <a:pPr algn="ctr"/>
            <a:endParaRPr lang="en-GB" sz="2000" dirty="0">
              <a:latin typeface="Arial" panose="020B0604020202020204" pitchFamily="34" charset="0"/>
              <a:cs typeface="Arial" panose="020B0604020202020204" pitchFamily="34" charset="0"/>
            </a:endParaRPr>
          </a:p>
          <a:p>
            <a:pPr algn="ctr"/>
            <a:endParaRPr lang="en-GB" sz="2000" dirty="0">
              <a:latin typeface="Arial" panose="020B0604020202020204" pitchFamily="34" charset="0"/>
              <a:cs typeface="Arial" panose="020B0604020202020204" pitchFamily="34" charset="0"/>
            </a:endParaRPr>
          </a:p>
          <a:p>
            <a:pPr algn="ctr"/>
            <a:endParaRPr lang="en-GB" sz="2000" dirty="0">
              <a:latin typeface="Arial" panose="020B0604020202020204" pitchFamily="34" charset="0"/>
              <a:cs typeface="Arial" panose="020B0604020202020204" pitchFamily="34" charset="0"/>
            </a:endParaRPr>
          </a:p>
          <a:p>
            <a:pPr algn="ctr"/>
            <a:r>
              <a:rPr lang="en-GB" sz="2000" dirty="0">
                <a:latin typeface="Arial" panose="020B0604020202020204" pitchFamily="34" charset="0"/>
                <a:cs typeface="Arial" panose="020B0604020202020204" pitchFamily="34" charset="0"/>
              </a:rPr>
              <a:t>Mortar samples after demoulding</a:t>
            </a:r>
          </a:p>
          <a:p>
            <a:pPr algn="just"/>
            <a:endParaRPr lang="en-GB" sz="2000" dirty="0">
              <a:latin typeface="Arial" panose="020B0604020202020204" pitchFamily="34" charset="0"/>
              <a:cs typeface="Arial" panose="020B0604020202020204" pitchFamily="34" charset="0"/>
            </a:endParaRPr>
          </a:p>
          <a:p>
            <a:pPr marL="457200" indent="-457200">
              <a:buFont typeface="Wingdings" pitchFamily="2" charset="2"/>
              <a:buChar char="§"/>
            </a:pPr>
            <a:r>
              <a:rPr lang="en-US" sz="3200" dirty="0">
                <a:latin typeface="Arial" panose="020B0604020202020204" pitchFamily="34" charset="0"/>
                <a:cs typeface="Arial" panose="020B0604020202020204" pitchFamily="34" charset="0"/>
              </a:rPr>
              <a:t>After the 28-day period they were placed in the electrical oven and exposed at a temperature of </a:t>
            </a:r>
            <a:r>
              <a:rPr lang="en-GB" sz="3200" dirty="0">
                <a:latin typeface="Arial" panose="020B0604020202020204" pitchFamily="34" charset="0"/>
                <a:cs typeface="Arial" panose="020B0604020202020204" pitchFamily="34" charset="0"/>
              </a:rPr>
              <a:t>250℃ </a:t>
            </a:r>
            <a:r>
              <a:rPr lang="en-US" sz="3200" dirty="0">
                <a:latin typeface="Arial" panose="020B0604020202020204" pitchFamily="34" charset="0"/>
                <a:cs typeface="Arial" panose="020B0604020202020204" pitchFamily="34" charset="0"/>
              </a:rPr>
              <a:t> for 2 hours.</a:t>
            </a:r>
          </a:p>
          <a:p>
            <a:pPr marL="457200" indent="-457200">
              <a:buFont typeface="Wingdings" pitchFamily="2" charset="2"/>
              <a:buChar char="§"/>
            </a:pPr>
            <a:r>
              <a:rPr lang="en-US" sz="3200" dirty="0">
                <a:latin typeface="Arial" panose="020B0604020202020204" pitchFamily="34" charset="0"/>
                <a:cs typeface="Arial" panose="020B0604020202020204" pitchFamily="34" charset="0"/>
              </a:rPr>
              <a:t>Flexural strength test.</a:t>
            </a:r>
          </a:p>
          <a:p>
            <a:pPr marL="457200" indent="-457200">
              <a:buFont typeface="Wingdings" pitchFamily="2" charset="2"/>
              <a:buChar char="§"/>
            </a:pPr>
            <a:r>
              <a:rPr lang="en-US" sz="3200" dirty="0">
                <a:latin typeface="Arial" panose="020B0604020202020204" pitchFamily="34" charset="0"/>
                <a:cs typeface="Arial" panose="020B0604020202020204" pitchFamily="34" charset="0"/>
              </a:rPr>
              <a:t>Compressive strength.</a:t>
            </a:r>
          </a:p>
          <a:p>
            <a:pPr marL="457200" indent="-457200">
              <a:buFont typeface="Wingdings" pitchFamily="2" charset="2"/>
              <a:buChar char="§"/>
            </a:pPr>
            <a:r>
              <a:rPr lang="en-US" sz="3200" dirty="0">
                <a:latin typeface="Arial" panose="020B0604020202020204" pitchFamily="34" charset="0"/>
                <a:cs typeface="Arial" panose="020B0604020202020204" pitchFamily="34" charset="0"/>
              </a:rPr>
              <a:t>The tests were according to </a:t>
            </a:r>
            <a:r>
              <a:rPr lang="en-GB" sz="3200" dirty="0">
                <a:latin typeface="Arial" panose="020B0604020202020204" pitchFamily="34" charset="0"/>
                <a:cs typeface="Arial" panose="020B0604020202020204" pitchFamily="34" charset="0"/>
              </a:rPr>
              <a:t>BS EN 1015-11:2019. </a:t>
            </a:r>
            <a:endParaRPr lang="en-US" sz="3200" dirty="0">
              <a:latin typeface="Arial" panose="020B0604020202020204" pitchFamily="34" charset="0"/>
              <a:cs typeface="Arial" panose="020B0604020202020204" pitchFamily="34" charset="0"/>
            </a:endParaRPr>
          </a:p>
          <a:p>
            <a:pPr marL="457200" indent="-457200">
              <a:buFont typeface="Wingdings" pitchFamily="2" charset="2"/>
              <a:buChar char="§"/>
            </a:pPr>
            <a:endParaRPr lang="en-US" sz="3200" dirty="0">
              <a:latin typeface="Arial" panose="020B0604020202020204" pitchFamily="34" charset="0"/>
              <a:cs typeface="Arial" panose="020B0604020202020204" pitchFamily="34" charset="0"/>
            </a:endParaRPr>
          </a:p>
        </p:txBody>
      </p:sp>
      <p:pic>
        <p:nvPicPr>
          <p:cNvPr id="28" name="Picture 27" descr="A close up of a cement bench&#10;&#10;Description automatically generated">
            <a:extLst>
              <a:ext uri="{FF2B5EF4-FFF2-40B4-BE49-F238E27FC236}">
                <a16:creationId xmlns:a16="http://schemas.microsoft.com/office/drawing/2014/main" id="{29CA8776-49B7-3A4F-B65F-EC25CC89E4F2}"/>
              </a:ext>
            </a:extLst>
          </p:cNvPr>
          <p:cNvPicPr/>
          <p:nvPr/>
        </p:nvPicPr>
        <p:blipFill>
          <a:blip r:embed="rId7">
            <a:extLst>
              <a:ext uri="{28A0092B-C50C-407E-A947-70E740481C1C}">
                <a14:useLocalDpi xmlns:a14="http://schemas.microsoft.com/office/drawing/2010/main" val="0"/>
              </a:ext>
            </a:extLst>
          </a:blip>
          <a:stretch>
            <a:fillRect/>
          </a:stretch>
        </p:blipFill>
        <p:spPr>
          <a:xfrm>
            <a:off x="10426059" y="15326137"/>
            <a:ext cx="8092322" cy="7786300"/>
          </a:xfrm>
          <a:prstGeom prst="rect">
            <a:avLst/>
          </a:prstGeom>
        </p:spPr>
      </p:pic>
      <p:pic>
        <p:nvPicPr>
          <p:cNvPr id="29" name="Picture 28" descr="A picture containing indoor, table, kitchen, counter&#10;&#10;Description automatically generated">
            <a:extLst>
              <a:ext uri="{FF2B5EF4-FFF2-40B4-BE49-F238E27FC236}">
                <a16:creationId xmlns:a16="http://schemas.microsoft.com/office/drawing/2014/main" id="{7E0474AB-323F-2D49-8B84-69CDB4103485}"/>
              </a:ext>
            </a:extLst>
          </p:cNvPr>
          <p:cNvPicPr/>
          <p:nvPr/>
        </p:nvPicPr>
        <p:blipFill>
          <a:blip r:embed="rId8">
            <a:extLst>
              <a:ext uri="{28A0092B-C50C-407E-A947-70E740481C1C}">
                <a14:useLocalDpi xmlns:a14="http://schemas.microsoft.com/office/drawing/2010/main" val="0"/>
              </a:ext>
            </a:extLst>
          </a:blip>
          <a:stretch>
            <a:fillRect/>
          </a:stretch>
        </p:blipFill>
        <p:spPr>
          <a:xfrm>
            <a:off x="10295755" y="28297013"/>
            <a:ext cx="4104457" cy="6374631"/>
          </a:xfrm>
          <a:prstGeom prst="rect">
            <a:avLst/>
          </a:prstGeom>
        </p:spPr>
      </p:pic>
      <p:pic>
        <p:nvPicPr>
          <p:cNvPr id="30" name="Picture 29" descr="A picture containing indoor, food, kitchenware, filled&#10;&#10;Description automatically generated">
            <a:extLst>
              <a:ext uri="{FF2B5EF4-FFF2-40B4-BE49-F238E27FC236}">
                <a16:creationId xmlns:a16="http://schemas.microsoft.com/office/drawing/2014/main" id="{5A6AF9B2-D298-E14A-85DD-38B66B667900}"/>
              </a:ext>
            </a:extLst>
          </p:cNvPr>
          <p:cNvPicPr/>
          <p:nvPr/>
        </p:nvPicPr>
        <p:blipFill>
          <a:blip r:embed="rId9">
            <a:extLst>
              <a:ext uri="{28A0092B-C50C-407E-A947-70E740481C1C}">
                <a14:useLocalDpi xmlns:a14="http://schemas.microsoft.com/office/drawing/2010/main" val="0"/>
              </a:ext>
            </a:extLst>
          </a:blip>
          <a:stretch>
            <a:fillRect/>
          </a:stretch>
        </p:blipFill>
        <p:spPr>
          <a:xfrm>
            <a:off x="14400212" y="28297013"/>
            <a:ext cx="4176464" cy="6374631"/>
          </a:xfrm>
          <a:prstGeom prst="rect">
            <a:avLst/>
          </a:prstGeom>
        </p:spPr>
      </p:pic>
      <p:sp>
        <p:nvSpPr>
          <p:cNvPr id="27" name="TextBox 26">
            <a:extLst>
              <a:ext uri="{FF2B5EF4-FFF2-40B4-BE49-F238E27FC236}">
                <a16:creationId xmlns:a16="http://schemas.microsoft.com/office/drawing/2014/main" id="{67785286-2E8C-3A42-B917-4C6A80A87A7A}"/>
              </a:ext>
            </a:extLst>
          </p:cNvPr>
          <p:cNvSpPr txBox="1"/>
          <p:nvPr/>
        </p:nvSpPr>
        <p:spPr>
          <a:xfrm>
            <a:off x="10295755" y="34849741"/>
            <a:ext cx="4104457"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Flexural strength </a:t>
            </a:r>
            <a:endParaRPr lang="en-US" sz="20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153A9575-6E97-D743-A919-18CBF4682876}"/>
              </a:ext>
            </a:extLst>
          </p:cNvPr>
          <p:cNvSpPr txBox="1"/>
          <p:nvPr/>
        </p:nvSpPr>
        <p:spPr>
          <a:xfrm>
            <a:off x="14272023" y="34849741"/>
            <a:ext cx="4176464" cy="400110"/>
          </a:xfrm>
          <a:prstGeom prst="rect">
            <a:avLst/>
          </a:prstGeom>
          <a:noFill/>
        </p:spPr>
        <p:txBody>
          <a:bodyPr wrap="square" rtlCol="0">
            <a:spAutoFit/>
          </a:bodyPr>
          <a:lstStyle/>
          <a:p>
            <a:pPr algn="ctr"/>
            <a:r>
              <a:rPr lang="en-US" sz="2000" dirty="0">
                <a:latin typeface="Arial" panose="020B0604020202020204" pitchFamily="34" charset="0"/>
                <a:cs typeface="Arial" panose="020B0604020202020204" pitchFamily="34" charset="0"/>
              </a:rPr>
              <a:t>Compressive Strength</a:t>
            </a:r>
          </a:p>
        </p:txBody>
      </p:sp>
      <p:sp>
        <p:nvSpPr>
          <p:cNvPr id="33" name="TextBox 32">
            <a:extLst>
              <a:ext uri="{FF2B5EF4-FFF2-40B4-BE49-F238E27FC236}">
                <a16:creationId xmlns:a16="http://schemas.microsoft.com/office/drawing/2014/main" id="{6FA0D3C7-C659-B843-9512-9C392B20312A}"/>
              </a:ext>
            </a:extLst>
          </p:cNvPr>
          <p:cNvSpPr txBox="1"/>
          <p:nvPr/>
        </p:nvSpPr>
        <p:spPr>
          <a:xfrm>
            <a:off x="19479879" y="3886301"/>
            <a:ext cx="8784976" cy="32178040"/>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Results</a:t>
            </a:r>
          </a:p>
          <a:p>
            <a:endParaRPr lang="en-US" sz="1800" dirty="0">
              <a:latin typeface="Arial" panose="020B0604020202020204" pitchFamily="34" charset="0"/>
              <a:cs typeface="Arial" panose="020B0604020202020204" pitchFamily="34" charset="0"/>
            </a:endParaRPr>
          </a:p>
          <a:p>
            <a:pPr algn="just"/>
            <a:r>
              <a:rPr lang="en-GB" sz="3200" dirty="0">
                <a:latin typeface="Arial" panose="020B0604020202020204" pitchFamily="34" charset="0"/>
                <a:cs typeface="Arial" panose="020B0604020202020204" pitchFamily="34" charset="0"/>
              </a:rPr>
              <a:t>Due to restrictions imposed with Covid-19 the results could not be attained and therefore presented are predicted results and performance which will be compared with further research.</a:t>
            </a:r>
            <a:endParaRPr lang="en-US" sz="3200" dirty="0">
              <a:latin typeface="Arial" panose="020B0604020202020204" pitchFamily="34" charset="0"/>
              <a:cs typeface="Arial" panose="020B0604020202020204" pitchFamily="34" charset="0"/>
            </a:endParaRPr>
          </a:p>
          <a:p>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Predicated Results</a:t>
            </a:r>
          </a:p>
          <a:p>
            <a:endParaRPr lang="en-US" sz="18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Glass Fibers</a:t>
            </a:r>
          </a:p>
          <a:p>
            <a:endParaRPr lang="en-US" sz="1800" b="1" dirty="0">
              <a:latin typeface="Arial" panose="020B0604020202020204" pitchFamily="34" charset="0"/>
              <a:cs typeface="Arial" panose="020B0604020202020204" pitchFamily="34" charset="0"/>
            </a:endParaRPr>
          </a:p>
          <a:p>
            <a:pPr marL="457200" indent="-457200">
              <a:buFont typeface="Wingdings" pitchFamily="2" charset="2"/>
              <a:buChar char="v"/>
            </a:pPr>
            <a:r>
              <a:rPr lang="en-US" sz="3200" dirty="0">
                <a:latin typeface="Arial" panose="020B0604020202020204" pitchFamily="34" charset="0"/>
                <a:cs typeface="Arial" panose="020B0604020202020204" pitchFamily="34" charset="0"/>
              </a:rPr>
              <a:t>Increase in flexural strength</a:t>
            </a:r>
          </a:p>
          <a:p>
            <a:pPr marL="457200" indent="-457200">
              <a:buFont typeface="Wingdings" pitchFamily="2" charset="2"/>
              <a:buChar char="v"/>
            </a:pPr>
            <a:r>
              <a:rPr lang="en-US" sz="3200" dirty="0">
                <a:latin typeface="Arial" panose="020B0604020202020204" pitchFamily="34" charset="0"/>
                <a:cs typeface="Arial" panose="020B0604020202020204" pitchFamily="34" charset="0"/>
              </a:rPr>
              <a:t>Increase in compressive strength</a:t>
            </a:r>
          </a:p>
          <a:p>
            <a:pPr marL="457200" indent="-457200">
              <a:buFont typeface="Wingdings" pitchFamily="2" charset="2"/>
              <a:buChar char="v"/>
            </a:pPr>
            <a:r>
              <a:rPr lang="en-US" sz="3200" dirty="0">
                <a:latin typeface="Arial" panose="020B0604020202020204" pitchFamily="34" charset="0"/>
                <a:cs typeface="Arial" panose="020B0604020202020204" pitchFamily="34" charset="0"/>
              </a:rPr>
              <a:t>Low density </a:t>
            </a:r>
          </a:p>
          <a:p>
            <a:pPr marL="457200" indent="-457200">
              <a:buFont typeface="Wingdings" pitchFamily="2" charset="2"/>
              <a:buChar char="v"/>
            </a:pPr>
            <a:r>
              <a:rPr lang="en-US" sz="3200" dirty="0">
                <a:latin typeface="Arial" panose="020B0604020202020204" pitchFamily="34" charset="0"/>
                <a:cs typeface="Arial" panose="020B0604020202020204" pitchFamily="34" charset="0"/>
              </a:rPr>
              <a:t>Increased workability</a:t>
            </a:r>
          </a:p>
          <a:p>
            <a:pPr marL="457200" indent="-457200">
              <a:buFont typeface="Wingdings" pitchFamily="2" charset="2"/>
              <a:buChar char="v"/>
            </a:pPr>
            <a:r>
              <a:rPr lang="en-US" sz="3200" dirty="0">
                <a:latin typeface="Arial" panose="020B0604020202020204" pitchFamily="34" charset="0"/>
                <a:cs typeface="Arial" panose="020B0604020202020204" pitchFamily="34" charset="0"/>
              </a:rPr>
              <a:t>Controlled propagation of the micro cracks</a:t>
            </a:r>
          </a:p>
          <a:p>
            <a:pPr marL="457200" indent="-457200">
              <a:buFont typeface="Wingdings" pitchFamily="2" charset="2"/>
              <a:buChar char="v"/>
            </a:pPr>
            <a:r>
              <a:rPr lang="en-US" sz="3200" dirty="0">
                <a:latin typeface="Arial" panose="020B0604020202020204" pitchFamily="34" charset="0"/>
                <a:cs typeface="Arial" panose="020B0604020202020204" pitchFamily="34" charset="0"/>
              </a:rPr>
              <a:t>Better in controlling corrosion and permeability</a:t>
            </a:r>
          </a:p>
          <a:p>
            <a:r>
              <a:rPr lang="en-US" sz="3200" dirty="0">
                <a:latin typeface="Arial" panose="020B0604020202020204" pitchFamily="34" charset="0"/>
                <a:cs typeface="Arial" panose="020B0604020202020204" pitchFamily="34" charset="0"/>
              </a:rPr>
              <a:t>Thandavamoorthy (2013)</a:t>
            </a:r>
          </a:p>
          <a:p>
            <a:endParaRPr lang="en-US" sz="3200"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Metal Fibers</a:t>
            </a:r>
          </a:p>
          <a:p>
            <a:endParaRPr lang="en-US" sz="1800" b="1" dirty="0">
              <a:latin typeface="Arial" panose="020B0604020202020204" pitchFamily="34" charset="0"/>
              <a:cs typeface="Arial" panose="020B0604020202020204" pitchFamily="34" charset="0"/>
            </a:endParaRPr>
          </a:p>
          <a:p>
            <a:pPr marL="457200" indent="-457200">
              <a:buFont typeface="Wingdings" pitchFamily="2" charset="2"/>
              <a:buChar char="v"/>
            </a:pPr>
            <a:r>
              <a:rPr lang="en-US" sz="3200" dirty="0">
                <a:latin typeface="Arial" panose="020B0604020202020204" pitchFamily="34" charset="0"/>
                <a:cs typeface="Arial" panose="020B0604020202020204" pitchFamily="34" charset="0"/>
              </a:rPr>
              <a:t>Increase in flexural strength</a:t>
            </a:r>
          </a:p>
          <a:p>
            <a:pPr marL="457200" indent="-457200">
              <a:buFont typeface="Wingdings" pitchFamily="2" charset="2"/>
              <a:buChar char="v"/>
            </a:pPr>
            <a:r>
              <a:rPr lang="en-US" sz="3200" dirty="0">
                <a:latin typeface="Arial" panose="020B0604020202020204" pitchFamily="34" charset="0"/>
                <a:cs typeface="Arial" panose="020B0604020202020204" pitchFamily="34" charset="0"/>
              </a:rPr>
              <a:t>Increase in compressive strength</a:t>
            </a:r>
          </a:p>
          <a:p>
            <a:pPr marL="457200" indent="-457200">
              <a:buFont typeface="Wingdings" pitchFamily="2" charset="2"/>
              <a:buChar char="v"/>
            </a:pPr>
            <a:r>
              <a:rPr lang="en-US" sz="3200" dirty="0">
                <a:latin typeface="Arial" panose="020B0604020202020204" pitchFamily="34" charset="0"/>
                <a:cs typeface="Arial" panose="020B0604020202020204" pitchFamily="34" charset="0"/>
              </a:rPr>
              <a:t>Lower carbonation depth</a:t>
            </a:r>
          </a:p>
          <a:p>
            <a:pPr marL="457200" indent="-457200">
              <a:buFont typeface="Wingdings" pitchFamily="2" charset="2"/>
              <a:buChar char="v"/>
            </a:pPr>
            <a:r>
              <a:rPr lang="en-US" sz="3200" dirty="0">
                <a:latin typeface="Arial" panose="020B0604020202020204" pitchFamily="34" charset="0"/>
                <a:cs typeface="Arial" panose="020B0604020202020204" pitchFamily="34" charset="0"/>
              </a:rPr>
              <a:t>Better crack resistance </a:t>
            </a:r>
          </a:p>
          <a:p>
            <a:pPr marL="457200" indent="-457200">
              <a:buFont typeface="Wingdings" pitchFamily="2" charset="2"/>
              <a:buChar char="v"/>
            </a:pPr>
            <a:r>
              <a:rPr lang="en-US" sz="3200" dirty="0">
                <a:latin typeface="Arial" panose="020B0604020202020204" pitchFamily="34" charset="0"/>
                <a:cs typeface="Arial" panose="020B0604020202020204" pitchFamily="34" charset="0"/>
              </a:rPr>
              <a:t>Minimised degradation</a:t>
            </a:r>
          </a:p>
          <a:p>
            <a:pPr marL="457200" indent="-457200">
              <a:buFont typeface="Wingdings" pitchFamily="2" charset="2"/>
              <a:buChar char="v"/>
            </a:pPr>
            <a:r>
              <a:rPr lang="en-US" sz="3200" dirty="0">
                <a:latin typeface="Arial" panose="020B0604020202020204" pitchFamily="34" charset="0"/>
                <a:cs typeface="Arial" panose="020B0604020202020204" pitchFamily="34" charset="0"/>
              </a:rPr>
              <a:t>Quick loss of energy absorption capacity</a:t>
            </a:r>
          </a:p>
          <a:p>
            <a:r>
              <a:rPr lang="en-US" sz="3200" dirty="0">
                <a:latin typeface="Arial" panose="020B0604020202020204" pitchFamily="34" charset="0"/>
                <a:cs typeface="Arial" panose="020B0604020202020204" pitchFamily="34" charset="0"/>
              </a:rPr>
              <a:t>Lau &amp; Anson (2006), Sallal (2007)</a:t>
            </a:r>
          </a:p>
          <a:p>
            <a:pPr marL="571500" indent="-571500">
              <a:buFont typeface="Wingdings" pitchFamily="2" charset="2"/>
              <a:buChar char="v"/>
            </a:pPr>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Conclusion</a:t>
            </a:r>
          </a:p>
          <a:p>
            <a:endParaRPr lang="en-US" sz="4000" b="1" dirty="0">
              <a:latin typeface="Arial" panose="020B0604020202020204" pitchFamily="34" charset="0"/>
              <a:cs typeface="Arial" panose="020B0604020202020204" pitchFamily="34" charset="0"/>
            </a:endParaRPr>
          </a:p>
          <a:p>
            <a:pPr marL="457200" indent="-457200">
              <a:buFont typeface="Wingdings" pitchFamily="2" charset="2"/>
              <a:buChar char="Ø"/>
            </a:pPr>
            <a:r>
              <a:rPr lang="en-US" sz="3200" dirty="0">
                <a:latin typeface="Arial" panose="020B0604020202020204" pitchFamily="34" charset="0"/>
                <a:cs typeface="Arial" panose="020B0604020202020204" pitchFamily="34" charset="0"/>
              </a:rPr>
              <a:t>Both fiber and non fibered reinforced concrete </a:t>
            </a:r>
            <a:r>
              <a:rPr lang="en-GB" sz="3200" dirty="0">
                <a:latin typeface="Arial" panose="020B0604020202020204" pitchFamily="34" charset="0"/>
                <a:cs typeface="Arial" panose="020B0604020202020204" pitchFamily="34" charset="0"/>
              </a:rPr>
              <a:t>had a similar fashion in the way that their strength decreased after being exposed the high temperatures.</a:t>
            </a:r>
          </a:p>
          <a:p>
            <a:pPr marL="457200" indent="-457200">
              <a:buFont typeface="Wingdings" pitchFamily="2" charset="2"/>
              <a:buChar char="Ø"/>
            </a:pPr>
            <a:r>
              <a:rPr lang="en-GB" sz="3200" dirty="0">
                <a:latin typeface="Arial" panose="020B0604020202020204" pitchFamily="34" charset="0"/>
                <a:cs typeface="Arial" panose="020B0604020202020204" pitchFamily="34" charset="0"/>
              </a:rPr>
              <a:t>1% of fibers enhances strength and ductility concrete.</a:t>
            </a:r>
          </a:p>
          <a:p>
            <a:pPr marL="457200" indent="-457200">
              <a:buFont typeface="Wingdings" pitchFamily="2" charset="2"/>
              <a:buChar char="Ø"/>
            </a:pPr>
            <a:r>
              <a:rPr lang="en-GB" sz="3200" dirty="0">
                <a:latin typeface="Arial" panose="020B0604020202020204" pitchFamily="34" charset="0"/>
                <a:cs typeface="Arial" panose="020B0604020202020204" pitchFamily="34" charset="0"/>
              </a:rPr>
              <a:t>Fibers enhances cracking and post cracking more than conventional concrete.</a:t>
            </a:r>
          </a:p>
          <a:p>
            <a:pPr marL="457200" indent="-457200">
              <a:buFont typeface="Wingdings" pitchFamily="2" charset="2"/>
              <a:buChar char="Ø"/>
            </a:pPr>
            <a:r>
              <a:rPr lang="en-GB" sz="3200" dirty="0">
                <a:latin typeface="Arial" panose="020B0604020202020204" pitchFamily="34" charset="0"/>
                <a:cs typeface="Arial" panose="020B0604020202020204" pitchFamily="34" charset="0"/>
              </a:rPr>
              <a:t>Higher and lower contents of fibers loses strength due to reduced workability.</a:t>
            </a:r>
          </a:p>
          <a:p>
            <a:pPr marL="457200" indent="-457200">
              <a:buFont typeface="Wingdings" pitchFamily="2" charset="2"/>
              <a:buChar char="Ø"/>
            </a:pPr>
            <a:endParaRPr lang="en-GB" sz="3200"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References</a:t>
            </a:r>
          </a:p>
          <a:p>
            <a:endParaRPr lang="en-US" sz="3200" b="1"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P.S.Shihada. (2011). </a:t>
            </a:r>
            <a:r>
              <a:rPr lang="en-GB" sz="2400" i="1" dirty="0">
                <a:latin typeface="Arial" panose="020B0604020202020204" pitchFamily="34" charset="0"/>
                <a:cs typeface="Arial" panose="020B0604020202020204" pitchFamily="34" charset="0"/>
              </a:rPr>
              <a:t>Improved fire resistance of reinforced concrete columns. </a:t>
            </a:r>
            <a:r>
              <a:rPr lang="en-GB" sz="2400" dirty="0">
                <a:latin typeface="Arial" panose="020B0604020202020204" pitchFamily="34" charset="0"/>
                <a:cs typeface="Arial" panose="020B0604020202020204" pitchFamily="34" charset="0"/>
              </a:rPr>
              <a:t>Retrieved from: https://iugspace.iugaza.edu.ps/bitstream/handle/20.500.12358/19182/file_1.pdf?sequence=1&amp;isAllowed=y</a:t>
            </a:r>
          </a:p>
          <a:p>
            <a:pPr algn="just"/>
            <a:endParaRPr lang="en-US" sz="4000" b="1"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C.S.Ravikumar, T.S.Thandavamoorthy. (Oct 2013). </a:t>
            </a:r>
            <a:r>
              <a:rPr lang="en-GB" sz="2400" i="1" dirty="0">
                <a:latin typeface="Arial" panose="020B0604020202020204" pitchFamily="34" charset="0"/>
                <a:cs typeface="Arial" panose="020B0604020202020204" pitchFamily="34" charset="0"/>
              </a:rPr>
              <a:t>Glass fiber concrete: Investigation on strength and fire-resistant properties. </a:t>
            </a:r>
            <a:r>
              <a:rPr lang="en-GB" sz="2400" dirty="0">
                <a:latin typeface="Arial" panose="020B0604020202020204" pitchFamily="34" charset="0"/>
                <a:cs typeface="Arial" panose="020B0604020202020204" pitchFamily="34" charset="0"/>
              </a:rPr>
              <a:t>Retrieved from: https://www.iosrjournals.org/iosr-jmce/papers/vol9-issue3/D0932125.pdf?id=7625</a:t>
            </a:r>
          </a:p>
          <a:p>
            <a:endParaRPr lang="en-US" sz="4000" b="1"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A.Lau, M.Anson. (2006). </a:t>
            </a:r>
            <a:r>
              <a:rPr lang="en-GB" sz="2400" i="1" dirty="0">
                <a:latin typeface="Arial" panose="020B0604020202020204" pitchFamily="34" charset="0"/>
                <a:cs typeface="Arial" panose="020B0604020202020204" pitchFamily="34" charset="0"/>
              </a:rPr>
              <a:t>Effect of high temperatures on high performance steel fibre reinforced concrete. </a:t>
            </a:r>
            <a:r>
              <a:rPr lang="en-GB" sz="2400" dirty="0">
                <a:latin typeface="Arial" panose="020B0604020202020204" pitchFamily="34" charset="0"/>
                <a:cs typeface="Arial" panose="020B0604020202020204" pitchFamily="34" charset="0"/>
              </a:rPr>
              <a:t>Retrieved from: https://www.researchgate.net/publication/223904785_Effect_of_high_temperatures_on_high_performance_steel_fibre_reinforced_concrete</a:t>
            </a:r>
          </a:p>
          <a:p>
            <a:endParaRPr lang="en-US" sz="4000" b="1"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R.A.Sallal. (Sep 2007). </a:t>
            </a:r>
            <a:r>
              <a:rPr lang="en-GB" sz="2400" i="1" dirty="0">
                <a:latin typeface="Arial" panose="020B0604020202020204" pitchFamily="34" charset="0"/>
                <a:cs typeface="Arial" panose="020B0604020202020204" pitchFamily="34" charset="0"/>
              </a:rPr>
              <a:t>Strength and elasticity of steel fiber reinforced concrete at high temperatures. </a:t>
            </a:r>
            <a:r>
              <a:rPr lang="en-GB" sz="2400" dirty="0">
                <a:latin typeface="Arial" panose="020B0604020202020204" pitchFamily="34" charset="0"/>
                <a:cs typeface="Arial" panose="020B0604020202020204" pitchFamily="34" charset="0"/>
              </a:rPr>
              <a:t>Retrieved from: https://www.researchgate.net/publication/268212634_Strength_and_Elasticity_of_Steel_Fiber_Reinforced_Concrete_at_High_Temperatures</a:t>
            </a:r>
          </a:p>
          <a:p>
            <a:endParaRPr lang="en-US" sz="4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372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5320</TotalTime>
  <Words>766</Words>
  <Application>Microsoft Macintosh PowerPoint</Application>
  <PresentationFormat>Custom</PresentationFormat>
  <Paragraphs>108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Times</vt:lpstr>
      <vt:lpstr>Wingdings</vt:lpstr>
      <vt:lpstr>Office Theme</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thomas hinder</cp:lastModifiedBy>
  <cp:revision>25</cp:revision>
  <dcterms:created xsi:type="dcterms:W3CDTF">2014-10-01T08:15:24Z</dcterms:created>
  <dcterms:modified xsi:type="dcterms:W3CDTF">2020-05-30T10:31:47Z</dcterms:modified>
</cp:coreProperties>
</file>