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45"/>
  </p:notesMasterIdLst>
  <p:sldIdLst>
    <p:sldId id="278" r:id="rId4"/>
    <p:sldId id="261" r:id="rId5"/>
    <p:sldId id="259" r:id="rId6"/>
    <p:sldId id="263" r:id="rId7"/>
    <p:sldId id="265" r:id="rId8"/>
    <p:sldId id="266" r:id="rId9"/>
    <p:sldId id="268" r:id="rId10"/>
    <p:sldId id="269" r:id="rId11"/>
    <p:sldId id="267" r:id="rId12"/>
    <p:sldId id="280" r:id="rId13"/>
    <p:sldId id="298" r:id="rId14"/>
    <p:sldId id="300" r:id="rId15"/>
    <p:sldId id="303" r:id="rId16"/>
    <p:sldId id="305" r:id="rId17"/>
    <p:sldId id="307" r:id="rId18"/>
    <p:sldId id="310" r:id="rId19"/>
    <p:sldId id="313" r:id="rId20"/>
    <p:sldId id="317" r:id="rId21"/>
    <p:sldId id="320" r:id="rId22"/>
    <p:sldId id="328" r:id="rId23"/>
    <p:sldId id="329" r:id="rId24"/>
    <p:sldId id="338" r:id="rId25"/>
    <p:sldId id="344" r:id="rId26"/>
    <p:sldId id="346" r:id="rId27"/>
    <p:sldId id="350" r:id="rId28"/>
    <p:sldId id="353" r:id="rId29"/>
    <p:sldId id="355" r:id="rId30"/>
    <p:sldId id="357" r:id="rId31"/>
    <p:sldId id="359" r:id="rId32"/>
    <p:sldId id="361" r:id="rId33"/>
    <p:sldId id="365" r:id="rId34"/>
    <p:sldId id="367" r:id="rId35"/>
    <p:sldId id="370" r:id="rId36"/>
    <p:sldId id="372" r:id="rId37"/>
    <p:sldId id="374" r:id="rId38"/>
    <p:sldId id="375" r:id="rId39"/>
    <p:sldId id="376" r:id="rId40"/>
    <p:sldId id="377" r:id="rId41"/>
    <p:sldId id="379" r:id="rId42"/>
    <p:sldId id="380" r:id="rId43"/>
    <p:sldId id="25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28" autoAdjust="0"/>
    <p:restoredTop sz="94660"/>
  </p:normalViewPr>
  <p:slideViewPr>
    <p:cSldViewPr snapToGrid="0">
      <p:cViewPr>
        <p:scale>
          <a:sx n="68" d="100"/>
          <a:sy n="68" d="100"/>
        </p:scale>
        <p:origin x="354" y="1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image" Target="../media/image22.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image" Target="../media/image29.wmf"/><Relationship Id="rId1" Type="http://schemas.openxmlformats.org/officeDocument/2006/relationships/image" Target="../media/image28.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image" Target="../media/image38.wmf"/><Relationship Id="rId1" Type="http://schemas.openxmlformats.org/officeDocument/2006/relationships/image" Target="../media/image3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21298-4752-463D-B4A8-739391700095}" type="datetimeFigureOut">
              <a:rPr lang="en-GB" smtClean="0"/>
              <a:t>05/03/2017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4FFBD-A7DF-41C6-93FB-44F8C11191A9}" type="slidenum">
              <a:rPr lang="en-GB" smtClean="0"/>
              <a:t>‹#›</a:t>
            </a:fld>
            <a:endParaRPr lang="en-GB" dirty="0"/>
          </a:p>
        </p:txBody>
      </p:sp>
    </p:spTree>
    <p:extLst>
      <p:ext uri="{BB962C8B-B14F-4D97-AF65-F5344CB8AC3E}">
        <p14:creationId xmlns:p14="http://schemas.microsoft.com/office/powerpoint/2010/main" val="2607749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269AC497-67B4-4387-AA81-51863EAEA82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387" name="Rectangle 2"/>
          <p:cNvSpPr>
            <a:spLocks noChangeArrowheads="1" noTextEdit="1"/>
          </p:cNvSpPr>
          <p:nvPr>
            <p:ph type="sldImg"/>
          </p:nvPr>
        </p:nvSpPr>
        <p:spPr>
          <a:ln/>
        </p:spPr>
      </p:sp>
      <p:sp>
        <p:nvSpPr>
          <p:cNvPr id="163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4045792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6C933445-BB15-467A-9223-E24B8BFFA01B}"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10</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4275" name="Rectangle 2"/>
          <p:cNvSpPr>
            <a:spLocks noChangeArrowheads="1" noTextEdit="1"/>
          </p:cNvSpPr>
          <p:nvPr>
            <p:ph type="sldImg"/>
          </p:nvPr>
        </p:nvSpPr>
        <p:spPr>
          <a:solidFill>
            <a:srgbClr val="FFFFFF"/>
          </a:solidFill>
          <a:ln/>
        </p:spPr>
      </p:sp>
      <p:sp>
        <p:nvSpPr>
          <p:cNvPr id="54276"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963764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9DCDFA5A-2BC7-4946-84E4-8C23E50B72E9}"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2707" name="Rectangle 2"/>
          <p:cNvSpPr>
            <a:spLocks noChangeArrowheads="1" noTextEdit="1"/>
          </p:cNvSpPr>
          <p:nvPr>
            <p:ph type="sldImg"/>
          </p:nvPr>
        </p:nvSpPr>
        <p:spPr>
          <a:solidFill>
            <a:srgbClr val="FFFFFF"/>
          </a:solidFill>
          <a:ln/>
        </p:spPr>
      </p:sp>
      <p:sp>
        <p:nvSpPr>
          <p:cNvPr id="7270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145517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C015E140-8137-4C56-9B8B-66546BD7121D}"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12</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5779" name="Rectangle 2"/>
          <p:cNvSpPr>
            <a:spLocks noChangeArrowheads="1" noTextEdit="1"/>
          </p:cNvSpPr>
          <p:nvPr>
            <p:ph type="sldImg"/>
          </p:nvPr>
        </p:nvSpPr>
        <p:spPr>
          <a:solidFill>
            <a:srgbClr val="FFFFFF"/>
          </a:solidFill>
          <a:ln/>
        </p:spPr>
      </p:sp>
      <p:sp>
        <p:nvSpPr>
          <p:cNvPr id="7578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630139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algn="r"/>
            <a:fld id="{69D7147B-84DE-4C91-A178-CE238CE63DC7}" type="slidenum">
              <a:rPr lang="en-US" altLang="en-US" sz="1300" b="0"/>
              <a:pPr algn="r"/>
              <a:t>13</a:t>
            </a:fld>
            <a:endParaRPr lang="en-US" altLang="en-US" sz="1300" b="0" dirty="0"/>
          </a:p>
        </p:txBody>
      </p:sp>
      <p:sp>
        <p:nvSpPr>
          <p:cNvPr id="83971" name="Rectangle 2"/>
          <p:cNvSpPr>
            <a:spLocks noChangeArrowheads="1" noTextEdit="1"/>
          </p:cNvSpPr>
          <p:nvPr>
            <p:ph type="sldImg"/>
          </p:nvPr>
        </p:nvSpPr>
        <p:spPr>
          <a:solidFill>
            <a:srgbClr val="FFFFFF"/>
          </a:solidFill>
          <a:ln/>
        </p:spPr>
      </p:sp>
      <p:sp>
        <p:nvSpPr>
          <p:cNvPr id="83972"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384414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algn="r"/>
            <a:fld id="{AB44F51A-2703-4BDC-BF09-1417BEC22085}" type="slidenum">
              <a:rPr lang="en-US" altLang="en-US" sz="1300" b="0"/>
              <a:pPr algn="r"/>
              <a:t>14</a:t>
            </a:fld>
            <a:endParaRPr lang="en-US" altLang="en-US" sz="1300" b="0" dirty="0"/>
          </a:p>
        </p:txBody>
      </p:sp>
      <p:sp>
        <p:nvSpPr>
          <p:cNvPr id="86019" name="Rectangle 2"/>
          <p:cNvSpPr>
            <a:spLocks noChangeArrowheads="1" noTextEdit="1"/>
          </p:cNvSpPr>
          <p:nvPr>
            <p:ph type="sldImg"/>
          </p:nvPr>
        </p:nvSpPr>
        <p:spPr>
          <a:solidFill>
            <a:srgbClr val="FFFFFF"/>
          </a:solidFill>
          <a:ln/>
        </p:spPr>
      </p:sp>
      <p:sp>
        <p:nvSpPr>
          <p:cNvPr id="8602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850722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algn="r"/>
            <a:fld id="{377CA7E8-CE17-40FE-AF85-CF0674D923BA}" type="slidenum">
              <a:rPr lang="en-US" altLang="en-US" sz="1300" b="0"/>
              <a:pPr algn="r"/>
              <a:t>15</a:t>
            </a:fld>
            <a:endParaRPr lang="en-US" altLang="en-US" sz="1300" b="0" dirty="0"/>
          </a:p>
        </p:txBody>
      </p:sp>
      <p:sp>
        <p:nvSpPr>
          <p:cNvPr id="88067" name="Rectangle 2"/>
          <p:cNvSpPr>
            <a:spLocks noChangeArrowheads="1" noTextEdit="1"/>
          </p:cNvSpPr>
          <p:nvPr>
            <p:ph type="sldImg"/>
          </p:nvPr>
        </p:nvSpPr>
        <p:spPr>
          <a:solidFill>
            <a:srgbClr val="FFFFFF"/>
          </a:solidFill>
          <a:ln/>
        </p:spPr>
      </p:sp>
      <p:sp>
        <p:nvSpPr>
          <p:cNvPr id="8806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470353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72BBEC2B-6105-49D0-9454-6B6924E24D7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16</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3187" name="Rectangle 2"/>
          <p:cNvSpPr>
            <a:spLocks noChangeArrowheads="1" noTextEdit="1"/>
          </p:cNvSpPr>
          <p:nvPr>
            <p:ph type="sldImg"/>
          </p:nvPr>
        </p:nvSpPr>
        <p:spPr>
          <a:solidFill>
            <a:srgbClr val="FFFFFF"/>
          </a:solidFill>
          <a:ln/>
        </p:spPr>
      </p:sp>
      <p:sp>
        <p:nvSpPr>
          <p:cNvPr id="9318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4059377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4354B3F6-A4F5-43D2-83F3-90EC07E8A12F}"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17</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7283" name="Rectangle 2"/>
          <p:cNvSpPr>
            <a:spLocks noChangeArrowheads="1" noTextEdit="1"/>
          </p:cNvSpPr>
          <p:nvPr>
            <p:ph type="sldImg"/>
          </p:nvPr>
        </p:nvSpPr>
        <p:spPr>
          <a:solidFill>
            <a:srgbClr val="FFFFFF"/>
          </a:solidFill>
          <a:ln/>
        </p:spPr>
      </p:sp>
      <p:sp>
        <p:nvSpPr>
          <p:cNvPr id="97284"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076379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4ABE31C5-64B2-4B77-B4AE-FF7168090FAB}"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18</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1379" name="Rectangle 2"/>
          <p:cNvSpPr>
            <a:spLocks noChangeArrowheads="1" noTextEdit="1"/>
          </p:cNvSpPr>
          <p:nvPr>
            <p:ph type="sldImg"/>
          </p:nvPr>
        </p:nvSpPr>
        <p:spPr>
          <a:solidFill>
            <a:srgbClr val="FFFFFF"/>
          </a:solidFill>
          <a:ln/>
        </p:spPr>
      </p:sp>
      <p:sp>
        <p:nvSpPr>
          <p:cNvPr id="10138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758574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1CB8E707-84CA-44A3-9881-4DC4B0EC5495}"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19</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4451" name="Rectangle 2"/>
          <p:cNvSpPr>
            <a:spLocks noChangeArrowheads="1" noTextEdit="1"/>
          </p:cNvSpPr>
          <p:nvPr>
            <p:ph type="sldImg"/>
          </p:nvPr>
        </p:nvSpPr>
        <p:spPr>
          <a:solidFill>
            <a:srgbClr val="FFFFFF"/>
          </a:solidFill>
          <a:ln/>
        </p:spPr>
      </p:sp>
      <p:sp>
        <p:nvSpPr>
          <p:cNvPr id="104452"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212407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888255E0-FD44-434C-AB66-32D410EC2F69}"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20</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13667" name="Rectangle 2"/>
          <p:cNvSpPr>
            <a:spLocks noChangeArrowheads="1" noTextEdit="1"/>
          </p:cNvSpPr>
          <p:nvPr>
            <p:ph type="sldImg"/>
          </p:nvPr>
        </p:nvSpPr>
        <p:spPr>
          <a:solidFill>
            <a:srgbClr val="FFFFFF"/>
          </a:solidFill>
          <a:ln/>
        </p:spPr>
      </p:sp>
      <p:sp>
        <p:nvSpPr>
          <p:cNvPr id="11366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451690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27A4780D-F55F-42CB-BBAE-84BBA7691256}"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17763" name="Rectangle 2"/>
          <p:cNvSpPr>
            <a:spLocks noChangeArrowheads="1" noTextEdit="1"/>
          </p:cNvSpPr>
          <p:nvPr>
            <p:ph type="sldImg"/>
          </p:nvPr>
        </p:nvSpPr>
        <p:spPr>
          <a:solidFill>
            <a:srgbClr val="FFFFFF"/>
          </a:solidFill>
          <a:ln/>
        </p:spPr>
      </p:sp>
      <p:sp>
        <p:nvSpPr>
          <p:cNvPr id="117764"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151982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7364702A-EA85-4736-A0CF-83A5A954B41D}"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22</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9395" name="Rectangle 2"/>
          <p:cNvSpPr>
            <a:spLocks noChangeArrowheads="1" noTextEdit="1"/>
          </p:cNvSpPr>
          <p:nvPr>
            <p:ph type="sldImg"/>
          </p:nvPr>
        </p:nvSpPr>
        <p:spPr>
          <a:solidFill>
            <a:srgbClr val="FFFFFF"/>
          </a:solidFill>
          <a:ln/>
        </p:spPr>
      </p:sp>
      <p:sp>
        <p:nvSpPr>
          <p:cNvPr id="59396"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329055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3DF8DC9C-A092-4A32-B650-FAE5BDFA2C90}"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23</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5539" name="Rectangle 2"/>
          <p:cNvSpPr>
            <a:spLocks noChangeArrowheads="1" noTextEdit="1"/>
          </p:cNvSpPr>
          <p:nvPr>
            <p:ph type="sldImg"/>
          </p:nvPr>
        </p:nvSpPr>
        <p:spPr>
          <a:solidFill>
            <a:srgbClr val="FFFFFF"/>
          </a:solidFill>
          <a:ln/>
        </p:spPr>
      </p:sp>
      <p:sp>
        <p:nvSpPr>
          <p:cNvPr id="6554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0644368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F66E9C67-F228-4EA9-A002-7B7D3B2EB705}"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24</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8611" name="Rectangle 2"/>
          <p:cNvSpPr>
            <a:spLocks noChangeArrowheads="1" noTextEdit="1"/>
          </p:cNvSpPr>
          <p:nvPr>
            <p:ph type="sldImg"/>
          </p:nvPr>
        </p:nvSpPr>
        <p:spPr>
          <a:solidFill>
            <a:srgbClr val="FFFFFF"/>
          </a:solidFill>
          <a:ln/>
        </p:spPr>
      </p:sp>
      <p:sp>
        <p:nvSpPr>
          <p:cNvPr id="68612"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900679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A4BE1EAB-7803-46ED-A124-80B3909231F1}"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25</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2707" name="Rectangle 2"/>
          <p:cNvSpPr>
            <a:spLocks noChangeArrowheads="1" noTextEdit="1"/>
          </p:cNvSpPr>
          <p:nvPr>
            <p:ph type="sldImg"/>
          </p:nvPr>
        </p:nvSpPr>
        <p:spPr>
          <a:solidFill>
            <a:srgbClr val="FFFFFF"/>
          </a:solidFill>
          <a:ln/>
        </p:spPr>
      </p:sp>
      <p:sp>
        <p:nvSpPr>
          <p:cNvPr id="7270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7196939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EC042476-3970-4846-A76D-8A758A6DAF0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26</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7827" name="Rectangle 2"/>
          <p:cNvSpPr>
            <a:spLocks noChangeArrowheads="1" noTextEdit="1"/>
          </p:cNvSpPr>
          <p:nvPr>
            <p:ph type="sldImg"/>
          </p:nvPr>
        </p:nvSpPr>
        <p:spPr>
          <a:solidFill>
            <a:srgbClr val="FFFFFF"/>
          </a:solidFill>
          <a:ln/>
        </p:spPr>
      </p:sp>
      <p:sp>
        <p:nvSpPr>
          <p:cNvPr id="7782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6366628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6DAE0B36-3D98-46B2-AEC9-6DC5FD3DD7C7}"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27</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0179" name="Rectangle 2"/>
          <p:cNvSpPr>
            <a:spLocks noChangeArrowheads="1" noTextEdit="1"/>
          </p:cNvSpPr>
          <p:nvPr>
            <p:ph type="sldImg"/>
          </p:nvPr>
        </p:nvSpPr>
        <p:spPr>
          <a:solidFill>
            <a:srgbClr val="FFFFFF"/>
          </a:solidFill>
          <a:ln/>
        </p:spPr>
      </p:sp>
      <p:sp>
        <p:nvSpPr>
          <p:cNvPr id="5018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5324399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31569FF8-930D-4494-A47A-3F6CF1883F4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28</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5299" name="Rectangle 2"/>
          <p:cNvSpPr>
            <a:spLocks noChangeArrowheads="1" noTextEdit="1"/>
          </p:cNvSpPr>
          <p:nvPr>
            <p:ph type="sldImg"/>
          </p:nvPr>
        </p:nvSpPr>
        <p:spPr>
          <a:solidFill>
            <a:srgbClr val="FFFFFF"/>
          </a:solidFill>
          <a:ln/>
        </p:spPr>
      </p:sp>
      <p:sp>
        <p:nvSpPr>
          <p:cNvPr id="5530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4894528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4F3A6F29-0444-4C8F-B24B-5B3178BCDEE0}"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29</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7347" name="Rectangle 2"/>
          <p:cNvSpPr>
            <a:spLocks noChangeArrowheads="1" noTextEdit="1"/>
          </p:cNvSpPr>
          <p:nvPr>
            <p:ph type="sldImg"/>
          </p:nvPr>
        </p:nvSpPr>
        <p:spPr>
          <a:solidFill>
            <a:srgbClr val="FFFFFF"/>
          </a:solidFill>
          <a:ln/>
        </p:spPr>
      </p:sp>
      <p:sp>
        <p:nvSpPr>
          <p:cNvPr id="5734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5127022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24BC892A-F63B-4DCA-A064-ED17DCAF6872}"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30</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9395" name="Rectangle 2"/>
          <p:cNvSpPr>
            <a:spLocks noChangeArrowheads="1" noTextEdit="1"/>
          </p:cNvSpPr>
          <p:nvPr>
            <p:ph type="sldImg"/>
          </p:nvPr>
        </p:nvSpPr>
        <p:spPr>
          <a:solidFill>
            <a:srgbClr val="FFFFFF"/>
          </a:solidFill>
          <a:ln/>
        </p:spPr>
      </p:sp>
      <p:sp>
        <p:nvSpPr>
          <p:cNvPr id="59396"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6475113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932F79F2-37D2-43B0-B6A9-59C355049A4F}"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5539" name="Rectangle 2"/>
          <p:cNvSpPr>
            <a:spLocks noChangeArrowheads="1" noTextEdit="1"/>
          </p:cNvSpPr>
          <p:nvPr>
            <p:ph type="sldImg"/>
          </p:nvPr>
        </p:nvSpPr>
        <p:spPr>
          <a:solidFill>
            <a:srgbClr val="FFFFFF"/>
          </a:solidFill>
          <a:ln/>
        </p:spPr>
      </p:sp>
      <p:sp>
        <p:nvSpPr>
          <p:cNvPr id="6554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1029650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DC4BE792-9368-4971-B7CB-A1A70036A77A}"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32</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8611" name="Rectangle 2"/>
          <p:cNvSpPr>
            <a:spLocks noChangeArrowheads="1" noTextEdit="1"/>
          </p:cNvSpPr>
          <p:nvPr>
            <p:ph type="sldImg"/>
          </p:nvPr>
        </p:nvSpPr>
        <p:spPr>
          <a:solidFill>
            <a:srgbClr val="FFFFFF"/>
          </a:solidFill>
          <a:ln/>
        </p:spPr>
      </p:sp>
      <p:sp>
        <p:nvSpPr>
          <p:cNvPr id="68612"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24986633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766D8800-BC5D-4C91-A231-EBCB863F8832}"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33</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1683" name="Rectangle 2"/>
          <p:cNvSpPr>
            <a:spLocks noChangeArrowheads="1" noTextEdit="1"/>
          </p:cNvSpPr>
          <p:nvPr>
            <p:ph type="sldImg"/>
          </p:nvPr>
        </p:nvSpPr>
        <p:spPr>
          <a:solidFill>
            <a:srgbClr val="FFFFFF"/>
          </a:solidFill>
          <a:ln/>
        </p:spPr>
      </p:sp>
      <p:sp>
        <p:nvSpPr>
          <p:cNvPr id="71684"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6219888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1D06C350-6402-493D-B2DC-C05BA1FD349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34</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73731" name="Rectangle 2"/>
          <p:cNvSpPr>
            <a:spLocks noChangeArrowheads="1" noTextEdit="1"/>
          </p:cNvSpPr>
          <p:nvPr>
            <p:ph type="sldImg"/>
          </p:nvPr>
        </p:nvSpPr>
        <p:spPr>
          <a:solidFill>
            <a:srgbClr val="FFFFFF"/>
          </a:solidFill>
          <a:ln/>
        </p:spPr>
      </p:sp>
      <p:sp>
        <p:nvSpPr>
          <p:cNvPr id="73732"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5701852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4C1E80B8-945D-46BC-84E0-50B6A74578C7}"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35</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22531" name="Rectangle 2"/>
          <p:cNvSpPr>
            <a:spLocks noChangeArrowheads="1" noTextEdit="1"/>
          </p:cNvSpPr>
          <p:nvPr>
            <p:ph type="sldImg"/>
          </p:nvPr>
        </p:nvSpPr>
        <p:spPr>
          <a:solidFill>
            <a:srgbClr val="FFFFFF"/>
          </a:solidFill>
          <a:ln/>
        </p:spPr>
      </p:sp>
      <p:sp>
        <p:nvSpPr>
          <p:cNvPr id="22532"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42065587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607DEAED-2067-48CE-9475-C3E2CE271C3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36</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26627" name="Rectangle 2"/>
          <p:cNvSpPr>
            <a:spLocks noChangeArrowheads="1" noTextEdit="1"/>
          </p:cNvSpPr>
          <p:nvPr>
            <p:ph type="sldImg"/>
          </p:nvPr>
        </p:nvSpPr>
        <p:spPr>
          <a:solidFill>
            <a:srgbClr val="FFFFFF"/>
          </a:solidFill>
          <a:ln/>
        </p:spPr>
      </p:sp>
      <p:sp>
        <p:nvSpPr>
          <p:cNvPr id="26628"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1386853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4DFD96C9-8C3B-4D0B-9599-3E5BE886FABD}"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37</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38915" name="Rectangle 2"/>
          <p:cNvSpPr>
            <a:spLocks noChangeArrowheads="1" noTextEdit="1"/>
          </p:cNvSpPr>
          <p:nvPr>
            <p:ph type="sldImg"/>
          </p:nvPr>
        </p:nvSpPr>
        <p:spPr>
          <a:solidFill>
            <a:srgbClr val="FFFFFF"/>
          </a:solidFill>
          <a:ln/>
        </p:spPr>
      </p:sp>
      <p:sp>
        <p:nvSpPr>
          <p:cNvPr id="38916"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8093567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71624095-86A5-4BCA-916E-BD881D577FA9}"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38</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45059" name="Rectangle 2"/>
          <p:cNvSpPr>
            <a:spLocks noChangeArrowheads="1" noTextEdit="1"/>
          </p:cNvSpPr>
          <p:nvPr>
            <p:ph type="sldImg"/>
          </p:nvPr>
        </p:nvSpPr>
        <p:spPr>
          <a:solidFill>
            <a:srgbClr val="FFFFFF"/>
          </a:solidFill>
          <a:ln/>
        </p:spPr>
      </p:sp>
      <p:sp>
        <p:nvSpPr>
          <p:cNvPr id="4506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7393025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65CE2CE7-F8B7-4089-B3A7-6AF14FA4FEFD}"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39</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5539" name="Rectangle 2"/>
          <p:cNvSpPr>
            <a:spLocks noChangeArrowheads="1" noTextEdit="1"/>
          </p:cNvSpPr>
          <p:nvPr>
            <p:ph type="sldImg"/>
          </p:nvPr>
        </p:nvSpPr>
        <p:spPr>
          <a:solidFill>
            <a:srgbClr val="FFFFFF"/>
          </a:solidFill>
          <a:ln/>
        </p:spPr>
      </p:sp>
      <p:sp>
        <p:nvSpPr>
          <p:cNvPr id="6554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1781719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65CE2CE7-F8B7-4089-B3A7-6AF14FA4FEFD}"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40</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5539" name="Rectangle 2"/>
          <p:cNvSpPr>
            <a:spLocks noChangeArrowheads="1" noTextEdit="1"/>
          </p:cNvSpPr>
          <p:nvPr>
            <p:ph type="sldImg"/>
          </p:nvPr>
        </p:nvSpPr>
        <p:spPr>
          <a:solidFill>
            <a:srgbClr val="FFFFFF"/>
          </a:solidFill>
          <a:ln/>
        </p:spPr>
      </p:sp>
      <p:sp>
        <p:nvSpPr>
          <p:cNvPr id="65540" name="Rectangle 3"/>
          <p:cNvSpPr>
            <a:spLocks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dirty="0">
                <a:latin typeface="Arial" panose="020B0604020202020204" pitchFamily="34" charset="0"/>
              </a:rPr>
              <a:t>Contents</a:t>
            </a:r>
          </a:p>
          <a:p>
            <a:pPr eaLnBrk="1" hangingPunct="1"/>
            <a:r>
              <a:rPr lang="en-GB" altLang="en-US" dirty="0">
                <a:latin typeface="Arial" panose="020B0604020202020204" pitchFamily="34" charset="0"/>
              </a:rPr>
              <a:t>Introduction to project and what it is about</a:t>
            </a:r>
          </a:p>
          <a:p>
            <a:pPr eaLnBrk="1" hangingPunct="1"/>
            <a:r>
              <a:rPr lang="en-GB" altLang="en-US" dirty="0">
                <a:latin typeface="Arial" panose="020B0604020202020204" pitchFamily="34" charset="0"/>
              </a:rPr>
              <a:t>Responses to selected feedback from the previous theme review</a:t>
            </a:r>
          </a:p>
          <a:p>
            <a:pPr eaLnBrk="1" hangingPunct="1"/>
            <a:r>
              <a:rPr lang="en-GB" altLang="en-US" dirty="0">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dirty="0">
                <a:latin typeface="Arial" panose="020B0604020202020204" pitchFamily="34" charset="0"/>
              </a:rPr>
              <a:t>Conclude presentation</a:t>
            </a:r>
          </a:p>
        </p:txBody>
      </p:sp>
    </p:spTree>
    <p:extLst>
      <p:ext uri="{BB962C8B-B14F-4D97-AF65-F5344CB8AC3E}">
        <p14:creationId xmlns:p14="http://schemas.microsoft.com/office/powerpoint/2010/main" val="30486765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5" name="Date Placeholder 12"/>
          <p:cNvSpPr>
            <a:spLocks noGrp="1"/>
          </p:cNvSpPr>
          <p:nvPr>
            <p:ph type="dt" sz="half" idx="10"/>
          </p:nvPr>
        </p:nvSpPr>
        <p:spPr>
          <a:xfrm>
            <a:off x="47773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2C6D73E2-BA5D-413D-ACE0-53980847DC2A}" type="datetime1">
              <a:rPr lang="en-US"/>
              <a:pPr>
                <a:defRPr/>
              </a:pPr>
              <a:t>3/6/2017</a:t>
            </a:fld>
            <a:endParaRPr lang="en-US" dirty="0"/>
          </a:p>
        </p:txBody>
      </p:sp>
      <p:sp>
        <p:nvSpPr>
          <p:cNvPr id="6" name="Slide Number Placeholder 13"/>
          <p:cNvSpPr>
            <a:spLocks noGrp="1"/>
          </p:cNvSpPr>
          <p:nvPr>
            <p:ph type="sldNum" sz="quarter" idx="11"/>
          </p:nvPr>
        </p:nvSpPr>
        <p:spPr>
          <a:xfrm>
            <a:off x="8553451" y="6400800"/>
            <a:ext cx="609600" cy="152400"/>
          </a:xfrm>
        </p:spPr>
        <p:txBody>
          <a:bodyPr/>
          <a:lstStyle>
            <a:lvl1pPr algn="r" eaLnBrk="0" hangingPunct="0">
              <a:defRPr b="1">
                <a:latin typeface="Arial" panose="020B0604020202020204" pitchFamily="34" charset="0"/>
              </a:defRPr>
            </a:lvl1pPr>
          </a:lstStyle>
          <a:p>
            <a:pPr>
              <a:defRPr/>
            </a:pPr>
            <a:fld id="{267CD8ED-EBD7-406E-961B-3CCB25A6F561}" type="slidenum">
              <a:rPr lang="en-US" altLang="en-US"/>
              <a:pPr>
                <a:defRPr/>
              </a:pPr>
              <a:t>‹#›</a:t>
            </a:fld>
            <a:endParaRPr lang="en-US" altLang="en-US" dirty="0"/>
          </a:p>
        </p:txBody>
      </p:sp>
      <p:sp>
        <p:nvSpPr>
          <p:cNvPr id="7" name="Footer Placeholder 14"/>
          <p:cNvSpPr>
            <a:spLocks noGrp="1"/>
          </p:cNvSpPr>
          <p:nvPr>
            <p:ph type="ftr" sz="quarter" idx="12"/>
          </p:nvPr>
        </p:nvSpPr>
        <p:spPr>
          <a:xfrm>
            <a:off x="4775200" y="6296025"/>
            <a:ext cx="3761317" cy="152400"/>
          </a:xfrm>
        </p:spPr>
        <p:txBody>
          <a:bodyPr/>
          <a:lstStyle>
            <a:lvl1pPr eaLnBrk="0" fontAlgn="base" hangingPunct="0">
              <a:spcBef>
                <a:spcPct val="0"/>
              </a:spcBef>
              <a:spcAft>
                <a:spcPct val="0"/>
              </a:spcAft>
              <a:defRPr b="1" dirty="0">
                <a:latin typeface="Arial" charset="0"/>
                <a:ea typeface="ＭＳ Ｐゴシック" pitchFamily="34" charset="-128"/>
              </a:defRPr>
            </a:lvl1pPr>
          </a:lstStyle>
          <a:p>
            <a:pPr>
              <a:defRPr/>
            </a:pPr>
            <a:endParaRPr lang="en-US" dirty="0"/>
          </a:p>
        </p:txBody>
      </p:sp>
      <p:pic>
        <p:nvPicPr>
          <p:cNvPr id="8" name="Picture 7" descr="SMU_header_banner.jp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787093" y="219075"/>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147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Date Placeholder 9"/>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480E4447-C64B-4D2B-9D2C-D4ED07D6A960}" type="datetime1">
              <a:rPr lang="en-US"/>
              <a:pPr>
                <a:defRPr/>
              </a:pPr>
              <a:t>3/5/2017</a:t>
            </a:fld>
            <a:endParaRPr lang="en-US" dirty="0"/>
          </a:p>
        </p:txBody>
      </p:sp>
      <p:sp>
        <p:nvSpPr>
          <p:cNvPr id="5" name="Slide Number Placeholder 10"/>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6C4220D5-5967-4D6C-B4F4-7EB3B0B24602}" type="slidenum">
              <a:rPr lang="en-US" altLang="en-US"/>
              <a:pPr>
                <a:defRPr/>
              </a:pPr>
              <a:t>‹#›</a:t>
            </a:fld>
            <a:endParaRPr lang="en-US" altLang="en-US" dirty="0"/>
          </a:p>
        </p:txBody>
      </p:sp>
      <p:sp>
        <p:nvSpPr>
          <p:cNvPr id="6" name="Footer Placeholder 11"/>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57479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F36288D8-60E0-4DBF-895F-C5D31AB9649F}" type="datetime1">
              <a:rPr lang="en-US"/>
              <a:pPr>
                <a:defRPr/>
              </a:pPr>
              <a:t>3/5/2017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b="1">
                <a:latin typeface="Arial" panose="020B0604020202020204" pitchFamily="34" charset="0"/>
              </a:defRPr>
            </a:lvl1pPr>
          </a:lstStyle>
          <a:p>
            <a:pPr>
              <a:defRPr/>
            </a:pPr>
            <a:fld id="{5CDC8FB2-F26D-4FC9-BFF1-0727DF40092E}" type="slidenum">
              <a:rPr lang="en-US" altLang="en-US"/>
              <a:pPr>
                <a:defRPr/>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488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CDE71B22-C139-4785-88D7-623BC6A2E65A}" type="datetime1">
              <a:rPr lang="en-US"/>
              <a:pPr>
                <a:defRPr/>
              </a:pPr>
              <a:t>3/5/2017</a:t>
            </a:fld>
            <a:endParaRPr lang="en-US" dirty="0"/>
          </a:p>
        </p:txBody>
      </p:sp>
      <p:sp>
        <p:nvSpPr>
          <p:cNvPr id="6" name="Slide Number Placeholder 12"/>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D88A67A-360A-484B-A388-C05A174412DC}" type="slidenum">
              <a:rPr lang="en-US" altLang="en-US"/>
              <a:pPr>
                <a:defRPr/>
              </a:pPr>
              <a:t>‹#›</a:t>
            </a:fld>
            <a:endParaRPr lang="en-US" altLang="en-US" dirty="0"/>
          </a:p>
        </p:txBody>
      </p:sp>
      <p:sp>
        <p:nvSpPr>
          <p:cNvPr id="7" name="Footer Placeholder 13"/>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23019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Date Placeholder 11"/>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7169A29-3A06-4C71-BDD5-3613DC66FAC1}" type="datetime1">
              <a:rPr lang="en-US"/>
              <a:pPr>
                <a:defRPr/>
              </a:pPr>
              <a:t>3/5/2017</a:t>
            </a:fld>
            <a:endParaRPr lang="en-US" dirty="0"/>
          </a:p>
        </p:txBody>
      </p:sp>
      <p:sp>
        <p:nvSpPr>
          <p:cNvPr id="8"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1ED254FC-3ECD-423F-BC33-0062706499EC}" type="slidenum">
              <a:rPr lang="en-US" altLang="en-US"/>
              <a:pPr>
                <a:defRPr/>
              </a:pPr>
              <a:t>‹#›</a:t>
            </a:fld>
            <a:endParaRPr lang="en-US" altLang="en-US" dirty="0"/>
          </a:p>
        </p:txBody>
      </p:sp>
      <p:sp>
        <p:nvSpPr>
          <p:cNvPr id="9" name="Footer Placeholder 15"/>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132997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A3B84066-45DB-427A-AC3C-DD5565F7AB13}" type="datetime1">
              <a:rPr lang="en-US"/>
              <a:pPr>
                <a:defRPr/>
              </a:pPr>
              <a:t>3/5/2017</a:t>
            </a:fld>
            <a:endParaRPr lang="en-US" dirty="0"/>
          </a:p>
        </p:txBody>
      </p:sp>
      <p:sp>
        <p:nvSpPr>
          <p:cNvPr id="4" name="Slide Number Placeholder 9"/>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806D9D8D-703A-4397-90DF-6EAEAB56662D}" type="slidenum">
              <a:rPr lang="en-US" altLang="en-US"/>
              <a:pPr>
                <a:defRPr/>
              </a:pPr>
              <a:t>‹#›</a:t>
            </a:fld>
            <a:endParaRPr lang="en-US" altLang="en-US" dirty="0"/>
          </a:p>
        </p:txBody>
      </p:sp>
      <p:sp>
        <p:nvSpPr>
          <p:cNvPr id="5" name="Footer Placeholder 10"/>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93962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7"/>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3335E65D-A20B-41E2-A34A-BF4511F2E471}" type="datetime1">
              <a:rPr lang="en-US"/>
              <a:pPr>
                <a:defRPr/>
              </a:pPr>
              <a:t>3/5/2017</a:t>
            </a:fld>
            <a:endParaRPr lang="en-US" dirty="0"/>
          </a:p>
        </p:txBody>
      </p:sp>
      <p:sp>
        <p:nvSpPr>
          <p:cNvPr id="3" name="Slide Number Placeholder 8"/>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B4A83AE3-0A2C-4280-A44F-F814AA61EDFE}" type="slidenum">
              <a:rPr lang="en-US" altLang="en-US"/>
              <a:pPr>
                <a:defRPr/>
              </a:pPr>
              <a:t>‹#›</a:t>
            </a:fld>
            <a:endParaRPr lang="en-US" altLang="en-US" dirty="0"/>
          </a:p>
        </p:txBody>
      </p:sp>
      <p:sp>
        <p:nvSpPr>
          <p:cNvPr id="4" name="Footer Placeholder 9"/>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084677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4"/>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50EA3864-6045-45A5-8F73-40221FE3442C}" type="datetime1">
              <a:rPr lang="en-US"/>
              <a:pPr>
                <a:defRPr/>
              </a:pPr>
              <a:t>3/5/2017</a:t>
            </a:fld>
            <a:endParaRPr lang="en-US" dirty="0"/>
          </a:p>
        </p:txBody>
      </p:sp>
      <p:sp>
        <p:nvSpPr>
          <p:cNvPr id="6" name="Slide Number Placeholder 15"/>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BA999C4-DC27-49AB-8C75-DB50C180DB63}" type="slidenum">
              <a:rPr lang="en-US" altLang="en-US"/>
              <a:pPr>
                <a:defRPr/>
              </a:pPr>
              <a:t>‹#›</a:t>
            </a:fld>
            <a:endParaRPr lang="en-US" altLang="en-US" dirty="0"/>
          </a:p>
        </p:txBody>
      </p:sp>
      <p:sp>
        <p:nvSpPr>
          <p:cNvPr id="7" name="Footer Placeholder 16"/>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401907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5"/>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653E13BF-7079-44C1-A6E4-08F341510010}" type="datetime1">
              <a:rPr lang="en-US"/>
              <a:pPr>
                <a:defRPr/>
              </a:pPr>
              <a:t>3/5/2017</a:t>
            </a:fld>
            <a:endParaRPr lang="en-US" dirty="0"/>
          </a:p>
        </p:txBody>
      </p:sp>
      <p:sp>
        <p:nvSpPr>
          <p:cNvPr id="6" name="Slide Number Placeholder 16"/>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905DBC9-D0FC-4D07-B26A-FD3FB75DAAE4}" type="slidenum">
              <a:rPr lang="en-US" altLang="en-US"/>
              <a:pPr>
                <a:defRPr/>
              </a:pPr>
              <a:t>‹#›</a:t>
            </a:fld>
            <a:endParaRPr lang="en-US" altLang="en-US" dirty="0"/>
          </a:p>
        </p:txBody>
      </p:sp>
      <p:sp>
        <p:nvSpPr>
          <p:cNvPr id="7" name="Footer Placeholder 17"/>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3208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13E7E5C-DDE7-4731-B6A8-A7FE7062D68B}" type="datetime1">
              <a:rPr lang="en-US"/>
              <a:pPr>
                <a:defRPr/>
              </a:pPr>
              <a:t>3/5/2017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748918D2-42AF-4F7E-9E47-E13FAF3B6477}"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5105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B48B239A-68B4-4E31-A1E6-655A07054566}" type="datetime1">
              <a:rPr lang="en-US"/>
              <a:pPr>
                <a:defRPr/>
              </a:pPr>
              <a:t>3/5/2017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F4412CE-D3FE-4E81-B9C0-0199EF0371B1}"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40788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Slide Number Placeholder 2"/>
          <p:cNvSpPr>
            <a:spLocks noGrp="1"/>
          </p:cNvSpPr>
          <p:nvPr>
            <p:ph type="sldNum" sz="quarter" idx="10"/>
          </p:nvPr>
        </p:nvSpPr>
        <p:spPr/>
        <p:txBody>
          <a:bodyPr/>
          <a:lstStyle/>
          <a:p>
            <a:pPr>
              <a:defRPr/>
            </a:pPr>
            <a:fld id="{BD4D58FE-B9C5-4F94-92FF-A2FFA5C6E7EB}" type="slidenum">
              <a:rPr lang="en-US" altLang="en-US" smtClean="0"/>
              <a:pPr>
                <a:defRPr/>
              </a:pPr>
              <a:t>‹#›</a:t>
            </a:fld>
            <a:endParaRPr lang="en-US" altLang="en-US" dirty="0"/>
          </a:p>
        </p:txBody>
      </p:sp>
      <p:sp>
        <p:nvSpPr>
          <p:cNvPr id="4" name="Date Placeholder 3"/>
          <p:cNvSpPr>
            <a:spLocks noGrp="1"/>
          </p:cNvSpPr>
          <p:nvPr>
            <p:ph type="dt" sz="half" idx="11"/>
          </p:nvPr>
        </p:nvSpPr>
        <p:spPr/>
        <p:txBody>
          <a:bodyPr/>
          <a:lstStyle/>
          <a:p>
            <a:pPr>
              <a:defRPr/>
            </a:pPr>
            <a:fld id="{0ED0E2AD-942E-4C91-A8F6-98DE5285A5A7}" type="datetime1">
              <a:rPr lang="en-US" smtClean="0"/>
              <a:pPr>
                <a:defRPr/>
              </a:pPr>
              <a:t>3/6/2017</a:t>
            </a:fld>
            <a:endParaRPr lang="en-US" dirty="0"/>
          </a:p>
        </p:txBody>
      </p:sp>
      <p:sp>
        <p:nvSpPr>
          <p:cNvPr id="5" name="Footer Placeholder 4"/>
          <p:cNvSpPr>
            <a:spLocks noGrp="1"/>
          </p:cNvSpPr>
          <p:nvPr>
            <p:ph type="ftr" sz="quarter" idx="12"/>
          </p:nvPr>
        </p:nvSpPr>
        <p:spPr/>
        <p:txBody>
          <a:bodyPr/>
          <a:lstStyle/>
          <a:p>
            <a:pPr>
              <a:defRPr/>
            </a:pPr>
            <a:endParaRPr lang="en-US" dirty="0"/>
          </a:p>
        </p:txBody>
      </p:sp>
    </p:spTree>
    <p:extLst>
      <p:ext uri="{BB962C8B-B14F-4D97-AF65-F5344CB8AC3E}">
        <p14:creationId xmlns:p14="http://schemas.microsoft.com/office/powerpoint/2010/main" val="2520443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5" name="Date Placeholder 12"/>
          <p:cNvSpPr>
            <a:spLocks noGrp="1"/>
          </p:cNvSpPr>
          <p:nvPr>
            <p:ph type="dt" sz="half" idx="10"/>
          </p:nvPr>
        </p:nvSpPr>
        <p:spPr>
          <a:xfrm>
            <a:off x="4777317" y="6426200"/>
            <a:ext cx="3759200" cy="1270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FE22CCBE-0642-4A09-BAAF-9A426FB1556C}" type="datetime1">
              <a:rPr lang="en-US"/>
              <a:pPr>
                <a:defRPr/>
              </a:pPr>
              <a:t>3/6/2017</a:t>
            </a:fld>
            <a:endParaRPr lang="en-US" dirty="0"/>
          </a:p>
        </p:txBody>
      </p:sp>
      <p:sp>
        <p:nvSpPr>
          <p:cNvPr id="6" name="Slide Number Placeholder 13"/>
          <p:cNvSpPr>
            <a:spLocks noGrp="1"/>
          </p:cNvSpPr>
          <p:nvPr>
            <p:ph type="sldNum" sz="quarter" idx="11"/>
          </p:nvPr>
        </p:nvSpPr>
        <p:spPr>
          <a:xfrm>
            <a:off x="8553451" y="6400800"/>
            <a:ext cx="609600" cy="152400"/>
          </a:xfrm>
        </p:spPr>
        <p:txBody>
          <a:bodyPr/>
          <a:lstStyle>
            <a:lvl1pPr algn="r" eaLnBrk="0" hangingPunct="0">
              <a:defRPr b="1">
                <a:latin typeface="Arial" panose="020B0604020202020204" pitchFamily="34" charset="0"/>
              </a:defRPr>
            </a:lvl1pPr>
          </a:lstStyle>
          <a:p>
            <a:fld id="{83E09789-54B1-4FB2-980D-A5DC9DB26F0F}" type="slidenum">
              <a:rPr lang="en-US" altLang="en-US"/>
              <a:pPr/>
              <a:t>‹#›</a:t>
            </a:fld>
            <a:endParaRPr lang="en-US" altLang="en-US" dirty="0"/>
          </a:p>
        </p:txBody>
      </p:sp>
      <p:sp>
        <p:nvSpPr>
          <p:cNvPr id="7" name="Footer Placeholder 14"/>
          <p:cNvSpPr>
            <a:spLocks noGrp="1"/>
          </p:cNvSpPr>
          <p:nvPr>
            <p:ph type="ftr" sz="quarter" idx="12"/>
          </p:nvPr>
        </p:nvSpPr>
        <p:spPr>
          <a:xfrm>
            <a:off x="47752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555419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Date Placeholder 9"/>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5FD63665-A92A-49C9-A9AB-25398E5A26CF}" type="datetime1">
              <a:rPr lang="en-US"/>
              <a:pPr>
                <a:defRPr/>
              </a:pPr>
              <a:t>3/6/2017</a:t>
            </a:fld>
            <a:endParaRPr lang="en-US" dirty="0"/>
          </a:p>
        </p:txBody>
      </p:sp>
      <p:sp>
        <p:nvSpPr>
          <p:cNvPr id="5" name="Slide Number Placeholder 10"/>
          <p:cNvSpPr>
            <a:spLocks noGrp="1"/>
          </p:cNvSpPr>
          <p:nvPr>
            <p:ph type="sldNum" sz="quarter" idx="11"/>
          </p:nvPr>
        </p:nvSpPr>
        <p:spPr/>
        <p:txBody>
          <a:bodyPr/>
          <a:lstStyle>
            <a:lvl1pPr eaLnBrk="0" hangingPunct="0">
              <a:defRPr b="1">
                <a:latin typeface="Arial" panose="020B0604020202020204" pitchFamily="34" charset="0"/>
              </a:defRPr>
            </a:lvl1pPr>
          </a:lstStyle>
          <a:p>
            <a:fld id="{514E4629-3AE6-4B6E-87D8-71003A0ECEFB}" type="slidenum">
              <a:rPr lang="en-US" altLang="en-US"/>
              <a:pPr/>
              <a:t>‹#›</a:t>
            </a:fld>
            <a:endParaRPr lang="en-US" altLang="en-US" dirty="0"/>
          </a:p>
        </p:txBody>
      </p:sp>
      <p:sp>
        <p:nvSpPr>
          <p:cNvPr id="6" name="Footer Placeholder 11"/>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55837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A26F8FEC-F0A8-4A97-8EBD-DB7438BAF5DE}" type="datetime1">
              <a:rPr lang="en-US"/>
              <a:pPr>
                <a:defRPr/>
              </a:pPr>
              <a:t>3/6/2017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b="1">
                <a:latin typeface="Arial" panose="020B0604020202020204" pitchFamily="34" charset="0"/>
              </a:defRPr>
            </a:lvl1pPr>
          </a:lstStyle>
          <a:p>
            <a:fld id="{F0A7D564-BD75-40B0-9DB1-8035B204F28A}"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2851834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Date Placeholder 8"/>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64E5566C-CAB5-41A6-BF0A-038C50861BD1}" type="datetime1">
              <a:rPr lang="en-US"/>
              <a:pPr>
                <a:defRPr/>
              </a:pPr>
              <a:t>3/6/2017</a:t>
            </a:fld>
            <a:endParaRPr lang="en-US" dirty="0"/>
          </a:p>
        </p:txBody>
      </p:sp>
      <p:sp>
        <p:nvSpPr>
          <p:cNvPr id="6" name="Slide Number Placeholder 12"/>
          <p:cNvSpPr>
            <a:spLocks noGrp="1"/>
          </p:cNvSpPr>
          <p:nvPr>
            <p:ph type="sldNum" sz="quarter" idx="11"/>
          </p:nvPr>
        </p:nvSpPr>
        <p:spPr/>
        <p:txBody>
          <a:bodyPr/>
          <a:lstStyle>
            <a:lvl1pPr eaLnBrk="0" hangingPunct="0">
              <a:defRPr b="1">
                <a:latin typeface="Arial" panose="020B0604020202020204" pitchFamily="34" charset="0"/>
              </a:defRPr>
            </a:lvl1pPr>
          </a:lstStyle>
          <a:p>
            <a:fld id="{1690A5F5-5F29-4FD8-A76C-9216CD783964}" type="slidenum">
              <a:rPr lang="en-US" altLang="en-US"/>
              <a:pPr/>
              <a:t>‹#›</a:t>
            </a:fld>
            <a:endParaRPr lang="en-US" altLang="en-US" dirty="0"/>
          </a:p>
        </p:txBody>
      </p:sp>
      <p:sp>
        <p:nvSpPr>
          <p:cNvPr id="7" name="Footer Placeholder 13"/>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996912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Date Placeholder 11"/>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9AA96D37-09A0-4818-B3AA-E44B3C7760A1}" type="datetime1">
              <a:rPr lang="en-US"/>
              <a:pPr>
                <a:defRPr/>
              </a:pPr>
              <a:t>3/6/2017</a:t>
            </a:fld>
            <a:endParaRPr lang="en-US" dirty="0"/>
          </a:p>
        </p:txBody>
      </p:sp>
      <p:sp>
        <p:nvSpPr>
          <p:cNvPr id="8"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fld id="{BC90F715-A6B8-429A-9E73-1228AB8B7935}" type="slidenum">
              <a:rPr lang="en-US" altLang="en-US"/>
              <a:pPr/>
              <a:t>‹#›</a:t>
            </a:fld>
            <a:endParaRPr lang="en-US" altLang="en-US" dirty="0"/>
          </a:p>
        </p:txBody>
      </p:sp>
      <p:sp>
        <p:nvSpPr>
          <p:cNvPr id="9" name="Footer Placeholder 15"/>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2549811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Date Placeholder 8"/>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5445EC53-147A-4978-9DBD-C2D524177596}" type="datetime1">
              <a:rPr lang="en-US"/>
              <a:pPr>
                <a:defRPr/>
              </a:pPr>
              <a:t>3/6/2017</a:t>
            </a:fld>
            <a:endParaRPr lang="en-US" dirty="0"/>
          </a:p>
        </p:txBody>
      </p:sp>
      <p:sp>
        <p:nvSpPr>
          <p:cNvPr id="4" name="Slide Number Placeholder 9"/>
          <p:cNvSpPr>
            <a:spLocks noGrp="1"/>
          </p:cNvSpPr>
          <p:nvPr>
            <p:ph type="sldNum" sz="quarter" idx="11"/>
          </p:nvPr>
        </p:nvSpPr>
        <p:spPr/>
        <p:txBody>
          <a:bodyPr/>
          <a:lstStyle>
            <a:lvl1pPr eaLnBrk="0" hangingPunct="0">
              <a:defRPr b="1">
                <a:latin typeface="Arial" panose="020B0604020202020204" pitchFamily="34" charset="0"/>
              </a:defRPr>
            </a:lvl1pPr>
          </a:lstStyle>
          <a:p>
            <a:fld id="{0B8B46F7-CE1E-454D-BE62-57F2543780EA}" type="slidenum">
              <a:rPr lang="en-US" altLang="en-US"/>
              <a:pPr/>
              <a:t>‹#›</a:t>
            </a:fld>
            <a:endParaRPr lang="en-US" altLang="en-US" dirty="0"/>
          </a:p>
        </p:txBody>
      </p:sp>
      <p:sp>
        <p:nvSpPr>
          <p:cNvPr id="5" name="Footer Placeholder 10"/>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9684877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7"/>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C803A588-E0EE-4D49-9462-06D44719C14A}" type="datetime1">
              <a:rPr lang="en-US"/>
              <a:pPr>
                <a:defRPr/>
              </a:pPr>
              <a:t>3/6/2017</a:t>
            </a:fld>
            <a:endParaRPr lang="en-US" dirty="0"/>
          </a:p>
        </p:txBody>
      </p:sp>
      <p:sp>
        <p:nvSpPr>
          <p:cNvPr id="3" name="Slide Number Placeholder 8"/>
          <p:cNvSpPr>
            <a:spLocks noGrp="1"/>
          </p:cNvSpPr>
          <p:nvPr>
            <p:ph type="sldNum" sz="quarter" idx="11"/>
          </p:nvPr>
        </p:nvSpPr>
        <p:spPr/>
        <p:txBody>
          <a:bodyPr/>
          <a:lstStyle>
            <a:lvl1pPr eaLnBrk="0" hangingPunct="0">
              <a:defRPr b="1">
                <a:latin typeface="Arial" panose="020B0604020202020204" pitchFamily="34" charset="0"/>
              </a:defRPr>
            </a:lvl1pPr>
          </a:lstStyle>
          <a:p>
            <a:fld id="{7D61D5A0-F7BF-4A5E-913D-52E209EA5A89}" type="slidenum">
              <a:rPr lang="en-US" altLang="en-US"/>
              <a:pPr/>
              <a:t>‹#›</a:t>
            </a:fld>
            <a:endParaRPr lang="en-US" altLang="en-US" dirty="0"/>
          </a:p>
        </p:txBody>
      </p:sp>
      <p:sp>
        <p:nvSpPr>
          <p:cNvPr id="4" name="Footer Placeholder 9"/>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6767191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4"/>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AAFC2325-4D93-4E14-A729-BCB84370A6EA}" type="datetime1">
              <a:rPr lang="en-US"/>
              <a:pPr>
                <a:defRPr/>
              </a:pPr>
              <a:t>3/6/2017</a:t>
            </a:fld>
            <a:endParaRPr lang="en-US" dirty="0"/>
          </a:p>
        </p:txBody>
      </p:sp>
      <p:sp>
        <p:nvSpPr>
          <p:cNvPr id="6" name="Slide Number Placeholder 15"/>
          <p:cNvSpPr>
            <a:spLocks noGrp="1"/>
          </p:cNvSpPr>
          <p:nvPr>
            <p:ph type="sldNum" sz="quarter" idx="11"/>
          </p:nvPr>
        </p:nvSpPr>
        <p:spPr/>
        <p:txBody>
          <a:bodyPr/>
          <a:lstStyle>
            <a:lvl1pPr eaLnBrk="0" hangingPunct="0">
              <a:defRPr b="1">
                <a:latin typeface="Arial" panose="020B0604020202020204" pitchFamily="34" charset="0"/>
              </a:defRPr>
            </a:lvl1pPr>
          </a:lstStyle>
          <a:p>
            <a:fld id="{288EA9DA-9F62-4CC5-8E8B-0B31C3DBFD59}" type="slidenum">
              <a:rPr lang="en-US" altLang="en-US"/>
              <a:pPr/>
              <a:t>‹#›</a:t>
            </a:fld>
            <a:endParaRPr lang="en-US" altLang="en-US" dirty="0"/>
          </a:p>
        </p:txBody>
      </p:sp>
      <p:sp>
        <p:nvSpPr>
          <p:cNvPr id="7" name="Footer Placeholder 16"/>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7009832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5"/>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D5F7F9C7-12F8-44E1-A2D8-CF9BC5504FBB}" type="datetime1">
              <a:rPr lang="en-US"/>
              <a:pPr>
                <a:defRPr/>
              </a:pPr>
              <a:t>3/6/2017</a:t>
            </a:fld>
            <a:endParaRPr lang="en-US" dirty="0"/>
          </a:p>
        </p:txBody>
      </p:sp>
      <p:sp>
        <p:nvSpPr>
          <p:cNvPr id="6" name="Slide Number Placeholder 16"/>
          <p:cNvSpPr>
            <a:spLocks noGrp="1"/>
          </p:cNvSpPr>
          <p:nvPr>
            <p:ph type="sldNum" sz="quarter" idx="11"/>
          </p:nvPr>
        </p:nvSpPr>
        <p:spPr/>
        <p:txBody>
          <a:bodyPr/>
          <a:lstStyle>
            <a:lvl1pPr eaLnBrk="0" hangingPunct="0">
              <a:defRPr b="1">
                <a:latin typeface="Arial" panose="020B0604020202020204" pitchFamily="34" charset="0"/>
              </a:defRPr>
            </a:lvl1pPr>
          </a:lstStyle>
          <a:p>
            <a:fld id="{C15DB62F-DA8C-4F37-A44E-30B92CE960DB}" type="slidenum">
              <a:rPr lang="en-US" altLang="en-US"/>
              <a:pPr/>
              <a:t>‹#›</a:t>
            </a:fld>
            <a:endParaRPr lang="en-US" altLang="en-US" dirty="0"/>
          </a:p>
        </p:txBody>
      </p:sp>
      <p:sp>
        <p:nvSpPr>
          <p:cNvPr id="7" name="Footer Placeholder 17"/>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1194998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08F48DD1-F985-4A7F-9ACB-2355A1836D64}" type="datetime1">
              <a:rPr lang="en-US"/>
              <a:pPr>
                <a:defRPr/>
              </a:pPr>
              <a:t>3/6/2017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fld id="{2B282B51-F083-4901-B039-4E6A68FDED1A}" type="slidenum">
              <a:rPr lang="en-US" altLang="en-US"/>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166968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3E858116-1246-4D7D-B2B4-4A9EA511DA97}" type="datetime1">
              <a:rPr lang="en-US"/>
              <a:pPr>
                <a:defRPr/>
              </a:pPr>
              <a:t>3/6/2017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fld id="{A876D548-13C0-4C8A-B368-7D9D67C53B7B}" type="slidenum">
              <a:rPr lang="en-US" altLang="en-US"/>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42557529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a:prstGeom prst="rect">
            <a:avLst/>
          </a:prstGeom>
        </p:spPr>
        <p:txBody>
          <a:bodyPr/>
          <a:lstStyle>
            <a:lvl1pPr eaLnBrk="0" hangingPunct="0">
              <a:defRPr/>
            </a:lvl1pPr>
          </a:lstStyle>
          <a:p>
            <a:pPr>
              <a:defRPr/>
            </a:pPr>
            <a:fld id="{66773A67-7715-45A5-93FA-F41C6895B0D1}" type="datetime1">
              <a:rPr lang="en-US"/>
              <a:pPr>
                <a:defRPr/>
              </a:pPr>
              <a:t>3/6/2017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BADA8C4F-92ED-490F-83FB-80B33D1945D2}" type="slidenum">
              <a:rPr lang="en-US" altLang="en-US"/>
              <a:pPr/>
              <a:t>‹#›</a:t>
            </a:fld>
            <a:endParaRPr lang="en-US" altLang="en-US" dirty="0"/>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426129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648C7BA3-FAB1-4B2B-8CE2-381A7C8F84DE}"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28C12B12-6F1A-4F20-A80D-2360401779DD}" type="datetime1">
              <a:rPr lang="en-US"/>
              <a:pPr>
                <a:defRPr/>
              </a:pPr>
              <a:t>3/6/2017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103342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a:prstGeom prst="rect">
            <a:avLst/>
          </a:prstGeom>
        </p:spPr>
        <p:txBody>
          <a:bodyPr/>
          <a:lstStyle>
            <a:lvl1pPr eaLnBrk="0" hangingPunct="0">
              <a:defRPr/>
            </a:lvl1pPr>
          </a:lstStyle>
          <a:p>
            <a:pPr>
              <a:defRPr/>
            </a:pPr>
            <a:fld id="{DEBE24D8-B959-4735-BED8-B03946860736}" type="datetime1">
              <a:rPr lang="en-US"/>
              <a:pPr>
                <a:defRPr/>
              </a:pPr>
              <a:t>3/6/2017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D06AD267-7E77-4BFD-AFAA-C22216F7688C}"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9020518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1E4B11C3-2820-4691-9FC1-1F427B87C887}"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17FBD315-362D-42D4-9DC6-6F3C083F7454}" type="datetime1">
              <a:rPr lang="en-US"/>
              <a:pPr>
                <a:defRPr/>
              </a:pPr>
              <a:t>3/6/2017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472699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6C01D617-7F28-45DC-9E0A-0DBE0A3361DC}" type="slidenum">
              <a:rPr lang="en-US" altLang="en-US"/>
              <a:pPr/>
              <a:t>‹#›</a:t>
            </a:fld>
            <a:endParaRPr lang="en-US" altLang="en-US" dirty="0"/>
          </a:p>
        </p:txBody>
      </p:sp>
      <p:sp>
        <p:nvSpPr>
          <p:cNvPr id="8"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63BC2132-4585-4417-B935-3386C078EFD7}" type="datetime1">
              <a:rPr lang="en-US"/>
              <a:pPr>
                <a:defRPr/>
              </a:pPr>
              <a:t>3/6/2017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0852213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05B534EC-18E8-4CB8-B1CC-208FEE687E02}" type="slidenum">
              <a:rPr lang="en-US" altLang="en-US"/>
              <a:pPr/>
              <a:t>‹#›</a:t>
            </a:fld>
            <a:endParaRPr lang="en-US" altLang="en-US" dirty="0"/>
          </a:p>
        </p:txBody>
      </p:sp>
      <p:sp>
        <p:nvSpPr>
          <p:cNvPr id="4"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C281A61E-3548-4C40-B205-649679024230}" type="datetime1">
              <a:rPr lang="en-US"/>
              <a:pPr>
                <a:defRPr/>
              </a:pPr>
              <a:t>3/6/2017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2835548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2324F1A9-554E-4893-BD0A-75DA5B16DDF6}" type="slidenum">
              <a:rPr lang="en-US" altLang="en-US"/>
              <a:pPr/>
              <a:t>‹#›</a:t>
            </a:fld>
            <a:endParaRPr lang="en-US" altLang="en-US" dirty="0"/>
          </a:p>
        </p:txBody>
      </p:sp>
      <p:sp>
        <p:nvSpPr>
          <p:cNvPr id="3"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D9072D0E-CA11-4C26-A3D4-44F97A3C7921}" type="datetime1">
              <a:rPr lang="en-US"/>
              <a:pPr>
                <a:defRPr/>
              </a:pPr>
              <a:t>3/6/2017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9576176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E6A5CAC9-F3FE-497B-905B-E9EC5CAC2150}"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B1599F29-4AE1-4768-8E77-BC9AFCE2BEE7}" type="datetime1">
              <a:rPr lang="en-US"/>
              <a:pPr>
                <a:defRPr/>
              </a:pPr>
              <a:t>3/6/2017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119677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9D4FB422-8557-4B3B-A99B-D22FC7A0C61E}"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E9D0AA25-2764-4B04-B06F-0D2E85BB0821}" type="datetime1">
              <a:rPr lang="en-US"/>
              <a:pPr>
                <a:defRPr/>
              </a:pPr>
              <a:t>3/6/2017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512989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4A8D7658-6782-4C84-A64B-696B04F17FCB}"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9408FE89-1885-4307-B4F2-29C75F537086}" type="datetime1">
              <a:rPr lang="en-US"/>
              <a:pPr>
                <a:defRPr/>
              </a:pPr>
              <a:t>3/6/2017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6508375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4B4D964-37B6-45AD-98FE-B5B37D3FCD35}"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55A0309D-F168-4ECB-8F81-FB159A5FBFD7}" type="datetime1">
              <a:rPr lang="en-US"/>
              <a:pPr>
                <a:defRPr/>
              </a:pPr>
              <a:t>3/6/2017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87698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11" descr="sphere2.pn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dirty="0"/>
              <a:t>Click to edit Master title style</a:t>
            </a:r>
          </a:p>
        </p:txBody>
      </p:sp>
      <p:sp>
        <p:nvSpPr>
          <p:cNvPr id="1028"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b="0">
                <a:solidFill>
                  <a:srgbClr val="7F7F7F"/>
                </a:solidFill>
                <a:latin typeface="Calibri" panose="020F0502020204030204" pitchFamily="34" charset="0"/>
              </a:defRPr>
            </a:lvl1pPr>
          </a:lstStyle>
          <a:p>
            <a:pPr>
              <a:defRPr/>
            </a:pPr>
            <a:fld id="{BD4D58FE-B9C5-4F94-92FF-A2FFA5C6E7EB}" type="slidenum">
              <a:rPr lang="en-US" altLang="en-US"/>
              <a:pPr>
                <a:defRPr/>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fontAlgn="auto" hangingPunct="1">
              <a:spcBef>
                <a:spcPts val="0"/>
              </a:spcBef>
              <a:spcAft>
                <a:spcPts val="0"/>
              </a:spcAft>
              <a:defRPr sz="1050" b="0" smtClean="0">
                <a:solidFill>
                  <a:prstClr val="black">
                    <a:lumMod val="50000"/>
                    <a:lumOff val="50000"/>
                  </a:prstClr>
                </a:solidFill>
                <a:latin typeface="Calibri"/>
                <a:ea typeface="+mn-ea"/>
              </a:defRPr>
            </a:lvl1pPr>
          </a:lstStyle>
          <a:p>
            <a:pPr>
              <a:defRPr/>
            </a:pPr>
            <a:fld id="{0ED0E2AD-942E-4C91-A8F6-98DE5285A5A7}" type="datetime1">
              <a:rPr lang="en-US"/>
              <a:pPr>
                <a:defRPr/>
              </a:pPr>
              <a:t>3/5/2017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fontAlgn="auto" hangingPunct="1">
              <a:spcBef>
                <a:spcPts val="0"/>
              </a:spcBef>
              <a:spcAft>
                <a:spcPts val="0"/>
              </a:spcAft>
              <a:defRPr sz="1050" b="0">
                <a:solidFill>
                  <a:prstClr val="black"/>
                </a:solidFill>
                <a:latin typeface="Calibri"/>
                <a:ea typeface="+mn-ea"/>
              </a:defRPr>
            </a:lvl1pPr>
          </a:lstStyle>
          <a:p>
            <a:pPr>
              <a:defRPr/>
            </a:pPr>
            <a:endParaRPr lang="en-US" dirty="0"/>
          </a:p>
        </p:txBody>
      </p:sp>
      <p:pic>
        <p:nvPicPr>
          <p:cNvPr id="3" name="Picture 2"/>
          <p:cNvPicPr>
            <a:picLocks noChangeAspect="1"/>
          </p:cNvPicPr>
          <p:nvPr userDrawn="1"/>
        </p:nvPicPr>
        <p:blipFill>
          <a:blip r:embed="rId15"/>
          <a:stretch>
            <a:fillRect/>
          </a:stretch>
        </p:blipFill>
        <p:spPr>
          <a:xfrm>
            <a:off x="9417270" y="154080"/>
            <a:ext cx="2347163" cy="926672"/>
          </a:xfrm>
          <a:prstGeom prst="rect">
            <a:avLst/>
          </a:prstGeom>
        </p:spPr>
      </p:pic>
    </p:spTree>
    <p:extLst>
      <p:ext uri="{BB962C8B-B14F-4D97-AF65-F5344CB8AC3E}">
        <p14:creationId xmlns:p14="http://schemas.microsoft.com/office/powerpoint/2010/main" val="1726834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6" r:id="rId12"/>
  </p:sldLayoutIdLst>
  <p:hf hdr="0" ft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b="0">
                <a:solidFill>
                  <a:srgbClr val="7F7F7F"/>
                </a:solidFill>
                <a:latin typeface="Calibri" panose="020F0502020204030204" pitchFamily="34" charset="0"/>
              </a:defRPr>
            </a:lvl1pPr>
          </a:lstStyle>
          <a:p>
            <a:fld id="{EE25BE1B-34E4-4B80-8DEC-8C8BE5B8274D}" type="slidenum">
              <a:rPr lang="en-US" altLang="en-US"/>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fontAlgn="auto" hangingPunct="1">
              <a:spcBef>
                <a:spcPts val="0"/>
              </a:spcBef>
              <a:spcAft>
                <a:spcPts val="0"/>
              </a:spcAft>
              <a:defRPr sz="1050" b="0">
                <a:solidFill>
                  <a:prstClr val="black">
                    <a:lumMod val="50000"/>
                    <a:lumOff val="50000"/>
                  </a:prstClr>
                </a:solidFill>
                <a:latin typeface="Calibri"/>
                <a:ea typeface="+mn-ea"/>
              </a:defRPr>
            </a:lvl1pPr>
          </a:lstStyle>
          <a:p>
            <a:pPr>
              <a:defRPr/>
            </a:pPr>
            <a:fld id="{7FA9FA3E-BD7C-4BB6-9A61-73F0451F4BF4}" type="datetime1">
              <a:rPr lang="en-US"/>
              <a:pPr>
                <a:defRPr/>
              </a:pPr>
              <a:t>3/6/2017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fontAlgn="auto" hangingPunct="1">
              <a:spcBef>
                <a:spcPts val="0"/>
              </a:spcBef>
              <a:spcAft>
                <a:spcPts val="0"/>
              </a:spcAft>
              <a:defRPr sz="1050" b="0">
                <a:solidFill>
                  <a:prstClr val="black"/>
                </a:solidFill>
                <a:latin typeface="Calibri"/>
                <a:ea typeface="+mn-ea"/>
              </a:defRPr>
            </a:lvl1pPr>
          </a:lstStyle>
          <a:p>
            <a:pPr>
              <a:defRPr/>
            </a:pPr>
            <a:endParaRPr lang="en-US" dirty="0"/>
          </a:p>
        </p:txBody>
      </p:sp>
    </p:spTree>
    <p:extLst>
      <p:ext uri="{BB962C8B-B14F-4D97-AF65-F5344CB8AC3E}">
        <p14:creationId xmlns:p14="http://schemas.microsoft.com/office/powerpoint/2010/main" val="28180253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C8524C6A-F0A5-4324-A7E2-253B89FBB418}" type="slidenum">
              <a:rPr lang="en-US" altLang="en-US"/>
              <a:pPr/>
              <a:t>‹#›</a:t>
            </a:fld>
            <a:endParaRPr lang="en-US" alt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dirty="0"/>
          </a:p>
        </p:txBody>
      </p:sp>
    </p:spTree>
    <p:extLst>
      <p:ext uri="{BB962C8B-B14F-4D97-AF65-F5344CB8AC3E}">
        <p14:creationId xmlns:p14="http://schemas.microsoft.com/office/powerpoint/2010/main" val="610211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9.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image" Target="../media/image17.wmf"/><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20.wmf"/><Relationship Id="rId3" Type="http://schemas.openxmlformats.org/officeDocument/2006/relationships/notesSlide" Target="../notesSlides/notesSlide5.xml"/><Relationship Id="rId7" Type="http://schemas.openxmlformats.org/officeDocument/2006/relationships/oleObject" Target="../embeddings/oleObject3.bin"/><Relationship Id="rId2" Type="http://schemas.openxmlformats.org/officeDocument/2006/relationships/slideLayout" Target="../slideLayouts/slideLayout19.xml"/><Relationship Id="rId1" Type="http://schemas.openxmlformats.org/officeDocument/2006/relationships/vmlDrawing" Target="../drawings/vmlDrawing2.vml"/><Relationship Id="rId6" Type="http://schemas.openxmlformats.org/officeDocument/2006/relationships/image" Target="../media/image4.png"/><Relationship Id="rId5" Type="http://schemas.openxmlformats.org/officeDocument/2006/relationships/image" Target="../media/image19.wmf"/><Relationship Id="rId4" Type="http://schemas.openxmlformats.org/officeDocument/2006/relationships/oleObject" Target="../embeddings/oleObject2.bin"/></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8" Type="http://schemas.openxmlformats.org/officeDocument/2006/relationships/image" Target="../media/image23.wmf"/><Relationship Id="rId3" Type="http://schemas.openxmlformats.org/officeDocument/2006/relationships/notesSlide" Target="../notesSlides/notesSlide7.xml"/><Relationship Id="rId7" Type="http://schemas.openxmlformats.org/officeDocument/2006/relationships/oleObject" Target="../embeddings/oleObject5.bin"/><Relationship Id="rId2" Type="http://schemas.openxmlformats.org/officeDocument/2006/relationships/slideLayout" Target="../slideLayouts/slideLayout19.xml"/><Relationship Id="rId1" Type="http://schemas.openxmlformats.org/officeDocument/2006/relationships/vmlDrawing" Target="../drawings/vmlDrawing3.vml"/><Relationship Id="rId6" Type="http://schemas.openxmlformats.org/officeDocument/2006/relationships/image" Target="../media/image4.png"/><Relationship Id="rId5" Type="http://schemas.openxmlformats.org/officeDocument/2006/relationships/image" Target="../media/image22.wmf"/><Relationship Id="rId4" Type="http://schemas.openxmlformats.org/officeDocument/2006/relationships/oleObject" Target="../embeddings/oleObject4.bin"/></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8" Type="http://schemas.openxmlformats.org/officeDocument/2006/relationships/image" Target="../media/image29.wmf"/><Relationship Id="rId3" Type="http://schemas.openxmlformats.org/officeDocument/2006/relationships/notesSlide" Target="../notesSlides/notesSlide14.xml"/><Relationship Id="rId7" Type="http://schemas.openxmlformats.org/officeDocument/2006/relationships/oleObject" Target="../embeddings/oleObject7.bin"/><Relationship Id="rId2" Type="http://schemas.openxmlformats.org/officeDocument/2006/relationships/slideLayout" Target="../slideLayouts/slideLayout19.xml"/><Relationship Id="rId1" Type="http://schemas.openxmlformats.org/officeDocument/2006/relationships/vmlDrawing" Target="../drawings/vmlDrawing4.vml"/><Relationship Id="rId6" Type="http://schemas.openxmlformats.org/officeDocument/2006/relationships/image" Target="../media/image4.png"/><Relationship Id="rId5" Type="http://schemas.openxmlformats.org/officeDocument/2006/relationships/image" Target="../media/image28.wmf"/><Relationship Id="rId10" Type="http://schemas.openxmlformats.org/officeDocument/2006/relationships/image" Target="../media/image30.wmf"/><Relationship Id="rId4" Type="http://schemas.openxmlformats.org/officeDocument/2006/relationships/oleObject" Target="../embeddings/oleObject6.bin"/><Relationship Id="rId9" Type="http://schemas.openxmlformats.org/officeDocument/2006/relationships/oleObject" Target="../embeddings/oleObject8.bin"/></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7" Type="http://schemas.openxmlformats.org/officeDocument/2006/relationships/image" Target="../media/image33.png"/><Relationship Id="rId2" Type="http://schemas.openxmlformats.org/officeDocument/2006/relationships/slideLayout" Target="../slideLayouts/slideLayout19.xml"/><Relationship Id="rId1" Type="http://schemas.openxmlformats.org/officeDocument/2006/relationships/vmlDrawing" Target="../drawings/vmlDrawing5.vml"/><Relationship Id="rId6" Type="http://schemas.openxmlformats.org/officeDocument/2006/relationships/image" Target="../media/image4.png"/><Relationship Id="rId5" Type="http://schemas.openxmlformats.org/officeDocument/2006/relationships/image" Target="../media/image32.wmf"/><Relationship Id="rId4" Type="http://schemas.openxmlformats.org/officeDocument/2006/relationships/oleObject" Target="../embeddings/oleObject9.bin"/></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30.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30.xml"/><Relationship Id="rId1" Type="http://schemas.openxmlformats.org/officeDocument/2006/relationships/vmlDrawing" Target="../drawings/vmlDrawing6.vml"/><Relationship Id="rId6" Type="http://schemas.openxmlformats.org/officeDocument/2006/relationships/image" Target="../media/image4.png"/><Relationship Id="rId5" Type="http://schemas.openxmlformats.org/officeDocument/2006/relationships/image" Target="../media/image36.wmf"/><Relationship Id="rId4" Type="http://schemas.openxmlformats.org/officeDocument/2006/relationships/oleObject" Target="../embeddings/oleObject10.bin"/></Relationships>
</file>

<file path=ppt/slides/_rels/slide29.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21.xml"/><Relationship Id="rId7" Type="http://schemas.openxmlformats.org/officeDocument/2006/relationships/image" Target="../media/image38.wmf"/><Relationship Id="rId2" Type="http://schemas.openxmlformats.org/officeDocument/2006/relationships/slideLayout" Target="../slideLayouts/slideLayout30.xml"/><Relationship Id="rId1" Type="http://schemas.openxmlformats.org/officeDocument/2006/relationships/vmlDrawing" Target="../drawings/vmlDrawing7.vml"/><Relationship Id="rId6" Type="http://schemas.openxmlformats.org/officeDocument/2006/relationships/oleObject" Target="../embeddings/oleObject12.bin"/><Relationship Id="rId5" Type="http://schemas.openxmlformats.org/officeDocument/2006/relationships/image" Target="../media/image37.wmf"/><Relationship Id="rId10" Type="http://schemas.openxmlformats.org/officeDocument/2006/relationships/image" Target="../media/image4.png"/><Relationship Id="rId4" Type="http://schemas.openxmlformats.org/officeDocument/2006/relationships/oleObject" Target="../embeddings/oleObject11.bin"/><Relationship Id="rId9" Type="http://schemas.openxmlformats.org/officeDocument/2006/relationships/image" Target="../media/image39.wmf"/></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30.xml"/><Relationship Id="rId5" Type="http://schemas.openxmlformats.org/officeDocument/2006/relationships/image" Target="../media/image41.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30.xml"/><Relationship Id="rId4" Type="http://schemas.openxmlformats.org/officeDocument/2006/relationships/image" Target="../media/image42.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30.xml"/><Relationship Id="rId5" Type="http://schemas.openxmlformats.org/officeDocument/2006/relationships/image" Target="../media/image44.png"/><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6.xml"/><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64"/>
          <p:cNvSpPr>
            <a:spLocks noGrp="1" noChangeArrowheads="1"/>
          </p:cNvSpPr>
          <p:nvPr>
            <p:ph type="title"/>
          </p:nvPr>
        </p:nvSpPr>
        <p:spPr bwMode="auto"/>
        <p:txBody>
          <a:bodyPr wrap="square" numCol="1" anchorCtr="0" compatLnSpc="1">
            <a:prstTxWarp prst="textNoShape">
              <a:avLst/>
            </a:prstTxWarp>
          </a:bodyPr>
          <a:lstStyle/>
          <a:p>
            <a:pPr eaLnBrk="1" hangingPunct="1"/>
            <a:r>
              <a:rPr lang="en-GB" altLang="en-US" sz="2700" dirty="0">
                <a:solidFill>
                  <a:srgbClr val="FF0000"/>
                </a:solidFill>
              </a:rPr>
              <a:t>Review of Supercharging and Turbocharging </a:t>
            </a:r>
          </a:p>
        </p:txBody>
      </p:sp>
      <p:sp>
        <p:nvSpPr>
          <p:cNvPr id="15363" name="Text Box 63"/>
          <p:cNvSpPr txBox="1">
            <a:spLocks noChangeArrowheads="1"/>
          </p:cNvSpPr>
          <p:nvPr/>
        </p:nvSpPr>
        <p:spPr bwMode="auto">
          <a:xfrm>
            <a:off x="2097089" y="2381251"/>
            <a:ext cx="334327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grpSp>
        <p:nvGrpSpPr>
          <p:cNvPr id="15364" name="Group 96"/>
          <p:cNvGrpSpPr>
            <a:grpSpLocks/>
          </p:cNvGrpSpPr>
          <p:nvPr/>
        </p:nvGrpSpPr>
        <p:grpSpPr bwMode="auto">
          <a:xfrm>
            <a:off x="2097089" y="2660650"/>
            <a:ext cx="4935537" cy="1003300"/>
            <a:chOff x="425" y="1700"/>
            <a:chExt cx="2437" cy="458"/>
          </a:xfrm>
        </p:grpSpPr>
        <p:sp>
          <p:nvSpPr>
            <p:cNvPr id="15366" name="Line 97"/>
            <p:cNvSpPr>
              <a:spLocks noChangeShapeType="1"/>
            </p:cNvSpPr>
            <p:nvPr/>
          </p:nvSpPr>
          <p:spPr bwMode="auto">
            <a:xfrm>
              <a:off x="425" y="2158"/>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sp>
          <p:nvSpPr>
            <p:cNvPr id="15367" name="Line 98"/>
            <p:cNvSpPr>
              <a:spLocks noChangeShapeType="1"/>
            </p:cNvSpPr>
            <p:nvPr/>
          </p:nvSpPr>
          <p:spPr bwMode="auto">
            <a:xfrm>
              <a:off x="425" y="1700"/>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grpSp>
      <p:sp>
        <p:nvSpPr>
          <p:cNvPr id="15365" name="Text Box 128"/>
          <p:cNvSpPr txBox="1">
            <a:spLocks noChangeArrowheads="1"/>
          </p:cNvSpPr>
          <p:nvPr/>
        </p:nvSpPr>
        <p:spPr bwMode="auto">
          <a:xfrm>
            <a:off x="2097088" y="2381251"/>
            <a:ext cx="60007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US" altLang="en-US" dirty="0">
                <a:solidFill>
                  <a:prstClr val="black"/>
                </a:solidFill>
              </a:rPr>
              <a:t>Advanced Engine Technology</a:t>
            </a:r>
          </a:p>
        </p:txBody>
      </p:sp>
    </p:spTree>
    <p:extLst>
      <p:ext uri="{BB962C8B-B14F-4D97-AF65-F5344CB8AC3E}">
        <p14:creationId xmlns:p14="http://schemas.microsoft.com/office/powerpoint/2010/main" val="440564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30513" y="1539495"/>
            <a:ext cx="9724571" cy="480131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Turbochargers and superchargers are used in forced induction systems.</a:t>
            </a:r>
          </a:p>
          <a:p>
            <a:endParaRPr lang="en-GB" b="1" dirty="0">
              <a:latin typeface="Arial" panose="020B0604020202020204" pitchFamily="34" charset="0"/>
              <a:cs typeface="Arial" panose="020B0604020202020204" pitchFamily="34" charset="0"/>
            </a:endParaRPr>
          </a:p>
          <a:p>
            <a:r>
              <a:rPr lang="en-GB" b="1" dirty="0"/>
              <a:t>What is forced induction?</a:t>
            </a:r>
            <a:br>
              <a:rPr lang="en-GB" dirty="0"/>
            </a:br>
            <a:r>
              <a:rPr lang="en-GB" dirty="0"/>
              <a:t>Both a turbo and supercharger can be used in forced induction systems. They are designed to literally force air into the engine. The more air you can get into the engine, the more power the engine will make. </a:t>
            </a:r>
          </a:p>
          <a:p>
            <a:endParaRPr lang="en-GB" dirty="0"/>
          </a:p>
          <a:p>
            <a:r>
              <a:rPr lang="en-GB" dirty="0"/>
              <a:t>The advantage of compressing the air is that it lets the engine have a greater charge density in the cylinders. This greater charge density means that there is more air, which requires more fuel, so you get more power. A turbo/supercharged engine produces more power overall than the same size engine without the charging.­</a:t>
            </a:r>
          </a:p>
          <a:p>
            <a:endParaRPr lang="en-GB" dirty="0"/>
          </a:p>
          <a:p>
            <a:r>
              <a:rPr lang="en-GB" dirty="0"/>
              <a:t>The key difference between a turbocharger and a supercharger is its power supply. Something has to supply the power to run the air compressor. </a:t>
            </a:r>
          </a:p>
          <a:p>
            <a:r>
              <a:rPr lang="en-GB" dirty="0"/>
              <a:t>In a </a:t>
            </a:r>
            <a:r>
              <a:rPr lang="en-GB" b="1" dirty="0"/>
              <a:t>supercharger</a:t>
            </a:r>
            <a:r>
              <a:rPr lang="en-GB" dirty="0"/>
              <a:t>, there is a </a:t>
            </a:r>
            <a:r>
              <a:rPr lang="en-GB" b="1" dirty="0"/>
              <a:t>belt</a:t>
            </a:r>
            <a:r>
              <a:rPr lang="en-GB" dirty="0"/>
              <a:t> that connects directly to the engine. A</a:t>
            </a:r>
            <a:r>
              <a:rPr lang="en-GB" b="1" dirty="0"/>
              <a:t> turbocharger</a:t>
            </a:r>
            <a:r>
              <a:rPr lang="en-GB" dirty="0"/>
              <a:t>, on the other hand, gets its power from the </a:t>
            </a:r>
            <a:r>
              <a:rPr lang="en-GB" b="1" dirty="0"/>
              <a:t>exhaust stream</a:t>
            </a:r>
            <a:r>
              <a:rPr lang="en-GB" dirty="0"/>
              <a:t>. The exhaust runs through a turbine, which in turn spins the compressor.</a:t>
            </a:r>
          </a:p>
        </p:txBody>
      </p:sp>
      <p:sp>
        <p:nvSpPr>
          <p:cNvPr id="3" name="Rectangle 8"/>
          <p:cNvSpPr txBox="1">
            <a:spLocks noChangeArrowheads="1"/>
          </p:cNvSpPr>
          <p:nvPr/>
        </p:nvSpPr>
        <p:spPr>
          <a:xfrm>
            <a:off x="624116" y="311151"/>
            <a:ext cx="5997575" cy="754063"/>
          </a:xfrm>
          <a:prstGeom prst="rect">
            <a:avLst/>
          </a:prstGeom>
        </p:spPr>
        <p:txBody>
          <a:bodyPr vert="horz" lIns="91440" tIns="45720" rIns="91440" bIns="45720" rtlCol="0" anchor="ctr">
            <a:normAutofit fontScale="97500" lnSpcReduction="10000"/>
          </a:bodyPr>
          <a:lst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a:lstStyle>
          <a:p>
            <a:pPr algn="l" eaLnBrk="1" hangingPunct="1">
              <a:defRPr/>
            </a:pPr>
            <a:br>
              <a:rPr lang="en-GB" altLang="en-US" sz="1800" b="1" dirty="0">
                <a:solidFill>
                  <a:srgbClr val="FF0000"/>
                </a:solidFill>
              </a:rPr>
            </a:br>
            <a:r>
              <a:rPr lang="en-GB" altLang="en-US" b="1" dirty="0">
                <a:solidFill>
                  <a:schemeClr val="tx1"/>
                </a:solidFill>
              </a:rPr>
              <a:t>Turbochargers and superchargers</a:t>
            </a:r>
            <a:endParaRPr lang="en-GB" altLang="en-US" sz="2000" b="1" dirty="0">
              <a:solidFill>
                <a:schemeClr val="tx1"/>
              </a:solidFill>
            </a:endParaRPr>
          </a:p>
        </p:txBody>
      </p:sp>
    </p:spTree>
    <p:extLst>
      <p:ext uri="{BB962C8B-B14F-4D97-AF65-F5344CB8AC3E}">
        <p14:creationId xmlns:p14="http://schemas.microsoft.com/office/powerpoint/2010/main" val="1070004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0766" y="683177"/>
            <a:ext cx="10172576" cy="3970318"/>
          </a:xfrm>
          <a:prstGeom prst="rect">
            <a:avLst/>
          </a:prstGeom>
        </p:spPr>
        <p:txBody>
          <a:bodyPr wrap="square">
            <a:spAutoFit/>
          </a:bodyPr>
          <a:lstStyle/>
          <a:p>
            <a:r>
              <a:rPr lang="en-GB" b="1" dirty="0">
                <a:latin typeface="Arial" panose="020B0604020202020204" pitchFamily="34" charset="0"/>
                <a:ea typeface="Calibri" panose="020F0502020204030204" pitchFamily="34" charset="0"/>
                <a:cs typeface="Arial" panose="020B0604020202020204" pitchFamily="34" charset="0"/>
              </a:rPr>
              <a:t>Supercharging</a:t>
            </a:r>
          </a:p>
          <a:p>
            <a:endParaRPr lang="en-GB" dirty="0">
              <a:solidFill>
                <a:srgbClr val="00B0F0"/>
              </a:solidFill>
              <a:latin typeface="Arial" panose="020B0604020202020204" pitchFamily="34" charset="0"/>
              <a:ea typeface="Calibri" panose="020F0502020204030204" pitchFamily="34" charset="0"/>
              <a:cs typeface="Arial" panose="020B0604020202020204" pitchFamily="34" charset="0"/>
            </a:endParaRPr>
          </a:p>
          <a:p>
            <a:r>
              <a:rPr lang="en-GB" dirty="0">
                <a:solidFill>
                  <a:srgbClr val="00B0F0"/>
                </a:solidFill>
                <a:latin typeface="Arial" panose="020B0604020202020204" pitchFamily="34" charset="0"/>
                <a:ea typeface="Calibri" panose="020F0502020204030204" pitchFamily="34" charset="0"/>
                <a:cs typeface="Arial" panose="020B0604020202020204" pitchFamily="34" charset="0"/>
              </a:rPr>
              <a:t>	</a:t>
            </a:r>
            <a:r>
              <a:rPr lang="en-GB" dirty="0"/>
              <a:t>The source of the power for the supercharger is in a </a:t>
            </a:r>
            <a:r>
              <a:rPr lang="en-GB" b="1" dirty="0"/>
              <a:t>belt connected directly to the engine</a:t>
            </a:r>
            <a:r>
              <a:rPr lang="en-GB" dirty="0"/>
              <a:t>. A supercharger compresses the air and creates the boost by forcing air into the engine. Like the turbocharger, a supercharger works well at high-altitude.</a:t>
            </a:r>
            <a:endParaRPr lang="en-GB" dirty="0">
              <a:solidFill>
                <a:srgbClr val="00B0F0"/>
              </a:solidFill>
              <a:latin typeface="Arial" panose="020B0604020202020204" pitchFamily="34" charset="0"/>
              <a:ea typeface="Calibri" panose="020F0502020204030204" pitchFamily="34" charset="0"/>
              <a:cs typeface="Arial" panose="020B0604020202020204" pitchFamily="34" charset="0"/>
            </a:endParaRPr>
          </a:p>
          <a:p>
            <a:endParaRPr lang="en-GB" dirty="0">
              <a:solidFill>
                <a:srgbClr val="00B0F0"/>
              </a:solidFill>
              <a:latin typeface="Arial" panose="020B0604020202020204" pitchFamily="34" charset="0"/>
              <a:ea typeface="Calibri" panose="020F0502020204030204" pitchFamily="34" charset="0"/>
              <a:cs typeface="Arial" panose="020B0604020202020204" pitchFamily="34" charset="0"/>
            </a:endParaRPr>
          </a:p>
          <a:p>
            <a:r>
              <a:rPr lang="en-GB" b="1" dirty="0">
                <a:latin typeface="Arial" panose="020B0604020202020204" pitchFamily="34" charset="0"/>
                <a:ea typeface="Calibri" panose="020F0502020204030204" pitchFamily="34" charset="0"/>
                <a:cs typeface="Arial" panose="020B0604020202020204" pitchFamily="34" charset="0"/>
              </a:rPr>
              <a:t>Turbo-charging</a:t>
            </a:r>
          </a:p>
          <a:p>
            <a:endParaRPr lang="en-GB" dirty="0">
              <a:solidFill>
                <a:srgbClr val="00B0F0"/>
              </a:solidFill>
              <a:latin typeface="Arial" panose="020B0604020202020204" pitchFamily="34" charset="0"/>
              <a:ea typeface="Calibri" panose="020F0502020204030204" pitchFamily="34" charset="0"/>
              <a:cs typeface="Arial" panose="020B0604020202020204" pitchFamily="34" charset="0"/>
            </a:endParaRPr>
          </a:p>
          <a:p>
            <a:r>
              <a:rPr lang="en-GB" dirty="0">
                <a:solidFill>
                  <a:srgbClr val="00B0F0"/>
                </a:solidFill>
                <a:latin typeface="Arial" panose="020B0604020202020204" pitchFamily="34" charset="0"/>
                <a:cs typeface="Arial" panose="020B0604020202020204" pitchFamily="34" charset="0"/>
              </a:rPr>
              <a:t>	</a:t>
            </a:r>
            <a:r>
              <a:rPr lang="en-GB" dirty="0"/>
              <a:t>A turbocharger uses the exhaust stream for its energy. The exhaust gasses run through a turbine that spins the compressor. The turbine can spin to over 150,000 RPM. It takes a little while for the turbine to produce the boost, and can result in turbo lag. The size of the turbocharger has an impact of when the power is achieved, a smaller unit produces more boost sooner</a:t>
            </a:r>
            <a:endParaRPr lang="en-GB" b="1" dirty="0"/>
          </a:p>
          <a:p>
            <a:r>
              <a:rPr lang="en-GB" b="1" dirty="0"/>
              <a:t>The main difference between the turbocharger and the supercharger lies in the power supply.</a:t>
            </a:r>
          </a:p>
          <a:p>
            <a:endParaRPr lang="en-GB" dirty="0">
              <a:solidFill>
                <a:srgbClr val="00B0F0"/>
              </a:solidFill>
              <a:latin typeface="Arial" panose="020B0604020202020204" pitchFamily="34" charset="0"/>
              <a:cs typeface="Arial" panose="020B0604020202020204" pitchFamily="34" charset="0"/>
            </a:endParaRPr>
          </a:p>
        </p:txBody>
      </p:sp>
      <p:sp>
        <p:nvSpPr>
          <p:cNvPr id="3" name="Rectangle 2"/>
          <p:cNvSpPr/>
          <p:nvPr/>
        </p:nvSpPr>
        <p:spPr>
          <a:xfrm>
            <a:off x="846257" y="4653495"/>
            <a:ext cx="10247085" cy="1200329"/>
          </a:xfrm>
          <a:prstGeom prst="rect">
            <a:avLst/>
          </a:prstGeom>
        </p:spPr>
        <p:txBody>
          <a:bodyPr wrap="square">
            <a:spAutoFit/>
          </a:bodyPr>
          <a:lstStyle/>
          <a:p>
            <a:r>
              <a:rPr lang="en-GB" dirty="0"/>
              <a:t>Deciding which is better will depend on the vehicle itself. The reason why turbochargers are used most commonly in Europe is because the engines are small and four cylinders are standard. Superchargers deliver their boost from lower RPMs than a turbocharger, whereas the turbocharger works best at medium to high engine speeds. Turbochargers are quieter than lobe type superchargers.</a:t>
            </a:r>
          </a:p>
        </p:txBody>
      </p:sp>
    </p:spTree>
    <p:extLst>
      <p:ext uri="{BB962C8B-B14F-4D97-AF65-F5344CB8AC3E}">
        <p14:creationId xmlns:p14="http://schemas.microsoft.com/office/powerpoint/2010/main" val="4746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4732" y="760931"/>
            <a:ext cx="10869478" cy="5632311"/>
          </a:xfrm>
          <a:prstGeom prst="rect">
            <a:avLst/>
          </a:prstGeom>
        </p:spPr>
        <p:txBody>
          <a:bodyPr wrap="square">
            <a:spAutoFit/>
          </a:bodyPr>
          <a:lstStyle/>
          <a:p>
            <a:r>
              <a:rPr lang="en-GB" b="1" dirty="0"/>
              <a:t>Supercharger</a:t>
            </a:r>
            <a:br>
              <a:rPr lang="en-GB" dirty="0"/>
            </a:br>
            <a:r>
              <a:rPr lang="en-GB" dirty="0"/>
              <a:t>A supercharger is a unit that bolts to the engine and connects with a belt between the crankshaft and the supercharger unit. As the engine spins, it spins the supercharger and makes the supercharger force air into the engine. The size of the pulley that spins the supercharger determines how much boost you will make. A smaller pulley means the supercharger will spin faster so it will make more boost. The supercharger is limited by it's efficiency, so if the supercharger over boosts, it will blow hot air into the engine and will not make as much power. Since the engine needs to spins the supercharger, it is not as efficient as it uses engine power to increase power output.</a:t>
            </a:r>
          </a:p>
          <a:p>
            <a:endParaRPr lang="en-GB" dirty="0"/>
          </a:p>
          <a:p>
            <a:endParaRPr lang="en-GB" dirty="0"/>
          </a:p>
          <a:p>
            <a:endParaRPr lang="en-GB" dirty="0"/>
          </a:p>
          <a:p>
            <a:endParaRPr lang="en-GB" dirty="0"/>
          </a:p>
          <a:p>
            <a:endParaRPr lang="en-GB" dirty="0"/>
          </a:p>
          <a:p>
            <a:endParaRPr lang="en-GB" dirty="0"/>
          </a:p>
          <a:p>
            <a:r>
              <a:rPr lang="en-GB" b="1" dirty="0"/>
              <a:t>Turbocharger</a:t>
            </a:r>
            <a:br>
              <a:rPr lang="en-GB" dirty="0"/>
            </a:br>
            <a:r>
              <a:rPr lang="en-GB" dirty="0"/>
              <a:t>A turbo is similar to a supercharger, except it has an exhaust housing instead of a pulley, and runs off of the engine exhaust gasses. The exhaust gas spins the turbine which causes the compressor to force air into the engine. A turbo is more efficient than a supercharger since the engine does not need to work harder to power the turbo. Because a turbo is not connected directly to the engine the speed of the turbine/compressor is variable, depending on amount and velocity/pressure of the exhaust gasses.</a:t>
            </a:r>
          </a:p>
        </p:txBody>
      </p:sp>
      <p:pic>
        <p:nvPicPr>
          <p:cNvPr id="3" name="Picture 2" descr="Engineering Explained: The Pros And Cons Of Turbochargers Vs Superchargers - Japane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9770" y="3097162"/>
            <a:ext cx="3159579" cy="1615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1463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6427" y="970047"/>
            <a:ext cx="11112285" cy="4555093"/>
          </a:xfrm>
          <a:prstGeom prst="rect">
            <a:avLst/>
          </a:prstGeom>
        </p:spPr>
        <p:txBody>
          <a:bodyPr wrap="square">
            <a:spAutoFit/>
          </a:bodyPr>
          <a:lstStyle/>
          <a:p>
            <a:r>
              <a:rPr lang="en-GB" sz="2000" b="1" dirty="0">
                <a:latin typeface="Arial" panose="020B0604020202020204" pitchFamily="34" charset="0"/>
                <a:cs typeface="Arial" panose="020B0604020202020204" pitchFamily="34" charset="0"/>
              </a:rPr>
              <a:t>Superchargers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Pros: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Increased horsepower: adding a supercharger to any engine is a quick solution to boosting power. </a:t>
            </a:r>
          </a:p>
          <a:p>
            <a:pPr>
              <a:buFont typeface="Arial" panose="020B0604020202020204" pitchFamily="34" charset="0"/>
              <a:buChar char="•"/>
            </a:pPr>
            <a:r>
              <a:rPr lang="en-GB" dirty="0">
                <a:latin typeface="Arial" panose="020B0604020202020204" pitchFamily="34" charset="0"/>
                <a:cs typeface="Arial" panose="020B0604020202020204" pitchFamily="34" charset="0"/>
              </a:rPr>
              <a:t>No lag: the supercharger’s biggest advantage over a turbocharger is that it does not have any lag. </a:t>
            </a:r>
          </a:p>
          <a:p>
            <a:pPr>
              <a:buFont typeface="Arial" panose="020B0604020202020204" pitchFamily="34" charset="0"/>
              <a:buChar char="•"/>
            </a:pPr>
            <a:r>
              <a:rPr lang="en-GB" dirty="0">
                <a:latin typeface="Arial" panose="020B0604020202020204" pitchFamily="34" charset="0"/>
                <a:cs typeface="Arial" panose="020B0604020202020204" pitchFamily="34" charset="0"/>
              </a:rPr>
              <a:t>Power delivery is immediate because the supercharger is driven by the engine’s crankshaft. </a:t>
            </a:r>
          </a:p>
          <a:p>
            <a:pPr>
              <a:buFont typeface="Arial" panose="020B0604020202020204" pitchFamily="34" charset="0"/>
              <a:buChar char="•"/>
            </a:pPr>
            <a:r>
              <a:rPr lang="en-GB" dirty="0">
                <a:latin typeface="Arial" panose="020B0604020202020204" pitchFamily="34" charset="0"/>
                <a:cs typeface="Arial" panose="020B0604020202020204" pitchFamily="34" charset="0"/>
              </a:rPr>
              <a:t>Low RPM boost: good power at low RPM in comparison with turbochargers.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Price: cost effective way of increasing horsepower. </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Cons: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Less efficient: the biggest disadvantage of superchargers is that they use engine power to increase engine power. They’re run off an engine belt connected to the crankshaft, so essentially powering an air pump with another air pump. Because of this, superchargers are significantly less efficient than turbochargers.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Reliability: with all forced induction systems (including turbochargers), the engine internals will be exposed to higher pressures and temperatures, which will affect the longevity of the engine. </a:t>
            </a:r>
          </a:p>
          <a:p>
            <a:r>
              <a:rPr lang="en-GB" dirty="0">
                <a:latin typeface="Arial" panose="020B0604020202020204" pitchFamily="34" charset="0"/>
                <a:cs typeface="Arial" panose="020B0604020202020204" pitchFamily="34" charset="0"/>
              </a:rPr>
              <a:t>Superchargers often go hand in hand with big V8s, and they’re capable of producing high power increases. </a:t>
            </a:r>
          </a:p>
        </p:txBody>
      </p:sp>
    </p:spTree>
    <p:extLst>
      <p:ext uri="{BB962C8B-B14F-4D97-AF65-F5344CB8AC3E}">
        <p14:creationId xmlns:p14="http://schemas.microsoft.com/office/powerpoint/2010/main" val="1592985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5946" y="267710"/>
            <a:ext cx="11003796" cy="4555093"/>
          </a:xfrm>
          <a:prstGeom prst="rect">
            <a:avLst/>
          </a:prstGeom>
        </p:spPr>
        <p:txBody>
          <a:bodyPr wrap="square">
            <a:spAutoFit/>
          </a:bodyPr>
          <a:lstStyle/>
          <a:p>
            <a:r>
              <a:rPr lang="en-GB" sz="2000" b="1" dirty="0">
                <a:latin typeface="Arial" panose="020B0604020202020204" pitchFamily="34" charset="0"/>
                <a:cs typeface="Arial" panose="020B0604020202020204" pitchFamily="34" charset="0"/>
              </a:rPr>
              <a:t>Turbocharger</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Pros: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Significant increase in horsepower. </a:t>
            </a:r>
          </a:p>
          <a:p>
            <a:pPr>
              <a:buFont typeface="Arial" panose="020B0604020202020204" pitchFamily="34" charset="0"/>
              <a:buChar char="•"/>
            </a:pPr>
            <a:r>
              <a:rPr lang="en-GB" dirty="0">
                <a:latin typeface="Arial" panose="020B0604020202020204" pitchFamily="34" charset="0"/>
                <a:cs typeface="Arial" panose="020B0604020202020204" pitchFamily="34" charset="0"/>
              </a:rPr>
              <a:t>Power vs size: allows for smaller engine displacements to produce much more power relative to their size. </a:t>
            </a:r>
          </a:p>
          <a:p>
            <a:pPr>
              <a:buFont typeface="Arial" panose="020B0604020202020204" pitchFamily="34" charset="0"/>
              <a:buChar char="•"/>
            </a:pPr>
            <a:r>
              <a:rPr lang="en-GB" dirty="0">
                <a:latin typeface="Arial" panose="020B0604020202020204" pitchFamily="34" charset="0"/>
                <a:cs typeface="Arial" panose="020B0604020202020204" pitchFamily="34" charset="0"/>
              </a:rPr>
              <a:t>Better fuel economy: smaller engines use less fuel, and have less rotational and reciprocating mass, which improves fuel economy. </a:t>
            </a:r>
          </a:p>
          <a:p>
            <a:pPr>
              <a:buFont typeface="Arial" panose="020B0604020202020204" pitchFamily="34" charset="0"/>
              <a:buChar char="•"/>
            </a:pPr>
            <a:r>
              <a:rPr lang="en-GB" dirty="0">
                <a:latin typeface="Arial" panose="020B0604020202020204" pitchFamily="34" charset="0"/>
                <a:cs typeface="Arial" panose="020B0604020202020204" pitchFamily="34" charset="0"/>
              </a:rPr>
              <a:t>Higher efficiency: turbochargers run off energy that is typically lost in naturally-aspirated and supercharged engines (exhaust gasses), the recovery of this energy improves the overall efficiency of the engine. </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Cons:</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Turbo lag: turbochargers, especially large turbochargers, take time to spool up and provide useful boost. </a:t>
            </a:r>
          </a:p>
          <a:p>
            <a:pPr>
              <a:buFont typeface="Arial" panose="020B0604020202020204" pitchFamily="34" charset="0"/>
              <a:buChar char="•"/>
            </a:pPr>
            <a:r>
              <a:rPr lang="en-GB" dirty="0">
                <a:latin typeface="Arial" panose="020B0604020202020204" pitchFamily="34" charset="0"/>
                <a:cs typeface="Arial" panose="020B0604020202020204" pitchFamily="34" charset="0"/>
              </a:rPr>
              <a:t>Boost threshold: for traditional turbochargers, they are often sized for a certain RPM range where the exhaust gas flow is adequate to provide additional boost for the engine</a:t>
            </a:r>
          </a:p>
          <a:p>
            <a:pPr>
              <a:buFont typeface="Arial" panose="020B0604020202020204" pitchFamily="34" charset="0"/>
              <a:buChar char="•"/>
            </a:pPr>
            <a:r>
              <a:rPr lang="en-GB" dirty="0">
                <a:latin typeface="Arial" panose="020B0604020202020204" pitchFamily="34" charset="0"/>
                <a:cs typeface="Arial" panose="020B0604020202020204" pitchFamily="34" charset="0"/>
              </a:rPr>
              <a:t>Oil requirement: turbochargers get very hot and are more demanding on the engine oil. </a:t>
            </a:r>
          </a:p>
        </p:txBody>
      </p:sp>
      <p:sp>
        <p:nvSpPr>
          <p:cNvPr id="3" name="Rectangle 9"/>
          <p:cNvSpPr txBox="1">
            <a:spLocks noChangeArrowheads="1"/>
          </p:cNvSpPr>
          <p:nvPr/>
        </p:nvSpPr>
        <p:spPr bwMode="auto">
          <a:xfrm>
            <a:off x="626574" y="4822803"/>
            <a:ext cx="6810375" cy="2010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lvl="1" eaLnBrk="1" hangingPunct="1"/>
            <a:r>
              <a:rPr lang="en-GB" altLang="en-US" dirty="0">
                <a:latin typeface="Arial" panose="020B0604020202020204" pitchFamily="34" charset="0"/>
                <a:cs typeface="Arial" panose="020B0604020202020204" pitchFamily="34" charset="0"/>
              </a:rPr>
              <a:t>Pretty much all diesel cars are turbocharged</a:t>
            </a:r>
          </a:p>
          <a:p>
            <a:pPr marL="1143000" lvl="2" indent="-228600" eaLnBrk="1" hangingPunct="1"/>
            <a:r>
              <a:rPr lang="en-GB" altLang="en-US" dirty="0">
                <a:latin typeface="Arial" panose="020B0604020202020204" pitchFamily="34" charset="0"/>
                <a:cs typeface="Arial" panose="020B0604020202020204" pitchFamily="34" charset="0"/>
              </a:rPr>
              <a:t>Turbocharged diesels have a significant market share	</a:t>
            </a:r>
          </a:p>
          <a:p>
            <a:pPr lvl="1" eaLnBrk="1" hangingPunct="1"/>
            <a:r>
              <a:rPr lang="en-GB" altLang="en-US" dirty="0">
                <a:latin typeface="Arial" panose="020B0604020202020204" pitchFamily="34" charset="0"/>
                <a:cs typeface="Arial" panose="020B0604020202020204" pitchFamily="34" charset="0"/>
              </a:rPr>
              <a:t>Increasing use of turbochargers in petrol cars</a:t>
            </a:r>
          </a:p>
          <a:p>
            <a:pPr marL="1143000" lvl="2" indent="-228600" eaLnBrk="1" hangingPunct="1"/>
            <a:r>
              <a:rPr lang="en-GB" altLang="en-US" dirty="0">
                <a:latin typeface="Arial" panose="020B0604020202020204" pitchFamily="34" charset="0"/>
                <a:cs typeface="Arial" panose="020B0604020202020204" pitchFamily="34" charset="0"/>
              </a:rPr>
              <a:t>Improve efficiency and reduce emissions</a:t>
            </a:r>
          </a:p>
          <a:p>
            <a:pPr marL="1143000" lvl="2" indent="-228600" eaLnBrk="1" hangingPunct="1"/>
            <a:r>
              <a:rPr lang="en-GB" altLang="en-US" dirty="0">
                <a:latin typeface="Arial" panose="020B0604020202020204" pitchFamily="34" charset="0"/>
                <a:cs typeface="Arial" panose="020B0604020202020204" pitchFamily="34" charset="0"/>
              </a:rPr>
              <a:t>Improve performance</a:t>
            </a:r>
          </a:p>
        </p:txBody>
      </p:sp>
    </p:spTree>
    <p:extLst>
      <p:ext uri="{BB962C8B-B14F-4D97-AF65-F5344CB8AC3E}">
        <p14:creationId xmlns:p14="http://schemas.microsoft.com/office/powerpoint/2010/main" val="1268054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6300" y="514150"/>
            <a:ext cx="3506088" cy="400110"/>
          </a:xfrm>
          <a:prstGeom prst="rect">
            <a:avLst/>
          </a:prstGeom>
        </p:spPr>
        <p:txBody>
          <a:bodyPr wrap="none">
            <a:spAutoFit/>
          </a:bodyPr>
          <a:lstStyle/>
          <a:p>
            <a:r>
              <a:rPr lang="en-GB" sz="2000" dirty="0">
                <a:latin typeface="Arial" panose="020B0604020202020204" pitchFamily="34" charset="0"/>
                <a:cs typeface="Arial" panose="020B0604020202020204" pitchFamily="34" charset="0"/>
              </a:rPr>
              <a:t>Positive displacement pumps</a:t>
            </a:r>
          </a:p>
        </p:txBody>
      </p:sp>
      <p:pic>
        <p:nvPicPr>
          <p:cNvPr id="18434" name="Picture 2" descr="https://upload.wikimedia.org/wikipedia/commons/thumb/6/66/LobePump_en.svg/170px-LobePump_en.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6300" y="1288920"/>
            <a:ext cx="2653040" cy="1872734"/>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https://upload.wikimedia.org/wikipedia/commons/e/e1/Pompe_%C3%A0_palettes.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551889" y="1448433"/>
            <a:ext cx="2071607" cy="155370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https://upload.wikimedia.org/wikipedia/commons/thumb/c/c4/Gear_pump.png/220px-Gear_pump.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18317" y="1406135"/>
            <a:ext cx="2095500" cy="1638300"/>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https://upload.wikimedia.org/wikipedia/commons/thumb/3/3a/Lysholm_screw_rotors.jpg/170px-Lysholm_screw_rotor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74099" y="1429949"/>
            <a:ext cx="1619250" cy="15906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309981" y="3020624"/>
            <a:ext cx="1347485" cy="369332"/>
          </a:xfrm>
          <a:prstGeom prst="rect">
            <a:avLst/>
          </a:prstGeom>
          <a:noFill/>
        </p:spPr>
        <p:txBody>
          <a:bodyPr wrap="none" rtlCol="0">
            <a:spAutoFit/>
          </a:bodyPr>
          <a:lstStyle/>
          <a:p>
            <a:r>
              <a:rPr lang="en-GB" dirty="0"/>
              <a:t>Screw pump</a:t>
            </a:r>
          </a:p>
        </p:txBody>
      </p:sp>
      <p:sp>
        <p:nvSpPr>
          <p:cNvPr id="8" name="TextBox 7"/>
          <p:cNvSpPr txBox="1"/>
          <p:nvPr/>
        </p:nvSpPr>
        <p:spPr>
          <a:xfrm>
            <a:off x="9565926" y="3044435"/>
            <a:ext cx="1239442" cy="369332"/>
          </a:xfrm>
          <a:prstGeom prst="rect">
            <a:avLst/>
          </a:prstGeom>
          <a:noFill/>
        </p:spPr>
        <p:txBody>
          <a:bodyPr wrap="none" rtlCol="0">
            <a:spAutoFit/>
          </a:bodyPr>
          <a:lstStyle/>
          <a:p>
            <a:r>
              <a:rPr lang="en-GB" dirty="0"/>
              <a:t>Gear pump</a:t>
            </a:r>
          </a:p>
        </p:txBody>
      </p:sp>
      <p:sp>
        <p:nvSpPr>
          <p:cNvPr id="9" name="TextBox 8"/>
          <p:cNvSpPr txBox="1"/>
          <p:nvPr/>
        </p:nvSpPr>
        <p:spPr>
          <a:xfrm>
            <a:off x="6722206" y="3020624"/>
            <a:ext cx="1901290" cy="369332"/>
          </a:xfrm>
          <a:prstGeom prst="rect">
            <a:avLst/>
          </a:prstGeom>
          <a:noFill/>
        </p:spPr>
        <p:txBody>
          <a:bodyPr wrap="none" rtlCol="0">
            <a:spAutoFit/>
          </a:bodyPr>
          <a:lstStyle/>
          <a:p>
            <a:r>
              <a:rPr lang="en-GB" dirty="0"/>
              <a:t>Rotary vane pump</a:t>
            </a:r>
          </a:p>
        </p:txBody>
      </p:sp>
      <p:sp>
        <p:nvSpPr>
          <p:cNvPr id="12" name="TextBox 11"/>
          <p:cNvSpPr txBox="1"/>
          <p:nvPr/>
        </p:nvSpPr>
        <p:spPr>
          <a:xfrm>
            <a:off x="1388359" y="3048575"/>
            <a:ext cx="1893788" cy="369332"/>
          </a:xfrm>
          <a:prstGeom prst="rect">
            <a:avLst/>
          </a:prstGeom>
          <a:noFill/>
        </p:spPr>
        <p:txBody>
          <a:bodyPr wrap="none" rtlCol="0">
            <a:spAutoFit/>
          </a:bodyPr>
          <a:lstStyle/>
          <a:p>
            <a:r>
              <a:rPr lang="en-GB" dirty="0"/>
              <a:t>Roots type blower</a:t>
            </a:r>
            <a:endParaRPr lang="en-GB" dirty="0"/>
          </a:p>
        </p:txBody>
      </p:sp>
      <p:pic>
        <p:nvPicPr>
          <p:cNvPr id="18446" name="Picture 14" descr="illustration of Roots supercharger"/>
          <p:cNvPicPr>
            <a:picLocks noChangeAspect="1" noChangeArrowheads="1"/>
          </p:cNvPicPr>
          <p:nvPr/>
        </p:nvPicPr>
        <p:blipFill rotWithShape="1">
          <a:blip r:embed="rId6">
            <a:extLst>
              <a:ext uri="{28A0092B-C50C-407E-A947-70E740481C1C}">
                <a14:useLocalDpi xmlns:a14="http://schemas.microsoft.com/office/drawing/2010/main" val="0"/>
              </a:ext>
            </a:extLst>
          </a:blip>
          <a:srcRect t="10550" b="5080"/>
          <a:stretch/>
        </p:blipFill>
        <p:spPr bwMode="auto">
          <a:xfrm>
            <a:off x="1096053" y="3743437"/>
            <a:ext cx="2391541" cy="235574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369055" y="5651189"/>
            <a:ext cx="3216409" cy="954107"/>
          </a:xfrm>
          <a:prstGeom prst="rect">
            <a:avLst/>
          </a:prstGeom>
        </p:spPr>
        <p:txBody>
          <a:bodyPr wrap="square">
            <a:spAutoFit/>
          </a:bodyPr>
          <a:lstStyle/>
          <a:p>
            <a:r>
              <a:rPr lang="en-GB" sz="1400" dirty="0">
                <a:solidFill>
                  <a:srgbClr val="0070C0"/>
                </a:solidFill>
                <a:latin typeface="Arial" panose="020B0604020202020204" pitchFamily="34" charset="0"/>
                <a:cs typeface="Arial" panose="020B0604020202020204" pitchFamily="34" charset="0"/>
              </a:rPr>
              <a:t>Superchargers are really nothing more than air blowers, and the term "blower" is still often used to describe all superchargers. </a:t>
            </a:r>
          </a:p>
        </p:txBody>
      </p:sp>
      <p:sp>
        <p:nvSpPr>
          <p:cNvPr id="5" name="Rectangle 4"/>
          <p:cNvSpPr/>
          <p:nvPr/>
        </p:nvSpPr>
        <p:spPr>
          <a:xfrm>
            <a:off x="4174099" y="3743437"/>
            <a:ext cx="4974957" cy="1815882"/>
          </a:xfrm>
          <a:prstGeom prst="rect">
            <a:avLst/>
          </a:prstGeom>
        </p:spPr>
        <p:txBody>
          <a:bodyPr wrap="square">
            <a:spAutoFit/>
          </a:bodyPr>
          <a:lstStyle/>
          <a:p>
            <a:r>
              <a:rPr lang="en-GB" sz="1400" b="1" dirty="0">
                <a:latin typeface="Arial" panose="020B0604020202020204" pitchFamily="34" charset="0"/>
                <a:cs typeface="Arial" panose="020B0604020202020204" pitchFamily="34" charset="0"/>
              </a:rPr>
              <a:t>Positive Points: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1) Boost throughout the entire RPM range, right off of idle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2) Highest potential for</a:t>
            </a:r>
            <a:r>
              <a:rPr lang="en-GB" sz="1400" dirty="0">
                <a:latin typeface="Arial" panose="020B0604020202020204" pitchFamily="34" charset="0"/>
                <a:cs typeface="Arial" panose="020B0604020202020204" pitchFamily="34" charset="0"/>
              </a:rPr>
              <a:t> gain </a:t>
            </a:r>
          </a:p>
          <a:p>
            <a:r>
              <a:rPr lang="en-GB" sz="1400" dirty="0">
                <a:latin typeface="Arial" panose="020B0604020202020204" pitchFamily="34" charset="0"/>
                <a:cs typeface="Arial" panose="020B0604020202020204" pitchFamily="34" charset="0"/>
              </a:rPr>
              <a:t>3) Excellent reliability</a:t>
            </a:r>
          </a:p>
          <a:p>
            <a:r>
              <a:rPr lang="en-GB" sz="1400" b="1" dirty="0">
                <a:latin typeface="Arial" panose="020B0604020202020204" pitchFamily="34" charset="0"/>
                <a:cs typeface="Arial" panose="020B0604020202020204" pitchFamily="34" charset="0"/>
              </a:rPr>
              <a:t>Negative Points: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1) Sometimes violent throttle response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2) Lower boost ratings at higher RPMs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3) Higher than normal discharge temperatures</a:t>
            </a:r>
          </a:p>
        </p:txBody>
      </p:sp>
    </p:spTree>
    <p:extLst>
      <p:ext uri="{BB962C8B-B14F-4D97-AF65-F5344CB8AC3E}">
        <p14:creationId xmlns:p14="http://schemas.microsoft.com/office/powerpoint/2010/main" val="3070819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96732" y="826865"/>
            <a:ext cx="6096000" cy="2246769"/>
          </a:xfrm>
          <a:prstGeom prst="rect">
            <a:avLst/>
          </a:prstGeom>
        </p:spPr>
        <p:txBody>
          <a:bodyPr>
            <a:spAutoFit/>
          </a:bodyPr>
          <a:lstStyle/>
          <a:p>
            <a:r>
              <a:rPr lang="en-GB" sz="1400" b="1" dirty="0">
                <a:latin typeface="Arial" panose="020B0604020202020204" pitchFamily="34" charset="0"/>
                <a:cs typeface="Arial" panose="020B0604020202020204" pitchFamily="34" charset="0"/>
              </a:rPr>
              <a:t>Centrifugal Type Supercharging</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Centrifugal Supercharging compresses the air inside the case of the supercharger using an impeller. Then, discharges the air out of a scroll to the motor. This design is similar to turbo-charging except for centrifugal superchargers doesn't use the exhaust to build pressure, they use a belt, driven by the crank pulley to spin the impeller. The ability to change the impeller sizes and to spin the impeller at different speeds creates a more inexpensive way to have flexibility in your power curve. </a:t>
            </a:r>
          </a:p>
          <a:p>
            <a:r>
              <a:rPr lang="en-GB" sz="1400" dirty="0">
                <a:latin typeface="Arial" panose="020B0604020202020204" pitchFamily="34" charset="0"/>
                <a:cs typeface="Arial" panose="020B0604020202020204" pitchFamily="34" charset="0"/>
              </a:rPr>
              <a:t>Centrifugal superchargers have become the standard for street use and light-duty racing and far outsell all other types of superchargers.</a:t>
            </a:r>
          </a:p>
        </p:txBody>
      </p:sp>
      <p:pic>
        <p:nvPicPr>
          <p:cNvPr id="19460" name="Picture 4" descr="http://www.superchargersonline.com/images/tech/vortech_centifugal.gif"/>
          <p:cNvPicPr>
            <a:picLocks noChangeAspect="1" noChangeArrowheads="1"/>
          </p:cNvPicPr>
          <p:nvPr/>
        </p:nvPicPr>
        <p:blipFill rotWithShape="1">
          <a:blip r:embed="rId2">
            <a:extLst>
              <a:ext uri="{28A0092B-C50C-407E-A947-70E740481C1C}">
                <a14:useLocalDpi xmlns:a14="http://schemas.microsoft.com/office/drawing/2010/main" val="0"/>
              </a:ext>
            </a:extLst>
          </a:blip>
          <a:srcRect l="3732" t="1968" r="4187" b="51179"/>
          <a:stretch/>
        </p:blipFill>
        <p:spPr bwMode="auto">
          <a:xfrm>
            <a:off x="991892" y="960895"/>
            <a:ext cx="3409627" cy="319265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496732" y="3289078"/>
            <a:ext cx="3998563" cy="2031325"/>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Positive Points:</a:t>
            </a:r>
          </a:p>
          <a:p>
            <a:r>
              <a:rPr lang="en-GB" sz="1400" dirty="0">
                <a:latin typeface="Arial" panose="020B0604020202020204" pitchFamily="34" charset="0"/>
                <a:cs typeface="Arial" panose="020B0604020202020204" pitchFamily="34" charset="0"/>
              </a:rPr>
              <a:t>1) Lots of Flexibility for Power Adjustments</a:t>
            </a:r>
          </a:p>
          <a:p>
            <a:r>
              <a:rPr lang="en-GB" sz="1400" dirty="0">
                <a:latin typeface="Arial" panose="020B0604020202020204" pitchFamily="34" charset="0"/>
                <a:cs typeface="Arial" panose="020B0604020202020204" pitchFamily="34" charset="0"/>
              </a:rPr>
              <a:t>2) Lower Discharge Temperatures</a:t>
            </a:r>
          </a:p>
          <a:p>
            <a:r>
              <a:rPr lang="en-GB" sz="1400" dirty="0">
                <a:latin typeface="Arial" panose="020B0604020202020204" pitchFamily="34" charset="0"/>
                <a:cs typeface="Arial" panose="020B0604020202020204" pitchFamily="34" charset="0"/>
              </a:rPr>
              <a:t>3) Great Reliability</a:t>
            </a:r>
          </a:p>
          <a:p>
            <a:r>
              <a:rPr lang="en-GB" sz="1400" dirty="0">
                <a:latin typeface="Arial" panose="020B0604020202020204" pitchFamily="34" charset="0"/>
                <a:cs typeface="Arial" panose="020B0604020202020204" pitchFamily="34" charset="0"/>
              </a:rPr>
              <a:t>4) Easy to install</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Negative Points:</a:t>
            </a:r>
          </a:p>
          <a:p>
            <a:r>
              <a:rPr lang="en-GB" sz="1400" dirty="0">
                <a:latin typeface="Arial" panose="020B0604020202020204" pitchFamily="34" charset="0"/>
                <a:cs typeface="Arial" panose="020B0604020202020204" pitchFamily="34" charset="0"/>
              </a:rPr>
              <a:t>1) Not as much power at low RPMs as Roots or Screw type superchargers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1030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static.wixstatic.com/media/01bd81_c80f4529cad14470bdfaf7b3b4dafead.jpg/v1/fill/w_455,h_341,al_c,q_90,usm_0.66_1.00_0.01/01bd81_c80f4529cad14470bdfaf7b3b4dafe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931" y="1038100"/>
            <a:ext cx="4333875" cy="3248025"/>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https://static.wixstatic.com/media/01bd81_d1d2ff86e3ef469c94d3f6275cb1fd31.jpg/v1/fill/w_457,h_341,al_c,q_90,usm_0.66_1.00_0.01/01bd81_d1d2ff86e3ef469c94d3f6275cb1fd3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5213" y="1038100"/>
            <a:ext cx="4352925" cy="3248025"/>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https://static.wixstatic.com/media/01bd81_1cac72014be34c3ca66d7f7c07e8a9cb.jpg/v1/fill/w_482,h_341,al_c,q_90,usm_0.66_1.00_0.01/01bd81_1cac72014be34c3ca66d7f7c07e8a9c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8123" y="3783871"/>
            <a:ext cx="4128199" cy="2920572"/>
          </a:xfrm>
          <a:prstGeom prst="rect">
            <a:avLst/>
          </a:prstGeom>
          <a:noFill/>
          <a:extLst>
            <a:ext uri="{909E8E84-426E-40DD-AFC4-6F175D3DCCD1}">
              <a14:hiddenFill xmlns:a14="http://schemas.microsoft.com/office/drawing/2010/main">
                <a:solidFill>
                  <a:srgbClr val="FFFFFF"/>
                </a:solidFill>
              </a14:hiddenFill>
            </a:ext>
          </a:extLst>
        </p:spPr>
      </p:pic>
      <p:pic>
        <p:nvPicPr>
          <p:cNvPr id="17418" name="Picture 10" descr="https://static.wixstatic.com/media/01bd81_0eadb79e96114be7be575ceff3dd0f4b.jpg/v1/fill/w_482,h_341,al_c,q_90,usm_0.66_1.00_0.01/01bd81_0eadb79e96114be7be575ceff3dd0f4b.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914" y="3796449"/>
            <a:ext cx="3966808" cy="280639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971615" y="534126"/>
            <a:ext cx="1851789" cy="369332"/>
          </a:xfrm>
          <a:prstGeom prst="rect">
            <a:avLst/>
          </a:prstGeom>
        </p:spPr>
        <p:txBody>
          <a:bodyPr wrap="none">
            <a:spAutoFit/>
          </a:bodyPr>
          <a:lstStyle/>
          <a:p>
            <a:r>
              <a:rPr lang="pt-BR" b="1" dirty="0">
                <a:effectLst/>
              </a:rPr>
              <a:t>Audi R8 4.2 ltr V8</a:t>
            </a:r>
          </a:p>
        </p:txBody>
      </p:sp>
      <p:sp>
        <p:nvSpPr>
          <p:cNvPr id="3" name="Rectangle 2"/>
          <p:cNvSpPr/>
          <p:nvPr/>
        </p:nvSpPr>
        <p:spPr>
          <a:xfrm>
            <a:off x="4899806" y="1344308"/>
            <a:ext cx="1995407" cy="1200329"/>
          </a:xfrm>
          <a:prstGeom prst="rect">
            <a:avLst/>
          </a:prstGeom>
        </p:spPr>
        <p:txBody>
          <a:bodyPr wrap="square">
            <a:spAutoFit/>
          </a:bodyPr>
          <a:lstStyle/>
          <a:p>
            <a:r>
              <a:rPr lang="en-GB" dirty="0"/>
              <a:t>Making in excess of 700 bhp with boost limited to 15 psi ( 1 Bar ).</a:t>
            </a:r>
          </a:p>
        </p:txBody>
      </p:sp>
      <p:sp>
        <p:nvSpPr>
          <p:cNvPr id="6" name="Rectangle 5"/>
          <p:cNvSpPr/>
          <p:nvPr/>
        </p:nvSpPr>
        <p:spPr>
          <a:xfrm>
            <a:off x="4508763" y="5972035"/>
            <a:ext cx="2777492" cy="369332"/>
          </a:xfrm>
          <a:prstGeom prst="rect">
            <a:avLst/>
          </a:prstGeom>
        </p:spPr>
        <p:txBody>
          <a:bodyPr wrap="none">
            <a:spAutoFit/>
          </a:bodyPr>
          <a:lstStyle/>
          <a:p>
            <a:r>
              <a:rPr lang="en-GB" dirty="0"/>
              <a:t>TTS &amp; Rotrex Superchargers​​​​​​​​​​​​​​​​​​​​​</a:t>
            </a:r>
          </a:p>
        </p:txBody>
      </p:sp>
    </p:spTree>
    <p:extLst>
      <p:ext uri="{BB962C8B-B14F-4D97-AF65-F5344CB8AC3E}">
        <p14:creationId xmlns:p14="http://schemas.microsoft.com/office/powerpoint/2010/main" val="3466172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p:cNvSpPr>
            <a:spLocks noGrp="1" noChangeArrowheads="1"/>
          </p:cNvSpPr>
          <p:nvPr>
            <p:ph type="title" idx="4294967295"/>
          </p:nvPr>
        </p:nvSpPr>
        <p:spPr>
          <a:xfrm>
            <a:off x="390525" y="311151"/>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Basic Principles in achieving more power</a:t>
            </a:r>
            <a:endParaRPr lang="en-GB" altLang="en-US" sz="2000" dirty="0">
              <a:solidFill>
                <a:schemeClr val="tx1"/>
              </a:solidFill>
            </a:endParaRPr>
          </a:p>
        </p:txBody>
      </p:sp>
      <p:sp>
        <p:nvSpPr>
          <p:cNvPr id="24579" name="Rectangle 9"/>
          <p:cNvSpPr>
            <a:spLocks noGrp="1" noChangeArrowheads="1"/>
          </p:cNvSpPr>
          <p:nvPr>
            <p:ph type="body" idx="4294967295"/>
          </p:nvPr>
        </p:nvSpPr>
        <p:spPr>
          <a:xfrm>
            <a:off x="390525" y="1255825"/>
            <a:ext cx="8811532" cy="993890"/>
          </a:xfrm>
        </p:spPr>
        <p:txBody>
          <a:bodyPr/>
          <a:lstStyle/>
          <a:p>
            <a:pPr eaLnBrk="1" hangingPunct="1"/>
            <a:r>
              <a:rPr lang="en-GB" altLang="en-US" dirty="0"/>
              <a:t>There are a number of ways this can be done – consider the formula for engine power:</a:t>
            </a:r>
          </a:p>
          <a:p>
            <a:pPr eaLnBrk="1" hangingPunct="1"/>
            <a:endParaRPr lang="en-GB" altLang="en-US" dirty="0"/>
          </a:p>
        </p:txBody>
      </p:sp>
      <p:graphicFrame>
        <p:nvGraphicFramePr>
          <p:cNvPr id="24580" name="Object 5"/>
          <p:cNvGraphicFramePr>
            <a:graphicFrameLocks noChangeAspect="1"/>
          </p:cNvGraphicFramePr>
          <p:nvPr>
            <p:extLst>
              <p:ext uri="{D42A27DB-BD31-4B8C-83A1-F6EECF244321}">
                <p14:modId xmlns:p14="http://schemas.microsoft.com/office/powerpoint/2010/main" val="4266704008"/>
              </p:ext>
            </p:extLst>
          </p:nvPr>
        </p:nvGraphicFramePr>
        <p:xfrm>
          <a:off x="2639335" y="2066470"/>
          <a:ext cx="3903662" cy="1009650"/>
        </p:xfrm>
        <a:graphic>
          <a:graphicData uri="http://schemas.openxmlformats.org/presentationml/2006/ole">
            <mc:AlternateContent xmlns:mc="http://schemas.openxmlformats.org/markup-compatibility/2006">
              <mc:Choice xmlns:v="urn:schemas-microsoft-com:vml" Requires="v">
                <p:oleObj spid="_x0000_s20515" name="Equation" r:id="rId4" imgW="1524000" imgH="393700" progId="Equation.3">
                  <p:embed/>
                </p:oleObj>
              </mc:Choice>
              <mc:Fallback>
                <p:oleObj name="Equation" r:id="rId4" imgW="1524000" imgH="393700" progId="Equation.3">
                  <p:embed/>
                  <p:pic>
                    <p:nvPicPr>
                      <p:cNvPr id="2458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39335" y="2066470"/>
                        <a:ext cx="3903662" cy="1009650"/>
                      </a:xfrm>
                      <a:prstGeom prst="rect">
                        <a:avLst/>
                      </a:prstGeom>
                      <a:solidFill>
                        <a:srgbClr val="FFCC99"/>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4581" name="Text Box 5"/>
          <p:cNvSpPr txBox="1">
            <a:spLocks noChangeArrowheads="1"/>
          </p:cNvSpPr>
          <p:nvPr/>
        </p:nvSpPr>
        <p:spPr bwMode="auto">
          <a:xfrm>
            <a:off x="6922859" y="1938858"/>
            <a:ext cx="2940506" cy="1171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000" tIns="46800" rIns="90000" bIns="46800">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Aft>
                <a:spcPct val="0"/>
              </a:spcAft>
            </a:pPr>
            <a:r>
              <a:rPr lang="en-GB" altLang="en-US" sz="1400" b="0" dirty="0">
                <a:solidFill>
                  <a:prstClr val="black"/>
                </a:solidFill>
              </a:rPr>
              <a:t>MEP = mean effective pressure</a:t>
            </a:r>
          </a:p>
          <a:p>
            <a:pPr eaLnBrk="0" fontAlgn="base" hangingPunct="0">
              <a:spcAft>
                <a:spcPct val="0"/>
              </a:spcAft>
            </a:pPr>
            <a:r>
              <a:rPr lang="en-GB" altLang="en-US" sz="1400" b="0" dirty="0">
                <a:solidFill>
                  <a:prstClr val="black"/>
                </a:solidFill>
              </a:rPr>
              <a:t>A = bore cross sectional area</a:t>
            </a:r>
          </a:p>
          <a:p>
            <a:pPr eaLnBrk="0" fontAlgn="base" hangingPunct="0">
              <a:spcAft>
                <a:spcPct val="0"/>
              </a:spcAft>
            </a:pPr>
            <a:r>
              <a:rPr lang="en-GB" altLang="en-US" sz="1400" b="0" dirty="0">
                <a:solidFill>
                  <a:prstClr val="black"/>
                </a:solidFill>
              </a:rPr>
              <a:t>L = stroke</a:t>
            </a:r>
          </a:p>
          <a:p>
            <a:pPr eaLnBrk="0" fontAlgn="base" hangingPunct="0">
              <a:spcAft>
                <a:spcPct val="0"/>
              </a:spcAft>
            </a:pPr>
            <a:r>
              <a:rPr lang="en-GB" altLang="en-US" sz="1400" b="0" dirty="0">
                <a:solidFill>
                  <a:prstClr val="black"/>
                </a:solidFill>
              </a:rPr>
              <a:t>N = engine rpm</a:t>
            </a:r>
          </a:p>
          <a:p>
            <a:pPr eaLnBrk="0" fontAlgn="base" hangingPunct="0">
              <a:spcAft>
                <a:spcPct val="0"/>
              </a:spcAft>
            </a:pPr>
            <a:r>
              <a:rPr lang="en-GB" altLang="en-US" sz="1400" b="0" dirty="0">
                <a:solidFill>
                  <a:prstClr val="black"/>
                </a:solidFill>
              </a:rPr>
              <a:t>n = number of cylinders</a:t>
            </a:r>
          </a:p>
        </p:txBody>
      </p:sp>
      <p:pic>
        <p:nvPicPr>
          <p:cNvPr id="24582"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23161" y="211454"/>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9"/>
          <p:cNvSpPr txBox="1">
            <a:spLocks noChangeArrowheads="1"/>
          </p:cNvSpPr>
          <p:nvPr/>
        </p:nvSpPr>
        <p:spPr bwMode="auto">
          <a:xfrm>
            <a:off x="168958" y="3701142"/>
            <a:ext cx="3851499" cy="2032001"/>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b="1" dirty="0">
                <a:latin typeface="Arial" panose="020B0604020202020204" pitchFamily="34" charset="0"/>
                <a:cs typeface="Arial" panose="020B0604020202020204" pitchFamily="34" charset="0"/>
              </a:rPr>
              <a:t>Increase the swept volume</a:t>
            </a:r>
            <a:endParaRPr lang="en-GB" altLang="en-US" sz="1600" dirty="0">
              <a:latin typeface="Arial" panose="020B0604020202020204" pitchFamily="34" charset="0"/>
              <a:cs typeface="Arial" panose="020B0604020202020204" pitchFamily="34" charset="0"/>
            </a:endParaRPr>
          </a:p>
          <a:p>
            <a:pPr lvl="1" eaLnBrk="1" hangingPunct="1"/>
            <a:r>
              <a:rPr lang="en-GB" altLang="en-US" sz="1200" dirty="0">
                <a:latin typeface="Arial" panose="020B0604020202020204" pitchFamily="34" charset="0"/>
                <a:cs typeface="Arial" panose="020B0604020202020204" pitchFamily="34" charset="0"/>
              </a:rPr>
              <a:t>More air available in a larger combustion chamber</a:t>
            </a:r>
          </a:p>
          <a:p>
            <a:pPr lvl="1" eaLnBrk="1" hangingPunct="1"/>
            <a:r>
              <a:rPr lang="en-GB" altLang="en-US" sz="1200" dirty="0">
                <a:latin typeface="Arial" panose="020B0604020202020204" pitchFamily="34" charset="0"/>
                <a:cs typeface="Arial" panose="020B0604020202020204" pitchFamily="34" charset="0"/>
              </a:rPr>
              <a:t>More fuel can be burnt</a:t>
            </a:r>
          </a:p>
          <a:p>
            <a:pPr lvl="1" eaLnBrk="1" hangingPunct="1"/>
            <a:r>
              <a:rPr lang="en-GB" altLang="en-US" sz="1200" dirty="0">
                <a:latin typeface="Arial" panose="020B0604020202020204" pitchFamily="34" charset="0"/>
                <a:cs typeface="Arial" panose="020B0604020202020204" pitchFamily="34" charset="0"/>
              </a:rPr>
              <a:t>Increase number of cylinders (n) </a:t>
            </a:r>
          </a:p>
          <a:p>
            <a:pPr lvl="1" eaLnBrk="1" hangingPunct="1"/>
            <a:r>
              <a:rPr lang="en-GB" altLang="en-US" sz="1200" dirty="0">
                <a:latin typeface="Arial" panose="020B0604020202020204" pitchFamily="34" charset="0"/>
                <a:cs typeface="Arial" panose="020B0604020202020204" pitchFamily="34" charset="0"/>
              </a:rPr>
              <a:t>Increase cylinder volumes (A, L)</a:t>
            </a:r>
          </a:p>
          <a:p>
            <a:pPr lvl="1" eaLnBrk="1" hangingPunct="1"/>
            <a:r>
              <a:rPr lang="en-GB" altLang="en-US" sz="1200" dirty="0">
                <a:latin typeface="Arial" panose="020B0604020202020204" pitchFamily="34" charset="0"/>
                <a:cs typeface="Arial" panose="020B0604020202020204" pitchFamily="34" charset="0"/>
              </a:rPr>
              <a:t>Bigger, heavier engines</a:t>
            </a:r>
          </a:p>
          <a:p>
            <a:pPr lvl="1" eaLnBrk="1" hangingPunct="1"/>
            <a:r>
              <a:rPr lang="en-GB" altLang="en-US" sz="1200" dirty="0">
                <a:latin typeface="Arial" panose="020B0604020202020204" pitchFamily="34" charset="0"/>
                <a:cs typeface="Arial" panose="020B0604020202020204" pitchFamily="34" charset="0"/>
              </a:rPr>
              <a:t>No advantage in terms of specific fuel consumption or emissions</a:t>
            </a:r>
          </a:p>
        </p:txBody>
      </p:sp>
      <p:sp>
        <p:nvSpPr>
          <p:cNvPr id="8" name="Oval 6"/>
          <p:cNvSpPr>
            <a:spLocks noChangeArrowheads="1"/>
          </p:cNvSpPr>
          <p:nvPr/>
        </p:nvSpPr>
        <p:spPr bwMode="auto">
          <a:xfrm>
            <a:off x="4532654" y="2066470"/>
            <a:ext cx="1365250" cy="55880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90000" tIns="46800" rIns="90000" bIns="46800" anchor="ct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sp>
        <p:nvSpPr>
          <p:cNvPr id="9" name="Rectangle 9"/>
          <p:cNvSpPr txBox="1">
            <a:spLocks noChangeArrowheads="1"/>
          </p:cNvSpPr>
          <p:nvPr/>
        </p:nvSpPr>
        <p:spPr bwMode="auto">
          <a:xfrm>
            <a:off x="4080220" y="3701142"/>
            <a:ext cx="3554293" cy="2032001"/>
          </a:xfrm>
          <a:prstGeom prst="rect">
            <a:avLst/>
          </a:prstGeom>
          <a:noFill/>
          <a:ln w="28575">
            <a:solidFill>
              <a:srgbClr val="00B0F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b="1" dirty="0">
                <a:latin typeface="Arial" panose="020B0604020202020204" pitchFamily="34" charset="0"/>
                <a:cs typeface="Arial" panose="020B0604020202020204" pitchFamily="34" charset="0"/>
              </a:rPr>
              <a:t>Increase engine speed (N)</a:t>
            </a:r>
            <a:endParaRPr lang="en-GB" altLang="en-US" sz="1600" dirty="0">
              <a:latin typeface="Arial" panose="020B0604020202020204" pitchFamily="34" charset="0"/>
              <a:cs typeface="Arial" panose="020B0604020202020204" pitchFamily="34" charset="0"/>
            </a:endParaRPr>
          </a:p>
          <a:p>
            <a:pPr lvl="1" eaLnBrk="1" hangingPunct="1"/>
            <a:r>
              <a:rPr lang="en-GB" altLang="en-US" sz="1200" dirty="0">
                <a:latin typeface="Arial" panose="020B0604020202020204" pitchFamily="34" charset="0"/>
                <a:cs typeface="Arial" panose="020B0604020202020204" pitchFamily="34" charset="0"/>
              </a:rPr>
              <a:t>i.e. increase number of power strokes per unit time</a:t>
            </a:r>
          </a:p>
          <a:p>
            <a:pPr lvl="1" eaLnBrk="1" hangingPunct="1"/>
            <a:r>
              <a:rPr lang="en-GB" altLang="en-US" sz="1200" dirty="0">
                <a:latin typeface="Arial" panose="020B0604020202020204" pitchFamily="34" charset="0"/>
                <a:cs typeface="Arial" panose="020B0604020202020204" pitchFamily="34" charset="0"/>
              </a:rPr>
              <a:t>Mechanical stability limits</a:t>
            </a:r>
          </a:p>
          <a:p>
            <a:pPr lvl="1" eaLnBrk="1" hangingPunct="1"/>
            <a:r>
              <a:rPr lang="en-GB" altLang="en-US" sz="1200" dirty="0">
                <a:latin typeface="Arial" panose="020B0604020202020204" pitchFamily="34" charset="0"/>
                <a:cs typeface="Arial" panose="020B0604020202020204" pitchFamily="34" charset="0"/>
              </a:rPr>
              <a:t>Combustion limits</a:t>
            </a:r>
          </a:p>
          <a:p>
            <a:pPr lvl="1" eaLnBrk="1" hangingPunct="1"/>
            <a:r>
              <a:rPr lang="en-GB" altLang="en-US" sz="1200" dirty="0">
                <a:latin typeface="Arial" panose="020B0604020202020204" pitchFamily="34" charset="0"/>
                <a:cs typeface="Arial" panose="020B0604020202020204" pitchFamily="34" charset="0"/>
              </a:rPr>
              <a:t>Increased frictional losses</a:t>
            </a:r>
          </a:p>
          <a:p>
            <a:pPr lvl="1" eaLnBrk="1" hangingPunct="1"/>
            <a:r>
              <a:rPr lang="en-GB" altLang="en-US" sz="1200" dirty="0">
                <a:latin typeface="Arial" panose="020B0604020202020204" pitchFamily="34" charset="0"/>
                <a:cs typeface="Arial" panose="020B0604020202020204" pitchFamily="34" charset="0"/>
              </a:rPr>
              <a:t>Increased pumping losses</a:t>
            </a:r>
          </a:p>
          <a:p>
            <a:pPr lvl="1" eaLnBrk="1" hangingPunct="1"/>
            <a:r>
              <a:rPr lang="en-GB" altLang="en-US" sz="1200" dirty="0">
                <a:latin typeface="Arial" panose="020B0604020202020204" pitchFamily="34" charset="0"/>
                <a:cs typeface="Arial" panose="020B0604020202020204" pitchFamily="34" charset="0"/>
              </a:rPr>
              <a:t>Overall reduction in engine efficiency</a:t>
            </a:r>
          </a:p>
          <a:p>
            <a:pPr lvl="1" eaLnBrk="1" hangingPunct="1"/>
            <a:endParaRPr lang="en-GB" altLang="en-US" sz="1200" dirty="0">
              <a:latin typeface="Arial" panose="020B0604020202020204" pitchFamily="34" charset="0"/>
              <a:cs typeface="Arial" panose="020B0604020202020204" pitchFamily="34" charset="0"/>
            </a:endParaRPr>
          </a:p>
        </p:txBody>
      </p:sp>
      <p:sp>
        <p:nvSpPr>
          <p:cNvPr id="10" name="Oval 6"/>
          <p:cNvSpPr>
            <a:spLocks noChangeArrowheads="1"/>
          </p:cNvSpPr>
          <p:nvPr/>
        </p:nvSpPr>
        <p:spPr bwMode="auto">
          <a:xfrm>
            <a:off x="6089198" y="2066470"/>
            <a:ext cx="572860" cy="558800"/>
          </a:xfrm>
          <a:prstGeom prst="ellipse">
            <a:avLst/>
          </a:prstGeom>
          <a:noFill/>
          <a:ln w="25400">
            <a:solidFill>
              <a:srgbClr val="00B0F0"/>
            </a:solidFill>
            <a:round/>
            <a:headEnd/>
            <a:tailEnd/>
          </a:ln>
          <a:extLst>
            <a:ext uri="{909E8E84-426E-40DD-AFC4-6F175D3DCCD1}">
              <a14:hiddenFill xmlns:a14="http://schemas.microsoft.com/office/drawing/2010/main">
                <a:solidFill>
                  <a:srgbClr val="FFFFFF"/>
                </a:solidFill>
              </a14:hiddenFill>
            </a:ext>
          </a:extLst>
        </p:spPr>
        <p:txBody>
          <a:bodyPr wrap="none" lIns="90000" tIns="46800" rIns="90000" bIns="46800" anchor="ct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sp>
        <p:nvSpPr>
          <p:cNvPr id="11" name="Rectangle 9"/>
          <p:cNvSpPr txBox="1">
            <a:spLocks noChangeArrowheads="1"/>
          </p:cNvSpPr>
          <p:nvPr/>
        </p:nvSpPr>
        <p:spPr bwMode="auto">
          <a:xfrm>
            <a:off x="7710258" y="3701141"/>
            <a:ext cx="3959228" cy="2032001"/>
          </a:xfrm>
          <a:prstGeom prst="rect">
            <a:avLst/>
          </a:prstGeom>
          <a:noFill/>
          <a:ln w="28575">
            <a:solidFill>
              <a:srgbClr val="92D05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b="1" dirty="0">
                <a:latin typeface="Arial" panose="020B0604020202020204" pitchFamily="34" charset="0"/>
                <a:cs typeface="Arial" panose="020B0604020202020204" pitchFamily="34" charset="0"/>
              </a:rPr>
              <a:t>Increase pressure (MEP)</a:t>
            </a:r>
            <a:endParaRPr lang="en-GB" altLang="en-US" sz="1600" dirty="0">
              <a:latin typeface="Arial" panose="020B0604020202020204" pitchFamily="34" charset="0"/>
              <a:cs typeface="Arial" panose="020B0604020202020204" pitchFamily="34" charset="0"/>
            </a:endParaRPr>
          </a:p>
          <a:p>
            <a:pPr lvl="1" eaLnBrk="1" hangingPunct="1"/>
            <a:r>
              <a:rPr lang="en-GB" altLang="en-US" sz="1200" dirty="0">
                <a:latin typeface="Arial" panose="020B0604020202020204" pitchFamily="34" charset="0"/>
                <a:cs typeface="Arial" panose="020B0604020202020204" pitchFamily="34" charset="0"/>
              </a:rPr>
              <a:t>Same swept volume and engine speed as before</a:t>
            </a:r>
          </a:p>
          <a:p>
            <a:pPr lvl="1" eaLnBrk="1" hangingPunct="1"/>
            <a:r>
              <a:rPr lang="en-GB" altLang="en-US" sz="1200" dirty="0">
                <a:latin typeface="Arial" panose="020B0604020202020204" pitchFamily="34" charset="0"/>
                <a:cs typeface="Arial" panose="020B0604020202020204" pitchFamily="34" charset="0"/>
              </a:rPr>
              <a:t>Combustion air is pre-compressed before it reaches the cylinders</a:t>
            </a:r>
          </a:p>
          <a:p>
            <a:pPr lvl="1" eaLnBrk="1" hangingPunct="1"/>
            <a:r>
              <a:rPr lang="en-GB" altLang="en-US" sz="1200" dirty="0">
                <a:latin typeface="Arial" panose="020B0604020202020204" pitchFamily="34" charset="0"/>
                <a:cs typeface="Arial" panose="020B0604020202020204" pitchFamily="34" charset="0"/>
              </a:rPr>
              <a:t>Ingested volume is the same, but air is denser, so mass of air in each cylinder is higher</a:t>
            </a:r>
          </a:p>
          <a:p>
            <a:pPr lvl="1" eaLnBrk="1" hangingPunct="1"/>
            <a:r>
              <a:rPr lang="en-GB" altLang="en-US" sz="1200" dirty="0">
                <a:latin typeface="Arial" panose="020B0604020202020204" pitchFamily="34" charset="0"/>
                <a:cs typeface="Arial" panose="020B0604020202020204" pitchFamily="34" charset="0"/>
              </a:rPr>
              <a:t>Higher Volumetric Efficiency</a:t>
            </a:r>
          </a:p>
          <a:p>
            <a:pPr lvl="1" eaLnBrk="1" hangingPunct="1"/>
            <a:r>
              <a:rPr lang="en-GB" altLang="en-US" sz="1200" dirty="0">
                <a:latin typeface="Arial" panose="020B0604020202020204" pitchFamily="34" charset="0"/>
                <a:cs typeface="Arial" panose="020B0604020202020204" pitchFamily="34" charset="0"/>
              </a:rPr>
              <a:t>Power boost without significant weight increase</a:t>
            </a:r>
          </a:p>
          <a:p>
            <a:pPr lvl="1" eaLnBrk="1" hangingPunct="1"/>
            <a:r>
              <a:rPr lang="en-GB" altLang="en-US" sz="1200" dirty="0">
                <a:latin typeface="Arial" panose="020B0604020202020204" pitchFamily="34" charset="0"/>
                <a:cs typeface="Arial" panose="020B0604020202020204" pitchFamily="34" charset="0"/>
              </a:rPr>
              <a:t>Higher power to weight ratio</a:t>
            </a:r>
          </a:p>
        </p:txBody>
      </p:sp>
      <p:sp>
        <p:nvSpPr>
          <p:cNvPr id="12" name="Oval 6"/>
          <p:cNvSpPr>
            <a:spLocks noChangeArrowheads="1"/>
          </p:cNvSpPr>
          <p:nvPr/>
        </p:nvSpPr>
        <p:spPr bwMode="auto">
          <a:xfrm>
            <a:off x="3280228" y="2070551"/>
            <a:ext cx="1001939" cy="558800"/>
          </a:xfrm>
          <a:prstGeom prst="ellipse">
            <a:avLst/>
          </a:prstGeom>
          <a:noFill/>
          <a:ln w="25400">
            <a:solidFill>
              <a:srgbClr val="92D050"/>
            </a:solidFill>
            <a:round/>
            <a:headEnd/>
            <a:tailEnd/>
          </a:ln>
          <a:extLst>
            <a:ext uri="{909E8E84-426E-40DD-AFC4-6F175D3DCCD1}">
              <a14:hiddenFill xmlns:a14="http://schemas.microsoft.com/office/drawing/2010/main">
                <a:solidFill>
                  <a:srgbClr val="FFFFFF"/>
                </a:solidFill>
              </a14:hiddenFill>
            </a:ext>
          </a:extLst>
        </p:spPr>
        <p:txBody>
          <a:bodyPr wrap="none" lIns="90000" tIns="46800" rIns="90000" bIns="46800" anchor="ct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spTree>
    <p:extLst>
      <p:ext uri="{BB962C8B-B14F-4D97-AF65-F5344CB8AC3E}">
        <p14:creationId xmlns:p14="http://schemas.microsoft.com/office/powerpoint/2010/main" val="2037866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8"/>
          <p:cNvSpPr>
            <a:spLocks noGrp="1" noChangeArrowheads="1"/>
          </p:cNvSpPr>
          <p:nvPr>
            <p:ph type="title" idx="4294967295"/>
          </p:nvPr>
        </p:nvSpPr>
        <p:spPr>
          <a:xfrm>
            <a:off x="624116"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Effects of adding turbo</a:t>
            </a:r>
            <a:endParaRPr lang="en-GB" altLang="en-US" sz="2000" dirty="0">
              <a:solidFill>
                <a:schemeClr val="tx1"/>
              </a:solidFill>
            </a:endParaRPr>
          </a:p>
        </p:txBody>
      </p:sp>
      <p:sp>
        <p:nvSpPr>
          <p:cNvPr id="20483" name="Rectangle 9"/>
          <p:cNvSpPr>
            <a:spLocks noGrp="1" noChangeArrowheads="1"/>
          </p:cNvSpPr>
          <p:nvPr>
            <p:ph type="body" idx="4294967295"/>
          </p:nvPr>
        </p:nvSpPr>
        <p:spPr>
          <a:xfrm>
            <a:off x="983797" y="1999343"/>
            <a:ext cx="8002588" cy="2249714"/>
          </a:xfrm>
        </p:spPr>
        <p:txBody>
          <a:bodyPr/>
          <a:lstStyle/>
          <a:p>
            <a:pPr eaLnBrk="1" hangingPunct="1"/>
            <a:r>
              <a:rPr lang="en-GB" altLang="en-US" dirty="0">
                <a:latin typeface="Arial" panose="020B0604020202020204" pitchFamily="34" charset="0"/>
                <a:cs typeface="Arial" panose="020B0604020202020204" pitchFamily="34" charset="0"/>
              </a:rPr>
              <a:t>It has been shown that adding forced induction to an engine increases the cylinder pressures on the power stroke</a:t>
            </a:r>
          </a:p>
          <a:p>
            <a:pPr eaLnBrk="1" hangingPunct="1"/>
            <a:r>
              <a:rPr lang="en-GB" altLang="en-US" dirty="0">
                <a:latin typeface="Arial" panose="020B0604020202020204" pitchFamily="34" charset="0"/>
                <a:cs typeface="Arial" panose="020B0604020202020204" pitchFamily="34" charset="0"/>
              </a:rPr>
              <a:t>Much more significant increases take place later in the power stroke when more of the mixture is burning</a:t>
            </a:r>
          </a:p>
          <a:p>
            <a:pPr lvl="1" eaLnBrk="1" hangingPunct="1"/>
            <a:r>
              <a:rPr lang="en-GB" altLang="en-US" dirty="0">
                <a:latin typeface="Arial" panose="020B0604020202020204" pitchFamily="34" charset="0"/>
                <a:cs typeface="Arial" panose="020B0604020202020204" pitchFamily="34" charset="0"/>
              </a:rPr>
              <a:t>Cylinder pressure = compression pressure + combustion pressure</a:t>
            </a:r>
          </a:p>
          <a:p>
            <a:pPr lvl="1" eaLnBrk="1" hangingPunct="1"/>
            <a:r>
              <a:rPr lang="en-GB" altLang="en-US" dirty="0">
                <a:latin typeface="Arial" panose="020B0604020202020204" pitchFamily="34" charset="0"/>
                <a:cs typeface="Arial" panose="020B0604020202020204" pitchFamily="34" charset="0"/>
              </a:rPr>
              <a:t>If a turbo effectively increases the amount of mixture burning, then its effects are less noticeable early in the stroke when less mixture has been admitted to the cylinders</a:t>
            </a:r>
          </a:p>
          <a:p>
            <a:pPr eaLnBrk="1" hangingPunct="1"/>
            <a:r>
              <a:rPr lang="en-GB" altLang="en-US" dirty="0">
                <a:latin typeface="Arial" panose="020B0604020202020204" pitchFamily="34" charset="0"/>
                <a:cs typeface="Arial" panose="020B0604020202020204" pitchFamily="34" charset="0"/>
              </a:rPr>
              <a:t>Peak loads on engine components are determined by maximum pressure</a:t>
            </a:r>
          </a:p>
        </p:txBody>
      </p:sp>
      <p:pic>
        <p:nvPicPr>
          <p:cNvPr id="20484"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93919"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9"/>
          <p:cNvSpPr txBox="1">
            <a:spLocks noChangeArrowheads="1"/>
          </p:cNvSpPr>
          <p:nvPr/>
        </p:nvSpPr>
        <p:spPr bwMode="auto">
          <a:xfrm>
            <a:off x="983797" y="4249057"/>
            <a:ext cx="8002588" cy="1482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latin typeface="Arial" panose="020B0604020202020204" pitchFamily="34" charset="0"/>
                <a:cs typeface="Arial" panose="020B0604020202020204" pitchFamily="34" charset="0"/>
              </a:rPr>
              <a:t>Driveability </a:t>
            </a:r>
          </a:p>
          <a:p>
            <a:pPr lvl="1" eaLnBrk="1" hangingPunct="1"/>
            <a:r>
              <a:rPr lang="en-GB" altLang="en-US" dirty="0">
                <a:latin typeface="Arial" panose="020B0604020202020204" pitchFamily="34" charset="0"/>
                <a:cs typeface="Arial" panose="020B0604020202020204" pitchFamily="34" charset="0"/>
              </a:rPr>
              <a:t>Often power and driveability are conflicting requirements in a naturally aspirated engine</a:t>
            </a:r>
          </a:p>
          <a:p>
            <a:pPr eaLnBrk="1" hangingPunct="1"/>
            <a:r>
              <a:rPr lang="en-GB" altLang="en-US" dirty="0">
                <a:latin typeface="Arial" panose="020B0604020202020204" pitchFamily="34" charset="0"/>
                <a:cs typeface="Arial" panose="020B0604020202020204" pitchFamily="34" charset="0"/>
              </a:rPr>
              <a:t>Two main factors affecting driveability when turbo is operating</a:t>
            </a:r>
          </a:p>
          <a:p>
            <a:pPr lvl="1" eaLnBrk="1" hangingPunct="1"/>
            <a:r>
              <a:rPr lang="en-GB" altLang="en-US" dirty="0">
                <a:latin typeface="Arial" panose="020B0604020202020204" pitchFamily="34" charset="0"/>
                <a:cs typeface="Arial" panose="020B0604020202020204" pitchFamily="34" charset="0"/>
              </a:rPr>
              <a:t>Boost threshold</a:t>
            </a:r>
          </a:p>
          <a:p>
            <a:pPr lvl="1" eaLnBrk="1" hangingPunct="1"/>
            <a:r>
              <a:rPr lang="en-GB" altLang="en-US" dirty="0">
                <a:latin typeface="Arial" panose="020B0604020202020204" pitchFamily="34" charset="0"/>
                <a:cs typeface="Arial" panose="020B0604020202020204" pitchFamily="34" charset="0"/>
              </a:rPr>
              <a:t>Lag</a:t>
            </a:r>
          </a:p>
        </p:txBody>
      </p:sp>
    </p:spTree>
    <p:extLst>
      <p:ext uri="{BB962C8B-B14F-4D97-AF65-F5344CB8AC3E}">
        <p14:creationId xmlns:p14="http://schemas.microsoft.com/office/powerpoint/2010/main" val="2033173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an0003.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0680000">
            <a:off x="2227448" y="2422221"/>
            <a:ext cx="5007958" cy="3452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6" name="Rectangle 8"/>
          <p:cNvSpPr>
            <a:spLocks noGrp="1" noChangeArrowheads="1"/>
          </p:cNvSpPr>
          <p:nvPr>
            <p:ph type="title" idx="4294967295"/>
          </p:nvPr>
        </p:nvSpPr>
        <p:spPr>
          <a:xfrm>
            <a:off x="418876"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Effects of adding turbo</a:t>
            </a:r>
            <a:endParaRPr lang="en-GB" altLang="en-US" sz="2000" dirty="0">
              <a:solidFill>
                <a:schemeClr val="tx1"/>
              </a:solidFill>
            </a:endParaRPr>
          </a:p>
        </p:txBody>
      </p:sp>
      <p:sp>
        <p:nvSpPr>
          <p:cNvPr id="23555" name="Rectangle 9"/>
          <p:cNvSpPr>
            <a:spLocks noGrp="1" noChangeArrowheads="1"/>
          </p:cNvSpPr>
          <p:nvPr>
            <p:ph type="body" idx="4294967295"/>
          </p:nvPr>
        </p:nvSpPr>
        <p:spPr>
          <a:xfrm>
            <a:off x="418876" y="1060908"/>
            <a:ext cx="8002587" cy="1729242"/>
          </a:xfrm>
        </p:spPr>
        <p:txBody>
          <a:bodyPr/>
          <a:lstStyle/>
          <a:p>
            <a:pPr eaLnBrk="1" hangingPunct="1"/>
            <a:r>
              <a:rPr lang="en-GB" altLang="en-US" sz="1600" b="1" dirty="0">
                <a:latin typeface="Arial" panose="020B0604020202020204" pitchFamily="34" charset="0"/>
                <a:cs typeface="Arial" panose="020B0604020202020204" pitchFamily="34" charset="0"/>
              </a:rPr>
              <a:t>Boost threshold</a:t>
            </a:r>
            <a:r>
              <a:rPr lang="en-GB" altLang="en-US" sz="1600" dirty="0">
                <a:latin typeface="Arial" panose="020B0604020202020204" pitchFamily="34" charset="0"/>
                <a:cs typeface="Arial" panose="020B0604020202020204" pitchFamily="34" charset="0"/>
              </a:rPr>
              <a:t> is the lowest engine speed at which the turbo produces boost pressure at full throttle</a:t>
            </a:r>
          </a:p>
          <a:p>
            <a:pPr eaLnBrk="1" hangingPunct="1"/>
            <a:r>
              <a:rPr lang="en-GB" altLang="en-US" sz="1600" dirty="0">
                <a:latin typeface="Arial" panose="020B0604020202020204" pitchFamily="34" charset="0"/>
                <a:cs typeface="Arial" panose="020B0604020202020204" pitchFamily="34" charset="0"/>
              </a:rPr>
              <a:t>Careful system design, including use of an intercooler to reduce the need for excessively low compression ratios, is necessary to maintain adequate engine performance below the boost threshold</a:t>
            </a:r>
          </a:p>
          <a:p>
            <a:pPr eaLnBrk="1" hangingPunct="1"/>
            <a:r>
              <a:rPr lang="en-GB" altLang="en-US" sz="1600" dirty="0">
                <a:latin typeface="Arial" panose="020B0604020202020204" pitchFamily="34" charset="0"/>
                <a:cs typeface="Arial" panose="020B0604020202020204" pitchFamily="34" charset="0"/>
              </a:rPr>
              <a:t>At WOT, a surge in power is felt as the engine speed crosses the boost threshold</a:t>
            </a:r>
          </a:p>
        </p:txBody>
      </p:sp>
      <p:pic>
        <p:nvPicPr>
          <p:cNvPr id="23556"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51976" y="136983"/>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43766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p:cNvSpPr>
            <a:spLocks noGrp="1" noChangeArrowheads="1"/>
          </p:cNvSpPr>
          <p:nvPr>
            <p:ph type="title" idx="4294967295"/>
          </p:nvPr>
        </p:nvSpPr>
        <p:spPr>
          <a:xfrm>
            <a:off x="609601" y="302308"/>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Pressure Ratio</a:t>
            </a:r>
            <a:endParaRPr lang="en-GB" altLang="en-US" sz="2000" dirty="0">
              <a:solidFill>
                <a:schemeClr val="tx1"/>
              </a:solidFill>
            </a:endParaRPr>
          </a:p>
        </p:txBody>
      </p:sp>
      <p:sp>
        <p:nvSpPr>
          <p:cNvPr id="31747" name="Rectangle 9"/>
          <p:cNvSpPr>
            <a:spLocks noGrp="1" noChangeArrowheads="1"/>
          </p:cNvSpPr>
          <p:nvPr>
            <p:ph type="body" idx="4294967295"/>
          </p:nvPr>
        </p:nvSpPr>
        <p:spPr>
          <a:xfrm>
            <a:off x="609601" y="1349828"/>
            <a:ext cx="8002587" cy="2164786"/>
          </a:xfrm>
        </p:spPr>
        <p:txBody>
          <a:bodyPr/>
          <a:lstStyle/>
          <a:p>
            <a:pPr eaLnBrk="1" hangingPunct="1"/>
            <a:r>
              <a:rPr lang="en-GB" altLang="en-US" sz="1600" dirty="0">
                <a:latin typeface="Arial" panose="020B0604020202020204" pitchFamily="34" charset="0"/>
                <a:cs typeface="Arial" panose="020B0604020202020204" pitchFamily="34" charset="0"/>
              </a:rPr>
              <a:t>This is the total absolute pressure produced by the turbo divided by atmospheric pressure</a:t>
            </a:r>
          </a:p>
          <a:p>
            <a:pPr eaLnBrk="1" hangingPunct="1"/>
            <a:r>
              <a:rPr lang="en-GB" altLang="en-US" sz="1600" dirty="0">
                <a:latin typeface="Arial" panose="020B0604020202020204" pitchFamily="34" charset="0"/>
                <a:cs typeface="Arial" panose="020B0604020202020204" pitchFamily="34" charset="0"/>
              </a:rPr>
              <a:t>i.e. It demonstrates how much the turbo increases atmospheric pressure by within a system</a:t>
            </a:r>
          </a:p>
          <a:p>
            <a:pPr eaLnBrk="1" hangingPunct="1"/>
            <a:r>
              <a:rPr lang="en-GB" altLang="en-US" sz="1600" dirty="0">
                <a:latin typeface="Arial" panose="020B0604020202020204" pitchFamily="34" charset="0"/>
                <a:cs typeface="Arial" panose="020B0604020202020204" pitchFamily="34" charset="0"/>
              </a:rPr>
              <a:t>It is also equivalent to the percentage improvement in power which may be expected – i.e. a 1.36 pressure ratio would be expected to give a 36% improvement in power output if the temperature of the air was not increased</a:t>
            </a:r>
          </a:p>
          <a:p>
            <a:pPr eaLnBrk="1" hangingPunct="1"/>
            <a:r>
              <a:rPr lang="en-GB" altLang="en-US" sz="1600" dirty="0">
                <a:latin typeface="Arial" panose="020B0604020202020204" pitchFamily="34" charset="0"/>
                <a:cs typeface="Arial" panose="020B0604020202020204" pitchFamily="34" charset="0"/>
              </a:rPr>
              <a:t>Assuming boost pressure is in psi:</a:t>
            </a:r>
          </a:p>
        </p:txBody>
      </p:sp>
      <p:graphicFrame>
        <p:nvGraphicFramePr>
          <p:cNvPr id="31748" name="Object 2"/>
          <p:cNvGraphicFramePr>
            <a:graphicFrameLocks noChangeAspect="1"/>
          </p:cNvGraphicFramePr>
          <p:nvPr>
            <p:extLst>
              <p:ext uri="{D42A27DB-BD31-4B8C-83A1-F6EECF244321}">
                <p14:modId xmlns:p14="http://schemas.microsoft.com/office/powerpoint/2010/main" val="3006413552"/>
              </p:ext>
            </p:extLst>
          </p:nvPr>
        </p:nvGraphicFramePr>
        <p:xfrm>
          <a:off x="5113338" y="3194462"/>
          <a:ext cx="2987675" cy="1028700"/>
        </p:xfrm>
        <a:graphic>
          <a:graphicData uri="http://schemas.openxmlformats.org/presentationml/2006/ole">
            <mc:AlternateContent xmlns:mc="http://schemas.openxmlformats.org/markup-compatibility/2006">
              <mc:Choice xmlns:v="urn:schemas-microsoft-com:vml" Requires="v">
                <p:oleObj spid="_x0000_s32831" name="Equation" r:id="rId4" imgW="1143000" imgH="393700" progId="Equation.3">
                  <p:embed/>
                </p:oleObj>
              </mc:Choice>
              <mc:Fallback>
                <p:oleObj name="Equation" r:id="rId4" imgW="1143000" imgH="393700" progId="Equation.3">
                  <p:embed/>
                  <p:pic>
                    <p:nvPicPr>
                      <p:cNvPr id="3174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13338" y="3194462"/>
                        <a:ext cx="2987675"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1749"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5215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609601" y="4151086"/>
            <a:ext cx="8002587" cy="230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For example, if an engine has 5 psi of boost:</a:t>
            </a:r>
          </a:p>
          <a:p>
            <a:pPr eaLnBrk="1" hangingPunct="1"/>
            <a:endParaRPr lang="en-GB" altLang="en-US" dirty="0">
              <a:latin typeface="Arial" panose="020B0604020202020204" pitchFamily="34" charset="0"/>
              <a:cs typeface="Arial" panose="020B0604020202020204" pitchFamily="34" charset="0"/>
            </a:endParaRPr>
          </a:p>
          <a:p>
            <a:pPr marL="0" indent="0" eaLnBrk="1" hangingPunct="1">
              <a:buFont typeface="Wingdings" panose="05000000000000000000" pitchFamily="2" charset="2"/>
              <a:buNone/>
            </a:pPr>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Approximately 34% more air (in terms of volumetric flow rate) will be flowing through the engine</a:t>
            </a:r>
          </a:p>
          <a:p>
            <a:pPr eaLnBrk="1" hangingPunct="1"/>
            <a:r>
              <a:rPr lang="en-GB" altLang="en-US" sz="1600" dirty="0">
                <a:latin typeface="Arial" panose="020B0604020202020204" pitchFamily="34" charset="0"/>
                <a:cs typeface="Arial" panose="020B0604020202020204" pitchFamily="34" charset="0"/>
              </a:rPr>
              <a:t>The intake pressure will be 1.34 bar (i.e. above atmospheric)</a:t>
            </a:r>
          </a:p>
        </p:txBody>
      </p:sp>
      <p:graphicFrame>
        <p:nvGraphicFramePr>
          <p:cNvPr id="7" name="Object 2"/>
          <p:cNvGraphicFramePr>
            <a:graphicFrameLocks noChangeAspect="1"/>
          </p:cNvGraphicFramePr>
          <p:nvPr>
            <p:extLst>
              <p:ext uri="{D42A27DB-BD31-4B8C-83A1-F6EECF244321}">
                <p14:modId xmlns:p14="http://schemas.microsoft.com/office/powerpoint/2010/main" val="1075483182"/>
              </p:ext>
            </p:extLst>
          </p:nvPr>
        </p:nvGraphicFramePr>
        <p:xfrm>
          <a:off x="1753508" y="4541398"/>
          <a:ext cx="4592864" cy="900780"/>
        </p:xfrm>
        <a:graphic>
          <a:graphicData uri="http://schemas.openxmlformats.org/presentationml/2006/ole">
            <mc:AlternateContent xmlns:mc="http://schemas.openxmlformats.org/markup-compatibility/2006">
              <mc:Choice xmlns:v="urn:schemas-microsoft-com:vml" Requires="v">
                <p:oleObj spid="_x0000_s32832" name="Equation" r:id="rId7" imgW="2005729" imgH="393529" progId="Equation.3">
                  <p:embed/>
                </p:oleObj>
              </mc:Choice>
              <mc:Fallback>
                <p:oleObj name="Equation" r:id="rId7" imgW="2005729" imgH="393529" progId="Equation.3">
                  <p:embed/>
                  <p:pic>
                    <p:nvPicPr>
                      <p:cNvPr id="32772" name="Object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53508" y="4541398"/>
                        <a:ext cx="4592864" cy="90078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02817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8"/>
          <p:cNvSpPr>
            <a:spLocks noGrp="1" noChangeArrowheads="1"/>
          </p:cNvSpPr>
          <p:nvPr>
            <p:ph type="title" idx="4294967295"/>
          </p:nvPr>
        </p:nvSpPr>
        <p:spPr>
          <a:xfrm>
            <a:off x="677636"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Density Ratio</a:t>
            </a:r>
            <a:endParaRPr lang="en-GB" altLang="en-US" sz="2000" dirty="0">
              <a:solidFill>
                <a:schemeClr val="tx1"/>
              </a:solidFill>
            </a:endParaRPr>
          </a:p>
        </p:txBody>
      </p:sp>
      <p:sp>
        <p:nvSpPr>
          <p:cNvPr id="33795" name="Rectangle 9"/>
          <p:cNvSpPr>
            <a:spLocks noGrp="1" noChangeArrowheads="1"/>
          </p:cNvSpPr>
          <p:nvPr>
            <p:ph type="body" idx="4294967295"/>
          </p:nvPr>
        </p:nvSpPr>
        <p:spPr>
          <a:xfrm>
            <a:off x="677636" y="1819277"/>
            <a:ext cx="5447393" cy="3309485"/>
          </a:xfrm>
        </p:spPr>
        <p:txBody>
          <a:bodyPr/>
          <a:lstStyle/>
          <a:p>
            <a:pPr eaLnBrk="1" hangingPunct="1"/>
            <a:r>
              <a:rPr lang="en-GB" altLang="en-US" sz="1600" dirty="0">
                <a:latin typeface="Arial" panose="020B0604020202020204" pitchFamily="34" charset="0"/>
                <a:cs typeface="Arial" panose="020B0604020202020204" pitchFamily="34" charset="0"/>
              </a:rPr>
              <a:t>Compressing the air heats it up</a:t>
            </a:r>
          </a:p>
          <a:p>
            <a:pPr eaLnBrk="1" hangingPunct="1"/>
            <a:r>
              <a:rPr lang="en-GB" altLang="en-US" sz="1600" dirty="0">
                <a:latin typeface="Arial" panose="020B0604020202020204" pitchFamily="34" charset="0"/>
                <a:cs typeface="Arial" panose="020B0604020202020204" pitchFamily="34" charset="0"/>
              </a:rPr>
              <a:t>Thus, the air expands slightly</a:t>
            </a:r>
          </a:p>
          <a:p>
            <a:pPr eaLnBrk="1" hangingPunct="1"/>
            <a:r>
              <a:rPr lang="en-GB" altLang="en-US" sz="1600" dirty="0">
                <a:latin typeface="Arial" panose="020B0604020202020204" pitchFamily="34" charset="0"/>
                <a:cs typeface="Arial" panose="020B0604020202020204" pitchFamily="34" charset="0"/>
              </a:rPr>
              <a:t>Therefore, the mass flow rate of air never increases by quite as much as the volumetric flow rate</a:t>
            </a:r>
          </a:p>
          <a:p>
            <a:pPr eaLnBrk="1" hangingPunct="1"/>
            <a:r>
              <a:rPr lang="en-GB" altLang="en-US" sz="1600" dirty="0">
                <a:latin typeface="Arial" panose="020B0604020202020204" pitchFamily="34" charset="0"/>
                <a:cs typeface="Arial" panose="020B0604020202020204" pitchFamily="34" charset="0"/>
              </a:rPr>
              <a:t>Thus the density ratio is less than the pressure ratio</a:t>
            </a:r>
          </a:p>
          <a:p>
            <a:pPr eaLnBrk="1" hangingPunct="1"/>
            <a:r>
              <a:rPr lang="en-GB" altLang="en-US" sz="1600" dirty="0">
                <a:latin typeface="Arial" panose="020B0604020202020204" pitchFamily="34" charset="0"/>
                <a:cs typeface="Arial" panose="020B0604020202020204" pitchFamily="34" charset="0"/>
              </a:rPr>
              <a:t>Intercooling can reduce the charge temperature and allows the density ratio to approach the pressure ratio</a:t>
            </a:r>
          </a:p>
          <a:p>
            <a:pPr eaLnBrk="1" hangingPunct="1"/>
            <a:r>
              <a:rPr lang="en-GB" altLang="en-US" sz="1600" dirty="0">
                <a:latin typeface="Arial" panose="020B0604020202020204" pitchFamily="34" charset="0"/>
                <a:cs typeface="Arial" panose="020B0604020202020204" pitchFamily="34" charset="0"/>
              </a:rPr>
              <a:t>Because turbocharger systems are not thermodynamically ideal, the density ratio will never equal the pressure ratio in road vehicles</a:t>
            </a:r>
          </a:p>
        </p:txBody>
      </p:sp>
      <p:pic>
        <p:nvPicPr>
          <p:cNvPr id="33796"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93919"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scan0007.jpg"/>
          <p:cNvPicPr>
            <a:picLocks noChangeAspect="1"/>
          </p:cNvPicPr>
          <p:nvPr/>
        </p:nvPicPr>
        <p:blipFill>
          <a:blip r:embed="rId4">
            <a:extLst>
              <a:ext uri="{28A0092B-C50C-407E-A947-70E740481C1C}">
                <a14:useLocalDpi xmlns:a14="http://schemas.microsoft.com/office/drawing/2010/main" val="0"/>
              </a:ext>
            </a:extLst>
          </a:blip>
          <a:srcRect l="8363" b="8617"/>
          <a:stretch>
            <a:fillRect/>
          </a:stretch>
        </p:blipFill>
        <p:spPr bwMode="auto">
          <a:xfrm>
            <a:off x="6368936" y="1819277"/>
            <a:ext cx="4651603" cy="4596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4165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8"/>
          <p:cNvSpPr>
            <a:spLocks noGrp="1" noChangeArrowheads="1"/>
          </p:cNvSpPr>
          <p:nvPr>
            <p:ph type="title" idx="4294967295"/>
          </p:nvPr>
        </p:nvSpPr>
        <p:spPr>
          <a:xfrm>
            <a:off x="580572"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Airflow requirements</a:t>
            </a:r>
            <a:endParaRPr lang="en-GB" altLang="en-US" sz="2000" dirty="0">
              <a:solidFill>
                <a:schemeClr val="tx1"/>
              </a:solidFill>
            </a:endParaRPr>
          </a:p>
        </p:txBody>
      </p:sp>
      <p:sp>
        <p:nvSpPr>
          <p:cNvPr id="35843" name="Rectangle 9"/>
          <p:cNvSpPr>
            <a:spLocks noGrp="1" noChangeArrowheads="1"/>
          </p:cNvSpPr>
          <p:nvPr>
            <p:ph type="body" idx="4294967295"/>
          </p:nvPr>
        </p:nvSpPr>
        <p:spPr>
          <a:xfrm>
            <a:off x="580572" y="1234892"/>
            <a:ext cx="8002587" cy="2735672"/>
          </a:xfrm>
        </p:spPr>
        <p:txBody>
          <a:bodyPr/>
          <a:lstStyle/>
          <a:p>
            <a:pPr eaLnBrk="1" hangingPunct="1"/>
            <a:r>
              <a:rPr lang="en-GB" altLang="en-US" sz="1600" dirty="0">
                <a:latin typeface="Arial" panose="020B0604020202020204" pitchFamily="34" charset="0"/>
                <a:cs typeface="Arial" panose="020B0604020202020204" pitchFamily="34" charset="0"/>
              </a:rPr>
              <a:t>For a naturally aspirated engine, the volumetric flow rate of air through the engine is given by:</a:t>
            </a: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buFontTx/>
              <a:buNone/>
            </a:pPr>
            <a:r>
              <a:rPr lang="en-GB" altLang="en-US" sz="1400" dirty="0">
                <a:latin typeface="Arial" panose="020B0604020202020204" pitchFamily="34" charset="0"/>
                <a:cs typeface="Arial" panose="020B0604020202020204" pitchFamily="34" charset="0"/>
              </a:rPr>
              <a:t>where:	</a:t>
            </a:r>
          </a:p>
          <a:p>
            <a:pPr eaLnBrk="1" hangingPunct="1">
              <a:buFontTx/>
              <a:buNone/>
            </a:pPr>
            <a:r>
              <a:rPr lang="en-GB" altLang="en-US" sz="1400" dirty="0">
                <a:latin typeface="Arial" panose="020B0604020202020204" pitchFamily="34" charset="0"/>
                <a:cs typeface="Arial" panose="020B0604020202020204" pitchFamily="34" charset="0"/>
              </a:rPr>
              <a:t>		V	=	volumetric flow rate (m</a:t>
            </a:r>
            <a:r>
              <a:rPr lang="en-GB" altLang="en-US" sz="1400" baseline="30000" dirty="0">
                <a:latin typeface="Arial" panose="020B0604020202020204" pitchFamily="34" charset="0"/>
                <a:cs typeface="Arial" panose="020B0604020202020204" pitchFamily="34" charset="0"/>
              </a:rPr>
              <a:t>3</a:t>
            </a:r>
            <a:r>
              <a:rPr lang="en-GB" altLang="en-US" sz="1400" dirty="0">
                <a:latin typeface="Arial" panose="020B0604020202020204" pitchFamily="34" charset="0"/>
                <a:cs typeface="Arial" panose="020B0604020202020204" pitchFamily="34" charset="0"/>
              </a:rPr>
              <a:t>/s)</a:t>
            </a:r>
          </a:p>
          <a:p>
            <a:pPr eaLnBrk="1" hangingPunct="1">
              <a:buFontTx/>
              <a:buNone/>
            </a:pPr>
            <a:r>
              <a:rPr lang="en-GB" altLang="en-US" sz="1400" dirty="0">
                <a:latin typeface="Arial" panose="020B0604020202020204" pitchFamily="34" charset="0"/>
                <a:cs typeface="Arial" panose="020B0604020202020204" pitchFamily="34" charset="0"/>
              </a:rPr>
              <a:t>		v	=	total engine displacement (m</a:t>
            </a:r>
            <a:r>
              <a:rPr lang="en-GB" altLang="en-US" sz="1400" baseline="30000" dirty="0">
                <a:latin typeface="Arial" panose="020B0604020202020204" pitchFamily="34" charset="0"/>
                <a:cs typeface="Arial" panose="020B0604020202020204" pitchFamily="34" charset="0"/>
              </a:rPr>
              <a:t>3</a:t>
            </a:r>
            <a:r>
              <a:rPr lang="en-GB" altLang="en-US" sz="1400" dirty="0">
                <a:latin typeface="Arial" panose="020B0604020202020204" pitchFamily="34" charset="0"/>
                <a:cs typeface="Arial" panose="020B0604020202020204" pitchFamily="34" charset="0"/>
              </a:rPr>
              <a:t>)</a:t>
            </a:r>
          </a:p>
          <a:p>
            <a:pPr eaLnBrk="1" hangingPunct="1">
              <a:buFontTx/>
              <a:buNone/>
            </a:pPr>
            <a:r>
              <a:rPr lang="en-GB" altLang="en-US" sz="1400" dirty="0">
                <a:latin typeface="Arial" panose="020B0604020202020204" pitchFamily="34" charset="0"/>
                <a:cs typeface="Arial" panose="020B0604020202020204" pitchFamily="34" charset="0"/>
              </a:rPr>
              <a:t>		h</a:t>
            </a:r>
            <a:r>
              <a:rPr lang="en-GB" altLang="en-US" sz="1400" baseline="-25000" dirty="0">
                <a:latin typeface="Arial" panose="020B0604020202020204" pitchFamily="34" charset="0"/>
                <a:cs typeface="Arial" panose="020B0604020202020204" pitchFamily="34" charset="0"/>
              </a:rPr>
              <a:t>v</a:t>
            </a:r>
            <a:r>
              <a:rPr lang="en-GB" altLang="en-US" sz="1400" dirty="0">
                <a:latin typeface="Arial" panose="020B0604020202020204" pitchFamily="34" charset="0"/>
                <a:cs typeface="Arial" panose="020B0604020202020204" pitchFamily="34" charset="0"/>
              </a:rPr>
              <a:t>	=	volumetric efficiency (say 0.85)</a:t>
            </a:r>
          </a:p>
          <a:p>
            <a:pPr eaLnBrk="1" hangingPunct="1">
              <a:buFontTx/>
              <a:buNone/>
            </a:pPr>
            <a:r>
              <a:rPr lang="en-GB" altLang="en-US" sz="1400" dirty="0">
                <a:latin typeface="Arial" panose="020B0604020202020204" pitchFamily="34" charset="0"/>
                <a:cs typeface="Arial" panose="020B0604020202020204" pitchFamily="34" charset="0"/>
              </a:rPr>
              <a:t>		N	=	engine speed (rpm)</a:t>
            </a:r>
          </a:p>
          <a:p>
            <a:pPr eaLnBrk="1" hangingPunct="1">
              <a:buFontTx/>
              <a:buNone/>
            </a:pPr>
            <a:endParaRPr lang="en-GB" altLang="en-US" sz="1600" dirty="0">
              <a:latin typeface="Arial" panose="020B0604020202020204" pitchFamily="34" charset="0"/>
              <a:cs typeface="Arial" panose="020B0604020202020204" pitchFamily="34" charset="0"/>
            </a:endParaRPr>
          </a:p>
        </p:txBody>
      </p:sp>
      <p:graphicFrame>
        <p:nvGraphicFramePr>
          <p:cNvPr id="35844" name="Object 2"/>
          <p:cNvGraphicFramePr>
            <a:graphicFrameLocks noChangeAspect="1"/>
          </p:cNvGraphicFramePr>
          <p:nvPr>
            <p:extLst>
              <p:ext uri="{D42A27DB-BD31-4B8C-83A1-F6EECF244321}">
                <p14:modId xmlns:p14="http://schemas.microsoft.com/office/powerpoint/2010/main" val="449145321"/>
              </p:ext>
            </p:extLst>
          </p:nvPr>
        </p:nvGraphicFramePr>
        <p:xfrm>
          <a:off x="2220684" y="1775458"/>
          <a:ext cx="2028599" cy="827270"/>
        </p:xfrm>
        <a:graphic>
          <a:graphicData uri="http://schemas.openxmlformats.org/presentationml/2006/ole">
            <mc:AlternateContent xmlns:mc="http://schemas.openxmlformats.org/markup-compatibility/2006">
              <mc:Choice xmlns:v="urn:schemas-microsoft-com:vml" Requires="v">
                <p:oleObj spid="_x0000_s34881" name="Equation" r:id="rId4" imgW="965200" imgH="393700" progId="Equation.3">
                  <p:embed/>
                </p:oleObj>
              </mc:Choice>
              <mc:Fallback>
                <p:oleObj name="Equation" r:id="rId4" imgW="965200" imgH="393700" progId="Equation.3">
                  <p:embed/>
                  <p:pic>
                    <p:nvPicPr>
                      <p:cNvPr id="35844"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0684" y="1775458"/>
                        <a:ext cx="2028599" cy="827270"/>
                      </a:xfrm>
                      <a:prstGeom prst="rect">
                        <a:avLst/>
                      </a:prstGeom>
                      <a:noFill/>
                      <a:ln>
                        <a:noFill/>
                      </a:ln>
                      <a:effectLst/>
                    </p:spPr>
                  </p:pic>
                </p:oleObj>
              </mc:Fallback>
            </mc:AlternateContent>
          </a:graphicData>
        </a:graphic>
      </p:graphicFrame>
      <p:pic>
        <p:nvPicPr>
          <p:cNvPr id="35845"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5215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580572" y="3920981"/>
            <a:ext cx="8002588" cy="2662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For a turbocharged engine, this flow rate must be increased according to the pressure ratio in order to deliver the desired increase in performance, e.g.:</a:t>
            </a:r>
          </a:p>
          <a:p>
            <a:pPr eaLnBrk="1" hangingPunct="1"/>
            <a:endParaRPr lang="en-GB" altLang="en-US" sz="1600" dirty="0">
              <a:latin typeface="Arial" panose="020B0604020202020204" pitchFamily="34" charset="0"/>
              <a:cs typeface="Arial" panose="020B0604020202020204" pitchFamily="34" charset="0"/>
            </a:endParaRPr>
          </a:p>
          <a:p>
            <a:pPr marL="0" indent="0" eaLnBrk="1" hangingPunct="1">
              <a:buFont typeface="Wingdings" panose="05000000000000000000" pitchFamily="2" charset="2"/>
              <a:buNone/>
            </a:pPr>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Many turbocharger datasheets are in imperial units, where volumetric flow rate is in cubic feet per minute (cfm)</a:t>
            </a:r>
          </a:p>
          <a:p>
            <a:pPr eaLnBrk="1" hangingPunct="1"/>
            <a:r>
              <a:rPr lang="en-GB" altLang="en-US" sz="1600" dirty="0">
                <a:latin typeface="Arial" panose="020B0604020202020204" pitchFamily="34" charset="0"/>
                <a:cs typeface="Arial" panose="020B0604020202020204" pitchFamily="34" charset="0"/>
              </a:rPr>
              <a:t>1 m</a:t>
            </a:r>
            <a:r>
              <a:rPr lang="en-GB" altLang="en-US" sz="1600" baseline="30000" dirty="0">
                <a:latin typeface="Arial" panose="020B0604020202020204" pitchFamily="34" charset="0"/>
                <a:cs typeface="Arial" panose="020B0604020202020204" pitchFamily="34" charset="0"/>
              </a:rPr>
              <a:t>3</a:t>
            </a:r>
            <a:r>
              <a:rPr lang="en-GB" altLang="en-US" sz="1600" dirty="0">
                <a:latin typeface="Arial" panose="020B0604020202020204" pitchFamily="34" charset="0"/>
                <a:cs typeface="Arial" panose="020B0604020202020204" pitchFamily="34" charset="0"/>
              </a:rPr>
              <a:t>/s = 2119 cfm</a:t>
            </a:r>
          </a:p>
          <a:p>
            <a:pPr eaLnBrk="1" hangingPunct="1"/>
            <a:r>
              <a:rPr lang="en-GB" altLang="en-US" sz="1600" dirty="0"/>
              <a:t>1 cfm = 0.07 lb/min</a:t>
            </a:r>
          </a:p>
        </p:txBody>
      </p:sp>
      <p:graphicFrame>
        <p:nvGraphicFramePr>
          <p:cNvPr id="7" name="Object 3"/>
          <p:cNvGraphicFramePr>
            <a:graphicFrameLocks noChangeAspect="1"/>
          </p:cNvGraphicFramePr>
          <p:nvPr>
            <p:extLst>
              <p:ext uri="{D42A27DB-BD31-4B8C-83A1-F6EECF244321}">
                <p14:modId xmlns:p14="http://schemas.microsoft.com/office/powerpoint/2010/main" val="3923989293"/>
              </p:ext>
            </p:extLst>
          </p:nvPr>
        </p:nvGraphicFramePr>
        <p:xfrm>
          <a:off x="2220684" y="4511130"/>
          <a:ext cx="2584868" cy="770112"/>
        </p:xfrm>
        <a:graphic>
          <a:graphicData uri="http://schemas.openxmlformats.org/presentationml/2006/ole">
            <mc:AlternateContent xmlns:mc="http://schemas.openxmlformats.org/markup-compatibility/2006">
              <mc:Choice xmlns:v="urn:schemas-microsoft-com:vml" Requires="v">
                <p:oleObj spid="_x0000_s34882" name="Equation" r:id="rId7" imgW="1320227" imgH="393529" progId="Equation.3">
                  <p:embed/>
                </p:oleObj>
              </mc:Choice>
              <mc:Fallback>
                <p:oleObj name="Equation" r:id="rId7" imgW="1320227" imgH="393529" progId="Equation.3">
                  <p:embed/>
                  <p:pic>
                    <p:nvPicPr>
                      <p:cNvPr id="36868"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20684" y="4511130"/>
                        <a:ext cx="2584868" cy="77011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24558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8"/>
          <p:cNvSpPr>
            <a:spLocks noGrp="1" noChangeArrowheads="1"/>
          </p:cNvSpPr>
          <p:nvPr>
            <p:ph type="title" idx="4294967295"/>
          </p:nvPr>
        </p:nvSpPr>
        <p:spPr>
          <a:xfrm>
            <a:off x="667658" y="396082"/>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sp>
        <p:nvSpPr>
          <p:cNvPr id="40963" name="Rectangle 9"/>
          <p:cNvSpPr>
            <a:spLocks noGrp="1" noChangeArrowheads="1"/>
          </p:cNvSpPr>
          <p:nvPr>
            <p:ph type="body" idx="4294967295"/>
          </p:nvPr>
        </p:nvSpPr>
        <p:spPr>
          <a:xfrm>
            <a:off x="667658" y="1307647"/>
            <a:ext cx="8002588" cy="2061028"/>
          </a:xfrm>
        </p:spPr>
        <p:txBody>
          <a:bodyPr/>
          <a:lstStyle/>
          <a:p>
            <a:pPr eaLnBrk="1" hangingPunct="1"/>
            <a:r>
              <a:rPr lang="en-GB" altLang="en-US" sz="1600" b="1" dirty="0">
                <a:latin typeface="Arial" panose="020B0604020202020204" pitchFamily="34" charset="0"/>
                <a:cs typeface="Arial" panose="020B0604020202020204" pitchFamily="34" charset="0"/>
              </a:rPr>
              <a:t>The ratio of calculated to actual temperature rise is the compressor efficiency</a:t>
            </a:r>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It is important to keep this temperature rise as low as possible to preserve the air density</a:t>
            </a:r>
          </a:p>
          <a:p>
            <a:pPr eaLnBrk="1" hangingPunct="1"/>
            <a:r>
              <a:rPr lang="en-GB" altLang="en-US" sz="1600" dirty="0">
                <a:latin typeface="Arial" panose="020B0604020202020204" pitchFamily="34" charset="0"/>
                <a:cs typeface="Arial" panose="020B0604020202020204" pitchFamily="34" charset="0"/>
              </a:rPr>
              <a:t>At a given pressure ratio, the more efficient the compressor, the lower the charge temperature</a:t>
            </a:r>
          </a:p>
          <a:p>
            <a:pPr eaLnBrk="1" hangingPunct="1"/>
            <a:r>
              <a:rPr lang="en-GB" altLang="en-US" sz="1600" dirty="0">
                <a:latin typeface="Arial" panose="020B0604020202020204" pitchFamily="34" charset="0"/>
                <a:cs typeface="Arial" panose="020B0604020202020204" pitchFamily="34" charset="0"/>
              </a:rPr>
              <a:t>Compressor efficiency varies with operating conditions (i.e. pressure ratio and air flow rate)</a:t>
            </a:r>
          </a:p>
          <a:p>
            <a:pPr eaLnBrk="1" hangingPunct="1"/>
            <a:r>
              <a:rPr lang="en-GB" altLang="en-US" sz="1600" dirty="0">
                <a:latin typeface="Arial" panose="020B0604020202020204" pitchFamily="34" charset="0"/>
                <a:cs typeface="Arial" panose="020B0604020202020204" pitchFamily="34" charset="0"/>
              </a:rPr>
              <a:t>Peak efficiencies are usually between 70 and 80%</a:t>
            </a:r>
          </a:p>
        </p:txBody>
      </p:sp>
      <p:pic>
        <p:nvPicPr>
          <p:cNvPr id="40964"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21347" y="226220"/>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scan0009.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32253" y="2938689"/>
            <a:ext cx="4368341" cy="3919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660631" y="3606575"/>
            <a:ext cx="4912856" cy="2264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Each compressor will have a particular pressure ratio and airflow at which it is most efficient</a:t>
            </a:r>
          </a:p>
          <a:p>
            <a:pPr eaLnBrk="1" hangingPunct="1"/>
            <a:r>
              <a:rPr lang="en-GB" altLang="en-US" sz="1600" dirty="0">
                <a:latin typeface="Arial" panose="020B0604020202020204" pitchFamily="34" charset="0"/>
                <a:cs typeface="Arial" panose="020B0604020202020204" pitchFamily="34" charset="0"/>
              </a:rPr>
              <a:t>Therefore a compressor size to position this point of maximum efficiency at the most useful part of the engine speed range should be chosen</a:t>
            </a:r>
          </a:p>
          <a:p>
            <a:pPr eaLnBrk="1" hangingPunct="1"/>
            <a:r>
              <a:rPr lang="en-GB" altLang="en-US" sz="1600" dirty="0">
                <a:latin typeface="Arial" panose="020B0604020202020204" pitchFamily="34" charset="0"/>
                <a:cs typeface="Arial" panose="020B0604020202020204" pitchFamily="34" charset="0"/>
              </a:rPr>
              <a:t>Some judgement is needed</a:t>
            </a:r>
          </a:p>
          <a:p>
            <a:pPr lvl="1" eaLnBrk="1" hangingPunct="1"/>
            <a:r>
              <a:rPr lang="en-GB" altLang="en-US" dirty="0">
                <a:latin typeface="Arial" panose="020B0604020202020204" pitchFamily="34" charset="0"/>
                <a:cs typeface="Arial" panose="020B0604020202020204" pitchFamily="34" charset="0"/>
              </a:rPr>
              <a:t>Too low a speed for maximum efficiency can lead to excessive charge temperatures and reduced power at maximum rpm</a:t>
            </a:r>
          </a:p>
          <a:p>
            <a:pPr lvl="1" eaLnBrk="1" hangingPunct="1"/>
            <a:r>
              <a:rPr lang="en-GB" altLang="en-US" dirty="0">
                <a:latin typeface="Arial" panose="020B0604020202020204" pitchFamily="34" charset="0"/>
                <a:cs typeface="Arial" panose="020B0604020202020204" pitchFamily="34" charset="0"/>
              </a:rPr>
              <a:t>Too high a speed for maximum efficiency can affect mid-range performance</a:t>
            </a:r>
          </a:p>
        </p:txBody>
      </p:sp>
    </p:spTree>
    <p:extLst>
      <p:ext uri="{BB962C8B-B14F-4D97-AF65-F5344CB8AC3E}">
        <p14:creationId xmlns:p14="http://schemas.microsoft.com/office/powerpoint/2010/main" val="983950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8"/>
          <p:cNvSpPr>
            <a:spLocks noGrp="1" noChangeArrowheads="1"/>
          </p:cNvSpPr>
          <p:nvPr>
            <p:ph type="title" idx="4294967295"/>
          </p:nvPr>
        </p:nvSpPr>
        <p:spPr>
          <a:xfrm>
            <a:off x="380321"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pic>
        <p:nvPicPr>
          <p:cNvPr id="45059" name="Picture 4" descr="scan0006.jpg"/>
          <p:cNvPicPr>
            <a:picLocks noChangeAspect="1"/>
          </p:cNvPicPr>
          <p:nvPr/>
        </p:nvPicPr>
        <p:blipFill>
          <a:blip r:embed="rId3">
            <a:extLst>
              <a:ext uri="{28A0092B-C50C-407E-A947-70E740481C1C}">
                <a14:useLocalDpi xmlns:a14="http://schemas.microsoft.com/office/drawing/2010/main" val="0"/>
              </a:ext>
            </a:extLst>
          </a:blip>
          <a:srcRect b="50961"/>
          <a:stretch>
            <a:fillRect/>
          </a:stretch>
        </p:blipFill>
        <p:spPr bwMode="auto">
          <a:xfrm>
            <a:off x="380321" y="1417025"/>
            <a:ext cx="5439907" cy="3484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79405"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scan0006.jpg"/>
          <p:cNvPicPr>
            <a:picLocks noChangeAspect="1"/>
          </p:cNvPicPr>
          <p:nvPr/>
        </p:nvPicPr>
        <p:blipFill>
          <a:blip r:embed="rId3">
            <a:extLst>
              <a:ext uri="{28A0092B-C50C-407E-A947-70E740481C1C}">
                <a14:useLocalDpi xmlns:a14="http://schemas.microsoft.com/office/drawing/2010/main" val="0"/>
              </a:ext>
            </a:extLst>
          </a:blip>
          <a:srcRect t="51682" b="5276"/>
          <a:stretch>
            <a:fillRect/>
          </a:stretch>
        </p:blipFill>
        <p:spPr bwMode="auto">
          <a:xfrm>
            <a:off x="5466055" y="1417025"/>
            <a:ext cx="5920856" cy="332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0514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8"/>
          <p:cNvSpPr>
            <a:spLocks noGrp="1" noChangeArrowheads="1"/>
          </p:cNvSpPr>
          <p:nvPr>
            <p:ph type="title" idx="4294967295"/>
          </p:nvPr>
        </p:nvSpPr>
        <p:spPr>
          <a:xfrm>
            <a:off x="551658"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pic>
        <p:nvPicPr>
          <p:cNvPr id="49155" name="Picture 4" descr="scan0010.jpg"/>
          <p:cNvPicPr>
            <a:picLocks noChangeAspect="1"/>
          </p:cNvPicPr>
          <p:nvPr/>
        </p:nvPicPr>
        <p:blipFill>
          <a:blip r:embed="rId3">
            <a:extLst>
              <a:ext uri="{28A0092B-C50C-407E-A947-70E740481C1C}">
                <a14:useLocalDpi xmlns:a14="http://schemas.microsoft.com/office/drawing/2010/main" val="0"/>
              </a:ext>
            </a:extLst>
          </a:blip>
          <a:srcRect t="3436"/>
          <a:stretch>
            <a:fillRect/>
          </a:stretch>
        </p:blipFill>
        <p:spPr bwMode="auto">
          <a:xfrm>
            <a:off x="2390776" y="965201"/>
            <a:ext cx="6837363" cy="557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5"/>
          <p:cNvCxnSpPr/>
          <p:nvPr/>
        </p:nvCxnSpPr>
        <p:spPr bwMode="auto">
          <a:xfrm rot="5400000">
            <a:off x="7950200" y="2209800"/>
            <a:ext cx="901700" cy="825500"/>
          </a:xfrm>
          <a:prstGeom prst="straightConnector1">
            <a:avLst/>
          </a:prstGeom>
          <a:ln w="22225">
            <a:headEnd type="none" w="med" len="med"/>
            <a:tailEnd type="triangle" w="lg" len="lg"/>
          </a:ln>
          <a:extLst/>
        </p:spPr>
        <p:style>
          <a:lnRef idx="1">
            <a:schemeClr val="accent1"/>
          </a:lnRef>
          <a:fillRef idx="0">
            <a:schemeClr val="accent1"/>
          </a:fillRef>
          <a:effectRef idx="0">
            <a:schemeClr val="accent1"/>
          </a:effectRef>
          <a:fontRef idx="minor">
            <a:schemeClr val="tx1"/>
          </a:fontRef>
        </p:style>
      </p:cxnSp>
      <p:sp>
        <p:nvSpPr>
          <p:cNvPr id="49157" name="TextBox 6"/>
          <p:cNvSpPr txBox="1">
            <a:spLocks noChangeArrowheads="1"/>
          </p:cNvSpPr>
          <p:nvPr/>
        </p:nvSpPr>
        <p:spPr bwMode="auto">
          <a:xfrm>
            <a:off x="8585200" y="1841500"/>
            <a:ext cx="1524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dirty="0">
                <a:solidFill>
                  <a:prstClr val="black"/>
                </a:solidFill>
              </a:rPr>
              <a:t>Speed lines</a:t>
            </a:r>
          </a:p>
        </p:txBody>
      </p:sp>
      <p:pic>
        <p:nvPicPr>
          <p:cNvPr id="49158"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47200"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8825027" y="4515644"/>
            <a:ext cx="152400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dirty="0">
                <a:solidFill>
                  <a:prstClr val="black"/>
                </a:solidFill>
              </a:rPr>
              <a:t>Efficiency contours</a:t>
            </a:r>
          </a:p>
        </p:txBody>
      </p:sp>
      <p:cxnSp>
        <p:nvCxnSpPr>
          <p:cNvPr id="8" name="Straight Arrow Connector 7"/>
          <p:cNvCxnSpPr/>
          <p:nvPr/>
        </p:nvCxnSpPr>
        <p:spPr bwMode="auto">
          <a:xfrm rot="10800000">
            <a:off x="7162800" y="3759200"/>
            <a:ext cx="1638300" cy="952500"/>
          </a:xfrm>
          <a:prstGeom prst="straightConnector1">
            <a:avLst/>
          </a:prstGeom>
          <a:ln w="22225">
            <a:headEnd type="none" w="med" len="med"/>
            <a:tailEnd type="triangle" w="lg" len="lg"/>
          </a:ln>
          <a:extLst/>
        </p:spPr>
        <p:style>
          <a:lnRef idx="1">
            <a:schemeClr val="accent1"/>
          </a:lnRef>
          <a:fillRef idx="0">
            <a:schemeClr val="accent1"/>
          </a:fillRef>
          <a:effectRef idx="0">
            <a:schemeClr val="accent1"/>
          </a:effectRef>
          <a:fontRef idx="minor">
            <a:schemeClr val="tx1"/>
          </a:fontRef>
        </p:style>
      </p:cxnSp>
      <p:sp>
        <p:nvSpPr>
          <p:cNvPr id="9" name="TextBox 6"/>
          <p:cNvSpPr txBox="1">
            <a:spLocks noChangeArrowheads="1"/>
          </p:cNvSpPr>
          <p:nvPr/>
        </p:nvSpPr>
        <p:spPr bwMode="auto">
          <a:xfrm>
            <a:off x="3608388" y="2031660"/>
            <a:ext cx="1524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dirty="0">
                <a:solidFill>
                  <a:prstClr val="black"/>
                </a:solidFill>
              </a:rPr>
              <a:t>Surge line</a:t>
            </a:r>
          </a:p>
        </p:txBody>
      </p:sp>
      <p:cxnSp>
        <p:nvCxnSpPr>
          <p:cNvPr id="10" name="Straight Arrow Connector 9"/>
          <p:cNvCxnSpPr/>
          <p:nvPr/>
        </p:nvCxnSpPr>
        <p:spPr bwMode="auto">
          <a:xfrm rot="16200000" flipH="1">
            <a:off x="3845719" y="2674938"/>
            <a:ext cx="1049338" cy="304800"/>
          </a:xfrm>
          <a:prstGeom prst="straightConnector1">
            <a:avLst/>
          </a:prstGeom>
          <a:ln w="22225">
            <a:headEnd type="none" w="med" len="med"/>
            <a:tailEnd type="triangle" w="lg" len="lg"/>
          </a:ln>
          <a:ex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054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8"/>
          <p:cNvSpPr>
            <a:spLocks noGrp="1" noChangeArrowheads="1"/>
          </p:cNvSpPr>
          <p:nvPr>
            <p:ph type="title" idx="4294967295"/>
          </p:nvPr>
        </p:nvSpPr>
        <p:spPr>
          <a:xfrm>
            <a:off x="1524001"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sp>
        <p:nvSpPr>
          <p:cNvPr id="52227" name="Rectangle 9"/>
          <p:cNvSpPr>
            <a:spLocks noGrp="1" noChangeArrowheads="1"/>
          </p:cNvSpPr>
          <p:nvPr>
            <p:ph type="body" idx="4294967295"/>
          </p:nvPr>
        </p:nvSpPr>
        <p:spPr>
          <a:xfrm>
            <a:off x="692150" y="1235076"/>
            <a:ext cx="8002588" cy="1683885"/>
          </a:xfrm>
        </p:spPr>
        <p:txBody>
          <a:bodyPr/>
          <a:lstStyle/>
          <a:p>
            <a:pPr eaLnBrk="1" hangingPunct="1"/>
            <a:r>
              <a:rPr lang="en-GB" altLang="en-US" sz="1600" dirty="0">
                <a:latin typeface="Arial" panose="020B0604020202020204" pitchFamily="34" charset="0"/>
                <a:cs typeface="Arial" panose="020B0604020202020204" pitchFamily="34" charset="0"/>
              </a:rPr>
              <a:t>At a particular pressure ratio, the surge line represents the minimum flow rate conditions under which the compressor can operate </a:t>
            </a:r>
          </a:p>
          <a:p>
            <a:pPr eaLnBrk="1" hangingPunct="1"/>
            <a:r>
              <a:rPr lang="en-GB" altLang="en-US" sz="1600" dirty="0">
                <a:latin typeface="Arial" panose="020B0604020202020204" pitchFamily="34" charset="0"/>
                <a:cs typeface="Arial" panose="020B0604020202020204" pitchFamily="34" charset="0"/>
              </a:rPr>
              <a:t>At flow rates below the surge limit, the flow becomes unstable, and there are large fluctuations in pressure and flow rate</a:t>
            </a:r>
          </a:p>
          <a:p>
            <a:pPr eaLnBrk="1" hangingPunct="1"/>
            <a:r>
              <a:rPr lang="en-GB" altLang="en-US" sz="1600" dirty="0">
                <a:latin typeface="Arial" panose="020B0604020202020204" pitchFamily="34" charset="0"/>
                <a:cs typeface="Arial" panose="020B0604020202020204" pitchFamily="34" charset="0"/>
              </a:rPr>
              <a:t>For any given flow rate and pressure ratio, the operating efficiency of the compressor can be found from the flow map</a:t>
            </a:r>
          </a:p>
          <a:p>
            <a:pPr eaLnBrk="1" hangingPunct="1"/>
            <a:r>
              <a:rPr lang="en-GB" altLang="en-US" sz="1600" dirty="0">
                <a:latin typeface="Arial" panose="020B0604020202020204" pitchFamily="34" charset="0"/>
                <a:cs typeface="Arial" panose="020B0604020202020204" pitchFamily="34" charset="0"/>
              </a:rPr>
              <a:t>Each different compressor design has a unique efficiency map</a:t>
            </a:r>
          </a:p>
        </p:txBody>
      </p:sp>
      <p:pic>
        <p:nvPicPr>
          <p:cNvPr id="52228"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79405"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9"/>
          <p:cNvSpPr txBox="1">
            <a:spLocks noChangeArrowheads="1"/>
          </p:cNvSpPr>
          <p:nvPr/>
        </p:nvSpPr>
        <p:spPr bwMode="auto">
          <a:xfrm>
            <a:off x="692150" y="3088823"/>
            <a:ext cx="8002587" cy="2150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This approach is a slight simplification</a:t>
            </a:r>
          </a:p>
          <a:p>
            <a:pPr eaLnBrk="1" hangingPunct="1"/>
            <a:r>
              <a:rPr lang="en-GB" altLang="en-US" sz="1600" dirty="0">
                <a:latin typeface="Arial" panose="020B0604020202020204" pitchFamily="34" charset="0"/>
                <a:cs typeface="Arial" panose="020B0604020202020204" pitchFamily="34" charset="0"/>
              </a:rPr>
              <a:t>It’s really air </a:t>
            </a:r>
            <a:r>
              <a:rPr lang="en-GB" altLang="en-US" sz="1600" b="1" dirty="0">
                <a:latin typeface="Arial" panose="020B0604020202020204" pitchFamily="34" charset="0"/>
                <a:cs typeface="Arial" panose="020B0604020202020204" pitchFamily="34" charset="0"/>
              </a:rPr>
              <a:t>mass</a:t>
            </a:r>
            <a:r>
              <a:rPr lang="en-GB" altLang="en-US" sz="1600" dirty="0">
                <a:latin typeface="Arial" panose="020B0604020202020204" pitchFamily="34" charset="0"/>
                <a:cs typeface="Arial" panose="020B0604020202020204" pitchFamily="34" charset="0"/>
              </a:rPr>
              <a:t> flow rate which dictates power.</a:t>
            </a:r>
          </a:p>
          <a:p>
            <a:pPr eaLnBrk="1" hangingPunct="1"/>
            <a:r>
              <a:rPr lang="en-GB" altLang="en-US" sz="1600" dirty="0">
                <a:latin typeface="Arial" panose="020B0604020202020204" pitchFamily="34" charset="0"/>
                <a:cs typeface="Arial" panose="020B0604020202020204" pitchFamily="34" charset="0"/>
              </a:rPr>
              <a:t>Some compressor maps are plotted against mass flow rate (often in lb/min) </a:t>
            </a:r>
          </a:p>
          <a:p>
            <a:pPr eaLnBrk="1" hangingPunct="1"/>
            <a:r>
              <a:rPr lang="en-GB" altLang="en-US" sz="1600" dirty="0">
                <a:latin typeface="Arial" panose="020B0604020202020204" pitchFamily="34" charset="0"/>
                <a:cs typeface="Arial" panose="020B0604020202020204" pitchFamily="34" charset="0"/>
              </a:rPr>
              <a:t>Here, the maps are corrected to standard temperature and pressure conditions</a:t>
            </a:r>
          </a:p>
          <a:p>
            <a:pPr eaLnBrk="1" hangingPunct="1"/>
            <a:r>
              <a:rPr lang="en-GB" altLang="en-US" sz="1600" dirty="0">
                <a:latin typeface="Arial" panose="020B0604020202020204" pitchFamily="34" charset="0"/>
                <a:cs typeface="Arial" panose="020B0604020202020204" pitchFamily="34" charset="0"/>
              </a:rPr>
              <a:t>In this case, multiply CFM by 0.07 to give lb/min</a:t>
            </a:r>
          </a:p>
          <a:p>
            <a:pPr eaLnBrk="1" hangingPunct="1"/>
            <a:r>
              <a:rPr lang="en-GB" altLang="en-US" sz="1600" dirty="0">
                <a:latin typeface="Arial" panose="020B0604020202020204" pitchFamily="34" charset="0"/>
                <a:cs typeface="Arial" panose="020B0604020202020204" pitchFamily="34" charset="0"/>
              </a:rPr>
              <a:t>More complex approaches to compressor selection use simulation software</a:t>
            </a:r>
          </a:p>
        </p:txBody>
      </p:sp>
    </p:spTree>
    <p:extLst>
      <p:ext uri="{BB962C8B-B14F-4D97-AF65-F5344CB8AC3E}">
        <p14:creationId xmlns:p14="http://schemas.microsoft.com/office/powerpoint/2010/main" val="314186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8"/>
          <p:cNvSpPr>
            <a:spLocks noGrp="1" noChangeArrowheads="1"/>
          </p:cNvSpPr>
          <p:nvPr>
            <p:ph type="title" idx="4294967295"/>
          </p:nvPr>
        </p:nvSpPr>
        <p:spPr>
          <a:xfrm>
            <a:off x="667658" y="326649"/>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Turbine Size</a:t>
            </a:r>
            <a:endParaRPr lang="en-GB" altLang="en-US" sz="2000" dirty="0">
              <a:solidFill>
                <a:schemeClr val="tx1"/>
              </a:solidFill>
            </a:endParaRPr>
          </a:p>
        </p:txBody>
      </p:sp>
      <p:sp>
        <p:nvSpPr>
          <p:cNvPr id="61443" name="Rectangle 9"/>
          <p:cNvSpPr>
            <a:spLocks noGrp="1" noChangeArrowheads="1"/>
          </p:cNvSpPr>
          <p:nvPr>
            <p:ph type="body" idx="4294967295"/>
          </p:nvPr>
        </p:nvSpPr>
        <p:spPr>
          <a:xfrm>
            <a:off x="667658" y="1385512"/>
            <a:ext cx="8002587" cy="2943386"/>
          </a:xfrm>
        </p:spPr>
        <p:txBody>
          <a:bodyPr/>
          <a:lstStyle/>
          <a:p>
            <a:pPr eaLnBrk="1" hangingPunct="1"/>
            <a:r>
              <a:rPr lang="en-GB" altLang="en-US" dirty="0"/>
              <a:t>i.e. Selecting the other half of a turbocharger</a:t>
            </a:r>
          </a:p>
          <a:p>
            <a:pPr eaLnBrk="1" hangingPunct="1"/>
            <a:r>
              <a:rPr lang="en-GB" altLang="en-US" dirty="0"/>
              <a:t>This is quite a complex field – often it is best to select a compressor and then speak to the manufacturer or supplier to select a turbine</a:t>
            </a:r>
          </a:p>
          <a:p>
            <a:pPr eaLnBrk="1" hangingPunct="1"/>
            <a:r>
              <a:rPr lang="en-GB" altLang="en-US" dirty="0"/>
              <a:t>However, some approximate sizing calculations can be carried out to give some “ball park” turbine sizes</a:t>
            </a:r>
          </a:p>
          <a:p>
            <a:pPr eaLnBrk="1" hangingPunct="1"/>
            <a:r>
              <a:rPr lang="en-GB" altLang="en-US" dirty="0"/>
              <a:t>Smaller turbines will spin faster for a given exhaust gas energy</a:t>
            </a:r>
          </a:p>
          <a:p>
            <a:pPr eaLnBrk="1" hangingPunct="1"/>
            <a:r>
              <a:rPr lang="en-GB" altLang="en-US" dirty="0"/>
              <a:t>Smaller turbines will, however, generate more exhaust back pressure</a:t>
            </a:r>
          </a:p>
          <a:p>
            <a:pPr eaLnBrk="1" hangingPunct="1"/>
            <a:endParaRPr lang="en-GB" altLang="en-US" dirty="0"/>
          </a:p>
          <a:p>
            <a:pPr eaLnBrk="1" hangingPunct="1">
              <a:buFontTx/>
              <a:buNone/>
            </a:pPr>
            <a:endParaRPr lang="en-GB" altLang="en-US" dirty="0"/>
          </a:p>
        </p:txBody>
      </p:sp>
      <p:pic>
        <p:nvPicPr>
          <p:cNvPr id="61444"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64890" y="156787"/>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9"/>
          <p:cNvSpPr txBox="1">
            <a:spLocks noChangeArrowheads="1"/>
          </p:cNvSpPr>
          <p:nvPr/>
        </p:nvSpPr>
        <p:spPr bwMode="auto">
          <a:xfrm>
            <a:off x="667658" y="3510326"/>
            <a:ext cx="8002588" cy="1637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latin typeface="Calibri"/>
              </a:rPr>
              <a:t>Basic turbine size is a measure of the turbine’s ability to generate enough power to drive the compressor at the flow rates necessary</a:t>
            </a:r>
          </a:p>
          <a:p>
            <a:pPr eaLnBrk="1" hangingPunct="1"/>
            <a:r>
              <a:rPr lang="en-GB" altLang="en-US" dirty="0">
                <a:latin typeface="Calibri"/>
              </a:rPr>
              <a:t>Larger turbines generally offer higher power outputs than smaller turbines</a:t>
            </a:r>
          </a:p>
          <a:p>
            <a:pPr eaLnBrk="1" hangingPunct="1"/>
            <a:r>
              <a:rPr lang="en-GB" altLang="en-US" dirty="0">
                <a:latin typeface="Calibri"/>
              </a:rPr>
              <a:t>Turbine size is usually specified on exducer bore (i.e. the diameter of the outlet of the turbine housing)</a:t>
            </a:r>
          </a:p>
        </p:txBody>
      </p:sp>
    </p:spTree>
    <p:extLst>
      <p:ext uri="{BB962C8B-B14F-4D97-AF65-F5344CB8AC3E}">
        <p14:creationId xmlns:p14="http://schemas.microsoft.com/office/powerpoint/2010/main" val="2579594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8"/>
          <p:cNvSpPr>
            <a:spLocks noGrp="1" noChangeArrowheads="1"/>
          </p:cNvSpPr>
          <p:nvPr>
            <p:ph type="title" idx="4294967295"/>
          </p:nvPr>
        </p:nvSpPr>
        <p:spPr>
          <a:xfrm>
            <a:off x="624115" y="316822"/>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Turbine Size</a:t>
            </a:r>
            <a:endParaRPr lang="en-GB" altLang="en-US" sz="2000" dirty="0">
              <a:solidFill>
                <a:schemeClr val="tx1"/>
              </a:solidFill>
            </a:endParaRPr>
          </a:p>
        </p:txBody>
      </p:sp>
      <p:sp>
        <p:nvSpPr>
          <p:cNvPr id="65539" name="Rectangle 9"/>
          <p:cNvSpPr>
            <a:spLocks noGrp="1" noChangeArrowheads="1"/>
          </p:cNvSpPr>
          <p:nvPr>
            <p:ph type="body" idx="4294967295"/>
          </p:nvPr>
        </p:nvSpPr>
        <p:spPr>
          <a:xfrm>
            <a:off x="5712281" y="1979585"/>
            <a:ext cx="4155620" cy="2010285"/>
          </a:xfrm>
        </p:spPr>
        <p:txBody>
          <a:bodyPr/>
          <a:lstStyle/>
          <a:p>
            <a:pPr eaLnBrk="1" hangingPunct="1"/>
            <a:r>
              <a:rPr lang="en-GB" altLang="en-US" dirty="0"/>
              <a:t>The turbine size parameter is the Area to Radius ratio (A/R)</a:t>
            </a:r>
          </a:p>
          <a:p>
            <a:pPr eaLnBrk="1" hangingPunct="1"/>
            <a:r>
              <a:rPr lang="en-GB" altLang="en-US" dirty="0"/>
              <a:t>This is the ratio of the bore area to radius of the turbine housing, and is </a:t>
            </a:r>
            <a:r>
              <a:rPr lang="en-GB" altLang="en-US" b="1" dirty="0"/>
              <a:t>constant</a:t>
            </a:r>
            <a:r>
              <a:rPr lang="en-GB" altLang="en-US" dirty="0"/>
              <a:t> as the volute “unwinds” itself</a:t>
            </a:r>
          </a:p>
        </p:txBody>
      </p:sp>
      <p:pic>
        <p:nvPicPr>
          <p:cNvPr id="65540" name="Picture 3" descr="scan0014.jpg"/>
          <p:cNvPicPr>
            <a:picLocks noChangeAspect="1"/>
          </p:cNvPicPr>
          <p:nvPr/>
        </p:nvPicPr>
        <p:blipFill>
          <a:blip r:embed="rId3">
            <a:extLst>
              <a:ext uri="{28A0092B-C50C-407E-A947-70E740481C1C}">
                <a14:useLocalDpi xmlns:a14="http://schemas.microsoft.com/office/drawing/2010/main" val="0"/>
              </a:ext>
            </a:extLst>
          </a:blip>
          <a:srcRect b="14449"/>
          <a:stretch>
            <a:fillRect/>
          </a:stretch>
        </p:blipFill>
        <p:spPr bwMode="auto">
          <a:xfrm>
            <a:off x="1282475" y="1181328"/>
            <a:ext cx="3848100"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1"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35861" y="146960"/>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1146629" y="5123543"/>
            <a:ext cx="9228590" cy="1403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t>A higher A/R ratio will generate more power (i.e. Higher boost) but can prevent the turbine spinning fast enough</a:t>
            </a:r>
          </a:p>
          <a:p>
            <a:pPr eaLnBrk="1" hangingPunct="1"/>
            <a:r>
              <a:rPr lang="en-GB" altLang="en-US" dirty="0"/>
              <a:t>A lower A/R ratio will result in a very rapid turbine response, but can give fading power in the upper rev range</a:t>
            </a:r>
          </a:p>
        </p:txBody>
      </p:sp>
    </p:spTree>
    <p:extLst>
      <p:ext uri="{BB962C8B-B14F-4D97-AF65-F5344CB8AC3E}">
        <p14:creationId xmlns:p14="http://schemas.microsoft.com/office/powerpoint/2010/main" val="2649200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8"/>
          <p:cNvSpPr>
            <a:spLocks noGrp="1" noChangeArrowheads="1"/>
          </p:cNvSpPr>
          <p:nvPr>
            <p:ph type="title" idx="4294967295"/>
          </p:nvPr>
        </p:nvSpPr>
        <p:spPr>
          <a:xfrm>
            <a:off x="696687" y="346075"/>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11267" name="Rectangle 9"/>
          <p:cNvSpPr>
            <a:spLocks noGrp="1" noChangeArrowheads="1"/>
          </p:cNvSpPr>
          <p:nvPr>
            <p:ph type="body" idx="4294967295"/>
          </p:nvPr>
        </p:nvSpPr>
        <p:spPr>
          <a:xfrm>
            <a:off x="692150" y="1244940"/>
            <a:ext cx="10043884" cy="2237241"/>
          </a:xfrm>
        </p:spPr>
        <p:txBody>
          <a:bodyPr/>
          <a:lstStyle/>
          <a:p>
            <a:pPr eaLnBrk="1" hangingPunct="1"/>
            <a:r>
              <a:rPr lang="en-GB" altLang="en-US" sz="1600" dirty="0">
                <a:latin typeface="Arial" panose="020B0604020202020204" pitchFamily="34" charset="0"/>
                <a:cs typeface="Arial" panose="020B0604020202020204" pitchFamily="34" charset="0"/>
              </a:rPr>
              <a:t>Compressor efficiency is defined as being the ratio of calculated to actual temperature rise of the compressed intake charge</a:t>
            </a:r>
          </a:p>
          <a:p>
            <a:pPr eaLnBrk="1" hangingPunct="1"/>
            <a:r>
              <a:rPr lang="en-GB" altLang="en-US" sz="1600" dirty="0">
                <a:latin typeface="Arial" panose="020B0604020202020204" pitchFamily="34" charset="0"/>
                <a:cs typeface="Arial" panose="020B0604020202020204" pitchFamily="34" charset="0"/>
              </a:rPr>
              <a:t>The theoretical discharge temperature is given by consideration of an adiabatic (no heat loss) compression:</a:t>
            </a: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marL="0" indent="0" eaLnBrk="1" hangingPunct="1">
              <a:buNone/>
            </a:pPr>
            <a:r>
              <a:rPr lang="en-GB" altLang="en-US" sz="1400" dirty="0">
                <a:latin typeface="Arial" panose="020B0604020202020204" pitchFamily="34" charset="0"/>
                <a:cs typeface="Arial" panose="020B0604020202020204" pitchFamily="34" charset="0"/>
              </a:rPr>
              <a:t>Where 	T</a:t>
            </a:r>
            <a:r>
              <a:rPr lang="en-GB" altLang="en-US" sz="1400" baseline="-25000" dirty="0">
                <a:latin typeface="Arial" panose="020B0604020202020204" pitchFamily="34" charset="0"/>
                <a:cs typeface="Arial" panose="020B0604020202020204" pitchFamily="34" charset="0"/>
              </a:rPr>
              <a:t>in</a:t>
            </a:r>
            <a:r>
              <a:rPr lang="en-GB" altLang="en-US" sz="1400" dirty="0">
                <a:latin typeface="Arial" panose="020B0604020202020204" pitchFamily="34" charset="0"/>
                <a:cs typeface="Arial" panose="020B0604020202020204" pitchFamily="34" charset="0"/>
              </a:rPr>
              <a:t> is the inlet temperature (in kelvin)</a:t>
            </a:r>
          </a:p>
          <a:p>
            <a:pPr eaLnBrk="1" hangingPunct="1">
              <a:buFontTx/>
              <a:buNone/>
            </a:pPr>
            <a:r>
              <a:rPr lang="en-GB" altLang="en-US" sz="1400" dirty="0">
                <a:latin typeface="Arial" panose="020B0604020202020204" pitchFamily="34" charset="0"/>
                <a:cs typeface="Arial" panose="020B0604020202020204" pitchFamily="34" charset="0"/>
              </a:rPr>
              <a:t>			PR = pressure ratio</a:t>
            </a:r>
          </a:p>
        </p:txBody>
      </p:sp>
      <p:graphicFrame>
        <p:nvGraphicFramePr>
          <p:cNvPr id="27652" name="Object 4"/>
          <p:cNvGraphicFramePr>
            <a:graphicFrameLocks noChangeAspect="1"/>
          </p:cNvGraphicFramePr>
          <p:nvPr>
            <p:extLst>
              <p:ext uri="{D42A27DB-BD31-4B8C-83A1-F6EECF244321}">
                <p14:modId xmlns:p14="http://schemas.microsoft.com/office/powerpoint/2010/main" val="310932356"/>
              </p:ext>
            </p:extLst>
          </p:nvPr>
        </p:nvGraphicFramePr>
        <p:xfrm>
          <a:off x="2418330" y="2203904"/>
          <a:ext cx="2554288" cy="577850"/>
        </p:xfrm>
        <a:graphic>
          <a:graphicData uri="http://schemas.openxmlformats.org/presentationml/2006/ole">
            <mc:AlternateContent xmlns:mc="http://schemas.openxmlformats.org/markup-compatibility/2006">
              <mc:Choice xmlns:v="urn:schemas-microsoft-com:vml" Requires="v">
                <p:oleObj spid="_x0000_s40029" name="Equation" r:id="rId4" imgW="1066800" imgH="241300" progId="Equation.3">
                  <p:embed/>
                </p:oleObj>
              </mc:Choice>
              <mc:Fallback>
                <p:oleObj name="Equation" r:id="rId4" imgW="1066800" imgH="241300" progId="Equation.3">
                  <p:embed/>
                  <p:pic>
                    <p:nvPicPr>
                      <p:cNvPr id="27652"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18330" y="2203904"/>
                        <a:ext cx="2554288" cy="577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7653"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64890" y="176213"/>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692150" y="3466078"/>
            <a:ext cx="8002588" cy="2977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Thus compressor efficiency, </a:t>
            </a:r>
            <a:r>
              <a:rPr lang="el-GR" altLang="en-US" sz="1600" dirty="0">
                <a:latin typeface="Arial" panose="020B0604020202020204" pitchFamily="34" charset="0"/>
                <a:cs typeface="Arial" panose="020B0604020202020204" pitchFamily="34" charset="0"/>
              </a:rPr>
              <a:t>η</a:t>
            </a:r>
            <a:r>
              <a:rPr lang="en-GB" altLang="en-US" sz="1600" baseline="-25000" dirty="0">
                <a:latin typeface="Arial" panose="020B0604020202020204" pitchFamily="34" charset="0"/>
                <a:cs typeface="Arial" panose="020B0604020202020204" pitchFamily="34" charset="0"/>
              </a:rPr>
              <a:t>c</a:t>
            </a:r>
            <a:r>
              <a:rPr lang="en-GB" altLang="en-US" sz="1600" dirty="0">
                <a:latin typeface="Arial" panose="020B0604020202020204" pitchFamily="34" charset="0"/>
                <a:cs typeface="Arial" panose="020B0604020202020204" pitchFamily="34" charset="0"/>
              </a:rPr>
              <a:t> is:</a:t>
            </a: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marL="0" indent="0" eaLnBrk="1" hangingPunct="1">
              <a:buNone/>
            </a:pPr>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So if we know the compressor efficiency and inlet temperature, we can calculate the actual temperature rise:</a:t>
            </a:r>
          </a:p>
          <a:p>
            <a:pPr eaLnBrk="1" hangingPunct="1">
              <a:buFontTx/>
              <a:buNone/>
            </a:pPr>
            <a:endParaRPr lang="en-GB" altLang="en-US" sz="1600" dirty="0">
              <a:latin typeface="Arial" panose="020B0604020202020204" pitchFamily="34" charset="0"/>
              <a:cs typeface="Arial" panose="020B0604020202020204" pitchFamily="34" charset="0"/>
            </a:endParaRPr>
          </a:p>
        </p:txBody>
      </p:sp>
      <p:graphicFrame>
        <p:nvGraphicFramePr>
          <p:cNvPr id="7" name="Object 2"/>
          <p:cNvGraphicFramePr>
            <a:graphicFrameLocks noChangeAspect="1"/>
          </p:cNvGraphicFramePr>
          <p:nvPr>
            <p:extLst>
              <p:ext uri="{D42A27DB-BD31-4B8C-83A1-F6EECF244321}">
                <p14:modId xmlns:p14="http://schemas.microsoft.com/office/powerpoint/2010/main" val="745795622"/>
              </p:ext>
            </p:extLst>
          </p:nvPr>
        </p:nvGraphicFramePr>
        <p:xfrm>
          <a:off x="2418330" y="4160223"/>
          <a:ext cx="3183618" cy="968236"/>
        </p:xfrm>
        <a:graphic>
          <a:graphicData uri="http://schemas.openxmlformats.org/presentationml/2006/ole">
            <mc:AlternateContent xmlns:mc="http://schemas.openxmlformats.org/markup-compatibility/2006">
              <mc:Choice xmlns:v="urn:schemas-microsoft-com:vml" Requires="v">
                <p:oleObj spid="_x0000_s40030" name="Equation" r:id="rId7" imgW="1459866" imgH="444307" progId="Equation.3">
                  <p:embed/>
                </p:oleObj>
              </mc:Choice>
              <mc:Fallback>
                <p:oleObj name="Equation" r:id="rId7" imgW="1459866" imgH="444307" progId="Equation.3">
                  <p:embed/>
                  <p:pic>
                    <p:nvPicPr>
                      <p:cNvPr id="28676" name="Object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18330" y="4160223"/>
                        <a:ext cx="3183618" cy="968236"/>
                      </a:xfrm>
                      <a:prstGeom prst="rect">
                        <a:avLst/>
                      </a:prstGeom>
                      <a:noFill/>
                      <a:ln>
                        <a:noFill/>
                      </a:ln>
                      <a:effectLst/>
                    </p:spPr>
                  </p:pic>
                </p:oleObj>
              </mc:Fallback>
            </mc:AlternateContent>
          </a:graphicData>
        </a:graphic>
      </p:graphicFrame>
      <p:graphicFrame>
        <p:nvGraphicFramePr>
          <p:cNvPr id="8" name="Object 3"/>
          <p:cNvGraphicFramePr>
            <a:graphicFrameLocks noChangeAspect="1"/>
          </p:cNvGraphicFramePr>
          <p:nvPr>
            <p:extLst>
              <p:ext uri="{D42A27DB-BD31-4B8C-83A1-F6EECF244321}">
                <p14:modId xmlns:p14="http://schemas.microsoft.com/office/powerpoint/2010/main" val="1490524518"/>
              </p:ext>
            </p:extLst>
          </p:nvPr>
        </p:nvGraphicFramePr>
        <p:xfrm>
          <a:off x="2475252" y="5703319"/>
          <a:ext cx="4894433" cy="961855"/>
        </p:xfrm>
        <a:graphic>
          <a:graphicData uri="http://schemas.openxmlformats.org/presentationml/2006/ole">
            <mc:AlternateContent xmlns:mc="http://schemas.openxmlformats.org/markup-compatibility/2006">
              <mc:Choice xmlns:v="urn:schemas-microsoft-com:vml" Requires="v">
                <p:oleObj spid="_x0000_s40031" name="Equation" r:id="rId9" imgW="2324100" imgH="457200" progId="Equation.3">
                  <p:embed/>
                </p:oleObj>
              </mc:Choice>
              <mc:Fallback>
                <p:oleObj name="Equation" r:id="rId9" imgW="2324100" imgH="457200" progId="Equation.3">
                  <p:embed/>
                  <p:pic>
                    <p:nvPicPr>
                      <p:cNvPr id="28677" name="Object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475252" y="5703319"/>
                        <a:ext cx="4894433" cy="96185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866275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20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fade">
                                      <p:cBhvr>
                                        <p:cTn id="12" dur="20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2000"/>
                                        <p:tgtEl>
                                          <p:spTgt spid="11267">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20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20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8"/>
          <p:cNvSpPr>
            <a:spLocks noGrp="1" noChangeArrowheads="1"/>
          </p:cNvSpPr>
          <p:nvPr>
            <p:ph type="title" idx="4294967295"/>
          </p:nvPr>
        </p:nvSpPr>
        <p:spPr>
          <a:xfrm>
            <a:off x="794432" y="326006"/>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33795" name="Rectangle 9"/>
          <p:cNvSpPr>
            <a:spLocks noGrp="1" noChangeArrowheads="1"/>
          </p:cNvSpPr>
          <p:nvPr>
            <p:ph type="body" idx="4294967295"/>
          </p:nvPr>
        </p:nvSpPr>
        <p:spPr>
          <a:xfrm>
            <a:off x="794432" y="1235076"/>
            <a:ext cx="8002587" cy="1472747"/>
          </a:xfrm>
        </p:spPr>
        <p:txBody>
          <a:bodyPr/>
          <a:lstStyle/>
          <a:p>
            <a:pPr eaLnBrk="1" hangingPunct="1"/>
            <a:r>
              <a:rPr lang="en-GB" altLang="en-US" sz="1600" dirty="0">
                <a:latin typeface="Arial" panose="020B0604020202020204" pitchFamily="34" charset="0"/>
                <a:cs typeface="Arial" panose="020B0604020202020204" pitchFamily="34" charset="0"/>
              </a:rPr>
              <a:t>The formulas shown can be used to work out the temperature rise under maximum load conditions and at maximum efficiency conditions as seen on the compressor maps</a:t>
            </a:r>
          </a:p>
          <a:p>
            <a:pPr eaLnBrk="1" hangingPunct="1"/>
            <a:r>
              <a:rPr lang="en-GB" altLang="en-US" sz="1600" dirty="0">
                <a:latin typeface="Arial" panose="020B0604020202020204" pitchFamily="34" charset="0"/>
                <a:cs typeface="Arial" panose="020B0604020202020204" pitchFamily="34" charset="0"/>
              </a:rPr>
              <a:t>The rise at maximum load conditions will be higher than that at maximum efficiency</a:t>
            </a:r>
          </a:p>
          <a:p>
            <a:pPr eaLnBrk="1" hangingPunct="1"/>
            <a:r>
              <a:rPr lang="en-GB" altLang="en-US" sz="1600" dirty="0">
                <a:latin typeface="Arial" panose="020B0604020202020204" pitchFamily="34" charset="0"/>
                <a:cs typeface="Arial" panose="020B0604020202020204" pitchFamily="34" charset="0"/>
              </a:rPr>
              <a:t>To reduce the temperature rise, an intercooler can be used</a:t>
            </a:r>
          </a:p>
        </p:txBody>
      </p:sp>
      <p:pic>
        <p:nvPicPr>
          <p:cNvPr id="33796" name="Picture 2" descr="http://img.alibaba.com/photo/50416680/Intercooler_Piping_Kit_for_Nissan_Skyline.jpg"/>
          <p:cNvPicPr>
            <a:picLocks noChangeAspect="1" noChangeArrowheads="1"/>
          </p:cNvPicPr>
          <p:nvPr/>
        </p:nvPicPr>
        <p:blipFill>
          <a:blip r:embed="rId3">
            <a:extLst>
              <a:ext uri="{28A0092B-C50C-407E-A947-70E740481C1C}">
                <a14:useLocalDpi xmlns:a14="http://schemas.microsoft.com/office/drawing/2010/main" val="0"/>
              </a:ext>
            </a:extLst>
          </a:blip>
          <a:srcRect t="12593" b="15926"/>
          <a:stretch>
            <a:fillRect/>
          </a:stretch>
        </p:blipFill>
        <p:spPr bwMode="auto">
          <a:xfrm>
            <a:off x="794432" y="3309257"/>
            <a:ext cx="3429000" cy="2647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35862" y="156144"/>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316311" y="3371886"/>
            <a:ext cx="4613730" cy="2862322"/>
          </a:xfrm>
          <a:prstGeom prst="rect">
            <a:avLst/>
          </a:prstGeom>
          <a:noFill/>
        </p:spPr>
        <p:txBody>
          <a:bodyPr wrap="square" rtlCol="0">
            <a:spAutoFit/>
          </a:bodyPr>
          <a:lstStyle/>
          <a:p>
            <a:r>
              <a:rPr lang="en-GB" dirty="0"/>
              <a:t>When designing an intercooler circuit, consideration must be given to the pressure drops in the circuit, the matrix with tanks and the pipework.</a:t>
            </a:r>
          </a:p>
          <a:p>
            <a:r>
              <a:rPr lang="en-GB" dirty="0"/>
              <a:t>Easiest way to calculate pipework pressure drop is to use “equivalent length” ratios, i.e. a 90 deg bend is equal to 30 diameters where a slow bend could be only 12 diameters. The net pressure drop is then calculated as if the circuit was a straight pipe.</a:t>
            </a:r>
          </a:p>
        </p:txBody>
      </p:sp>
    </p:spTree>
    <p:extLst>
      <p:ext uri="{BB962C8B-B14F-4D97-AF65-F5344CB8AC3E}">
        <p14:creationId xmlns:p14="http://schemas.microsoft.com/office/powerpoint/2010/main" val="2093055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8"/>
          <p:cNvSpPr>
            <a:spLocks noGrp="1" noChangeArrowheads="1"/>
          </p:cNvSpPr>
          <p:nvPr>
            <p:ph type="title" idx="4294967295"/>
          </p:nvPr>
        </p:nvSpPr>
        <p:spPr>
          <a:xfrm>
            <a:off x="609600" y="311151"/>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Intercooler efficiency</a:t>
            </a:r>
            <a:endParaRPr lang="en-GB" altLang="en-US" sz="2000" dirty="0">
              <a:solidFill>
                <a:schemeClr val="tx1"/>
              </a:solidFill>
            </a:endParaRPr>
          </a:p>
        </p:txBody>
      </p:sp>
      <p:sp>
        <p:nvSpPr>
          <p:cNvPr id="36867" name="Rectangle 9"/>
          <p:cNvSpPr>
            <a:spLocks noGrp="1" noChangeArrowheads="1"/>
          </p:cNvSpPr>
          <p:nvPr>
            <p:ph type="body" idx="4294967295"/>
          </p:nvPr>
        </p:nvSpPr>
        <p:spPr>
          <a:xfrm>
            <a:off x="609600" y="1235076"/>
            <a:ext cx="8002587" cy="3164116"/>
          </a:xfrm>
        </p:spPr>
        <p:txBody>
          <a:bodyPr/>
          <a:lstStyle/>
          <a:p>
            <a:pPr eaLnBrk="1" hangingPunct="1"/>
            <a:r>
              <a:rPr lang="en-GB" altLang="en-US" sz="1600" dirty="0">
                <a:latin typeface="Arial" panose="020B0604020202020204" pitchFamily="34" charset="0"/>
                <a:cs typeface="Arial" panose="020B0604020202020204" pitchFamily="34" charset="0"/>
              </a:rPr>
              <a:t>This is defined as the ratio of the amount of heat removed by the intercooler to the amount of heat added by the turbo </a:t>
            </a:r>
          </a:p>
          <a:p>
            <a:pPr eaLnBrk="1" hangingPunct="1"/>
            <a:r>
              <a:rPr lang="en-GB" altLang="en-US" sz="1600" dirty="0">
                <a:latin typeface="Arial" panose="020B0604020202020204" pitchFamily="34" charset="0"/>
                <a:cs typeface="Arial" panose="020B0604020202020204" pitchFamily="34" charset="0"/>
              </a:rPr>
              <a:t>So if an intercooler if 60% efficient, it will remove 60% of the temperature rise which the compressor produces</a:t>
            </a: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buFontTx/>
              <a:buNone/>
            </a:pPr>
            <a:r>
              <a:rPr lang="en-GB" altLang="en-US" sz="1600"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where	T</a:t>
            </a:r>
            <a:r>
              <a:rPr lang="en-GB" altLang="en-US" sz="1400" baseline="-25000" dirty="0">
                <a:latin typeface="Arial" panose="020B0604020202020204" pitchFamily="34" charset="0"/>
                <a:cs typeface="Arial" panose="020B0604020202020204" pitchFamily="34" charset="0"/>
              </a:rPr>
              <a:t>co</a:t>
            </a:r>
            <a:r>
              <a:rPr lang="en-GB" altLang="en-US" sz="1400" dirty="0">
                <a:latin typeface="Arial" panose="020B0604020202020204" pitchFamily="34" charset="0"/>
                <a:cs typeface="Arial" panose="020B0604020202020204" pitchFamily="34" charset="0"/>
              </a:rPr>
              <a:t> = compressor outlet temp</a:t>
            </a:r>
          </a:p>
          <a:p>
            <a:pPr eaLnBrk="1" hangingPunct="1">
              <a:buFontTx/>
              <a:buNone/>
            </a:pPr>
            <a:r>
              <a:rPr lang="en-GB" altLang="en-US" sz="1400" dirty="0">
                <a:latin typeface="Arial" panose="020B0604020202020204" pitchFamily="34" charset="0"/>
                <a:cs typeface="Arial" panose="020B0604020202020204" pitchFamily="34" charset="0"/>
              </a:rPr>
              <a:t>			T</a:t>
            </a:r>
            <a:r>
              <a:rPr lang="en-GB" altLang="en-US" sz="1400" baseline="-25000" dirty="0">
                <a:latin typeface="Arial" panose="020B0604020202020204" pitchFamily="34" charset="0"/>
                <a:cs typeface="Arial" panose="020B0604020202020204" pitchFamily="34" charset="0"/>
              </a:rPr>
              <a:t>io</a:t>
            </a:r>
            <a:r>
              <a:rPr lang="en-GB" altLang="en-US" sz="1400" dirty="0">
                <a:latin typeface="Arial" panose="020B0604020202020204" pitchFamily="34" charset="0"/>
                <a:cs typeface="Arial" panose="020B0604020202020204" pitchFamily="34" charset="0"/>
              </a:rPr>
              <a:t> = intercooler outlet temp</a:t>
            </a:r>
          </a:p>
          <a:p>
            <a:pPr eaLnBrk="1" hangingPunct="1">
              <a:buFontTx/>
              <a:buNone/>
            </a:pPr>
            <a:r>
              <a:rPr lang="en-GB" altLang="en-US" sz="1400" dirty="0">
                <a:latin typeface="Arial" panose="020B0604020202020204" pitchFamily="34" charset="0"/>
                <a:cs typeface="Arial" panose="020B0604020202020204" pitchFamily="34" charset="0"/>
              </a:rPr>
              <a:t>			T</a:t>
            </a:r>
            <a:r>
              <a:rPr lang="en-GB" altLang="en-US" sz="1400" baseline="-25000" dirty="0">
                <a:latin typeface="Arial" panose="020B0604020202020204" pitchFamily="34" charset="0"/>
                <a:cs typeface="Arial" panose="020B0604020202020204" pitchFamily="34" charset="0"/>
              </a:rPr>
              <a:t>a</a:t>
            </a:r>
            <a:r>
              <a:rPr lang="en-GB" altLang="en-US" sz="1400" dirty="0">
                <a:latin typeface="Arial" panose="020B0604020202020204" pitchFamily="34" charset="0"/>
                <a:cs typeface="Arial" panose="020B0604020202020204" pitchFamily="34" charset="0"/>
              </a:rPr>
              <a:t> = ambient (inlet) temp</a:t>
            </a:r>
          </a:p>
        </p:txBody>
      </p:sp>
      <p:graphicFrame>
        <p:nvGraphicFramePr>
          <p:cNvPr id="36868" name="Object 2"/>
          <p:cNvGraphicFramePr>
            <a:graphicFrameLocks noChangeAspect="1"/>
          </p:cNvGraphicFramePr>
          <p:nvPr>
            <p:extLst>
              <p:ext uri="{D42A27DB-BD31-4B8C-83A1-F6EECF244321}">
                <p14:modId xmlns:p14="http://schemas.microsoft.com/office/powerpoint/2010/main" val="3204260093"/>
              </p:ext>
            </p:extLst>
          </p:nvPr>
        </p:nvGraphicFramePr>
        <p:xfrm>
          <a:off x="3307443" y="2654981"/>
          <a:ext cx="1777403" cy="944562"/>
        </p:xfrm>
        <a:graphic>
          <a:graphicData uri="http://schemas.openxmlformats.org/presentationml/2006/ole">
            <mc:AlternateContent xmlns:mc="http://schemas.openxmlformats.org/markup-compatibility/2006">
              <mc:Choice xmlns:v="urn:schemas-microsoft-com:vml" Requires="v">
                <p:oleObj spid="_x0000_s43046" name="Equation" r:id="rId4" imgW="812447" imgH="431613" progId="Equation.3">
                  <p:embed/>
                </p:oleObj>
              </mc:Choice>
              <mc:Fallback>
                <p:oleObj name="Equation" r:id="rId4" imgW="812447" imgH="431613" progId="Equation.3">
                  <p:embed/>
                  <p:pic>
                    <p:nvPicPr>
                      <p:cNvPr id="3686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07443" y="2654981"/>
                        <a:ext cx="1777403" cy="944562"/>
                      </a:xfrm>
                      <a:prstGeom prst="rect">
                        <a:avLst/>
                      </a:prstGeom>
                      <a:noFill/>
                      <a:ln>
                        <a:noFill/>
                      </a:ln>
                      <a:effectLst/>
                    </p:spPr>
                  </p:pic>
                </p:oleObj>
              </mc:Fallback>
            </mc:AlternateContent>
          </a:graphicData>
        </a:graphic>
      </p:graphicFrame>
      <p:pic>
        <p:nvPicPr>
          <p:cNvPr id="36869"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503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7"/>
          <a:stretch>
            <a:fillRect/>
          </a:stretch>
        </p:blipFill>
        <p:spPr>
          <a:xfrm>
            <a:off x="5588000" y="2833169"/>
            <a:ext cx="5392189" cy="3011150"/>
          </a:xfrm>
          <a:prstGeom prst="rect">
            <a:avLst/>
          </a:prstGeom>
        </p:spPr>
      </p:pic>
      <p:sp>
        <p:nvSpPr>
          <p:cNvPr id="3" name="TextBox 2"/>
          <p:cNvSpPr txBox="1"/>
          <p:nvPr/>
        </p:nvSpPr>
        <p:spPr>
          <a:xfrm>
            <a:off x="986971" y="5123543"/>
            <a:ext cx="3483429"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Close coupled manifold plenum intercoolers can have detrimental flow effects to cylinders.</a:t>
            </a:r>
          </a:p>
        </p:txBody>
      </p:sp>
    </p:spTree>
    <p:extLst>
      <p:ext uri="{BB962C8B-B14F-4D97-AF65-F5344CB8AC3E}">
        <p14:creationId xmlns:p14="http://schemas.microsoft.com/office/powerpoint/2010/main" val="4185630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8"/>
          <p:cNvSpPr>
            <a:spLocks noGrp="1" noChangeArrowheads="1"/>
          </p:cNvSpPr>
          <p:nvPr>
            <p:ph type="title" idx="4294967295"/>
          </p:nvPr>
        </p:nvSpPr>
        <p:spPr>
          <a:xfrm>
            <a:off x="638630"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Intercooler design</a:t>
            </a:r>
            <a:endParaRPr lang="en-GB" altLang="en-US" sz="2000" dirty="0">
              <a:solidFill>
                <a:schemeClr val="tx1"/>
              </a:solidFill>
            </a:endParaRPr>
          </a:p>
        </p:txBody>
      </p:sp>
      <p:sp>
        <p:nvSpPr>
          <p:cNvPr id="40963" name="Rectangle 9"/>
          <p:cNvSpPr>
            <a:spLocks noGrp="1" noChangeArrowheads="1"/>
          </p:cNvSpPr>
          <p:nvPr>
            <p:ph type="body" idx="4294967295"/>
          </p:nvPr>
        </p:nvSpPr>
        <p:spPr>
          <a:xfrm>
            <a:off x="638630" y="2206171"/>
            <a:ext cx="5529941" cy="3079071"/>
          </a:xfrm>
        </p:spPr>
        <p:txBody>
          <a:bodyPr/>
          <a:lstStyle/>
          <a:p>
            <a:pPr eaLnBrk="1" hangingPunct="1"/>
            <a:r>
              <a:rPr lang="en-GB" altLang="en-US" dirty="0">
                <a:latin typeface="Arial" panose="020B0604020202020204" pitchFamily="34" charset="0"/>
                <a:cs typeface="Arial" panose="020B0604020202020204" pitchFamily="34" charset="0"/>
              </a:rPr>
              <a:t>Essentially an air/air or air/water heat exchanger</a:t>
            </a:r>
          </a:p>
          <a:p>
            <a:pPr eaLnBrk="1" hangingPunct="1"/>
            <a:r>
              <a:rPr lang="en-GB" altLang="en-US" dirty="0">
                <a:latin typeface="Arial" panose="020B0604020202020204" pitchFamily="34" charset="0"/>
                <a:cs typeface="Arial" panose="020B0604020202020204" pitchFamily="34" charset="0"/>
              </a:rPr>
              <a:t>Air to air systems </a:t>
            </a:r>
          </a:p>
          <a:p>
            <a:pPr lvl="1" eaLnBrk="1" hangingPunct="1"/>
            <a:r>
              <a:rPr lang="en-GB" altLang="en-US" sz="1600" dirty="0">
                <a:latin typeface="Arial" panose="020B0604020202020204" pitchFamily="34" charset="0"/>
                <a:cs typeface="Arial" panose="020B0604020202020204" pitchFamily="34" charset="0"/>
              </a:rPr>
              <a:t>Are simpler</a:t>
            </a:r>
          </a:p>
          <a:p>
            <a:pPr lvl="1" eaLnBrk="1" hangingPunct="1"/>
            <a:r>
              <a:rPr lang="en-GB" altLang="en-US" sz="1600" dirty="0">
                <a:latin typeface="Arial" panose="020B0604020202020204" pitchFamily="34" charset="0"/>
                <a:cs typeface="Arial" panose="020B0604020202020204" pitchFamily="34" charset="0"/>
              </a:rPr>
              <a:t>Greater efficiency at high speeds</a:t>
            </a:r>
          </a:p>
          <a:p>
            <a:pPr lvl="1" eaLnBrk="1" hangingPunct="1"/>
            <a:r>
              <a:rPr lang="en-GB" altLang="en-US" sz="1600" dirty="0">
                <a:latin typeface="Arial" panose="020B0604020202020204" pitchFamily="34" charset="0"/>
                <a:cs typeface="Arial" panose="020B0604020202020204" pitchFamily="34" charset="0"/>
              </a:rPr>
              <a:t>Greater reliability</a:t>
            </a:r>
          </a:p>
          <a:p>
            <a:pPr lvl="1" eaLnBrk="1" hangingPunct="1"/>
            <a:r>
              <a:rPr lang="en-GB" altLang="en-US" sz="1600" dirty="0">
                <a:latin typeface="Arial" panose="020B0604020202020204" pitchFamily="34" charset="0"/>
                <a:cs typeface="Arial" panose="020B0604020202020204" pitchFamily="34" charset="0"/>
              </a:rPr>
              <a:t>Lower maintenance</a:t>
            </a:r>
          </a:p>
          <a:p>
            <a:pPr lvl="1" eaLnBrk="1" hangingPunct="1"/>
            <a:r>
              <a:rPr lang="en-GB" altLang="en-US" sz="1600" dirty="0">
                <a:latin typeface="Arial" panose="020B0604020202020204" pitchFamily="34" charset="0"/>
                <a:cs typeface="Arial" panose="020B0604020202020204" pitchFamily="34" charset="0"/>
              </a:rPr>
              <a:t>Lower costs</a:t>
            </a:r>
          </a:p>
          <a:p>
            <a:pPr eaLnBrk="1" hangingPunct="1"/>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a:p>
            <a:pPr marL="0" indent="0" eaLnBrk="1" hangingPunct="1">
              <a:buNone/>
            </a:pPr>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Air to water systems</a:t>
            </a:r>
          </a:p>
          <a:p>
            <a:pPr lvl="1" eaLnBrk="1" hangingPunct="1"/>
            <a:r>
              <a:rPr lang="en-GB" altLang="en-US" sz="1600" dirty="0">
                <a:latin typeface="Arial" panose="020B0604020202020204" pitchFamily="34" charset="0"/>
                <a:cs typeface="Arial" panose="020B0604020202020204" pitchFamily="34" charset="0"/>
              </a:rPr>
              <a:t>Better thermal efficiency at low speeds</a:t>
            </a:r>
          </a:p>
          <a:p>
            <a:pPr lvl="1" eaLnBrk="1" hangingPunct="1"/>
            <a:r>
              <a:rPr lang="en-GB" altLang="en-US" sz="1600" dirty="0">
                <a:latin typeface="Arial" panose="020B0604020202020204" pitchFamily="34" charset="0"/>
                <a:cs typeface="Arial" panose="020B0604020202020204" pitchFamily="34" charset="0"/>
              </a:rPr>
              <a:t>Smaller and more compact</a:t>
            </a:r>
          </a:p>
        </p:txBody>
      </p:sp>
      <p:pic>
        <p:nvPicPr>
          <p:cNvPr id="40964"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7916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9"/>
          <p:cNvSpPr txBox="1">
            <a:spLocks noChangeArrowheads="1"/>
          </p:cNvSpPr>
          <p:nvPr/>
        </p:nvSpPr>
        <p:spPr bwMode="auto">
          <a:xfrm>
            <a:off x="1276579" y="3120570"/>
            <a:ext cx="8201250" cy="2005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b="1" dirty="0"/>
              <a:t>Plate and shell</a:t>
            </a:r>
            <a:r>
              <a:rPr lang="en-GB" altLang="en-US" dirty="0"/>
              <a:t> type offers less flow resistance (usually for low volume production)</a:t>
            </a:r>
          </a:p>
          <a:p>
            <a:pPr eaLnBrk="1" hangingPunct="1"/>
            <a:r>
              <a:rPr lang="en-GB" altLang="en-US" b="1" dirty="0"/>
              <a:t>Extruded tube</a:t>
            </a:r>
            <a:r>
              <a:rPr lang="en-GB" altLang="en-US" dirty="0"/>
              <a:t> type is generally more thermally efficient </a:t>
            </a:r>
          </a:p>
          <a:p>
            <a:pPr eaLnBrk="1" hangingPunct="1"/>
            <a:r>
              <a:rPr lang="en-GB" altLang="en-US" b="1" dirty="0"/>
              <a:t>Turbulators</a:t>
            </a:r>
            <a:r>
              <a:rPr lang="en-GB" altLang="en-US" dirty="0"/>
              <a:t> make the flow turbulent through the intercooler core, promoting heat exchange. However, they also create drag (pressure drop) and so a careful balance must be found between pressure drop and heat exchange</a:t>
            </a:r>
          </a:p>
        </p:txBody>
      </p:sp>
    </p:spTree>
    <p:extLst>
      <p:ext uri="{BB962C8B-B14F-4D97-AF65-F5344CB8AC3E}">
        <p14:creationId xmlns:p14="http://schemas.microsoft.com/office/powerpoint/2010/main" val="4038057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8"/>
          <p:cNvSpPr>
            <a:spLocks noGrp="1" noChangeArrowheads="1"/>
          </p:cNvSpPr>
          <p:nvPr>
            <p:ph type="title" idx="4294967295"/>
          </p:nvPr>
        </p:nvSpPr>
        <p:spPr>
          <a:xfrm>
            <a:off x="725715" y="311151"/>
            <a:ext cx="5997575"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Intercooler design</a:t>
            </a:r>
            <a:endParaRPr lang="en-GB" altLang="en-US" sz="2000" dirty="0">
              <a:solidFill>
                <a:schemeClr val="tx1"/>
              </a:solidFill>
            </a:endParaRPr>
          </a:p>
        </p:txBody>
      </p:sp>
      <p:sp>
        <p:nvSpPr>
          <p:cNvPr id="46083" name="Rectangle 9"/>
          <p:cNvSpPr>
            <a:spLocks noGrp="1" noChangeArrowheads="1"/>
          </p:cNvSpPr>
          <p:nvPr>
            <p:ph type="body" idx="4294967295"/>
          </p:nvPr>
        </p:nvSpPr>
        <p:spPr>
          <a:xfrm>
            <a:off x="725715" y="1276351"/>
            <a:ext cx="8002587" cy="576262"/>
          </a:xfrm>
        </p:spPr>
        <p:txBody>
          <a:bodyPr/>
          <a:lstStyle/>
          <a:p>
            <a:pPr eaLnBrk="1" hangingPunct="1"/>
            <a:r>
              <a:rPr lang="en-GB" altLang="en-US" dirty="0"/>
              <a:t>Internal flow area is the channel length x channel width x number of channels</a:t>
            </a:r>
          </a:p>
        </p:txBody>
      </p:sp>
      <p:pic>
        <p:nvPicPr>
          <p:cNvPr id="4608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0500" y="2063750"/>
            <a:ext cx="680720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6085"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21347"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6566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8"/>
          <p:cNvSpPr>
            <a:spLocks noGrp="1" noChangeArrowheads="1"/>
          </p:cNvSpPr>
          <p:nvPr>
            <p:ph type="title" idx="4294967295"/>
          </p:nvPr>
        </p:nvSpPr>
        <p:spPr>
          <a:xfrm>
            <a:off x="532659" y="248175"/>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Air/Water Intercoolers</a:t>
            </a:r>
            <a:br>
              <a:rPr lang="en-GB" altLang="en-US" dirty="0">
                <a:solidFill>
                  <a:schemeClr val="tx1"/>
                </a:solidFill>
              </a:rPr>
            </a:br>
            <a:endParaRPr lang="en-GB" altLang="en-US" sz="2000" dirty="0">
              <a:solidFill>
                <a:schemeClr val="tx1"/>
              </a:solidFill>
            </a:endParaRPr>
          </a:p>
        </p:txBody>
      </p:sp>
      <p:sp>
        <p:nvSpPr>
          <p:cNvPr id="20483" name="Rectangle 9"/>
          <p:cNvSpPr>
            <a:spLocks noGrp="1" noChangeArrowheads="1"/>
          </p:cNvSpPr>
          <p:nvPr>
            <p:ph type="body" idx="4294967295"/>
          </p:nvPr>
        </p:nvSpPr>
        <p:spPr>
          <a:xfrm>
            <a:off x="305864" y="1065215"/>
            <a:ext cx="5908431" cy="2526520"/>
          </a:xfrm>
        </p:spPr>
        <p:txBody>
          <a:bodyPr/>
          <a:lstStyle/>
          <a:p>
            <a:pPr eaLnBrk="1" hangingPunct="1"/>
            <a:r>
              <a:rPr lang="en-GB" altLang="en-US" sz="1600" dirty="0">
                <a:latin typeface="Arial" panose="020B0604020202020204" pitchFamily="34" charset="0"/>
                <a:cs typeface="Arial" panose="020B0604020202020204" pitchFamily="34" charset="0"/>
              </a:rPr>
              <a:t>Useful where space precludes the use of an air/air intercooler</a:t>
            </a:r>
          </a:p>
          <a:p>
            <a:pPr eaLnBrk="1" hangingPunct="1"/>
            <a:r>
              <a:rPr lang="en-GB" altLang="en-US" sz="1600" dirty="0">
                <a:latin typeface="Arial" panose="020B0604020202020204" pitchFamily="34" charset="0"/>
                <a:cs typeface="Arial" panose="020B0604020202020204" pitchFamily="34" charset="0"/>
              </a:rPr>
              <a:t>Water is circulated through a heat exchanger to remove heat from the charge air</a:t>
            </a:r>
          </a:p>
          <a:p>
            <a:pPr eaLnBrk="1" hangingPunct="1"/>
            <a:r>
              <a:rPr lang="en-GB" altLang="en-US" sz="1600" dirty="0">
                <a:latin typeface="Arial" panose="020B0604020202020204" pitchFamily="34" charset="0"/>
                <a:cs typeface="Arial" panose="020B0604020202020204" pitchFamily="34" charset="0"/>
              </a:rPr>
              <a:t>The heat exchange coefficient between water and aluminium (as in an intercooler) is approximately 14 times greater than between air and aluminium</a:t>
            </a:r>
          </a:p>
          <a:p>
            <a:pPr eaLnBrk="1" hangingPunct="1"/>
            <a:r>
              <a:rPr lang="en-GB" altLang="en-US" sz="1600" dirty="0">
                <a:latin typeface="Arial" panose="020B0604020202020204" pitchFamily="34" charset="0"/>
                <a:cs typeface="Arial" panose="020B0604020202020204" pitchFamily="34" charset="0"/>
              </a:rPr>
              <a:t>So the air/water intercooler could potentially have massive benefits compared to air/air systems</a:t>
            </a:r>
          </a:p>
          <a:p>
            <a:pPr eaLnBrk="1" hangingPunct="1"/>
            <a:r>
              <a:rPr lang="en-GB" altLang="en-US" sz="1600" b="1" dirty="0">
                <a:latin typeface="Arial" panose="020B0604020202020204" pitchFamily="34" charset="0"/>
                <a:cs typeface="Arial" panose="020B0604020202020204" pitchFamily="34" charset="0"/>
              </a:rPr>
              <a:t>But</a:t>
            </a:r>
            <a:r>
              <a:rPr lang="en-GB" altLang="en-US" sz="1600" dirty="0">
                <a:latin typeface="Arial" panose="020B0604020202020204" pitchFamily="34" charset="0"/>
                <a:cs typeface="Arial" panose="020B0604020202020204" pitchFamily="34" charset="0"/>
              </a:rPr>
              <a:t> you still need to cool the cooling water!!!</a:t>
            </a:r>
          </a:p>
          <a:p>
            <a:pPr eaLnBrk="1" hangingPunct="1"/>
            <a:endParaRPr lang="en-GB" altLang="en-US" sz="1600" b="1" dirty="0">
              <a:latin typeface="Arial" panose="020B0604020202020204" pitchFamily="34" charset="0"/>
              <a:cs typeface="Arial" panose="020B0604020202020204" pitchFamily="34" charset="0"/>
            </a:endParaRPr>
          </a:p>
        </p:txBody>
      </p:sp>
      <p:pic>
        <p:nvPicPr>
          <p:cNvPr id="20484"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22707" y="78313"/>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629" y="3837151"/>
            <a:ext cx="4450896" cy="2816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9"/>
          <p:cNvSpPr txBox="1">
            <a:spLocks noChangeArrowheads="1"/>
          </p:cNvSpPr>
          <p:nvPr/>
        </p:nvSpPr>
        <p:spPr bwMode="auto">
          <a:xfrm>
            <a:off x="6152303" y="1065214"/>
            <a:ext cx="5840413" cy="206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solidFill>
                  <a:srgbClr val="0070C0"/>
                </a:solidFill>
                <a:latin typeface="Arial" panose="020B0604020202020204" pitchFamily="34" charset="0"/>
                <a:cs typeface="Arial" panose="020B0604020202020204" pitchFamily="34" charset="0"/>
              </a:rPr>
              <a:t>Cooling water is circulated to a front radiator by a water pump, where it is cooled and returned to the intercooler</a:t>
            </a:r>
          </a:p>
          <a:p>
            <a:pPr eaLnBrk="1" hangingPunct="1"/>
            <a:r>
              <a:rPr lang="en-GB" altLang="en-US" sz="1600" dirty="0">
                <a:solidFill>
                  <a:srgbClr val="0070C0"/>
                </a:solidFill>
                <a:latin typeface="Arial" panose="020B0604020202020204" pitchFamily="34" charset="0"/>
                <a:cs typeface="Arial" panose="020B0604020202020204" pitchFamily="34" charset="0"/>
              </a:rPr>
              <a:t>Design of an air/water intercooler system focusses on:</a:t>
            </a:r>
          </a:p>
          <a:p>
            <a:pPr lvl="1" eaLnBrk="1" hangingPunct="1"/>
            <a:r>
              <a:rPr lang="en-GB" altLang="en-US" dirty="0">
                <a:solidFill>
                  <a:srgbClr val="0070C0"/>
                </a:solidFill>
                <a:latin typeface="Arial" panose="020B0604020202020204" pitchFamily="34" charset="0"/>
                <a:cs typeface="Arial" panose="020B0604020202020204" pitchFamily="34" charset="0"/>
              </a:rPr>
              <a:t>Water flow</a:t>
            </a:r>
          </a:p>
          <a:p>
            <a:pPr lvl="1" eaLnBrk="1" hangingPunct="1"/>
            <a:r>
              <a:rPr lang="en-GB" altLang="en-US" dirty="0">
                <a:solidFill>
                  <a:srgbClr val="0070C0"/>
                </a:solidFill>
                <a:latin typeface="Arial" panose="020B0604020202020204" pitchFamily="34" charset="0"/>
                <a:cs typeface="Arial" panose="020B0604020202020204" pitchFamily="34" charset="0"/>
              </a:rPr>
              <a:t>Amount of water in system</a:t>
            </a:r>
          </a:p>
          <a:p>
            <a:pPr lvl="1" eaLnBrk="1" hangingPunct="1"/>
            <a:r>
              <a:rPr lang="en-GB" altLang="en-US" dirty="0">
                <a:solidFill>
                  <a:srgbClr val="0070C0"/>
                </a:solidFill>
                <a:latin typeface="Arial" panose="020B0604020202020204" pitchFamily="34" charset="0"/>
                <a:cs typeface="Arial" panose="020B0604020202020204" pitchFamily="34" charset="0"/>
              </a:rPr>
              <a:t>Removal of heat from water</a:t>
            </a:r>
          </a:p>
          <a:p>
            <a:pPr eaLnBrk="1" hangingPunct="1"/>
            <a:r>
              <a:rPr lang="en-GB" altLang="en-US" sz="1600" dirty="0">
                <a:solidFill>
                  <a:srgbClr val="0070C0"/>
                </a:solidFill>
                <a:latin typeface="Arial" panose="020B0604020202020204" pitchFamily="34" charset="0"/>
                <a:cs typeface="Arial" panose="020B0604020202020204" pitchFamily="34" charset="0"/>
              </a:rPr>
              <a:t>Coolant is water with antifreeze as per usual engine cooling systems</a:t>
            </a:r>
          </a:p>
        </p:txBody>
      </p:sp>
      <p:sp>
        <p:nvSpPr>
          <p:cNvPr id="2" name="Rectangle 1"/>
          <p:cNvSpPr/>
          <p:nvPr/>
        </p:nvSpPr>
        <p:spPr>
          <a:xfrm>
            <a:off x="6152303" y="3252819"/>
            <a:ext cx="5296693" cy="3096232"/>
          </a:xfrm>
          <a:prstGeom prst="rect">
            <a:avLst/>
          </a:prstGeom>
        </p:spPr>
        <p:txBody>
          <a:bodyPr wrap="square">
            <a:spAutoFit/>
          </a:bodyPr>
          <a:lstStyle/>
          <a:p>
            <a:pPr marL="182563" lvl="0"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Reservoir size</a:t>
            </a:r>
          </a:p>
          <a:p>
            <a:pPr marL="411163" lvl="1"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Typical boost application lasts a few seconds (say 15 maximum for competition use)</a:t>
            </a:r>
          </a:p>
          <a:p>
            <a:pPr marL="411163" lvl="1"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Size reservoir such that water only passes once through intercooler during this 15 secon</a:t>
            </a:r>
            <a:r>
              <a:rPr lang="en-GB" altLang="en-US" sz="1400" dirty="0">
                <a:solidFill>
                  <a:srgbClr val="0070C0"/>
                </a:solidFill>
                <a:latin typeface="Arial" panose="020B0604020202020204" pitchFamily="34" charset="0"/>
                <a:cs typeface="Arial" panose="020B0604020202020204" pitchFamily="34" charset="0"/>
              </a:rPr>
              <a:t>ds</a:t>
            </a:r>
          </a:p>
          <a:p>
            <a:pPr marL="182563" lvl="0"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Pump</a:t>
            </a:r>
          </a:p>
          <a:p>
            <a:pPr marL="411163" lvl="1"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Usually 12v electrical pump</a:t>
            </a:r>
          </a:p>
          <a:p>
            <a:pPr marL="411163" lvl="1"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It is normal to run the pump continuously</a:t>
            </a:r>
          </a:p>
          <a:p>
            <a:pPr marL="411163" lvl="1" indent="-182563" fontAlgn="base">
              <a:spcBef>
                <a:spcPct val="20000"/>
              </a:spcBef>
              <a:spcAft>
                <a:spcPct val="0"/>
              </a:spcAft>
              <a:buClr>
                <a:srgbClr val="7F7F7F"/>
              </a:buClr>
              <a:buFont typeface="Wingdings" panose="05000000000000000000" pitchFamily="2" charset="2"/>
              <a:buChar char="§"/>
            </a:pPr>
            <a:r>
              <a:rPr lang="en-GB" altLang="en-US" sz="1600" dirty="0">
                <a:solidFill>
                  <a:srgbClr val="0070C0"/>
                </a:solidFill>
                <a:latin typeface="Arial" panose="020B0604020202020204" pitchFamily="34" charset="0"/>
                <a:cs typeface="Arial" panose="020B0604020202020204" pitchFamily="34" charset="0"/>
              </a:rPr>
              <a:t>This has the unusual effect that, when off boost, the charge air is cooling the cooling water via the intercooler!!!</a:t>
            </a:r>
          </a:p>
        </p:txBody>
      </p:sp>
    </p:spTree>
    <p:extLst>
      <p:ext uri="{BB962C8B-B14F-4D97-AF65-F5344CB8AC3E}">
        <p14:creationId xmlns:p14="http://schemas.microsoft.com/office/powerpoint/2010/main" val="28213654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8"/>
          <p:cNvSpPr>
            <a:spLocks noGrp="1" noChangeArrowheads="1"/>
          </p:cNvSpPr>
          <p:nvPr>
            <p:ph type="title" idx="4294967295"/>
          </p:nvPr>
        </p:nvSpPr>
        <p:spPr>
          <a:xfrm>
            <a:off x="653143" y="311151"/>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Density Recovery</a:t>
            </a:r>
            <a:br>
              <a:rPr lang="en-GB" altLang="en-US" dirty="0">
                <a:solidFill>
                  <a:schemeClr val="tx1"/>
                </a:solidFill>
              </a:rPr>
            </a:br>
            <a:endParaRPr lang="en-GB" altLang="en-US" sz="2000" dirty="0">
              <a:solidFill>
                <a:schemeClr val="tx1"/>
              </a:solidFill>
            </a:endParaRPr>
          </a:p>
        </p:txBody>
      </p:sp>
      <p:sp>
        <p:nvSpPr>
          <p:cNvPr id="25603" name="Rectangle 9"/>
          <p:cNvSpPr>
            <a:spLocks noGrp="1" noChangeArrowheads="1"/>
          </p:cNvSpPr>
          <p:nvPr>
            <p:ph type="body" idx="4294967295"/>
          </p:nvPr>
        </p:nvSpPr>
        <p:spPr>
          <a:xfrm>
            <a:off x="913606" y="1065214"/>
            <a:ext cx="8002588" cy="3306536"/>
          </a:xfrm>
        </p:spPr>
        <p:txBody>
          <a:bodyPr/>
          <a:lstStyle/>
          <a:p>
            <a:pPr eaLnBrk="1" hangingPunct="1"/>
            <a:r>
              <a:rPr lang="en-GB" altLang="en-US" sz="1600" dirty="0">
                <a:latin typeface="Arial" panose="020B0604020202020204" pitchFamily="34" charset="0"/>
                <a:cs typeface="Arial" panose="020B0604020202020204" pitchFamily="34" charset="0"/>
              </a:rPr>
              <a:t>An Intercooler is designed to recover some of the air density lost due to the heating of the charge by the compressor</a:t>
            </a:r>
          </a:p>
          <a:p>
            <a:pPr eaLnBrk="1" hangingPunct="1"/>
            <a:r>
              <a:rPr lang="en-GB" altLang="en-US" sz="1600" dirty="0">
                <a:latin typeface="Arial" panose="020B0604020202020204" pitchFamily="34" charset="0"/>
                <a:cs typeface="Arial" panose="020B0604020202020204" pitchFamily="34" charset="0"/>
              </a:rPr>
              <a:t>Air density is directly proportional to </a:t>
            </a:r>
            <a:r>
              <a:rPr lang="en-GB" altLang="en-US" sz="1600" u="sng" dirty="0">
                <a:latin typeface="Arial" panose="020B0604020202020204" pitchFamily="34" charset="0"/>
                <a:cs typeface="Arial" panose="020B0604020202020204" pitchFamily="34" charset="0"/>
              </a:rPr>
              <a:t>absolute</a:t>
            </a:r>
            <a:r>
              <a:rPr lang="en-GB" altLang="en-US" sz="1600" dirty="0">
                <a:latin typeface="Arial" panose="020B0604020202020204" pitchFamily="34" charset="0"/>
                <a:cs typeface="Arial" panose="020B0604020202020204" pitchFamily="34" charset="0"/>
              </a:rPr>
              <a:t> temperature</a:t>
            </a:r>
          </a:p>
          <a:p>
            <a:pPr eaLnBrk="1" hangingPunct="1"/>
            <a:r>
              <a:rPr lang="en-GB" altLang="en-US" sz="1600" dirty="0">
                <a:latin typeface="Arial" panose="020B0604020202020204" pitchFamily="34" charset="0"/>
                <a:cs typeface="Arial" panose="020B0604020202020204" pitchFamily="34" charset="0"/>
              </a:rPr>
              <a:t>The density recovered (DR) by fitting an intercooler can be calculated using:</a:t>
            </a: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endParaRPr lang="en-GB" altLang="en-US" sz="1600" dirty="0">
              <a:latin typeface="Arial" panose="020B0604020202020204" pitchFamily="34" charset="0"/>
              <a:cs typeface="Arial" panose="020B0604020202020204" pitchFamily="34" charset="0"/>
            </a:endParaRPr>
          </a:p>
          <a:p>
            <a:pPr eaLnBrk="1" hangingPunct="1">
              <a:buFontTx/>
              <a:buNone/>
            </a:pPr>
            <a:r>
              <a:rPr lang="en-GB" altLang="en-US" sz="1600"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where 	T</a:t>
            </a:r>
            <a:r>
              <a:rPr lang="en-GB" altLang="en-US" sz="1400" baseline="-25000" dirty="0">
                <a:latin typeface="Arial" panose="020B0604020202020204" pitchFamily="34" charset="0"/>
                <a:cs typeface="Arial" panose="020B0604020202020204" pitchFamily="34" charset="0"/>
              </a:rPr>
              <a:t>co</a:t>
            </a:r>
            <a:r>
              <a:rPr lang="en-GB" altLang="en-US" sz="1400" dirty="0">
                <a:latin typeface="Arial" panose="020B0604020202020204" pitchFamily="34" charset="0"/>
                <a:cs typeface="Arial" panose="020B0604020202020204" pitchFamily="34" charset="0"/>
              </a:rPr>
              <a:t> = original compressor outlet temp (K)</a:t>
            </a:r>
          </a:p>
          <a:p>
            <a:pPr eaLnBrk="1" hangingPunct="1">
              <a:buFontTx/>
              <a:buNone/>
            </a:pPr>
            <a:r>
              <a:rPr lang="en-GB" altLang="en-US" sz="1400" dirty="0">
                <a:latin typeface="Arial" panose="020B0604020202020204" pitchFamily="34" charset="0"/>
                <a:cs typeface="Arial" panose="020B0604020202020204" pitchFamily="34" charset="0"/>
              </a:rPr>
              <a:t>			T</a:t>
            </a:r>
            <a:r>
              <a:rPr lang="en-GB" altLang="en-US" sz="1400" baseline="-25000" dirty="0">
                <a:latin typeface="Arial" panose="020B0604020202020204" pitchFamily="34" charset="0"/>
                <a:cs typeface="Arial" panose="020B0604020202020204" pitchFamily="34" charset="0"/>
              </a:rPr>
              <a:t>io</a:t>
            </a:r>
            <a:r>
              <a:rPr lang="en-GB" altLang="en-US" sz="1400" dirty="0">
                <a:latin typeface="Arial" panose="020B0604020202020204" pitchFamily="34" charset="0"/>
                <a:cs typeface="Arial" panose="020B0604020202020204" pitchFamily="34" charset="0"/>
              </a:rPr>
              <a:t> = outlet temperature with intercooler (K)</a:t>
            </a:r>
          </a:p>
        </p:txBody>
      </p:sp>
      <p:graphicFrame>
        <p:nvGraphicFramePr>
          <p:cNvPr id="25604" name="Object 2"/>
          <p:cNvGraphicFramePr>
            <a:graphicFrameLocks noChangeAspect="1"/>
          </p:cNvGraphicFramePr>
          <p:nvPr>
            <p:extLst>
              <p:ext uri="{D42A27DB-BD31-4B8C-83A1-F6EECF244321}">
                <p14:modId xmlns:p14="http://schemas.microsoft.com/office/powerpoint/2010/main" val="206673357"/>
              </p:ext>
            </p:extLst>
          </p:nvPr>
        </p:nvGraphicFramePr>
        <p:xfrm>
          <a:off x="3129642" y="2545441"/>
          <a:ext cx="1676400" cy="919163"/>
        </p:xfrm>
        <a:graphic>
          <a:graphicData uri="http://schemas.openxmlformats.org/presentationml/2006/ole">
            <mc:AlternateContent xmlns:mc="http://schemas.openxmlformats.org/markup-compatibility/2006">
              <mc:Choice xmlns:v="urn:schemas-microsoft-com:vml" Requires="v">
                <p:oleObj spid="_x0000_s46116" name="Equation" r:id="rId4" imgW="787400" imgH="431800" progId="Equation.3">
                  <p:embed/>
                </p:oleObj>
              </mc:Choice>
              <mc:Fallback>
                <p:oleObj name="Equation" r:id="rId4" imgW="787400" imgH="431800" progId="Equation.3">
                  <p:embed/>
                  <p:pic>
                    <p:nvPicPr>
                      <p:cNvPr id="25604"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9642" y="2545441"/>
                        <a:ext cx="1676400" cy="919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5605"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86208"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913606" y="4093028"/>
            <a:ext cx="8002588" cy="243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The result of this calculation gives the proportional increase in charge density (x 100 to give the percentage increase)</a:t>
            </a:r>
          </a:p>
          <a:p>
            <a:pPr eaLnBrk="1" hangingPunct="1"/>
            <a:r>
              <a:rPr lang="en-GB" altLang="en-US" sz="1600" dirty="0">
                <a:latin typeface="Arial" panose="020B0604020202020204" pitchFamily="34" charset="0"/>
                <a:cs typeface="Arial" panose="020B0604020202020204" pitchFamily="34" charset="0"/>
              </a:rPr>
              <a:t>This means that the % Density Recovered is the % increase of air molecules that will pass into the combustion chamber as a result of the intercooler</a:t>
            </a:r>
          </a:p>
          <a:p>
            <a:pPr eaLnBrk="1" hangingPunct="1"/>
            <a:r>
              <a:rPr lang="en-GB" altLang="en-US" sz="1600" dirty="0">
                <a:latin typeface="Arial" panose="020B0604020202020204" pitchFamily="34" charset="0"/>
                <a:cs typeface="Arial" panose="020B0604020202020204" pitchFamily="34" charset="0"/>
              </a:rPr>
              <a:t>All other things being equal, it would be logical to expect a similar increase in power output</a:t>
            </a:r>
          </a:p>
          <a:p>
            <a:pPr eaLnBrk="1" hangingPunct="1"/>
            <a:r>
              <a:rPr lang="en-GB" altLang="en-US" sz="1600" dirty="0">
                <a:latin typeface="Arial" panose="020B0604020202020204" pitchFamily="34" charset="0"/>
                <a:cs typeface="Arial" panose="020B0604020202020204" pitchFamily="34" charset="0"/>
              </a:rPr>
              <a:t>This is never quite realised in practice, due to pressure losses associated with aerodynamic drag inside the intercooler and the circuit</a:t>
            </a:r>
          </a:p>
        </p:txBody>
      </p:sp>
    </p:spTree>
    <p:extLst>
      <p:ext uri="{BB962C8B-B14F-4D97-AF65-F5344CB8AC3E}">
        <p14:creationId xmlns:p14="http://schemas.microsoft.com/office/powerpoint/2010/main" val="931539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8"/>
          <p:cNvSpPr>
            <a:spLocks noGrp="1" noChangeArrowheads="1"/>
          </p:cNvSpPr>
          <p:nvPr>
            <p:ph type="title" idx="4294967295"/>
          </p:nvPr>
        </p:nvSpPr>
        <p:spPr>
          <a:xfrm>
            <a:off x="1524000" y="311151"/>
            <a:ext cx="7131050" cy="754063"/>
          </a:xfrm>
        </p:spPr>
        <p:txBody>
          <a:bodyPr>
            <a:normAutofit fontScale="90000"/>
          </a:bodyPr>
          <a:lstStyle/>
          <a:p>
            <a:pPr eaLnBrk="1" hangingPunct="1">
              <a:defRPr/>
            </a:pPr>
            <a:r>
              <a:rPr lang="en-GB" altLang="en-US" sz="1800" dirty="0">
                <a:solidFill>
                  <a:srgbClr val="FF0000"/>
                </a:solidFill>
              </a:rPr>
              <a:t>Advanced Engine Technology</a:t>
            </a:r>
            <a:br>
              <a:rPr lang="en-GB" altLang="en-US" sz="1800" dirty="0">
                <a:solidFill>
                  <a:srgbClr val="FF0000"/>
                </a:solidFill>
              </a:rPr>
            </a:br>
            <a:r>
              <a:rPr lang="en-GB" altLang="en-US" dirty="0">
                <a:solidFill>
                  <a:schemeClr val="tx1"/>
                </a:solidFill>
              </a:rPr>
              <a:t>Density Recovery</a:t>
            </a:r>
            <a:br>
              <a:rPr lang="en-GB" altLang="en-US" dirty="0">
                <a:solidFill>
                  <a:schemeClr val="tx1"/>
                </a:solidFill>
              </a:rPr>
            </a:br>
            <a:endParaRPr lang="en-GB" altLang="en-US" sz="2000" dirty="0">
              <a:solidFill>
                <a:schemeClr val="tx1"/>
              </a:solidFill>
            </a:endParaRPr>
          </a:p>
        </p:txBody>
      </p:sp>
      <p:sp>
        <p:nvSpPr>
          <p:cNvPr id="27651" name="Rectangle 9"/>
          <p:cNvSpPr>
            <a:spLocks noGrp="1" noChangeArrowheads="1"/>
          </p:cNvSpPr>
          <p:nvPr>
            <p:ph type="body" idx="4294967295"/>
          </p:nvPr>
        </p:nvSpPr>
        <p:spPr>
          <a:xfrm>
            <a:off x="1831975" y="1143001"/>
            <a:ext cx="8002588" cy="5084763"/>
          </a:xfrm>
        </p:spPr>
        <p:txBody>
          <a:bodyPr/>
          <a:lstStyle/>
          <a:p>
            <a:pPr eaLnBrk="1" hangingPunct="1"/>
            <a:r>
              <a:rPr lang="en-GB" altLang="en-US" b="1" dirty="0"/>
              <a:t>Example:</a:t>
            </a:r>
            <a:r>
              <a:rPr lang="en-GB" altLang="en-US" dirty="0"/>
              <a:t>  A turbocharger is run with a pressure ratio of 2.32 and the ambient temperature is 27</a:t>
            </a:r>
            <a:r>
              <a:rPr lang="en-GB" altLang="en-US" baseline="30000" dirty="0"/>
              <a:t>o</a:t>
            </a:r>
            <a:r>
              <a:rPr lang="en-GB" altLang="en-US" dirty="0"/>
              <a:t>C.  The compressor is 72% efficient</a:t>
            </a:r>
          </a:p>
          <a:p>
            <a:pPr lvl="1" eaLnBrk="1" hangingPunct="1"/>
            <a:r>
              <a:rPr lang="en-GB" altLang="en-US" dirty="0"/>
              <a:t>Calculate the compressor outlet temperature</a:t>
            </a:r>
          </a:p>
          <a:p>
            <a:pPr lvl="1" eaLnBrk="1" hangingPunct="1"/>
            <a:r>
              <a:rPr lang="en-GB" altLang="en-US" dirty="0"/>
              <a:t>If a 60% efficient intercooler is fitted, what is the new charge temperature, and how much increase in charge density does this represent?</a:t>
            </a:r>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eaLnBrk="1" hangingPunct="1">
              <a:buFontTx/>
              <a:buNone/>
            </a:pPr>
            <a:endParaRPr lang="en-GB" altLang="en-US" dirty="0"/>
          </a:p>
        </p:txBody>
      </p:sp>
      <p:graphicFrame>
        <p:nvGraphicFramePr>
          <p:cNvPr id="27652" name="Object 2"/>
          <p:cNvGraphicFramePr>
            <a:graphicFrameLocks noChangeAspect="1"/>
          </p:cNvGraphicFramePr>
          <p:nvPr/>
        </p:nvGraphicFramePr>
        <p:xfrm>
          <a:off x="6680200" y="5067301"/>
          <a:ext cx="1676400" cy="919163"/>
        </p:xfrm>
        <a:graphic>
          <a:graphicData uri="http://schemas.openxmlformats.org/presentationml/2006/ole">
            <mc:AlternateContent xmlns:mc="http://schemas.openxmlformats.org/markup-compatibility/2006">
              <mc:Choice xmlns:v="urn:schemas-microsoft-com:vml" Requires="v">
                <p:oleObj spid="_x0000_s47205" name="Equation" r:id="rId4" imgW="787400" imgH="431800" progId="Equation.3">
                  <p:embed/>
                </p:oleObj>
              </mc:Choice>
              <mc:Fallback>
                <p:oleObj name="Equation" r:id="rId4" imgW="787400" imgH="431800" progId="Equation.3">
                  <p:embed/>
                  <p:pic>
                    <p:nvPicPr>
                      <p:cNvPr id="27652"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0200" y="5067301"/>
                        <a:ext cx="1676400" cy="919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7653" name="Object 4"/>
          <p:cNvGraphicFramePr>
            <a:graphicFrameLocks noChangeAspect="1"/>
          </p:cNvGraphicFramePr>
          <p:nvPr/>
        </p:nvGraphicFramePr>
        <p:xfrm>
          <a:off x="3360738" y="3833814"/>
          <a:ext cx="5535612" cy="1093787"/>
        </p:xfrm>
        <a:graphic>
          <a:graphicData uri="http://schemas.openxmlformats.org/presentationml/2006/ole">
            <mc:AlternateContent xmlns:mc="http://schemas.openxmlformats.org/markup-compatibility/2006">
              <mc:Choice xmlns:v="urn:schemas-microsoft-com:vml" Requires="v">
                <p:oleObj spid="_x0000_s47206" name="Equation" r:id="rId6" imgW="2311400" imgH="457200" progId="Equation.3">
                  <p:embed/>
                </p:oleObj>
              </mc:Choice>
              <mc:Fallback>
                <p:oleObj name="Equation" r:id="rId6" imgW="2311400" imgH="457200" progId="Equation.3">
                  <p:embed/>
                  <p:pic>
                    <p:nvPicPr>
                      <p:cNvPr id="27653"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60738" y="3833814"/>
                        <a:ext cx="5535612" cy="1093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7654" name="Object 2"/>
          <p:cNvGraphicFramePr>
            <a:graphicFrameLocks noChangeAspect="1"/>
          </p:cNvGraphicFramePr>
          <p:nvPr/>
        </p:nvGraphicFramePr>
        <p:xfrm>
          <a:off x="3495676" y="4953001"/>
          <a:ext cx="1916113" cy="1033463"/>
        </p:xfrm>
        <a:graphic>
          <a:graphicData uri="http://schemas.openxmlformats.org/presentationml/2006/ole">
            <mc:AlternateContent xmlns:mc="http://schemas.openxmlformats.org/markup-compatibility/2006">
              <mc:Choice xmlns:v="urn:schemas-microsoft-com:vml" Requires="v">
                <p:oleObj spid="_x0000_s47207" name="Equation" r:id="rId8" imgW="799753" imgH="431613" progId="Equation.3">
                  <p:embed/>
                </p:oleObj>
              </mc:Choice>
              <mc:Fallback>
                <p:oleObj name="Equation" r:id="rId8" imgW="799753" imgH="431613" progId="Equation.3">
                  <p:embed/>
                  <p:pic>
                    <p:nvPicPr>
                      <p:cNvPr id="27654" name="Object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95676" y="4953001"/>
                        <a:ext cx="1916113" cy="1033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7655" name="Picture 7" descr="SMU_header_banner.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708151" y="219076"/>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86023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8"/>
          <p:cNvSpPr>
            <a:spLocks noGrp="1" noChangeArrowheads="1"/>
          </p:cNvSpPr>
          <p:nvPr>
            <p:ph type="title" idx="4294967295"/>
          </p:nvPr>
        </p:nvSpPr>
        <p:spPr>
          <a:xfrm>
            <a:off x="696685" y="311151"/>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Boost Controls</a:t>
            </a:r>
            <a:br>
              <a:rPr lang="en-GB" altLang="en-US" dirty="0">
                <a:solidFill>
                  <a:schemeClr val="tx1"/>
                </a:solidFill>
              </a:rPr>
            </a:br>
            <a:endParaRPr lang="en-GB" altLang="en-US" sz="2000" dirty="0">
              <a:solidFill>
                <a:schemeClr val="tx1"/>
              </a:solidFill>
            </a:endParaRPr>
          </a:p>
        </p:txBody>
      </p:sp>
      <p:sp>
        <p:nvSpPr>
          <p:cNvPr id="29699" name="Rectangle 9"/>
          <p:cNvSpPr>
            <a:spLocks noGrp="1" noChangeArrowheads="1"/>
          </p:cNvSpPr>
          <p:nvPr>
            <p:ph type="body" idx="4294967295"/>
          </p:nvPr>
        </p:nvSpPr>
        <p:spPr>
          <a:xfrm>
            <a:off x="696685" y="1065214"/>
            <a:ext cx="10123942" cy="1719489"/>
          </a:xfrm>
        </p:spPr>
        <p:txBody>
          <a:bodyPr/>
          <a:lstStyle/>
          <a:p>
            <a:pPr eaLnBrk="1" hangingPunct="1"/>
            <a:r>
              <a:rPr lang="en-GB" altLang="en-US" sz="1600" dirty="0">
                <a:latin typeface="Arial" panose="020B0604020202020204" pitchFamily="34" charset="0"/>
                <a:cs typeface="Arial" panose="020B0604020202020204" pitchFamily="34" charset="0"/>
              </a:rPr>
              <a:t>Turbocharger characteristic means that it increases airflow faster than the ability of the engine to use the increased airflow</a:t>
            </a:r>
          </a:p>
          <a:p>
            <a:pPr eaLnBrk="1" hangingPunct="1"/>
            <a:r>
              <a:rPr lang="en-GB" altLang="en-US" sz="1600" dirty="0">
                <a:latin typeface="Arial" panose="020B0604020202020204" pitchFamily="34" charset="0"/>
                <a:cs typeface="Arial" panose="020B0604020202020204" pitchFamily="34" charset="0"/>
              </a:rPr>
              <a:t>If boost pressures are not controlled, high pressures can cause knock (uncontrolled combustion)</a:t>
            </a:r>
          </a:p>
          <a:p>
            <a:pPr eaLnBrk="1" hangingPunct="1"/>
            <a:r>
              <a:rPr lang="en-GB" altLang="en-US" sz="1600" dirty="0">
                <a:latin typeface="Arial" panose="020B0604020202020204" pitchFamily="34" charset="0"/>
                <a:cs typeface="Arial" panose="020B0604020202020204" pitchFamily="34" charset="0"/>
              </a:rPr>
              <a:t>There are a number of methods for controlling boost pressure</a:t>
            </a:r>
          </a:p>
        </p:txBody>
      </p:sp>
      <p:pic>
        <p:nvPicPr>
          <p:cNvPr id="29700"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71694"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00199" y="2784703"/>
            <a:ext cx="3280229" cy="4001095"/>
          </a:xfrm>
          <a:prstGeom prst="rect">
            <a:avLst/>
          </a:prstGeom>
          <a:noFill/>
        </p:spPr>
        <p:txBody>
          <a:bodyPr wrap="square" rtlCol="0">
            <a:spAutoFit/>
          </a:bodyPr>
          <a:lstStyle/>
          <a:p>
            <a:r>
              <a:rPr lang="en-GB" altLang="en-US" sz="1600" b="1" dirty="0">
                <a:latin typeface="Arial" panose="020B0604020202020204" pitchFamily="34" charset="0"/>
                <a:cs typeface="Arial" panose="020B0604020202020204" pitchFamily="34" charset="0"/>
              </a:rPr>
              <a:t>Restrictor</a:t>
            </a:r>
          </a:p>
          <a:p>
            <a:endParaRPr lang="en-GB" alt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A restrictor can be placed</a:t>
            </a:r>
          </a:p>
          <a:p>
            <a:pPr marL="628650" lvl="1" indent="-1714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Upstream of the compressor</a:t>
            </a:r>
          </a:p>
          <a:p>
            <a:pPr marL="628650" lvl="1" indent="-1714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Downstream of the compressor</a:t>
            </a:r>
          </a:p>
          <a:p>
            <a:pPr marL="628650" lvl="1" indent="-1714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Downstream of the turbine</a:t>
            </a:r>
          </a:p>
          <a:p>
            <a:pPr marL="285750" indent="-2857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The restrictor acts to limit air flow</a:t>
            </a:r>
          </a:p>
          <a:p>
            <a:pPr marL="285750" indent="-2857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Wherever you place the restrictor, temperatures rise</a:t>
            </a:r>
          </a:p>
          <a:p>
            <a:pPr marL="628650" lvl="1" indent="-1714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Restricted compressor – boost is made with less air, so effective pressure ratio (and hence temperatures) rise</a:t>
            </a:r>
          </a:p>
          <a:p>
            <a:pPr marL="628650" lvl="1" indent="-171450">
              <a:buFont typeface="Arial" panose="020B0604020202020204" pitchFamily="34" charset="0"/>
              <a:buChar char="•"/>
            </a:pPr>
            <a:r>
              <a:rPr lang="en-GB" altLang="en-US" sz="1400" dirty="0">
                <a:latin typeface="Arial" panose="020B0604020202020204" pitchFamily="34" charset="0"/>
                <a:cs typeface="Arial" panose="020B0604020202020204" pitchFamily="34" charset="0"/>
              </a:rPr>
              <a:t>After turbo increases exhaust back pressure and hence combustion chamber temperatures rise</a:t>
            </a:r>
          </a:p>
          <a:p>
            <a:endParaRPr lang="en-GB" sz="1400" dirty="0">
              <a:latin typeface="Arial" panose="020B0604020202020204" pitchFamily="34" charset="0"/>
              <a:cs typeface="Arial" panose="020B0604020202020204" pitchFamily="34" charset="0"/>
            </a:endParaRPr>
          </a:p>
        </p:txBody>
      </p:sp>
      <p:sp>
        <p:nvSpPr>
          <p:cNvPr id="6" name="Rectangle 9"/>
          <p:cNvSpPr txBox="1">
            <a:spLocks noChangeArrowheads="1"/>
          </p:cNvSpPr>
          <p:nvPr/>
        </p:nvSpPr>
        <p:spPr bwMode="auto">
          <a:xfrm>
            <a:off x="4234089" y="2784703"/>
            <a:ext cx="3041650" cy="323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marL="0" indent="0" eaLnBrk="1" hangingPunct="1">
              <a:buNone/>
            </a:pPr>
            <a:r>
              <a:rPr lang="en-GB" altLang="en-US" sz="1600" b="1" dirty="0">
                <a:latin typeface="Arial" panose="020B0604020202020204" pitchFamily="34" charset="0"/>
                <a:cs typeface="Arial" panose="020B0604020202020204" pitchFamily="34" charset="0"/>
              </a:rPr>
              <a:t>A Vent Valve</a:t>
            </a:r>
          </a:p>
          <a:p>
            <a:pPr marL="0" indent="0" eaLnBrk="1" hangingPunct="1">
              <a:buNone/>
            </a:pPr>
            <a:endParaRPr lang="en-GB" altLang="en-US" sz="1400" dirty="0">
              <a:latin typeface="Arial" panose="020B0604020202020204" pitchFamily="34" charset="0"/>
              <a:cs typeface="Arial" panose="020B0604020202020204" pitchFamily="34" charset="0"/>
            </a:endParaRPr>
          </a:p>
          <a:p>
            <a:pPr eaLnBrk="1" hangingPunct="1"/>
            <a:r>
              <a:rPr lang="en-GB" altLang="en-US" sz="1400" dirty="0">
                <a:latin typeface="Arial" panose="020B0604020202020204" pitchFamily="34" charset="0"/>
                <a:cs typeface="Arial" panose="020B0604020202020204" pitchFamily="34" charset="0"/>
              </a:rPr>
              <a:t>Essentially, a vent valve is a sophisticated radiator cap used to control boost pressures.</a:t>
            </a:r>
          </a:p>
          <a:p>
            <a:pPr eaLnBrk="1" hangingPunct="1"/>
            <a:r>
              <a:rPr lang="en-GB" altLang="en-US" sz="1400" dirty="0">
                <a:latin typeface="Arial" panose="020B0604020202020204" pitchFamily="34" charset="0"/>
                <a:cs typeface="Arial" panose="020B0604020202020204" pitchFamily="34" charset="0"/>
              </a:rPr>
              <a:t>Not particularly accurate</a:t>
            </a:r>
          </a:p>
          <a:p>
            <a:pPr eaLnBrk="1" hangingPunct="1"/>
            <a:r>
              <a:rPr lang="en-GB" altLang="en-US" sz="1400" dirty="0">
                <a:latin typeface="Arial" panose="020B0604020202020204" pitchFamily="34" charset="0"/>
                <a:cs typeface="Arial" panose="020B0604020202020204" pitchFamily="34" charset="0"/>
              </a:rPr>
              <a:t>Very noisy</a:t>
            </a:r>
          </a:p>
          <a:p>
            <a:pPr eaLnBrk="1" hangingPunct="1"/>
            <a:r>
              <a:rPr lang="en-GB" altLang="en-US" sz="1400" dirty="0">
                <a:latin typeface="Arial" panose="020B0604020202020204" pitchFamily="34" charset="0"/>
                <a:cs typeface="Arial" panose="020B0604020202020204" pitchFamily="34" charset="0"/>
              </a:rPr>
              <a:t>Often fitted to production cars as an over boost protection device in the event of wastegate failure</a:t>
            </a:r>
          </a:p>
          <a:p>
            <a:pPr eaLnBrk="1" hangingPunct="1"/>
            <a:r>
              <a:rPr lang="en-GB" altLang="en-US" sz="1400" dirty="0">
                <a:latin typeface="Arial" panose="020B0604020202020204" pitchFamily="34" charset="0"/>
                <a:cs typeface="Arial" panose="020B0604020202020204" pitchFamily="34" charset="0"/>
              </a:rPr>
              <a:t>Not suitable in draw-through carburetted systems where the device would vent an air/fuel mixture</a:t>
            </a:r>
          </a:p>
        </p:txBody>
      </p:sp>
      <p:sp>
        <p:nvSpPr>
          <p:cNvPr id="7" name="Rectangle 9"/>
          <p:cNvSpPr txBox="1">
            <a:spLocks noChangeArrowheads="1"/>
          </p:cNvSpPr>
          <p:nvPr/>
        </p:nvSpPr>
        <p:spPr bwMode="auto">
          <a:xfrm>
            <a:off x="7529401" y="2784702"/>
            <a:ext cx="3311071" cy="3877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marL="0" indent="0" eaLnBrk="1" hangingPunct="1">
              <a:buNone/>
            </a:pPr>
            <a:r>
              <a:rPr lang="en-GB" altLang="en-US" sz="1600" b="1" dirty="0">
                <a:latin typeface="Arial" panose="020B0604020202020204" pitchFamily="34" charset="0"/>
                <a:cs typeface="Arial" panose="020B0604020202020204" pitchFamily="34" charset="0"/>
              </a:rPr>
              <a:t>Wastegate</a:t>
            </a:r>
          </a:p>
          <a:p>
            <a:pPr marL="0" indent="0" eaLnBrk="1" hangingPunct="1">
              <a:buNone/>
            </a:pPr>
            <a:endParaRPr lang="en-GB" altLang="en-US" sz="1400" dirty="0">
              <a:latin typeface="Arial" panose="020B0604020202020204" pitchFamily="34" charset="0"/>
              <a:cs typeface="Arial" panose="020B0604020202020204" pitchFamily="34" charset="0"/>
            </a:endParaRPr>
          </a:p>
          <a:p>
            <a:pPr eaLnBrk="1" hangingPunct="1"/>
            <a:r>
              <a:rPr lang="en-GB" altLang="en-US" sz="1400" dirty="0">
                <a:latin typeface="Arial" panose="020B0604020202020204" pitchFamily="34" charset="0"/>
                <a:cs typeface="Arial" panose="020B0604020202020204" pitchFamily="34" charset="0"/>
              </a:rPr>
              <a:t>Bypasses a controlled amount of exhaust gases around the turbine, hence controlling the amount of energy which the turbine extracts from the exhaust gas</a:t>
            </a:r>
          </a:p>
          <a:p>
            <a:pPr eaLnBrk="1" hangingPunct="1"/>
            <a:r>
              <a:rPr lang="en-GB" altLang="en-US" sz="1400" dirty="0">
                <a:latin typeface="Arial" panose="020B0604020202020204" pitchFamily="34" charset="0"/>
                <a:cs typeface="Arial" panose="020B0604020202020204" pitchFamily="34" charset="0"/>
              </a:rPr>
              <a:t>This limits the amount of work the turbine can produce to drive the compressor, limiting the boost which the compressor can generate</a:t>
            </a:r>
          </a:p>
          <a:p>
            <a:pPr eaLnBrk="1" hangingPunct="1"/>
            <a:r>
              <a:rPr lang="en-GB" altLang="en-US" sz="1400" dirty="0">
                <a:latin typeface="Arial" panose="020B0604020202020204" pitchFamily="34" charset="0"/>
                <a:cs typeface="Arial" panose="020B0604020202020204" pitchFamily="34" charset="0"/>
              </a:rPr>
              <a:t>One potential problem is that, for example, a wastegate set to 10psi will </a:t>
            </a:r>
            <a:r>
              <a:rPr lang="en-GB" altLang="en-US" sz="1400" i="1" dirty="0">
                <a:latin typeface="Arial" panose="020B0604020202020204" pitchFamily="34" charset="0"/>
                <a:cs typeface="Arial" panose="020B0604020202020204" pitchFamily="34" charset="0"/>
              </a:rPr>
              <a:t>start</a:t>
            </a:r>
            <a:r>
              <a:rPr lang="en-GB" altLang="en-US" sz="1400" dirty="0">
                <a:latin typeface="Arial" panose="020B0604020202020204" pitchFamily="34" charset="0"/>
                <a:cs typeface="Arial" panose="020B0604020202020204" pitchFamily="34" charset="0"/>
              </a:rPr>
              <a:t> to open at a lower pressure, affecting turbine response</a:t>
            </a:r>
          </a:p>
          <a:p>
            <a:pPr eaLnBrk="1" hangingPunct="1"/>
            <a:r>
              <a:rPr lang="en-GB" altLang="en-US" sz="1400" dirty="0">
                <a:latin typeface="Arial" panose="020B0604020202020204" pitchFamily="34" charset="0"/>
                <a:cs typeface="Arial" panose="020B0604020202020204" pitchFamily="34" charset="0"/>
              </a:rPr>
              <a:t>More sophisticated ECU control devices being developed</a:t>
            </a:r>
          </a:p>
        </p:txBody>
      </p:sp>
    </p:spTree>
    <p:extLst>
      <p:ext uri="{BB962C8B-B14F-4D97-AF65-F5344CB8AC3E}">
        <p14:creationId xmlns:p14="http://schemas.microsoft.com/office/powerpoint/2010/main" val="40513868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8"/>
          <p:cNvSpPr>
            <a:spLocks noGrp="1" noChangeArrowheads="1"/>
          </p:cNvSpPr>
          <p:nvPr>
            <p:ph type="title" idx="4294967295"/>
          </p:nvPr>
        </p:nvSpPr>
        <p:spPr>
          <a:xfrm>
            <a:off x="558800" y="340518"/>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Wastegate diagram</a:t>
            </a:r>
            <a:br>
              <a:rPr lang="en-GB" altLang="en-US" dirty="0">
                <a:solidFill>
                  <a:schemeClr val="tx1"/>
                </a:solidFill>
              </a:rPr>
            </a:br>
            <a:endParaRPr lang="en-GB" altLang="en-US" sz="2000" dirty="0">
              <a:solidFill>
                <a:schemeClr val="tx1"/>
              </a:solidFill>
            </a:endParaRPr>
          </a:p>
        </p:txBody>
      </p:sp>
      <p:pic>
        <p:nvPicPr>
          <p:cNvPr id="35843" name="Picture 2" descr="http://forums.pelicanparts.com/uploads18/Wastegate+Diagram1290835338.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800" y="1654629"/>
            <a:ext cx="4611006" cy="4611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71694" y="97405"/>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4007" y="1901371"/>
            <a:ext cx="6170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5047226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8"/>
          <p:cNvSpPr>
            <a:spLocks noGrp="1" noChangeArrowheads="1"/>
          </p:cNvSpPr>
          <p:nvPr>
            <p:ph type="title" idx="4294967295"/>
          </p:nvPr>
        </p:nvSpPr>
        <p:spPr>
          <a:xfrm>
            <a:off x="652462" y="311151"/>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Wastegates</a:t>
            </a:r>
            <a:br>
              <a:rPr lang="en-GB" altLang="en-US" dirty="0">
                <a:solidFill>
                  <a:schemeClr val="tx1"/>
                </a:solidFill>
              </a:rPr>
            </a:br>
            <a:endParaRPr lang="en-GB" altLang="en-US" sz="2000" dirty="0">
              <a:solidFill>
                <a:schemeClr val="tx1"/>
              </a:solidFill>
            </a:endParaRPr>
          </a:p>
        </p:txBody>
      </p:sp>
      <p:sp>
        <p:nvSpPr>
          <p:cNvPr id="38915" name="Rectangle 9"/>
          <p:cNvSpPr>
            <a:spLocks noGrp="1" noChangeArrowheads="1"/>
          </p:cNvSpPr>
          <p:nvPr>
            <p:ph type="body" idx="4294967295"/>
          </p:nvPr>
        </p:nvSpPr>
        <p:spPr>
          <a:xfrm>
            <a:off x="652462" y="1407885"/>
            <a:ext cx="8002588" cy="1436915"/>
          </a:xfrm>
        </p:spPr>
        <p:txBody>
          <a:bodyPr/>
          <a:lstStyle/>
          <a:p>
            <a:pPr eaLnBrk="1" hangingPunct="1"/>
            <a:r>
              <a:rPr lang="en-GB" altLang="en-US" dirty="0"/>
              <a:t>Two types of wastegate</a:t>
            </a:r>
          </a:p>
          <a:p>
            <a:pPr lvl="1" eaLnBrk="1" hangingPunct="1"/>
            <a:r>
              <a:rPr lang="en-GB" altLang="en-US" b="1" dirty="0"/>
              <a:t>Integral</a:t>
            </a:r>
            <a:r>
              <a:rPr lang="en-GB" altLang="en-US" dirty="0"/>
              <a:t> – incorporated into the turbocharger itself</a:t>
            </a:r>
          </a:p>
          <a:p>
            <a:pPr lvl="1" eaLnBrk="1" hangingPunct="1"/>
            <a:r>
              <a:rPr lang="en-GB" altLang="en-US" b="1" dirty="0"/>
              <a:t>Remote</a:t>
            </a:r>
            <a:r>
              <a:rPr lang="en-GB" altLang="en-US" dirty="0"/>
              <a:t> – situated separately at some suitable location</a:t>
            </a:r>
          </a:p>
          <a:p>
            <a:pPr eaLnBrk="1" hangingPunct="1"/>
            <a:r>
              <a:rPr lang="en-GB" altLang="en-US" b="1" dirty="0"/>
              <a:t>Integral </a:t>
            </a:r>
            <a:r>
              <a:rPr lang="en-GB" altLang="en-US" dirty="0"/>
              <a:t>is cheaper to produce but has performance limitations</a:t>
            </a:r>
          </a:p>
          <a:p>
            <a:pPr eaLnBrk="1" hangingPunct="1"/>
            <a:r>
              <a:rPr lang="en-GB" altLang="en-US" b="1" dirty="0"/>
              <a:t>Remote</a:t>
            </a:r>
            <a:r>
              <a:rPr lang="en-GB" altLang="en-US" dirty="0"/>
              <a:t> is highest performance and is commonly employed on race cars</a:t>
            </a:r>
            <a:endParaRPr lang="en-GB" altLang="en-US" b="1" dirty="0"/>
          </a:p>
        </p:txBody>
      </p:sp>
      <p:pic>
        <p:nvPicPr>
          <p:cNvPr id="38916"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71694"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942" y="4042132"/>
            <a:ext cx="6094752" cy="2157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9"/>
          <p:cNvSpPr txBox="1">
            <a:spLocks noChangeArrowheads="1"/>
          </p:cNvSpPr>
          <p:nvPr/>
        </p:nvSpPr>
        <p:spPr bwMode="auto">
          <a:xfrm>
            <a:off x="652462" y="3187471"/>
            <a:ext cx="6094752" cy="1590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b="1" dirty="0"/>
              <a:t>Location</a:t>
            </a:r>
            <a:r>
              <a:rPr lang="en-GB" altLang="en-US" dirty="0"/>
              <a:t> of waste-gate bleed off is critical</a:t>
            </a:r>
          </a:p>
          <a:p>
            <a:pPr lvl="1" eaLnBrk="1" hangingPunct="1"/>
            <a:r>
              <a:rPr lang="en-GB" altLang="en-US" dirty="0"/>
              <a:t>Should draw evenly from all cylinders</a:t>
            </a:r>
          </a:p>
          <a:p>
            <a:pPr lvl="1" eaLnBrk="1" hangingPunct="1"/>
            <a:r>
              <a:rPr lang="en-GB" altLang="en-US" dirty="0"/>
              <a:t>Should not affect load balance or pulse tuning between cylinders</a:t>
            </a:r>
          </a:p>
          <a:p>
            <a:pPr lvl="1" eaLnBrk="1" hangingPunct="1"/>
            <a:r>
              <a:rPr lang="en-GB" altLang="en-US" dirty="0"/>
              <a:t>Somewhere near turbine mounting flange</a:t>
            </a:r>
          </a:p>
          <a:p>
            <a:pPr lvl="1" eaLnBrk="1" hangingPunct="1"/>
            <a:r>
              <a:rPr lang="en-GB" altLang="en-US" dirty="0"/>
              <a:t>Gas direction change when flowing into turbine or wastegate should be minimised</a:t>
            </a:r>
          </a:p>
          <a:p>
            <a:pPr lvl="1" eaLnBrk="1" hangingPunct="1"/>
            <a:endParaRPr lang="en-GB" altLang="en-US" dirty="0"/>
          </a:p>
        </p:txBody>
      </p:sp>
    </p:spTree>
    <p:extLst>
      <p:ext uri="{BB962C8B-B14F-4D97-AF65-F5344CB8AC3E}">
        <p14:creationId xmlns:p14="http://schemas.microsoft.com/office/powerpoint/2010/main" val="4299640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8"/>
          <p:cNvSpPr>
            <a:spLocks noGrp="1" noChangeArrowheads="1"/>
          </p:cNvSpPr>
          <p:nvPr>
            <p:ph type="title" idx="4294967295"/>
          </p:nvPr>
        </p:nvSpPr>
        <p:spPr>
          <a:xfrm>
            <a:off x="624114" y="311151"/>
            <a:ext cx="863600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Remote Wastegate                                                  </a:t>
            </a:r>
            <a:r>
              <a:rPr lang="en-GB" altLang="en-US" dirty="0">
                <a:solidFill>
                  <a:schemeClr val="tx1"/>
                </a:solidFill>
              </a:rPr>
              <a:t>Integral Wastegate</a:t>
            </a:r>
            <a:br>
              <a:rPr lang="en-GB" altLang="en-US" dirty="0">
                <a:solidFill>
                  <a:schemeClr val="tx1"/>
                </a:solidFill>
              </a:rPr>
            </a:br>
            <a:endParaRPr lang="en-GB" altLang="en-US" sz="2000" dirty="0">
              <a:solidFill>
                <a:schemeClr val="tx1"/>
              </a:solidFill>
            </a:endParaRPr>
          </a:p>
        </p:txBody>
      </p:sp>
      <p:pic>
        <p:nvPicPr>
          <p:cNvPr id="4198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114" y="1420360"/>
            <a:ext cx="3622675" cy="523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8"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00722"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1316" y="1065214"/>
            <a:ext cx="3646752" cy="5234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898413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8"/>
          <p:cNvSpPr>
            <a:spLocks noGrp="1" noChangeArrowheads="1"/>
          </p:cNvSpPr>
          <p:nvPr>
            <p:ph type="title" idx="4294967295"/>
          </p:nvPr>
        </p:nvSpPr>
        <p:spPr>
          <a:xfrm>
            <a:off x="667657" y="311151"/>
            <a:ext cx="7987393"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rPr>
              <a:t>Integral Wastegate</a:t>
            </a:r>
            <a:br>
              <a:rPr lang="en-GB" altLang="en-US" dirty="0">
                <a:solidFill>
                  <a:schemeClr val="tx1"/>
                </a:solidFill>
              </a:rPr>
            </a:br>
            <a:endParaRPr lang="en-GB" altLang="en-US" sz="2000" dirty="0">
              <a:solidFill>
                <a:schemeClr val="tx1"/>
              </a:solidFill>
            </a:endParaRPr>
          </a:p>
        </p:txBody>
      </p:sp>
      <p:pic>
        <p:nvPicPr>
          <p:cNvPr id="44035" name="Picture 2" descr="http://www.cs.rochester.edu/~jag/vw/engine/turbo/garrai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968" y="1475242"/>
            <a:ext cx="4219575"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13637"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9"/>
          <p:cNvSpPr txBox="1">
            <a:spLocks noChangeArrowheads="1"/>
          </p:cNvSpPr>
          <p:nvPr/>
        </p:nvSpPr>
        <p:spPr bwMode="auto">
          <a:xfrm>
            <a:off x="6487887" y="1545771"/>
            <a:ext cx="4100513" cy="2367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t>Integral wastegate vents gases immediately behind turbine wheel creating high turbulence</a:t>
            </a:r>
          </a:p>
          <a:p>
            <a:pPr eaLnBrk="1" hangingPunct="1"/>
            <a:r>
              <a:rPr lang="en-GB" altLang="en-US" dirty="0"/>
              <a:t>This reduces the overall flow through the turbine</a:t>
            </a:r>
          </a:p>
          <a:p>
            <a:pPr eaLnBrk="1" hangingPunct="1"/>
            <a:r>
              <a:rPr lang="en-GB" altLang="en-US" dirty="0"/>
              <a:t>It raises exhaust back pressure</a:t>
            </a:r>
          </a:p>
          <a:p>
            <a:pPr eaLnBrk="1" hangingPunct="1"/>
            <a:r>
              <a:rPr lang="en-GB" altLang="en-US" dirty="0"/>
              <a:t>Reduces performance </a:t>
            </a:r>
          </a:p>
        </p:txBody>
      </p:sp>
    </p:spTree>
    <p:extLst>
      <p:ext uri="{BB962C8B-B14F-4D97-AF65-F5344CB8AC3E}">
        <p14:creationId xmlns:p14="http://schemas.microsoft.com/office/powerpoint/2010/main" val="17610513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8"/>
          <p:cNvSpPr>
            <a:spLocks noGrp="1" noChangeArrowheads="1"/>
          </p:cNvSpPr>
          <p:nvPr>
            <p:ph type="title" idx="4294967295"/>
          </p:nvPr>
        </p:nvSpPr>
        <p:spPr>
          <a:xfrm>
            <a:off x="595086" y="311151"/>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latin typeface="Arial" panose="020B0604020202020204" pitchFamily="34" charset="0"/>
                <a:cs typeface="Arial" panose="020B0604020202020204" pitchFamily="34" charset="0"/>
              </a:rPr>
              <a:t>Parallel Twin Turbos</a:t>
            </a:r>
            <a:br>
              <a:rPr lang="en-GB" altLang="en-US" dirty="0">
                <a:solidFill>
                  <a:schemeClr val="tx1"/>
                </a:solidFill>
                <a:latin typeface="Arial" panose="020B0604020202020204" pitchFamily="34" charset="0"/>
                <a:cs typeface="Arial" panose="020B0604020202020204" pitchFamily="34" charset="0"/>
              </a:rPr>
            </a:br>
            <a:endParaRPr lang="en-GB" altLang="en-US" sz="2000" dirty="0">
              <a:solidFill>
                <a:schemeClr val="tx1"/>
              </a:solidFill>
              <a:latin typeface="Arial" panose="020B0604020202020204" pitchFamily="34" charset="0"/>
              <a:cs typeface="Arial" panose="020B0604020202020204" pitchFamily="34" charset="0"/>
            </a:endParaRPr>
          </a:p>
        </p:txBody>
      </p:sp>
      <p:sp>
        <p:nvSpPr>
          <p:cNvPr id="21507" name="Rectangle 9"/>
          <p:cNvSpPr>
            <a:spLocks noGrp="1" noChangeArrowheads="1"/>
          </p:cNvSpPr>
          <p:nvPr>
            <p:ph type="body" idx="4294967295"/>
          </p:nvPr>
        </p:nvSpPr>
        <p:spPr>
          <a:xfrm>
            <a:off x="595086" y="1195842"/>
            <a:ext cx="8002588" cy="5001758"/>
          </a:xfrm>
        </p:spPr>
        <p:txBody>
          <a:bodyPr/>
          <a:lstStyle/>
          <a:p>
            <a:pPr eaLnBrk="1" hangingPunct="1">
              <a:defRPr/>
            </a:pPr>
            <a:r>
              <a:rPr lang="en-GB" altLang="en-US" dirty="0">
                <a:latin typeface="Arial" panose="020B0604020202020204" pitchFamily="34" charset="0"/>
                <a:cs typeface="Arial" panose="020B0604020202020204" pitchFamily="34" charset="0"/>
              </a:rPr>
              <a:t>Two smaller turbochargers instead of one large turbo</a:t>
            </a:r>
          </a:p>
          <a:p>
            <a:pPr eaLnBrk="1" hangingPunct="1">
              <a:defRPr/>
            </a:pPr>
            <a:r>
              <a:rPr lang="en-GB" altLang="en-US" dirty="0">
                <a:latin typeface="Arial" panose="020B0604020202020204" pitchFamily="34" charset="0"/>
                <a:cs typeface="Arial" panose="020B0604020202020204" pitchFamily="34" charset="0"/>
              </a:rPr>
              <a:t>Compression duties split equally between two turbos</a:t>
            </a:r>
          </a:p>
          <a:p>
            <a:pPr eaLnBrk="1" hangingPunct="1">
              <a:defRPr/>
            </a:pPr>
            <a:r>
              <a:rPr lang="en-GB" altLang="en-US" dirty="0">
                <a:latin typeface="Arial" panose="020B0604020202020204" pitchFamily="34" charset="0"/>
                <a:cs typeface="Arial" panose="020B0604020202020204" pitchFamily="34" charset="0"/>
              </a:rPr>
              <a:t>Reduced individual turbo inertia gives less turbo-lag than one larger turbo</a:t>
            </a:r>
          </a:p>
          <a:p>
            <a:pPr eaLnBrk="1" hangingPunct="1">
              <a:defRPr/>
            </a:pPr>
            <a:r>
              <a:rPr lang="en-GB" altLang="en-US" dirty="0">
                <a:latin typeface="Arial" panose="020B0604020202020204" pitchFamily="34" charset="0"/>
                <a:cs typeface="Arial" panose="020B0604020202020204" pitchFamily="34" charset="0"/>
              </a:rPr>
              <a:t>Common on “V” engines</a:t>
            </a:r>
          </a:p>
          <a:p>
            <a:pPr eaLnBrk="1" hangingPunct="1">
              <a:defRPr/>
            </a:pPr>
            <a:endParaRPr lang="en-GB" altLang="en-US" dirty="0">
              <a:latin typeface="Arial" panose="020B0604020202020204" pitchFamily="34" charset="0"/>
              <a:cs typeface="Arial" panose="020B0604020202020204" pitchFamily="34" charset="0"/>
            </a:endParaRPr>
          </a:p>
          <a:p>
            <a:pPr lvl="0" eaLnBrk="1" hangingPunct="1"/>
            <a:r>
              <a:rPr lang="en-GB" altLang="en-US" dirty="0">
                <a:latin typeface="Arial" panose="020B0604020202020204" pitchFamily="34" charset="0"/>
                <a:cs typeface="Arial" panose="020B0604020202020204" pitchFamily="34" charset="0"/>
              </a:rPr>
              <a:t>Engine uses one turbo at lower engine speeds</a:t>
            </a:r>
          </a:p>
          <a:p>
            <a:pPr lvl="0" eaLnBrk="1" hangingPunct="1"/>
            <a:r>
              <a:rPr lang="en-GB" altLang="en-US" dirty="0">
                <a:latin typeface="Arial" panose="020B0604020202020204" pitchFamily="34" charset="0"/>
                <a:cs typeface="Arial" panose="020B0604020202020204" pitchFamily="34" charset="0"/>
              </a:rPr>
              <a:t>Uses a second turbo (or both) at higher engine speeds</a:t>
            </a:r>
          </a:p>
          <a:p>
            <a:pPr lvl="0" eaLnBrk="1" hangingPunct="1"/>
            <a:r>
              <a:rPr lang="en-GB" altLang="en-US" dirty="0">
                <a:latin typeface="Arial" panose="020B0604020202020204" pitchFamily="34" charset="0"/>
                <a:cs typeface="Arial" panose="020B0604020202020204" pitchFamily="34" charset="0"/>
              </a:rPr>
              <a:t>Large turbos are not efficient and do not provide sufficient boost at low speeds</a:t>
            </a:r>
          </a:p>
          <a:p>
            <a:pPr lvl="0" eaLnBrk="1" hangingPunct="1"/>
            <a:r>
              <a:rPr lang="en-GB" altLang="en-US" dirty="0">
                <a:latin typeface="Arial" panose="020B0604020202020204" pitchFamily="34" charset="0"/>
                <a:cs typeface="Arial" panose="020B0604020202020204" pitchFamily="34" charset="0"/>
              </a:rPr>
              <a:t>Small turbos spool up quickly but cannot flow sufficient air at higher engine speeds</a:t>
            </a:r>
          </a:p>
          <a:p>
            <a:pPr lvl="0" eaLnBrk="1" hangingPunct="1"/>
            <a:r>
              <a:rPr lang="en-GB" altLang="en-US" dirty="0">
                <a:latin typeface="Arial" panose="020B0604020202020204" pitchFamily="34" charset="0"/>
                <a:cs typeface="Arial" panose="020B0604020202020204" pitchFamily="34" charset="0"/>
              </a:rPr>
              <a:t>Therefore having one small and one large turbo has the advantages of both!</a:t>
            </a:r>
          </a:p>
          <a:p>
            <a:pPr lvl="0" eaLnBrk="1" hangingPunct="1"/>
            <a:r>
              <a:rPr lang="en-GB" altLang="en-US" dirty="0">
                <a:latin typeface="Arial" panose="020B0604020202020204" pitchFamily="34" charset="0"/>
                <a:cs typeface="Arial" panose="020B0604020202020204" pitchFamily="34" charset="0"/>
              </a:rPr>
              <a:t>Valves/control system directs air to turbos based on engine speeds and operating conditions</a:t>
            </a:r>
          </a:p>
          <a:p>
            <a:pPr marL="228600" lvl="1" indent="0" eaLnBrk="1" hangingPunct="1">
              <a:buNone/>
              <a:defRPr/>
            </a:pPr>
            <a:endParaRPr lang="en-GB" altLang="en-US" dirty="0"/>
          </a:p>
        </p:txBody>
      </p:sp>
      <p:sp>
        <p:nvSpPr>
          <p:cNvPr id="21509"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2F059A14-CD33-41E7-96F2-5CA3E93DF5FF}" type="slidenum">
              <a:rPr lang="en-US" altLang="en-US" sz="1000">
                <a:solidFill>
                  <a:srgbClr val="7F7F7F"/>
                </a:solidFill>
              </a:rPr>
              <a:pPr fontAlgn="base">
                <a:spcBef>
                  <a:spcPct val="0"/>
                </a:spcBef>
                <a:spcAft>
                  <a:spcPct val="0"/>
                </a:spcAft>
              </a:pPr>
              <a:t>35</a:t>
            </a:fld>
            <a:endParaRPr lang="en-US" altLang="en-US" sz="1000" dirty="0">
              <a:solidFill>
                <a:srgbClr val="7F7F7F"/>
              </a:solidFill>
            </a:endParaRPr>
          </a:p>
        </p:txBody>
      </p:sp>
    </p:spTree>
    <p:extLst>
      <p:ext uri="{BB962C8B-B14F-4D97-AF65-F5344CB8AC3E}">
        <p14:creationId xmlns:p14="http://schemas.microsoft.com/office/powerpoint/2010/main" val="7774869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8"/>
          <p:cNvSpPr>
            <a:spLocks noGrp="1" noChangeArrowheads="1"/>
          </p:cNvSpPr>
          <p:nvPr>
            <p:ph type="title" idx="4294967295"/>
          </p:nvPr>
        </p:nvSpPr>
        <p:spPr>
          <a:xfrm>
            <a:off x="1524000" y="311151"/>
            <a:ext cx="7131050" cy="754063"/>
          </a:xfrm>
        </p:spPr>
        <p:txBody>
          <a:bodyPr>
            <a:normAutofit fontScale="90000"/>
          </a:bodyPr>
          <a:lstStyle/>
          <a:p>
            <a:pPr eaLnBrk="1" hangingPunct="1">
              <a:defRPr/>
            </a:pPr>
            <a:r>
              <a:rPr lang="en-GB" altLang="en-US" sz="1800" dirty="0">
                <a:solidFill>
                  <a:srgbClr val="FF0000"/>
                </a:solidFill>
                <a:latin typeface="Arial" panose="020B0604020202020204" pitchFamily="34" charset="0"/>
                <a:cs typeface="Arial" panose="020B0604020202020204" pitchFamily="34" charset="0"/>
              </a:rPr>
              <a:t>Advanced Engine Technology</a:t>
            </a:r>
            <a:br>
              <a:rPr lang="en-GB" altLang="en-US" sz="1800" dirty="0">
                <a:solidFill>
                  <a:srgbClr val="FF0000"/>
                </a:solidFill>
              </a:rPr>
            </a:br>
            <a:r>
              <a:rPr lang="en-GB" altLang="en-US" dirty="0">
                <a:solidFill>
                  <a:schemeClr val="tx1"/>
                </a:solidFill>
                <a:latin typeface="Arial" panose="020B0604020202020204" pitchFamily="34" charset="0"/>
                <a:cs typeface="Arial" panose="020B0604020202020204" pitchFamily="34" charset="0"/>
              </a:rPr>
              <a:t>Sequential Twin Turbos</a:t>
            </a:r>
            <a:br>
              <a:rPr lang="en-GB" altLang="en-US" dirty="0">
                <a:solidFill>
                  <a:schemeClr val="tx1"/>
                </a:solidFill>
              </a:rPr>
            </a:br>
            <a:endParaRPr lang="en-GB" altLang="en-US" sz="2000" dirty="0">
              <a:solidFill>
                <a:schemeClr val="tx1"/>
              </a:solidFill>
            </a:endParaRPr>
          </a:p>
        </p:txBody>
      </p:sp>
      <p:pic>
        <p:nvPicPr>
          <p:cNvPr id="25603" name="Picture 3" descr="scan0004.jpg"/>
          <p:cNvPicPr>
            <a:picLocks noChangeAspect="1"/>
          </p:cNvPicPr>
          <p:nvPr/>
        </p:nvPicPr>
        <p:blipFill>
          <a:blip r:embed="rId3">
            <a:extLst>
              <a:ext uri="{28A0092B-C50C-407E-A947-70E740481C1C}">
                <a14:useLocalDpi xmlns:a14="http://schemas.microsoft.com/office/drawing/2010/main" val="0"/>
              </a:ext>
            </a:extLst>
          </a:blip>
          <a:srcRect l="4402" t="7489" b="3802"/>
          <a:stretch>
            <a:fillRect/>
          </a:stretch>
        </p:blipFill>
        <p:spPr bwMode="auto">
          <a:xfrm rot="10680000">
            <a:off x="2562225" y="1604963"/>
            <a:ext cx="7023100" cy="423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07A1172F-8033-44A1-B365-6CE178D53E3F}" type="slidenum">
              <a:rPr lang="en-US" altLang="en-US" sz="1000">
                <a:solidFill>
                  <a:srgbClr val="7F7F7F"/>
                </a:solidFill>
              </a:rPr>
              <a:pPr fontAlgn="base">
                <a:spcBef>
                  <a:spcPct val="0"/>
                </a:spcBef>
                <a:spcAft>
                  <a:spcPct val="0"/>
                </a:spcAft>
              </a:pPr>
              <a:t>36</a:t>
            </a:fld>
            <a:endParaRPr lang="en-US" altLang="en-US" sz="1000" dirty="0">
              <a:solidFill>
                <a:srgbClr val="7F7F7F"/>
              </a:solidFill>
            </a:endParaRPr>
          </a:p>
        </p:txBody>
      </p:sp>
    </p:spTree>
    <p:extLst>
      <p:ext uri="{BB962C8B-B14F-4D97-AF65-F5344CB8AC3E}">
        <p14:creationId xmlns:p14="http://schemas.microsoft.com/office/powerpoint/2010/main" val="11589291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p:cNvSpPr>
            <a:spLocks noGrp="1" noChangeArrowheads="1"/>
          </p:cNvSpPr>
          <p:nvPr>
            <p:ph type="title" idx="4294967295"/>
          </p:nvPr>
        </p:nvSpPr>
        <p:spPr>
          <a:xfrm>
            <a:off x="638628" y="252526"/>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latin typeface="Arial" panose="020B0604020202020204" pitchFamily="34" charset="0"/>
                <a:cs typeface="Arial" panose="020B0604020202020204" pitchFamily="34" charset="0"/>
              </a:rPr>
              <a:t>Variable Geometry</a:t>
            </a:r>
            <a:br>
              <a:rPr lang="en-GB" altLang="en-US" dirty="0">
                <a:solidFill>
                  <a:schemeClr val="tx1"/>
                </a:solidFill>
              </a:rPr>
            </a:br>
            <a:endParaRPr lang="en-GB" altLang="en-US" sz="2000" dirty="0">
              <a:solidFill>
                <a:schemeClr val="tx1"/>
              </a:solidFill>
            </a:endParaRPr>
          </a:p>
        </p:txBody>
      </p:sp>
      <p:sp>
        <p:nvSpPr>
          <p:cNvPr id="37891" name="Rectangle 1"/>
          <p:cNvSpPr>
            <a:spLocks noChangeArrowheads="1"/>
          </p:cNvSpPr>
          <p:nvPr/>
        </p:nvSpPr>
        <p:spPr bwMode="auto">
          <a:xfrm>
            <a:off x="883331" y="1290185"/>
            <a:ext cx="4572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b="0" dirty="0">
                <a:solidFill>
                  <a:prstClr val="black"/>
                </a:solidFill>
              </a:rPr>
              <a:t>Series arrangements offer the potential for significant boost pressure increases and if a series-sequential arrangement is used, low speed torque can be improved, boost pressure increased and turbocharger lag reduced</a:t>
            </a:r>
          </a:p>
        </p:txBody>
      </p:sp>
      <p:pic>
        <p:nvPicPr>
          <p:cNvPr id="37892" name="Picture 3" descr="Screen Clipp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24375" y="1178380"/>
            <a:ext cx="4962525" cy="319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3"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0057BDDF-7B05-46EE-A937-58959E3CE855}" type="slidenum">
              <a:rPr lang="en-US" altLang="en-US" sz="1000">
                <a:solidFill>
                  <a:srgbClr val="7F7F7F"/>
                </a:solidFill>
              </a:rPr>
              <a:pPr fontAlgn="base">
                <a:spcBef>
                  <a:spcPct val="0"/>
                </a:spcBef>
                <a:spcAft>
                  <a:spcPct val="0"/>
                </a:spcAft>
              </a:pPr>
              <a:t>37</a:t>
            </a:fld>
            <a:endParaRPr lang="en-US" altLang="en-US" sz="1000" dirty="0">
              <a:solidFill>
                <a:srgbClr val="7F7F7F"/>
              </a:solidFill>
            </a:endParaRPr>
          </a:p>
        </p:txBody>
      </p:sp>
      <p:sp>
        <p:nvSpPr>
          <p:cNvPr id="6" name="Rectangle 9"/>
          <p:cNvSpPr txBox="1">
            <a:spLocks noChangeArrowheads="1"/>
          </p:cNvSpPr>
          <p:nvPr/>
        </p:nvSpPr>
        <p:spPr bwMode="auto">
          <a:xfrm>
            <a:off x="638628" y="4136571"/>
            <a:ext cx="8002588" cy="1990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dirty="0">
                <a:latin typeface="Arial" panose="020B0604020202020204" pitchFamily="34" charset="0"/>
                <a:cs typeface="Arial" panose="020B0604020202020204" pitchFamily="34" charset="0"/>
              </a:rPr>
              <a:t>Technology is currently used on diesel engines</a:t>
            </a:r>
          </a:p>
          <a:p>
            <a:pPr eaLnBrk="1" hangingPunct="1"/>
            <a:r>
              <a:rPr lang="en-GB" altLang="en-US" sz="1600" dirty="0">
                <a:latin typeface="Arial" panose="020B0604020202020204" pitchFamily="34" charset="0"/>
                <a:cs typeface="Arial" panose="020B0604020202020204" pitchFamily="34" charset="0"/>
              </a:rPr>
              <a:t>Exhaust gas temperatures are significantly higher in petrol engines</a:t>
            </a:r>
          </a:p>
          <a:p>
            <a:pPr eaLnBrk="1" hangingPunct="1"/>
            <a:r>
              <a:rPr lang="en-GB" altLang="en-US" sz="1600" dirty="0">
                <a:latin typeface="Arial" panose="020B0604020202020204" pitchFamily="34" charset="0"/>
                <a:cs typeface="Arial" panose="020B0604020202020204" pitchFamily="34" charset="0"/>
              </a:rPr>
              <a:t>Current technology has a temperature rating of up to 850</a:t>
            </a:r>
            <a:r>
              <a:rPr lang="en-GB" altLang="en-US" sz="1600" baseline="30000" dirty="0">
                <a:latin typeface="Arial" panose="020B0604020202020204" pitchFamily="34" charset="0"/>
                <a:cs typeface="Arial" panose="020B0604020202020204" pitchFamily="34" charset="0"/>
              </a:rPr>
              <a:t>o</a:t>
            </a:r>
            <a:r>
              <a:rPr lang="en-GB" altLang="en-US" sz="1600" dirty="0">
                <a:latin typeface="Arial" panose="020B0604020202020204" pitchFamily="34" charset="0"/>
                <a:cs typeface="Arial" panose="020B0604020202020204" pitchFamily="34" charset="0"/>
              </a:rPr>
              <a:t>C (Borg Warner)</a:t>
            </a:r>
          </a:p>
          <a:p>
            <a:pPr eaLnBrk="1" hangingPunct="1"/>
            <a:r>
              <a:rPr lang="en-GB" altLang="en-US" sz="1600" dirty="0">
                <a:latin typeface="Arial" panose="020B0604020202020204" pitchFamily="34" charset="0"/>
                <a:cs typeface="Arial" panose="020B0604020202020204" pitchFamily="34" charset="0"/>
              </a:rPr>
              <a:t>The technology is being developed to allow the operating range to be extended to around 900</a:t>
            </a:r>
            <a:r>
              <a:rPr lang="en-GB" altLang="en-US" sz="1600" baseline="30000" dirty="0">
                <a:latin typeface="Arial" panose="020B0604020202020204" pitchFamily="34" charset="0"/>
                <a:cs typeface="Arial" panose="020B0604020202020204" pitchFamily="34" charset="0"/>
              </a:rPr>
              <a:t>o</a:t>
            </a:r>
            <a:r>
              <a:rPr lang="en-GB" altLang="en-US" sz="1600" dirty="0">
                <a:latin typeface="Arial" panose="020B0604020202020204" pitchFamily="34" charset="0"/>
                <a:cs typeface="Arial" panose="020B0604020202020204" pitchFamily="34" charset="0"/>
              </a:rPr>
              <a:t>C (as increased specific power output from diesels are increasing exhaust gas temperatures)</a:t>
            </a:r>
          </a:p>
          <a:p>
            <a:pPr eaLnBrk="1" hangingPunct="1"/>
            <a:r>
              <a:rPr lang="en-GB" altLang="en-US" sz="1600" dirty="0">
                <a:latin typeface="Arial" panose="020B0604020202020204" pitchFamily="34" charset="0"/>
                <a:cs typeface="Arial" panose="020B0604020202020204" pitchFamily="34" charset="0"/>
              </a:rPr>
              <a:t>Further development will be needed to allow widespread use on petrol engines</a:t>
            </a:r>
          </a:p>
        </p:txBody>
      </p:sp>
    </p:spTree>
    <p:extLst>
      <p:ext uri="{BB962C8B-B14F-4D97-AF65-F5344CB8AC3E}">
        <p14:creationId xmlns:p14="http://schemas.microsoft.com/office/powerpoint/2010/main" val="35459600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8"/>
          <p:cNvSpPr>
            <a:spLocks noGrp="1" noChangeArrowheads="1"/>
          </p:cNvSpPr>
          <p:nvPr>
            <p:ph type="title" idx="4294967295"/>
          </p:nvPr>
        </p:nvSpPr>
        <p:spPr>
          <a:xfrm>
            <a:off x="812800" y="350039"/>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latin typeface="Arial" panose="020B0604020202020204" pitchFamily="34" charset="0"/>
                <a:cs typeface="Arial" panose="020B0604020202020204" pitchFamily="34" charset="0"/>
              </a:rPr>
              <a:t>Variable Geometry</a:t>
            </a:r>
            <a:br>
              <a:rPr lang="en-GB" altLang="en-US" dirty="0">
                <a:solidFill>
                  <a:schemeClr val="tx1"/>
                </a:solidFill>
              </a:rPr>
            </a:br>
            <a:endParaRPr lang="en-GB" altLang="en-US" sz="2000" dirty="0">
              <a:solidFill>
                <a:schemeClr val="tx1"/>
              </a:solidFill>
            </a:endParaRPr>
          </a:p>
        </p:txBody>
      </p:sp>
      <p:pic>
        <p:nvPicPr>
          <p:cNvPr id="44035" name="Picture 2" descr="http://www.motorsportscenter.com/uploads/vnt_turb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1652" y="1104102"/>
            <a:ext cx="8137524" cy="5753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927225" y="6230938"/>
            <a:ext cx="7981950" cy="4492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sz="1600" b="1" dirty="0">
              <a:solidFill>
                <a:prstClr val="white"/>
              </a:solidFill>
              <a:latin typeface="Calibri"/>
            </a:endParaRPr>
          </a:p>
        </p:txBody>
      </p:sp>
      <p:sp>
        <p:nvSpPr>
          <p:cNvPr id="44037" name="Slide Number Placeholder 2"/>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157CB15B-CA1F-4566-9A30-4E467C53B76F}" type="slidenum">
              <a:rPr lang="en-US" altLang="en-US" sz="1000">
                <a:solidFill>
                  <a:srgbClr val="7F7F7F"/>
                </a:solidFill>
              </a:rPr>
              <a:pPr fontAlgn="base">
                <a:spcBef>
                  <a:spcPct val="0"/>
                </a:spcBef>
                <a:spcAft>
                  <a:spcPct val="0"/>
                </a:spcAft>
              </a:pPr>
              <a:t>38</a:t>
            </a:fld>
            <a:endParaRPr lang="en-US" altLang="en-US" sz="1000" dirty="0">
              <a:solidFill>
                <a:srgbClr val="7F7F7F"/>
              </a:solidFill>
            </a:endParaRPr>
          </a:p>
        </p:txBody>
      </p:sp>
    </p:spTree>
    <p:extLst>
      <p:ext uri="{BB962C8B-B14F-4D97-AF65-F5344CB8AC3E}">
        <p14:creationId xmlns:p14="http://schemas.microsoft.com/office/powerpoint/2010/main" val="27748743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8"/>
          <p:cNvSpPr>
            <a:spLocks noGrp="1" noChangeArrowheads="1"/>
          </p:cNvSpPr>
          <p:nvPr>
            <p:ph type="title" idx="4294967295"/>
          </p:nvPr>
        </p:nvSpPr>
        <p:spPr>
          <a:xfrm>
            <a:off x="846364" y="398237"/>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latin typeface="Arial" panose="020B0604020202020204" pitchFamily="34" charset="0"/>
                <a:cs typeface="Arial" panose="020B0604020202020204" pitchFamily="34" charset="0"/>
              </a:rPr>
              <a:t>Future Trends</a:t>
            </a:r>
            <a:br>
              <a:rPr lang="en-GB" altLang="en-US" dirty="0">
                <a:solidFill>
                  <a:schemeClr val="tx1"/>
                </a:solidFill>
                <a:latin typeface="Arial" panose="020B0604020202020204" pitchFamily="34" charset="0"/>
                <a:cs typeface="Arial" panose="020B0604020202020204" pitchFamily="34" charset="0"/>
              </a:rPr>
            </a:br>
            <a:endParaRPr lang="en-GB" altLang="en-US" sz="2000" dirty="0">
              <a:solidFill>
                <a:schemeClr val="tx1"/>
              </a:solidFill>
              <a:latin typeface="Arial" panose="020B0604020202020204" pitchFamily="34" charset="0"/>
              <a:cs typeface="Arial" panose="020B0604020202020204" pitchFamily="34" charset="0"/>
            </a:endParaRPr>
          </a:p>
        </p:txBody>
      </p:sp>
      <p:sp>
        <p:nvSpPr>
          <p:cNvPr id="64515" name="Rectangle 9"/>
          <p:cNvSpPr>
            <a:spLocks noGrp="1" noChangeArrowheads="1"/>
          </p:cNvSpPr>
          <p:nvPr>
            <p:ph type="body" idx="4294967295"/>
          </p:nvPr>
        </p:nvSpPr>
        <p:spPr>
          <a:xfrm>
            <a:off x="846364" y="1152300"/>
            <a:ext cx="8002588" cy="2600778"/>
          </a:xfrm>
        </p:spPr>
        <p:txBody>
          <a:bodyPr/>
          <a:lstStyle/>
          <a:p>
            <a:pPr eaLnBrk="1" hangingPunct="1"/>
            <a:r>
              <a:rPr lang="en-GB" altLang="en-US" sz="1600" b="1" dirty="0">
                <a:latin typeface="Arial" panose="020B0604020202020204" pitchFamily="34" charset="0"/>
                <a:cs typeface="Arial" panose="020B0604020202020204" pitchFamily="34" charset="0"/>
              </a:rPr>
              <a:t>Bearings</a:t>
            </a:r>
          </a:p>
          <a:p>
            <a:pPr lvl="1" eaLnBrk="1" hangingPunct="1"/>
            <a:r>
              <a:rPr lang="en-GB" altLang="en-US" dirty="0">
                <a:latin typeface="Arial" panose="020B0604020202020204" pitchFamily="34" charset="0"/>
                <a:cs typeface="Arial" panose="020B0604020202020204" pitchFamily="34" charset="0"/>
              </a:rPr>
              <a:t>Friction in bearings is lost energy and affects lag time</a:t>
            </a:r>
          </a:p>
          <a:p>
            <a:pPr lvl="1" eaLnBrk="1" hangingPunct="1"/>
            <a:r>
              <a:rPr lang="en-GB" altLang="en-US" dirty="0">
                <a:latin typeface="Arial" panose="020B0604020202020204" pitchFamily="34" charset="0"/>
                <a:cs typeface="Arial" panose="020B0604020202020204" pitchFamily="34" charset="0"/>
              </a:rPr>
              <a:t>Ball or air bearings can be used instead of fluid-film oil bearings</a:t>
            </a:r>
          </a:p>
          <a:p>
            <a:pPr eaLnBrk="1" hangingPunct="1"/>
            <a:r>
              <a:rPr lang="en-GB" altLang="en-US" sz="1600" b="1" dirty="0">
                <a:latin typeface="Arial" panose="020B0604020202020204" pitchFamily="34" charset="0"/>
                <a:cs typeface="Arial" panose="020B0604020202020204" pitchFamily="34" charset="0"/>
              </a:rPr>
              <a:t>Housing materials</a:t>
            </a:r>
          </a:p>
          <a:p>
            <a:pPr lvl="1" eaLnBrk="1" hangingPunct="1"/>
            <a:r>
              <a:rPr lang="en-GB" altLang="en-US" dirty="0">
                <a:latin typeface="Arial" panose="020B0604020202020204" pitchFamily="34" charset="0"/>
                <a:cs typeface="Arial" panose="020B0604020202020204" pitchFamily="34" charset="0"/>
              </a:rPr>
              <a:t>Advanced steel grades to withstand ever-increasing exhaust temperatures</a:t>
            </a:r>
          </a:p>
          <a:p>
            <a:pPr eaLnBrk="1" hangingPunct="1"/>
            <a:r>
              <a:rPr lang="en-GB" altLang="en-US" sz="1600" b="1" dirty="0">
                <a:latin typeface="Arial" panose="020B0604020202020204" pitchFamily="34" charset="0"/>
                <a:cs typeface="Arial" panose="020B0604020202020204" pitchFamily="34" charset="0"/>
              </a:rPr>
              <a:t>Ceramic turbine wheels</a:t>
            </a:r>
          </a:p>
          <a:p>
            <a:pPr lvl="1" eaLnBrk="1" hangingPunct="1"/>
            <a:r>
              <a:rPr lang="en-GB" altLang="en-US" dirty="0">
                <a:latin typeface="Arial" panose="020B0604020202020204" pitchFamily="34" charset="0"/>
                <a:cs typeface="Arial" panose="020B0604020202020204" pitchFamily="34" charset="0"/>
              </a:rPr>
              <a:t>Offer a large reduction in the rotating inertia of the turbine wheel</a:t>
            </a:r>
          </a:p>
          <a:p>
            <a:pPr lvl="1" eaLnBrk="1" hangingPunct="1"/>
            <a:r>
              <a:rPr lang="en-GB" altLang="en-US" dirty="0">
                <a:latin typeface="Arial" panose="020B0604020202020204" pitchFamily="34" charset="0"/>
                <a:cs typeface="Arial" panose="020B0604020202020204" pitchFamily="34" charset="0"/>
              </a:rPr>
              <a:t>Significant reduction in lag over a normal turbine wheel</a:t>
            </a:r>
          </a:p>
          <a:p>
            <a:pPr lvl="1" eaLnBrk="1" hangingPunct="1"/>
            <a:r>
              <a:rPr lang="en-GB" altLang="en-US" dirty="0">
                <a:latin typeface="Arial" panose="020B0604020202020204" pitchFamily="34" charset="0"/>
                <a:cs typeface="Arial" panose="020B0604020202020204" pitchFamily="34" charset="0"/>
              </a:rPr>
              <a:t>Sustain higher temperatures (Silicon nitride 1200 deg C)</a:t>
            </a:r>
          </a:p>
          <a:p>
            <a:pPr lvl="1" eaLnBrk="1" hangingPunct="1"/>
            <a:r>
              <a:rPr lang="en-GB" altLang="en-US" dirty="0">
                <a:latin typeface="Arial" panose="020B0604020202020204" pitchFamily="34" charset="0"/>
                <a:cs typeface="Arial" panose="020B0604020202020204" pitchFamily="34" charset="0"/>
              </a:rPr>
              <a:t>Fragile – something for the future?</a:t>
            </a:r>
          </a:p>
        </p:txBody>
      </p:sp>
      <p:sp>
        <p:nvSpPr>
          <p:cNvPr id="64516"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2AD5315E-86F9-49A3-B49D-079969A1F191}" type="slidenum">
              <a:rPr lang="en-US" altLang="en-US" sz="1000">
                <a:solidFill>
                  <a:srgbClr val="7F7F7F"/>
                </a:solidFill>
              </a:rPr>
              <a:pPr fontAlgn="base">
                <a:spcBef>
                  <a:spcPct val="0"/>
                </a:spcBef>
                <a:spcAft>
                  <a:spcPct val="0"/>
                </a:spcAft>
              </a:pPr>
              <a:t>39</a:t>
            </a:fld>
            <a:endParaRPr lang="en-US" altLang="en-US" sz="1000" dirty="0">
              <a:solidFill>
                <a:srgbClr val="7F7F7F"/>
              </a:solidFill>
            </a:endParaRPr>
          </a:p>
        </p:txBody>
      </p:sp>
      <p:sp>
        <p:nvSpPr>
          <p:cNvPr id="5" name="Rectangle 9"/>
          <p:cNvSpPr txBox="1">
            <a:spLocks noChangeArrowheads="1"/>
          </p:cNvSpPr>
          <p:nvPr/>
        </p:nvSpPr>
        <p:spPr bwMode="auto">
          <a:xfrm>
            <a:off x="846364" y="3902299"/>
            <a:ext cx="8002588" cy="2962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sz="1600" b="1" dirty="0">
                <a:latin typeface="Arial" panose="020B0604020202020204" pitchFamily="34" charset="0"/>
                <a:cs typeface="Arial" panose="020B0604020202020204" pitchFamily="34" charset="0"/>
              </a:rPr>
              <a:t>Hybrid turbochargers</a:t>
            </a:r>
          </a:p>
          <a:p>
            <a:pPr lvl="1" eaLnBrk="1" hangingPunct="1"/>
            <a:r>
              <a:rPr lang="en-GB" altLang="en-US" dirty="0">
                <a:latin typeface="Arial" panose="020B0604020202020204" pitchFamily="34" charset="0"/>
                <a:cs typeface="Arial" panose="020B0604020202020204" pitchFamily="34" charset="0"/>
              </a:rPr>
              <a:t>Designed to overcome the problem of turbo lag during transients and lack of boost at low engine speeds</a:t>
            </a:r>
          </a:p>
          <a:p>
            <a:pPr lvl="1" eaLnBrk="1" hangingPunct="1"/>
            <a:r>
              <a:rPr lang="en-GB" altLang="en-US" dirty="0">
                <a:latin typeface="Arial" panose="020B0604020202020204" pitchFamily="34" charset="0"/>
                <a:cs typeface="Arial" panose="020B0604020202020204" pitchFamily="34" charset="0"/>
              </a:rPr>
              <a:t>Permanent-magnet electric motor attached to turbocharger shaft</a:t>
            </a:r>
          </a:p>
          <a:p>
            <a:pPr lvl="1" eaLnBrk="1" hangingPunct="1"/>
            <a:r>
              <a:rPr lang="en-GB" altLang="en-US" dirty="0">
                <a:latin typeface="Arial" panose="020B0604020202020204" pitchFamily="34" charset="0"/>
                <a:cs typeface="Arial" panose="020B0604020202020204" pitchFamily="34" charset="0"/>
              </a:rPr>
              <a:t>This can be driven at low engine speeds to help the turbo spool up more rapidly and reduce lag</a:t>
            </a:r>
          </a:p>
          <a:p>
            <a:pPr lvl="1" eaLnBrk="1" hangingPunct="1"/>
            <a:r>
              <a:rPr lang="en-GB" altLang="en-US" dirty="0">
                <a:latin typeface="Arial" panose="020B0604020202020204" pitchFamily="34" charset="0"/>
                <a:cs typeface="Arial" panose="020B0604020202020204" pitchFamily="34" charset="0"/>
              </a:rPr>
              <a:t>It can act as a generator at higher engine speeds</a:t>
            </a:r>
          </a:p>
          <a:p>
            <a:pPr lvl="2" eaLnBrk="1" hangingPunct="1"/>
            <a:r>
              <a:rPr lang="en-GB" altLang="en-US" dirty="0">
                <a:latin typeface="Arial" panose="020B0604020202020204" pitchFamily="34" charset="0"/>
                <a:cs typeface="Arial" panose="020B0604020202020204" pitchFamily="34" charset="0"/>
              </a:rPr>
              <a:t>This loads up the turbo, acting as a brake</a:t>
            </a:r>
          </a:p>
          <a:p>
            <a:pPr lvl="2" eaLnBrk="1" hangingPunct="1"/>
            <a:r>
              <a:rPr lang="en-GB" altLang="en-US" dirty="0">
                <a:latin typeface="Arial" panose="020B0604020202020204" pitchFamily="34" charset="0"/>
                <a:cs typeface="Arial" panose="020B0604020202020204" pitchFamily="34" charset="0"/>
              </a:rPr>
              <a:t>Can control boost and maximum turbo speed</a:t>
            </a:r>
          </a:p>
          <a:p>
            <a:pPr lvl="2" eaLnBrk="1" hangingPunct="1"/>
            <a:r>
              <a:rPr lang="en-GB" altLang="en-US" dirty="0">
                <a:latin typeface="Arial" panose="020B0604020202020204" pitchFamily="34" charset="0"/>
                <a:cs typeface="Arial" panose="020B0604020202020204" pitchFamily="34" charset="0"/>
              </a:rPr>
              <a:t>Recovers energy that would otherwise be wasted via wastegate</a:t>
            </a:r>
          </a:p>
        </p:txBody>
      </p:sp>
    </p:spTree>
    <p:extLst>
      <p:ext uri="{BB962C8B-B14F-4D97-AF65-F5344CB8AC3E}">
        <p14:creationId xmlns:p14="http://schemas.microsoft.com/office/powerpoint/2010/main" val="7037792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8"/>
          <p:cNvSpPr>
            <a:spLocks noGrp="1" noChangeArrowheads="1"/>
          </p:cNvSpPr>
          <p:nvPr>
            <p:ph type="title" idx="4294967295"/>
          </p:nvPr>
        </p:nvSpPr>
        <p:spPr>
          <a:xfrm>
            <a:off x="846364" y="398237"/>
            <a:ext cx="7131050" cy="754063"/>
          </a:xfrm>
        </p:spPr>
        <p:txBody>
          <a:bodyPr>
            <a:normAutofit fontScale="90000"/>
          </a:bodyPr>
          <a:lstStyle/>
          <a:p>
            <a:pPr algn="l" eaLnBrk="1" hangingPunct="1">
              <a:defRPr/>
            </a:pPr>
            <a:br>
              <a:rPr lang="en-GB" altLang="en-US" sz="1800" dirty="0">
                <a:solidFill>
                  <a:srgbClr val="FF0000"/>
                </a:solidFill>
              </a:rPr>
            </a:br>
            <a:r>
              <a:rPr lang="en-GB" altLang="en-US" dirty="0">
                <a:solidFill>
                  <a:schemeClr val="tx1"/>
                </a:solidFill>
                <a:latin typeface="Arial" panose="020B0604020202020204" pitchFamily="34" charset="0"/>
                <a:cs typeface="Arial" panose="020B0604020202020204" pitchFamily="34" charset="0"/>
              </a:rPr>
              <a:t>Future Trends</a:t>
            </a:r>
            <a:br>
              <a:rPr lang="en-GB" altLang="en-US" dirty="0">
                <a:solidFill>
                  <a:schemeClr val="tx1"/>
                </a:solidFill>
                <a:latin typeface="Arial" panose="020B0604020202020204" pitchFamily="34" charset="0"/>
                <a:cs typeface="Arial" panose="020B0604020202020204" pitchFamily="34" charset="0"/>
              </a:rPr>
            </a:br>
            <a:endParaRPr lang="en-GB" altLang="en-US" sz="2000" dirty="0">
              <a:solidFill>
                <a:schemeClr val="tx1"/>
              </a:solidFill>
              <a:latin typeface="Arial" panose="020B0604020202020204" pitchFamily="34" charset="0"/>
              <a:cs typeface="Arial" panose="020B0604020202020204" pitchFamily="34" charset="0"/>
            </a:endParaRPr>
          </a:p>
        </p:txBody>
      </p:sp>
      <p:sp>
        <p:nvSpPr>
          <p:cNvPr id="64516"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2AD5315E-86F9-49A3-B49D-079969A1F191}" type="slidenum">
              <a:rPr lang="en-US" altLang="en-US" sz="1000">
                <a:solidFill>
                  <a:srgbClr val="7F7F7F"/>
                </a:solidFill>
              </a:rPr>
              <a:pPr fontAlgn="base">
                <a:spcBef>
                  <a:spcPct val="0"/>
                </a:spcBef>
                <a:spcAft>
                  <a:spcPct val="0"/>
                </a:spcAft>
              </a:pPr>
              <a:t>40</a:t>
            </a:fld>
            <a:endParaRPr lang="en-US" altLang="en-US" sz="1000" dirty="0">
              <a:solidFill>
                <a:srgbClr val="7F7F7F"/>
              </a:solidFill>
            </a:endParaRPr>
          </a:p>
        </p:txBody>
      </p:sp>
      <p:sp>
        <p:nvSpPr>
          <p:cNvPr id="2" name="Rectangle 1"/>
          <p:cNvSpPr/>
          <p:nvPr/>
        </p:nvSpPr>
        <p:spPr>
          <a:xfrm>
            <a:off x="846363" y="1431952"/>
            <a:ext cx="10098301" cy="3385542"/>
          </a:xfrm>
          <a:prstGeom prst="rect">
            <a:avLst/>
          </a:prstGeom>
        </p:spPr>
        <p:txBody>
          <a:bodyPr wrap="square">
            <a:spAutoFit/>
          </a:bodyPr>
          <a:lstStyle/>
          <a:p>
            <a:r>
              <a:rPr lang="en-GB" b="1" i="1" dirty="0">
                <a:latin typeface="Arial" panose="020B0604020202020204" pitchFamily="34" charset="0"/>
                <a:ea typeface="Times New Roman" panose="02020603050405020304" pitchFamily="18" charset="0"/>
              </a:rPr>
              <a:t>Turbo Refinement</a:t>
            </a:r>
            <a:endParaRPr lang="en-GB" sz="1600" dirty="0">
              <a:effectLst/>
              <a:latin typeface="Times New Roman" panose="02020603050405020304" pitchFamily="18"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Today there are powerful computer models and finite element analysis tools that are vastly better than what was available five years ago. This enables for small improvements, like the shape of the blades, bearings that run on less oil, and lighter materials. The result are significant, modern turbos can spin 18 percent faster, up to 200,000 rpm. Today it is possible to get the same manifold pressure with a smaller, lighter turbo.“</a:t>
            </a:r>
          </a:p>
          <a:p>
            <a:endParaRPr lang="en-GB" sz="1600" dirty="0">
              <a:effectLst/>
              <a:latin typeface="Times New Roman" panose="02020603050405020304" pitchFamily="18" charset="0"/>
              <a:ea typeface="Times New Roman" panose="02020603050405020304" pitchFamily="18" charset="0"/>
            </a:endParaRPr>
          </a:p>
          <a:p>
            <a:r>
              <a:rPr lang="en-GB" b="1" i="1" dirty="0">
                <a:latin typeface="Arial" panose="020B0604020202020204" pitchFamily="34" charset="0"/>
                <a:ea typeface="Times New Roman" panose="02020603050405020304" pitchFamily="18" charset="0"/>
              </a:rPr>
              <a:t>Direct Fuel Injection in SI engines</a:t>
            </a:r>
            <a:endParaRPr lang="en-GB" sz="1600" dirty="0">
              <a:effectLst/>
              <a:latin typeface="Times New Roman" panose="02020603050405020304" pitchFamily="18" charset="0"/>
              <a:ea typeface="Times New Roman" panose="02020603050405020304" pitchFamily="18" charset="0"/>
            </a:endParaRPr>
          </a:p>
          <a:p>
            <a:r>
              <a:rPr lang="en-GB" dirty="0">
                <a:latin typeface="Arial" panose="020B0604020202020204" pitchFamily="34" charset="0"/>
                <a:ea typeface="Times New Roman" panose="02020603050405020304" pitchFamily="18" charset="0"/>
              </a:rPr>
              <a:t>By injecting the fuel into the combustion chamber instead of the intake stream the fuel dramatically cools the intake charge. This cooling effect reduces the potential for harmful preignition or detonation and allows engineers to specify higher, more efficient compression ratios.</a:t>
            </a: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868856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48228" y="1016000"/>
            <a:ext cx="7373257" cy="400110"/>
          </a:xfrm>
          <a:prstGeom prst="rect">
            <a:avLst/>
          </a:prstGeom>
        </p:spPr>
        <p:txBody>
          <a:bodyPr wrap="square">
            <a:spAutoFit/>
          </a:bodyPr>
          <a:lstStyle/>
          <a:p>
            <a:r>
              <a:rPr lang="en-GB" sz="2000" b="1" dirty="0">
                <a:effectLst/>
                <a:latin typeface="Arial" panose="020B0604020202020204" pitchFamily="34" charset="0"/>
                <a:ea typeface="Times New Roman" panose="02020603050405020304" pitchFamily="18" charset="0"/>
                <a:cs typeface="Arial" panose="020B0604020202020204" pitchFamily="34" charset="0"/>
              </a:rPr>
              <a:t>BACHELORS DEGREE ASSIGNMENT SPECIFICATION </a:t>
            </a:r>
            <a:endParaRPr lang="en-GB" sz="2000" dirty="0">
              <a:latin typeface="Arial" panose="020B0604020202020204" pitchFamily="34" charset="0"/>
              <a:cs typeface="Arial" panose="020B0604020202020204" pitchFamily="34" charset="0"/>
            </a:endParaRPr>
          </a:p>
        </p:txBody>
      </p:sp>
      <p:graphicFrame>
        <p:nvGraphicFramePr>
          <p:cNvPr id="13" name="Table 12"/>
          <p:cNvGraphicFramePr>
            <a:graphicFrameLocks noGrp="1"/>
          </p:cNvGraphicFramePr>
          <p:nvPr>
            <p:extLst>
              <p:ext uri="{D42A27DB-BD31-4B8C-83A1-F6EECF244321}">
                <p14:modId xmlns:p14="http://schemas.microsoft.com/office/powerpoint/2010/main" val="899391274"/>
              </p:ext>
            </p:extLst>
          </p:nvPr>
        </p:nvGraphicFramePr>
        <p:xfrm>
          <a:off x="609600" y="1728542"/>
          <a:ext cx="4876800" cy="492143"/>
        </p:xfrm>
        <a:graphic>
          <a:graphicData uri="http://schemas.openxmlformats.org/drawingml/2006/table">
            <a:tbl>
              <a:tblPr firstRow="1" firstCol="1" lastRow="1" lastCol="1" bandRow="1" bandCol="1"/>
              <a:tblGrid>
                <a:gridCol w="4876800">
                  <a:extLst>
                    <a:ext uri="{9D8B030D-6E8A-4147-A177-3AD203B41FA5}">
                      <a16:colId xmlns:a16="http://schemas.microsoft.com/office/drawing/2014/main" val="276197251"/>
                    </a:ext>
                  </a:extLst>
                </a:gridCol>
              </a:tblGrid>
              <a:tr h="492143">
                <a:tc>
                  <a:txBody>
                    <a:bodyPr/>
                    <a:lstStyle/>
                    <a:p>
                      <a:pPr algn="ctr">
                        <a:spcAft>
                          <a:spcPts val="0"/>
                        </a:spcAft>
                      </a:pPr>
                      <a:br>
                        <a:rPr lang="en-GB" sz="1200" dirty="0">
                          <a:effectLst/>
                          <a:latin typeface="Times New Roman" panose="02020603050405020304" pitchFamily="18" charset="0"/>
                          <a:ea typeface="Times New Roman" panose="02020603050405020304" pitchFamily="18" charset="0"/>
                        </a:rPr>
                      </a:br>
                      <a:r>
                        <a:rPr lang="en-GB" sz="1400" b="1" dirty="0">
                          <a:effectLst/>
                          <a:latin typeface="Calibri" panose="020F0502020204030204" pitchFamily="34" charset="0"/>
                          <a:ea typeface="Times New Roman" panose="02020603050405020304" pitchFamily="18" charset="0"/>
                        </a:rPr>
                        <a:t>TASK DESCRIPTION</a:t>
                      </a:r>
                      <a:endParaRPr lang="en-GB" sz="700" dirty="0">
                        <a:effectLst/>
                        <a:latin typeface="Times New Roman" panose="02020603050405020304" pitchFamily="18" charset="0"/>
                        <a:ea typeface="Times New Roman" panose="02020603050405020304" pitchFamily="18" charset="0"/>
                      </a:endParaRPr>
                    </a:p>
                  </a:txBody>
                  <a:tcPr marL="49362" marR="4936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576892385"/>
                  </a:ext>
                </a:extLst>
              </a:tr>
            </a:tbl>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3286301518"/>
              </p:ext>
            </p:extLst>
          </p:nvPr>
        </p:nvGraphicFramePr>
        <p:xfrm>
          <a:off x="609600" y="3452658"/>
          <a:ext cx="4876800" cy="262999"/>
        </p:xfrm>
        <a:graphic>
          <a:graphicData uri="http://schemas.openxmlformats.org/drawingml/2006/table">
            <a:tbl>
              <a:tblPr firstRow="1" firstCol="1" bandRow="1"/>
              <a:tblGrid>
                <a:gridCol w="4876800">
                  <a:extLst>
                    <a:ext uri="{9D8B030D-6E8A-4147-A177-3AD203B41FA5}">
                      <a16:colId xmlns:a16="http://schemas.microsoft.com/office/drawing/2014/main" val="312319207"/>
                    </a:ext>
                  </a:extLst>
                </a:gridCol>
              </a:tblGrid>
              <a:tr h="262999">
                <a:tc>
                  <a:txBody>
                    <a:bodyPr/>
                    <a:lstStyle/>
                    <a:p>
                      <a:pPr algn="ctr">
                        <a:spcAft>
                          <a:spcPts val="0"/>
                        </a:spcAft>
                      </a:pPr>
                      <a:r>
                        <a:rPr lang="en-GB" sz="1400" b="1" cap="all" dirty="0">
                          <a:effectLst/>
                          <a:latin typeface="Calibri" panose="020F0502020204030204" pitchFamily="34" charset="0"/>
                          <a:ea typeface="Times New Roman" panose="02020603050405020304" pitchFamily="18" charset="0"/>
                          <a:cs typeface="Arial" panose="020B0604020202020204" pitchFamily="34" charset="0"/>
                        </a:rPr>
                        <a:t>GUIDANCE FOR Students IN THE COMPLETION OF TASKS</a:t>
                      </a:r>
                      <a:endParaRPr lang="en-GB" sz="700" dirty="0">
                        <a:effectLst/>
                        <a:latin typeface="Times New Roman" panose="02020603050405020304" pitchFamily="18" charset="0"/>
                        <a:ea typeface="Times New Roman" panose="02020603050405020304" pitchFamily="18" charset="0"/>
                      </a:endParaRPr>
                    </a:p>
                  </a:txBody>
                  <a:tcPr marL="49362" marR="4936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508813368"/>
                  </a:ext>
                </a:extLst>
              </a:tr>
            </a:tbl>
          </a:graphicData>
        </a:graphic>
      </p:graphicFrame>
      <p:sp>
        <p:nvSpPr>
          <p:cNvPr id="15" name="Rectangle 5"/>
          <p:cNvSpPr>
            <a:spLocks noChangeArrowheads="1"/>
          </p:cNvSpPr>
          <p:nvPr/>
        </p:nvSpPr>
        <p:spPr bwMode="auto">
          <a:xfrm>
            <a:off x="1055189" y="1882517"/>
            <a:ext cx="9936480" cy="4693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The turbo strip down tasks below should be conducted in the engine lab under instruction.  Record all of your findings.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Present them in a technical report format with your discussion of your results and conclusions in no longer than 20 pages excluding appendices.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Use graphical data, diagrams and illustrations to support your discussions and conclusions.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GB"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4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4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4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1" u="sng" strike="noStrike" cap="none" normalizeH="0" baseline="0" dirty="0">
                <a:ln>
                  <a:noFill/>
                </a:ln>
                <a:solidFill>
                  <a:schemeClr val="tx1"/>
                </a:solidFill>
                <a:effectLst/>
                <a:latin typeface="Calibri" panose="020F0502020204030204" pitchFamily="34" charset="0"/>
                <a:ea typeface="Times New Roman" panose="02020603050405020304" pitchFamily="18" charset="0"/>
              </a:rPr>
              <a:t>Assignment Outline.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Carefully strip down a turbo and document the procedure (Similar to a Haynes manual).</a:t>
            </a:r>
            <a:endParaRPr kumimoji="0" lang="en-GB" altLang="en-US" sz="14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Describe (with pictures/CAD diagrams) how the flow of air and exhaust gasses flow through the turbo to atmosphere through to the tailpipe.</a:t>
            </a:r>
            <a:endParaRPr kumimoji="0" lang="en-GB" altLang="en-US" sz="14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You are required to perform the basic design of a turbo charger installation for a V8 spark ignition four stroke engine which has a bore of 95mm and a stroke of 80mm.  The engine has a rev limit of 9500rpm.</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In naturally aspirated format, it has a volumetric efficiency of 85%.  It is required that the turbocharged engine runs with 12psi of boost pressure.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a:t>
            </a:r>
            <a:endParaRPr kumimoji="0" lang="en-GB"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940009"/>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1_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3.xml><?xml version="1.0" encoding="utf-8"?>
<a:theme xmlns:a="http://schemas.openxmlformats.org/drawingml/2006/main" name="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5576</TotalTime>
  <Words>4905</Words>
  <Application>Microsoft Office PowerPoint</Application>
  <PresentationFormat>Widescreen</PresentationFormat>
  <Paragraphs>599</Paragraphs>
  <Slides>41</Slides>
  <Notes>32</Notes>
  <HiddenSlides>1</HiddenSlides>
  <MMClips>0</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41</vt:i4>
      </vt:variant>
    </vt:vector>
  </HeadingPairs>
  <TitlesOfParts>
    <vt:vector size="50" baseType="lpstr">
      <vt:lpstr>ＭＳ Ｐゴシック</vt:lpstr>
      <vt:lpstr>Arial</vt:lpstr>
      <vt:lpstr>Calibri</vt:lpstr>
      <vt:lpstr>Times New Roman</vt:lpstr>
      <vt:lpstr>Wingdings</vt:lpstr>
      <vt:lpstr>Composite</vt:lpstr>
      <vt:lpstr>1_Composite</vt:lpstr>
      <vt:lpstr>Pedro UWTSD</vt:lpstr>
      <vt:lpstr>Microsoft Equation 3.0</vt:lpstr>
      <vt:lpstr>Review of Supercharging and Turbocharging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Basic Principles in achieving more power</vt:lpstr>
      <vt:lpstr> Effects of adding turbo</vt:lpstr>
      <vt:lpstr> Effects of adding turbo</vt:lpstr>
      <vt:lpstr> Pressure Ratio</vt:lpstr>
      <vt:lpstr> Density Ratio</vt:lpstr>
      <vt:lpstr> Airflow requirements</vt:lpstr>
      <vt:lpstr> Compressor Efficiency</vt:lpstr>
      <vt:lpstr> Compressor Efficiency</vt:lpstr>
      <vt:lpstr> Compressor Efficiency</vt:lpstr>
      <vt:lpstr> Compressor Efficiency</vt:lpstr>
      <vt:lpstr> Turbine Size</vt:lpstr>
      <vt:lpstr> Turbine Size</vt:lpstr>
      <vt:lpstr> Compressor outlet temp</vt:lpstr>
      <vt:lpstr> Compressor outlet temp</vt:lpstr>
      <vt:lpstr> Intercooler efficiency</vt:lpstr>
      <vt:lpstr> Intercooler design</vt:lpstr>
      <vt:lpstr> Intercooler design</vt:lpstr>
      <vt:lpstr> Air/Water Intercoolers </vt:lpstr>
      <vt:lpstr> Density Recovery </vt:lpstr>
      <vt:lpstr>Advanced Engine Technology Density Recovery </vt:lpstr>
      <vt:lpstr> Boost Controls </vt:lpstr>
      <vt:lpstr> Wastegate diagram </vt:lpstr>
      <vt:lpstr> Wastegates </vt:lpstr>
      <vt:lpstr> Remote Wastegate                                                  Integral Wastegate </vt:lpstr>
      <vt:lpstr> Integral Wastegate </vt:lpstr>
      <vt:lpstr> Parallel Twin Turbos </vt:lpstr>
      <vt:lpstr>Advanced Engine Technology Sequential Twin Turbos </vt:lpstr>
      <vt:lpstr> Variable Geometry </vt:lpstr>
      <vt:lpstr> Variable Geometry </vt:lpstr>
      <vt:lpstr> Future Trends </vt:lpstr>
      <vt:lpstr> Future Trends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 Thomas</dc:creator>
  <cp:lastModifiedBy>Hanna Thomas</cp:lastModifiedBy>
  <cp:revision>73</cp:revision>
  <dcterms:created xsi:type="dcterms:W3CDTF">2017-03-03T11:04:47Z</dcterms:created>
  <dcterms:modified xsi:type="dcterms:W3CDTF">2017-03-07T08:01:18Z</dcterms:modified>
</cp:coreProperties>
</file>