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5" r:id="rId8"/>
    <p:sldId id="266" r:id="rId9"/>
    <p:sldId id="269" r:id="rId10"/>
    <p:sldId id="268" r:id="rId11"/>
    <p:sldId id="270" r:id="rId12"/>
    <p:sldId id="267" r:id="rId13"/>
    <p:sldId id="263"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EE0C31-4D62-6638-7D75-C44A83291E7F}" v="717" dt="2022-03-25T22:46:14.992"/>
    <p1510:client id="{0D4558AE-20CA-951A-743A-E2E07FC4ACB7}" v="223" dt="2022-03-26T19:42:15.282"/>
    <p1510:client id="{19E1CBE0-7CD0-43EA-BAD0-428E34322673}" v="348" dt="2022-03-26T22:04:30.296"/>
    <p1510:client id="{3A0353E1-5CC3-D6A1-61D5-D7B20066917B}" v="171" dt="2022-03-26T19:21:16.591"/>
    <p1510:client id="{4F9926E3-A595-4365-81ED-38EABD4ED319}" v="339" dt="2022-03-26T21:55:12.161"/>
    <p1510:client id="{620D04D3-2464-4C01-855D-092C2C726CCD}" v="45" dt="2022-03-22T06:32:46.520"/>
    <p1510:client id="{6ED515B2-4700-41D4-95EA-F09D4E77ADDF}" v="12" dt="2022-03-23T15:33:36.751"/>
    <p1510:client id="{74886007-E129-8600-5C2F-0F320E7C3218}" v="119" dt="2022-03-26T20:15:52.290"/>
    <p1510:client id="{A98CD218-7767-DE4C-8E44-7B34096ED520}" v="7" dt="2022-03-22T06:33:09.065"/>
    <p1510:client id="{DB3E7188-E7DC-C0D7-716E-74CBE9DB8577}" v="164" dt="2022-03-26T21:45:19.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4/3/2022</a:t>
            </a:fld>
            <a:endParaRPr lang="en-US"/>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946093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4/3/2022</a:t>
            </a:fld>
            <a:endParaRPr lang="en-US"/>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399198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4/3/2022</a:t>
            </a:fld>
            <a:endParaRPr lang="en-US"/>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387689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FFD690-9426-415D-8B65-26881E07B2D4}" type="datetime1">
              <a:rPr lang="en-US" smtClean="0"/>
              <a:t>4/3/2022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351804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C4989A-474C-40DE-95B9-011C28B71673}" type="datetime1">
              <a:rPr lang="en-US" smtClean="0"/>
              <a:t>4/3/2022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41688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5DB4ED54-5B5E-4A04-93D3-5772E3CE3818}" type="datetime1">
              <a:rPr lang="en-US" smtClean="0"/>
              <a:t>4/3/2022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167024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4/3/2022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730706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4/3/2022</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3950188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4/3/2022</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109565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ED4963-E985-44C4-B8C4-FDD613B7C2F8}" type="datetime1">
              <a:rPr lang="en-US" smtClean="0"/>
              <a:t>4/3/2022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7570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4/3/2022</a:t>
            </a:fld>
            <a:endParaRPr lang="en-US"/>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5002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4/3/2022</a:t>
            </a:fld>
            <a:endParaRPr lang="en-US"/>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a:t>
            </a:fld>
            <a:endParaRPr lang="en-US"/>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80547353"/>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457200" rtl="0" eaLnBrk="1" latinLnBrk="0" hangingPunct="1">
        <a:lnSpc>
          <a:spcPct val="90000"/>
        </a:lnSpc>
        <a:spcBef>
          <a:spcPct val="0"/>
        </a:spcBef>
        <a:buNone/>
        <a:defRPr sz="44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nytimes.com/2018/04/28/business/nike-women.html" TargetMode="External"/><Relationship Id="rId2" Type="http://schemas.openxmlformats.org/officeDocument/2006/relationships/hyperlink" Target="https://www.trainingexpress.org.uk/overcome-the-barriers-to-effective-communication/" TargetMode="External"/><Relationship Id="rId1" Type="http://schemas.openxmlformats.org/officeDocument/2006/relationships/slideLayout" Target="../slideLayouts/slideLayout2.xml"/><Relationship Id="rId6" Type="http://schemas.openxmlformats.org/officeDocument/2006/relationships/hyperlink" Target="https://www.ringcentral.com/us/en/blog/top-7-benefits-of-workplace-communication/" TargetMode="External"/><Relationship Id="rId5" Type="http://schemas.openxmlformats.org/officeDocument/2006/relationships/hyperlink" Target="https://smallbusiness.chron.com/benefits-effective-communication-workplace-20198.html" TargetMode="External"/><Relationship Id="rId4" Type="http://schemas.openxmlformats.org/officeDocument/2006/relationships/hyperlink" Target="https://drexel.edu/graduatecollege/professional-development/blog/2018/July/6-barriers-to-effective-communi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19" name="Rectangle 18">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433947" y="1524001"/>
            <a:ext cx="3701841" cy="3478384"/>
          </a:xfrm>
        </p:spPr>
        <p:txBody>
          <a:bodyPr>
            <a:normAutofit/>
          </a:bodyPr>
          <a:lstStyle/>
          <a:p>
            <a:r>
              <a:rPr lang="en-US" b="1">
                <a:solidFill>
                  <a:srgbClr val="FFFFFF"/>
                </a:solidFill>
                <a:ea typeface="+mj-lt"/>
                <a:cs typeface="+mj-lt"/>
              </a:rPr>
              <a:t>Strategies for Effective Communication in a Business Setting.</a:t>
            </a:r>
            <a:endParaRPr lang="en-US">
              <a:solidFill>
                <a:srgbClr val="FFFFFF"/>
              </a:solidFill>
            </a:endParaRPr>
          </a:p>
        </p:txBody>
      </p:sp>
      <p:pic>
        <p:nvPicPr>
          <p:cNvPr id="4" name="Picture 3">
            <a:extLst>
              <a:ext uri="{FF2B5EF4-FFF2-40B4-BE49-F238E27FC236}">
                <a16:creationId xmlns:a16="http://schemas.microsoft.com/office/drawing/2014/main" id="{907625E9-7971-4388-B74C-48B2BB5376D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tretch/>
        </p:blipFill>
        <p:spPr>
          <a:xfrm>
            <a:off x="4668461" y="452020"/>
            <a:ext cx="6764864" cy="3805236"/>
          </a:xfrm>
          <a:prstGeom prst="rect">
            <a:avLst/>
          </a:prstGeom>
        </p:spPr>
      </p:pic>
      <p:sp>
        <p:nvSpPr>
          <p:cNvPr id="10" name="TextBox 9">
            <a:extLst>
              <a:ext uri="{FF2B5EF4-FFF2-40B4-BE49-F238E27FC236}">
                <a16:creationId xmlns:a16="http://schemas.microsoft.com/office/drawing/2014/main" id="{63762883-48D3-6B87-5689-BDF42AF785F5}"/>
              </a:ext>
            </a:extLst>
          </p:cNvPr>
          <p:cNvSpPr txBox="1"/>
          <p:nvPr/>
        </p:nvSpPr>
        <p:spPr>
          <a:xfrm>
            <a:off x="4574146" y="4627808"/>
            <a:ext cx="685370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2109919 - Maria Angelova</a:t>
            </a:r>
          </a:p>
          <a:p>
            <a:r>
              <a:rPr lang="en-GB" sz="1600"/>
              <a:t>2020342 - Denise Chambers</a:t>
            </a:r>
          </a:p>
          <a:p>
            <a:r>
              <a:rPr lang="en-GB" sz="1600"/>
              <a:t>2109147 - Farhana Tahura</a:t>
            </a:r>
          </a:p>
          <a:p>
            <a:r>
              <a:rPr lang="en-GB" sz="1600">
                <a:ea typeface="+mn-lt"/>
                <a:cs typeface="+mn-lt"/>
              </a:rPr>
              <a:t>2109241 -  Tiffany-Ane Lane</a:t>
            </a:r>
            <a:endParaRPr lang="en-GB"/>
          </a:p>
          <a:p>
            <a:r>
              <a:rPr lang="en-GB" sz="1600"/>
              <a:t>2107786 - </a:t>
            </a:r>
            <a:r>
              <a:rPr lang="en-GB" sz="1600" err="1"/>
              <a:t>Plamedy</a:t>
            </a:r>
            <a:r>
              <a:rPr lang="en-GB" sz="1600"/>
              <a:t> Maketa</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5B79-99B8-4ACF-9389-FF316F70EBAD}"/>
              </a:ext>
            </a:extLst>
          </p:cNvPr>
          <p:cNvSpPr>
            <a:spLocks noGrp="1"/>
          </p:cNvSpPr>
          <p:nvPr>
            <p:ph type="title"/>
          </p:nvPr>
        </p:nvSpPr>
        <p:spPr/>
        <p:txBody>
          <a:bodyPr/>
          <a:lstStyle/>
          <a:p>
            <a:r>
              <a:rPr lang="en-GB"/>
              <a:t>Social Contract</a:t>
            </a:r>
          </a:p>
        </p:txBody>
      </p:sp>
      <p:sp>
        <p:nvSpPr>
          <p:cNvPr id="4" name="TextBox 3">
            <a:extLst>
              <a:ext uri="{FF2B5EF4-FFF2-40B4-BE49-F238E27FC236}">
                <a16:creationId xmlns:a16="http://schemas.microsoft.com/office/drawing/2014/main" id="{C716E436-D1AD-416F-99BC-348D9F363F6D}"/>
              </a:ext>
            </a:extLst>
          </p:cNvPr>
          <p:cNvSpPr txBox="1"/>
          <p:nvPr/>
        </p:nvSpPr>
        <p:spPr>
          <a:xfrm>
            <a:off x="485104" y="2266681"/>
            <a:ext cx="511505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Be </a:t>
            </a:r>
            <a:r>
              <a:rPr lang="en-GB">
                <a:solidFill>
                  <a:srgbClr val="000000"/>
                </a:solidFill>
              </a:rPr>
              <a:t>kind</a:t>
            </a:r>
          </a:p>
          <a:p>
            <a:pPr marL="285750" indent="-285750">
              <a:buFont typeface="Arial"/>
              <a:buChar char="•"/>
            </a:pPr>
            <a:r>
              <a:rPr lang="en-GB">
                <a:ea typeface="+mn-lt"/>
                <a:cs typeface="+mn-lt"/>
              </a:rPr>
              <a:t>Have respect for each other</a:t>
            </a:r>
            <a:endParaRPr lang="en-GB"/>
          </a:p>
          <a:p>
            <a:pPr marL="285750" indent="-285750">
              <a:buFont typeface="Arial"/>
              <a:buChar char="•"/>
            </a:pPr>
            <a:r>
              <a:rPr lang="en-GB"/>
              <a:t>Work as a team</a:t>
            </a:r>
          </a:p>
          <a:p>
            <a:pPr marL="285750" indent="-285750">
              <a:buFont typeface="Arial"/>
              <a:buChar char="•"/>
            </a:pPr>
            <a:r>
              <a:rPr lang="en-GB"/>
              <a:t>Wait your turn to speak, don’t interrupt</a:t>
            </a:r>
          </a:p>
          <a:p>
            <a:pPr marL="285750" indent="-285750">
              <a:buFont typeface="Arial"/>
              <a:buChar char="•"/>
            </a:pPr>
            <a:r>
              <a:rPr lang="en-GB"/>
              <a:t>Do your part</a:t>
            </a:r>
          </a:p>
          <a:p>
            <a:pPr marL="285750" indent="-285750">
              <a:buFont typeface="Arial"/>
              <a:buChar char="•"/>
            </a:pPr>
            <a:r>
              <a:rPr lang="en-GB"/>
              <a:t>Help each other out</a:t>
            </a:r>
          </a:p>
          <a:p>
            <a:pPr marL="285750" indent="-285750">
              <a:buFont typeface="Arial"/>
              <a:buChar char="•"/>
            </a:pPr>
            <a:r>
              <a:rPr lang="en-GB">
                <a:ea typeface="+mn-lt"/>
                <a:cs typeface="+mn-lt"/>
              </a:rPr>
              <a:t>Create a plan so everyone knows what needs to be done and when it needs to be done</a:t>
            </a:r>
            <a:endParaRPr lang="en-GB"/>
          </a:p>
          <a:p>
            <a:pPr marL="285750" indent="-285750">
              <a:buFont typeface="Arial"/>
              <a:buChar char="•"/>
            </a:pPr>
            <a:r>
              <a:rPr lang="en-GB"/>
              <a:t>Hear out the other team members ideas</a:t>
            </a:r>
          </a:p>
          <a:p>
            <a:pPr marL="285750" indent="-285750">
              <a:buFont typeface="Arial"/>
              <a:buChar char="•"/>
            </a:pPr>
            <a:r>
              <a:rPr lang="en-GB"/>
              <a:t>Be patient</a:t>
            </a:r>
          </a:p>
          <a:p>
            <a:pPr marL="285750" indent="-285750">
              <a:buFont typeface="Arial"/>
              <a:buChar char="•"/>
            </a:pPr>
            <a:r>
              <a:rPr lang="en-GB"/>
              <a:t>Communicate openly, via agreed channels</a:t>
            </a:r>
          </a:p>
          <a:p>
            <a:pPr marL="285750" indent="-285750">
              <a:buFont typeface="Arial"/>
              <a:buChar char="•"/>
            </a:pPr>
            <a:r>
              <a:rPr lang="en-GB"/>
              <a:t>Share your ideas</a:t>
            </a:r>
          </a:p>
          <a:p>
            <a:pPr marL="285750" indent="-285750">
              <a:buFont typeface="Arial"/>
              <a:buChar char="•"/>
            </a:pPr>
            <a:endParaRPr lang="en-GB">
              <a:highlight>
                <a:srgbClr val="00FFFF"/>
              </a:highlight>
            </a:endParaRPr>
          </a:p>
          <a:p>
            <a:pPr marL="285750" indent="-285750">
              <a:buFont typeface="Arial"/>
              <a:buChar char="•"/>
            </a:pPr>
            <a:endParaRPr lang="en-GB"/>
          </a:p>
          <a:p>
            <a:endParaRPr lang="en-GB"/>
          </a:p>
        </p:txBody>
      </p:sp>
    </p:spTree>
    <p:extLst>
      <p:ext uri="{BB962C8B-B14F-4D97-AF65-F5344CB8AC3E}">
        <p14:creationId xmlns:p14="http://schemas.microsoft.com/office/powerpoint/2010/main" val="260907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77FDE5C-3843-F386-A2A7-812A20609B04}"/>
              </a:ext>
            </a:extLst>
          </p:cNvPr>
          <p:cNvSpPr>
            <a:spLocks noGrp="1"/>
          </p:cNvSpPr>
          <p:nvPr>
            <p:ph type="title"/>
          </p:nvPr>
        </p:nvSpPr>
        <p:spPr/>
        <p:txBody>
          <a:bodyPr>
            <a:normAutofit fontScale="90000"/>
          </a:bodyPr>
          <a:lstStyle/>
          <a:p>
            <a:r>
              <a:rPr lang="en-GB" sz="3600">
                <a:ea typeface="+mj-lt"/>
                <a:cs typeface="+mj-lt"/>
              </a:rPr>
              <a:t>benefits of effective communication on the organisation’s business process? </a:t>
            </a:r>
            <a:endParaRPr lang="en-US">
              <a:ea typeface="+mj-lt"/>
              <a:cs typeface="+mj-lt"/>
            </a:endParaRPr>
          </a:p>
        </p:txBody>
      </p:sp>
      <p:sp>
        <p:nvSpPr>
          <p:cNvPr id="3" name="Content Placeholder 2">
            <a:extLst>
              <a:ext uri="{FF2B5EF4-FFF2-40B4-BE49-F238E27FC236}">
                <a16:creationId xmlns:a16="http://schemas.microsoft.com/office/drawing/2014/main" id="{AD336F75-1536-4758-8492-868223A0FF23}"/>
              </a:ext>
            </a:extLst>
          </p:cNvPr>
          <p:cNvSpPr>
            <a:spLocks noGrp="1"/>
          </p:cNvSpPr>
          <p:nvPr>
            <p:ph sz="half" idx="1"/>
          </p:nvPr>
        </p:nvSpPr>
        <p:spPr/>
        <p:txBody>
          <a:bodyPr/>
          <a:lstStyle/>
          <a:p>
            <a:pPr marL="0" indent="0">
              <a:buNone/>
            </a:pPr>
            <a:endParaRPr lang="en-GB"/>
          </a:p>
          <a:p>
            <a:pPr marL="0" indent="0">
              <a:buNone/>
            </a:pPr>
            <a:endParaRPr lang="en-GB"/>
          </a:p>
          <a:p>
            <a:pPr marL="0" indent="0" algn="ctr">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a:t>Chon.com</a:t>
            </a:r>
          </a:p>
        </p:txBody>
      </p:sp>
      <p:pic>
        <p:nvPicPr>
          <p:cNvPr id="8" name="Picture 8" descr="A group of people sitting around a table&#10;&#10;Description automatically generated">
            <a:extLst>
              <a:ext uri="{FF2B5EF4-FFF2-40B4-BE49-F238E27FC236}">
                <a16:creationId xmlns:a16="http://schemas.microsoft.com/office/drawing/2014/main" id="{2A6BD517-C955-5282-D63F-A47A37AC2847}"/>
              </a:ext>
            </a:extLst>
          </p:cNvPr>
          <p:cNvPicPr>
            <a:picLocks noGrp="1" noChangeAspect="1"/>
          </p:cNvPicPr>
          <p:nvPr>
            <p:ph sz="half" idx="2"/>
          </p:nvPr>
        </p:nvPicPr>
        <p:blipFill>
          <a:blip r:embed="rId2"/>
          <a:stretch>
            <a:fillRect/>
          </a:stretch>
        </p:blipFill>
        <p:spPr>
          <a:xfrm>
            <a:off x="667260" y="2230171"/>
            <a:ext cx="3963180" cy="3303925"/>
          </a:xfrm>
        </p:spPr>
      </p:pic>
      <p:sp>
        <p:nvSpPr>
          <p:cNvPr id="2" name="TextBox 1">
            <a:extLst>
              <a:ext uri="{FF2B5EF4-FFF2-40B4-BE49-F238E27FC236}">
                <a16:creationId xmlns:a16="http://schemas.microsoft.com/office/drawing/2014/main" id="{39C74D79-E694-62B6-C22C-B8239ADD38EE}"/>
              </a:ext>
            </a:extLst>
          </p:cNvPr>
          <p:cNvSpPr txBox="1"/>
          <p:nvPr/>
        </p:nvSpPr>
        <p:spPr>
          <a:xfrm>
            <a:off x="388513" y="98738"/>
            <a:ext cx="34622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2109919 - Maria Angelova</a:t>
            </a:r>
          </a:p>
          <a:p>
            <a:pPr algn="l"/>
            <a:endParaRPr lang="en-GB"/>
          </a:p>
        </p:txBody>
      </p:sp>
      <p:sp>
        <p:nvSpPr>
          <p:cNvPr id="7" name="TextBox 6">
            <a:extLst>
              <a:ext uri="{FF2B5EF4-FFF2-40B4-BE49-F238E27FC236}">
                <a16:creationId xmlns:a16="http://schemas.microsoft.com/office/drawing/2014/main" id="{2F5DABE8-C5AA-F99E-0850-BA1FB31CE885}"/>
              </a:ext>
            </a:extLst>
          </p:cNvPr>
          <p:cNvSpPr txBox="1"/>
          <p:nvPr/>
        </p:nvSpPr>
        <p:spPr>
          <a:xfrm>
            <a:off x="5573843" y="2226039"/>
            <a:ext cx="519159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GB"/>
              <a:t>Builds effective team</a:t>
            </a:r>
          </a:p>
          <a:p>
            <a:pPr marL="285750" indent="-285750">
              <a:buFont typeface="Wingdings"/>
              <a:buChar char="§"/>
            </a:pPr>
            <a:r>
              <a:rPr lang="en-GB"/>
              <a:t>Communication powers organization and production processes</a:t>
            </a:r>
          </a:p>
        </p:txBody>
      </p:sp>
    </p:spTree>
    <p:extLst>
      <p:ext uri="{BB962C8B-B14F-4D97-AF65-F5344CB8AC3E}">
        <p14:creationId xmlns:p14="http://schemas.microsoft.com/office/powerpoint/2010/main" val="3904247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899F2-D7C2-4056-B49F-ECF35CC4BF5F}"/>
              </a:ext>
            </a:extLst>
          </p:cNvPr>
          <p:cNvSpPr>
            <a:spLocks noGrp="1"/>
          </p:cNvSpPr>
          <p:nvPr>
            <p:ph type="title"/>
          </p:nvPr>
        </p:nvSpPr>
        <p:spPr>
          <a:xfrm>
            <a:off x="334346" y="133339"/>
            <a:ext cx="11909672" cy="1575086"/>
          </a:xfrm>
        </p:spPr>
        <p:txBody>
          <a:bodyPr>
            <a:normAutofit/>
          </a:bodyPr>
          <a:lstStyle/>
          <a:p>
            <a:r>
              <a:rPr lang="en-GB" sz="3600">
                <a:ea typeface="+mj-lt"/>
                <a:cs typeface="+mj-lt"/>
              </a:rPr>
              <a:t>How should  the organisation use  the  theories relating to models of communication?</a:t>
            </a:r>
            <a:endParaRPr lang="en-US" sz="3600"/>
          </a:p>
        </p:txBody>
      </p:sp>
      <p:sp>
        <p:nvSpPr>
          <p:cNvPr id="3" name="Content Placeholder 2">
            <a:extLst>
              <a:ext uri="{FF2B5EF4-FFF2-40B4-BE49-F238E27FC236}">
                <a16:creationId xmlns:a16="http://schemas.microsoft.com/office/drawing/2014/main" id="{A5C339A6-2390-416B-95D4-98460537E188}"/>
              </a:ext>
            </a:extLst>
          </p:cNvPr>
          <p:cNvSpPr>
            <a:spLocks noGrp="1"/>
          </p:cNvSpPr>
          <p:nvPr>
            <p:ph idx="1"/>
          </p:nvPr>
        </p:nvSpPr>
        <p:spPr/>
        <p:txBody>
          <a:bodyPr/>
          <a:lstStyle/>
          <a:p>
            <a:pPr marL="305435" indent="-305435"/>
            <a:r>
              <a:rPr lang="en-GB"/>
              <a:t>Denise</a:t>
            </a:r>
          </a:p>
        </p:txBody>
      </p:sp>
      <p:sp>
        <p:nvSpPr>
          <p:cNvPr id="4" name="TextBox 3">
            <a:extLst>
              <a:ext uri="{FF2B5EF4-FFF2-40B4-BE49-F238E27FC236}">
                <a16:creationId xmlns:a16="http://schemas.microsoft.com/office/drawing/2014/main" id="{1EC3CD21-992D-74CE-88ED-813C39817914}"/>
              </a:ext>
            </a:extLst>
          </p:cNvPr>
          <p:cNvSpPr txBox="1"/>
          <p:nvPr/>
        </p:nvSpPr>
        <p:spPr>
          <a:xfrm>
            <a:off x="377780" y="98737"/>
            <a:ext cx="33656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2020342 - Denise Chambers</a:t>
            </a:r>
            <a:endParaRPr lang="en-US"/>
          </a:p>
        </p:txBody>
      </p:sp>
    </p:spTree>
    <p:extLst>
      <p:ext uri="{BB962C8B-B14F-4D97-AF65-F5344CB8AC3E}">
        <p14:creationId xmlns:p14="http://schemas.microsoft.com/office/powerpoint/2010/main" val="377039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AB94F-13EC-4CEF-AB2A-D5DBE34D00CB}"/>
              </a:ext>
            </a:extLst>
          </p:cNvPr>
          <p:cNvSpPr>
            <a:spLocks noGrp="1"/>
          </p:cNvSpPr>
          <p:nvPr>
            <p:ph type="title"/>
          </p:nvPr>
        </p:nvSpPr>
        <p:spPr>
          <a:xfrm>
            <a:off x="388008" y="455310"/>
            <a:ext cx="11008152" cy="1006270"/>
          </a:xfrm>
        </p:spPr>
        <p:txBody>
          <a:bodyPr vert="horz" lIns="91440" tIns="45720" rIns="91440" bIns="45720" rtlCol="0" anchor="b">
            <a:normAutofit/>
          </a:bodyPr>
          <a:lstStyle/>
          <a:p>
            <a:r>
              <a:rPr lang="en-US" sz="2800" b="0" kern="1200" cap="all">
                <a:solidFill>
                  <a:schemeClr val="tx1">
                    <a:lumMod val="75000"/>
                    <a:lumOff val="25000"/>
                  </a:schemeClr>
                </a:solidFill>
                <a:latin typeface="+mj-lt"/>
                <a:ea typeface="+mj-ea"/>
                <a:cs typeface="+mj-cs"/>
              </a:rPr>
              <a:t>Barriers  that can prevent effective communication between  the organisation and  their external stakeholders.</a:t>
            </a:r>
          </a:p>
        </p:txBody>
      </p:sp>
      <p:sp>
        <p:nvSpPr>
          <p:cNvPr id="19" name="Rectangle 18">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4">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4">
            <a:extLst>
              <a:ext uri="{FF2B5EF4-FFF2-40B4-BE49-F238E27FC236}">
                <a16:creationId xmlns:a16="http://schemas.microsoft.com/office/drawing/2014/main" id="{D735EBFE-51E1-13A8-80CC-D95386A09304}"/>
              </a:ext>
            </a:extLst>
          </p:cNvPr>
          <p:cNvPicPr>
            <a:picLocks noChangeAspect="1"/>
          </p:cNvPicPr>
          <p:nvPr/>
        </p:nvPicPr>
        <p:blipFill rotWithShape="1">
          <a:blip r:embed="rId2"/>
          <a:srcRect r="9097" b="3"/>
          <a:stretch/>
        </p:blipFill>
        <p:spPr>
          <a:xfrm>
            <a:off x="611392" y="2347105"/>
            <a:ext cx="5074920" cy="3712464"/>
          </a:xfrm>
          <a:prstGeom prst="rect">
            <a:avLst/>
          </a:prstGeom>
        </p:spPr>
      </p:pic>
      <p:sp>
        <p:nvSpPr>
          <p:cNvPr id="15" name="TextBox 14">
            <a:extLst>
              <a:ext uri="{FF2B5EF4-FFF2-40B4-BE49-F238E27FC236}">
                <a16:creationId xmlns:a16="http://schemas.microsoft.com/office/drawing/2014/main" id="{45A6E323-66DA-FE66-235C-DF36D621E725}"/>
              </a:ext>
            </a:extLst>
          </p:cNvPr>
          <p:cNvSpPr txBox="1"/>
          <p:nvPr/>
        </p:nvSpPr>
        <p:spPr>
          <a:xfrm>
            <a:off x="6455669" y="2173444"/>
            <a:ext cx="5072129"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What is ineffective communication? </a:t>
            </a:r>
          </a:p>
          <a:p>
            <a:endParaRPr lang="en-GB"/>
          </a:p>
          <a:p>
            <a:r>
              <a:rPr lang="en-GB"/>
              <a:t>Here are some barriers that can prevent effective communication:</a:t>
            </a:r>
          </a:p>
          <a:p>
            <a:endParaRPr lang="en-GB"/>
          </a:p>
          <a:p>
            <a:pPr marL="285750" indent="-285750">
              <a:buFont typeface="Arial"/>
              <a:buChar char="•"/>
            </a:pPr>
            <a:r>
              <a:rPr lang="en-GB"/>
              <a:t>Inability to listen to others</a:t>
            </a:r>
          </a:p>
          <a:p>
            <a:pPr marL="285750" indent="-285750">
              <a:buFont typeface="Arial"/>
              <a:buChar char="•"/>
            </a:pPr>
            <a:endParaRPr lang="en-GB"/>
          </a:p>
          <a:p>
            <a:pPr marL="285750" indent="-285750">
              <a:buFont typeface="Arial"/>
              <a:buChar char="•"/>
            </a:pPr>
            <a:r>
              <a:rPr lang="en-GB"/>
              <a:t>Lack of Trust</a:t>
            </a:r>
          </a:p>
          <a:p>
            <a:pPr marL="285750" indent="-285750">
              <a:buFont typeface="Arial"/>
              <a:buChar char="•"/>
            </a:pPr>
            <a:endParaRPr lang="en-GB"/>
          </a:p>
          <a:p>
            <a:pPr marL="285750" indent="-285750">
              <a:buFont typeface="Arial"/>
              <a:buChar char="•"/>
            </a:pPr>
            <a:endParaRPr lang="en-GB"/>
          </a:p>
        </p:txBody>
      </p:sp>
      <p:sp>
        <p:nvSpPr>
          <p:cNvPr id="16" name="TextBox 15">
            <a:extLst>
              <a:ext uri="{FF2B5EF4-FFF2-40B4-BE49-F238E27FC236}">
                <a16:creationId xmlns:a16="http://schemas.microsoft.com/office/drawing/2014/main" id="{D4495799-438A-A1A5-EED5-19421D1625AE}"/>
              </a:ext>
            </a:extLst>
          </p:cNvPr>
          <p:cNvSpPr txBox="1"/>
          <p:nvPr/>
        </p:nvSpPr>
        <p:spPr>
          <a:xfrm>
            <a:off x="309361" y="6222910"/>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err="1"/>
              <a:t>Trainingexpress</a:t>
            </a:r>
            <a:r>
              <a:rPr lang="en-GB" sz="1200"/>
              <a:t> (2022)</a:t>
            </a:r>
          </a:p>
        </p:txBody>
      </p:sp>
      <p:sp>
        <p:nvSpPr>
          <p:cNvPr id="17" name="TextBox 16">
            <a:extLst>
              <a:ext uri="{FF2B5EF4-FFF2-40B4-BE49-F238E27FC236}">
                <a16:creationId xmlns:a16="http://schemas.microsoft.com/office/drawing/2014/main" id="{11120C7B-E99F-9DAA-ECCA-6398063F79C6}"/>
              </a:ext>
            </a:extLst>
          </p:cNvPr>
          <p:cNvSpPr txBox="1"/>
          <p:nvPr/>
        </p:nvSpPr>
        <p:spPr>
          <a:xfrm>
            <a:off x="388513" y="77273"/>
            <a:ext cx="31832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2109147 – Farhana Tahura</a:t>
            </a:r>
          </a:p>
        </p:txBody>
      </p:sp>
    </p:spTree>
    <p:extLst>
      <p:ext uri="{BB962C8B-B14F-4D97-AF65-F5344CB8AC3E}">
        <p14:creationId xmlns:p14="http://schemas.microsoft.com/office/powerpoint/2010/main" val="538917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50FE3-F79F-4DD5-9EC6-D80C21219B95}"/>
              </a:ext>
            </a:extLst>
          </p:cNvPr>
          <p:cNvSpPr>
            <a:spLocks noGrp="1"/>
          </p:cNvSpPr>
          <p:nvPr>
            <p:ph type="title"/>
          </p:nvPr>
        </p:nvSpPr>
        <p:spPr>
          <a:xfrm>
            <a:off x="345079" y="519705"/>
            <a:ext cx="11029616" cy="1188720"/>
          </a:xfrm>
        </p:spPr>
        <p:txBody>
          <a:bodyPr>
            <a:normAutofit/>
          </a:bodyPr>
          <a:lstStyle/>
          <a:p>
            <a:r>
              <a:rPr lang="en-GB" sz="3600">
                <a:ea typeface="+mj-lt"/>
                <a:cs typeface="+mj-lt"/>
              </a:rPr>
              <a:t>channels of communication used by  the organisation</a:t>
            </a:r>
            <a:endParaRPr lang="en-US" sz="3600"/>
          </a:p>
        </p:txBody>
      </p:sp>
      <p:sp>
        <p:nvSpPr>
          <p:cNvPr id="3" name="Content Placeholder 2">
            <a:extLst>
              <a:ext uri="{FF2B5EF4-FFF2-40B4-BE49-F238E27FC236}">
                <a16:creationId xmlns:a16="http://schemas.microsoft.com/office/drawing/2014/main" id="{C92F19EE-16BA-4C3D-8862-2E1CF8631994}"/>
              </a:ext>
            </a:extLst>
          </p:cNvPr>
          <p:cNvSpPr>
            <a:spLocks noGrp="1"/>
          </p:cNvSpPr>
          <p:nvPr>
            <p:ph idx="1"/>
          </p:nvPr>
        </p:nvSpPr>
        <p:spPr/>
        <p:txBody>
          <a:bodyPr/>
          <a:lstStyle/>
          <a:p>
            <a:r>
              <a:rPr lang="en-GB"/>
              <a:t>Tiffany</a:t>
            </a:r>
          </a:p>
        </p:txBody>
      </p:sp>
      <p:sp>
        <p:nvSpPr>
          <p:cNvPr id="4" name="TextBox 3">
            <a:extLst>
              <a:ext uri="{FF2B5EF4-FFF2-40B4-BE49-F238E27FC236}">
                <a16:creationId xmlns:a16="http://schemas.microsoft.com/office/drawing/2014/main" id="{C560C07E-22EE-C5EC-746F-5E924C20FB60}"/>
              </a:ext>
            </a:extLst>
          </p:cNvPr>
          <p:cNvSpPr txBox="1"/>
          <p:nvPr/>
        </p:nvSpPr>
        <p:spPr>
          <a:xfrm>
            <a:off x="345583" y="109470"/>
            <a:ext cx="35910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2109241 -  Tiffany-Ane Lane</a:t>
            </a:r>
            <a:endParaRPr lang="en-US"/>
          </a:p>
        </p:txBody>
      </p:sp>
    </p:spTree>
    <p:extLst>
      <p:ext uri="{BB962C8B-B14F-4D97-AF65-F5344CB8AC3E}">
        <p14:creationId xmlns:p14="http://schemas.microsoft.com/office/powerpoint/2010/main" val="2610578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1593C-38C4-45B9-966C-EF7C7D9EC83B}"/>
              </a:ext>
            </a:extLst>
          </p:cNvPr>
          <p:cNvSpPr>
            <a:spLocks noGrp="1"/>
          </p:cNvSpPr>
          <p:nvPr>
            <p:ph type="title"/>
          </p:nvPr>
        </p:nvSpPr>
        <p:spPr>
          <a:xfrm>
            <a:off x="345079" y="519705"/>
            <a:ext cx="11029616" cy="1188720"/>
          </a:xfrm>
        </p:spPr>
        <p:txBody>
          <a:bodyPr>
            <a:normAutofit/>
          </a:bodyPr>
          <a:lstStyle/>
          <a:p>
            <a:r>
              <a:rPr lang="en-GB" sz="3600">
                <a:ea typeface="+mj-lt"/>
                <a:cs typeface="+mj-lt"/>
              </a:rPr>
              <a:t>Channels  that can be used  to improve communication?</a:t>
            </a:r>
            <a:endParaRPr lang="en-US" sz="3600"/>
          </a:p>
        </p:txBody>
      </p:sp>
      <p:sp>
        <p:nvSpPr>
          <p:cNvPr id="3" name="Content Placeholder 2">
            <a:extLst>
              <a:ext uri="{FF2B5EF4-FFF2-40B4-BE49-F238E27FC236}">
                <a16:creationId xmlns:a16="http://schemas.microsoft.com/office/drawing/2014/main" id="{35974027-E3ED-45A0-83D2-058CCDDFAF8F}"/>
              </a:ext>
            </a:extLst>
          </p:cNvPr>
          <p:cNvSpPr>
            <a:spLocks noGrp="1"/>
          </p:cNvSpPr>
          <p:nvPr>
            <p:ph idx="1"/>
          </p:nvPr>
        </p:nvSpPr>
        <p:spPr>
          <a:xfrm>
            <a:off x="4563723" y="1118790"/>
            <a:ext cx="7622178" cy="6164899"/>
          </a:xfrm>
        </p:spPr>
        <p:txBody>
          <a:bodyPr>
            <a:normAutofit lnSpcReduction="10000"/>
          </a:bodyPr>
          <a:lstStyle/>
          <a:p>
            <a:pPr marL="305435" indent="-305435"/>
            <a:r>
              <a:rPr lang="en-GB" sz="1350"/>
              <a:t>One type of channel that can be used to improve communication is face to face or video conference: </a:t>
            </a:r>
            <a:r>
              <a:rPr lang="en-GB" sz="1350">
                <a:ea typeface="+mn-lt"/>
                <a:cs typeface="+mn-lt"/>
              </a:rPr>
              <a:t>Face-to-face communication is among the most taxing channels of communication available (it takes more effort to make yourself presentable on video and stay visibly engaged throughout an entire call), but it's still significant because certain situations require nonverbal communication (body language, facial expressions, etc.)</a:t>
            </a:r>
            <a:endParaRPr lang="en-GB" sz="1350"/>
          </a:p>
          <a:p>
            <a:pPr marL="305435" indent="-305435"/>
            <a:r>
              <a:rPr lang="en-GB" sz="1350"/>
              <a:t>Another type of channel that can be used to improve communication is instant messaging: </a:t>
            </a:r>
            <a:r>
              <a:rPr lang="en-GB" sz="1350">
                <a:ea typeface="+mn-lt"/>
                <a:cs typeface="+mn-lt"/>
              </a:rPr>
              <a:t>Instant messaging, like text messaging, is an excellent way to communicate short, direct messages to your staff or clientele in real time. Most of the time, data travels easily over this route.</a:t>
            </a:r>
          </a:p>
          <a:p>
            <a:pPr marL="305435" indent="-305435"/>
            <a:r>
              <a:rPr lang="en-GB" sz="1350">
                <a:ea typeface="+mn-lt"/>
                <a:cs typeface="+mn-lt"/>
              </a:rPr>
              <a:t>Although this channel of communication favours internal communication over external communication. Several salespeople who maintain messaging channels with prospects or clients. Because people don't anticipate fast responses, it's a low-pressure manner to engage, but it still allows for prompt responses.</a:t>
            </a:r>
            <a:endParaRPr lang="en-GB" sz="1350"/>
          </a:p>
          <a:p>
            <a:pPr marL="305435" indent="-305435"/>
            <a:r>
              <a:rPr lang="en-GB" sz="1350"/>
              <a:t>A final channel that can be used to improve communication, is Email: </a:t>
            </a:r>
            <a:r>
              <a:rPr lang="en-GB" sz="1350">
                <a:ea typeface="+mn-lt"/>
                <a:cs typeface="+mn-lt"/>
              </a:rPr>
              <a:t>Email is still one of the most common and effective ways to communicate in writing.</a:t>
            </a:r>
            <a:endParaRPr lang="en-GB" sz="1350"/>
          </a:p>
          <a:p>
            <a:pPr marL="305435" indent="-305435"/>
            <a:r>
              <a:rPr lang="en-GB" sz="1350">
                <a:ea typeface="+mn-lt"/>
                <a:cs typeface="+mn-lt"/>
              </a:rPr>
              <a:t>Even though email congestion might be a nightmare, it will not go away anytime soon. It's a terrific communication method when utilised correctly, and many people love that you can keep track of everything you've worked on and organise things under folders, and it's vital for both internal and external communications. Email is one of the most difficult ways to put your communication skills to the test because it requires you to write concisely and clearly in order to get your point through, which is difficult for many individuals. (Top Communication Channels to Consider for Your Business, 2022)</a:t>
            </a:r>
            <a:endParaRPr lang="en-GB" sz="1350"/>
          </a:p>
          <a:p>
            <a:pPr marL="305435" indent="-305435"/>
            <a:endParaRPr lang="en-GB"/>
          </a:p>
          <a:p>
            <a:pPr marL="0" indent="0">
              <a:buNone/>
            </a:pPr>
            <a:endParaRPr lang="en-GB"/>
          </a:p>
        </p:txBody>
      </p:sp>
      <p:sp>
        <p:nvSpPr>
          <p:cNvPr id="4" name="TextBox 3">
            <a:extLst>
              <a:ext uri="{FF2B5EF4-FFF2-40B4-BE49-F238E27FC236}">
                <a16:creationId xmlns:a16="http://schemas.microsoft.com/office/drawing/2014/main" id="{BAF9FB5D-3AD8-FCC7-B2D9-651E8559457D}"/>
              </a:ext>
            </a:extLst>
          </p:cNvPr>
          <p:cNvSpPr txBox="1"/>
          <p:nvPr/>
        </p:nvSpPr>
        <p:spPr>
          <a:xfrm>
            <a:off x="388513" y="109470"/>
            <a:ext cx="31724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2107786 - </a:t>
            </a:r>
            <a:r>
              <a:rPr lang="en-GB" err="1">
                <a:ea typeface="+mn-lt"/>
                <a:cs typeface="+mn-lt"/>
              </a:rPr>
              <a:t>Plamedy</a:t>
            </a:r>
            <a:r>
              <a:rPr lang="en-GB">
                <a:ea typeface="+mn-lt"/>
                <a:cs typeface="+mn-lt"/>
              </a:rPr>
              <a:t> Maketa</a:t>
            </a:r>
            <a:endParaRPr lang="en-US"/>
          </a:p>
        </p:txBody>
      </p:sp>
      <p:pic>
        <p:nvPicPr>
          <p:cNvPr id="5" name="Picture 5" descr="A picture containing text, vector graphics, toy, sign&#10;&#10;Description automatically generated">
            <a:extLst>
              <a:ext uri="{FF2B5EF4-FFF2-40B4-BE49-F238E27FC236}">
                <a16:creationId xmlns:a16="http://schemas.microsoft.com/office/drawing/2014/main" id="{A8B5E5D6-FC03-75D3-99C3-AACA8D90B33C}"/>
              </a:ext>
            </a:extLst>
          </p:cNvPr>
          <p:cNvPicPr>
            <a:picLocks noChangeAspect="1"/>
          </p:cNvPicPr>
          <p:nvPr/>
        </p:nvPicPr>
        <p:blipFill>
          <a:blip r:embed="rId2"/>
          <a:stretch>
            <a:fillRect/>
          </a:stretch>
        </p:blipFill>
        <p:spPr>
          <a:xfrm>
            <a:off x="80512" y="1758351"/>
            <a:ext cx="4497240" cy="2234242"/>
          </a:xfrm>
          <a:prstGeom prst="rect">
            <a:avLst/>
          </a:prstGeom>
        </p:spPr>
      </p:pic>
      <p:pic>
        <p:nvPicPr>
          <p:cNvPr id="8" name="Picture 8" descr="Icon&#10;&#10;Description automatically generated">
            <a:extLst>
              <a:ext uri="{FF2B5EF4-FFF2-40B4-BE49-F238E27FC236}">
                <a16:creationId xmlns:a16="http://schemas.microsoft.com/office/drawing/2014/main" id="{B0EE8C67-83E1-C06D-146D-3BD7E3B2966A}"/>
              </a:ext>
            </a:extLst>
          </p:cNvPr>
          <p:cNvPicPr>
            <a:picLocks noChangeAspect="1"/>
          </p:cNvPicPr>
          <p:nvPr/>
        </p:nvPicPr>
        <p:blipFill>
          <a:blip r:embed="rId3"/>
          <a:stretch>
            <a:fillRect/>
          </a:stretch>
        </p:blipFill>
        <p:spPr>
          <a:xfrm>
            <a:off x="209911" y="4206552"/>
            <a:ext cx="4224065" cy="2298028"/>
          </a:xfrm>
          <a:prstGeom prst="rect">
            <a:avLst/>
          </a:prstGeom>
        </p:spPr>
      </p:pic>
    </p:spTree>
    <p:extLst>
      <p:ext uri="{BB962C8B-B14F-4D97-AF65-F5344CB8AC3E}">
        <p14:creationId xmlns:p14="http://schemas.microsoft.com/office/powerpoint/2010/main" val="3305766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1DDC3EF6-2EA5-44B3-94C7-9DDA67A12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0">
            <a:extLst>
              <a:ext uri="{FF2B5EF4-FFF2-40B4-BE49-F238E27FC236}">
                <a16:creationId xmlns:a16="http://schemas.microsoft.com/office/drawing/2014/main" id="{87925A9A-E9FA-496E-9C09-7C2845E0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2">
            <a:extLst>
              <a:ext uri="{FF2B5EF4-FFF2-40B4-BE49-F238E27FC236}">
                <a16:creationId xmlns:a16="http://schemas.microsoft.com/office/drawing/2014/main" id="{2073ABB4-E164-4CBF-ADFF-25552BB7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4">
            <a:extLst>
              <a:ext uri="{FF2B5EF4-FFF2-40B4-BE49-F238E27FC236}">
                <a16:creationId xmlns:a16="http://schemas.microsoft.com/office/drawing/2014/main" id="{0F161291-765C-4033-9E84-52C51C6A5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37F69638-8A6F-45AB-B9EC-9D8C8FC37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2B8D291C-CF74-4904-AE56-2C057ACFE7AE}"/>
              </a:ext>
            </a:extLst>
          </p:cNvPr>
          <p:cNvPicPr>
            <a:picLocks noGrp="1" noChangeAspect="1"/>
          </p:cNvPicPr>
          <p:nvPr>
            <p:ph idx="1"/>
          </p:nvPr>
        </p:nvPicPr>
        <p:blipFill>
          <a:blip r:embed="rId2"/>
          <a:stretch>
            <a:fillRect/>
          </a:stretch>
        </p:blipFill>
        <p:spPr>
          <a:xfrm>
            <a:off x="920200" y="643467"/>
            <a:ext cx="10351600" cy="5571066"/>
          </a:xfrm>
          <a:prstGeom prst="rect">
            <a:avLst/>
          </a:prstGeom>
        </p:spPr>
      </p:pic>
      <p:sp>
        <p:nvSpPr>
          <p:cNvPr id="5" name="TextBox 4">
            <a:extLst>
              <a:ext uri="{FF2B5EF4-FFF2-40B4-BE49-F238E27FC236}">
                <a16:creationId xmlns:a16="http://schemas.microsoft.com/office/drawing/2014/main" id="{07AFE5FE-2B77-40C3-B447-8365DB6C606A}"/>
              </a:ext>
            </a:extLst>
          </p:cNvPr>
          <p:cNvSpPr txBox="1"/>
          <p:nvPr/>
        </p:nvSpPr>
        <p:spPr>
          <a:xfrm>
            <a:off x="474372" y="12020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Maria</a:t>
            </a:r>
          </a:p>
        </p:txBody>
      </p:sp>
      <p:sp>
        <p:nvSpPr>
          <p:cNvPr id="2" name="TextBox 1">
            <a:extLst>
              <a:ext uri="{FF2B5EF4-FFF2-40B4-BE49-F238E27FC236}">
                <a16:creationId xmlns:a16="http://schemas.microsoft.com/office/drawing/2014/main" id="{033049A5-E860-1724-0078-F7D84C55FFB3}"/>
              </a:ext>
            </a:extLst>
          </p:cNvPr>
          <p:cNvSpPr txBox="1"/>
          <p:nvPr/>
        </p:nvSpPr>
        <p:spPr>
          <a:xfrm>
            <a:off x="4724400" y="171933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Denise, Farhana, Tiffany and </a:t>
            </a:r>
            <a:r>
              <a:rPr lang="en-GB" err="1"/>
              <a:t>Plamedy</a:t>
            </a:r>
            <a:endParaRPr lang="en-GB"/>
          </a:p>
        </p:txBody>
      </p:sp>
      <p:sp>
        <p:nvSpPr>
          <p:cNvPr id="3" name="TextBox 2">
            <a:extLst>
              <a:ext uri="{FF2B5EF4-FFF2-40B4-BE49-F238E27FC236}">
                <a16:creationId xmlns:a16="http://schemas.microsoft.com/office/drawing/2014/main" id="{F54BAF71-F1B3-0E03-DDA1-9684ED1399AE}"/>
              </a:ext>
            </a:extLst>
          </p:cNvPr>
          <p:cNvSpPr txBox="1"/>
          <p:nvPr/>
        </p:nvSpPr>
        <p:spPr>
          <a:xfrm>
            <a:off x="4711908" y="2625777"/>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Sharing information about task</a:t>
            </a:r>
          </a:p>
        </p:txBody>
      </p:sp>
      <p:sp>
        <p:nvSpPr>
          <p:cNvPr id="6" name="TextBox 5">
            <a:extLst>
              <a:ext uri="{FF2B5EF4-FFF2-40B4-BE49-F238E27FC236}">
                <a16:creationId xmlns:a16="http://schemas.microsoft.com/office/drawing/2014/main" id="{D3CB9093-781F-E590-54B9-3A5A83913FC1}"/>
              </a:ext>
            </a:extLst>
          </p:cNvPr>
          <p:cNvSpPr txBox="1"/>
          <p:nvPr/>
        </p:nvSpPr>
        <p:spPr>
          <a:xfrm>
            <a:off x="4742357" y="369304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Finish the task on time</a:t>
            </a:r>
          </a:p>
        </p:txBody>
      </p:sp>
      <p:sp>
        <p:nvSpPr>
          <p:cNvPr id="7" name="TextBox 6">
            <a:extLst>
              <a:ext uri="{FF2B5EF4-FFF2-40B4-BE49-F238E27FC236}">
                <a16:creationId xmlns:a16="http://schemas.microsoft.com/office/drawing/2014/main" id="{90C3356B-8298-D9AE-6D81-BFC40BA2224E}"/>
              </a:ext>
            </a:extLst>
          </p:cNvPr>
          <p:cNvSpPr txBox="1"/>
          <p:nvPr/>
        </p:nvSpPr>
        <p:spPr>
          <a:xfrm>
            <a:off x="4835265" y="467287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Frequent monitoring of the project process</a:t>
            </a:r>
          </a:p>
        </p:txBody>
      </p:sp>
      <p:sp>
        <p:nvSpPr>
          <p:cNvPr id="8" name="TextBox 7">
            <a:extLst>
              <a:ext uri="{FF2B5EF4-FFF2-40B4-BE49-F238E27FC236}">
                <a16:creationId xmlns:a16="http://schemas.microsoft.com/office/drawing/2014/main" id="{5B06C728-6F49-0E9F-CC65-435B354AC857}"/>
              </a:ext>
            </a:extLst>
          </p:cNvPr>
          <p:cNvSpPr txBox="1"/>
          <p:nvPr/>
        </p:nvSpPr>
        <p:spPr>
          <a:xfrm>
            <a:off x="4840730" y="552777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398426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1DDC3EF6-2EA5-44B3-94C7-9DDA67A12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0">
            <a:extLst>
              <a:ext uri="{FF2B5EF4-FFF2-40B4-BE49-F238E27FC236}">
                <a16:creationId xmlns:a16="http://schemas.microsoft.com/office/drawing/2014/main" id="{87925A9A-E9FA-496E-9C09-7C2845E0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2">
            <a:extLst>
              <a:ext uri="{FF2B5EF4-FFF2-40B4-BE49-F238E27FC236}">
                <a16:creationId xmlns:a16="http://schemas.microsoft.com/office/drawing/2014/main" id="{2073ABB4-E164-4CBF-ADFF-25552BB7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4">
            <a:extLst>
              <a:ext uri="{FF2B5EF4-FFF2-40B4-BE49-F238E27FC236}">
                <a16:creationId xmlns:a16="http://schemas.microsoft.com/office/drawing/2014/main" id="{0F161291-765C-4033-9E84-52C51C6A5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37F69638-8A6F-45AB-B9EC-9D8C8FC37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2B8D291C-CF74-4904-AE56-2C057ACFE7AE}"/>
              </a:ext>
            </a:extLst>
          </p:cNvPr>
          <p:cNvPicPr>
            <a:picLocks noGrp="1" noChangeAspect="1"/>
          </p:cNvPicPr>
          <p:nvPr>
            <p:ph idx="1"/>
          </p:nvPr>
        </p:nvPicPr>
        <p:blipFill>
          <a:blip r:embed="rId2"/>
          <a:stretch>
            <a:fillRect/>
          </a:stretch>
        </p:blipFill>
        <p:spPr>
          <a:xfrm>
            <a:off x="920200" y="643467"/>
            <a:ext cx="10351600" cy="5571066"/>
          </a:xfrm>
          <a:prstGeom prst="rect">
            <a:avLst/>
          </a:prstGeom>
        </p:spPr>
      </p:pic>
      <p:sp>
        <p:nvSpPr>
          <p:cNvPr id="2" name="TextBox 1">
            <a:extLst>
              <a:ext uri="{FF2B5EF4-FFF2-40B4-BE49-F238E27FC236}">
                <a16:creationId xmlns:a16="http://schemas.microsoft.com/office/drawing/2014/main" id="{DDBB1B1D-12C0-2D4B-FAD3-9B188FF2D8E2}"/>
              </a:ext>
            </a:extLst>
          </p:cNvPr>
          <p:cNvSpPr txBox="1"/>
          <p:nvPr/>
        </p:nvSpPr>
        <p:spPr>
          <a:xfrm>
            <a:off x="474372" y="10947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Denise</a:t>
            </a:r>
          </a:p>
        </p:txBody>
      </p:sp>
      <p:sp>
        <p:nvSpPr>
          <p:cNvPr id="3" name="TextBox 2">
            <a:extLst>
              <a:ext uri="{FF2B5EF4-FFF2-40B4-BE49-F238E27FC236}">
                <a16:creationId xmlns:a16="http://schemas.microsoft.com/office/drawing/2014/main" id="{692425AE-797E-D35C-4D18-2CD5A496BE24}"/>
              </a:ext>
            </a:extLst>
          </p:cNvPr>
          <p:cNvSpPr txBox="1"/>
          <p:nvPr/>
        </p:nvSpPr>
        <p:spPr>
          <a:xfrm>
            <a:off x="4724400" y="171933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Maria, Farhana, Tiffany and </a:t>
            </a:r>
            <a:r>
              <a:rPr lang="en-GB" err="1"/>
              <a:t>Plamedy</a:t>
            </a:r>
            <a:endParaRPr lang="en-GB"/>
          </a:p>
        </p:txBody>
      </p:sp>
    </p:spTree>
    <p:extLst>
      <p:ext uri="{BB962C8B-B14F-4D97-AF65-F5344CB8AC3E}">
        <p14:creationId xmlns:p14="http://schemas.microsoft.com/office/powerpoint/2010/main" val="1179123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1DDC3EF6-2EA5-44B3-94C7-9DDA67A12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0">
            <a:extLst>
              <a:ext uri="{FF2B5EF4-FFF2-40B4-BE49-F238E27FC236}">
                <a16:creationId xmlns:a16="http://schemas.microsoft.com/office/drawing/2014/main" id="{87925A9A-E9FA-496E-9C09-7C2845E0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2">
            <a:extLst>
              <a:ext uri="{FF2B5EF4-FFF2-40B4-BE49-F238E27FC236}">
                <a16:creationId xmlns:a16="http://schemas.microsoft.com/office/drawing/2014/main" id="{2073ABB4-E164-4CBF-ADFF-25552BB7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4">
            <a:extLst>
              <a:ext uri="{FF2B5EF4-FFF2-40B4-BE49-F238E27FC236}">
                <a16:creationId xmlns:a16="http://schemas.microsoft.com/office/drawing/2014/main" id="{0F161291-765C-4033-9E84-52C51C6A5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37F69638-8A6F-45AB-B9EC-9D8C8FC37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2B8D291C-CF74-4904-AE56-2C057ACFE7AE}"/>
              </a:ext>
            </a:extLst>
          </p:cNvPr>
          <p:cNvPicPr>
            <a:picLocks noGrp="1" noChangeAspect="1"/>
          </p:cNvPicPr>
          <p:nvPr>
            <p:ph idx="1"/>
          </p:nvPr>
        </p:nvPicPr>
        <p:blipFill>
          <a:blip r:embed="rId2"/>
          <a:stretch>
            <a:fillRect/>
          </a:stretch>
        </p:blipFill>
        <p:spPr>
          <a:xfrm>
            <a:off x="920200" y="643467"/>
            <a:ext cx="10351600" cy="5571066"/>
          </a:xfrm>
          <a:prstGeom prst="rect">
            <a:avLst/>
          </a:prstGeom>
        </p:spPr>
      </p:pic>
      <p:sp>
        <p:nvSpPr>
          <p:cNvPr id="2" name="TextBox 1">
            <a:extLst>
              <a:ext uri="{FF2B5EF4-FFF2-40B4-BE49-F238E27FC236}">
                <a16:creationId xmlns:a16="http://schemas.microsoft.com/office/drawing/2014/main" id="{340F31B7-A8BE-4876-8338-E14C1FB1899D}"/>
              </a:ext>
            </a:extLst>
          </p:cNvPr>
          <p:cNvSpPr txBox="1"/>
          <p:nvPr/>
        </p:nvSpPr>
        <p:spPr>
          <a:xfrm>
            <a:off x="442175" y="7727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Farhana</a:t>
            </a:r>
          </a:p>
        </p:txBody>
      </p:sp>
      <p:sp>
        <p:nvSpPr>
          <p:cNvPr id="3" name="TextBox 2">
            <a:extLst>
              <a:ext uri="{FF2B5EF4-FFF2-40B4-BE49-F238E27FC236}">
                <a16:creationId xmlns:a16="http://schemas.microsoft.com/office/drawing/2014/main" id="{04661259-0A32-2CB9-71AF-45CEA31E66AB}"/>
              </a:ext>
            </a:extLst>
          </p:cNvPr>
          <p:cNvSpPr txBox="1"/>
          <p:nvPr/>
        </p:nvSpPr>
        <p:spPr>
          <a:xfrm>
            <a:off x="4724400" y="171933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Maria, Denise, Tiffany and </a:t>
            </a:r>
            <a:r>
              <a:rPr lang="en-GB" err="1"/>
              <a:t>Plamedy</a:t>
            </a:r>
          </a:p>
        </p:txBody>
      </p:sp>
      <p:sp>
        <p:nvSpPr>
          <p:cNvPr id="5" name="TextBox 4">
            <a:extLst>
              <a:ext uri="{FF2B5EF4-FFF2-40B4-BE49-F238E27FC236}">
                <a16:creationId xmlns:a16="http://schemas.microsoft.com/office/drawing/2014/main" id="{A3BD6A3D-20BD-497B-8202-5BCDBF0E5EA4}"/>
              </a:ext>
            </a:extLst>
          </p:cNvPr>
          <p:cNvSpPr txBox="1"/>
          <p:nvPr/>
        </p:nvSpPr>
        <p:spPr>
          <a:xfrm>
            <a:off x="4799527" y="274963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t>
            </a:r>
          </a:p>
        </p:txBody>
      </p:sp>
      <p:sp>
        <p:nvSpPr>
          <p:cNvPr id="11" name="TextBox 10">
            <a:extLst>
              <a:ext uri="{FF2B5EF4-FFF2-40B4-BE49-F238E27FC236}">
                <a16:creationId xmlns:a16="http://schemas.microsoft.com/office/drawing/2014/main" id="{10FA7167-7E55-4954-131D-EC7640928248}"/>
              </a:ext>
            </a:extLst>
          </p:cNvPr>
          <p:cNvSpPr txBox="1"/>
          <p:nvPr/>
        </p:nvSpPr>
        <p:spPr>
          <a:xfrm>
            <a:off x="4853189" y="360823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t>
            </a:r>
          </a:p>
        </p:txBody>
      </p:sp>
      <p:sp>
        <p:nvSpPr>
          <p:cNvPr id="12" name="TextBox 1">
            <a:extLst>
              <a:ext uri="{FF2B5EF4-FFF2-40B4-BE49-F238E27FC236}">
                <a16:creationId xmlns:a16="http://schemas.microsoft.com/office/drawing/2014/main" id="{9C771DDD-17E6-AB6C-5561-211CBCE0F49D}"/>
              </a:ext>
            </a:extLst>
          </p:cNvPr>
          <p:cNvSpPr txBox="1"/>
          <p:nvPr/>
        </p:nvSpPr>
        <p:spPr>
          <a:xfrm>
            <a:off x="4853189" y="4466822"/>
            <a:ext cx="27432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a:t>
            </a:r>
          </a:p>
        </p:txBody>
      </p:sp>
      <p:sp>
        <p:nvSpPr>
          <p:cNvPr id="13" name="TextBox 1">
            <a:extLst>
              <a:ext uri="{FF2B5EF4-FFF2-40B4-BE49-F238E27FC236}">
                <a16:creationId xmlns:a16="http://schemas.microsoft.com/office/drawing/2014/main" id="{9C771DDD-17E6-AB6C-5561-211CBCE0F49D}"/>
              </a:ext>
            </a:extLst>
          </p:cNvPr>
          <p:cNvSpPr txBox="1"/>
          <p:nvPr/>
        </p:nvSpPr>
        <p:spPr>
          <a:xfrm>
            <a:off x="4856543" y="5403894"/>
            <a:ext cx="27432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a:t>
            </a:r>
          </a:p>
        </p:txBody>
      </p:sp>
    </p:spTree>
    <p:extLst>
      <p:ext uri="{BB962C8B-B14F-4D97-AF65-F5344CB8AC3E}">
        <p14:creationId xmlns:p14="http://schemas.microsoft.com/office/powerpoint/2010/main" val="3282268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1DDC3EF6-2EA5-44B3-94C7-9DDA67A12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0">
            <a:extLst>
              <a:ext uri="{FF2B5EF4-FFF2-40B4-BE49-F238E27FC236}">
                <a16:creationId xmlns:a16="http://schemas.microsoft.com/office/drawing/2014/main" id="{87925A9A-E9FA-496E-9C09-7C2845E0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2">
            <a:extLst>
              <a:ext uri="{FF2B5EF4-FFF2-40B4-BE49-F238E27FC236}">
                <a16:creationId xmlns:a16="http://schemas.microsoft.com/office/drawing/2014/main" id="{2073ABB4-E164-4CBF-ADFF-25552BB7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4">
            <a:extLst>
              <a:ext uri="{FF2B5EF4-FFF2-40B4-BE49-F238E27FC236}">
                <a16:creationId xmlns:a16="http://schemas.microsoft.com/office/drawing/2014/main" id="{0F161291-765C-4033-9E84-52C51C6A5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37F69638-8A6F-45AB-B9EC-9D8C8FC37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2B8D291C-CF74-4904-AE56-2C057ACFE7AE}"/>
              </a:ext>
            </a:extLst>
          </p:cNvPr>
          <p:cNvPicPr>
            <a:picLocks noGrp="1" noChangeAspect="1"/>
          </p:cNvPicPr>
          <p:nvPr>
            <p:ph idx="1"/>
          </p:nvPr>
        </p:nvPicPr>
        <p:blipFill>
          <a:blip r:embed="rId2"/>
          <a:stretch>
            <a:fillRect/>
          </a:stretch>
        </p:blipFill>
        <p:spPr>
          <a:xfrm>
            <a:off x="920200" y="643467"/>
            <a:ext cx="10351600" cy="5571066"/>
          </a:xfrm>
          <a:prstGeom prst="rect">
            <a:avLst/>
          </a:prstGeom>
        </p:spPr>
      </p:pic>
      <p:sp>
        <p:nvSpPr>
          <p:cNvPr id="2" name="TextBox 1">
            <a:extLst>
              <a:ext uri="{FF2B5EF4-FFF2-40B4-BE49-F238E27FC236}">
                <a16:creationId xmlns:a16="http://schemas.microsoft.com/office/drawing/2014/main" id="{A53F1699-3FFA-CED6-5D69-E8225443A295}"/>
              </a:ext>
            </a:extLst>
          </p:cNvPr>
          <p:cNvSpPr txBox="1"/>
          <p:nvPr/>
        </p:nvSpPr>
        <p:spPr>
          <a:xfrm>
            <a:off x="388513" y="7727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Tiffany</a:t>
            </a:r>
          </a:p>
        </p:txBody>
      </p:sp>
      <p:sp>
        <p:nvSpPr>
          <p:cNvPr id="9" name="TextBox 1">
            <a:extLst>
              <a:ext uri="{FF2B5EF4-FFF2-40B4-BE49-F238E27FC236}">
                <a16:creationId xmlns:a16="http://schemas.microsoft.com/office/drawing/2014/main" id="{89170278-4AD2-8DE6-7959-0A58D2E003BF}"/>
              </a:ext>
            </a:extLst>
          </p:cNvPr>
          <p:cNvSpPr txBox="1"/>
          <p:nvPr/>
        </p:nvSpPr>
        <p:spPr>
          <a:xfrm>
            <a:off x="4724400" y="1719330"/>
            <a:ext cx="2743200" cy="64633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Maria, Denise, Farhana and </a:t>
            </a:r>
            <a:r>
              <a:rPr lang="en-GB" err="1"/>
              <a:t>Plamedy</a:t>
            </a:r>
            <a:endParaRPr lang="en-GB"/>
          </a:p>
        </p:txBody>
      </p:sp>
    </p:spTree>
    <p:extLst>
      <p:ext uri="{BB962C8B-B14F-4D97-AF65-F5344CB8AC3E}">
        <p14:creationId xmlns:p14="http://schemas.microsoft.com/office/powerpoint/2010/main" val="2520845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1DDC3EF6-2EA5-44B3-94C7-9DDA67A12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0">
            <a:extLst>
              <a:ext uri="{FF2B5EF4-FFF2-40B4-BE49-F238E27FC236}">
                <a16:creationId xmlns:a16="http://schemas.microsoft.com/office/drawing/2014/main" id="{87925A9A-E9FA-496E-9C09-7C2845E0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12">
            <a:extLst>
              <a:ext uri="{FF2B5EF4-FFF2-40B4-BE49-F238E27FC236}">
                <a16:creationId xmlns:a16="http://schemas.microsoft.com/office/drawing/2014/main" id="{2073ABB4-E164-4CBF-ADFF-25552BB7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4">
            <a:extLst>
              <a:ext uri="{FF2B5EF4-FFF2-40B4-BE49-F238E27FC236}">
                <a16:creationId xmlns:a16="http://schemas.microsoft.com/office/drawing/2014/main" id="{0F161291-765C-4033-9E84-52C51C6A5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37F69638-8A6F-45AB-B9EC-9D8C8FC37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2B8D291C-CF74-4904-AE56-2C057ACFE7AE}"/>
              </a:ext>
            </a:extLst>
          </p:cNvPr>
          <p:cNvPicPr>
            <a:picLocks noGrp="1" noChangeAspect="1"/>
          </p:cNvPicPr>
          <p:nvPr>
            <p:ph idx="1"/>
          </p:nvPr>
        </p:nvPicPr>
        <p:blipFill>
          <a:blip r:embed="rId2"/>
          <a:stretch>
            <a:fillRect/>
          </a:stretch>
        </p:blipFill>
        <p:spPr>
          <a:xfrm>
            <a:off x="920200" y="643467"/>
            <a:ext cx="10351600" cy="5571066"/>
          </a:xfrm>
          <a:prstGeom prst="rect">
            <a:avLst/>
          </a:prstGeom>
        </p:spPr>
      </p:pic>
      <p:sp>
        <p:nvSpPr>
          <p:cNvPr id="2" name="TextBox 1">
            <a:extLst>
              <a:ext uri="{FF2B5EF4-FFF2-40B4-BE49-F238E27FC236}">
                <a16:creationId xmlns:a16="http://schemas.microsoft.com/office/drawing/2014/main" id="{D3F3B758-071C-41B2-A796-4E4CFDADDBAD}"/>
              </a:ext>
            </a:extLst>
          </p:cNvPr>
          <p:cNvSpPr txBox="1"/>
          <p:nvPr/>
        </p:nvSpPr>
        <p:spPr>
          <a:xfrm>
            <a:off x="439947" y="9489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Plamedy</a:t>
            </a:r>
          </a:p>
        </p:txBody>
      </p:sp>
      <p:sp>
        <p:nvSpPr>
          <p:cNvPr id="10" name="TextBox 1">
            <a:extLst>
              <a:ext uri="{FF2B5EF4-FFF2-40B4-BE49-F238E27FC236}">
                <a16:creationId xmlns:a16="http://schemas.microsoft.com/office/drawing/2014/main" id="{89170278-4AD2-8DE6-7959-0A58D2E003BF}"/>
              </a:ext>
            </a:extLst>
          </p:cNvPr>
          <p:cNvSpPr txBox="1"/>
          <p:nvPr/>
        </p:nvSpPr>
        <p:spPr>
          <a:xfrm>
            <a:off x="4724400" y="1719330"/>
            <a:ext cx="2743200" cy="64633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Maria, Denise, Farhana and Tiffany</a:t>
            </a:r>
          </a:p>
        </p:txBody>
      </p:sp>
      <p:sp>
        <p:nvSpPr>
          <p:cNvPr id="3" name="TextBox 2">
            <a:extLst>
              <a:ext uri="{FF2B5EF4-FFF2-40B4-BE49-F238E27FC236}">
                <a16:creationId xmlns:a16="http://schemas.microsoft.com/office/drawing/2014/main" id="{8EADA04C-E14D-9431-16D0-1F8841C68C12}"/>
              </a:ext>
            </a:extLst>
          </p:cNvPr>
          <p:cNvSpPr txBox="1"/>
          <p:nvPr/>
        </p:nvSpPr>
        <p:spPr>
          <a:xfrm>
            <a:off x="4825042" y="2783457"/>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Good communication amongst the team</a:t>
            </a:r>
          </a:p>
        </p:txBody>
      </p:sp>
      <p:sp>
        <p:nvSpPr>
          <p:cNvPr id="5" name="TextBox 4">
            <a:extLst>
              <a:ext uri="{FF2B5EF4-FFF2-40B4-BE49-F238E27FC236}">
                <a16:creationId xmlns:a16="http://schemas.microsoft.com/office/drawing/2014/main" id="{E328D954-D650-076D-17B8-DFBCDC92D064}"/>
              </a:ext>
            </a:extLst>
          </p:cNvPr>
          <p:cNvSpPr txBox="1"/>
          <p:nvPr/>
        </p:nvSpPr>
        <p:spPr>
          <a:xfrm>
            <a:off x="4824143" y="358769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Finding the right time to communicate</a:t>
            </a:r>
          </a:p>
        </p:txBody>
      </p:sp>
      <p:sp>
        <p:nvSpPr>
          <p:cNvPr id="6" name="TextBox 5">
            <a:extLst>
              <a:ext uri="{FF2B5EF4-FFF2-40B4-BE49-F238E27FC236}">
                <a16:creationId xmlns:a16="http://schemas.microsoft.com/office/drawing/2014/main" id="{4D034F1F-5D1C-36F4-4150-FFAEB0F5CA92}"/>
              </a:ext>
            </a:extLst>
          </p:cNvPr>
          <p:cNvSpPr txBox="1"/>
          <p:nvPr/>
        </p:nvSpPr>
        <p:spPr>
          <a:xfrm>
            <a:off x="4880754" y="4564452"/>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Find the right time to communicate</a:t>
            </a:r>
          </a:p>
        </p:txBody>
      </p:sp>
      <p:sp>
        <p:nvSpPr>
          <p:cNvPr id="7" name="TextBox 6">
            <a:extLst>
              <a:ext uri="{FF2B5EF4-FFF2-40B4-BE49-F238E27FC236}">
                <a16:creationId xmlns:a16="http://schemas.microsoft.com/office/drawing/2014/main" id="{E04E1DCD-8276-045D-F237-FBEBD3FA345C}"/>
              </a:ext>
            </a:extLst>
          </p:cNvPr>
          <p:cNvSpPr txBox="1"/>
          <p:nvPr/>
        </p:nvSpPr>
        <p:spPr>
          <a:xfrm>
            <a:off x="4807968" y="56131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7/10</a:t>
            </a:r>
          </a:p>
        </p:txBody>
      </p:sp>
    </p:spTree>
    <p:extLst>
      <p:ext uri="{BB962C8B-B14F-4D97-AF65-F5344CB8AC3E}">
        <p14:creationId xmlns:p14="http://schemas.microsoft.com/office/powerpoint/2010/main" val="2450795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8F38A-E9C5-45A4-9D20-FB407F4FD0B1}"/>
              </a:ext>
            </a:extLst>
          </p:cNvPr>
          <p:cNvSpPr>
            <a:spLocks noGrp="1"/>
          </p:cNvSpPr>
          <p:nvPr>
            <p:ph type="title"/>
          </p:nvPr>
        </p:nvSpPr>
        <p:spPr>
          <a:xfrm>
            <a:off x="345080" y="594833"/>
            <a:ext cx="11029616" cy="695030"/>
          </a:xfrm>
        </p:spPr>
        <p:txBody>
          <a:bodyPr>
            <a:normAutofit/>
          </a:bodyPr>
          <a:lstStyle/>
          <a:p>
            <a:r>
              <a:rPr lang="en-GB" sz="3600"/>
              <a:t>References</a:t>
            </a:r>
          </a:p>
        </p:txBody>
      </p:sp>
      <p:sp>
        <p:nvSpPr>
          <p:cNvPr id="3" name="Content Placeholder 2">
            <a:extLst>
              <a:ext uri="{FF2B5EF4-FFF2-40B4-BE49-F238E27FC236}">
                <a16:creationId xmlns:a16="http://schemas.microsoft.com/office/drawing/2014/main" id="{BE5A6CC6-5BC8-42BB-90DA-D71DBC4D96A6}"/>
              </a:ext>
            </a:extLst>
          </p:cNvPr>
          <p:cNvSpPr>
            <a:spLocks noGrp="1"/>
          </p:cNvSpPr>
          <p:nvPr>
            <p:ph idx="1"/>
          </p:nvPr>
        </p:nvSpPr>
        <p:spPr>
          <a:xfrm>
            <a:off x="581192" y="1377582"/>
            <a:ext cx="11029615" cy="5144108"/>
          </a:xfrm>
        </p:spPr>
        <p:txBody>
          <a:bodyPr>
            <a:normAutofit/>
          </a:bodyPr>
          <a:lstStyle/>
          <a:p>
            <a:pPr marL="305435" indent="-305435">
              <a:buFont typeface="Arial" panose="05020102010507070707" pitchFamily="18" charset="2"/>
              <a:buChar char="•"/>
            </a:pPr>
            <a:r>
              <a:rPr lang="en-GB">
                <a:ea typeface="+mn-lt"/>
                <a:cs typeface="+mn-lt"/>
              </a:rPr>
              <a:t>Blog.smarp.com. 2022. </a:t>
            </a:r>
            <a:r>
              <a:rPr lang="en-GB" i="1">
                <a:ea typeface="+mn-lt"/>
                <a:cs typeface="+mn-lt"/>
              </a:rPr>
              <a:t>Top Communication Channels to Consider for Your Business</a:t>
            </a:r>
            <a:r>
              <a:rPr lang="en-GB">
                <a:ea typeface="+mn-lt"/>
                <a:cs typeface="+mn-lt"/>
              </a:rPr>
              <a:t>. [online] Available at: &lt;https://blog.smarp.com/top-communication-channels-to-consider-for-your-business&gt; [Accessed 23 March 2022].</a:t>
            </a:r>
            <a:endParaRPr lang="en-US">
              <a:ea typeface="+mn-lt"/>
              <a:cs typeface="+mn-lt"/>
            </a:endParaRPr>
          </a:p>
          <a:p>
            <a:pPr marL="305435" indent="-305435">
              <a:buFont typeface="Arial" panose="05020102010507070707" pitchFamily="18" charset="2"/>
              <a:buChar char="•"/>
            </a:pPr>
            <a:r>
              <a:rPr lang="en-GB" err="1">
                <a:ea typeface="+mn-lt"/>
                <a:cs typeface="+mn-lt"/>
              </a:rPr>
              <a:t>Trainingexpress</a:t>
            </a:r>
            <a:r>
              <a:rPr lang="en-GB">
                <a:ea typeface="+mn-lt"/>
                <a:cs typeface="+mn-lt"/>
              </a:rPr>
              <a:t> (2022)</a:t>
            </a:r>
            <a:r>
              <a:rPr lang="en-GB" i="1">
                <a:ea typeface="+mn-lt"/>
                <a:cs typeface="+mn-lt"/>
              </a:rPr>
              <a:t> Just 9 Ways to Overcome the Barriers to Effective Communication.</a:t>
            </a:r>
            <a:r>
              <a:rPr lang="en-GB">
                <a:ea typeface="+mn-lt"/>
                <a:cs typeface="+mn-lt"/>
              </a:rPr>
              <a:t> Available at: </a:t>
            </a:r>
            <a:r>
              <a:rPr lang="en-GB">
                <a:ea typeface="+mn-lt"/>
                <a:cs typeface="+mn-lt"/>
                <a:hlinkClick r:id="rId2"/>
              </a:rPr>
              <a:t>https://www.trainingexpress.org.uk/overcome-the-barriers-to-effective-communication/</a:t>
            </a:r>
            <a:r>
              <a:rPr lang="en-GB">
                <a:ea typeface="+mn-lt"/>
                <a:cs typeface="+mn-lt"/>
              </a:rPr>
              <a:t> (Accessed: 24 March 2022)</a:t>
            </a:r>
          </a:p>
          <a:p>
            <a:pPr marL="305435" indent="-305435">
              <a:buFont typeface="Arial" panose="05020102010507070707" pitchFamily="18" charset="2"/>
              <a:buChar char="•"/>
            </a:pPr>
            <a:r>
              <a:rPr lang="en-GB">
                <a:ea typeface="+mn-lt"/>
                <a:cs typeface="+mn-lt"/>
              </a:rPr>
              <a:t>Creswell, J., Draper, K. and Abrams, R. (2018) ‘At Nike, Revolt Led by Women Leads to Exodus of Male Executives’, The New York Times, 28 April. Available at: </a:t>
            </a:r>
            <a:r>
              <a:rPr lang="en-GB">
                <a:ea typeface="+mn-lt"/>
                <a:cs typeface="+mn-lt"/>
                <a:hlinkClick r:id="rId3"/>
              </a:rPr>
              <a:t>https://www.nytimes.com/2018/04/28/business/nike-women.html</a:t>
            </a:r>
            <a:r>
              <a:rPr lang="en-GB">
                <a:ea typeface="+mn-lt"/>
                <a:cs typeface="+mn-lt"/>
              </a:rPr>
              <a:t> (Accessed: 25 March 2022)</a:t>
            </a:r>
            <a:endParaRPr lang="en-GB">
              <a:solidFill>
                <a:srgbClr val="404040"/>
              </a:solidFill>
              <a:ea typeface="+mn-lt"/>
              <a:cs typeface="+mn-lt"/>
            </a:endParaRPr>
          </a:p>
          <a:p>
            <a:pPr marL="305435" indent="-305435">
              <a:buFont typeface="Arial" panose="05020102010507070707" pitchFamily="18" charset="2"/>
              <a:buChar char="•"/>
            </a:pPr>
            <a:r>
              <a:rPr lang="en-GB">
                <a:ea typeface="+mn-lt"/>
                <a:cs typeface="+mn-lt"/>
              </a:rPr>
              <a:t>Drexel University (2018) 6 BARRIERS TO EFFECTIVE COMMUNICATION. Available at: </a:t>
            </a:r>
            <a:r>
              <a:rPr lang="en-GB">
                <a:ea typeface="+mn-lt"/>
                <a:cs typeface="+mn-lt"/>
                <a:hlinkClick r:id="rId4"/>
              </a:rPr>
              <a:t>https://drexel.edu/graduatecollege/professional-development/blog/2018/July/6-barriers-to-effective-communication/</a:t>
            </a:r>
            <a:r>
              <a:rPr lang="en-GB">
                <a:ea typeface="+mn-lt"/>
                <a:cs typeface="+mn-lt"/>
              </a:rPr>
              <a:t> (Accessed: 25 March 2022) </a:t>
            </a:r>
            <a:endParaRPr lang="en-GB">
              <a:solidFill>
                <a:srgbClr val="404040"/>
              </a:solidFill>
              <a:ea typeface="+mn-lt"/>
              <a:cs typeface="+mn-lt"/>
            </a:endParaRPr>
          </a:p>
          <a:p>
            <a:pPr marL="305435" indent="-305435">
              <a:buFont typeface="Arial" panose="05020102010507070707" pitchFamily="18" charset="2"/>
              <a:buChar char="•"/>
            </a:pPr>
            <a:r>
              <a:rPr lang="en-GB">
                <a:solidFill>
                  <a:srgbClr val="404040"/>
                </a:solidFill>
                <a:ea typeface="+mn-lt"/>
                <a:cs typeface="+mn-lt"/>
                <a:hlinkClick r:id="rId5">
                  <a:extLst>
                    <a:ext uri="{A12FA001-AC4F-418D-AE19-62706E023703}">
                      <ahyp:hlinkClr xmlns:ahyp="http://schemas.microsoft.com/office/drawing/2018/hyperlinkcolor" val="tx"/>
                    </a:ext>
                  </a:extLst>
                </a:hlinkClick>
              </a:rPr>
              <a:t>https://smallbusiness.chron.com/benefits-effective-communication-workplace-20198.html</a:t>
            </a:r>
            <a:endParaRPr lang="en-GB">
              <a:solidFill>
                <a:srgbClr val="404040"/>
              </a:solidFill>
              <a:ea typeface="+mn-lt"/>
              <a:cs typeface="+mn-lt"/>
            </a:endParaRPr>
          </a:p>
          <a:p>
            <a:pPr marL="305435" indent="-305435">
              <a:buFont typeface="Arial" panose="05020102010507070707" pitchFamily="18" charset="2"/>
              <a:buChar char="•"/>
            </a:pPr>
            <a:r>
              <a:rPr lang="en-GB">
                <a:solidFill>
                  <a:srgbClr val="404040"/>
                </a:solidFill>
                <a:ea typeface="+mn-lt"/>
                <a:cs typeface="+mn-lt"/>
                <a:hlinkClick r:id="rId6"/>
              </a:rPr>
              <a:t>https://www.ringcentral.com/us/en/blog/top-7-benefits-of-workplace-communication/</a:t>
            </a:r>
            <a:endParaRPr lang="en-GB">
              <a:solidFill>
                <a:srgbClr val="404040"/>
              </a:solidFill>
            </a:endParaRPr>
          </a:p>
          <a:p>
            <a:pPr marL="305435" indent="-305435">
              <a:buFont typeface="Arial" panose="05020102010507070707" pitchFamily="18" charset="2"/>
              <a:buChar char="•"/>
            </a:pPr>
            <a:r>
              <a:rPr lang="en-GB">
                <a:ea typeface="+mn-lt"/>
                <a:cs typeface="+mn-lt"/>
              </a:rPr>
              <a:t>Thomas, C., 2022. </a:t>
            </a:r>
            <a:r>
              <a:rPr lang="en-GB" i="1">
                <a:ea typeface="+mn-lt"/>
                <a:cs typeface="+mn-lt"/>
              </a:rPr>
              <a:t>https://gettalkative.com/info/communication-channels</a:t>
            </a:r>
            <a:r>
              <a:rPr lang="en-GB">
                <a:ea typeface="+mn-lt"/>
                <a:cs typeface="+mn-lt"/>
              </a:rPr>
              <a:t>. [image].</a:t>
            </a:r>
            <a:endParaRPr lang="en-GB"/>
          </a:p>
          <a:p>
            <a:pPr marL="305435" indent="-305435">
              <a:buFont typeface="Arial" panose="05020102010507070707" pitchFamily="18" charset="2"/>
              <a:buChar char="•"/>
            </a:pPr>
            <a:r>
              <a:rPr lang="en-GB">
                <a:ea typeface="+mn-lt"/>
                <a:cs typeface="+mn-lt"/>
              </a:rPr>
              <a:t>2019. </a:t>
            </a:r>
            <a:r>
              <a:rPr lang="en-GB" i="1">
                <a:ea typeface="+mn-lt"/>
                <a:cs typeface="+mn-lt"/>
              </a:rPr>
              <a:t>https://adcortex.com/the-7-most-used-communication-channels/</a:t>
            </a:r>
            <a:r>
              <a:rPr lang="en-GB">
                <a:ea typeface="+mn-lt"/>
                <a:cs typeface="+mn-lt"/>
              </a:rPr>
              <a:t>. [image].</a:t>
            </a:r>
            <a:endParaRPr lang="en-GB"/>
          </a:p>
          <a:p>
            <a:pPr marL="305435" indent="-305435">
              <a:buFont typeface="Arial" panose="05020102010507070707" pitchFamily="18" charset="2"/>
              <a:buChar char="•"/>
            </a:pPr>
            <a:endParaRPr lang="en-GB">
              <a:highlight>
                <a:srgbClr val="FFFF00"/>
              </a:highlight>
            </a:endParaRPr>
          </a:p>
        </p:txBody>
      </p:sp>
    </p:spTree>
    <p:extLst>
      <p:ext uri="{BB962C8B-B14F-4D97-AF65-F5344CB8AC3E}">
        <p14:creationId xmlns:p14="http://schemas.microsoft.com/office/powerpoint/2010/main" val="1840250315"/>
      </p:ext>
    </p:extLst>
  </p:cSld>
  <p:clrMapOvr>
    <a:masterClrMapping/>
  </p:clrMapOvr>
</p:sld>
</file>

<file path=ppt/theme/theme1.xml><?xml version="1.0" encoding="utf-8"?>
<a:theme xmlns:a="http://schemas.openxmlformats.org/drawingml/2006/main" name="DividendVTI">
  <a:themeElements>
    <a:clrScheme name="AnalogousFromLightSeedRightStep">
      <a:dk1>
        <a:srgbClr val="000000"/>
      </a:dk1>
      <a:lt1>
        <a:srgbClr val="FFFFFF"/>
      </a:lt1>
      <a:dk2>
        <a:srgbClr val="242D41"/>
      </a:dk2>
      <a:lt2>
        <a:srgbClr val="E8E4E2"/>
      </a:lt2>
      <a:accent1>
        <a:srgbClr val="82A6BC"/>
      </a:accent1>
      <a:accent2>
        <a:srgbClr val="7F8BBA"/>
      </a:accent2>
      <a:accent3>
        <a:srgbClr val="A096C6"/>
      </a:accent3>
      <a:accent4>
        <a:srgbClr val="A37FBA"/>
      </a:accent4>
      <a:accent5>
        <a:srgbClr val="C492C2"/>
      </a:accent5>
      <a:accent6>
        <a:srgbClr val="BA7F9F"/>
      </a:accent6>
      <a:hlink>
        <a:srgbClr val="A6775B"/>
      </a:hlink>
      <a:folHlink>
        <a:srgbClr val="7F7F7F"/>
      </a:folHlink>
    </a:clrScheme>
    <a:fontScheme name="Dividend">
      <a:majorFont>
        <a:latin typeface="Univers Condensed"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Univers"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829</Words>
  <Application>Microsoft Office PowerPoint</Application>
  <PresentationFormat>Widescreen</PresentationFormat>
  <Paragraphs>85</Paragraphs>
  <Slides>13</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Univers</vt:lpstr>
      <vt:lpstr>Univers Condensed</vt:lpstr>
      <vt:lpstr>Wingdings</vt:lpstr>
      <vt:lpstr>Wingdings 2</vt:lpstr>
      <vt:lpstr>DividendVTI</vt:lpstr>
      <vt:lpstr>Strategies for Effective Communication in a Business Setting.</vt:lpstr>
      <vt:lpstr>Social Contract</vt:lpstr>
      <vt:lpstr>benefits of effective communication on the organisation’s business process? </vt:lpstr>
      <vt:lpstr>How should  the organisation use  the  theories relating to models of communication?</vt:lpstr>
      <vt:lpstr>Barriers  that can prevent effective communication between  the organisation and  their external stakeholders.</vt:lpstr>
      <vt:lpstr>channels of communication used by  the organisation</vt:lpstr>
      <vt:lpstr>Channels  that can be used  to improve communication?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Plamedy Maketa</cp:lastModifiedBy>
  <cp:revision>1</cp:revision>
  <dcterms:created xsi:type="dcterms:W3CDTF">2022-02-19T13:37:56Z</dcterms:created>
  <dcterms:modified xsi:type="dcterms:W3CDTF">2022-04-03T13:15:39Z</dcterms:modified>
</cp:coreProperties>
</file>