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84" r:id="rId1"/>
  </p:sldMasterIdLst>
  <p:notesMasterIdLst>
    <p:notesMasterId r:id="rId14"/>
  </p:notesMasterIdLst>
  <p:sldIdLst>
    <p:sldId id="256" r:id="rId2"/>
    <p:sldId id="258" r:id="rId3"/>
    <p:sldId id="309" r:id="rId4"/>
    <p:sldId id="310" r:id="rId5"/>
    <p:sldId id="311" r:id="rId6"/>
    <p:sldId id="259" r:id="rId7"/>
    <p:sldId id="312" r:id="rId8"/>
    <p:sldId id="315" r:id="rId9"/>
    <p:sldId id="314" r:id="rId10"/>
    <p:sldId id="308" r:id="rId11"/>
    <p:sldId id="313" r:id="rId12"/>
    <p:sldId id="257" r:id="rId13"/>
  </p:sldIdLst>
  <p:sldSz cx="9144000" cy="5143500" type="screen16x9"/>
  <p:notesSz cx="6858000" cy="9144000"/>
  <p:embeddedFontLst>
    <p:embeddedFont>
      <p:font typeface="Zen Antique" panose="020B0604020202020204" charset="-128"/>
      <p:regular r:id="rId15"/>
    </p:embeddedFont>
    <p:embeddedFont>
      <p:font typeface="Rufina" panose="020B0604020202020204" charset="0"/>
      <p:regular r:id="rId16"/>
      <p:bold r:id="rId1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A9766FB-E091-413E-AF5C-801ED8E575D7}">
  <a:tblStyle styleId="{0A9766FB-E091-413E-AF5C-801ED8E575D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2592" autoAdjust="0"/>
  </p:normalViewPr>
  <p:slideViewPr>
    <p:cSldViewPr snapToGrid="0">
      <p:cViewPr varScale="1">
        <p:scale>
          <a:sx n="90" d="100"/>
          <a:sy n="90" d="100"/>
        </p:scale>
        <p:origin x="1234" y="5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9" name="Google Shape;279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gf463f165c1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gf463f165c1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g20442124ae2_0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2" name="Google Shape;352;g20442124ae2_0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8189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g20442124ae2_0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2" name="Google Shape;352;g20442124ae2_0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 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545542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g20442124ae2_0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2" name="Google Shape;352;g20442124ae2_0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877707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g13b49936e2d_0_1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6" name="Google Shape;326;g13b49936e2d_0_1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g13b49936e2d_0_1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6" name="Google Shape;326;g13b49936e2d_0_1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217702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g13b49936e2d_0_1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6" name="Google Shape;326;g13b49936e2d_0_1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178067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g13b49936e2d_0_1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6" name="Google Shape;326;g13b49936e2d_0_1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118040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gf463f165c1_0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gf463f165c1_0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83523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g13bad402257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8" name="Google Shape;288;g13bad402257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865695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g13bad402257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8" name="Google Shape;288;g13bad402257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lt1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09600" y="2306525"/>
            <a:ext cx="5996100" cy="157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 b="0">
                <a:latin typeface="Rufina"/>
                <a:ea typeface="Rufina"/>
                <a:cs typeface="Rufina"/>
                <a:sym typeface="Rufin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09600" y="3883013"/>
            <a:ext cx="6000900" cy="3960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2"/>
          <p:cNvSpPr>
            <a:spLocks noGrp="1"/>
          </p:cNvSpPr>
          <p:nvPr>
            <p:ph type="pic" idx="2"/>
          </p:nvPr>
        </p:nvSpPr>
        <p:spPr>
          <a:xfrm>
            <a:off x="0" y="-8625"/>
            <a:ext cx="7848900" cy="1856400"/>
          </a:xfrm>
          <a:prstGeom prst="rect">
            <a:avLst/>
          </a:prstGeom>
          <a:noFill/>
          <a:ln>
            <a:noFill/>
          </a:ln>
        </p:spPr>
      </p:sp>
      <p:sp>
        <p:nvSpPr>
          <p:cNvPr id="12" name="Google Shape;12;p2"/>
          <p:cNvSpPr/>
          <p:nvPr/>
        </p:nvSpPr>
        <p:spPr>
          <a:xfrm>
            <a:off x="7848900" y="1847775"/>
            <a:ext cx="2267100" cy="3295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8072525" y="2793150"/>
            <a:ext cx="1576500" cy="15765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/>
          <p:nvPr/>
        </p:nvSpPr>
        <p:spPr>
          <a:xfrm>
            <a:off x="-1047325" y="4212263"/>
            <a:ext cx="2518800" cy="2518800"/>
          </a:xfrm>
          <a:prstGeom prst="star8">
            <a:avLst>
              <a:gd name="adj" fmla="val 18001"/>
            </a:avLst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>
            <a:off x="6257925" y="-438150"/>
            <a:ext cx="2943300" cy="5934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/>
          </p:nvPr>
        </p:nvSpPr>
        <p:spPr>
          <a:xfrm>
            <a:off x="709600" y="2713938"/>
            <a:ext cx="4449000" cy="1050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title" idx="2" hasCustomPrompt="1"/>
          </p:nvPr>
        </p:nvSpPr>
        <p:spPr>
          <a:xfrm>
            <a:off x="2120796" y="1334738"/>
            <a:ext cx="1626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9" name="Google Shape;19;p3"/>
          <p:cNvSpPr txBox="1">
            <a:spLocks noGrp="1"/>
          </p:cNvSpPr>
          <p:nvPr>
            <p:ph type="subTitle" idx="1"/>
          </p:nvPr>
        </p:nvSpPr>
        <p:spPr>
          <a:xfrm>
            <a:off x="709600" y="3690563"/>
            <a:ext cx="4449000" cy="41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>
            <a:spLocks noGrp="1"/>
          </p:cNvSpPr>
          <p:nvPr>
            <p:ph type="pic" idx="3"/>
          </p:nvPr>
        </p:nvSpPr>
        <p:spPr>
          <a:xfrm>
            <a:off x="5553075" y="800100"/>
            <a:ext cx="2562300" cy="3543300"/>
          </a:xfrm>
          <a:prstGeom prst="round2SameRect">
            <a:avLst>
              <a:gd name="adj1" fmla="val 50000"/>
              <a:gd name="adj2" fmla="val 0"/>
            </a:avLst>
          </a:prstGeom>
          <a:noFill/>
          <a:ln>
            <a:noFill/>
          </a:ln>
        </p:spPr>
      </p:sp>
      <p:sp>
        <p:nvSpPr>
          <p:cNvPr id="21" name="Google Shape;21;p3"/>
          <p:cNvSpPr/>
          <p:nvPr/>
        </p:nvSpPr>
        <p:spPr>
          <a:xfrm>
            <a:off x="-1116775" y="-609600"/>
            <a:ext cx="2518800" cy="2518800"/>
          </a:xfrm>
          <a:prstGeom prst="star8">
            <a:avLst>
              <a:gd name="adj" fmla="val 18001"/>
            </a:avLst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720000" y="1238200"/>
            <a:ext cx="7704000" cy="37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04800" rtl="0">
              <a:lnSpc>
                <a:spcPct val="115000"/>
              </a:lnSpc>
              <a:spcBef>
                <a:spcPts val="230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title"/>
          </p:nvPr>
        </p:nvSpPr>
        <p:spPr>
          <a:xfrm>
            <a:off x="720000" y="456725"/>
            <a:ext cx="77040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9pPr>
          </a:lstStyle>
          <a:p>
            <a:endParaRPr/>
          </a:p>
        </p:txBody>
      </p:sp>
      <p:sp>
        <p:nvSpPr>
          <p:cNvPr id="25" name="Google Shape;25;p4"/>
          <p:cNvSpPr/>
          <p:nvPr/>
        </p:nvSpPr>
        <p:spPr>
          <a:xfrm>
            <a:off x="7584925" y="-979775"/>
            <a:ext cx="1785900" cy="1785900"/>
          </a:xfrm>
          <a:prstGeom prst="star8">
            <a:avLst>
              <a:gd name="adj" fmla="val 18001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4"/>
          <p:cNvSpPr/>
          <p:nvPr/>
        </p:nvSpPr>
        <p:spPr>
          <a:xfrm>
            <a:off x="130900" y="-2957650"/>
            <a:ext cx="1157400" cy="3295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4"/>
          <p:cNvSpPr/>
          <p:nvPr/>
        </p:nvSpPr>
        <p:spPr>
          <a:xfrm>
            <a:off x="-780850" y="4264400"/>
            <a:ext cx="1785900" cy="17859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3"/>
          <p:cNvSpPr txBox="1">
            <a:spLocks noGrp="1"/>
          </p:cNvSpPr>
          <p:nvPr>
            <p:ph type="title"/>
          </p:nvPr>
        </p:nvSpPr>
        <p:spPr>
          <a:xfrm>
            <a:off x="720000" y="456725"/>
            <a:ext cx="77040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9pPr>
          </a:lstStyle>
          <a:p>
            <a:endParaRPr/>
          </a:p>
        </p:txBody>
      </p:sp>
      <p:sp>
        <p:nvSpPr>
          <p:cNvPr id="73" name="Google Shape;73;p13"/>
          <p:cNvSpPr txBox="1">
            <a:spLocks noGrp="1"/>
          </p:cNvSpPr>
          <p:nvPr>
            <p:ph type="title" idx="2" hasCustomPrompt="1"/>
          </p:nvPr>
        </p:nvSpPr>
        <p:spPr>
          <a:xfrm>
            <a:off x="1177875" y="1366413"/>
            <a:ext cx="918600" cy="62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4" name="Google Shape;74;p13"/>
          <p:cNvSpPr txBox="1">
            <a:spLocks noGrp="1"/>
          </p:cNvSpPr>
          <p:nvPr>
            <p:ph type="subTitle" idx="1"/>
          </p:nvPr>
        </p:nvSpPr>
        <p:spPr>
          <a:xfrm>
            <a:off x="2172650" y="1670155"/>
            <a:ext cx="22119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3"/>
          <p:cNvSpPr txBox="1">
            <a:spLocks noGrp="1"/>
          </p:cNvSpPr>
          <p:nvPr>
            <p:ph type="title" idx="3" hasCustomPrompt="1"/>
          </p:nvPr>
        </p:nvSpPr>
        <p:spPr>
          <a:xfrm>
            <a:off x="4759425" y="1366413"/>
            <a:ext cx="918600" cy="62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6" name="Google Shape;76;p13"/>
          <p:cNvSpPr txBox="1">
            <a:spLocks noGrp="1"/>
          </p:cNvSpPr>
          <p:nvPr>
            <p:ph type="subTitle" idx="4"/>
          </p:nvPr>
        </p:nvSpPr>
        <p:spPr>
          <a:xfrm>
            <a:off x="5754225" y="1670155"/>
            <a:ext cx="22119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3"/>
          <p:cNvSpPr txBox="1">
            <a:spLocks noGrp="1"/>
          </p:cNvSpPr>
          <p:nvPr>
            <p:ph type="title" idx="5" hasCustomPrompt="1"/>
          </p:nvPr>
        </p:nvSpPr>
        <p:spPr>
          <a:xfrm>
            <a:off x="1177875" y="2537687"/>
            <a:ext cx="918600" cy="62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8" name="Google Shape;78;p13"/>
          <p:cNvSpPr txBox="1">
            <a:spLocks noGrp="1"/>
          </p:cNvSpPr>
          <p:nvPr>
            <p:ph type="subTitle" idx="6"/>
          </p:nvPr>
        </p:nvSpPr>
        <p:spPr>
          <a:xfrm>
            <a:off x="2172650" y="2844901"/>
            <a:ext cx="22119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3"/>
          <p:cNvSpPr txBox="1">
            <a:spLocks noGrp="1"/>
          </p:cNvSpPr>
          <p:nvPr>
            <p:ph type="title" idx="7" hasCustomPrompt="1"/>
          </p:nvPr>
        </p:nvSpPr>
        <p:spPr>
          <a:xfrm>
            <a:off x="4759425" y="2537687"/>
            <a:ext cx="918600" cy="62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0" name="Google Shape;80;p13"/>
          <p:cNvSpPr txBox="1">
            <a:spLocks noGrp="1"/>
          </p:cNvSpPr>
          <p:nvPr>
            <p:ph type="subTitle" idx="8"/>
          </p:nvPr>
        </p:nvSpPr>
        <p:spPr>
          <a:xfrm>
            <a:off x="5754225" y="2844901"/>
            <a:ext cx="22119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3"/>
          <p:cNvSpPr txBox="1">
            <a:spLocks noGrp="1"/>
          </p:cNvSpPr>
          <p:nvPr>
            <p:ph type="title" idx="9" hasCustomPrompt="1"/>
          </p:nvPr>
        </p:nvSpPr>
        <p:spPr>
          <a:xfrm>
            <a:off x="1177875" y="3712737"/>
            <a:ext cx="918600" cy="62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2" name="Google Shape;82;p13"/>
          <p:cNvSpPr txBox="1">
            <a:spLocks noGrp="1"/>
          </p:cNvSpPr>
          <p:nvPr>
            <p:ph type="subTitle" idx="13"/>
          </p:nvPr>
        </p:nvSpPr>
        <p:spPr>
          <a:xfrm>
            <a:off x="2172650" y="4019676"/>
            <a:ext cx="22119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3"/>
          <p:cNvSpPr txBox="1">
            <a:spLocks noGrp="1"/>
          </p:cNvSpPr>
          <p:nvPr>
            <p:ph type="title" idx="14" hasCustomPrompt="1"/>
          </p:nvPr>
        </p:nvSpPr>
        <p:spPr>
          <a:xfrm>
            <a:off x="4759425" y="3712737"/>
            <a:ext cx="918600" cy="62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3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4" name="Google Shape;84;p13"/>
          <p:cNvSpPr txBox="1">
            <a:spLocks noGrp="1"/>
          </p:cNvSpPr>
          <p:nvPr>
            <p:ph type="subTitle" idx="15"/>
          </p:nvPr>
        </p:nvSpPr>
        <p:spPr>
          <a:xfrm>
            <a:off x="5754225" y="4019676"/>
            <a:ext cx="22119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3"/>
          <p:cNvSpPr txBox="1">
            <a:spLocks noGrp="1"/>
          </p:cNvSpPr>
          <p:nvPr>
            <p:ph type="subTitle" idx="16"/>
          </p:nvPr>
        </p:nvSpPr>
        <p:spPr>
          <a:xfrm>
            <a:off x="2172672" y="1350975"/>
            <a:ext cx="2211900" cy="453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200"/>
              <a:buFont typeface="Zen Antique"/>
              <a:buNone/>
              <a:defRPr sz="2000" b="1">
                <a:latin typeface="Rufina"/>
                <a:ea typeface="Rufina"/>
                <a:cs typeface="Rufina"/>
                <a:sym typeface="Rufi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13"/>
          <p:cNvSpPr txBox="1">
            <a:spLocks noGrp="1"/>
          </p:cNvSpPr>
          <p:nvPr>
            <p:ph type="subTitle" idx="17"/>
          </p:nvPr>
        </p:nvSpPr>
        <p:spPr>
          <a:xfrm>
            <a:off x="2172672" y="2527623"/>
            <a:ext cx="2211900" cy="453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200"/>
              <a:buFont typeface="Zen Antique"/>
              <a:buNone/>
              <a:defRPr sz="2000" b="1">
                <a:latin typeface="Rufina"/>
                <a:ea typeface="Rufina"/>
                <a:cs typeface="Rufina"/>
                <a:sym typeface="Rufi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3"/>
          <p:cNvSpPr txBox="1">
            <a:spLocks noGrp="1"/>
          </p:cNvSpPr>
          <p:nvPr>
            <p:ph type="subTitle" idx="18"/>
          </p:nvPr>
        </p:nvSpPr>
        <p:spPr>
          <a:xfrm>
            <a:off x="2172672" y="3697871"/>
            <a:ext cx="2211900" cy="453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200"/>
              <a:buFont typeface="Zen Antique"/>
              <a:buNone/>
              <a:defRPr sz="2000" b="1">
                <a:latin typeface="Rufina"/>
                <a:ea typeface="Rufina"/>
                <a:cs typeface="Rufina"/>
                <a:sym typeface="Rufi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13"/>
          <p:cNvSpPr txBox="1">
            <a:spLocks noGrp="1"/>
          </p:cNvSpPr>
          <p:nvPr>
            <p:ph type="subTitle" idx="19"/>
          </p:nvPr>
        </p:nvSpPr>
        <p:spPr>
          <a:xfrm>
            <a:off x="5754225" y="1350975"/>
            <a:ext cx="2211900" cy="453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200"/>
              <a:buFont typeface="Zen Antique"/>
              <a:buNone/>
              <a:defRPr sz="2000" b="1">
                <a:latin typeface="Rufina"/>
                <a:ea typeface="Rufina"/>
                <a:cs typeface="Rufina"/>
                <a:sym typeface="Rufi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13"/>
          <p:cNvSpPr txBox="1">
            <a:spLocks noGrp="1"/>
          </p:cNvSpPr>
          <p:nvPr>
            <p:ph type="subTitle" idx="20"/>
          </p:nvPr>
        </p:nvSpPr>
        <p:spPr>
          <a:xfrm>
            <a:off x="5754225" y="2527623"/>
            <a:ext cx="2211900" cy="453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200"/>
              <a:buFont typeface="Zen Antique"/>
              <a:buNone/>
              <a:defRPr sz="2000" b="1">
                <a:latin typeface="Rufina"/>
                <a:ea typeface="Rufina"/>
                <a:cs typeface="Rufina"/>
                <a:sym typeface="Rufi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3"/>
          <p:cNvSpPr txBox="1">
            <a:spLocks noGrp="1"/>
          </p:cNvSpPr>
          <p:nvPr>
            <p:ph type="subTitle" idx="21"/>
          </p:nvPr>
        </p:nvSpPr>
        <p:spPr>
          <a:xfrm>
            <a:off x="5754225" y="3697871"/>
            <a:ext cx="2211900" cy="453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200"/>
              <a:buFont typeface="Zen Antique"/>
              <a:buNone/>
              <a:defRPr sz="2000" b="1">
                <a:latin typeface="Rufina"/>
                <a:ea typeface="Rufina"/>
                <a:cs typeface="Rufina"/>
                <a:sym typeface="Rufi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3"/>
          <p:cNvSpPr/>
          <p:nvPr/>
        </p:nvSpPr>
        <p:spPr>
          <a:xfrm>
            <a:off x="-1340925" y="-1699025"/>
            <a:ext cx="2518800" cy="25188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13"/>
          <p:cNvSpPr/>
          <p:nvPr/>
        </p:nvSpPr>
        <p:spPr>
          <a:xfrm>
            <a:off x="8434400" y="3621950"/>
            <a:ext cx="1624800" cy="3295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11"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5"/>
          <p:cNvSpPr txBox="1">
            <a:spLocks noGrp="1"/>
          </p:cNvSpPr>
          <p:nvPr>
            <p:ph type="title"/>
          </p:nvPr>
        </p:nvSpPr>
        <p:spPr>
          <a:xfrm>
            <a:off x="720000" y="456725"/>
            <a:ext cx="77040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100"/>
            </a:lvl9pPr>
          </a:lstStyle>
          <a:p>
            <a:endParaRPr/>
          </a:p>
        </p:txBody>
      </p:sp>
      <p:sp>
        <p:nvSpPr>
          <p:cNvPr id="103" name="Google Shape;103;p15"/>
          <p:cNvSpPr/>
          <p:nvPr/>
        </p:nvSpPr>
        <p:spPr>
          <a:xfrm>
            <a:off x="-1798800" y="-40875"/>
            <a:ext cx="2518800" cy="25188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15"/>
          <p:cNvSpPr/>
          <p:nvPr/>
        </p:nvSpPr>
        <p:spPr>
          <a:xfrm>
            <a:off x="3312600" y="4532525"/>
            <a:ext cx="2518800" cy="2518800"/>
          </a:xfrm>
          <a:prstGeom prst="star8">
            <a:avLst>
              <a:gd name="adj" fmla="val 18001"/>
            </a:avLst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5"/>
          <p:cNvSpPr/>
          <p:nvPr/>
        </p:nvSpPr>
        <p:spPr>
          <a:xfrm>
            <a:off x="7916700" y="-1770300"/>
            <a:ext cx="2518800" cy="25188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31"/>
          <p:cNvSpPr/>
          <p:nvPr/>
        </p:nvSpPr>
        <p:spPr>
          <a:xfrm>
            <a:off x="8379575" y="3090725"/>
            <a:ext cx="1157400" cy="3295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0" name="Google Shape;250;p31"/>
          <p:cNvSpPr/>
          <p:nvPr/>
        </p:nvSpPr>
        <p:spPr>
          <a:xfrm>
            <a:off x="-392975" y="-662125"/>
            <a:ext cx="1157400" cy="3295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1" name="Google Shape;251;p31"/>
          <p:cNvSpPr/>
          <p:nvPr/>
        </p:nvSpPr>
        <p:spPr>
          <a:xfrm>
            <a:off x="3698150" y="4605325"/>
            <a:ext cx="1785900" cy="17859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2" name="Google Shape;252;p31"/>
          <p:cNvSpPr/>
          <p:nvPr/>
        </p:nvSpPr>
        <p:spPr>
          <a:xfrm>
            <a:off x="3331688" y="-1621625"/>
            <a:ext cx="2518800" cy="2518800"/>
          </a:xfrm>
          <a:prstGeom prst="star8">
            <a:avLst>
              <a:gd name="adj" fmla="val 18001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3" name="Google Shape;253;p31"/>
          <p:cNvSpPr/>
          <p:nvPr/>
        </p:nvSpPr>
        <p:spPr>
          <a:xfrm>
            <a:off x="-975500" y="1212325"/>
            <a:ext cx="2518800" cy="2518800"/>
          </a:xfrm>
          <a:prstGeom prst="star8">
            <a:avLst>
              <a:gd name="adj" fmla="val 18001"/>
            </a:avLst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31"/>
          <p:cNvSpPr/>
          <p:nvPr/>
        </p:nvSpPr>
        <p:spPr>
          <a:xfrm>
            <a:off x="7336125" y="2743075"/>
            <a:ext cx="1576500" cy="15765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"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32"/>
          <p:cNvSpPr/>
          <p:nvPr/>
        </p:nvSpPr>
        <p:spPr>
          <a:xfrm>
            <a:off x="8434400" y="3347900"/>
            <a:ext cx="1157400" cy="3295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" name="Google Shape;257;p32"/>
          <p:cNvSpPr/>
          <p:nvPr/>
        </p:nvSpPr>
        <p:spPr>
          <a:xfrm>
            <a:off x="311950" y="4264400"/>
            <a:ext cx="1785900" cy="17859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Google Shape;258;p32"/>
          <p:cNvSpPr/>
          <p:nvPr/>
        </p:nvSpPr>
        <p:spPr>
          <a:xfrm>
            <a:off x="7429650" y="-1245275"/>
            <a:ext cx="2518800" cy="2518800"/>
          </a:xfrm>
          <a:prstGeom prst="star8">
            <a:avLst>
              <a:gd name="adj" fmla="val 18001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9" name="Google Shape;259;p32"/>
          <p:cNvSpPr/>
          <p:nvPr/>
        </p:nvSpPr>
        <p:spPr>
          <a:xfrm>
            <a:off x="721450" y="-275325"/>
            <a:ext cx="966900" cy="9669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2"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33"/>
          <p:cNvSpPr/>
          <p:nvPr/>
        </p:nvSpPr>
        <p:spPr>
          <a:xfrm>
            <a:off x="-1036425" y="4034450"/>
            <a:ext cx="1785900" cy="1785900"/>
          </a:xfrm>
          <a:prstGeom prst="ellipse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33"/>
          <p:cNvSpPr/>
          <p:nvPr/>
        </p:nvSpPr>
        <p:spPr>
          <a:xfrm>
            <a:off x="6481350" y="4545350"/>
            <a:ext cx="966900" cy="9669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3" name="Google Shape;263;p33"/>
          <p:cNvSpPr/>
          <p:nvPr/>
        </p:nvSpPr>
        <p:spPr>
          <a:xfrm>
            <a:off x="7019625" y="-1283225"/>
            <a:ext cx="2518800" cy="2518800"/>
          </a:xfrm>
          <a:prstGeom prst="star8">
            <a:avLst>
              <a:gd name="adj" fmla="val 18001"/>
            </a:avLst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4" name="Google Shape;264;p33"/>
          <p:cNvSpPr/>
          <p:nvPr/>
        </p:nvSpPr>
        <p:spPr>
          <a:xfrm>
            <a:off x="-1084875" y="3028825"/>
            <a:ext cx="1576500" cy="15765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fina"/>
              <a:buNone/>
              <a:defRPr sz="3000" b="1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fina"/>
              <a:buNone/>
              <a:defRPr sz="3000" b="1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fina"/>
              <a:buNone/>
              <a:defRPr sz="3000" b="1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fina"/>
              <a:buNone/>
              <a:defRPr sz="3000" b="1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fina"/>
              <a:buNone/>
              <a:defRPr sz="3000" b="1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fina"/>
              <a:buNone/>
              <a:defRPr sz="3000" b="1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fina"/>
              <a:buNone/>
              <a:defRPr sz="3000" b="1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fina"/>
              <a:buNone/>
              <a:defRPr sz="3000" b="1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ufina"/>
              <a:buNone/>
              <a:defRPr sz="3000" b="1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ufina"/>
              <a:buChar char="●"/>
              <a:defRPr sz="1200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ufina"/>
              <a:buChar char="○"/>
              <a:defRPr sz="1200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ufina"/>
              <a:buChar char="■"/>
              <a:defRPr sz="1200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ufina"/>
              <a:buChar char="●"/>
              <a:defRPr sz="1200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ufina"/>
              <a:buChar char="○"/>
              <a:defRPr sz="1200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ufina"/>
              <a:buChar char="■"/>
              <a:defRPr sz="1200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ufina"/>
              <a:buChar char="●"/>
              <a:defRPr sz="1200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ufina"/>
              <a:buChar char="○"/>
              <a:defRPr sz="1200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ufina"/>
              <a:buChar char="■"/>
              <a:defRPr sz="1200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9" r:id="rId4"/>
    <p:sldLayoutId id="2147483661" r:id="rId5"/>
    <p:sldLayoutId id="2147483677" r:id="rId6"/>
    <p:sldLayoutId id="2147483678" r:id="rId7"/>
    <p:sldLayoutId id="2147483679" r:id="rId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40"/>
          <p:cNvSpPr txBox="1">
            <a:spLocks noGrp="1"/>
          </p:cNvSpPr>
          <p:nvPr>
            <p:ph type="ctrTitle"/>
          </p:nvPr>
        </p:nvSpPr>
        <p:spPr>
          <a:xfrm>
            <a:off x="1159934" y="1847774"/>
            <a:ext cx="5720231" cy="338060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r>
              <a:rPr lang="en-US" sz="2000">
                <a:latin typeface="+mn-lt"/>
              </a:rPr>
              <a:t>Module Title: </a:t>
            </a:r>
            <a:r>
              <a:rPr lang="en-US" sz="2000" dirty="0">
                <a:latin typeface="+mn-lt"/>
              </a:rPr>
              <a:t>Developing Relationships and Workplace Achievement </a:t>
            </a:r>
            <a:br>
              <a:rPr lang="en-US" sz="2000" dirty="0">
                <a:latin typeface="+mn-lt"/>
              </a:rPr>
            </a:br>
            <a:r>
              <a:rPr lang="en-US" sz="2000" dirty="0">
                <a:latin typeface="+mn-lt"/>
              </a:rPr>
              <a:t>Cod: BMSW5102_LON</a:t>
            </a:r>
            <a:br>
              <a:rPr lang="en-US" sz="2000" dirty="0">
                <a:latin typeface="+mn-lt"/>
              </a:rPr>
            </a:br>
            <a:r>
              <a:rPr lang="en-US" sz="2000" dirty="0">
                <a:latin typeface="+mn-lt"/>
              </a:rPr>
              <a:t>Student Name: Cezar Stroescu</a:t>
            </a:r>
            <a:br>
              <a:rPr lang="en-US" sz="2000" dirty="0">
                <a:latin typeface="+mn-lt"/>
              </a:rPr>
            </a:br>
            <a:r>
              <a:rPr lang="en-US" sz="2000" dirty="0">
                <a:latin typeface="+mn-lt"/>
              </a:rPr>
              <a:t>Student Number: 2123047</a:t>
            </a:r>
            <a:br>
              <a:rPr lang="en-US" sz="2000" dirty="0">
                <a:latin typeface="+mn-lt"/>
              </a:rPr>
            </a:br>
            <a:r>
              <a:rPr lang="en-US" sz="2000" dirty="0">
                <a:latin typeface="+mn-lt"/>
              </a:rPr>
              <a:t>Lecturer's Name: Charles </a:t>
            </a:r>
            <a:r>
              <a:rPr lang="en-US" sz="2000" dirty="0" err="1">
                <a:latin typeface="+mn-lt"/>
              </a:rPr>
              <a:t>Nwaogwugwu</a:t>
            </a:r>
            <a:br>
              <a:rPr lang="en-US" sz="2000" dirty="0">
                <a:latin typeface="+mn-lt"/>
              </a:rPr>
            </a:br>
            <a:endParaRPr lang="en-US" sz="2000" i="1" dirty="0">
              <a:solidFill>
                <a:schemeClr val="dk2"/>
              </a:solidFill>
              <a:latin typeface="+mn-lt"/>
            </a:endParaRPr>
          </a:p>
        </p:txBody>
      </p:sp>
      <p:sp>
        <p:nvSpPr>
          <p:cNvPr id="283" name="Google Shape;283;p40"/>
          <p:cNvSpPr/>
          <p:nvPr/>
        </p:nvSpPr>
        <p:spPr>
          <a:xfrm>
            <a:off x="374948" y="345168"/>
            <a:ext cx="46364" cy="23138"/>
          </a:xfrm>
          <a:custGeom>
            <a:avLst/>
            <a:gdLst/>
            <a:ahLst/>
            <a:cxnLst/>
            <a:rect l="l" t="t" r="r" b="b"/>
            <a:pathLst>
              <a:path w="527" h="263" extrusionOk="0">
                <a:moveTo>
                  <a:pt x="489" y="0"/>
                </a:moveTo>
                <a:lnTo>
                  <a:pt x="1" y="150"/>
                </a:lnTo>
                <a:lnTo>
                  <a:pt x="38" y="263"/>
                </a:lnTo>
                <a:lnTo>
                  <a:pt x="526" y="150"/>
                </a:lnTo>
                <a:lnTo>
                  <a:pt x="489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84" name="Google Shape;284;p40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23070" b="41470"/>
          <a:stretch/>
        </p:blipFill>
        <p:spPr>
          <a:xfrm>
            <a:off x="0" y="-8625"/>
            <a:ext cx="7848897" cy="1856399"/>
          </a:xfrm>
          <a:prstGeom prst="rect">
            <a:avLst/>
          </a:prstGeom>
        </p:spPr>
      </p:pic>
      <p:sp>
        <p:nvSpPr>
          <p:cNvPr id="285" name="Google Shape;285;p40"/>
          <p:cNvSpPr/>
          <p:nvPr/>
        </p:nvSpPr>
        <p:spPr>
          <a:xfrm>
            <a:off x="6630450" y="851100"/>
            <a:ext cx="1576500" cy="1576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42"/>
          <p:cNvSpPr txBox="1">
            <a:spLocks noGrp="1"/>
          </p:cNvSpPr>
          <p:nvPr>
            <p:ph type="title"/>
          </p:nvPr>
        </p:nvSpPr>
        <p:spPr>
          <a:xfrm>
            <a:off x="720000" y="132939"/>
            <a:ext cx="77040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dk1"/>
                </a:solidFill>
                <a:latin typeface="+mn-lt"/>
              </a:rPr>
              <a:t>Company Introduction</a:t>
            </a:r>
            <a:endParaRPr dirty="0">
              <a:solidFill>
                <a:schemeClr val="dk2"/>
              </a:solidFill>
              <a:latin typeface="+mn-lt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B7EB892-CB58-4CF6-A823-05DC07A08D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3062" y="1665658"/>
            <a:ext cx="2413116" cy="1812184"/>
          </a:xfrm>
          <a:prstGeom prst="rect">
            <a:avLst/>
          </a:prstGeom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0301061C-5BE2-43E5-A2EA-256913519B60}"/>
              </a:ext>
            </a:extLst>
          </p:cNvPr>
          <p:cNvSpPr txBox="1"/>
          <p:nvPr/>
        </p:nvSpPr>
        <p:spPr>
          <a:xfrm>
            <a:off x="87822" y="1406272"/>
            <a:ext cx="6233956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UK-based company that provides reconditioned, used and second hand mobility scooters and power chairs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Founded in 2010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Sales and offers rental services called easy pay mobility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Company size</a:t>
            </a:r>
            <a:r>
              <a:rPr lang="en-US"/>
              <a:t>: 51-100 </a:t>
            </a:r>
            <a:r>
              <a:rPr lang="en-US" dirty="0"/>
              <a:t>employees.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Private limited company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B4D4D317-5634-4AF1-921E-012E924E83C7}"/>
              </a:ext>
            </a:extLst>
          </p:cNvPr>
          <p:cNvSpPr txBox="1"/>
          <p:nvPr/>
        </p:nvSpPr>
        <p:spPr>
          <a:xfrm>
            <a:off x="87822" y="4702784"/>
            <a:ext cx="56989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dirty="0">
                <a:solidFill>
                  <a:srgbClr val="000000"/>
                </a:solidFill>
                <a:effectLst/>
                <a:latin typeface="Helvetica Neue"/>
              </a:rPr>
              <a:t>( Mobility Giant, 2023 )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p45"/>
          <p:cNvSpPr txBox="1">
            <a:spLocks noGrp="1"/>
          </p:cNvSpPr>
          <p:nvPr>
            <p:ph type="title"/>
          </p:nvPr>
        </p:nvSpPr>
        <p:spPr>
          <a:xfrm>
            <a:off x="720000" y="216175"/>
            <a:ext cx="77040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+mn-lt"/>
              </a:rPr>
              <a:t>Knowledge for HR Professionals</a:t>
            </a:r>
            <a:endParaRPr dirty="0">
              <a:solidFill>
                <a:schemeClr val="dk2"/>
              </a:solidFill>
              <a:latin typeface="+mn-lt"/>
            </a:endParaRPr>
          </a:p>
        </p:txBody>
      </p:sp>
      <p:cxnSp>
        <p:nvCxnSpPr>
          <p:cNvPr id="355" name="Google Shape;355;p45"/>
          <p:cNvCxnSpPr>
            <a:cxnSpLocks/>
            <a:stCxn id="356" idx="3"/>
          </p:cNvCxnSpPr>
          <p:nvPr/>
        </p:nvCxnSpPr>
        <p:spPr>
          <a:xfrm rot="10800000">
            <a:off x="2000100" y="2718425"/>
            <a:ext cx="0" cy="4443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58" name="Google Shape;358;p45"/>
          <p:cNvSpPr txBox="1">
            <a:spLocks noGrp="1"/>
          </p:cNvSpPr>
          <p:nvPr>
            <p:ph type="title" idx="4294967295"/>
          </p:nvPr>
        </p:nvSpPr>
        <p:spPr>
          <a:xfrm>
            <a:off x="811350" y="2102559"/>
            <a:ext cx="2377500" cy="444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+mn-lt"/>
              </a:rPr>
              <a:t>Employment Law and Regulations</a:t>
            </a:r>
            <a:endParaRPr sz="2000" dirty="0">
              <a:latin typeface="+mn-lt"/>
            </a:endParaRPr>
          </a:p>
        </p:txBody>
      </p:sp>
      <p:sp>
        <p:nvSpPr>
          <p:cNvPr id="359" name="Google Shape;359;p45"/>
          <p:cNvSpPr txBox="1">
            <a:spLocks noGrp="1"/>
          </p:cNvSpPr>
          <p:nvPr>
            <p:ph type="title" idx="4294967295"/>
          </p:nvPr>
        </p:nvSpPr>
        <p:spPr>
          <a:xfrm>
            <a:off x="3383250" y="2102559"/>
            <a:ext cx="2377500" cy="444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+mn-lt"/>
              </a:rPr>
              <a:t>HR Policies and Procedures</a:t>
            </a:r>
            <a:endParaRPr sz="2000" dirty="0">
              <a:latin typeface="+mn-lt"/>
            </a:endParaRPr>
          </a:p>
        </p:txBody>
      </p:sp>
      <p:sp>
        <p:nvSpPr>
          <p:cNvPr id="361" name="Google Shape;361;p45"/>
          <p:cNvSpPr txBox="1">
            <a:spLocks noGrp="1"/>
          </p:cNvSpPr>
          <p:nvPr>
            <p:ph type="title" idx="4294967295"/>
          </p:nvPr>
        </p:nvSpPr>
        <p:spPr>
          <a:xfrm>
            <a:off x="5955150" y="2102559"/>
            <a:ext cx="2377500" cy="444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+mn-lt"/>
              </a:rPr>
              <a:t>Compensation and Benefits</a:t>
            </a:r>
            <a:endParaRPr sz="2000" dirty="0">
              <a:latin typeface="+mn-lt"/>
            </a:endParaRPr>
          </a:p>
        </p:txBody>
      </p:sp>
      <p:cxnSp>
        <p:nvCxnSpPr>
          <p:cNvPr id="363" name="Google Shape;363;p45"/>
          <p:cNvCxnSpPr>
            <a:endCxn id="364" idx="0"/>
          </p:cNvCxnSpPr>
          <p:nvPr/>
        </p:nvCxnSpPr>
        <p:spPr>
          <a:xfrm rot="10800000">
            <a:off x="7714500" y="3733325"/>
            <a:ext cx="1562100" cy="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5" name="Google Shape;365;p45"/>
          <p:cNvCxnSpPr>
            <a:stCxn id="364" idx="2"/>
            <a:endCxn id="366" idx="6"/>
          </p:cNvCxnSpPr>
          <p:nvPr/>
        </p:nvCxnSpPr>
        <p:spPr>
          <a:xfrm rot="10800000">
            <a:off x="5142600" y="3733325"/>
            <a:ext cx="1430700" cy="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7" name="Google Shape;367;p45"/>
          <p:cNvCxnSpPr>
            <a:stCxn id="366" idx="2"/>
            <a:endCxn id="356" idx="0"/>
          </p:cNvCxnSpPr>
          <p:nvPr/>
        </p:nvCxnSpPr>
        <p:spPr>
          <a:xfrm rot="10800000">
            <a:off x="2570700" y="3733325"/>
            <a:ext cx="1430700" cy="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56" name="Google Shape;356;p45"/>
          <p:cNvSpPr/>
          <p:nvPr/>
        </p:nvSpPr>
        <p:spPr>
          <a:xfrm>
            <a:off x="1429500" y="3162725"/>
            <a:ext cx="1141200" cy="11412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 dirty="0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rPr>
              <a:t>1</a:t>
            </a:r>
            <a:endParaRPr sz="2200" b="1" dirty="0">
              <a:solidFill>
                <a:schemeClr val="dk1"/>
              </a:solidFill>
              <a:latin typeface="Rufina"/>
              <a:ea typeface="Rufina"/>
              <a:cs typeface="Rufina"/>
              <a:sym typeface="Rufina"/>
            </a:endParaRPr>
          </a:p>
        </p:txBody>
      </p:sp>
      <p:cxnSp>
        <p:nvCxnSpPr>
          <p:cNvPr id="368" name="Google Shape;368;p45"/>
          <p:cNvCxnSpPr>
            <a:cxnSpLocks/>
            <a:stCxn id="366" idx="0"/>
          </p:cNvCxnSpPr>
          <p:nvPr/>
        </p:nvCxnSpPr>
        <p:spPr>
          <a:xfrm rot="10800000">
            <a:off x="4572000" y="2718425"/>
            <a:ext cx="0" cy="4443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9" name="Google Shape;369;p45"/>
          <p:cNvCxnSpPr>
            <a:cxnSpLocks/>
            <a:stCxn id="364" idx="3"/>
          </p:cNvCxnSpPr>
          <p:nvPr/>
        </p:nvCxnSpPr>
        <p:spPr>
          <a:xfrm rot="10800000">
            <a:off x="7143900" y="2718425"/>
            <a:ext cx="0" cy="4443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66" name="Google Shape;366;p45"/>
          <p:cNvSpPr/>
          <p:nvPr/>
        </p:nvSpPr>
        <p:spPr>
          <a:xfrm>
            <a:off x="4001400" y="3162725"/>
            <a:ext cx="1141200" cy="11412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 dirty="0">
                <a:solidFill>
                  <a:schemeClr val="lt1"/>
                </a:solidFill>
                <a:latin typeface="Rufina"/>
                <a:ea typeface="Rufina"/>
                <a:cs typeface="Rufina"/>
                <a:sym typeface="Rufina"/>
              </a:rPr>
              <a:t>2</a:t>
            </a:r>
            <a:endParaRPr sz="2200" b="1" dirty="0">
              <a:solidFill>
                <a:schemeClr val="lt1"/>
              </a:solidFill>
              <a:latin typeface="Rufina"/>
              <a:ea typeface="Rufina"/>
              <a:cs typeface="Rufina"/>
              <a:sym typeface="Rufina"/>
            </a:endParaRPr>
          </a:p>
        </p:txBody>
      </p:sp>
      <p:sp>
        <p:nvSpPr>
          <p:cNvPr id="364" name="Google Shape;364;p45"/>
          <p:cNvSpPr/>
          <p:nvPr/>
        </p:nvSpPr>
        <p:spPr>
          <a:xfrm>
            <a:off x="6573300" y="3162725"/>
            <a:ext cx="1141200" cy="11412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 dirty="0">
                <a:solidFill>
                  <a:schemeClr val="lt1"/>
                </a:solidFill>
                <a:latin typeface="Rufina"/>
                <a:ea typeface="Rufina"/>
                <a:cs typeface="Rufina"/>
                <a:sym typeface="Rufina"/>
              </a:rPr>
              <a:t>3</a:t>
            </a:r>
            <a:endParaRPr sz="2200" b="1" dirty="0">
              <a:solidFill>
                <a:schemeClr val="lt1"/>
              </a:solidFill>
              <a:latin typeface="Rufina"/>
              <a:ea typeface="Rufina"/>
              <a:cs typeface="Rufina"/>
              <a:sym typeface="Rufina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0BD5B58-A125-4313-9F73-66B9DB425091}"/>
              </a:ext>
            </a:extLst>
          </p:cNvPr>
          <p:cNvSpPr txBox="1"/>
          <p:nvPr/>
        </p:nvSpPr>
        <p:spPr>
          <a:xfrm>
            <a:off x="227317" y="4720635"/>
            <a:ext cx="61174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( Hristov, 2020 )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310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p45"/>
          <p:cNvSpPr txBox="1">
            <a:spLocks noGrp="1"/>
          </p:cNvSpPr>
          <p:nvPr>
            <p:ph type="title"/>
          </p:nvPr>
        </p:nvSpPr>
        <p:spPr>
          <a:xfrm>
            <a:off x="720000" y="216175"/>
            <a:ext cx="77040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+mn-lt"/>
              </a:rPr>
              <a:t>Skills for HR Professionals</a:t>
            </a:r>
            <a:endParaRPr dirty="0">
              <a:solidFill>
                <a:schemeClr val="dk2"/>
              </a:solidFill>
              <a:latin typeface="+mn-lt"/>
            </a:endParaRPr>
          </a:p>
        </p:txBody>
      </p:sp>
      <p:cxnSp>
        <p:nvCxnSpPr>
          <p:cNvPr id="355" name="Google Shape;355;p45"/>
          <p:cNvCxnSpPr>
            <a:cxnSpLocks/>
            <a:stCxn id="356" idx="3"/>
          </p:cNvCxnSpPr>
          <p:nvPr/>
        </p:nvCxnSpPr>
        <p:spPr>
          <a:xfrm rot="10800000">
            <a:off x="2000100" y="2718425"/>
            <a:ext cx="0" cy="4443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58" name="Google Shape;358;p45"/>
          <p:cNvSpPr txBox="1">
            <a:spLocks noGrp="1"/>
          </p:cNvSpPr>
          <p:nvPr>
            <p:ph type="title" idx="4294967295"/>
          </p:nvPr>
        </p:nvSpPr>
        <p:spPr>
          <a:xfrm>
            <a:off x="811350" y="2102559"/>
            <a:ext cx="2377500" cy="444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+mn-lt"/>
              </a:rPr>
              <a:t>Communication and Interpersonal Skills</a:t>
            </a:r>
            <a:endParaRPr sz="2000" dirty="0">
              <a:latin typeface="+mn-lt"/>
            </a:endParaRPr>
          </a:p>
        </p:txBody>
      </p:sp>
      <p:sp>
        <p:nvSpPr>
          <p:cNvPr id="359" name="Google Shape;359;p45"/>
          <p:cNvSpPr txBox="1">
            <a:spLocks noGrp="1"/>
          </p:cNvSpPr>
          <p:nvPr>
            <p:ph type="title" idx="4294967295"/>
          </p:nvPr>
        </p:nvSpPr>
        <p:spPr>
          <a:xfrm>
            <a:off x="3383249" y="2102559"/>
            <a:ext cx="2571897" cy="444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+mn-lt"/>
              </a:rPr>
              <a:t>Organizational and Time Management Skills</a:t>
            </a:r>
            <a:endParaRPr sz="2000" dirty="0">
              <a:latin typeface="+mn-lt"/>
            </a:endParaRPr>
          </a:p>
        </p:txBody>
      </p:sp>
      <p:sp>
        <p:nvSpPr>
          <p:cNvPr id="361" name="Google Shape;361;p45"/>
          <p:cNvSpPr txBox="1">
            <a:spLocks noGrp="1"/>
          </p:cNvSpPr>
          <p:nvPr>
            <p:ph type="title" idx="4294967295"/>
          </p:nvPr>
        </p:nvSpPr>
        <p:spPr>
          <a:xfrm>
            <a:off x="6046500" y="1804343"/>
            <a:ext cx="2377500" cy="444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+mn-lt"/>
              </a:rPr>
              <a:t>Data Analysis and Reporting</a:t>
            </a:r>
            <a:endParaRPr sz="2000" dirty="0">
              <a:latin typeface="+mn-lt"/>
            </a:endParaRPr>
          </a:p>
        </p:txBody>
      </p:sp>
      <p:cxnSp>
        <p:nvCxnSpPr>
          <p:cNvPr id="363" name="Google Shape;363;p45"/>
          <p:cNvCxnSpPr>
            <a:endCxn id="364" idx="0"/>
          </p:cNvCxnSpPr>
          <p:nvPr/>
        </p:nvCxnSpPr>
        <p:spPr>
          <a:xfrm rot="10800000">
            <a:off x="7714500" y="3733325"/>
            <a:ext cx="1562100" cy="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5" name="Google Shape;365;p45"/>
          <p:cNvCxnSpPr>
            <a:stCxn id="364" idx="2"/>
            <a:endCxn id="366" idx="6"/>
          </p:cNvCxnSpPr>
          <p:nvPr/>
        </p:nvCxnSpPr>
        <p:spPr>
          <a:xfrm rot="10800000">
            <a:off x="5142600" y="3733325"/>
            <a:ext cx="1430700" cy="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7" name="Google Shape;367;p45"/>
          <p:cNvCxnSpPr>
            <a:stCxn id="366" idx="2"/>
            <a:endCxn id="356" idx="0"/>
          </p:cNvCxnSpPr>
          <p:nvPr/>
        </p:nvCxnSpPr>
        <p:spPr>
          <a:xfrm rot="10800000">
            <a:off x="2570700" y="3733325"/>
            <a:ext cx="1430700" cy="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56" name="Google Shape;356;p45"/>
          <p:cNvSpPr/>
          <p:nvPr/>
        </p:nvSpPr>
        <p:spPr>
          <a:xfrm>
            <a:off x="1429500" y="3162725"/>
            <a:ext cx="1141200" cy="11412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 dirty="0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rPr>
              <a:t>1</a:t>
            </a:r>
            <a:endParaRPr sz="2200" b="1" dirty="0">
              <a:solidFill>
                <a:schemeClr val="dk1"/>
              </a:solidFill>
              <a:latin typeface="Rufina"/>
              <a:ea typeface="Rufina"/>
              <a:cs typeface="Rufina"/>
              <a:sym typeface="Rufina"/>
            </a:endParaRPr>
          </a:p>
        </p:txBody>
      </p:sp>
      <p:cxnSp>
        <p:nvCxnSpPr>
          <p:cNvPr id="368" name="Google Shape;368;p45"/>
          <p:cNvCxnSpPr>
            <a:cxnSpLocks/>
            <a:stCxn id="366" idx="0"/>
          </p:cNvCxnSpPr>
          <p:nvPr/>
        </p:nvCxnSpPr>
        <p:spPr>
          <a:xfrm rot="10800000">
            <a:off x="4572000" y="2718425"/>
            <a:ext cx="0" cy="4443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9" name="Google Shape;369;p45"/>
          <p:cNvCxnSpPr>
            <a:cxnSpLocks/>
            <a:stCxn id="364" idx="3"/>
          </p:cNvCxnSpPr>
          <p:nvPr/>
        </p:nvCxnSpPr>
        <p:spPr>
          <a:xfrm rot="10800000">
            <a:off x="7143900" y="2718425"/>
            <a:ext cx="0" cy="4443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66" name="Google Shape;366;p45"/>
          <p:cNvSpPr/>
          <p:nvPr/>
        </p:nvSpPr>
        <p:spPr>
          <a:xfrm>
            <a:off x="4001400" y="3162725"/>
            <a:ext cx="1141200" cy="11412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 dirty="0">
                <a:solidFill>
                  <a:schemeClr val="lt1"/>
                </a:solidFill>
                <a:latin typeface="Rufina"/>
                <a:ea typeface="Rufina"/>
                <a:cs typeface="Rufina"/>
                <a:sym typeface="Rufina"/>
              </a:rPr>
              <a:t>2</a:t>
            </a:r>
            <a:endParaRPr sz="2200" b="1" dirty="0">
              <a:solidFill>
                <a:schemeClr val="lt1"/>
              </a:solidFill>
              <a:latin typeface="Rufina"/>
              <a:ea typeface="Rufina"/>
              <a:cs typeface="Rufina"/>
              <a:sym typeface="Rufina"/>
            </a:endParaRPr>
          </a:p>
        </p:txBody>
      </p:sp>
      <p:sp>
        <p:nvSpPr>
          <p:cNvPr id="364" name="Google Shape;364;p45"/>
          <p:cNvSpPr/>
          <p:nvPr/>
        </p:nvSpPr>
        <p:spPr>
          <a:xfrm>
            <a:off x="6573300" y="3162725"/>
            <a:ext cx="1141200" cy="11412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 dirty="0">
                <a:solidFill>
                  <a:schemeClr val="lt1"/>
                </a:solidFill>
                <a:latin typeface="Rufina"/>
                <a:ea typeface="Rufina"/>
                <a:cs typeface="Rufina"/>
                <a:sym typeface="Rufina"/>
              </a:rPr>
              <a:t>3</a:t>
            </a:r>
            <a:endParaRPr sz="2200" b="1" dirty="0">
              <a:solidFill>
                <a:schemeClr val="lt1"/>
              </a:solidFill>
              <a:latin typeface="Rufina"/>
              <a:ea typeface="Rufina"/>
              <a:cs typeface="Rufina"/>
              <a:sym typeface="Rufin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0EE720A-E803-4A74-8676-D369D51D642F}"/>
              </a:ext>
            </a:extLst>
          </p:cNvPr>
          <p:cNvSpPr txBox="1"/>
          <p:nvPr/>
        </p:nvSpPr>
        <p:spPr>
          <a:xfrm>
            <a:off x="0" y="4720635"/>
            <a:ext cx="61174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( Hristov, 2020 )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3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p45"/>
          <p:cNvSpPr txBox="1">
            <a:spLocks noGrp="1"/>
          </p:cNvSpPr>
          <p:nvPr>
            <p:ph type="title"/>
          </p:nvPr>
        </p:nvSpPr>
        <p:spPr>
          <a:xfrm>
            <a:off x="720000" y="216175"/>
            <a:ext cx="77040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+mn-lt"/>
              </a:rPr>
              <a:t>Behaviors for HR Professionals</a:t>
            </a:r>
            <a:endParaRPr dirty="0">
              <a:solidFill>
                <a:schemeClr val="dk2"/>
              </a:solidFill>
              <a:latin typeface="+mn-lt"/>
            </a:endParaRPr>
          </a:p>
        </p:txBody>
      </p:sp>
      <p:cxnSp>
        <p:nvCxnSpPr>
          <p:cNvPr id="355" name="Google Shape;355;p45"/>
          <p:cNvCxnSpPr>
            <a:cxnSpLocks/>
            <a:stCxn id="356" idx="3"/>
          </p:cNvCxnSpPr>
          <p:nvPr/>
        </p:nvCxnSpPr>
        <p:spPr>
          <a:xfrm rot="10800000">
            <a:off x="2000100" y="2718425"/>
            <a:ext cx="0" cy="4443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58" name="Google Shape;358;p45"/>
          <p:cNvSpPr txBox="1">
            <a:spLocks noGrp="1"/>
          </p:cNvSpPr>
          <p:nvPr>
            <p:ph type="title" idx="4294967295"/>
          </p:nvPr>
        </p:nvSpPr>
        <p:spPr>
          <a:xfrm>
            <a:off x="811350" y="2102559"/>
            <a:ext cx="2377500" cy="444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+mn-lt"/>
              </a:rPr>
              <a:t>Confidentiality and Integrity</a:t>
            </a:r>
            <a:endParaRPr sz="2000" dirty="0">
              <a:latin typeface="+mn-lt"/>
            </a:endParaRPr>
          </a:p>
        </p:txBody>
      </p:sp>
      <p:sp>
        <p:nvSpPr>
          <p:cNvPr id="359" name="Google Shape;359;p45"/>
          <p:cNvSpPr txBox="1">
            <a:spLocks noGrp="1"/>
          </p:cNvSpPr>
          <p:nvPr>
            <p:ph type="title" idx="4294967295"/>
          </p:nvPr>
        </p:nvSpPr>
        <p:spPr>
          <a:xfrm>
            <a:off x="3383249" y="2102559"/>
            <a:ext cx="2571897" cy="444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+mn-lt"/>
              </a:rPr>
              <a:t>Adaptability and Flexibility</a:t>
            </a:r>
            <a:endParaRPr sz="2000" dirty="0">
              <a:latin typeface="+mn-lt"/>
            </a:endParaRPr>
          </a:p>
        </p:txBody>
      </p:sp>
      <p:sp>
        <p:nvSpPr>
          <p:cNvPr id="361" name="Google Shape;361;p45"/>
          <p:cNvSpPr txBox="1">
            <a:spLocks noGrp="1"/>
          </p:cNvSpPr>
          <p:nvPr>
            <p:ph type="title" idx="4294967295"/>
          </p:nvPr>
        </p:nvSpPr>
        <p:spPr>
          <a:xfrm>
            <a:off x="5955150" y="2102559"/>
            <a:ext cx="2377500" cy="444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+mn-lt"/>
              </a:rPr>
              <a:t>Collaboration and Teamwork</a:t>
            </a:r>
            <a:endParaRPr sz="2000" dirty="0">
              <a:latin typeface="+mn-lt"/>
            </a:endParaRPr>
          </a:p>
        </p:txBody>
      </p:sp>
      <p:cxnSp>
        <p:nvCxnSpPr>
          <p:cNvPr id="363" name="Google Shape;363;p45"/>
          <p:cNvCxnSpPr>
            <a:endCxn id="364" idx="0"/>
          </p:cNvCxnSpPr>
          <p:nvPr/>
        </p:nvCxnSpPr>
        <p:spPr>
          <a:xfrm rot="10800000">
            <a:off x="7714500" y="3733325"/>
            <a:ext cx="1562100" cy="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5" name="Google Shape;365;p45"/>
          <p:cNvCxnSpPr>
            <a:stCxn id="364" idx="2"/>
            <a:endCxn id="366" idx="6"/>
          </p:cNvCxnSpPr>
          <p:nvPr/>
        </p:nvCxnSpPr>
        <p:spPr>
          <a:xfrm rot="10800000">
            <a:off x="5142600" y="3733325"/>
            <a:ext cx="1430700" cy="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7" name="Google Shape;367;p45"/>
          <p:cNvCxnSpPr>
            <a:stCxn id="366" idx="2"/>
            <a:endCxn id="356" idx="0"/>
          </p:cNvCxnSpPr>
          <p:nvPr/>
        </p:nvCxnSpPr>
        <p:spPr>
          <a:xfrm rot="10800000">
            <a:off x="2570700" y="3733325"/>
            <a:ext cx="1430700" cy="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56" name="Google Shape;356;p45"/>
          <p:cNvSpPr/>
          <p:nvPr/>
        </p:nvSpPr>
        <p:spPr>
          <a:xfrm>
            <a:off x="1429500" y="3162725"/>
            <a:ext cx="1141200" cy="11412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 dirty="0">
                <a:solidFill>
                  <a:schemeClr val="dk1"/>
                </a:solidFill>
                <a:latin typeface="Rufina"/>
                <a:ea typeface="Rufina"/>
                <a:cs typeface="Rufina"/>
                <a:sym typeface="Rufina"/>
              </a:rPr>
              <a:t>1</a:t>
            </a:r>
            <a:endParaRPr sz="2200" b="1" dirty="0">
              <a:solidFill>
                <a:schemeClr val="dk1"/>
              </a:solidFill>
              <a:latin typeface="Rufina"/>
              <a:ea typeface="Rufina"/>
              <a:cs typeface="Rufina"/>
              <a:sym typeface="Rufina"/>
            </a:endParaRPr>
          </a:p>
        </p:txBody>
      </p:sp>
      <p:cxnSp>
        <p:nvCxnSpPr>
          <p:cNvPr id="368" name="Google Shape;368;p45"/>
          <p:cNvCxnSpPr>
            <a:cxnSpLocks/>
            <a:stCxn id="366" idx="0"/>
          </p:cNvCxnSpPr>
          <p:nvPr/>
        </p:nvCxnSpPr>
        <p:spPr>
          <a:xfrm rot="10800000">
            <a:off x="4572000" y="2718425"/>
            <a:ext cx="0" cy="4443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9" name="Google Shape;369;p45"/>
          <p:cNvCxnSpPr>
            <a:cxnSpLocks/>
            <a:stCxn id="364" idx="3"/>
          </p:cNvCxnSpPr>
          <p:nvPr/>
        </p:nvCxnSpPr>
        <p:spPr>
          <a:xfrm rot="10800000">
            <a:off x="7143900" y="2718425"/>
            <a:ext cx="0" cy="4443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66" name="Google Shape;366;p45"/>
          <p:cNvSpPr/>
          <p:nvPr/>
        </p:nvSpPr>
        <p:spPr>
          <a:xfrm>
            <a:off x="4001400" y="3162725"/>
            <a:ext cx="1141200" cy="11412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 dirty="0">
                <a:solidFill>
                  <a:schemeClr val="lt1"/>
                </a:solidFill>
                <a:latin typeface="Rufina"/>
                <a:ea typeface="Rufina"/>
                <a:cs typeface="Rufina"/>
                <a:sym typeface="Rufina"/>
              </a:rPr>
              <a:t>2</a:t>
            </a:r>
            <a:endParaRPr sz="2200" b="1" dirty="0">
              <a:solidFill>
                <a:schemeClr val="lt1"/>
              </a:solidFill>
              <a:latin typeface="Rufina"/>
              <a:ea typeface="Rufina"/>
              <a:cs typeface="Rufina"/>
              <a:sym typeface="Rufina"/>
            </a:endParaRPr>
          </a:p>
        </p:txBody>
      </p:sp>
      <p:sp>
        <p:nvSpPr>
          <p:cNvPr id="364" name="Google Shape;364;p45"/>
          <p:cNvSpPr/>
          <p:nvPr/>
        </p:nvSpPr>
        <p:spPr>
          <a:xfrm>
            <a:off x="6573300" y="3162725"/>
            <a:ext cx="1141200" cy="11412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 dirty="0">
                <a:solidFill>
                  <a:schemeClr val="lt1"/>
                </a:solidFill>
                <a:latin typeface="Rufina"/>
                <a:ea typeface="Rufina"/>
                <a:cs typeface="Rufina"/>
                <a:sym typeface="Rufina"/>
              </a:rPr>
              <a:t>3</a:t>
            </a:r>
            <a:endParaRPr sz="2200" b="1" dirty="0">
              <a:solidFill>
                <a:schemeClr val="lt1"/>
              </a:solidFill>
              <a:latin typeface="Rufina"/>
              <a:ea typeface="Rufina"/>
              <a:cs typeface="Rufina"/>
              <a:sym typeface="Rufin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37E3979-C98F-4617-9BB7-36C452663402}"/>
              </a:ext>
            </a:extLst>
          </p:cNvPr>
          <p:cNvSpPr txBox="1"/>
          <p:nvPr/>
        </p:nvSpPr>
        <p:spPr>
          <a:xfrm>
            <a:off x="130118" y="4720635"/>
            <a:ext cx="61174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( Isaac et al., 2023 )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6015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43"/>
          <p:cNvSpPr txBox="1">
            <a:spLocks noGrp="1"/>
          </p:cNvSpPr>
          <p:nvPr>
            <p:ph type="title"/>
          </p:nvPr>
        </p:nvSpPr>
        <p:spPr>
          <a:xfrm>
            <a:off x="1146369" y="161650"/>
            <a:ext cx="4449000" cy="1050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latin typeface="+mn-lt"/>
              </a:rPr>
              <a:t>SWOT Analysis</a:t>
            </a:r>
            <a:endParaRPr sz="3200" dirty="0">
              <a:solidFill>
                <a:schemeClr val="dk2"/>
              </a:solidFill>
              <a:latin typeface="+mn-lt"/>
            </a:endParaRPr>
          </a:p>
        </p:txBody>
      </p:sp>
      <p:sp>
        <p:nvSpPr>
          <p:cNvPr id="330" name="Google Shape;330;p43"/>
          <p:cNvSpPr txBox="1">
            <a:spLocks noGrp="1"/>
          </p:cNvSpPr>
          <p:nvPr>
            <p:ph type="title" idx="2"/>
          </p:nvPr>
        </p:nvSpPr>
        <p:spPr>
          <a:xfrm>
            <a:off x="2120796" y="1334738"/>
            <a:ext cx="1626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01</a:t>
            </a:r>
            <a:endParaRPr>
              <a:solidFill>
                <a:schemeClr val="lt1"/>
              </a:solidFill>
            </a:endParaRPr>
          </a:p>
        </p:txBody>
      </p:sp>
      <p:pic>
        <p:nvPicPr>
          <p:cNvPr id="332" name="Google Shape;332;p43"/>
          <p:cNvPicPr preferRelativeResize="0">
            <a:picLocks noGrp="1"/>
          </p:cNvPicPr>
          <p:nvPr>
            <p:ph type="pic" idx="3"/>
          </p:nvPr>
        </p:nvPicPr>
        <p:blipFill rotWithShape="1">
          <a:blip r:embed="rId3">
            <a:alphaModFix/>
          </a:blip>
          <a:srcRect l="5444" r="5444"/>
          <a:stretch/>
        </p:blipFill>
        <p:spPr>
          <a:xfrm>
            <a:off x="7191022" y="2054578"/>
            <a:ext cx="1725864" cy="2288822"/>
          </a:xfrm>
          <a:prstGeom prst="round2SameRect">
            <a:avLst>
              <a:gd name="adj1" fmla="val 50000"/>
              <a:gd name="adj2" fmla="val 0"/>
            </a:avLst>
          </a:prstGeom>
        </p:spPr>
      </p:pic>
      <p:sp>
        <p:nvSpPr>
          <p:cNvPr id="333" name="Google Shape;333;p43"/>
          <p:cNvSpPr/>
          <p:nvPr/>
        </p:nvSpPr>
        <p:spPr>
          <a:xfrm>
            <a:off x="7467600" y="728800"/>
            <a:ext cx="966900" cy="9669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7D3105-489A-4328-A775-1A5D859AA2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1312698"/>
              </p:ext>
            </p:extLst>
          </p:nvPr>
        </p:nvGraphicFramePr>
        <p:xfrm>
          <a:off x="0" y="1279936"/>
          <a:ext cx="6239933" cy="379159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3131473">
                  <a:extLst>
                    <a:ext uri="{9D8B030D-6E8A-4147-A177-3AD203B41FA5}">
                      <a16:colId xmlns:a16="http://schemas.microsoft.com/office/drawing/2014/main" val="915254632"/>
                    </a:ext>
                  </a:extLst>
                </a:gridCol>
                <a:gridCol w="3108460">
                  <a:extLst>
                    <a:ext uri="{9D8B030D-6E8A-4147-A177-3AD203B41FA5}">
                      <a16:colId xmlns:a16="http://schemas.microsoft.com/office/drawing/2014/main" val="3142010155"/>
                    </a:ext>
                  </a:extLst>
                </a:gridCol>
              </a:tblGrid>
              <a:tr h="1550163">
                <a:tc>
                  <a:txBody>
                    <a:bodyPr/>
                    <a:lstStyle/>
                    <a:p>
                      <a:pPr marL="0" marR="0"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effectLst/>
                          <a:latin typeface="+mn-lt"/>
                          <a:ea typeface="Arial MT"/>
                          <a:cs typeface="Arial MT"/>
                        </a:rPr>
                        <a:t> </a:t>
                      </a:r>
                      <a:endParaRPr lang="en-US" sz="11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  <a:p>
                      <a:pPr marL="136525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</a:rPr>
                        <a:t>Strengths</a:t>
                      </a:r>
                      <a:endParaRPr lang="en-US" sz="14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  <a:p>
                      <a:pPr marL="307975" marR="0" indent="-171450" algn="l" rtl="0">
                        <a:lnSpc>
                          <a:spcPct val="100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  <a:sym typeface="Arial"/>
                        </a:rPr>
                        <a:t>Identify strengths </a:t>
                      </a:r>
                    </a:p>
                    <a:p>
                      <a:pPr marL="307975" marR="0" indent="-171450" algn="l" rtl="0">
                        <a:lnSpc>
                          <a:spcPct val="100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  <a:sym typeface="Arial"/>
                        </a:rPr>
                        <a:t>Strong communication skills</a:t>
                      </a:r>
                    </a:p>
                    <a:p>
                      <a:pPr marL="307975" marR="0" indent="-171450" algn="l" rtl="0">
                        <a:lnSpc>
                          <a:spcPct val="100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  <a:sym typeface="Arial"/>
                        </a:rPr>
                        <a:t>Ability to build relationships</a:t>
                      </a:r>
                    </a:p>
                    <a:p>
                      <a:pPr marL="307975" marR="0" indent="-171450" algn="l" rtl="0">
                        <a:lnSpc>
                          <a:spcPct val="100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  <a:sym typeface="Arial"/>
                        </a:rPr>
                        <a:t>Expertise in HR </a:t>
                      </a:r>
                    </a:p>
                    <a:p>
                      <a:pPr marL="307975" marR="0" indent="-171450" algn="l" rtl="0">
                        <a:lnSpc>
                          <a:spcPct val="100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Char char="•"/>
                      </a:pPr>
                      <a:endParaRPr lang="en-US" sz="1100" b="0" i="0" u="none" strike="noStrike" cap="none" dirty="0">
                        <a:solidFill>
                          <a:srgbClr val="FFFFFF"/>
                        </a:solidFill>
                        <a:effectLst/>
                        <a:latin typeface="+mn-lt"/>
                        <a:ea typeface="Arial MT"/>
                        <a:cs typeface="Arial MT"/>
                        <a:sym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860A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effectLst/>
                          <a:latin typeface="+mn-lt"/>
                          <a:ea typeface="Arial MT"/>
                          <a:cs typeface="Arial MT"/>
                        </a:rPr>
                        <a:t> </a:t>
                      </a:r>
                      <a:endParaRPr lang="en-US" sz="11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  <a:p>
                      <a:pPr marL="144145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</a:rPr>
                        <a:t>Weaknesses</a:t>
                      </a:r>
                      <a:endParaRPr lang="en-US" sz="14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  <a:p>
                      <a:pPr marL="315595" marR="0" indent="-171450">
                        <a:spcBef>
                          <a:spcPts val="12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</a:rPr>
                        <a:t>Limited experience in certain HR functions</a:t>
                      </a:r>
                    </a:p>
                    <a:p>
                      <a:pPr marL="315595" marR="0" indent="-171450">
                        <a:spcBef>
                          <a:spcPts val="12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</a:rPr>
                        <a:t>Technical Skills</a:t>
                      </a:r>
                    </a:p>
                    <a:p>
                      <a:pPr marL="315595" marR="0" indent="-171450">
                        <a:spcBef>
                          <a:spcPts val="12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</a:rPr>
                        <a:t>Training And Development Needs</a:t>
                      </a:r>
                    </a:p>
                    <a:p>
                      <a:pPr marL="315595" marR="0" indent="-171450">
                        <a:spcBef>
                          <a:spcPts val="12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11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860A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1537281"/>
                  </a:ext>
                </a:extLst>
              </a:tr>
              <a:tr h="183467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+mn-lt"/>
                          <a:ea typeface="Arial MT"/>
                          <a:cs typeface="Arial MT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2464112"/>
                  </a:ext>
                </a:extLst>
              </a:tr>
              <a:tr h="1874501">
                <a:tc>
                  <a:txBody>
                    <a:bodyPr/>
                    <a:lstStyle/>
                    <a:p>
                      <a:pPr marL="0" marR="0"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effectLst/>
                          <a:latin typeface="+mn-lt"/>
                          <a:ea typeface="Arial MT"/>
                          <a:cs typeface="Arial MT"/>
                        </a:rPr>
                        <a:t> </a:t>
                      </a:r>
                      <a:endParaRPr lang="en-US" sz="11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  <a:p>
                      <a:pPr marL="136525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</a:rPr>
                        <a:t>Opportunities</a:t>
                      </a:r>
                    </a:p>
                    <a:p>
                      <a:pPr marL="307975" marR="0" indent="-171450" algn="l" rtl="0">
                        <a:lnSpc>
                          <a:spcPct val="100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  <a:sym typeface="Arial"/>
                        </a:rPr>
                        <a:t>Advancements in HR technology</a:t>
                      </a:r>
                    </a:p>
                    <a:p>
                      <a:pPr marL="307975" marR="0" indent="-171450" algn="l" rtl="0">
                        <a:lnSpc>
                          <a:spcPct val="100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  <a:sym typeface="Arial"/>
                        </a:rPr>
                        <a:t>Industry trends, or changes in employment laws</a:t>
                      </a:r>
                    </a:p>
                    <a:p>
                      <a:pPr marL="307975" marR="0" indent="-171450" algn="l" rtl="0">
                        <a:lnSpc>
                          <a:spcPct val="100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  <a:sym typeface="Arial"/>
                        </a:rPr>
                        <a:t>Expand knowledge and skills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860A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effectLst/>
                          <a:latin typeface="+mn-lt"/>
                          <a:ea typeface="Arial MT"/>
                          <a:cs typeface="Arial MT"/>
                        </a:rPr>
                        <a:t> </a:t>
                      </a:r>
                      <a:endParaRPr lang="en-US" sz="11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  <a:p>
                      <a:pPr marL="144145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</a:rPr>
                        <a:t>Threats</a:t>
                      </a:r>
                      <a:endParaRPr lang="en-US" sz="14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  <a:p>
                      <a:pPr marL="315595" marR="791845" indent="-171450" algn="l">
                        <a:lnSpc>
                          <a:spcPct val="107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</a:rPr>
                        <a:t>Increased competition for talent</a:t>
                      </a:r>
                    </a:p>
                    <a:p>
                      <a:pPr marL="315595" marR="791845" indent="-171450" algn="l">
                        <a:lnSpc>
                          <a:spcPct val="107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</a:rPr>
                        <a:t>Evolving compliance regulations</a:t>
                      </a:r>
                    </a:p>
                    <a:p>
                      <a:pPr marL="315595" marR="791845" indent="-171450" algn="l">
                        <a:lnSpc>
                          <a:spcPct val="107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FFFFFF"/>
                          </a:solidFill>
                          <a:effectLst/>
                          <a:latin typeface="+mn-lt"/>
                          <a:ea typeface="Arial MT"/>
                          <a:cs typeface="Arial MT"/>
                        </a:rPr>
                        <a:t>Changes in organizational priorities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860A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7319745"/>
                  </a:ext>
                </a:extLst>
              </a:tr>
              <a:tr h="183467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+mn-lt"/>
                          <a:ea typeface="Arial MT"/>
                          <a:cs typeface="Arial MT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+mn-lt"/>
                          <a:ea typeface="Arial MT"/>
                          <a:cs typeface="Arial MT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0084976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9B7D7CF3-9AF1-419B-828F-77BBFA0C0578}"/>
              </a:ext>
            </a:extLst>
          </p:cNvPr>
          <p:cNvSpPr txBox="1"/>
          <p:nvPr/>
        </p:nvSpPr>
        <p:spPr>
          <a:xfrm>
            <a:off x="0" y="4835723"/>
            <a:ext cx="517086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( Decision Aid Publishing, 2019 )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43"/>
          <p:cNvSpPr txBox="1">
            <a:spLocks noGrp="1"/>
          </p:cNvSpPr>
          <p:nvPr>
            <p:ph type="title"/>
          </p:nvPr>
        </p:nvSpPr>
        <p:spPr>
          <a:xfrm>
            <a:off x="1084800" y="443245"/>
            <a:ext cx="4449000" cy="1050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latin typeface="+mn-lt"/>
              </a:rPr>
              <a:t>Training and </a:t>
            </a:r>
            <a:r>
              <a:rPr lang="en-US" sz="3000" dirty="0">
                <a:latin typeface="+mn-lt"/>
              </a:rPr>
              <a:t>Development</a:t>
            </a:r>
            <a:r>
              <a:rPr lang="en-US" sz="3200" dirty="0">
                <a:latin typeface="+mn-lt"/>
              </a:rPr>
              <a:t> Needs</a:t>
            </a:r>
            <a:endParaRPr sz="3200" dirty="0">
              <a:solidFill>
                <a:schemeClr val="dk2"/>
              </a:solidFill>
              <a:latin typeface="+mn-lt"/>
            </a:endParaRPr>
          </a:p>
        </p:txBody>
      </p:sp>
      <p:sp>
        <p:nvSpPr>
          <p:cNvPr id="330" name="Google Shape;330;p43"/>
          <p:cNvSpPr txBox="1">
            <a:spLocks noGrp="1"/>
          </p:cNvSpPr>
          <p:nvPr>
            <p:ph type="title" idx="2"/>
          </p:nvPr>
        </p:nvSpPr>
        <p:spPr>
          <a:xfrm>
            <a:off x="2120796" y="1334738"/>
            <a:ext cx="1626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01</a:t>
            </a:r>
            <a:endParaRPr>
              <a:solidFill>
                <a:schemeClr val="lt1"/>
              </a:solidFill>
            </a:endParaRPr>
          </a:p>
        </p:txBody>
      </p:sp>
      <p:pic>
        <p:nvPicPr>
          <p:cNvPr id="332" name="Google Shape;332;p43"/>
          <p:cNvPicPr preferRelativeResize="0">
            <a:picLocks noGrp="1"/>
          </p:cNvPicPr>
          <p:nvPr>
            <p:ph type="pic" idx="3"/>
          </p:nvPr>
        </p:nvPicPr>
        <p:blipFill rotWithShape="1">
          <a:blip r:embed="rId3">
            <a:alphaModFix/>
          </a:blip>
          <a:srcRect l="5444" r="5444"/>
          <a:stretch/>
        </p:blipFill>
        <p:spPr>
          <a:xfrm>
            <a:off x="6795911" y="1933967"/>
            <a:ext cx="1976587" cy="2480733"/>
          </a:xfrm>
          <a:prstGeom prst="round2SameRect">
            <a:avLst>
              <a:gd name="adj1" fmla="val 50000"/>
              <a:gd name="adj2" fmla="val 0"/>
            </a:avLst>
          </a:prstGeom>
        </p:spPr>
      </p:pic>
      <p:sp>
        <p:nvSpPr>
          <p:cNvPr id="333" name="Google Shape;333;p43"/>
          <p:cNvSpPr/>
          <p:nvPr/>
        </p:nvSpPr>
        <p:spPr>
          <a:xfrm>
            <a:off x="7467600" y="728800"/>
            <a:ext cx="966900" cy="9669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C77CC2-3304-4FE7-AF3E-B8AC5449B08B}"/>
              </a:ext>
            </a:extLst>
          </p:cNvPr>
          <p:cNvSpPr txBox="1"/>
          <p:nvPr/>
        </p:nvSpPr>
        <p:spPr>
          <a:xfrm>
            <a:off x="265032" y="1981251"/>
            <a:ext cx="5187244" cy="16684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Advanced HR Training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Soft Skills Development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Technology and Systems Training</a:t>
            </a:r>
          </a:p>
        </p:txBody>
      </p:sp>
      <p:sp>
        <p:nvSpPr>
          <p:cNvPr id="9" name="Google Shape;333;p43">
            <a:extLst>
              <a:ext uri="{FF2B5EF4-FFF2-40B4-BE49-F238E27FC236}">
                <a16:creationId xmlns:a16="http://schemas.microsoft.com/office/drawing/2014/main" id="{FE6D66D6-AAFD-4DEB-95C1-67E41CF8639C}"/>
              </a:ext>
            </a:extLst>
          </p:cNvPr>
          <p:cNvSpPr/>
          <p:nvPr/>
        </p:nvSpPr>
        <p:spPr>
          <a:xfrm>
            <a:off x="6500700" y="142256"/>
            <a:ext cx="966900" cy="9669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A8296D-C134-4DA1-B726-8E8906732A50}"/>
              </a:ext>
            </a:extLst>
          </p:cNvPr>
          <p:cNvSpPr txBox="1"/>
          <p:nvPr/>
        </p:nvSpPr>
        <p:spPr>
          <a:xfrm>
            <a:off x="0" y="4700255"/>
            <a:ext cx="517086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(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Helvetica Neue"/>
              </a:rPr>
              <a:t>Hartong</a:t>
            </a:r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, 2013 )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542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43"/>
          <p:cNvSpPr txBox="1">
            <a:spLocks noGrp="1"/>
          </p:cNvSpPr>
          <p:nvPr>
            <p:ph type="title"/>
          </p:nvPr>
        </p:nvSpPr>
        <p:spPr>
          <a:xfrm>
            <a:off x="1277550" y="583856"/>
            <a:ext cx="4449000" cy="1050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latin typeface="+mn-lt"/>
              </a:rPr>
              <a:t>Benefits of Training and Development for HR Officer</a:t>
            </a:r>
            <a:endParaRPr sz="3200" dirty="0">
              <a:solidFill>
                <a:schemeClr val="dk2"/>
              </a:solidFill>
              <a:latin typeface="+mn-lt"/>
            </a:endParaRPr>
          </a:p>
        </p:txBody>
      </p:sp>
      <p:sp>
        <p:nvSpPr>
          <p:cNvPr id="333" name="Google Shape;333;p43"/>
          <p:cNvSpPr/>
          <p:nvPr/>
        </p:nvSpPr>
        <p:spPr>
          <a:xfrm>
            <a:off x="7467600" y="728800"/>
            <a:ext cx="966900" cy="9669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C77CC2-3304-4FE7-AF3E-B8AC5449B08B}"/>
              </a:ext>
            </a:extLst>
          </p:cNvPr>
          <p:cNvSpPr txBox="1"/>
          <p:nvPr/>
        </p:nvSpPr>
        <p:spPr>
          <a:xfrm>
            <a:off x="216295" y="2337241"/>
            <a:ext cx="5744237" cy="22224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Enhanced Knowledge and Skills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Improved Job Performance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Career Advancement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Increased Confidence and Job Satisfaction</a:t>
            </a:r>
          </a:p>
        </p:txBody>
      </p:sp>
      <p:sp>
        <p:nvSpPr>
          <p:cNvPr id="9" name="Google Shape;333;p43">
            <a:extLst>
              <a:ext uri="{FF2B5EF4-FFF2-40B4-BE49-F238E27FC236}">
                <a16:creationId xmlns:a16="http://schemas.microsoft.com/office/drawing/2014/main" id="{FE6D66D6-AAFD-4DEB-95C1-67E41CF8639C}"/>
              </a:ext>
            </a:extLst>
          </p:cNvPr>
          <p:cNvSpPr/>
          <p:nvPr/>
        </p:nvSpPr>
        <p:spPr>
          <a:xfrm>
            <a:off x="6500700" y="142256"/>
            <a:ext cx="966900" cy="9669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1" name="Google Shape;332;p43">
            <a:extLst>
              <a:ext uri="{FF2B5EF4-FFF2-40B4-BE49-F238E27FC236}">
                <a16:creationId xmlns:a16="http://schemas.microsoft.com/office/drawing/2014/main" id="{44B29F76-0BBE-4D6D-A38C-FFCCA520C601}"/>
              </a:ext>
            </a:extLst>
          </p:cNvPr>
          <p:cNvPicPr preferRelativeResize="0">
            <a:picLocks noGrp="1"/>
          </p:cNvPicPr>
          <p:nvPr>
            <p:ph type="pic" idx="3"/>
          </p:nvPr>
        </p:nvPicPr>
        <p:blipFill rotWithShape="1">
          <a:blip r:embed="rId3">
            <a:alphaModFix/>
          </a:blip>
          <a:srcRect l="5444" r="5444"/>
          <a:stretch/>
        </p:blipFill>
        <p:spPr>
          <a:xfrm>
            <a:off x="6795911" y="1933967"/>
            <a:ext cx="1976587" cy="2480733"/>
          </a:xfrm>
          <a:prstGeom prst="round2SameRect">
            <a:avLst>
              <a:gd name="adj1" fmla="val 50000"/>
              <a:gd name="adj2" fmla="val 0"/>
            </a:avLst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B46F76A-F559-4868-9824-DBB0FE0B4826}"/>
              </a:ext>
            </a:extLst>
          </p:cNvPr>
          <p:cNvSpPr txBox="1"/>
          <p:nvPr/>
        </p:nvSpPr>
        <p:spPr>
          <a:xfrm>
            <a:off x="0" y="4831698"/>
            <a:ext cx="517086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(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Helvetica Neue"/>
              </a:rPr>
              <a:t>Hartong</a:t>
            </a:r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, 2013 )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8074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43"/>
          <p:cNvSpPr txBox="1">
            <a:spLocks noGrp="1"/>
          </p:cNvSpPr>
          <p:nvPr>
            <p:ph type="title"/>
          </p:nvPr>
        </p:nvSpPr>
        <p:spPr>
          <a:xfrm>
            <a:off x="1277550" y="795523"/>
            <a:ext cx="4449000" cy="1050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latin typeface="+mn-lt"/>
              </a:rPr>
              <a:t>Benefits of Training and Development for Mobility Giant</a:t>
            </a:r>
            <a:endParaRPr sz="3200" dirty="0">
              <a:solidFill>
                <a:schemeClr val="dk2"/>
              </a:solidFill>
              <a:latin typeface="+mn-lt"/>
            </a:endParaRPr>
          </a:p>
        </p:txBody>
      </p:sp>
      <p:sp>
        <p:nvSpPr>
          <p:cNvPr id="333" name="Google Shape;333;p43"/>
          <p:cNvSpPr/>
          <p:nvPr/>
        </p:nvSpPr>
        <p:spPr>
          <a:xfrm>
            <a:off x="7467600" y="728800"/>
            <a:ext cx="966900" cy="9669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C77CC2-3304-4FE7-AF3E-B8AC5449B08B}"/>
              </a:ext>
            </a:extLst>
          </p:cNvPr>
          <p:cNvSpPr txBox="1"/>
          <p:nvPr/>
        </p:nvSpPr>
        <p:spPr>
          <a:xfrm>
            <a:off x="216295" y="2337241"/>
            <a:ext cx="5744237" cy="22224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Improved Employee Performance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Talent Attraction and Retention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Adaptability to Change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Succession Planning and Leadership Development</a:t>
            </a:r>
          </a:p>
        </p:txBody>
      </p:sp>
      <p:sp>
        <p:nvSpPr>
          <p:cNvPr id="9" name="Google Shape;333;p43">
            <a:extLst>
              <a:ext uri="{FF2B5EF4-FFF2-40B4-BE49-F238E27FC236}">
                <a16:creationId xmlns:a16="http://schemas.microsoft.com/office/drawing/2014/main" id="{FE6D66D6-AAFD-4DEB-95C1-67E41CF8639C}"/>
              </a:ext>
            </a:extLst>
          </p:cNvPr>
          <p:cNvSpPr/>
          <p:nvPr/>
        </p:nvSpPr>
        <p:spPr>
          <a:xfrm>
            <a:off x="6500700" y="142256"/>
            <a:ext cx="966900" cy="966900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FA4DA1E-D547-4428-9FBF-401B736C09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3062" y="2388147"/>
            <a:ext cx="2413116" cy="181218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60D41A8-451A-4460-8A04-A143E1F1F2DF}"/>
              </a:ext>
            </a:extLst>
          </p:cNvPr>
          <p:cNvSpPr txBox="1"/>
          <p:nvPr/>
        </p:nvSpPr>
        <p:spPr>
          <a:xfrm>
            <a:off x="0" y="4818819"/>
            <a:ext cx="517086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( Isaac et al., 2023 )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7880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42"/>
          <p:cNvSpPr/>
          <p:nvPr/>
        </p:nvSpPr>
        <p:spPr>
          <a:xfrm>
            <a:off x="4004419" y="1446447"/>
            <a:ext cx="918600" cy="9186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0" name="Google Shape;300;p42"/>
          <p:cNvSpPr/>
          <p:nvPr/>
        </p:nvSpPr>
        <p:spPr>
          <a:xfrm>
            <a:off x="4034868" y="2632322"/>
            <a:ext cx="855000" cy="8550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" name="Google Shape;301;p42"/>
          <p:cNvSpPr/>
          <p:nvPr/>
        </p:nvSpPr>
        <p:spPr>
          <a:xfrm>
            <a:off x="4034868" y="3802572"/>
            <a:ext cx="855000" cy="855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2" name="Google Shape;302;p42"/>
          <p:cNvSpPr/>
          <p:nvPr/>
        </p:nvSpPr>
        <p:spPr>
          <a:xfrm>
            <a:off x="453318" y="2632322"/>
            <a:ext cx="855000" cy="855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3" name="Google Shape;303;p42"/>
          <p:cNvSpPr/>
          <p:nvPr/>
        </p:nvSpPr>
        <p:spPr>
          <a:xfrm>
            <a:off x="421519" y="3802572"/>
            <a:ext cx="918600" cy="9186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" name="Google Shape;304;p42"/>
          <p:cNvSpPr/>
          <p:nvPr/>
        </p:nvSpPr>
        <p:spPr>
          <a:xfrm>
            <a:off x="453318" y="1446447"/>
            <a:ext cx="855000" cy="8550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5" name="Google Shape;305;p42"/>
          <p:cNvSpPr txBox="1">
            <a:spLocks noGrp="1"/>
          </p:cNvSpPr>
          <p:nvPr>
            <p:ph type="title"/>
          </p:nvPr>
        </p:nvSpPr>
        <p:spPr>
          <a:xfrm>
            <a:off x="720000" y="343177"/>
            <a:ext cx="77040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solidFill>
                  <a:schemeClr val="dk1"/>
                </a:solidFill>
                <a:latin typeface="+mn-lt"/>
              </a:rPr>
              <a:t>Conclusion</a:t>
            </a:r>
            <a:endParaRPr sz="3200" dirty="0">
              <a:solidFill>
                <a:schemeClr val="dk2"/>
              </a:solidFill>
              <a:latin typeface="+mn-lt"/>
            </a:endParaRPr>
          </a:p>
        </p:txBody>
      </p:sp>
      <p:sp>
        <p:nvSpPr>
          <p:cNvPr id="306" name="Google Shape;306;p42"/>
          <p:cNvSpPr txBox="1">
            <a:spLocks noGrp="1"/>
          </p:cNvSpPr>
          <p:nvPr>
            <p:ph type="title" idx="2"/>
          </p:nvPr>
        </p:nvSpPr>
        <p:spPr>
          <a:xfrm>
            <a:off x="421519" y="1547035"/>
            <a:ext cx="918600" cy="62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01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307" name="Google Shape;307;p42"/>
          <p:cNvSpPr txBox="1">
            <a:spLocks noGrp="1"/>
          </p:cNvSpPr>
          <p:nvPr>
            <p:ph type="subTitle" idx="1"/>
          </p:nvPr>
        </p:nvSpPr>
        <p:spPr>
          <a:xfrm>
            <a:off x="1416294" y="1587338"/>
            <a:ext cx="22119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>
                <a:latin typeface="+mn-lt"/>
              </a:rPr>
              <a:t>Development needs for an HR officer at Mobility Giant</a:t>
            </a:r>
            <a:endParaRPr sz="1400" dirty="0">
              <a:latin typeface="+mn-lt"/>
            </a:endParaRPr>
          </a:p>
        </p:txBody>
      </p:sp>
      <p:sp>
        <p:nvSpPr>
          <p:cNvPr id="308" name="Google Shape;308;p42"/>
          <p:cNvSpPr txBox="1">
            <a:spLocks noGrp="1"/>
          </p:cNvSpPr>
          <p:nvPr>
            <p:ph type="title" idx="3"/>
          </p:nvPr>
        </p:nvSpPr>
        <p:spPr>
          <a:xfrm>
            <a:off x="4003069" y="1547035"/>
            <a:ext cx="918600" cy="62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309" name="Google Shape;309;p42"/>
          <p:cNvSpPr txBox="1">
            <a:spLocks noGrp="1"/>
          </p:cNvSpPr>
          <p:nvPr>
            <p:ph type="subTitle" idx="4"/>
          </p:nvPr>
        </p:nvSpPr>
        <p:spPr>
          <a:xfrm>
            <a:off x="4997868" y="1587338"/>
            <a:ext cx="3073687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>
                <a:latin typeface="+mn-lt"/>
              </a:rPr>
              <a:t>Importance of continuous learning and development for HR professionals</a:t>
            </a:r>
            <a:endParaRPr sz="1400" dirty="0">
              <a:latin typeface="+mn-lt"/>
            </a:endParaRPr>
          </a:p>
        </p:txBody>
      </p:sp>
      <p:sp>
        <p:nvSpPr>
          <p:cNvPr id="310" name="Google Shape;310;p42"/>
          <p:cNvSpPr txBox="1">
            <a:spLocks noGrp="1"/>
          </p:cNvSpPr>
          <p:nvPr>
            <p:ph type="title" idx="5"/>
          </p:nvPr>
        </p:nvSpPr>
        <p:spPr>
          <a:xfrm>
            <a:off x="421519" y="2718309"/>
            <a:ext cx="918600" cy="62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03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311" name="Google Shape;311;p42"/>
          <p:cNvSpPr txBox="1">
            <a:spLocks noGrp="1"/>
          </p:cNvSpPr>
          <p:nvPr>
            <p:ph type="subTitle" idx="6"/>
          </p:nvPr>
        </p:nvSpPr>
        <p:spPr>
          <a:xfrm>
            <a:off x="1416294" y="2762084"/>
            <a:ext cx="22119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>
                <a:latin typeface="+mn-lt"/>
              </a:rPr>
              <a:t>Enhance their knowledge, skills, and job performance, leading to increased job satisfaction</a:t>
            </a:r>
            <a:endParaRPr sz="1400" dirty="0">
              <a:latin typeface="+mn-lt"/>
            </a:endParaRPr>
          </a:p>
        </p:txBody>
      </p:sp>
      <p:sp>
        <p:nvSpPr>
          <p:cNvPr id="312" name="Google Shape;312;p42"/>
          <p:cNvSpPr txBox="1">
            <a:spLocks noGrp="1"/>
          </p:cNvSpPr>
          <p:nvPr>
            <p:ph type="title" idx="7"/>
          </p:nvPr>
        </p:nvSpPr>
        <p:spPr>
          <a:xfrm>
            <a:off x="4003069" y="2718309"/>
            <a:ext cx="918600" cy="62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04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313" name="Google Shape;313;p42"/>
          <p:cNvSpPr txBox="1">
            <a:spLocks noGrp="1"/>
          </p:cNvSpPr>
          <p:nvPr>
            <p:ph type="subTitle" idx="8"/>
          </p:nvPr>
        </p:nvSpPr>
        <p:spPr>
          <a:xfrm>
            <a:off x="4997869" y="2762084"/>
            <a:ext cx="2960798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>
                <a:latin typeface="+mn-lt"/>
              </a:rPr>
              <a:t>Training and development initiatives benefit Mobility Giant</a:t>
            </a:r>
            <a:endParaRPr sz="1400" dirty="0">
              <a:latin typeface="+mn-lt"/>
            </a:endParaRPr>
          </a:p>
        </p:txBody>
      </p:sp>
      <p:sp>
        <p:nvSpPr>
          <p:cNvPr id="314" name="Google Shape;314;p42"/>
          <p:cNvSpPr txBox="1">
            <a:spLocks noGrp="1"/>
          </p:cNvSpPr>
          <p:nvPr>
            <p:ph type="title" idx="9"/>
          </p:nvPr>
        </p:nvSpPr>
        <p:spPr>
          <a:xfrm>
            <a:off x="421519" y="3893359"/>
            <a:ext cx="918600" cy="62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05</a:t>
            </a:r>
            <a:endParaRPr/>
          </a:p>
        </p:txBody>
      </p:sp>
      <p:sp>
        <p:nvSpPr>
          <p:cNvPr id="315" name="Google Shape;315;p42"/>
          <p:cNvSpPr txBox="1">
            <a:spLocks noGrp="1"/>
          </p:cNvSpPr>
          <p:nvPr>
            <p:ph type="subTitle" idx="13"/>
          </p:nvPr>
        </p:nvSpPr>
        <p:spPr>
          <a:xfrm>
            <a:off x="1416294" y="3936859"/>
            <a:ext cx="22119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>
                <a:latin typeface="+mn-lt"/>
              </a:rPr>
              <a:t>Development of future HR leaders through succession planning</a:t>
            </a:r>
            <a:endParaRPr sz="1400" dirty="0">
              <a:latin typeface="+mn-lt"/>
            </a:endParaRPr>
          </a:p>
        </p:txBody>
      </p:sp>
      <p:sp>
        <p:nvSpPr>
          <p:cNvPr id="316" name="Google Shape;316;p42"/>
          <p:cNvSpPr txBox="1">
            <a:spLocks noGrp="1"/>
          </p:cNvSpPr>
          <p:nvPr>
            <p:ph type="title" idx="14"/>
          </p:nvPr>
        </p:nvSpPr>
        <p:spPr>
          <a:xfrm>
            <a:off x="4003069" y="3893359"/>
            <a:ext cx="918600" cy="62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06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317" name="Google Shape;317;p42"/>
          <p:cNvSpPr txBox="1">
            <a:spLocks noGrp="1"/>
          </p:cNvSpPr>
          <p:nvPr>
            <p:ph type="subTitle" idx="15"/>
          </p:nvPr>
        </p:nvSpPr>
        <p:spPr>
          <a:xfrm>
            <a:off x="4997868" y="3936859"/>
            <a:ext cx="2960797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>
                <a:latin typeface="+mn-lt"/>
              </a:rPr>
              <a:t>Long-term success in the dynamic and competitive business environment</a:t>
            </a:r>
            <a:endParaRPr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10842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41"/>
          <p:cNvSpPr txBox="1">
            <a:spLocks noGrp="1"/>
          </p:cNvSpPr>
          <p:nvPr>
            <p:ph type="title"/>
          </p:nvPr>
        </p:nvSpPr>
        <p:spPr>
          <a:xfrm>
            <a:off x="720000" y="0"/>
            <a:ext cx="77040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latin typeface="+mn-lt"/>
              </a:rPr>
              <a:t>References</a:t>
            </a:r>
            <a:endParaRPr sz="3200" dirty="0">
              <a:solidFill>
                <a:schemeClr val="dk2"/>
              </a:solidFill>
              <a:latin typeface="+mn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E37BBA1-3D28-4C1B-86FC-1F2D894C1F65}"/>
              </a:ext>
            </a:extLst>
          </p:cNvPr>
          <p:cNvSpPr txBox="1"/>
          <p:nvPr/>
        </p:nvSpPr>
        <p:spPr>
          <a:xfrm>
            <a:off x="720000" y="1286630"/>
            <a:ext cx="7704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Decision Aid Publishing (2019) SWOT analysis: Journal notebook for SWOT analysis. Independently Published.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Hartong</a:t>
            </a:r>
            <a:r>
              <a:rPr lang="en-US" dirty="0"/>
              <a:t>, R. (2013) Human Resources in Crisis. Bloomington, MN, USA: </a:t>
            </a:r>
            <a:r>
              <a:rPr lang="en-US" dirty="0" err="1"/>
              <a:t>AuthorHouse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Hristov, T. (2020) Impossible knowledge: Conspiracy theories, power, and truth. London: Routledge.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Isaac, O., Isaac, D. and </a:t>
            </a:r>
            <a:r>
              <a:rPr lang="en-US" dirty="0" err="1"/>
              <a:t>Okenu</a:t>
            </a:r>
            <a:r>
              <a:rPr lang="en-US" dirty="0"/>
              <a:t>, I. (2023) Human resources management(</a:t>
            </a:r>
            <a:r>
              <a:rPr lang="en-US" dirty="0" err="1"/>
              <a:t>HRM</a:t>
            </a:r>
            <a:r>
              <a:rPr lang="en-US" dirty="0"/>
              <a:t>): The Role of Human Resources Management. Independently Published.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Mobility Giant (2023) Crunchbase. Available at: https://</a:t>
            </a:r>
            <a:r>
              <a:rPr lang="en-US" dirty="0" err="1"/>
              <a:t>www.crunchbase.com</a:t>
            </a:r>
            <a:r>
              <a:rPr lang="en-US" dirty="0"/>
              <a:t>/organization/mobility-giant (Accessed: 6 July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8770109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41"/>
          <p:cNvSpPr txBox="1">
            <a:spLocks noGrp="1"/>
          </p:cNvSpPr>
          <p:nvPr>
            <p:ph type="title"/>
          </p:nvPr>
        </p:nvSpPr>
        <p:spPr>
          <a:xfrm>
            <a:off x="720000" y="0"/>
            <a:ext cx="7704000" cy="58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dirty="0">
                <a:latin typeface="+mn-lt"/>
              </a:rPr>
              <a:t>Appendix: A</a:t>
            </a:r>
            <a:endParaRPr sz="3000" dirty="0">
              <a:solidFill>
                <a:schemeClr val="dk2"/>
              </a:solidFill>
              <a:latin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9AC437D-0AF3-447F-B3A0-FBE00CF48C2E}"/>
              </a:ext>
            </a:extLst>
          </p:cNvPr>
          <p:cNvSpPr txBox="1"/>
          <p:nvPr/>
        </p:nvSpPr>
        <p:spPr>
          <a:xfrm>
            <a:off x="15398" y="586622"/>
            <a:ext cx="5080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Personal Skills Audit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0AA4C1B1-B4A7-41E2-8495-7C9B44B596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3027261"/>
              </p:ext>
            </p:extLst>
          </p:nvPr>
        </p:nvGraphicFramePr>
        <p:xfrm>
          <a:off x="154974" y="888878"/>
          <a:ext cx="6847205" cy="632091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6847205">
                  <a:extLst>
                    <a:ext uri="{9D8B030D-6E8A-4147-A177-3AD203B41FA5}">
                      <a16:colId xmlns:a16="http://schemas.microsoft.com/office/drawing/2014/main" val="3148233655"/>
                    </a:ext>
                  </a:extLst>
                </a:gridCol>
              </a:tblGrid>
              <a:tr h="253809">
                <a:tc>
                  <a:txBody>
                    <a:bodyPr/>
                    <a:lstStyle/>
                    <a:p>
                      <a:pPr marL="0" marR="0">
                        <a:spcBef>
                          <a:spcPts val="45"/>
                        </a:spcBef>
                        <a:spcAft>
                          <a:spcPts val="0"/>
                        </a:spcAft>
                      </a:pPr>
                      <a:r>
                        <a:rPr lang="en-US" sz="1000" b="1" dirty="0"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1000" b="1" dirty="0">
                          <a:effectLst/>
                          <a:latin typeface="+mn-lt"/>
                          <a:ea typeface="Arial MT"/>
                          <a:cs typeface="Arial MT"/>
                        </a:rPr>
                        <a:t>Name: Cezar Stroescu </a:t>
                      </a:r>
                      <a:endParaRPr lang="en-US" sz="10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  <a:p>
                      <a:pPr marL="6985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0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34412751"/>
                  </a:ext>
                </a:extLst>
              </a:tr>
              <a:tr h="327291">
                <a:tc>
                  <a:txBody>
                    <a:bodyPr/>
                    <a:lstStyle/>
                    <a:p>
                      <a:pPr marL="6985" marR="5224145" indent="34925">
                        <a:lnSpc>
                          <a:spcPct val="108000"/>
                        </a:lnSpc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800" b="1" dirty="0"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Job</a:t>
                      </a:r>
                      <a:r>
                        <a:rPr lang="en-US" sz="800" b="1" spc="-15" dirty="0"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800" b="1" dirty="0"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role:</a:t>
                      </a:r>
                      <a:r>
                        <a:rPr lang="en-US" sz="800" b="1" spc="-15" dirty="0"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800" dirty="0">
                          <a:effectLst/>
                          <a:latin typeface="Arial MT"/>
                          <a:ea typeface="Arial MT"/>
                          <a:cs typeface="Arial MT"/>
                        </a:rPr>
                        <a:t>Human</a:t>
                      </a:r>
                      <a:r>
                        <a:rPr lang="en-US" sz="800" spc="-30" dirty="0">
                          <a:effectLst/>
                          <a:latin typeface="Arial MT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800" dirty="0">
                          <a:effectLst/>
                          <a:latin typeface="Arial MT"/>
                          <a:ea typeface="Arial MT"/>
                          <a:cs typeface="Arial MT"/>
                        </a:rPr>
                        <a:t>Resource</a:t>
                      </a:r>
                      <a:r>
                        <a:rPr lang="en-US" sz="800" spc="-260" dirty="0">
                          <a:effectLst/>
                          <a:latin typeface="Arial MT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800" dirty="0">
                          <a:effectLst/>
                          <a:latin typeface="Arial MT"/>
                          <a:ea typeface="Arial MT"/>
                          <a:cs typeface="Arial MT"/>
                        </a:rPr>
                        <a:t>Officer</a:t>
                      </a:r>
                      <a:endParaRPr lang="en-US" sz="10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2087493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506C6989-73D4-4EA3-8D51-4D2A21F6BE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975" y="1546766"/>
            <a:ext cx="4800848" cy="16156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8179160-B111-48A9-9979-3E975D3DF0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974" y="3202014"/>
            <a:ext cx="4800848" cy="188346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F2F10C4-A506-46CF-A242-612E0642C8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0000" y="1578432"/>
            <a:ext cx="3913211" cy="83777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0F49BAB-9D12-4E30-8746-5F6E490A7A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80000" y="2391368"/>
            <a:ext cx="3909026" cy="32709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45B5B9E-DA89-4807-B6D4-12F5EF98B5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80000" y="2727588"/>
            <a:ext cx="3909025" cy="34270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226C647-0923-4FBB-8929-BAE17245EAE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80000" y="3079424"/>
            <a:ext cx="3909025" cy="963869"/>
          </a:xfrm>
          <a:prstGeom prst="rect">
            <a:avLst/>
          </a:prstGeom>
        </p:spPr>
      </p:pic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436FCDB6-2BC8-4102-9E28-2BECD05ABD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0512840"/>
              </p:ext>
            </p:extLst>
          </p:nvPr>
        </p:nvGraphicFramePr>
        <p:xfrm>
          <a:off x="5080000" y="4353909"/>
          <a:ext cx="3860800" cy="604381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712526">
                  <a:extLst>
                    <a:ext uri="{9D8B030D-6E8A-4147-A177-3AD203B41FA5}">
                      <a16:colId xmlns:a16="http://schemas.microsoft.com/office/drawing/2014/main" val="3351396086"/>
                    </a:ext>
                  </a:extLst>
                </a:gridCol>
                <a:gridCol w="3148274">
                  <a:extLst>
                    <a:ext uri="{9D8B030D-6E8A-4147-A177-3AD203B41FA5}">
                      <a16:colId xmlns:a16="http://schemas.microsoft.com/office/drawing/2014/main" val="831718072"/>
                    </a:ext>
                  </a:extLst>
                </a:gridCol>
              </a:tblGrid>
              <a:tr h="173909">
                <a:tc gridSpan="2">
                  <a:txBody>
                    <a:bodyPr/>
                    <a:lstStyle/>
                    <a:p>
                      <a:pPr marL="1270" marR="0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900" b="1"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I</a:t>
                      </a:r>
                      <a:r>
                        <a:rPr lang="en-US" sz="900" b="1" spc="-15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declare</a:t>
                      </a:r>
                      <a:r>
                        <a:rPr lang="en-US" sz="900" b="1" spc="-1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that</a:t>
                      </a:r>
                      <a:r>
                        <a:rPr lang="en-US" sz="900" b="1" spc="-5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the</a:t>
                      </a:r>
                      <a:r>
                        <a:rPr lang="en-US" sz="900" b="1" spc="-5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information given</a:t>
                      </a:r>
                      <a:r>
                        <a:rPr lang="en-US" sz="900" b="1" spc="-5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in</a:t>
                      </a:r>
                      <a:r>
                        <a:rPr lang="en-US" sz="900" b="1" spc="-1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this</a:t>
                      </a:r>
                      <a:r>
                        <a:rPr lang="en-US" sz="900" b="1" spc="-15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form</a:t>
                      </a:r>
                      <a:r>
                        <a:rPr lang="en-US" sz="900" b="1" spc="-5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is</a:t>
                      </a:r>
                      <a:r>
                        <a:rPr lang="en-US" sz="900" b="1" spc="-15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true</a:t>
                      </a:r>
                      <a:endParaRPr lang="en-US" sz="100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84372" marR="84372" marT="42186" marB="4218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820168"/>
                  </a:ext>
                </a:extLst>
              </a:tr>
              <a:tr h="190394">
                <a:tc>
                  <a:txBody>
                    <a:bodyPr/>
                    <a:lstStyle/>
                    <a:p>
                      <a:pPr marL="1270" marR="0">
                        <a:spcBef>
                          <a:spcPts val="80"/>
                        </a:spcBef>
                        <a:spcAft>
                          <a:spcPts val="0"/>
                        </a:spcAft>
                      </a:pP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Signed</a:t>
                      </a:r>
                      <a:endParaRPr lang="en-US" sz="100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  <a:latin typeface="Times New Roman" panose="02020603050405020304" pitchFamily="18" charset="0"/>
                          <a:ea typeface="Arial MT"/>
                          <a:cs typeface="Arial MT"/>
                        </a:rPr>
                        <a:t>  Cezar Stroescu</a:t>
                      </a:r>
                      <a:endParaRPr lang="en-US" sz="10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85092711"/>
                  </a:ext>
                </a:extLst>
              </a:tr>
              <a:tr h="192455">
                <a:tc>
                  <a:txBody>
                    <a:bodyPr/>
                    <a:lstStyle/>
                    <a:p>
                      <a:pPr marL="1270" marR="0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Date</a:t>
                      </a:r>
                      <a:endParaRPr lang="en-US" sz="100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  <a:latin typeface="Times New Roman" panose="02020603050405020304" pitchFamily="18" charset="0"/>
                          <a:ea typeface="Arial MT"/>
                          <a:cs typeface="Arial MT"/>
                        </a:rPr>
                        <a:t> 15/07/2023</a:t>
                      </a:r>
                      <a:endParaRPr lang="en-US" sz="10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311666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Human Resources Company MK Plan by Slidesgo">
  <a:themeElements>
    <a:clrScheme name="Simple Light">
      <a:dk1>
        <a:srgbClr val="000000"/>
      </a:dk1>
      <a:lt1>
        <a:srgbClr val="EEE6DA"/>
      </a:lt1>
      <a:dk2>
        <a:srgbClr val="674EA7"/>
      </a:dk2>
      <a:lt2>
        <a:srgbClr val="EBAB45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531</Words>
  <Application>Microsoft Office PowerPoint</Application>
  <PresentationFormat>On-screen Show (16:9)</PresentationFormat>
  <Paragraphs>120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Rufina</vt:lpstr>
      <vt:lpstr>Zen Antique</vt:lpstr>
      <vt:lpstr>Arial MT</vt:lpstr>
      <vt:lpstr>Helvetica Neue</vt:lpstr>
      <vt:lpstr>Times New Roman</vt:lpstr>
      <vt:lpstr>Arial</vt:lpstr>
      <vt:lpstr>Human Resources Company MK Plan by Slidesgo</vt:lpstr>
      <vt:lpstr>             Module Title: Developing Relationships and Workplace Achievement  Cod: BMSW5102_LON Student Name: Cezar Stroescu Student Number: 2123047 Lecturer's Name: Charles Nwaogwugwu </vt:lpstr>
      <vt:lpstr>Company Introduction</vt:lpstr>
      <vt:lpstr>Knowledge for HR Professionals</vt:lpstr>
      <vt:lpstr>Skills for HR Professionals</vt:lpstr>
      <vt:lpstr>Behaviors for HR Professionals</vt:lpstr>
      <vt:lpstr>SWOT Analysis</vt:lpstr>
      <vt:lpstr>Training and Development Needs</vt:lpstr>
      <vt:lpstr>Benefits of Training and Development for HR Officer</vt:lpstr>
      <vt:lpstr>Benefits of Training and Development for Mobility Giant</vt:lpstr>
      <vt:lpstr>Conclusion</vt:lpstr>
      <vt:lpstr>References</vt:lpstr>
      <vt:lpstr>Appendix: A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modified xsi:type="dcterms:W3CDTF">2023-07-18T18:44:21Z</dcterms:modified>
  <cp:category/>
</cp:coreProperties>
</file>