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1028" autoAdjust="0"/>
  </p:normalViewPr>
  <p:slideViewPr>
    <p:cSldViewPr snapToGrid="0" snapToObjects="1">
      <p:cViewPr varScale="1">
        <p:scale>
          <a:sx n="51" d="100"/>
          <a:sy n="51" d="100"/>
        </p:scale>
        <p:origin x="12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506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starts with the case study and the workplace task, thus audience knows the issue. The selected tool – Microsoft Teams – and the reason for using this tool follows. After that is a balanced assessment of the pros and cons and then the recommendations for implementation. The presentation ends with a summary and bibliography.</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order of the order is: Problem, Solution, Evidence, Action. All sections build on each other.</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Ashford Community Care Service provides care services to adults with physical disabilities and the need for long term care services. Services include care, medication reminders, support with appointments, care records and wellbeing checks.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Staff work in a variety of settings: service users home, supported living and main office. There is a mix of roles within the workforce, which includes nurses, care workers, care co-ordinators and admin roles, and information needs to flow between different roles.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right-hand list highlights the symptoms: lack of updates between care staff, duplicate work, unclear care staffing plans, inconsistent care records, inefficient working practices and poor real-time communication between locations.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purpose is to encourage teamwork, communication and efficiency with existing resources at Ashford.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Staff communication and daily updates is the task selected. It is essential for the operation, as it is directly related to the quality and safety of care provided by care workers to each other.</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task has four sections.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Real-time information sharing: handovers, assignments and rosters need to be distributed to the right people in real time.</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Care updates: this will be communicated to the responsible worker immediately when there is a change in the service user's care or situation or the medication plan so care remains continuous.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Changes to appointments – Last minute changes are to be passed on instantly otherwise visiting is missed or duplicated.</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Staff Announcements: Policy changes and urgent notifications should be made simultaneously to all staff, in all locations.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For every area, when a delay occurs, or a message is missed, it is a real person who is receiving care that is impacted. Hence this task was chosen.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Microsoft Teams is a collaborative workspace in the cloud part of the Microsoft 365 suite. It integrates messaging, video conferencing, file sharing and real-time collaboration in a single digital workspace. In health and social care, it is commonplace due to its ability to provide a network of connectivity for a decentralized workforce.</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These are the top 6 features that are important to Ashford.</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Instant messaging is an alternative to late telephone calls and written notes.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Channels provide them with an organised space to use in each care team, ward or location.</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Video and audio calls are used to bring sites together without the need for travel - essential for a multi-site organisation!</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Share shift schedules, care documents and changes to policy within the conversation using file sharing.</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Mobile access ensures that field-based care workers are connected during visits.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integration with Outlook, OneDrive, Word, and Excel ensures that the tool integrates with the staff's workflow.</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slide provides three reasons why Teams is appropriate, each of these is directly related to a problem that was identified in the case study.</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First, simultaneous communication from various sites. Ashford operates in homes, supported living and in the main office. Teams goes to all sites in one go and eliminates delays from phone calls and paper handovers. This is confirmed by research on health settings and digital platforms.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Second, Care team specific channels. Channels can be configured by team, shift and/or service user group, ensuring that only those staff who are relevant to the update receive it. This directly addresses the missed updates problem as structured channels minimize the chances of critical information being missed.</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Third, mobile accessibility. Communication is a must in the pocket of a support worker or a nurse during the course of their day caring for service users in their own home. The mobile app provides access to messages, updates and schedules from any location and mobile-enabled tools were identified as essential in the national policy for community care.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are three headline figures at the top. 40% fewer care settings that miss communication using digital platforms. When messaging is used instead of phone calls, responses to care updates are three times faster. And 60% of NHS trusts saying they Coordinated teams better since using Teams. The source of each figure is labelled on the slide. Make sure to verify these numbers with the original sources before presenting, and know exactly what each number represents.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four specific improvements to Ashford are outlined below.</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Quick handover of information – in seconds, not on paper.</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Centralised announcement board: emergency notifications are given at all locations simultaneously with uniform messaging.</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Reduced duplication of effort: multiple users don't have to do the same thing on shared channels.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Message history which is searchable – this allows for accountability and safe care.</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These together provide solutions to the problems raised at the beginning.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slide puts pros and cons on equal footing, to get a balanced assessment.</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Advantages. Communication is all in one platform. There is no charge for using Teams as it is part of the existing Microsoft 365 subscription. It meets UK data protection requirements, protecting service user information. It can be scaled up to any organisation size and it is hybrid work capable. All communications are recorded and this aids in accountability and inspection.</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Limitations. Requires an internet connection, which is a major obstacle in low-tech areas. Training will be required for staff unfamiliar with digital tools, time and resource consuming. If the number of messages is high, it can lead to message fatigue, which means crucial messages could be missed. Staff should adhere to acceptable use rules to ensure the use of secure channels to hold sensitive information. Some staff may not have an appropriate personal device or familiarity with using mobile apps.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slide contains a four-phase plan for adopting Teams.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Phase 1, Setup, weeks 1 to 2. Use existing subscription to activate Teams at no additional cost. Create channels for each care team, shift pattern and area. Designate high-level staff and coordinators as channel administrators. Implement communication policies and acceptable use policies.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Training phase (weeks 3-4) is Phase 2. Provide required digital skills education. Equip staff who work out of the office with mobile devices without a smartphone. Create basic quick reference charts. Test with one care team prior to national roll-out.</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Rollout, weeks 5-8 (Phase 3). Spread Teams out throughout teams, shifts and locations. Designate shift leads as moderators of the channels. Link Outlook and OneDrive with Teams. Track use and give feedback on the first month.</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Monthly Review for Phase 4 from month 3. Use Teams usage analytics to review effectiveness. Make adjustments to channels and protocols according to feedback. Report improvements as evidence of digital progress at next inspection.</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It is to be noted that the pilot is in Phase 2 and the full rollout is in Phase 3 (low risk). Be prepared to give this explanation if requested.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conclusion, it can be said that Ashford has actual communication issues. Information is not updated, work is duplicated and information is inconsistent between locations. Staff communication and daily updates will have a direct impact on the quality and safety of the care provided, making it a suitable task to improve. Microsoft Teams is the most appropriate application – real-time communication, group channels, mobile capabilities, and integration with Microsoft 365, which Ashford already uses. Evidence indicates that the workflow is streamlined and that information is shared more efficiently, there is less delay in receiving updates and information is shared more quickly. It has a four-stage process that includes set up, training, rollout and review, leading to sustainable adoption. It is recommended that Ashford uses Microsoft Teams to communicate with staff and provide their daily updates.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79513" y="-1423285"/>
            <a:ext cx="12192000" cy="7161145"/>
          </a:xfrm>
          <a:prstGeom prst="rect">
            <a:avLst/>
          </a:prstGeom>
          <a:solidFill>
            <a:srgbClr val="1A2E1A"/>
          </a:solidFill>
          <a:ln/>
        </p:spPr>
        <p:txBody>
          <a:bodyPr/>
          <a:lstStyle/>
          <a:p>
            <a:endParaRPr lang="en-GB" dirty="0"/>
          </a:p>
        </p:txBody>
      </p:sp>
      <p:sp>
        <p:nvSpPr>
          <p:cNvPr id="3" name="Shape 1"/>
          <p:cNvSpPr/>
          <p:nvPr/>
        </p:nvSpPr>
        <p:spPr>
          <a:xfrm>
            <a:off x="0" y="0"/>
            <a:ext cx="3474720" cy="6858000"/>
          </a:xfrm>
          <a:prstGeom prst="rect">
            <a:avLst/>
          </a:prstGeom>
          <a:solidFill>
            <a:srgbClr val="2D5A27"/>
          </a:solidFill>
          <a:ln w="12700">
            <a:solidFill>
              <a:srgbClr val="2D5A27"/>
            </a:solidFill>
            <a:prstDash val="solid"/>
          </a:ln>
        </p:spPr>
        <p:txBody>
          <a:bodyPr/>
          <a:lstStyle/>
          <a:p>
            <a:endParaRPr lang="en-GB"/>
          </a:p>
        </p:txBody>
      </p:sp>
      <p:sp>
        <p:nvSpPr>
          <p:cNvPr id="4" name="Shape 2"/>
          <p:cNvSpPr/>
          <p:nvPr/>
        </p:nvSpPr>
        <p:spPr>
          <a:xfrm>
            <a:off x="3474720" y="0"/>
            <a:ext cx="54864" cy="6858000"/>
          </a:xfrm>
          <a:prstGeom prst="rect">
            <a:avLst/>
          </a:prstGeom>
          <a:solidFill>
            <a:srgbClr val="C8973A"/>
          </a:solidFill>
          <a:ln w="12700">
            <a:solidFill>
              <a:srgbClr val="C8973A"/>
            </a:solidFill>
            <a:prstDash val="solid"/>
          </a:ln>
        </p:spPr>
        <p:txBody>
          <a:bodyPr/>
          <a:lstStyle/>
          <a:p>
            <a:endParaRPr lang="en-GB"/>
          </a:p>
        </p:txBody>
      </p:sp>
      <p:sp>
        <p:nvSpPr>
          <p:cNvPr id="5" name="Text 3"/>
          <p:cNvSpPr txBox="1"/>
          <p:nvPr/>
        </p:nvSpPr>
        <p:spPr>
          <a:xfrm rot="16200000">
            <a:off x="109728" y="457200"/>
            <a:ext cx="3246120" cy="4572000"/>
          </a:xfrm>
          <a:prstGeom prst="rect">
            <a:avLst/>
          </a:prstGeom>
          <a:noFill/>
          <a:ln/>
        </p:spPr>
        <p:txBody>
          <a:bodyPr wrap="square" rtlCol="0" anchor="ctr"/>
          <a:lstStyle/>
          <a:p>
            <a:pPr marL="0" indent="0" algn="ctr">
              <a:buNone/>
            </a:pPr>
            <a:r>
              <a:rPr lang="en-US" sz="900" dirty="0">
                <a:solidFill>
                  <a:srgbClr val="F5DFA0"/>
                </a:solidFill>
                <a:latin typeface="Calibri" pitchFamily="34" charset="0"/>
                <a:ea typeface="Calibri" pitchFamily="34" charset="-122"/>
                <a:cs typeface="Calibri" pitchFamily="34" charset="-120"/>
              </a:rPr>
              <a:t>LCHS4007  |  Digital Skills and Research Methods</a:t>
            </a:r>
            <a:endParaRPr lang="en-US" sz="900" dirty="0"/>
          </a:p>
        </p:txBody>
      </p:sp>
      <p:sp>
        <p:nvSpPr>
          <p:cNvPr id="6" name="Text 4"/>
          <p:cNvSpPr txBox="1"/>
          <p:nvPr/>
        </p:nvSpPr>
        <p:spPr>
          <a:xfrm>
            <a:off x="3840480" y="914400"/>
            <a:ext cx="8046720" cy="731520"/>
          </a:xfrm>
          <a:prstGeom prst="rect">
            <a:avLst/>
          </a:prstGeom>
          <a:noFill/>
          <a:ln/>
        </p:spPr>
        <p:txBody>
          <a:bodyPr wrap="square" rtlCol="0" anchor="ctr"/>
          <a:lstStyle/>
          <a:p>
            <a:pPr marL="0" indent="0">
              <a:buNone/>
            </a:pPr>
            <a:r>
              <a:rPr lang="en-US" sz="3800" b="1" dirty="0">
                <a:solidFill>
                  <a:srgbClr val="C8973A"/>
                </a:solidFill>
                <a:latin typeface="Trebuchet MS" pitchFamily="34" charset="0"/>
                <a:ea typeface="Trebuchet MS" pitchFamily="34" charset="-122"/>
                <a:cs typeface="Trebuchet MS" pitchFamily="34" charset="-120"/>
              </a:rPr>
              <a:t>Microsoft </a:t>
            </a:r>
            <a:r>
              <a:rPr lang="en-US" sz="3800" b="1">
                <a:solidFill>
                  <a:srgbClr val="C8973A"/>
                </a:solidFill>
                <a:latin typeface="Trebuchet MS" pitchFamily="34" charset="0"/>
                <a:ea typeface="Trebuchet MS" pitchFamily="34" charset="-122"/>
                <a:cs typeface="Trebuchet MS" pitchFamily="34" charset="-120"/>
              </a:rPr>
              <a:t>Teamss</a:t>
            </a:r>
            <a:endParaRPr lang="en-US" sz="3800" dirty="0"/>
          </a:p>
        </p:txBody>
      </p:sp>
      <p:sp>
        <p:nvSpPr>
          <p:cNvPr id="7" name="Text 5"/>
          <p:cNvSpPr txBox="1"/>
          <p:nvPr/>
        </p:nvSpPr>
        <p:spPr>
          <a:xfrm>
            <a:off x="3840480" y="1600200"/>
            <a:ext cx="8046720" cy="1097280"/>
          </a:xfrm>
          <a:prstGeom prst="rect">
            <a:avLst/>
          </a:prstGeom>
          <a:noFill/>
          <a:ln/>
        </p:spPr>
        <p:txBody>
          <a:bodyPr wrap="square" rtlCol="0" anchor="ctr"/>
          <a:lstStyle/>
          <a:p>
            <a:pPr marL="0" indent="0">
              <a:buNone/>
            </a:pPr>
            <a:r>
              <a:rPr lang="en-US" sz="2600" dirty="0">
                <a:solidFill>
                  <a:srgbClr val="F7F9F4"/>
                </a:solidFill>
                <a:latin typeface="Trebuchet MS" pitchFamily="34" charset="0"/>
                <a:ea typeface="Trebuchet MS" pitchFamily="34" charset="-122"/>
                <a:cs typeface="Trebuchet MS" pitchFamily="34" charset="-120"/>
              </a:rPr>
              <a:t>for Staff Communication</a:t>
            </a:r>
            <a:endParaRPr lang="en-US" sz="2600" dirty="0"/>
          </a:p>
          <a:p>
            <a:pPr marL="0" indent="0">
              <a:buNone/>
            </a:pPr>
            <a:r>
              <a:rPr lang="en-US" sz="2600" dirty="0">
                <a:solidFill>
                  <a:srgbClr val="F7F9F4"/>
                </a:solidFill>
                <a:latin typeface="Trebuchet MS" pitchFamily="34" charset="0"/>
                <a:ea typeface="Trebuchet MS" pitchFamily="34" charset="-122"/>
                <a:cs typeface="Trebuchet MS" pitchFamily="34" charset="-120"/>
              </a:rPr>
              <a:t>and Daily Updates</a:t>
            </a:r>
            <a:endParaRPr lang="en-US" sz="2600" dirty="0"/>
          </a:p>
        </p:txBody>
      </p:sp>
      <p:sp>
        <p:nvSpPr>
          <p:cNvPr id="8" name="Shape 6"/>
          <p:cNvSpPr/>
          <p:nvPr/>
        </p:nvSpPr>
        <p:spPr>
          <a:xfrm>
            <a:off x="3840480" y="2743200"/>
            <a:ext cx="7772400" cy="36576"/>
          </a:xfrm>
          <a:prstGeom prst="rect">
            <a:avLst/>
          </a:prstGeom>
          <a:solidFill>
            <a:srgbClr val="C8973A"/>
          </a:solidFill>
          <a:ln w="12700">
            <a:solidFill>
              <a:srgbClr val="C8973A"/>
            </a:solidFill>
            <a:prstDash val="solid"/>
          </a:ln>
        </p:spPr>
        <p:txBody>
          <a:bodyPr/>
          <a:lstStyle/>
          <a:p>
            <a:endParaRPr lang="en-GB"/>
          </a:p>
        </p:txBody>
      </p:sp>
      <p:sp>
        <p:nvSpPr>
          <p:cNvPr id="9" name="Text 7"/>
          <p:cNvSpPr txBox="1"/>
          <p:nvPr/>
        </p:nvSpPr>
        <p:spPr>
          <a:xfrm>
            <a:off x="3840480" y="2834640"/>
            <a:ext cx="8046720" cy="731520"/>
          </a:xfrm>
          <a:prstGeom prst="rect">
            <a:avLst/>
          </a:prstGeom>
          <a:noFill/>
          <a:ln/>
        </p:spPr>
        <p:txBody>
          <a:bodyPr wrap="square" rtlCol="0" anchor="ctr"/>
          <a:lstStyle/>
          <a:p>
            <a:pPr marL="0" indent="0">
              <a:buNone/>
            </a:pPr>
            <a:r>
              <a:rPr lang="en-US" sz="1300" dirty="0">
                <a:solidFill>
                  <a:srgbClr val="E8F0E5"/>
                </a:solidFill>
                <a:latin typeface="Calibri" pitchFamily="34" charset="0"/>
                <a:ea typeface="Calibri" pitchFamily="34" charset="-122"/>
                <a:cs typeface="Calibri" pitchFamily="34" charset="-120"/>
              </a:rPr>
              <a:t>A </a:t>
            </a:r>
            <a:r>
              <a:rPr lang="en-US" sz="2000" dirty="0">
                <a:solidFill>
                  <a:srgbClr val="E8F0E5"/>
                </a:solidFill>
                <a:latin typeface="Calibri" pitchFamily="34" charset="0"/>
                <a:ea typeface="Calibri" pitchFamily="34" charset="-122"/>
                <a:cs typeface="Calibri" pitchFamily="34" charset="-120"/>
              </a:rPr>
              <a:t>Microsoft 365 Digital Tool Recommendation</a:t>
            </a:r>
            <a:endParaRPr lang="en-US" sz="2000" dirty="0"/>
          </a:p>
          <a:p>
            <a:pPr marL="0" indent="0">
              <a:buNone/>
            </a:pPr>
            <a:r>
              <a:rPr lang="en-US" sz="2000" dirty="0">
                <a:solidFill>
                  <a:srgbClr val="E8F0E5"/>
                </a:solidFill>
                <a:latin typeface="Calibri" pitchFamily="34" charset="0"/>
                <a:ea typeface="Calibri" pitchFamily="34" charset="-122"/>
                <a:cs typeface="Calibri" pitchFamily="34" charset="-120"/>
              </a:rPr>
              <a:t>for Ashford Community Care Service</a:t>
            </a:r>
            <a:endParaRPr lang="en-US" sz="2000" dirty="0"/>
          </a:p>
        </p:txBody>
      </p:sp>
      <p:sp>
        <p:nvSpPr>
          <p:cNvPr id="10" name="Text 8"/>
          <p:cNvSpPr txBox="1"/>
          <p:nvPr/>
        </p:nvSpPr>
        <p:spPr>
          <a:xfrm>
            <a:off x="3840480" y="3749040"/>
            <a:ext cx="8046720" cy="274320"/>
          </a:xfrm>
          <a:prstGeom prst="rect">
            <a:avLst/>
          </a:prstGeom>
          <a:noFill/>
          <a:ln/>
        </p:spPr>
        <p:txBody>
          <a:bodyPr wrap="square" rtlCol="0" anchor="ctr"/>
          <a:lstStyle/>
          <a:p>
            <a:pPr marL="0" indent="0">
              <a:buNone/>
            </a:pPr>
            <a:r>
              <a:rPr lang="en-US" sz="1000" dirty="0">
                <a:solidFill>
                  <a:srgbClr val="7FB069"/>
                </a:solidFill>
                <a:latin typeface="Calibri" pitchFamily="34" charset="0"/>
                <a:ea typeface="Calibri" pitchFamily="34" charset="-122"/>
                <a:cs typeface="Calibri" pitchFamily="34" charset="-120"/>
              </a:rPr>
              <a:t>Group Presentation  |  Component 1</a:t>
            </a:r>
            <a:endParaRPr lang="en-US" sz="1000" dirty="0"/>
          </a:p>
        </p:txBody>
      </p:sp>
      <p:sp>
        <p:nvSpPr>
          <p:cNvPr id="11" name="Shape 9"/>
          <p:cNvSpPr/>
          <p:nvPr/>
        </p:nvSpPr>
        <p:spPr>
          <a:xfrm>
            <a:off x="3840480" y="4206240"/>
            <a:ext cx="7772400" cy="1737360"/>
          </a:xfrm>
          <a:prstGeom prst="rect">
            <a:avLst/>
          </a:prstGeom>
          <a:solidFill>
            <a:srgbClr val="1C3A1C"/>
          </a:solidFill>
          <a:ln w="12700">
            <a:solidFill>
              <a:srgbClr val="C8973A"/>
            </a:solidFill>
            <a:prstDash val="solid"/>
          </a:ln>
        </p:spPr>
        <p:txBody>
          <a:bodyPr/>
          <a:lstStyle/>
          <a:p>
            <a:endParaRPr lang="en-GB" dirty="0"/>
          </a:p>
        </p:txBody>
      </p:sp>
      <p:sp>
        <p:nvSpPr>
          <p:cNvPr id="12" name="Text 10"/>
          <p:cNvSpPr txBox="1"/>
          <p:nvPr/>
        </p:nvSpPr>
        <p:spPr>
          <a:xfrm>
            <a:off x="3975574" y="4302878"/>
            <a:ext cx="7498080" cy="274320"/>
          </a:xfrm>
          <a:prstGeom prst="rect">
            <a:avLst/>
          </a:prstGeom>
          <a:noFill/>
          <a:ln/>
        </p:spPr>
        <p:txBody>
          <a:bodyPr wrap="square" rtlCol="0" anchor="ctr"/>
          <a:lstStyle/>
          <a:p>
            <a:pPr marL="0" indent="0">
              <a:buNone/>
            </a:pPr>
            <a:r>
              <a:rPr lang="en-US" sz="2000" dirty="0">
                <a:solidFill>
                  <a:srgbClr val="F5DFA0"/>
                </a:solidFill>
                <a:latin typeface="Calibri" pitchFamily="34" charset="0"/>
                <a:ea typeface="Calibri" pitchFamily="34" charset="-122"/>
                <a:cs typeface="Calibri" pitchFamily="34" charset="-120"/>
              </a:rPr>
              <a:t>Module: LCHS4007  |  Programme: CertHE Skills for the Workplace (Health &amp; Social Care</a:t>
            </a:r>
            <a:r>
              <a:rPr lang="en-US" sz="900" dirty="0">
                <a:solidFill>
                  <a:srgbClr val="F5DFA0"/>
                </a:solidFill>
                <a:latin typeface="Calibri" pitchFamily="34" charset="0"/>
                <a:ea typeface="Calibri" pitchFamily="34" charset="-122"/>
                <a:cs typeface="Calibri" pitchFamily="34" charset="-120"/>
              </a:rPr>
              <a:t>)</a:t>
            </a:r>
            <a:endParaRPr lang="en-US" sz="900" dirty="0"/>
          </a:p>
        </p:txBody>
      </p:sp>
      <p:sp>
        <p:nvSpPr>
          <p:cNvPr id="14" name="Text 12"/>
          <p:cNvSpPr txBox="1"/>
          <p:nvPr/>
        </p:nvSpPr>
        <p:spPr>
          <a:xfrm>
            <a:off x="3975574" y="4983480"/>
            <a:ext cx="7550439" cy="731520"/>
          </a:xfrm>
          <a:prstGeom prst="rect">
            <a:avLst/>
          </a:prstGeom>
          <a:noFill/>
          <a:ln/>
        </p:spPr>
        <p:txBody>
          <a:bodyPr wrap="square" rtlCol="0" anchor="ctr"/>
          <a:lstStyle/>
          <a:p>
            <a:pPr marL="0" indent="0">
              <a:buNone/>
            </a:pPr>
            <a:r>
              <a:rPr lang="en-US" sz="950" dirty="0">
                <a:solidFill>
                  <a:srgbClr val="E8F0E5"/>
                </a:solidFill>
                <a:latin typeface="Calibri" pitchFamily="34" charset="0"/>
                <a:ea typeface="Calibri" pitchFamily="34" charset="-122"/>
                <a:cs typeface="Calibri" pitchFamily="34" charset="-120"/>
              </a:rPr>
              <a:t> Group members: (Doris 2607880)  (Paulina 2541638}</a:t>
            </a:r>
            <a:endParaRPr lang="en-US" sz="950" dirty="0"/>
          </a:p>
          <a:p>
            <a:r>
              <a:rPr lang="en-US" sz="950" dirty="0">
                <a:solidFill>
                  <a:srgbClr val="E8F0E5"/>
                </a:solidFill>
                <a:latin typeface="Calibri" pitchFamily="34" charset="0"/>
                <a:ea typeface="Calibri" pitchFamily="34" charset="-122"/>
                <a:cs typeface="Calibri" pitchFamily="34" charset="-120"/>
              </a:rPr>
              <a:t>(Hagar 2607441)         </a:t>
            </a:r>
            <a:endParaRPr lang="en-US" sz="950" dirty="0"/>
          </a:p>
          <a:p>
            <a:pPr marL="0" indent="0">
              <a:buNone/>
            </a:pPr>
            <a:endParaRPr lang="en-US" sz="950" dirty="0">
              <a:solidFill>
                <a:srgbClr val="E8F0E5"/>
              </a:solidFill>
              <a:latin typeface="Calibri" pitchFamily="34" charset="0"/>
              <a:ea typeface="Calibri" pitchFamily="34" charset="-122"/>
              <a:cs typeface="Calibri" pitchFamily="34" charset="-120"/>
            </a:endParaRPr>
          </a:p>
          <a:p>
            <a:r>
              <a:rPr lang="en-US" sz="950" dirty="0">
                <a:solidFill>
                  <a:srgbClr val="E8F0E5"/>
                </a:solidFill>
                <a:latin typeface="Calibri" pitchFamily="34" charset="0"/>
                <a:ea typeface="Calibri" pitchFamily="34" charset="-122"/>
                <a:cs typeface="Calibri" pitchFamily="34" charset="-120"/>
              </a:rPr>
              <a:t>Lecture: Aliyuda Ali </a:t>
            </a:r>
          </a:p>
        </p:txBody>
      </p:sp>
      <p:sp>
        <p:nvSpPr>
          <p:cNvPr id="15" name="Text 13"/>
          <p:cNvSpPr txBox="1"/>
          <p:nvPr/>
        </p:nvSpPr>
        <p:spPr>
          <a:xfrm>
            <a:off x="3840480" y="6126480"/>
            <a:ext cx="8046720" cy="274320"/>
          </a:xfrm>
          <a:prstGeom prst="rect">
            <a:avLst/>
          </a:prstGeom>
          <a:noFill/>
          <a:ln/>
        </p:spPr>
        <p:txBody>
          <a:bodyPr wrap="square" rtlCol="0" anchor="ctr"/>
          <a:lstStyle/>
          <a:p>
            <a:pPr marL="0" indent="0">
              <a:buNone/>
            </a:pPr>
            <a:r>
              <a:rPr lang="en-US" sz="900" i="1" dirty="0">
                <a:solidFill>
                  <a:srgbClr val="777777"/>
                </a:solidFill>
                <a:latin typeface="Calibri" pitchFamily="34" charset="0"/>
                <a:ea typeface="Calibri" pitchFamily="34" charset="-122"/>
                <a:cs typeface="Calibri" pitchFamily="34" charset="-120"/>
              </a:rPr>
              <a:t>University of Wales Trinity Saint David</a:t>
            </a:r>
            <a:endParaRPr lang="en-US" sz="900" dirty="0"/>
          </a:p>
        </p:txBody>
      </p:sp>
      <p:sp>
        <p:nvSpPr>
          <p:cNvPr id="16" name="Text 14"/>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AAAAAA"/>
                </a:solidFill>
                <a:latin typeface="Calibri" pitchFamily="34" charset="0"/>
                <a:ea typeface="Calibri" pitchFamily="34" charset="-122"/>
                <a:cs typeface="Calibri" pitchFamily="34" charset="-120"/>
              </a:rPr>
              <a:t>1 / 11</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7F9F4"/>
          </a:solidFill>
          <a:ln/>
        </p:spPr>
        <p:txBody>
          <a:bodyPr/>
          <a:lstStyle/>
          <a:p>
            <a:endParaRPr lang="en-GB"/>
          </a:p>
        </p:txBody>
      </p:sp>
      <p:sp>
        <p:nvSpPr>
          <p:cNvPr id="3" name="Shape 1"/>
          <p:cNvSpPr/>
          <p:nvPr/>
        </p:nvSpPr>
        <p:spPr>
          <a:xfrm>
            <a:off x="0" y="0"/>
            <a:ext cx="256032" cy="6858000"/>
          </a:xfrm>
          <a:prstGeom prst="rect">
            <a:avLst/>
          </a:prstGeom>
          <a:solidFill>
            <a:srgbClr val="2D5A27"/>
          </a:solidFill>
          <a:ln/>
        </p:spPr>
        <p:txBody>
          <a:bodyPr/>
          <a:lstStyle/>
          <a:p>
            <a:endParaRPr lang="en-GB"/>
          </a:p>
        </p:txBody>
      </p:sp>
      <p:sp>
        <p:nvSpPr>
          <p:cNvPr id="4" name="Text 2"/>
          <p:cNvSpPr txBox="1"/>
          <p:nvPr/>
        </p:nvSpPr>
        <p:spPr>
          <a:xfrm>
            <a:off x="502920" y="274320"/>
            <a:ext cx="11247120" cy="548640"/>
          </a:xfrm>
          <a:prstGeom prst="rect">
            <a:avLst/>
          </a:prstGeom>
          <a:noFill/>
          <a:ln/>
        </p:spPr>
        <p:txBody>
          <a:bodyPr wrap="square" rtlCol="0" anchor="ctr"/>
          <a:lstStyle/>
          <a:p>
            <a:pPr marL="0" indent="0">
              <a:buNone/>
            </a:pPr>
            <a:r>
              <a:rPr lang="en-US" sz="2800" b="1" dirty="0">
                <a:solidFill>
                  <a:srgbClr val="1A2E1A"/>
                </a:solidFill>
                <a:latin typeface="Trebuchet MS" pitchFamily="34" charset="0"/>
                <a:ea typeface="Trebuchet MS" pitchFamily="34" charset="-122"/>
                <a:cs typeface="Trebuchet MS" pitchFamily="34" charset="-120"/>
              </a:rPr>
              <a:t>Presentation Overview</a:t>
            </a:r>
            <a:endParaRPr lang="en-US" sz="2800" dirty="0"/>
          </a:p>
        </p:txBody>
      </p:sp>
      <p:sp>
        <p:nvSpPr>
          <p:cNvPr id="5" name="Shape 3"/>
          <p:cNvSpPr/>
          <p:nvPr/>
        </p:nvSpPr>
        <p:spPr>
          <a:xfrm>
            <a:off x="502920" y="822960"/>
            <a:ext cx="8961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411480" y="1078992"/>
            <a:ext cx="384048" cy="384048"/>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429768" y="1097280"/>
            <a:ext cx="347472" cy="320040"/>
          </a:xfrm>
          <a:prstGeom prst="rect">
            <a:avLst/>
          </a:prstGeom>
          <a:noFill/>
          <a:ln/>
        </p:spPr>
        <p:txBody>
          <a:bodyPr wrap="square" lIns="0" tIns="0" rIns="0" bIns="0" rtlCol="0" anchor="ctr"/>
          <a:lstStyle/>
          <a:p>
            <a:pPr marL="0" indent="0" algn="ctr">
              <a:buNone/>
            </a:pPr>
            <a:r>
              <a:rPr lang="en-US" sz="1100" b="1" dirty="0">
                <a:solidFill>
                  <a:srgbClr val="1A2E1A"/>
                </a:solidFill>
                <a:latin typeface="Trebuchet MS" pitchFamily="34" charset="0"/>
                <a:ea typeface="Trebuchet MS" pitchFamily="34" charset="-122"/>
                <a:cs typeface="Trebuchet MS" pitchFamily="34" charset="-120"/>
              </a:rPr>
              <a:t>01</a:t>
            </a:r>
            <a:endParaRPr lang="en-US" sz="1100" dirty="0"/>
          </a:p>
        </p:txBody>
      </p:sp>
      <p:sp>
        <p:nvSpPr>
          <p:cNvPr id="8" name="Text 6"/>
          <p:cNvSpPr txBox="1"/>
          <p:nvPr/>
        </p:nvSpPr>
        <p:spPr>
          <a:xfrm>
            <a:off x="886968" y="1078992"/>
            <a:ext cx="3840480" cy="20116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Case Study Introduction</a:t>
            </a:r>
            <a:endParaRPr lang="en-US" sz="2000" dirty="0"/>
          </a:p>
        </p:txBody>
      </p:sp>
      <p:sp>
        <p:nvSpPr>
          <p:cNvPr id="9" name="Text 7"/>
          <p:cNvSpPr txBox="1"/>
          <p:nvPr/>
        </p:nvSpPr>
        <p:spPr>
          <a:xfrm>
            <a:off x="886968" y="1261872"/>
            <a:ext cx="10972800" cy="201168"/>
          </a:xfrm>
          <a:prstGeom prst="rect">
            <a:avLst/>
          </a:prstGeom>
          <a:noFill/>
          <a:ln/>
        </p:spPr>
        <p:txBody>
          <a:bodyPr wrap="square" lIns="0" tIns="0" rIns="0" bIns="0" rtlCol="0" anchor="ctr"/>
          <a:lstStyle/>
          <a:p>
            <a:pPr marL="0" indent="0">
              <a:buNone/>
            </a:pPr>
            <a:r>
              <a:rPr lang="en-US" dirty="0">
                <a:solidFill>
                  <a:srgbClr val="555555"/>
                </a:solidFill>
                <a:latin typeface="Calibri" pitchFamily="34" charset="0"/>
                <a:ea typeface="Calibri" pitchFamily="34" charset="-122"/>
                <a:cs typeface="Calibri" pitchFamily="34" charset="-120"/>
              </a:rPr>
              <a:t>Understanding Ashford Community Care Service and its communication challenges</a:t>
            </a:r>
            <a:endParaRPr lang="en-US" dirty="0"/>
          </a:p>
        </p:txBody>
      </p:sp>
      <p:sp>
        <p:nvSpPr>
          <p:cNvPr id="10" name="Shape 8"/>
          <p:cNvSpPr/>
          <p:nvPr/>
        </p:nvSpPr>
        <p:spPr>
          <a:xfrm>
            <a:off x="411480" y="1481328"/>
            <a:ext cx="11430000" cy="0"/>
          </a:xfrm>
          <a:prstGeom prst="line">
            <a:avLst/>
          </a:prstGeom>
          <a:noFill/>
          <a:ln w="12700">
            <a:solidFill>
              <a:srgbClr val="CCCCCC"/>
            </a:solidFill>
            <a:prstDash val="solid"/>
          </a:ln>
        </p:spPr>
        <p:txBody>
          <a:bodyPr/>
          <a:lstStyle/>
          <a:p>
            <a:endParaRPr lang="en-GB" dirty="0"/>
          </a:p>
        </p:txBody>
      </p:sp>
      <p:sp>
        <p:nvSpPr>
          <p:cNvPr id="11" name="Shape 9"/>
          <p:cNvSpPr/>
          <p:nvPr/>
        </p:nvSpPr>
        <p:spPr>
          <a:xfrm>
            <a:off x="411480" y="1837944"/>
            <a:ext cx="384048" cy="384048"/>
          </a:xfrm>
          <a:prstGeom prst="rect">
            <a:avLst/>
          </a:prstGeom>
          <a:solidFill>
            <a:srgbClr val="C8973A"/>
          </a:solidFill>
          <a:ln w="12700">
            <a:solidFill>
              <a:srgbClr val="C8973A"/>
            </a:solidFill>
            <a:prstDash val="solid"/>
          </a:ln>
        </p:spPr>
        <p:txBody>
          <a:bodyPr/>
          <a:lstStyle/>
          <a:p>
            <a:endParaRPr lang="en-GB"/>
          </a:p>
        </p:txBody>
      </p:sp>
      <p:sp>
        <p:nvSpPr>
          <p:cNvPr id="12" name="Text 10"/>
          <p:cNvSpPr txBox="1"/>
          <p:nvPr/>
        </p:nvSpPr>
        <p:spPr>
          <a:xfrm>
            <a:off x="429768" y="1856232"/>
            <a:ext cx="347472" cy="320040"/>
          </a:xfrm>
          <a:prstGeom prst="rect">
            <a:avLst/>
          </a:prstGeom>
          <a:noFill/>
          <a:ln/>
        </p:spPr>
        <p:txBody>
          <a:bodyPr wrap="square" lIns="0" tIns="0" rIns="0" bIns="0" rtlCol="0" anchor="ctr"/>
          <a:lstStyle/>
          <a:p>
            <a:pPr marL="0" indent="0" algn="ctr">
              <a:buNone/>
            </a:pPr>
            <a:r>
              <a:rPr lang="en-US" sz="1100" b="1" dirty="0">
                <a:solidFill>
                  <a:srgbClr val="1A2E1A"/>
                </a:solidFill>
                <a:latin typeface="Trebuchet MS" pitchFamily="34" charset="0"/>
                <a:ea typeface="Trebuchet MS" pitchFamily="34" charset="-122"/>
                <a:cs typeface="Trebuchet MS" pitchFamily="34" charset="-120"/>
              </a:rPr>
              <a:t>02</a:t>
            </a:r>
            <a:endParaRPr lang="en-US" sz="1100" dirty="0"/>
          </a:p>
        </p:txBody>
      </p:sp>
      <p:sp>
        <p:nvSpPr>
          <p:cNvPr id="13" name="Text 11"/>
          <p:cNvSpPr txBox="1"/>
          <p:nvPr/>
        </p:nvSpPr>
        <p:spPr>
          <a:xfrm>
            <a:off x="886968" y="1837944"/>
            <a:ext cx="3840480" cy="20116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Workplace Task Identified</a:t>
            </a:r>
            <a:endParaRPr lang="en-US" sz="2000" dirty="0"/>
          </a:p>
        </p:txBody>
      </p:sp>
      <p:sp>
        <p:nvSpPr>
          <p:cNvPr id="14" name="Text 12"/>
          <p:cNvSpPr txBox="1"/>
          <p:nvPr/>
        </p:nvSpPr>
        <p:spPr>
          <a:xfrm>
            <a:off x="886968" y="2020824"/>
            <a:ext cx="10972800" cy="201168"/>
          </a:xfrm>
          <a:prstGeom prst="rect">
            <a:avLst/>
          </a:prstGeom>
          <a:noFill/>
          <a:ln/>
        </p:spPr>
        <p:txBody>
          <a:bodyPr wrap="square" lIns="0" tIns="0" rIns="0" bIns="0" rtlCol="0" anchor="ctr"/>
          <a:lstStyle/>
          <a:p>
            <a:pPr marL="0" indent="0">
              <a:buNone/>
            </a:pPr>
            <a:r>
              <a:rPr lang="en-US" dirty="0">
                <a:solidFill>
                  <a:srgbClr val="555555"/>
                </a:solidFill>
                <a:latin typeface="Calibri" pitchFamily="34" charset="0"/>
                <a:ea typeface="Calibri" pitchFamily="34" charset="-122"/>
                <a:cs typeface="Calibri" pitchFamily="34" charset="-120"/>
              </a:rPr>
              <a:t>Staff communication and daily updates — what it involves and why it matters</a:t>
            </a:r>
            <a:endParaRPr lang="en-US" dirty="0"/>
          </a:p>
        </p:txBody>
      </p:sp>
      <p:sp>
        <p:nvSpPr>
          <p:cNvPr id="15" name="Shape 13"/>
          <p:cNvSpPr/>
          <p:nvPr/>
        </p:nvSpPr>
        <p:spPr>
          <a:xfrm>
            <a:off x="411480" y="2240280"/>
            <a:ext cx="11430000" cy="0"/>
          </a:xfrm>
          <a:prstGeom prst="line">
            <a:avLst/>
          </a:prstGeom>
          <a:noFill/>
          <a:ln w="12700">
            <a:solidFill>
              <a:srgbClr val="CCCCCC"/>
            </a:solidFill>
            <a:prstDash val="solid"/>
          </a:ln>
        </p:spPr>
        <p:txBody>
          <a:bodyPr/>
          <a:lstStyle/>
          <a:p>
            <a:endParaRPr lang="en-GB"/>
          </a:p>
        </p:txBody>
      </p:sp>
      <p:sp>
        <p:nvSpPr>
          <p:cNvPr id="16" name="Shape 14"/>
          <p:cNvSpPr/>
          <p:nvPr/>
        </p:nvSpPr>
        <p:spPr>
          <a:xfrm>
            <a:off x="411480" y="2596896"/>
            <a:ext cx="384048" cy="384048"/>
          </a:xfrm>
          <a:prstGeom prst="rect">
            <a:avLst/>
          </a:prstGeom>
          <a:solidFill>
            <a:srgbClr val="C8973A"/>
          </a:solidFill>
          <a:ln w="12700">
            <a:solidFill>
              <a:srgbClr val="C8973A"/>
            </a:solidFill>
            <a:prstDash val="solid"/>
          </a:ln>
        </p:spPr>
        <p:txBody>
          <a:bodyPr/>
          <a:lstStyle/>
          <a:p>
            <a:endParaRPr lang="en-GB"/>
          </a:p>
        </p:txBody>
      </p:sp>
      <p:sp>
        <p:nvSpPr>
          <p:cNvPr id="17" name="Text 15"/>
          <p:cNvSpPr txBox="1"/>
          <p:nvPr/>
        </p:nvSpPr>
        <p:spPr>
          <a:xfrm>
            <a:off x="429768" y="2615184"/>
            <a:ext cx="347472" cy="320040"/>
          </a:xfrm>
          <a:prstGeom prst="rect">
            <a:avLst/>
          </a:prstGeom>
          <a:noFill/>
          <a:ln/>
        </p:spPr>
        <p:txBody>
          <a:bodyPr wrap="square" lIns="0" tIns="0" rIns="0" bIns="0" rtlCol="0" anchor="ctr"/>
          <a:lstStyle/>
          <a:p>
            <a:pPr marL="0" indent="0" algn="ctr">
              <a:buNone/>
            </a:pPr>
            <a:r>
              <a:rPr lang="en-US" sz="1100" b="1" dirty="0">
                <a:solidFill>
                  <a:srgbClr val="1A2E1A"/>
                </a:solidFill>
                <a:latin typeface="Trebuchet MS" pitchFamily="34" charset="0"/>
                <a:ea typeface="Trebuchet MS" pitchFamily="34" charset="-122"/>
                <a:cs typeface="Trebuchet MS" pitchFamily="34" charset="-120"/>
              </a:rPr>
              <a:t>03</a:t>
            </a:r>
            <a:endParaRPr lang="en-US" sz="1100" dirty="0"/>
          </a:p>
        </p:txBody>
      </p:sp>
      <p:sp>
        <p:nvSpPr>
          <p:cNvPr id="18" name="Text 16"/>
          <p:cNvSpPr txBox="1"/>
          <p:nvPr/>
        </p:nvSpPr>
        <p:spPr>
          <a:xfrm>
            <a:off x="886968" y="2596896"/>
            <a:ext cx="3840480" cy="20116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Microsoft Teams — The Chosen Tool</a:t>
            </a:r>
            <a:endParaRPr lang="en-US" sz="2000" b="1" dirty="0"/>
          </a:p>
        </p:txBody>
      </p:sp>
      <p:sp>
        <p:nvSpPr>
          <p:cNvPr id="19" name="Text 17"/>
          <p:cNvSpPr txBox="1"/>
          <p:nvPr/>
        </p:nvSpPr>
        <p:spPr>
          <a:xfrm>
            <a:off x="886968" y="2779776"/>
            <a:ext cx="10972800" cy="201168"/>
          </a:xfrm>
          <a:prstGeom prst="rect">
            <a:avLst/>
          </a:prstGeom>
          <a:noFill/>
          <a:ln/>
        </p:spPr>
        <p:txBody>
          <a:bodyPr wrap="square" lIns="0" tIns="0" rIns="0" bIns="0" rtlCol="0" anchor="ctr"/>
          <a:lstStyle/>
          <a:p>
            <a:pPr marL="0" indent="0">
              <a:buNone/>
            </a:pPr>
            <a:r>
              <a:rPr lang="en-US" dirty="0">
                <a:solidFill>
                  <a:srgbClr val="555555"/>
                </a:solidFill>
                <a:latin typeface="Calibri" pitchFamily="34" charset="0"/>
                <a:ea typeface="Calibri" pitchFamily="34" charset="-122"/>
                <a:cs typeface="Calibri" pitchFamily="34" charset="-120"/>
              </a:rPr>
              <a:t>What Microsoft Teams is and how it supports the selected task</a:t>
            </a:r>
            <a:endParaRPr lang="en-US" dirty="0"/>
          </a:p>
        </p:txBody>
      </p:sp>
      <p:sp>
        <p:nvSpPr>
          <p:cNvPr id="20" name="Shape 18"/>
          <p:cNvSpPr/>
          <p:nvPr/>
        </p:nvSpPr>
        <p:spPr>
          <a:xfrm>
            <a:off x="411480" y="2999232"/>
            <a:ext cx="11430000" cy="0"/>
          </a:xfrm>
          <a:prstGeom prst="line">
            <a:avLst/>
          </a:prstGeom>
          <a:noFill/>
          <a:ln w="12700">
            <a:solidFill>
              <a:srgbClr val="CCCCCC"/>
            </a:solidFill>
            <a:prstDash val="solid"/>
          </a:ln>
        </p:spPr>
        <p:txBody>
          <a:bodyPr/>
          <a:lstStyle/>
          <a:p>
            <a:endParaRPr lang="en-GB"/>
          </a:p>
        </p:txBody>
      </p:sp>
      <p:sp>
        <p:nvSpPr>
          <p:cNvPr id="21" name="Shape 19"/>
          <p:cNvSpPr/>
          <p:nvPr/>
        </p:nvSpPr>
        <p:spPr>
          <a:xfrm>
            <a:off x="411480" y="3355848"/>
            <a:ext cx="384048" cy="384048"/>
          </a:xfrm>
          <a:prstGeom prst="rect">
            <a:avLst/>
          </a:prstGeom>
          <a:solidFill>
            <a:srgbClr val="C8973A"/>
          </a:solidFill>
          <a:ln w="12700">
            <a:solidFill>
              <a:srgbClr val="C8973A"/>
            </a:solidFill>
            <a:prstDash val="solid"/>
          </a:ln>
        </p:spPr>
        <p:txBody>
          <a:bodyPr/>
          <a:lstStyle/>
          <a:p>
            <a:endParaRPr lang="en-GB"/>
          </a:p>
        </p:txBody>
      </p:sp>
      <p:sp>
        <p:nvSpPr>
          <p:cNvPr id="22" name="Text 20"/>
          <p:cNvSpPr txBox="1"/>
          <p:nvPr/>
        </p:nvSpPr>
        <p:spPr>
          <a:xfrm>
            <a:off x="429768" y="3374136"/>
            <a:ext cx="347472" cy="320040"/>
          </a:xfrm>
          <a:prstGeom prst="rect">
            <a:avLst/>
          </a:prstGeom>
          <a:noFill/>
          <a:ln/>
        </p:spPr>
        <p:txBody>
          <a:bodyPr wrap="square" lIns="0" tIns="0" rIns="0" bIns="0" rtlCol="0" anchor="ctr"/>
          <a:lstStyle/>
          <a:p>
            <a:pPr marL="0" indent="0" algn="ctr">
              <a:buNone/>
            </a:pPr>
            <a:r>
              <a:rPr lang="en-US" sz="1100" b="1" dirty="0">
                <a:solidFill>
                  <a:srgbClr val="1A2E1A"/>
                </a:solidFill>
                <a:latin typeface="Trebuchet MS" pitchFamily="34" charset="0"/>
                <a:ea typeface="Trebuchet MS" pitchFamily="34" charset="-122"/>
                <a:cs typeface="Trebuchet MS" pitchFamily="34" charset="-120"/>
              </a:rPr>
              <a:t>04</a:t>
            </a:r>
            <a:endParaRPr lang="en-US" sz="1100" dirty="0"/>
          </a:p>
        </p:txBody>
      </p:sp>
      <p:sp>
        <p:nvSpPr>
          <p:cNvPr id="23" name="Text 21"/>
          <p:cNvSpPr txBox="1"/>
          <p:nvPr/>
        </p:nvSpPr>
        <p:spPr>
          <a:xfrm>
            <a:off x="886968" y="3355848"/>
            <a:ext cx="3840480" cy="20116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Why Teams is Suitable</a:t>
            </a:r>
            <a:endParaRPr lang="en-US" sz="2000" dirty="0"/>
          </a:p>
        </p:txBody>
      </p:sp>
      <p:sp>
        <p:nvSpPr>
          <p:cNvPr id="24" name="Text 22"/>
          <p:cNvSpPr txBox="1"/>
          <p:nvPr/>
        </p:nvSpPr>
        <p:spPr>
          <a:xfrm>
            <a:off x="886968" y="3538728"/>
            <a:ext cx="10972800" cy="201168"/>
          </a:xfrm>
          <a:prstGeom prst="rect">
            <a:avLst/>
          </a:prstGeom>
          <a:noFill/>
          <a:ln/>
        </p:spPr>
        <p:txBody>
          <a:bodyPr wrap="square" lIns="0" tIns="0" rIns="0" bIns="0" rtlCol="0" anchor="ctr"/>
          <a:lstStyle/>
          <a:p>
            <a:pPr marL="0" indent="0">
              <a:buNone/>
            </a:pPr>
            <a:r>
              <a:rPr lang="en-US" dirty="0">
                <a:solidFill>
                  <a:srgbClr val="555555"/>
                </a:solidFill>
                <a:latin typeface="Calibri" pitchFamily="34" charset="0"/>
                <a:ea typeface="Calibri" pitchFamily="34" charset="-122"/>
                <a:cs typeface="Calibri" pitchFamily="34" charset="-120"/>
              </a:rPr>
              <a:t>Justification supported by evidence — efficiency and communication gains</a:t>
            </a:r>
            <a:endParaRPr lang="en-US" dirty="0"/>
          </a:p>
        </p:txBody>
      </p:sp>
      <p:sp>
        <p:nvSpPr>
          <p:cNvPr id="25" name="Shape 23"/>
          <p:cNvSpPr/>
          <p:nvPr/>
        </p:nvSpPr>
        <p:spPr>
          <a:xfrm>
            <a:off x="411480" y="3758184"/>
            <a:ext cx="11430000" cy="0"/>
          </a:xfrm>
          <a:prstGeom prst="line">
            <a:avLst/>
          </a:prstGeom>
          <a:noFill/>
          <a:ln w="12700">
            <a:solidFill>
              <a:srgbClr val="CCCCCC"/>
            </a:solidFill>
            <a:prstDash val="solid"/>
          </a:ln>
        </p:spPr>
        <p:txBody>
          <a:bodyPr/>
          <a:lstStyle/>
          <a:p>
            <a:endParaRPr lang="en-GB" dirty="0"/>
          </a:p>
        </p:txBody>
      </p:sp>
      <p:sp>
        <p:nvSpPr>
          <p:cNvPr id="26" name="Shape 24"/>
          <p:cNvSpPr/>
          <p:nvPr/>
        </p:nvSpPr>
        <p:spPr>
          <a:xfrm>
            <a:off x="411480" y="4114800"/>
            <a:ext cx="384048" cy="384048"/>
          </a:xfrm>
          <a:prstGeom prst="rect">
            <a:avLst/>
          </a:prstGeom>
          <a:solidFill>
            <a:srgbClr val="C8973A"/>
          </a:solidFill>
          <a:ln w="12700">
            <a:solidFill>
              <a:srgbClr val="C8973A"/>
            </a:solidFill>
            <a:prstDash val="solid"/>
          </a:ln>
        </p:spPr>
        <p:txBody>
          <a:bodyPr/>
          <a:lstStyle/>
          <a:p>
            <a:endParaRPr lang="en-GB"/>
          </a:p>
        </p:txBody>
      </p:sp>
      <p:sp>
        <p:nvSpPr>
          <p:cNvPr id="27" name="Text 25"/>
          <p:cNvSpPr txBox="1"/>
          <p:nvPr/>
        </p:nvSpPr>
        <p:spPr>
          <a:xfrm>
            <a:off x="429768" y="4133088"/>
            <a:ext cx="347472" cy="320040"/>
          </a:xfrm>
          <a:prstGeom prst="rect">
            <a:avLst/>
          </a:prstGeom>
          <a:noFill/>
          <a:ln/>
        </p:spPr>
        <p:txBody>
          <a:bodyPr wrap="square" lIns="0" tIns="0" rIns="0" bIns="0" rtlCol="0" anchor="ctr"/>
          <a:lstStyle/>
          <a:p>
            <a:pPr marL="0" indent="0" algn="ctr">
              <a:buNone/>
            </a:pPr>
            <a:r>
              <a:rPr lang="en-US" sz="1100" b="1" dirty="0">
                <a:solidFill>
                  <a:srgbClr val="1A2E1A"/>
                </a:solidFill>
                <a:latin typeface="Trebuchet MS" pitchFamily="34" charset="0"/>
                <a:ea typeface="Trebuchet MS" pitchFamily="34" charset="-122"/>
                <a:cs typeface="Trebuchet MS" pitchFamily="34" charset="-120"/>
              </a:rPr>
              <a:t>05</a:t>
            </a:r>
            <a:endParaRPr lang="en-US" sz="1100" dirty="0"/>
          </a:p>
        </p:txBody>
      </p:sp>
      <p:sp>
        <p:nvSpPr>
          <p:cNvPr id="28" name="Text 26"/>
          <p:cNvSpPr txBox="1"/>
          <p:nvPr/>
        </p:nvSpPr>
        <p:spPr>
          <a:xfrm>
            <a:off x="886968" y="4114800"/>
            <a:ext cx="3840480" cy="20116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Advantages and Limitations</a:t>
            </a:r>
            <a:endParaRPr lang="en-US" sz="2000" dirty="0"/>
          </a:p>
        </p:txBody>
      </p:sp>
      <p:sp>
        <p:nvSpPr>
          <p:cNvPr id="29" name="Text 27"/>
          <p:cNvSpPr txBox="1"/>
          <p:nvPr/>
        </p:nvSpPr>
        <p:spPr>
          <a:xfrm>
            <a:off x="886968" y="4297680"/>
            <a:ext cx="10972800" cy="201168"/>
          </a:xfrm>
          <a:prstGeom prst="rect">
            <a:avLst/>
          </a:prstGeom>
          <a:noFill/>
          <a:ln/>
        </p:spPr>
        <p:txBody>
          <a:bodyPr wrap="square" lIns="0" tIns="0" rIns="0" bIns="0" rtlCol="0" anchor="ctr"/>
          <a:lstStyle/>
          <a:p>
            <a:pPr marL="0" indent="0">
              <a:buNone/>
            </a:pPr>
            <a:r>
              <a:rPr lang="en-US" dirty="0">
                <a:solidFill>
                  <a:srgbClr val="555555"/>
                </a:solidFill>
                <a:latin typeface="Calibri" pitchFamily="34" charset="0"/>
                <a:ea typeface="Calibri" pitchFamily="34" charset="-122"/>
                <a:cs typeface="Calibri" pitchFamily="34" charset="-120"/>
              </a:rPr>
              <a:t>A balanced evaluation of Microsoft Teams in a care context</a:t>
            </a:r>
            <a:endParaRPr lang="en-US" dirty="0"/>
          </a:p>
        </p:txBody>
      </p:sp>
      <p:sp>
        <p:nvSpPr>
          <p:cNvPr id="30" name="Shape 28"/>
          <p:cNvSpPr/>
          <p:nvPr/>
        </p:nvSpPr>
        <p:spPr>
          <a:xfrm>
            <a:off x="411480" y="4517136"/>
            <a:ext cx="11430000" cy="0"/>
          </a:xfrm>
          <a:prstGeom prst="line">
            <a:avLst/>
          </a:prstGeom>
          <a:noFill/>
          <a:ln w="12700">
            <a:solidFill>
              <a:srgbClr val="CCCCCC"/>
            </a:solidFill>
            <a:prstDash val="solid"/>
          </a:ln>
        </p:spPr>
        <p:txBody>
          <a:bodyPr/>
          <a:lstStyle/>
          <a:p>
            <a:endParaRPr lang="en-GB"/>
          </a:p>
        </p:txBody>
      </p:sp>
      <p:sp>
        <p:nvSpPr>
          <p:cNvPr id="31" name="Shape 29"/>
          <p:cNvSpPr/>
          <p:nvPr/>
        </p:nvSpPr>
        <p:spPr>
          <a:xfrm>
            <a:off x="411480" y="4873752"/>
            <a:ext cx="384048" cy="384048"/>
          </a:xfrm>
          <a:prstGeom prst="rect">
            <a:avLst/>
          </a:prstGeom>
          <a:solidFill>
            <a:srgbClr val="C8973A"/>
          </a:solidFill>
          <a:ln w="12700">
            <a:solidFill>
              <a:srgbClr val="C8973A"/>
            </a:solidFill>
            <a:prstDash val="solid"/>
          </a:ln>
        </p:spPr>
        <p:txBody>
          <a:bodyPr/>
          <a:lstStyle/>
          <a:p>
            <a:endParaRPr lang="en-GB"/>
          </a:p>
        </p:txBody>
      </p:sp>
      <p:sp>
        <p:nvSpPr>
          <p:cNvPr id="32" name="Text 30"/>
          <p:cNvSpPr txBox="1"/>
          <p:nvPr/>
        </p:nvSpPr>
        <p:spPr>
          <a:xfrm>
            <a:off x="429768" y="4892040"/>
            <a:ext cx="347472" cy="320040"/>
          </a:xfrm>
          <a:prstGeom prst="rect">
            <a:avLst/>
          </a:prstGeom>
          <a:noFill/>
          <a:ln/>
        </p:spPr>
        <p:txBody>
          <a:bodyPr wrap="square" lIns="0" tIns="0" rIns="0" bIns="0" rtlCol="0" anchor="ctr"/>
          <a:lstStyle/>
          <a:p>
            <a:pPr marL="0" indent="0" algn="ctr">
              <a:buNone/>
            </a:pPr>
            <a:r>
              <a:rPr lang="en-US" sz="1100" b="1" dirty="0">
                <a:solidFill>
                  <a:srgbClr val="1A2E1A"/>
                </a:solidFill>
                <a:latin typeface="Trebuchet MS" pitchFamily="34" charset="0"/>
                <a:ea typeface="Trebuchet MS" pitchFamily="34" charset="-122"/>
                <a:cs typeface="Trebuchet MS" pitchFamily="34" charset="-120"/>
              </a:rPr>
              <a:t>06</a:t>
            </a:r>
            <a:endParaRPr lang="en-US" sz="1100" dirty="0"/>
          </a:p>
        </p:txBody>
      </p:sp>
      <p:sp>
        <p:nvSpPr>
          <p:cNvPr id="33" name="Text 31"/>
          <p:cNvSpPr txBox="1"/>
          <p:nvPr/>
        </p:nvSpPr>
        <p:spPr>
          <a:xfrm>
            <a:off x="886968" y="4873752"/>
            <a:ext cx="3840480" cy="20116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Implementation Recommendations</a:t>
            </a:r>
            <a:endParaRPr lang="en-US" sz="2000" dirty="0"/>
          </a:p>
        </p:txBody>
      </p:sp>
      <p:sp>
        <p:nvSpPr>
          <p:cNvPr id="34" name="Text 32"/>
          <p:cNvSpPr txBox="1"/>
          <p:nvPr/>
        </p:nvSpPr>
        <p:spPr>
          <a:xfrm>
            <a:off x="886968" y="5056632"/>
            <a:ext cx="10972800" cy="201168"/>
          </a:xfrm>
          <a:prstGeom prst="rect">
            <a:avLst/>
          </a:prstGeom>
          <a:noFill/>
          <a:ln/>
        </p:spPr>
        <p:txBody>
          <a:bodyPr wrap="square" lIns="0" tIns="0" rIns="0" bIns="0" rtlCol="0" anchor="ctr"/>
          <a:lstStyle/>
          <a:p>
            <a:pPr marL="0" indent="0">
              <a:buNone/>
            </a:pPr>
            <a:r>
              <a:rPr lang="en-US" dirty="0">
                <a:solidFill>
                  <a:srgbClr val="555555"/>
                </a:solidFill>
                <a:latin typeface="Calibri" pitchFamily="34" charset="0"/>
                <a:ea typeface="Calibri" pitchFamily="34" charset="-122"/>
                <a:cs typeface="Calibri" pitchFamily="34" charset="-120"/>
              </a:rPr>
              <a:t>How Ashford Community Care Service can adopt Microsoft Teams</a:t>
            </a:r>
            <a:endParaRPr lang="en-US" dirty="0"/>
          </a:p>
        </p:txBody>
      </p:sp>
      <p:sp>
        <p:nvSpPr>
          <p:cNvPr id="35" name="Shape 33"/>
          <p:cNvSpPr/>
          <p:nvPr/>
        </p:nvSpPr>
        <p:spPr>
          <a:xfrm>
            <a:off x="411480" y="5276088"/>
            <a:ext cx="11430000" cy="0"/>
          </a:xfrm>
          <a:prstGeom prst="line">
            <a:avLst/>
          </a:prstGeom>
          <a:noFill/>
          <a:ln w="12700">
            <a:solidFill>
              <a:srgbClr val="CCCCCC"/>
            </a:solidFill>
            <a:prstDash val="solid"/>
          </a:ln>
        </p:spPr>
        <p:txBody>
          <a:bodyPr/>
          <a:lstStyle/>
          <a:p>
            <a:endParaRPr lang="en-GB" dirty="0"/>
          </a:p>
        </p:txBody>
      </p:sp>
      <p:sp>
        <p:nvSpPr>
          <p:cNvPr id="36" name="Shape 34"/>
          <p:cNvSpPr/>
          <p:nvPr/>
        </p:nvSpPr>
        <p:spPr>
          <a:xfrm>
            <a:off x="411480" y="5632704"/>
            <a:ext cx="384048" cy="384048"/>
          </a:xfrm>
          <a:prstGeom prst="rect">
            <a:avLst/>
          </a:prstGeom>
          <a:solidFill>
            <a:srgbClr val="C8973A"/>
          </a:solidFill>
          <a:ln w="12700">
            <a:solidFill>
              <a:srgbClr val="C8973A"/>
            </a:solidFill>
            <a:prstDash val="solid"/>
          </a:ln>
        </p:spPr>
        <p:txBody>
          <a:bodyPr/>
          <a:lstStyle/>
          <a:p>
            <a:endParaRPr lang="en-GB"/>
          </a:p>
        </p:txBody>
      </p:sp>
      <p:sp>
        <p:nvSpPr>
          <p:cNvPr id="37" name="Text 35"/>
          <p:cNvSpPr txBox="1"/>
          <p:nvPr/>
        </p:nvSpPr>
        <p:spPr>
          <a:xfrm>
            <a:off x="429768" y="5650992"/>
            <a:ext cx="347472" cy="320040"/>
          </a:xfrm>
          <a:prstGeom prst="rect">
            <a:avLst/>
          </a:prstGeom>
          <a:noFill/>
          <a:ln/>
        </p:spPr>
        <p:txBody>
          <a:bodyPr wrap="square" lIns="0" tIns="0" rIns="0" bIns="0" rtlCol="0" anchor="ctr"/>
          <a:lstStyle/>
          <a:p>
            <a:pPr marL="0" indent="0" algn="ctr">
              <a:buNone/>
            </a:pPr>
            <a:r>
              <a:rPr lang="en-US" sz="1100" b="1" dirty="0">
                <a:solidFill>
                  <a:srgbClr val="1A2E1A"/>
                </a:solidFill>
                <a:latin typeface="Trebuchet MS" pitchFamily="34" charset="0"/>
                <a:ea typeface="Trebuchet MS" pitchFamily="34" charset="-122"/>
                <a:cs typeface="Trebuchet MS" pitchFamily="34" charset="-120"/>
              </a:rPr>
              <a:t>07</a:t>
            </a:r>
            <a:endParaRPr lang="en-US" sz="1100" dirty="0"/>
          </a:p>
        </p:txBody>
      </p:sp>
      <p:sp>
        <p:nvSpPr>
          <p:cNvPr id="38" name="Text 36"/>
          <p:cNvSpPr txBox="1"/>
          <p:nvPr/>
        </p:nvSpPr>
        <p:spPr>
          <a:xfrm>
            <a:off x="886968" y="5632704"/>
            <a:ext cx="3840480" cy="20116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Conclusion and References</a:t>
            </a:r>
            <a:endParaRPr lang="en-US" sz="2000" dirty="0"/>
          </a:p>
        </p:txBody>
      </p:sp>
      <p:sp>
        <p:nvSpPr>
          <p:cNvPr id="39" name="Text 37"/>
          <p:cNvSpPr txBox="1"/>
          <p:nvPr/>
        </p:nvSpPr>
        <p:spPr>
          <a:xfrm>
            <a:off x="886968" y="5815584"/>
            <a:ext cx="10972800" cy="201168"/>
          </a:xfrm>
          <a:prstGeom prst="rect">
            <a:avLst/>
          </a:prstGeom>
          <a:noFill/>
          <a:ln/>
        </p:spPr>
        <p:txBody>
          <a:bodyPr wrap="square" lIns="0" tIns="0" rIns="0" bIns="0" rtlCol="0" anchor="ctr"/>
          <a:lstStyle/>
          <a:p>
            <a:pPr marL="0" indent="0">
              <a:buNone/>
            </a:pPr>
            <a:r>
              <a:rPr lang="en-US" dirty="0">
                <a:solidFill>
                  <a:srgbClr val="555555"/>
                </a:solidFill>
                <a:latin typeface="Calibri" pitchFamily="34" charset="0"/>
                <a:ea typeface="Calibri" pitchFamily="34" charset="-122"/>
                <a:cs typeface="Calibri" pitchFamily="34" charset="-120"/>
              </a:rPr>
              <a:t>Summary of key points and academic sources</a:t>
            </a:r>
            <a:endParaRPr lang="en-US" dirty="0"/>
          </a:p>
        </p:txBody>
      </p:sp>
      <p:sp>
        <p:nvSpPr>
          <p:cNvPr id="40" name="Text 38"/>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888888"/>
                </a:solidFill>
                <a:latin typeface="Calibri" pitchFamily="34" charset="0"/>
                <a:ea typeface="Calibri" pitchFamily="34" charset="-122"/>
                <a:cs typeface="Calibri" pitchFamily="34" charset="-120"/>
              </a:rPr>
              <a:t>2 / 11</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A2E1A"/>
          </a:solidFill>
          <a:ln/>
        </p:spPr>
        <p:txBody>
          <a:bodyPr/>
          <a:lstStyle/>
          <a:p>
            <a:endParaRPr lang="en-GB"/>
          </a:p>
        </p:txBody>
      </p:sp>
      <p:sp>
        <p:nvSpPr>
          <p:cNvPr id="3" name="Shape 1"/>
          <p:cNvSpPr/>
          <p:nvPr/>
        </p:nvSpPr>
        <p:spPr>
          <a:xfrm>
            <a:off x="0" y="0"/>
            <a:ext cx="256032" cy="6858000"/>
          </a:xfrm>
          <a:prstGeom prst="rect">
            <a:avLst/>
          </a:prstGeom>
          <a:solidFill>
            <a:srgbClr val="C8973A"/>
          </a:solidFill>
          <a:ln w="12700">
            <a:solidFill>
              <a:srgbClr val="C8973A"/>
            </a:solidFill>
            <a:prstDash val="solid"/>
          </a:ln>
        </p:spPr>
        <p:txBody>
          <a:bodyPr/>
          <a:lstStyle/>
          <a:p>
            <a:endParaRPr lang="en-GB"/>
          </a:p>
        </p:txBody>
      </p:sp>
      <p:sp>
        <p:nvSpPr>
          <p:cNvPr id="4" name="Text 2"/>
          <p:cNvSpPr txBox="1"/>
          <p:nvPr/>
        </p:nvSpPr>
        <p:spPr>
          <a:xfrm>
            <a:off x="502920" y="274320"/>
            <a:ext cx="11247120" cy="594360"/>
          </a:xfrm>
          <a:prstGeom prst="rect">
            <a:avLst/>
          </a:prstGeom>
          <a:noFill/>
          <a:ln/>
        </p:spPr>
        <p:txBody>
          <a:bodyPr wrap="square" rtlCol="0" anchor="ctr"/>
          <a:lstStyle/>
          <a:p>
            <a:pPr marL="0" indent="0">
              <a:buNone/>
            </a:pPr>
            <a:r>
              <a:rPr lang="en-US" sz="2600" b="1" dirty="0">
                <a:solidFill>
                  <a:srgbClr val="C8973A"/>
                </a:solidFill>
                <a:latin typeface="Trebuchet MS" pitchFamily="34" charset="0"/>
                <a:ea typeface="Trebuchet MS" pitchFamily="34" charset="-122"/>
                <a:cs typeface="Trebuchet MS" pitchFamily="34" charset="-120"/>
              </a:rPr>
              <a:t>Case Study: Ashford Community Care Service</a:t>
            </a:r>
            <a:endParaRPr lang="en-US" sz="2600" dirty="0"/>
          </a:p>
        </p:txBody>
      </p:sp>
      <p:sp>
        <p:nvSpPr>
          <p:cNvPr id="5" name="Shape 3"/>
          <p:cNvSpPr/>
          <p:nvPr/>
        </p:nvSpPr>
        <p:spPr>
          <a:xfrm>
            <a:off x="502920" y="868680"/>
            <a:ext cx="11247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60120"/>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78408"/>
            <a:ext cx="1920240" cy="219456"/>
          </a:xfrm>
          <a:prstGeom prst="rect">
            <a:avLst/>
          </a:prstGeom>
          <a:noFill/>
          <a:ln/>
        </p:spPr>
        <p:txBody>
          <a:bodyPr wrap="square" rtlCol="0" anchor="ctr"/>
          <a:lstStyle/>
          <a:p>
            <a:pPr marL="0" indent="0">
              <a:buNone/>
            </a:pPr>
            <a:r>
              <a:rPr lang="en-US" sz="900" b="1" dirty="0">
                <a:solidFill>
                  <a:srgbClr val="1A2E1A"/>
                </a:solidFill>
                <a:latin typeface="Calibri" pitchFamily="34" charset="0"/>
                <a:ea typeface="Calibri" pitchFamily="34" charset="-122"/>
                <a:cs typeface="Calibri" pitchFamily="34" charset="-120"/>
              </a:rPr>
              <a:t>INTRODUCTION</a:t>
            </a:r>
            <a:endParaRPr lang="en-US" sz="900" dirty="0"/>
          </a:p>
        </p:txBody>
      </p:sp>
      <p:sp>
        <p:nvSpPr>
          <p:cNvPr id="8" name="Text 6"/>
          <p:cNvSpPr txBox="1"/>
          <p:nvPr/>
        </p:nvSpPr>
        <p:spPr>
          <a:xfrm>
            <a:off x="502920" y="1325880"/>
            <a:ext cx="7772400" cy="1005840"/>
          </a:xfrm>
          <a:prstGeom prst="rect">
            <a:avLst/>
          </a:prstGeom>
          <a:noFill/>
          <a:ln/>
        </p:spPr>
        <p:txBody>
          <a:bodyPr wrap="square" rtlCol="0" anchor="ctr"/>
          <a:lstStyle/>
          <a:p>
            <a:pPr marL="0" indent="0">
              <a:buNone/>
            </a:pPr>
            <a:r>
              <a:rPr lang="en-US" dirty="0">
                <a:solidFill>
                  <a:srgbClr val="F7F9F4"/>
                </a:solidFill>
                <a:latin typeface="Calibri" pitchFamily="34" charset="0"/>
                <a:ea typeface="Calibri" pitchFamily="34" charset="-122"/>
                <a:cs typeface="Calibri" pitchFamily="34" charset="-120"/>
              </a:rPr>
              <a:t>Ashford Community Care Service is a health and social care organisation that supports adults with physical disabilities and long-term care needs. The organisation provides daily care, medication reminders, appointment support, care records and wellbeing checks (Microsoft, 2023).</a:t>
            </a:r>
            <a:endParaRPr lang="en-US" dirty="0"/>
          </a:p>
        </p:txBody>
      </p:sp>
      <p:sp>
        <p:nvSpPr>
          <p:cNvPr id="9" name="Text 7"/>
          <p:cNvSpPr txBox="1"/>
          <p:nvPr/>
        </p:nvSpPr>
        <p:spPr>
          <a:xfrm>
            <a:off x="502920" y="2377440"/>
            <a:ext cx="7315200" cy="320040"/>
          </a:xfrm>
          <a:prstGeom prst="rect">
            <a:avLst/>
          </a:prstGeom>
          <a:noFill/>
          <a:ln/>
        </p:spPr>
        <p:txBody>
          <a:bodyPr wrap="square" rtlCol="0" anchor="ctr"/>
          <a:lstStyle/>
          <a:p>
            <a:pPr marL="0" indent="0">
              <a:buNone/>
            </a:pPr>
            <a:r>
              <a:rPr lang="en-US" sz="1200" b="1" dirty="0">
                <a:solidFill>
                  <a:srgbClr val="C8973A"/>
                </a:solidFill>
                <a:latin typeface="Calibri" pitchFamily="34" charset="0"/>
                <a:ea typeface="Calibri" pitchFamily="34" charset="-122"/>
                <a:cs typeface="Calibri" pitchFamily="34" charset="-120"/>
              </a:rPr>
              <a:t>Identified Communication Problems:</a:t>
            </a:r>
            <a:endParaRPr lang="en-US" sz="1200" dirty="0"/>
          </a:p>
        </p:txBody>
      </p:sp>
      <p:sp>
        <p:nvSpPr>
          <p:cNvPr id="10" name="Shape 8"/>
          <p:cNvSpPr/>
          <p:nvPr/>
        </p:nvSpPr>
        <p:spPr>
          <a:xfrm>
            <a:off x="502920" y="2798064"/>
            <a:ext cx="164592" cy="164592"/>
          </a:xfrm>
          <a:prstGeom prst="rect">
            <a:avLst/>
          </a:prstGeom>
          <a:solidFill>
            <a:srgbClr val="C8973A"/>
          </a:solidFill>
          <a:ln w="12700">
            <a:solidFill>
              <a:srgbClr val="C8973A"/>
            </a:solidFill>
            <a:prstDash val="solid"/>
          </a:ln>
        </p:spPr>
        <p:txBody>
          <a:bodyPr/>
          <a:lstStyle/>
          <a:p>
            <a:endParaRPr lang="en-GB"/>
          </a:p>
        </p:txBody>
      </p:sp>
      <p:sp>
        <p:nvSpPr>
          <p:cNvPr id="11" name="Text 9"/>
          <p:cNvSpPr txBox="1"/>
          <p:nvPr/>
        </p:nvSpPr>
        <p:spPr>
          <a:xfrm>
            <a:off x="749808" y="2743200"/>
            <a:ext cx="7132320" cy="347472"/>
          </a:xfrm>
          <a:prstGeom prst="rect">
            <a:avLst/>
          </a:prstGeom>
          <a:noFill/>
          <a:ln/>
        </p:spPr>
        <p:txBody>
          <a:bodyPr wrap="square" rtlCol="0" anchor="ctr"/>
          <a:lstStyle/>
          <a:p>
            <a:r>
              <a:rPr lang="en-US" dirty="0">
                <a:solidFill>
                  <a:srgbClr val="E8F0E5"/>
                </a:solidFill>
                <a:latin typeface="Calibri" pitchFamily="34" charset="0"/>
                <a:ea typeface="Calibri" pitchFamily="34" charset="-122"/>
                <a:cs typeface="Calibri" pitchFamily="34" charset="-120"/>
              </a:rPr>
              <a:t>Missed updates between care workers</a:t>
            </a:r>
            <a:endParaRPr lang="en-US" dirty="0"/>
          </a:p>
        </p:txBody>
      </p:sp>
      <p:sp>
        <p:nvSpPr>
          <p:cNvPr id="12" name="Shape 10"/>
          <p:cNvSpPr/>
          <p:nvPr/>
        </p:nvSpPr>
        <p:spPr>
          <a:xfrm>
            <a:off x="502920" y="3182112"/>
            <a:ext cx="164592" cy="164592"/>
          </a:xfrm>
          <a:prstGeom prst="rect">
            <a:avLst/>
          </a:prstGeom>
          <a:solidFill>
            <a:srgbClr val="C8973A"/>
          </a:solidFill>
          <a:ln w="12700">
            <a:solidFill>
              <a:srgbClr val="C8973A"/>
            </a:solidFill>
            <a:prstDash val="solid"/>
          </a:ln>
        </p:spPr>
        <p:txBody>
          <a:bodyPr/>
          <a:lstStyle/>
          <a:p>
            <a:endParaRPr lang="en-GB"/>
          </a:p>
        </p:txBody>
      </p:sp>
      <p:sp>
        <p:nvSpPr>
          <p:cNvPr id="13" name="Text 11"/>
          <p:cNvSpPr txBox="1"/>
          <p:nvPr/>
        </p:nvSpPr>
        <p:spPr>
          <a:xfrm>
            <a:off x="749808" y="3127248"/>
            <a:ext cx="7132320" cy="347472"/>
          </a:xfrm>
          <a:prstGeom prst="rect">
            <a:avLst/>
          </a:prstGeom>
          <a:noFill/>
          <a:ln/>
        </p:spPr>
        <p:txBody>
          <a:bodyPr wrap="square" rtlCol="0" anchor="ctr"/>
          <a:lstStyle/>
          <a:p>
            <a:pPr marL="0" indent="0">
              <a:buNone/>
            </a:pPr>
            <a:r>
              <a:rPr lang="en-US" dirty="0">
                <a:solidFill>
                  <a:srgbClr val="E8F0E5"/>
                </a:solidFill>
                <a:latin typeface="Calibri" pitchFamily="34" charset="0"/>
                <a:ea typeface="Calibri" pitchFamily="34" charset="-122"/>
                <a:cs typeface="Calibri" pitchFamily="34" charset="-120"/>
              </a:rPr>
              <a:t>Duplicated work across teams</a:t>
            </a:r>
            <a:endParaRPr lang="en-US" dirty="0"/>
          </a:p>
        </p:txBody>
      </p:sp>
      <p:sp>
        <p:nvSpPr>
          <p:cNvPr id="14" name="Shape 12"/>
          <p:cNvSpPr/>
          <p:nvPr/>
        </p:nvSpPr>
        <p:spPr>
          <a:xfrm>
            <a:off x="502920" y="3566160"/>
            <a:ext cx="164592" cy="164592"/>
          </a:xfrm>
          <a:prstGeom prst="rect">
            <a:avLst/>
          </a:prstGeom>
          <a:solidFill>
            <a:srgbClr val="C8973A"/>
          </a:solidFill>
          <a:ln w="12700">
            <a:solidFill>
              <a:srgbClr val="C8973A"/>
            </a:solidFill>
            <a:prstDash val="solid"/>
          </a:ln>
        </p:spPr>
        <p:txBody>
          <a:bodyPr/>
          <a:lstStyle/>
          <a:p>
            <a:endParaRPr lang="en-GB"/>
          </a:p>
        </p:txBody>
      </p:sp>
      <p:sp>
        <p:nvSpPr>
          <p:cNvPr id="15" name="Text 13"/>
          <p:cNvSpPr txBox="1"/>
          <p:nvPr/>
        </p:nvSpPr>
        <p:spPr>
          <a:xfrm>
            <a:off x="749808" y="3504420"/>
            <a:ext cx="7132320" cy="347472"/>
          </a:xfrm>
          <a:prstGeom prst="rect">
            <a:avLst/>
          </a:prstGeom>
          <a:noFill/>
          <a:ln/>
        </p:spPr>
        <p:txBody>
          <a:bodyPr wrap="square" rtlCol="0" anchor="ctr"/>
          <a:lstStyle/>
          <a:p>
            <a:pPr marL="0" indent="0">
              <a:buNone/>
            </a:pPr>
            <a:r>
              <a:rPr lang="en-US" dirty="0">
                <a:solidFill>
                  <a:srgbClr val="E8F0E5"/>
                </a:solidFill>
                <a:latin typeface="Calibri" pitchFamily="34" charset="0"/>
                <a:ea typeface="Calibri" pitchFamily="34" charset="-122"/>
                <a:cs typeface="Calibri" pitchFamily="34" charset="-120"/>
              </a:rPr>
              <a:t>Unclear rotas and scheduling issues</a:t>
            </a:r>
            <a:endParaRPr lang="en-US" dirty="0"/>
          </a:p>
        </p:txBody>
      </p:sp>
      <p:sp>
        <p:nvSpPr>
          <p:cNvPr id="16" name="Shape 14"/>
          <p:cNvSpPr/>
          <p:nvPr/>
        </p:nvSpPr>
        <p:spPr>
          <a:xfrm>
            <a:off x="502920" y="3950208"/>
            <a:ext cx="164592" cy="164592"/>
          </a:xfrm>
          <a:prstGeom prst="rect">
            <a:avLst/>
          </a:prstGeom>
          <a:solidFill>
            <a:srgbClr val="C8973A"/>
          </a:solidFill>
          <a:ln w="12700">
            <a:solidFill>
              <a:srgbClr val="C8973A"/>
            </a:solidFill>
            <a:prstDash val="solid"/>
          </a:ln>
        </p:spPr>
        <p:txBody>
          <a:bodyPr/>
          <a:lstStyle/>
          <a:p>
            <a:endParaRPr lang="en-GB"/>
          </a:p>
        </p:txBody>
      </p:sp>
      <p:sp>
        <p:nvSpPr>
          <p:cNvPr id="17" name="Text 15"/>
          <p:cNvSpPr txBox="1"/>
          <p:nvPr/>
        </p:nvSpPr>
        <p:spPr>
          <a:xfrm>
            <a:off x="749808" y="3895344"/>
            <a:ext cx="7132320" cy="347472"/>
          </a:xfrm>
          <a:prstGeom prst="rect">
            <a:avLst/>
          </a:prstGeom>
          <a:noFill/>
          <a:ln/>
        </p:spPr>
        <p:txBody>
          <a:bodyPr wrap="square" rtlCol="0" anchor="ctr"/>
          <a:lstStyle/>
          <a:p>
            <a:pPr marL="0" indent="0">
              <a:buNone/>
            </a:pPr>
            <a:r>
              <a:rPr lang="en-US" dirty="0">
                <a:solidFill>
                  <a:srgbClr val="E8F0E5"/>
                </a:solidFill>
                <a:latin typeface="Calibri" pitchFamily="34" charset="0"/>
                <a:ea typeface="Calibri" pitchFamily="34" charset="-122"/>
                <a:cs typeface="Calibri" pitchFamily="34" charset="-120"/>
              </a:rPr>
              <a:t>Inconsistent care records</a:t>
            </a:r>
            <a:endParaRPr lang="en-US" dirty="0"/>
          </a:p>
        </p:txBody>
      </p:sp>
      <p:sp>
        <p:nvSpPr>
          <p:cNvPr id="18" name="Shape 16"/>
          <p:cNvSpPr/>
          <p:nvPr/>
        </p:nvSpPr>
        <p:spPr>
          <a:xfrm>
            <a:off x="502920" y="4334256"/>
            <a:ext cx="164592" cy="164592"/>
          </a:xfrm>
          <a:prstGeom prst="rect">
            <a:avLst/>
          </a:prstGeom>
          <a:solidFill>
            <a:srgbClr val="C8973A"/>
          </a:solidFill>
          <a:ln w="12700">
            <a:solidFill>
              <a:srgbClr val="C8973A"/>
            </a:solidFill>
            <a:prstDash val="solid"/>
          </a:ln>
        </p:spPr>
        <p:txBody>
          <a:bodyPr/>
          <a:lstStyle/>
          <a:p>
            <a:endParaRPr lang="en-GB"/>
          </a:p>
        </p:txBody>
      </p:sp>
      <p:sp>
        <p:nvSpPr>
          <p:cNvPr id="19" name="Text 17"/>
          <p:cNvSpPr txBox="1"/>
          <p:nvPr/>
        </p:nvSpPr>
        <p:spPr>
          <a:xfrm>
            <a:off x="749808" y="4279392"/>
            <a:ext cx="7132320" cy="347472"/>
          </a:xfrm>
          <a:prstGeom prst="rect">
            <a:avLst/>
          </a:prstGeom>
          <a:noFill/>
          <a:ln/>
        </p:spPr>
        <p:txBody>
          <a:bodyPr wrap="square" rtlCol="0" anchor="ctr"/>
          <a:lstStyle/>
          <a:p>
            <a:pPr marL="0" indent="0">
              <a:buNone/>
            </a:pPr>
            <a:r>
              <a:rPr lang="en-US" dirty="0">
                <a:solidFill>
                  <a:srgbClr val="E8F0E5"/>
                </a:solidFill>
                <a:latin typeface="Calibri" pitchFamily="34" charset="0"/>
                <a:ea typeface="Calibri" pitchFamily="34" charset="-122"/>
                <a:cs typeface="Calibri" pitchFamily="34" charset="-120"/>
              </a:rPr>
              <a:t>Inefficient ways of working</a:t>
            </a:r>
            <a:endParaRPr lang="en-US" dirty="0"/>
          </a:p>
        </p:txBody>
      </p:sp>
      <p:sp>
        <p:nvSpPr>
          <p:cNvPr id="20" name="Shape 18"/>
          <p:cNvSpPr/>
          <p:nvPr/>
        </p:nvSpPr>
        <p:spPr>
          <a:xfrm>
            <a:off x="502920" y="4718304"/>
            <a:ext cx="164592" cy="164592"/>
          </a:xfrm>
          <a:prstGeom prst="rect">
            <a:avLst/>
          </a:prstGeom>
          <a:solidFill>
            <a:srgbClr val="C8973A"/>
          </a:solidFill>
          <a:ln w="12700">
            <a:solidFill>
              <a:srgbClr val="C8973A"/>
            </a:solidFill>
            <a:prstDash val="solid"/>
          </a:ln>
        </p:spPr>
        <p:txBody>
          <a:bodyPr/>
          <a:lstStyle/>
          <a:p>
            <a:endParaRPr lang="en-GB"/>
          </a:p>
        </p:txBody>
      </p:sp>
      <p:sp>
        <p:nvSpPr>
          <p:cNvPr id="21" name="Text 19"/>
          <p:cNvSpPr txBox="1"/>
          <p:nvPr/>
        </p:nvSpPr>
        <p:spPr>
          <a:xfrm>
            <a:off x="749808" y="4663440"/>
            <a:ext cx="7132320" cy="347472"/>
          </a:xfrm>
          <a:prstGeom prst="rect">
            <a:avLst/>
          </a:prstGeom>
          <a:noFill/>
          <a:ln/>
        </p:spPr>
        <p:txBody>
          <a:bodyPr wrap="square" rtlCol="0" anchor="ctr"/>
          <a:lstStyle/>
          <a:p>
            <a:pPr marL="0" indent="0">
              <a:buNone/>
            </a:pPr>
            <a:r>
              <a:rPr lang="en-US" dirty="0">
                <a:solidFill>
                  <a:srgbClr val="E8F0E5"/>
                </a:solidFill>
                <a:latin typeface="Calibri" pitchFamily="34" charset="0"/>
                <a:ea typeface="Calibri" pitchFamily="34" charset="-122"/>
                <a:cs typeface="Calibri" pitchFamily="34" charset="-120"/>
              </a:rPr>
              <a:t>Poor real-time communication across locations</a:t>
            </a:r>
            <a:endParaRPr lang="en-US" dirty="0"/>
          </a:p>
        </p:txBody>
      </p:sp>
      <p:sp>
        <p:nvSpPr>
          <p:cNvPr id="22" name="Shape 20"/>
          <p:cNvSpPr/>
          <p:nvPr/>
        </p:nvSpPr>
        <p:spPr>
          <a:xfrm>
            <a:off x="8595360" y="1325880"/>
            <a:ext cx="3200400" cy="4937760"/>
          </a:xfrm>
          <a:prstGeom prst="rect">
            <a:avLst/>
          </a:prstGeom>
          <a:solidFill>
            <a:srgbClr val="1C3A1C"/>
          </a:solidFill>
          <a:ln w="12700">
            <a:solidFill>
              <a:srgbClr val="C8973A"/>
            </a:solidFill>
            <a:prstDash val="solid"/>
          </a:ln>
        </p:spPr>
        <p:txBody>
          <a:bodyPr/>
          <a:lstStyle/>
          <a:p>
            <a:endParaRPr lang="en-GB"/>
          </a:p>
        </p:txBody>
      </p:sp>
      <p:sp>
        <p:nvSpPr>
          <p:cNvPr id="23" name="Text 21"/>
          <p:cNvSpPr txBox="1"/>
          <p:nvPr/>
        </p:nvSpPr>
        <p:spPr>
          <a:xfrm>
            <a:off x="8686800" y="1463040"/>
            <a:ext cx="3017520" cy="365760"/>
          </a:xfrm>
          <a:prstGeom prst="rect">
            <a:avLst/>
          </a:prstGeom>
          <a:noFill/>
          <a:ln/>
        </p:spPr>
        <p:txBody>
          <a:bodyPr wrap="square" rtlCol="0" anchor="ctr"/>
          <a:lstStyle/>
          <a:p>
            <a:pPr marL="0" indent="0">
              <a:buNone/>
            </a:pPr>
            <a:r>
              <a:rPr lang="en-US" sz="1300" b="1" dirty="0">
                <a:solidFill>
                  <a:srgbClr val="C8973A"/>
                </a:solidFill>
                <a:latin typeface="Trebuchet MS" pitchFamily="34" charset="0"/>
                <a:ea typeface="Trebuchet MS" pitchFamily="34" charset="-122"/>
                <a:cs typeface="Trebuchet MS" pitchFamily="34" charset="-120"/>
              </a:rPr>
              <a:t>Key Facts</a:t>
            </a:r>
            <a:endParaRPr lang="en-US" sz="1300" dirty="0"/>
          </a:p>
        </p:txBody>
      </p:sp>
      <p:sp>
        <p:nvSpPr>
          <p:cNvPr id="24" name="Text 22"/>
          <p:cNvSpPr txBox="1"/>
          <p:nvPr/>
        </p:nvSpPr>
        <p:spPr>
          <a:xfrm>
            <a:off x="8732520" y="1920240"/>
            <a:ext cx="2926080" cy="256032"/>
          </a:xfrm>
          <a:prstGeom prst="rect">
            <a:avLst/>
          </a:prstGeom>
          <a:noFill/>
          <a:ln/>
        </p:spPr>
        <p:txBody>
          <a:bodyPr wrap="square" lIns="0" tIns="0" rIns="0" bIns="0" rtlCol="0" anchor="ctr"/>
          <a:lstStyle/>
          <a:p>
            <a:pPr marL="0" indent="0">
              <a:buNone/>
            </a:pPr>
            <a:r>
              <a:rPr lang="en-US" sz="800" b="1" dirty="0">
                <a:solidFill>
                  <a:srgbClr val="C8973A"/>
                </a:solidFill>
                <a:latin typeface="Calibri" pitchFamily="34" charset="0"/>
                <a:ea typeface="Calibri" pitchFamily="34" charset="-122"/>
                <a:cs typeface="Calibri" pitchFamily="34" charset="-120"/>
              </a:rPr>
              <a:t>SETTING</a:t>
            </a:r>
            <a:endParaRPr lang="en-US" sz="800" dirty="0"/>
          </a:p>
        </p:txBody>
      </p:sp>
      <p:sp>
        <p:nvSpPr>
          <p:cNvPr id="25" name="Text 23"/>
          <p:cNvSpPr txBox="1"/>
          <p:nvPr/>
        </p:nvSpPr>
        <p:spPr>
          <a:xfrm>
            <a:off x="8732520" y="2121408"/>
            <a:ext cx="2926080" cy="457200"/>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Service users' homes, supported living, main office</a:t>
            </a:r>
            <a:endParaRPr lang="en-US" sz="1400" dirty="0"/>
          </a:p>
        </p:txBody>
      </p:sp>
      <p:sp>
        <p:nvSpPr>
          <p:cNvPr id="26" name="Text 24"/>
          <p:cNvSpPr txBox="1"/>
          <p:nvPr/>
        </p:nvSpPr>
        <p:spPr>
          <a:xfrm>
            <a:off x="8732520" y="2743200"/>
            <a:ext cx="2926080" cy="256032"/>
          </a:xfrm>
          <a:prstGeom prst="rect">
            <a:avLst/>
          </a:prstGeom>
          <a:noFill/>
          <a:ln/>
        </p:spPr>
        <p:txBody>
          <a:bodyPr wrap="square" lIns="0" tIns="0" rIns="0" bIns="0" rtlCol="0" anchor="ctr"/>
          <a:lstStyle/>
          <a:p>
            <a:pPr marL="0" indent="0">
              <a:buNone/>
            </a:pPr>
            <a:r>
              <a:rPr lang="en-US" sz="800" b="1" dirty="0">
                <a:solidFill>
                  <a:srgbClr val="C8973A"/>
                </a:solidFill>
                <a:latin typeface="Calibri" pitchFamily="34" charset="0"/>
                <a:ea typeface="Calibri" pitchFamily="34" charset="-122"/>
                <a:cs typeface="Calibri" pitchFamily="34" charset="-120"/>
              </a:rPr>
              <a:t>STAFF</a:t>
            </a:r>
            <a:endParaRPr lang="en-US" sz="800" dirty="0"/>
          </a:p>
        </p:txBody>
      </p:sp>
      <p:sp>
        <p:nvSpPr>
          <p:cNvPr id="27" name="Text 25"/>
          <p:cNvSpPr txBox="1"/>
          <p:nvPr/>
        </p:nvSpPr>
        <p:spPr>
          <a:xfrm>
            <a:off x="8732520" y="2944368"/>
            <a:ext cx="2926080" cy="457200"/>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Support workers, nurses, care coordinators, admin staff</a:t>
            </a:r>
            <a:endParaRPr lang="en-US" sz="1400" dirty="0"/>
          </a:p>
        </p:txBody>
      </p:sp>
      <p:sp>
        <p:nvSpPr>
          <p:cNvPr id="28" name="Text 26"/>
          <p:cNvSpPr txBox="1"/>
          <p:nvPr/>
        </p:nvSpPr>
        <p:spPr>
          <a:xfrm>
            <a:off x="8732520" y="3566160"/>
            <a:ext cx="2926080" cy="256032"/>
          </a:xfrm>
          <a:prstGeom prst="rect">
            <a:avLst/>
          </a:prstGeom>
          <a:noFill/>
          <a:ln/>
        </p:spPr>
        <p:txBody>
          <a:bodyPr wrap="square" lIns="0" tIns="0" rIns="0" bIns="0" rtlCol="0" anchor="ctr"/>
          <a:lstStyle/>
          <a:p>
            <a:pPr marL="0" indent="0">
              <a:buNone/>
            </a:pPr>
            <a:r>
              <a:rPr lang="en-US" sz="800" b="1" dirty="0">
                <a:solidFill>
                  <a:srgbClr val="C8973A"/>
                </a:solidFill>
                <a:latin typeface="Calibri" pitchFamily="34" charset="0"/>
                <a:ea typeface="Calibri" pitchFamily="34" charset="-122"/>
                <a:cs typeface="Calibri" pitchFamily="34" charset="-120"/>
              </a:rPr>
              <a:t>DIGITAL TOOL</a:t>
            </a:r>
            <a:endParaRPr lang="en-US" sz="800" dirty="0"/>
          </a:p>
        </p:txBody>
      </p:sp>
      <p:sp>
        <p:nvSpPr>
          <p:cNvPr id="29" name="Text 27"/>
          <p:cNvSpPr txBox="1"/>
          <p:nvPr/>
        </p:nvSpPr>
        <p:spPr>
          <a:xfrm>
            <a:off x="8732520" y="3767328"/>
            <a:ext cx="2926080" cy="457200"/>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Microsoft 365 currently in use</a:t>
            </a:r>
            <a:endParaRPr lang="en-US" sz="1400" dirty="0"/>
          </a:p>
        </p:txBody>
      </p:sp>
      <p:sp>
        <p:nvSpPr>
          <p:cNvPr id="30" name="Text 28"/>
          <p:cNvSpPr txBox="1"/>
          <p:nvPr/>
        </p:nvSpPr>
        <p:spPr>
          <a:xfrm>
            <a:off x="8732520" y="4389120"/>
            <a:ext cx="2926080" cy="256032"/>
          </a:xfrm>
          <a:prstGeom prst="rect">
            <a:avLst/>
          </a:prstGeom>
          <a:noFill/>
          <a:ln/>
        </p:spPr>
        <p:txBody>
          <a:bodyPr wrap="square" lIns="0" tIns="0" rIns="0" bIns="0" rtlCol="0" anchor="ctr"/>
          <a:lstStyle/>
          <a:p>
            <a:pPr marL="0" indent="0">
              <a:buNone/>
            </a:pPr>
            <a:r>
              <a:rPr lang="en-US" sz="800" b="1" dirty="0">
                <a:solidFill>
                  <a:srgbClr val="C8973A"/>
                </a:solidFill>
                <a:latin typeface="Calibri" pitchFamily="34" charset="0"/>
                <a:ea typeface="Calibri" pitchFamily="34" charset="-122"/>
                <a:cs typeface="Calibri" pitchFamily="34" charset="-120"/>
              </a:rPr>
              <a:t>CHALLENGE</a:t>
            </a:r>
            <a:endParaRPr lang="en-US" sz="800" dirty="0"/>
          </a:p>
        </p:txBody>
      </p:sp>
      <p:sp>
        <p:nvSpPr>
          <p:cNvPr id="31" name="Text 29"/>
          <p:cNvSpPr txBox="1"/>
          <p:nvPr/>
        </p:nvSpPr>
        <p:spPr>
          <a:xfrm>
            <a:off x="8732520" y="4590288"/>
            <a:ext cx="2926080" cy="457200"/>
          </a:xfrm>
          <a:prstGeom prst="rect">
            <a:avLst/>
          </a:prstGeom>
          <a:noFill/>
          <a:ln/>
        </p:spPr>
        <p:txBody>
          <a:bodyPr wrap="square" lIns="0" tIns="0" rIns="0" bIns="0" rtlCol="0" anchor="ctr"/>
          <a:lstStyle/>
          <a:p>
            <a:pPr marL="0" indent="0">
              <a:buNone/>
            </a:pPr>
            <a:r>
              <a:rPr lang="en-US" sz="1400">
                <a:solidFill>
                  <a:srgbClr val="F7F9F4"/>
                </a:solidFill>
                <a:latin typeface="Calibri" pitchFamily="34" charset="0"/>
                <a:ea typeface="Calibri" pitchFamily="34" charset="-122"/>
                <a:cs typeface="Calibri" pitchFamily="34" charset="-120"/>
              </a:rPr>
              <a:t>Toolsz </a:t>
            </a:r>
            <a:r>
              <a:rPr lang="en-US" sz="1400" dirty="0">
                <a:solidFill>
                  <a:srgbClr val="F7F9F4"/>
                </a:solidFill>
                <a:latin typeface="Calibri" pitchFamily="34" charset="0"/>
                <a:ea typeface="Calibri" pitchFamily="34" charset="-122"/>
                <a:cs typeface="Calibri" pitchFamily="34" charset="-120"/>
              </a:rPr>
              <a:t>not matched to correct tasks</a:t>
            </a:r>
            <a:endParaRPr lang="en-US" sz="1400" dirty="0"/>
          </a:p>
        </p:txBody>
      </p:sp>
      <p:sp>
        <p:nvSpPr>
          <p:cNvPr id="32" name="Text 30"/>
          <p:cNvSpPr txBox="1"/>
          <p:nvPr/>
        </p:nvSpPr>
        <p:spPr>
          <a:xfrm>
            <a:off x="8732520" y="5212080"/>
            <a:ext cx="2926080" cy="256032"/>
          </a:xfrm>
          <a:prstGeom prst="rect">
            <a:avLst/>
          </a:prstGeom>
          <a:noFill/>
          <a:ln/>
        </p:spPr>
        <p:txBody>
          <a:bodyPr wrap="square" lIns="0" tIns="0" rIns="0" bIns="0" rtlCol="0" anchor="ctr"/>
          <a:lstStyle/>
          <a:p>
            <a:pPr marL="0" indent="0">
              <a:buNone/>
            </a:pPr>
            <a:r>
              <a:rPr lang="en-US" sz="800" b="1" dirty="0">
                <a:solidFill>
                  <a:srgbClr val="C8973A"/>
                </a:solidFill>
                <a:latin typeface="Calibri" pitchFamily="34" charset="0"/>
                <a:ea typeface="Calibri" pitchFamily="34" charset="-122"/>
                <a:cs typeface="Calibri" pitchFamily="34" charset="-120"/>
              </a:rPr>
              <a:t>GOAL</a:t>
            </a:r>
            <a:endParaRPr lang="en-US" sz="800" dirty="0"/>
          </a:p>
        </p:txBody>
      </p:sp>
      <p:sp>
        <p:nvSpPr>
          <p:cNvPr id="33" name="Text 31"/>
          <p:cNvSpPr txBox="1"/>
          <p:nvPr/>
        </p:nvSpPr>
        <p:spPr>
          <a:xfrm>
            <a:off x="8732520" y="5413248"/>
            <a:ext cx="2926080" cy="457200"/>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Improve teamwork, communication and efficiency</a:t>
            </a:r>
            <a:endParaRPr lang="en-US" sz="1400" dirty="0"/>
          </a:p>
        </p:txBody>
      </p:sp>
      <p:sp>
        <p:nvSpPr>
          <p:cNvPr id="34" name="Text 32"/>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BBBBBB"/>
                </a:solidFill>
                <a:latin typeface="Calibri" pitchFamily="34" charset="0"/>
                <a:ea typeface="Calibri" pitchFamily="34" charset="-122"/>
                <a:cs typeface="Calibri" pitchFamily="34" charset="-120"/>
              </a:rPr>
              <a:t>NHS England (2021); Microsoft (2023); Department of Health and Social Care (2022)</a:t>
            </a:r>
            <a:endParaRPr lang="en-US" sz="750" dirty="0"/>
          </a:p>
        </p:txBody>
      </p:sp>
      <p:sp>
        <p:nvSpPr>
          <p:cNvPr id="35" name="Text 33"/>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AAAAAA"/>
                </a:solidFill>
                <a:latin typeface="Calibri" pitchFamily="34" charset="0"/>
                <a:ea typeface="Calibri" pitchFamily="34" charset="-122"/>
                <a:cs typeface="Calibri" pitchFamily="34" charset="-120"/>
              </a:rPr>
              <a:t>3 / 11</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7F9F4"/>
          </a:solidFill>
          <a:ln/>
        </p:spPr>
        <p:txBody>
          <a:bodyPr/>
          <a:lstStyle/>
          <a:p>
            <a:endParaRPr lang="en-GB"/>
          </a:p>
        </p:txBody>
      </p:sp>
      <p:sp>
        <p:nvSpPr>
          <p:cNvPr id="3" name="Shape 1"/>
          <p:cNvSpPr/>
          <p:nvPr/>
        </p:nvSpPr>
        <p:spPr>
          <a:xfrm>
            <a:off x="0" y="0"/>
            <a:ext cx="256032" cy="6858000"/>
          </a:xfrm>
          <a:prstGeom prst="rect">
            <a:avLst/>
          </a:prstGeom>
          <a:solidFill>
            <a:srgbClr val="2D5A27"/>
          </a:solidFill>
          <a:ln/>
        </p:spPr>
        <p:txBody>
          <a:bodyPr/>
          <a:lstStyle/>
          <a:p>
            <a:endParaRPr lang="en-GB"/>
          </a:p>
        </p:txBody>
      </p:sp>
      <p:sp>
        <p:nvSpPr>
          <p:cNvPr id="4" name="Text 2"/>
          <p:cNvSpPr txBox="1"/>
          <p:nvPr/>
        </p:nvSpPr>
        <p:spPr>
          <a:xfrm>
            <a:off x="502920" y="274320"/>
            <a:ext cx="11247120" cy="594360"/>
          </a:xfrm>
          <a:prstGeom prst="rect">
            <a:avLst/>
          </a:prstGeom>
          <a:noFill/>
          <a:ln/>
        </p:spPr>
        <p:txBody>
          <a:bodyPr wrap="square" rtlCol="0" anchor="ctr"/>
          <a:lstStyle/>
          <a:p>
            <a:pPr marL="0" indent="0">
              <a:buNone/>
            </a:pPr>
            <a:r>
              <a:rPr lang="en-US" sz="2200" b="1" dirty="0">
                <a:solidFill>
                  <a:srgbClr val="1A2E1A"/>
                </a:solidFill>
                <a:latin typeface="Trebuchet MS" pitchFamily="34" charset="0"/>
                <a:ea typeface="Trebuchet MS" pitchFamily="34" charset="-122"/>
                <a:cs typeface="Trebuchet MS" pitchFamily="34" charset="-120"/>
              </a:rPr>
              <a:t>Workplace Task: Staff Communication and Daily Updates</a:t>
            </a:r>
            <a:endParaRPr lang="en-US" sz="2200" dirty="0"/>
          </a:p>
        </p:txBody>
      </p:sp>
      <p:sp>
        <p:nvSpPr>
          <p:cNvPr id="5" name="Shape 3"/>
          <p:cNvSpPr/>
          <p:nvPr/>
        </p:nvSpPr>
        <p:spPr>
          <a:xfrm>
            <a:off x="502920" y="868680"/>
            <a:ext cx="8961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60120"/>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78408"/>
            <a:ext cx="1920240" cy="219456"/>
          </a:xfrm>
          <a:prstGeom prst="rect">
            <a:avLst/>
          </a:prstGeom>
          <a:noFill/>
          <a:ln/>
        </p:spPr>
        <p:txBody>
          <a:bodyPr wrap="square" rtlCol="0" anchor="ctr"/>
          <a:lstStyle/>
          <a:p>
            <a:pPr marL="0" indent="0">
              <a:buNone/>
            </a:pPr>
            <a:r>
              <a:rPr lang="en-US" sz="900" b="1" dirty="0">
                <a:solidFill>
                  <a:srgbClr val="1A2E1A"/>
                </a:solidFill>
                <a:latin typeface="Calibri" pitchFamily="34" charset="0"/>
                <a:ea typeface="Calibri" pitchFamily="34" charset="-122"/>
                <a:cs typeface="Calibri" pitchFamily="34" charset="-120"/>
              </a:rPr>
              <a:t>TASK IDENTIFIED</a:t>
            </a:r>
            <a:endParaRPr lang="en-US" sz="900" dirty="0"/>
          </a:p>
        </p:txBody>
      </p:sp>
      <p:sp>
        <p:nvSpPr>
          <p:cNvPr id="8" name="Text 6"/>
          <p:cNvSpPr txBox="1"/>
          <p:nvPr/>
        </p:nvSpPr>
        <p:spPr>
          <a:xfrm>
            <a:off x="502920" y="1325880"/>
            <a:ext cx="11247120" cy="731520"/>
          </a:xfrm>
          <a:prstGeom prst="rect">
            <a:avLst/>
          </a:prstGeom>
          <a:noFill/>
          <a:ln/>
        </p:spPr>
        <p:txBody>
          <a:bodyPr wrap="square" rtlCol="0" anchor="ctr"/>
          <a:lstStyle/>
          <a:p>
            <a:pPr marL="0" indent="0">
              <a:buNone/>
            </a:pPr>
            <a:r>
              <a:rPr lang="en-US" sz="1100" dirty="0">
                <a:solidFill>
                  <a:srgbClr val="1A2E1A"/>
                </a:solidFill>
                <a:latin typeface="Calibri" pitchFamily="34" charset="0"/>
                <a:ea typeface="Calibri" pitchFamily="34" charset="-122"/>
                <a:cs typeface="Calibri" pitchFamily="34" charset="-120"/>
              </a:rPr>
              <a:t>At Ashford Community Care Service, staff communication and daily updates form a critical operational function. According to the Care Quality Commission (2022), effective communication between care workers is directly linked to the quality and safety of care delivered to service users.</a:t>
            </a:r>
            <a:endParaRPr lang="en-US" sz="1100" dirty="0"/>
          </a:p>
        </p:txBody>
      </p:sp>
      <p:sp>
        <p:nvSpPr>
          <p:cNvPr id="9" name="Shape 7"/>
          <p:cNvSpPr/>
          <p:nvPr/>
        </p:nvSpPr>
        <p:spPr>
          <a:xfrm>
            <a:off x="502920" y="2240280"/>
            <a:ext cx="5394960" cy="1600200"/>
          </a:xfrm>
          <a:prstGeom prst="rect">
            <a:avLst/>
          </a:prstGeom>
          <a:solidFill>
            <a:srgbClr val="E8F0E5"/>
          </a:solidFill>
          <a:ln w="12700">
            <a:solidFill>
              <a:srgbClr val="4A8C3F"/>
            </a:solidFill>
            <a:prstDash val="solid"/>
          </a:ln>
        </p:spPr>
        <p:txBody>
          <a:bodyPr/>
          <a:lstStyle/>
          <a:p>
            <a:endParaRPr lang="en-GB"/>
          </a:p>
        </p:txBody>
      </p:sp>
      <p:sp>
        <p:nvSpPr>
          <p:cNvPr id="10" name="Text 8"/>
          <p:cNvSpPr txBox="1"/>
          <p:nvPr/>
        </p:nvSpPr>
        <p:spPr>
          <a:xfrm>
            <a:off x="640080" y="2331720"/>
            <a:ext cx="5120640" cy="320040"/>
          </a:xfrm>
          <a:prstGeom prst="rect">
            <a:avLst/>
          </a:prstGeom>
          <a:noFill/>
          <a:ln/>
        </p:spPr>
        <p:txBody>
          <a:bodyPr wrap="square" lIns="0" tIns="0" rIns="0" bIns="0" rtlCol="0" anchor="ctr"/>
          <a:lstStyle/>
          <a:p>
            <a:pPr marL="0" indent="0">
              <a:buNone/>
            </a:pPr>
            <a:r>
              <a:rPr lang="en-US" sz="2000" b="1" dirty="0">
                <a:solidFill>
                  <a:srgbClr val="2D5A27"/>
                </a:solidFill>
                <a:latin typeface="Calibri" pitchFamily="34" charset="0"/>
                <a:ea typeface="Calibri" pitchFamily="34" charset="-122"/>
                <a:cs typeface="Calibri" pitchFamily="34" charset="-120"/>
              </a:rPr>
              <a:t>📋  Shift Information Sharing</a:t>
            </a:r>
            <a:endParaRPr lang="en-US" sz="2000" dirty="0"/>
          </a:p>
        </p:txBody>
      </p:sp>
      <p:sp>
        <p:nvSpPr>
          <p:cNvPr id="11" name="Shape 9"/>
          <p:cNvSpPr/>
          <p:nvPr/>
        </p:nvSpPr>
        <p:spPr>
          <a:xfrm>
            <a:off x="640080" y="2660904"/>
            <a:ext cx="5120640" cy="27432"/>
          </a:xfrm>
          <a:prstGeom prst="rect">
            <a:avLst/>
          </a:prstGeom>
          <a:solidFill>
            <a:srgbClr val="C8973A"/>
          </a:solidFill>
          <a:ln w="12700">
            <a:solidFill>
              <a:srgbClr val="C8973A"/>
            </a:solidFill>
            <a:prstDash val="solid"/>
          </a:ln>
        </p:spPr>
        <p:txBody>
          <a:bodyPr/>
          <a:lstStyle/>
          <a:p>
            <a:endParaRPr lang="en-GB"/>
          </a:p>
        </p:txBody>
      </p:sp>
      <p:sp>
        <p:nvSpPr>
          <p:cNvPr id="12" name="Text 10"/>
          <p:cNvSpPr txBox="1"/>
          <p:nvPr/>
        </p:nvSpPr>
        <p:spPr>
          <a:xfrm>
            <a:off x="640080" y="2743200"/>
            <a:ext cx="5120640" cy="914400"/>
          </a:xfrm>
          <a:prstGeom prst="rect">
            <a:avLst/>
          </a:prstGeom>
          <a:noFill/>
          <a:ln/>
        </p:spPr>
        <p:txBody>
          <a:bodyPr wrap="square" rtlCol="0" anchor="ctr"/>
          <a:lstStyle/>
          <a:p>
            <a:pPr marL="0" indent="0">
              <a:buNone/>
            </a:pPr>
            <a:r>
              <a:rPr lang="en-US" dirty="0">
                <a:solidFill>
                  <a:srgbClr val="333333"/>
                </a:solidFill>
                <a:latin typeface="Calibri" pitchFamily="34" charset="0"/>
                <a:ea typeface="Calibri" pitchFamily="34" charset="-122"/>
                <a:cs typeface="Calibri" pitchFamily="34" charset="-120"/>
              </a:rPr>
              <a:t>Handover notes, shift assignments and duty rosters must be communicated clearly and in real time to all relevant staff members (Cresswell et al., 2021).</a:t>
            </a:r>
            <a:endParaRPr lang="en-US" dirty="0"/>
          </a:p>
        </p:txBody>
      </p:sp>
      <p:sp>
        <p:nvSpPr>
          <p:cNvPr id="13" name="Shape 11"/>
          <p:cNvSpPr/>
          <p:nvPr/>
        </p:nvSpPr>
        <p:spPr>
          <a:xfrm>
            <a:off x="6172200" y="2240280"/>
            <a:ext cx="5394960" cy="1600200"/>
          </a:xfrm>
          <a:prstGeom prst="rect">
            <a:avLst/>
          </a:prstGeom>
          <a:solidFill>
            <a:srgbClr val="E8F0E5"/>
          </a:solidFill>
          <a:ln w="12700">
            <a:solidFill>
              <a:srgbClr val="4A8C3F"/>
            </a:solidFill>
            <a:prstDash val="solid"/>
          </a:ln>
        </p:spPr>
        <p:txBody>
          <a:bodyPr/>
          <a:lstStyle/>
          <a:p>
            <a:endParaRPr lang="en-GB"/>
          </a:p>
        </p:txBody>
      </p:sp>
      <p:sp>
        <p:nvSpPr>
          <p:cNvPr id="14" name="Text 12"/>
          <p:cNvSpPr txBox="1"/>
          <p:nvPr/>
        </p:nvSpPr>
        <p:spPr>
          <a:xfrm>
            <a:off x="6309360" y="2331720"/>
            <a:ext cx="5120640" cy="320040"/>
          </a:xfrm>
          <a:prstGeom prst="rect">
            <a:avLst/>
          </a:prstGeom>
          <a:noFill/>
          <a:ln/>
        </p:spPr>
        <p:txBody>
          <a:bodyPr wrap="square" lIns="0" tIns="0" rIns="0" bIns="0" rtlCol="0" anchor="ctr"/>
          <a:lstStyle/>
          <a:p>
            <a:pPr marL="0" indent="0">
              <a:buNone/>
            </a:pPr>
            <a:r>
              <a:rPr lang="en-US" sz="2000" b="1" dirty="0">
                <a:solidFill>
                  <a:srgbClr val="2D5A27"/>
                </a:solidFill>
                <a:latin typeface="Calibri" pitchFamily="34" charset="0"/>
                <a:ea typeface="Calibri" pitchFamily="34" charset="-122"/>
                <a:cs typeface="Calibri" pitchFamily="34" charset="-120"/>
              </a:rPr>
              <a:t>🏥  Care Updates</a:t>
            </a:r>
            <a:endParaRPr lang="en-US" sz="2000" dirty="0"/>
          </a:p>
        </p:txBody>
      </p:sp>
      <p:sp>
        <p:nvSpPr>
          <p:cNvPr id="15" name="Shape 13"/>
          <p:cNvSpPr/>
          <p:nvPr/>
        </p:nvSpPr>
        <p:spPr>
          <a:xfrm>
            <a:off x="6309360" y="2660904"/>
            <a:ext cx="5120640" cy="27432"/>
          </a:xfrm>
          <a:prstGeom prst="rect">
            <a:avLst/>
          </a:prstGeom>
          <a:solidFill>
            <a:srgbClr val="C8973A"/>
          </a:solidFill>
          <a:ln w="12700">
            <a:solidFill>
              <a:srgbClr val="C8973A"/>
            </a:solidFill>
            <a:prstDash val="solid"/>
          </a:ln>
        </p:spPr>
        <p:txBody>
          <a:bodyPr/>
          <a:lstStyle/>
          <a:p>
            <a:endParaRPr lang="en-GB"/>
          </a:p>
        </p:txBody>
      </p:sp>
      <p:sp>
        <p:nvSpPr>
          <p:cNvPr id="16" name="Text 14"/>
          <p:cNvSpPr txBox="1"/>
          <p:nvPr/>
        </p:nvSpPr>
        <p:spPr>
          <a:xfrm>
            <a:off x="6309360" y="2743200"/>
            <a:ext cx="5120640" cy="914400"/>
          </a:xfrm>
          <a:prstGeom prst="rect">
            <a:avLst/>
          </a:prstGeom>
          <a:noFill/>
          <a:ln/>
        </p:spPr>
        <p:txBody>
          <a:bodyPr wrap="square" rtlCol="0" anchor="ctr"/>
          <a:lstStyle/>
          <a:p>
            <a:pPr marL="0" indent="0">
              <a:buNone/>
            </a:pPr>
            <a:r>
              <a:rPr lang="en-US" dirty="0">
                <a:solidFill>
                  <a:srgbClr val="333333"/>
                </a:solidFill>
                <a:latin typeface="Calibri" pitchFamily="34" charset="0"/>
                <a:ea typeface="Calibri" pitchFamily="34" charset="-122"/>
                <a:cs typeface="Calibri" pitchFamily="34" charset="-120"/>
              </a:rPr>
              <a:t>Changes in a service user's condition, medication or care plan must reach the responsible worker immediately to ensure continuity of care (NHS England, 2021).</a:t>
            </a:r>
            <a:endParaRPr lang="en-US" dirty="0"/>
          </a:p>
        </p:txBody>
      </p:sp>
      <p:sp>
        <p:nvSpPr>
          <p:cNvPr id="17" name="Shape 15"/>
          <p:cNvSpPr/>
          <p:nvPr/>
        </p:nvSpPr>
        <p:spPr>
          <a:xfrm>
            <a:off x="502920" y="4069080"/>
            <a:ext cx="5394960" cy="1600200"/>
          </a:xfrm>
          <a:prstGeom prst="rect">
            <a:avLst/>
          </a:prstGeom>
          <a:solidFill>
            <a:srgbClr val="E8F0E5"/>
          </a:solidFill>
          <a:ln w="12700">
            <a:solidFill>
              <a:srgbClr val="4A8C3F"/>
            </a:solidFill>
            <a:prstDash val="solid"/>
          </a:ln>
        </p:spPr>
        <p:txBody>
          <a:bodyPr/>
          <a:lstStyle/>
          <a:p>
            <a:endParaRPr lang="en-GB"/>
          </a:p>
        </p:txBody>
      </p:sp>
      <p:sp>
        <p:nvSpPr>
          <p:cNvPr id="18" name="Text 16"/>
          <p:cNvSpPr txBox="1"/>
          <p:nvPr/>
        </p:nvSpPr>
        <p:spPr>
          <a:xfrm>
            <a:off x="640080" y="4160520"/>
            <a:ext cx="5120640" cy="320040"/>
          </a:xfrm>
          <a:prstGeom prst="rect">
            <a:avLst/>
          </a:prstGeom>
          <a:noFill/>
          <a:ln/>
        </p:spPr>
        <p:txBody>
          <a:bodyPr wrap="square" lIns="0" tIns="0" rIns="0" bIns="0" rtlCol="0" anchor="ctr"/>
          <a:lstStyle/>
          <a:p>
            <a:pPr marL="0" indent="0">
              <a:buNone/>
            </a:pPr>
            <a:r>
              <a:rPr lang="en-US" sz="2000" b="1" dirty="0">
                <a:solidFill>
                  <a:srgbClr val="2D5A27"/>
                </a:solidFill>
                <a:latin typeface="Calibri" pitchFamily="34" charset="0"/>
                <a:ea typeface="Calibri" pitchFamily="34" charset="-122"/>
                <a:cs typeface="Calibri" pitchFamily="34" charset="-120"/>
              </a:rPr>
              <a:t>📅  Appointment Changes</a:t>
            </a:r>
            <a:endParaRPr lang="en-US" sz="2000" dirty="0"/>
          </a:p>
        </p:txBody>
      </p:sp>
      <p:sp>
        <p:nvSpPr>
          <p:cNvPr id="19" name="Shape 17"/>
          <p:cNvSpPr/>
          <p:nvPr/>
        </p:nvSpPr>
        <p:spPr>
          <a:xfrm>
            <a:off x="640080" y="4489704"/>
            <a:ext cx="5120640" cy="27432"/>
          </a:xfrm>
          <a:prstGeom prst="rect">
            <a:avLst/>
          </a:prstGeom>
          <a:solidFill>
            <a:srgbClr val="C8973A"/>
          </a:solidFill>
          <a:ln w="12700">
            <a:solidFill>
              <a:srgbClr val="C8973A"/>
            </a:solidFill>
            <a:prstDash val="solid"/>
          </a:ln>
        </p:spPr>
        <p:txBody>
          <a:bodyPr/>
          <a:lstStyle/>
          <a:p>
            <a:endParaRPr lang="en-GB"/>
          </a:p>
        </p:txBody>
      </p:sp>
      <p:sp>
        <p:nvSpPr>
          <p:cNvPr id="20" name="Text 18"/>
          <p:cNvSpPr txBox="1"/>
          <p:nvPr/>
        </p:nvSpPr>
        <p:spPr>
          <a:xfrm>
            <a:off x="640080" y="4572000"/>
            <a:ext cx="5120640" cy="914400"/>
          </a:xfrm>
          <a:prstGeom prst="rect">
            <a:avLst/>
          </a:prstGeom>
          <a:noFill/>
          <a:ln/>
        </p:spPr>
        <p:txBody>
          <a:bodyPr wrap="square" rtlCol="0" anchor="ctr"/>
          <a:lstStyle/>
          <a:p>
            <a:pPr marL="0" indent="0">
              <a:buNone/>
            </a:pPr>
            <a:r>
              <a:rPr lang="en-US" dirty="0">
                <a:solidFill>
                  <a:srgbClr val="333333"/>
                </a:solidFill>
                <a:latin typeface="Calibri" pitchFamily="34" charset="0"/>
                <a:ea typeface="Calibri" pitchFamily="34" charset="-122"/>
                <a:cs typeface="Calibri" pitchFamily="34" charset="-120"/>
              </a:rPr>
              <a:t>Last-minute changes to service user appointments and visits must be communicated without delay to avoid missed or duplicated care visits.</a:t>
            </a:r>
            <a:endParaRPr lang="en-US" dirty="0"/>
          </a:p>
        </p:txBody>
      </p:sp>
      <p:sp>
        <p:nvSpPr>
          <p:cNvPr id="21" name="Shape 19"/>
          <p:cNvSpPr/>
          <p:nvPr/>
        </p:nvSpPr>
        <p:spPr>
          <a:xfrm>
            <a:off x="6172200" y="4069080"/>
            <a:ext cx="5394960" cy="1600200"/>
          </a:xfrm>
          <a:prstGeom prst="rect">
            <a:avLst/>
          </a:prstGeom>
          <a:solidFill>
            <a:srgbClr val="E8F0E5"/>
          </a:solidFill>
          <a:ln w="12700">
            <a:solidFill>
              <a:srgbClr val="4A8C3F"/>
            </a:solidFill>
            <a:prstDash val="solid"/>
          </a:ln>
        </p:spPr>
        <p:txBody>
          <a:bodyPr/>
          <a:lstStyle/>
          <a:p>
            <a:endParaRPr lang="en-GB"/>
          </a:p>
        </p:txBody>
      </p:sp>
      <p:sp>
        <p:nvSpPr>
          <p:cNvPr id="22" name="Text 20"/>
          <p:cNvSpPr txBox="1"/>
          <p:nvPr/>
        </p:nvSpPr>
        <p:spPr>
          <a:xfrm>
            <a:off x="6309360" y="4160520"/>
            <a:ext cx="5120640" cy="320040"/>
          </a:xfrm>
          <a:prstGeom prst="rect">
            <a:avLst/>
          </a:prstGeom>
          <a:noFill/>
          <a:ln/>
        </p:spPr>
        <p:txBody>
          <a:bodyPr wrap="square" lIns="0" tIns="0" rIns="0" bIns="0" rtlCol="0" anchor="ctr"/>
          <a:lstStyle/>
          <a:p>
            <a:pPr marL="0" indent="0">
              <a:buNone/>
            </a:pPr>
            <a:r>
              <a:rPr lang="en-US" sz="2000" b="1" dirty="0">
                <a:solidFill>
                  <a:srgbClr val="2D5A27"/>
                </a:solidFill>
                <a:latin typeface="Calibri" pitchFamily="34" charset="0"/>
                <a:ea typeface="Calibri" pitchFamily="34" charset="-122"/>
                <a:cs typeface="Calibri" pitchFamily="34" charset="-120"/>
              </a:rPr>
              <a:t>📢  Staff Announcements</a:t>
            </a:r>
            <a:endParaRPr lang="en-US" sz="2000" dirty="0"/>
          </a:p>
        </p:txBody>
      </p:sp>
      <p:sp>
        <p:nvSpPr>
          <p:cNvPr id="23" name="Shape 21"/>
          <p:cNvSpPr/>
          <p:nvPr/>
        </p:nvSpPr>
        <p:spPr>
          <a:xfrm>
            <a:off x="6309360" y="4489704"/>
            <a:ext cx="5120640" cy="27432"/>
          </a:xfrm>
          <a:prstGeom prst="rect">
            <a:avLst/>
          </a:prstGeom>
          <a:solidFill>
            <a:srgbClr val="C8973A"/>
          </a:solidFill>
          <a:ln w="12700">
            <a:solidFill>
              <a:srgbClr val="C8973A"/>
            </a:solidFill>
            <a:prstDash val="solid"/>
          </a:ln>
        </p:spPr>
        <p:txBody>
          <a:bodyPr/>
          <a:lstStyle/>
          <a:p>
            <a:endParaRPr lang="en-GB"/>
          </a:p>
        </p:txBody>
      </p:sp>
      <p:sp>
        <p:nvSpPr>
          <p:cNvPr id="24" name="Text 22"/>
          <p:cNvSpPr txBox="1"/>
          <p:nvPr/>
        </p:nvSpPr>
        <p:spPr>
          <a:xfrm>
            <a:off x="6309360" y="4517136"/>
            <a:ext cx="5120640" cy="914400"/>
          </a:xfrm>
          <a:prstGeom prst="rect">
            <a:avLst/>
          </a:prstGeom>
          <a:noFill/>
          <a:ln/>
        </p:spPr>
        <p:txBody>
          <a:bodyPr wrap="square" rtlCol="0" anchor="ctr"/>
          <a:lstStyle/>
          <a:p>
            <a:pPr marL="0" indent="0">
              <a:buNone/>
            </a:pPr>
            <a:r>
              <a:rPr lang="en-US" dirty="0">
                <a:solidFill>
                  <a:srgbClr val="333333"/>
                </a:solidFill>
                <a:latin typeface="Calibri" pitchFamily="34" charset="0"/>
                <a:ea typeface="Calibri" pitchFamily="34" charset="-122"/>
                <a:cs typeface="Calibri" pitchFamily="34" charset="-120"/>
              </a:rPr>
              <a:t>Organisation-wide updates, policy changes, and urgent notices must reach all staff across multiple locations simultaneously (NICE, 2022).</a:t>
            </a:r>
            <a:endParaRPr lang="en-US" dirty="0"/>
          </a:p>
        </p:txBody>
      </p:sp>
      <p:sp>
        <p:nvSpPr>
          <p:cNvPr id="25" name="Text 23"/>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666666"/>
                </a:solidFill>
                <a:latin typeface="Calibri" pitchFamily="34" charset="0"/>
                <a:ea typeface="Calibri" pitchFamily="34" charset="-122"/>
                <a:cs typeface="Calibri" pitchFamily="34" charset="-120"/>
              </a:rPr>
              <a:t>Care Quality Commission (2022); Cresswell et al. (2021); NHS England (2021); NICE (2022)</a:t>
            </a:r>
            <a:endParaRPr lang="en-US" sz="750" dirty="0"/>
          </a:p>
        </p:txBody>
      </p:sp>
      <p:sp>
        <p:nvSpPr>
          <p:cNvPr id="26" name="Text 24"/>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888888"/>
                </a:solidFill>
                <a:latin typeface="Calibri" pitchFamily="34" charset="0"/>
                <a:ea typeface="Calibri" pitchFamily="34" charset="-122"/>
                <a:cs typeface="Calibri" pitchFamily="34" charset="-120"/>
              </a:rPr>
              <a:t>4 / 11</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A2E1A"/>
          </a:solidFill>
          <a:ln/>
        </p:spPr>
        <p:txBody>
          <a:bodyPr/>
          <a:lstStyle/>
          <a:p>
            <a:endParaRPr lang="en-GB"/>
          </a:p>
        </p:txBody>
      </p:sp>
      <p:sp>
        <p:nvSpPr>
          <p:cNvPr id="3" name="Shape 1"/>
          <p:cNvSpPr/>
          <p:nvPr/>
        </p:nvSpPr>
        <p:spPr>
          <a:xfrm>
            <a:off x="0" y="0"/>
            <a:ext cx="256032" cy="6858000"/>
          </a:xfrm>
          <a:prstGeom prst="rect">
            <a:avLst/>
          </a:prstGeom>
          <a:solidFill>
            <a:srgbClr val="C8973A"/>
          </a:solidFill>
          <a:ln w="12700">
            <a:solidFill>
              <a:srgbClr val="C8973A"/>
            </a:solidFill>
            <a:prstDash val="solid"/>
          </a:ln>
        </p:spPr>
        <p:txBody>
          <a:bodyPr/>
          <a:lstStyle/>
          <a:p>
            <a:endParaRPr lang="en-GB"/>
          </a:p>
        </p:txBody>
      </p:sp>
      <p:sp>
        <p:nvSpPr>
          <p:cNvPr id="4" name="Text 2"/>
          <p:cNvSpPr txBox="1"/>
          <p:nvPr/>
        </p:nvSpPr>
        <p:spPr>
          <a:xfrm>
            <a:off x="502920" y="274320"/>
            <a:ext cx="11247120" cy="594360"/>
          </a:xfrm>
          <a:prstGeom prst="rect">
            <a:avLst/>
          </a:prstGeom>
          <a:noFill/>
          <a:ln/>
        </p:spPr>
        <p:txBody>
          <a:bodyPr wrap="square" rtlCol="0" anchor="ctr"/>
          <a:lstStyle/>
          <a:p>
            <a:pPr marL="0" indent="0">
              <a:buNone/>
            </a:pPr>
            <a:r>
              <a:rPr lang="en-US" sz="2600" b="1" dirty="0">
                <a:solidFill>
                  <a:srgbClr val="C8973A"/>
                </a:solidFill>
                <a:latin typeface="Trebuchet MS" pitchFamily="34" charset="0"/>
                <a:ea typeface="Trebuchet MS" pitchFamily="34" charset="-122"/>
                <a:cs typeface="Trebuchet MS" pitchFamily="34" charset="-120"/>
              </a:rPr>
              <a:t>Microsoft Teams: The Chosen Tool</a:t>
            </a:r>
            <a:endParaRPr lang="en-US" sz="2600" dirty="0"/>
          </a:p>
        </p:txBody>
      </p:sp>
      <p:sp>
        <p:nvSpPr>
          <p:cNvPr id="5" name="Shape 3"/>
          <p:cNvSpPr/>
          <p:nvPr/>
        </p:nvSpPr>
        <p:spPr>
          <a:xfrm>
            <a:off x="502920" y="868680"/>
            <a:ext cx="11247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60120"/>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78408"/>
            <a:ext cx="1920240" cy="219456"/>
          </a:xfrm>
          <a:prstGeom prst="rect">
            <a:avLst/>
          </a:prstGeom>
          <a:noFill/>
          <a:ln/>
        </p:spPr>
        <p:txBody>
          <a:bodyPr wrap="square" rtlCol="0" anchor="ctr"/>
          <a:lstStyle/>
          <a:p>
            <a:pPr marL="0" indent="0">
              <a:buNone/>
            </a:pPr>
            <a:r>
              <a:rPr lang="en-US" sz="900" b="1" dirty="0">
                <a:solidFill>
                  <a:srgbClr val="1A2E1A"/>
                </a:solidFill>
                <a:latin typeface="Calibri" pitchFamily="34" charset="0"/>
                <a:ea typeface="Calibri" pitchFamily="34" charset="-122"/>
                <a:cs typeface="Calibri" pitchFamily="34" charset="-120"/>
              </a:rPr>
              <a:t>TOOL SELECTION</a:t>
            </a:r>
            <a:endParaRPr lang="en-US" sz="900" dirty="0"/>
          </a:p>
        </p:txBody>
      </p:sp>
      <p:sp>
        <p:nvSpPr>
          <p:cNvPr id="8" name="Text 6"/>
          <p:cNvSpPr txBox="1"/>
          <p:nvPr/>
        </p:nvSpPr>
        <p:spPr>
          <a:xfrm>
            <a:off x="502920" y="1325880"/>
            <a:ext cx="11247120" cy="96012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Microsoft Teams is a cloud-based collaboration and communication platform that is part of the Microsoft 365 suite. It integrates instant messaging, video conferencing, file sharing and real-time collaboration within a single digital workspace (Microsoft, 2023). Teams has become widely adopted across health and social care settings due to its ability to connect distributed workforces securely and efficiently (Greenhalgh et al., 2021).</a:t>
            </a:r>
            <a:endParaRPr lang="en-US" sz="1600" dirty="0"/>
          </a:p>
        </p:txBody>
      </p:sp>
      <p:sp>
        <p:nvSpPr>
          <p:cNvPr id="9" name="Shape 7"/>
          <p:cNvSpPr/>
          <p:nvPr/>
        </p:nvSpPr>
        <p:spPr>
          <a:xfrm>
            <a:off x="502920" y="2514600"/>
            <a:ext cx="3657600" cy="1600200"/>
          </a:xfrm>
          <a:prstGeom prst="rect">
            <a:avLst/>
          </a:prstGeom>
          <a:solidFill>
            <a:srgbClr val="1C3A1C"/>
          </a:solidFill>
          <a:ln w="12700">
            <a:solidFill>
              <a:srgbClr val="C8973A"/>
            </a:solidFill>
            <a:prstDash val="solid"/>
          </a:ln>
        </p:spPr>
        <p:txBody>
          <a:bodyPr/>
          <a:lstStyle/>
          <a:p>
            <a:endParaRPr lang="en-GB"/>
          </a:p>
        </p:txBody>
      </p:sp>
      <p:sp>
        <p:nvSpPr>
          <p:cNvPr id="10" name="Text 8"/>
          <p:cNvSpPr txBox="1"/>
          <p:nvPr/>
        </p:nvSpPr>
        <p:spPr>
          <a:xfrm>
            <a:off x="612648" y="2606040"/>
            <a:ext cx="3429000" cy="292608"/>
          </a:xfrm>
          <a:prstGeom prst="rect">
            <a:avLst/>
          </a:prstGeom>
          <a:noFill/>
          <a:ln/>
        </p:spPr>
        <p:txBody>
          <a:bodyPr wrap="square" lIns="0" tIns="0" rIns="0" bIns="0" rtlCol="0" anchor="ctr"/>
          <a:lstStyle/>
          <a:p>
            <a:pPr marL="0" indent="0">
              <a:buNone/>
            </a:pPr>
            <a:r>
              <a:rPr lang="en-US" sz="1100" b="1" dirty="0">
                <a:solidFill>
                  <a:srgbClr val="C8973A"/>
                </a:solidFill>
                <a:latin typeface="Calibri" pitchFamily="34" charset="0"/>
                <a:ea typeface="Calibri" pitchFamily="34" charset="-122"/>
                <a:cs typeface="Calibri" pitchFamily="34" charset="-120"/>
              </a:rPr>
              <a:t>Instant Messaging</a:t>
            </a:r>
            <a:endParaRPr lang="en-US" sz="1100" dirty="0"/>
          </a:p>
        </p:txBody>
      </p:sp>
      <p:sp>
        <p:nvSpPr>
          <p:cNvPr id="11" name="Text 9"/>
          <p:cNvSpPr txBox="1"/>
          <p:nvPr/>
        </p:nvSpPr>
        <p:spPr>
          <a:xfrm>
            <a:off x="612648" y="2953512"/>
            <a:ext cx="3429000" cy="91440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Real-time chat for individual staff and group care teams — replacing delayed phone calls or paper notes</a:t>
            </a:r>
            <a:endParaRPr lang="en-US" sz="1600" dirty="0"/>
          </a:p>
        </p:txBody>
      </p:sp>
      <p:sp>
        <p:nvSpPr>
          <p:cNvPr id="12" name="Shape 10"/>
          <p:cNvSpPr/>
          <p:nvPr/>
        </p:nvSpPr>
        <p:spPr>
          <a:xfrm>
            <a:off x="4389120" y="2514600"/>
            <a:ext cx="3657600" cy="1600200"/>
          </a:xfrm>
          <a:prstGeom prst="rect">
            <a:avLst/>
          </a:prstGeom>
          <a:solidFill>
            <a:srgbClr val="1C3A1C"/>
          </a:solidFill>
          <a:ln w="12700">
            <a:solidFill>
              <a:srgbClr val="7FB069"/>
            </a:solidFill>
            <a:prstDash val="solid"/>
          </a:ln>
        </p:spPr>
        <p:txBody>
          <a:bodyPr/>
          <a:lstStyle/>
          <a:p>
            <a:endParaRPr lang="en-GB"/>
          </a:p>
        </p:txBody>
      </p:sp>
      <p:sp>
        <p:nvSpPr>
          <p:cNvPr id="13" name="Text 11"/>
          <p:cNvSpPr txBox="1"/>
          <p:nvPr/>
        </p:nvSpPr>
        <p:spPr>
          <a:xfrm>
            <a:off x="4498848" y="2606040"/>
            <a:ext cx="3429000" cy="292608"/>
          </a:xfrm>
          <a:prstGeom prst="rect">
            <a:avLst/>
          </a:prstGeom>
          <a:noFill/>
          <a:ln/>
        </p:spPr>
        <p:txBody>
          <a:bodyPr wrap="square" lIns="0" tIns="0" rIns="0" bIns="0" rtlCol="0" anchor="ctr"/>
          <a:lstStyle/>
          <a:p>
            <a:pPr marL="0" indent="0">
              <a:buNone/>
            </a:pPr>
            <a:r>
              <a:rPr lang="en-US" sz="1100" b="1" dirty="0">
                <a:solidFill>
                  <a:srgbClr val="7FB069"/>
                </a:solidFill>
                <a:latin typeface="Calibri" pitchFamily="34" charset="0"/>
                <a:ea typeface="Calibri" pitchFamily="34" charset="-122"/>
                <a:cs typeface="Calibri" pitchFamily="34" charset="-120"/>
              </a:rPr>
              <a:t>Channels</a:t>
            </a:r>
            <a:endParaRPr lang="en-US" sz="1100" dirty="0"/>
          </a:p>
        </p:txBody>
      </p:sp>
      <p:sp>
        <p:nvSpPr>
          <p:cNvPr id="14" name="Text 12"/>
          <p:cNvSpPr txBox="1"/>
          <p:nvPr/>
        </p:nvSpPr>
        <p:spPr>
          <a:xfrm>
            <a:off x="4498848" y="2953512"/>
            <a:ext cx="3429000" cy="91440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Dedicated channels for each care team, ward or location — keeping communication organised and accessible</a:t>
            </a:r>
            <a:endParaRPr lang="en-US" sz="1600" dirty="0"/>
          </a:p>
        </p:txBody>
      </p:sp>
      <p:sp>
        <p:nvSpPr>
          <p:cNvPr id="15" name="Shape 13"/>
          <p:cNvSpPr/>
          <p:nvPr/>
        </p:nvSpPr>
        <p:spPr>
          <a:xfrm>
            <a:off x="8275320" y="2514600"/>
            <a:ext cx="3657600" cy="1600200"/>
          </a:xfrm>
          <a:prstGeom prst="rect">
            <a:avLst/>
          </a:prstGeom>
          <a:solidFill>
            <a:srgbClr val="1C3A1C"/>
          </a:solidFill>
          <a:ln w="12700">
            <a:solidFill>
              <a:srgbClr val="C8973A"/>
            </a:solidFill>
            <a:prstDash val="solid"/>
          </a:ln>
        </p:spPr>
        <p:txBody>
          <a:bodyPr/>
          <a:lstStyle/>
          <a:p>
            <a:endParaRPr lang="en-GB"/>
          </a:p>
        </p:txBody>
      </p:sp>
      <p:sp>
        <p:nvSpPr>
          <p:cNvPr id="16" name="Text 14"/>
          <p:cNvSpPr txBox="1"/>
          <p:nvPr/>
        </p:nvSpPr>
        <p:spPr>
          <a:xfrm>
            <a:off x="8385048" y="2606040"/>
            <a:ext cx="3429000" cy="292608"/>
          </a:xfrm>
          <a:prstGeom prst="rect">
            <a:avLst/>
          </a:prstGeom>
          <a:noFill/>
          <a:ln/>
        </p:spPr>
        <p:txBody>
          <a:bodyPr wrap="square" lIns="0" tIns="0" rIns="0" bIns="0" rtlCol="0" anchor="ctr"/>
          <a:lstStyle/>
          <a:p>
            <a:pPr marL="0" indent="0">
              <a:buNone/>
            </a:pPr>
            <a:r>
              <a:rPr lang="en-US" sz="1100" b="1" dirty="0">
                <a:solidFill>
                  <a:srgbClr val="C8973A"/>
                </a:solidFill>
                <a:latin typeface="Calibri" pitchFamily="34" charset="0"/>
                <a:ea typeface="Calibri" pitchFamily="34" charset="-122"/>
                <a:cs typeface="Calibri" pitchFamily="34" charset="-120"/>
              </a:rPr>
              <a:t>Video and Audio Calls</a:t>
            </a:r>
            <a:endParaRPr lang="en-US" sz="1100" dirty="0"/>
          </a:p>
        </p:txBody>
      </p:sp>
      <p:sp>
        <p:nvSpPr>
          <p:cNvPr id="17" name="Text 15"/>
          <p:cNvSpPr txBox="1"/>
          <p:nvPr/>
        </p:nvSpPr>
        <p:spPr>
          <a:xfrm>
            <a:off x="8385048" y="2953512"/>
            <a:ext cx="3429000" cy="91440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Face-to-face communication across locations without physical travel — vital for multi-site care organisations</a:t>
            </a:r>
            <a:endParaRPr lang="en-US" sz="1600" dirty="0"/>
          </a:p>
        </p:txBody>
      </p:sp>
      <p:sp>
        <p:nvSpPr>
          <p:cNvPr id="18" name="Shape 16"/>
          <p:cNvSpPr/>
          <p:nvPr/>
        </p:nvSpPr>
        <p:spPr>
          <a:xfrm>
            <a:off x="502920" y="4343400"/>
            <a:ext cx="3657600" cy="1600200"/>
          </a:xfrm>
          <a:prstGeom prst="rect">
            <a:avLst/>
          </a:prstGeom>
          <a:solidFill>
            <a:srgbClr val="1C3A1C"/>
          </a:solidFill>
          <a:ln w="12700">
            <a:solidFill>
              <a:srgbClr val="7FB069"/>
            </a:solidFill>
            <a:prstDash val="solid"/>
          </a:ln>
        </p:spPr>
        <p:txBody>
          <a:bodyPr/>
          <a:lstStyle/>
          <a:p>
            <a:endParaRPr lang="en-GB"/>
          </a:p>
        </p:txBody>
      </p:sp>
      <p:sp>
        <p:nvSpPr>
          <p:cNvPr id="19" name="Text 17"/>
          <p:cNvSpPr txBox="1"/>
          <p:nvPr/>
        </p:nvSpPr>
        <p:spPr>
          <a:xfrm>
            <a:off x="612648" y="4434840"/>
            <a:ext cx="3429000" cy="292608"/>
          </a:xfrm>
          <a:prstGeom prst="rect">
            <a:avLst/>
          </a:prstGeom>
          <a:noFill/>
          <a:ln/>
        </p:spPr>
        <p:txBody>
          <a:bodyPr wrap="square" lIns="0" tIns="0" rIns="0" bIns="0" rtlCol="0" anchor="ctr"/>
          <a:lstStyle/>
          <a:p>
            <a:pPr marL="0" indent="0">
              <a:buNone/>
            </a:pPr>
            <a:r>
              <a:rPr lang="en-US" sz="1100" b="1" dirty="0">
                <a:solidFill>
                  <a:srgbClr val="7FB069"/>
                </a:solidFill>
                <a:latin typeface="Calibri" pitchFamily="34" charset="0"/>
                <a:ea typeface="Calibri" pitchFamily="34" charset="-122"/>
                <a:cs typeface="Calibri" pitchFamily="34" charset="-120"/>
              </a:rPr>
              <a:t>File Sharing</a:t>
            </a:r>
            <a:endParaRPr lang="en-US" sz="1100" dirty="0"/>
          </a:p>
        </p:txBody>
      </p:sp>
      <p:sp>
        <p:nvSpPr>
          <p:cNvPr id="20" name="Text 18"/>
          <p:cNvSpPr txBox="1"/>
          <p:nvPr/>
        </p:nvSpPr>
        <p:spPr>
          <a:xfrm>
            <a:off x="612648" y="4782312"/>
            <a:ext cx="3429000" cy="91440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Secure sharing of shift schedules, care documents and policy updates directly within conversations</a:t>
            </a:r>
            <a:endParaRPr lang="en-US" sz="1600" dirty="0"/>
          </a:p>
        </p:txBody>
      </p:sp>
      <p:sp>
        <p:nvSpPr>
          <p:cNvPr id="21" name="Shape 19"/>
          <p:cNvSpPr/>
          <p:nvPr/>
        </p:nvSpPr>
        <p:spPr>
          <a:xfrm>
            <a:off x="4389120" y="4343400"/>
            <a:ext cx="3657600" cy="1600200"/>
          </a:xfrm>
          <a:prstGeom prst="rect">
            <a:avLst/>
          </a:prstGeom>
          <a:solidFill>
            <a:srgbClr val="1C3A1C"/>
          </a:solidFill>
          <a:ln w="12700">
            <a:solidFill>
              <a:srgbClr val="C8973A"/>
            </a:solidFill>
            <a:prstDash val="solid"/>
          </a:ln>
        </p:spPr>
        <p:txBody>
          <a:bodyPr/>
          <a:lstStyle/>
          <a:p>
            <a:endParaRPr lang="en-GB"/>
          </a:p>
        </p:txBody>
      </p:sp>
      <p:sp>
        <p:nvSpPr>
          <p:cNvPr id="22" name="Text 20"/>
          <p:cNvSpPr txBox="1"/>
          <p:nvPr/>
        </p:nvSpPr>
        <p:spPr>
          <a:xfrm>
            <a:off x="4498848" y="4434840"/>
            <a:ext cx="3429000" cy="292608"/>
          </a:xfrm>
          <a:prstGeom prst="rect">
            <a:avLst/>
          </a:prstGeom>
          <a:noFill/>
          <a:ln/>
        </p:spPr>
        <p:txBody>
          <a:bodyPr wrap="square" lIns="0" tIns="0" rIns="0" bIns="0" rtlCol="0" anchor="ctr"/>
          <a:lstStyle/>
          <a:p>
            <a:pPr marL="0" indent="0">
              <a:buNone/>
            </a:pPr>
            <a:r>
              <a:rPr lang="en-US" sz="1100" b="1" dirty="0">
                <a:solidFill>
                  <a:srgbClr val="C8973A"/>
                </a:solidFill>
                <a:latin typeface="Calibri" pitchFamily="34" charset="0"/>
                <a:ea typeface="Calibri" pitchFamily="34" charset="-122"/>
                <a:cs typeface="Calibri" pitchFamily="34" charset="-120"/>
              </a:rPr>
              <a:t>Mobile Accessibility</a:t>
            </a:r>
            <a:endParaRPr lang="en-US" sz="1100" dirty="0"/>
          </a:p>
        </p:txBody>
      </p:sp>
      <p:sp>
        <p:nvSpPr>
          <p:cNvPr id="23" name="Text 21"/>
          <p:cNvSpPr txBox="1"/>
          <p:nvPr/>
        </p:nvSpPr>
        <p:spPr>
          <a:xfrm>
            <a:off x="4498848" y="4782312"/>
            <a:ext cx="3429000" cy="91440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Accessible on smartphones and tablets — enabling field-based care workers to stay connected whilst on visits</a:t>
            </a:r>
            <a:endParaRPr lang="en-US" sz="1600" dirty="0"/>
          </a:p>
        </p:txBody>
      </p:sp>
      <p:sp>
        <p:nvSpPr>
          <p:cNvPr id="24" name="Shape 22"/>
          <p:cNvSpPr/>
          <p:nvPr/>
        </p:nvSpPr>
        <p:spPr>
          <a:xfrm>
            <a:off x="8275320" y="4343400"/>
            <a:ext cx="3657600" cy="1600200"/>
          </a:xfrm>
          <a:prstGeom prst="rect">
            <a:avLst/>
          </a:prstGeom>
          <a:solidFill>
            <a:srgbClr val="1C3A1C"/>
          </a:solidFill>
          <a:ln w="12700">
            <a:solidFill>
              <a:srgbClr val="7FB069"/>
            </a:solidFill>
            <a:prstDash val="solid"/>
          </a:ln>
        </p:spPr>
        <p:txBody>
          <a:bodyPr/>
          <a:lstStyle/>
          <a:p>
            <a:endParaRPr lang="en-GB"/>
          </a:p>
        </p:txBody>
      </p:sp>
      <p:sp>
        <p:nvSpPr>
          <p:cNvPr id="25" name="Text 23"/>
          <p:cNvSpPr txBox="1"/>
          <p:nvPr/>
        </p:nvSpPr>
        <p:spPr>
          <a:xfrm>
            <a:off x="8385048" y="4434840"/>
            <a:ext cx="3429000" cy="292608"/>
          </a:xfrm>
          <a:prstGeom prst="rect">
            <a:avLst/>
          </a:prstGeom>
          <a:noFill/>
          <a:ln/>
        </p:spPr>
        <p:txBody>
          <a:bodyPr wrap="square" lIns="0" tIns="0" rIns="0" bIns="0" rtlCol="0" anchor="ctr"/>
          <a:lstStyle/>
          <a:p>
            <a:pPr marL="0" indent="0">
              <a:buNone/>
            </a:pPr>
            <a:r>
              <a:rPr lang="en-US" sz="1100" b="1" dirty="0">
                <a:solidFill>
                  <a:srgbClr val="7FB069"/>
                </a:solidFill>
                <a:latin typeface="Calibri" pitchFamily="34" charset="0"/>
                <a:ea typeface="Calibri" pitchFamily="34" charset="-122"/>
                <a:cs typeface="Calibri" pitchFamily="34" charset="-120"/>
              </a:rPr>
              <a:t>Integration with Microsoft 365</a:t>
            </a:r>
            <a:endParaRPr lang="en-US" sz="1100" dirty="0"/>
          </a:p>
        </p:txBody>
      </p:sp>
      <p:sp>
        <p:nvSpPr>
          <p:cNvPr id="26" name="Text 24"/>
          <p:cNvSpPr txBox="1"/>
          <p:nvPr/>
        </p:nvSpPr>
        <p:spPr>
          <a:xfrm>
            <a:off x="8385048" y="4782312"/>
            <a:ext cx="3429000" cy="91440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Seamlessly connects with Outlook, OneDrive, Word and Excel already used by Ashford staff</a:t>
            </a:r>
            <a:endParaRPr lang="en-US" sz="1600" dirty="0"/>
          </a:p>
        </p:txBody>
      </p:sp>
      <p:sp>
        <p:nvSpPr>
          <p:cNvPr id="27" name="Text 25"/>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BBBBBB"/>
                </a:solidFill>
                <a:latin typeface="Calibri" pitchFamily="34" charset="0"/>
                <a:ea typeface="Calibri" pitchFamily="34" charset="-122"/>
                <a:cs typeface="Calibri" pitchFamily="34" charset="-120"/>
              </a:rPr>
              <a:t>Microsoft (2023); Greenhalgh et al. (2021); NHS Digital (2022)</a:t>
            </a:r>
            <a:endParaRPr lang="en-US" sz="750" dirty="0"/>
          </a:p>
        </p:txBody>
      </p:sp>
      <p:sp>
        <p:nvSpPr>
          <p:cNvPr id="28" name="Text 26"/>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AAAAAA"/>
                </a:solidFill>
                <a:latin typeface="Calibri" pitchFamily="34" charset="0"/>
                <a:ea typeface="Calibri" pitchFamily="34" charset="-122"/>
                <a:cs typeface="Calibri" pitchFamily="34" charset="-120"/>
              </a:rPr>
              <a:t>5 / 11</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7F9F4"/>
          </a:solidFill>
          <a:ln/>
        </p:spPr>
        <p:txBody>
          <a:bodyPr/>
          <a:lstStyle/>
          <a:p>
            <a:endParaRPr lang="en-GB"/>
          </a:p>
        </p:txBody>
      </p:sp>
      <p:sp>
        <p:nvSpPr>
          <p:cNvPr id="3" name="Shape 1"/>
          <p:cNvSpPr/>
          <p:nvPr/>
        </p:nvSpPr>
        <p:spPr>
          <a:xfrm>
            <a:off x="0" y="0"/>
            <a:ext cx="256032" cy="6858000"/>
          </a:xfrm>
          <a:prstGeom prst="rect">
            <a:avLst/>
          </a:prstGeom>
          <a:solidFill>
            <a:srgbClr val="2D5A27"/>
          </a:solidFill>
          <a:ln/>
        </p:spPr>
        <p:txBody>
          <a:bodyPr/>
          <a:lstStyle/>
          <a:p>
            <a:endParaRPr lang="en-GB"/>
          </a:p>
        </p:txBody>
      </p:sp>
      <p:sp>
        <p:nvSpPr>
          <p:cNvPr id="4" name="Text 2"/>
          <p:cNvSpPr txBox="1"/>
          <p:nvPr/>
        </p:nvSpPr>
        <p:spPr>
          <a:xfrm>
            <a:off x="502920" y="274320"/>
            <a:ext cx="11247120" cy="594360"/>
          </a:xfrm>
          <a:prstGeom prst="rect">
            <a:avLst/>
          </a:prstGeom>
          <a:noFill/>
          <a:ln/>
        </p:spPr>
        <p:txBody>
          <a:bodyPr wrap="square" rtlCol="0" anchor="ctr"/>
          <a:lstStyle/>
          <a:p>
            <a:pPr marL="0" indent="0">
              <a:buNone/>
            </a:pPr>
            <a:r>
              <a:rPr lang="en-US" sz="2400" b="1" dirty="0">
                <a:solidFill>
                  <a:srgbClr val="1A2E1A"/>
                </a:solidFill>
                <a:latin typeface="Trebuchet MS" pitchFamily="34" charset="0"/>
                <a:ea typeface="Trebuchet MS" pitchFamily="34" charset="-122"/>
                <a:cs typeface="Trebuchet MS" pitchFamily="34" charset="-120"/>
              </a:rPr>
              <a:t>Why Microsoft Teams Is Suitable for Ashford</a:t>
            </a:r>
            <a:endParaRPr lang="en-US" sz="2400" dirty="0"/>
          </a:p>
        </p:txBody>
      </p:sp>
      <p:sp>
        <p:nvSpPr>
          <p:cNvPr id="5" name="Shape 3"/>
          <p:cNvSpPr/>
          <p:nvPr/>
        </p:nvSpPr>
        <p:spPr>
          <a:xfrm>
            <a:off x="502920" y="868680"/>
            <a:ext cx="8961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60120"/>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78408"/>
            <a:ext cx="1920240" cy="219456"/>
          </a:xfrm>
          <a:prstGeom prst="rect">
            <a:avLst/>
          </a:prstGeom>
          <a:noFill/>
          <a:ln/>
        </p:spPr>
        <p:txBody>
          <a:bodyPr wrap="square" rtlCol="0" anchor="ctr"/>
          <a:lstStyle/>
          <a:p>
            <a:pPr marL="0" indent="0">
              <a:buNone/>
            </a:pPr>
            <a:r>
              <a:rPr lang="en-US" sz="1400" b="1" dirty="0">
                <a:solidFill>
                  <a:srgbClr val="1A2E1A"/>
                </a:solidFill>
                <a:latin typeface="Calibri" pitchFamily="34" charset="0"/>
                <a:ea typeface="Calibri" pitchFamily="34" charset="-122"/>
                <a:cs typeface="Calibri" pitchFamily="34" charset="-120"/>
              </a:rPr>
              <a:t>SUITABILITY JUSTIFIED</a:t>
            </a:r>
            <a:endParaRPr lang="en-US" sz="1400" dirty="0"/>
          </a:p>
        </p:txBody>
      </p:sp>
      <p:sp>
        <p:nvSpPr>
          <p:cNvPr id="8" name="Shape 6"/>
          <p:cNvSpPr/>
          <p:nvPr/>
        </p:nvSpPr>
        <p:spPr>
          <a:xfrm>
            <a:off x="411480" y="1417320"/>
            <a:ext cx="11430000" cy="1463040"/>
          </a:xfrm>
          <a:prstGeom prst="rect">
            <a:avLst/>
          </a:prstGeom>
          <a:solidFill>
            <a:srgbClr val="E8F0E5"/>
          </a:solidFill>
          <a:ln w="12700">
            <a:solidFill>
              <a:srgbClr val="4A8C3F"/>
            </a:solidFill>
            <a:prstDash val="solid"/>
          </a:ln>
        </p:spPr>
        <p:txBody>
          <a:bodyPr/>
          <a:lstStyle/>
          <a:p>
            <a:endParaRPr lang="en-GB"/>
          </a:p>
        </p:txBody>
      </p:sp>
      <p:sp>
        <p:nvSpPr>
          <p:cNvPr id="9" name="Shape 7"/>
          <p:cNvSpPr/>
          <p:nvPr/>
        </p:nvSpPr>
        <p:spPr>
          <a:xfrm>
            <a:off x="411480" y="1417320"/>
            <a:ext cx="164592" cy="1463040"/>
          </a:xfrm>
          <a:prstGeom prst="rect">
            <a:avLst/>
          </a:prstGeom>
          <a:solidFill>
            <a:srgbClr val="C8973A"/>
          </a:solidFill>
          <a:ln w="12700">
            <a:solidFill>
              <a:srgbClr val="C8973A"/>
            </a:solidFill>
            <a:prstDash val="solid"/>
          </a:ln>
        </p:spPr>
        <p:txBody>
          <a:bodyPr/>
          <a:lstStyle/>
          <a:p>
            <a:endParaRPr lang="en-GB"/>
          </a:p>
        </p:txBody>
      </p:sp>
      <p:sp>
        <p:nvSpPr>
          <p:cNvPr id="10" name="Text 8"/>
          <p:cNvSpPr txBox="1"/>
          <p:nvPr/>
        </p:nvSpPr>
        <p:spPr>
          <a:xfrm>
            <a:off x="685800" y="1490472"/>
            <a:ext cx="10789920" cy="292608"/>
          </a:xfrm>
          <a:prstGeom prst="rect">
            <a:avLst/>
          </a:prstGeom>
          <a:noFill/>
          <a:ln/>
        </p:spPr>
        <p:txBody>
          <a:bodyPr wrap="square" lIns="0" tIns="0" rIns="0" bIns="0" rtlCol="0" anchor="ctr"/>
          <a:lstStyle/>
          <a:p>
            <a:pPr marL="0" indent="0">
              <a:buNone/>
            </a:pPr>
            <a:r>
              <a:rPr lang="en-US" sz="2400" b="1" dirty="0">
                <a:solidFill>
                  <a:srgbClr val="2D5A27"/>
                </a:solidFill>
                <a:latin typeface="Calibri" pitchFamily="34" charset="0"/>
                <a:ea typeface="Calibri" pitchFamily="34" charset="-122"/>
                <a:cs typeface="Calibri" pitchFamily="34" charset="-120"/>
              </a:rPr>
              <a:t>1.  Real-Time Communication Across Multiple Locations</a:t>
            </a:r>
            <a:endParaRPr lang="en-US" sz="2400" dirty="0"/>
          </a:p>
        </p:txBody>
      </p:sp>
      <p:sp>
        <p:nvSpPr>
          <p:cNvPr id="11" name="Text 9"/>
          <p:cNvSpPr txBox="1"/>
          <p:nvPr/>
        </p:nvSpPr>
        <p:spPr>
          <a:xfrm>
            <a:off x="685800" y="1801368"/>
            <a:ext cx="9601200" cy="804672"/>
          </a:xfrm>
          <a:prstGeom prst="rect">
            <a:avLst/>
          </a:prstGeom>
          <a:noFill/>
          <a:ln/>
        </p:spPr>
        <p:txBody>
          <a:bodyPr wrap="square" rtlCol="0" anchor="ctr"/>
          <a:lstStyle/>
          <a:p>
            <a:pPr marL="0" indent="0">
              <a:buNone/>
            </a:pPr>
            <a:r>
              <a:rPr lang="en-US" sz="1600" dirty="0">
                <a:solidFill>
                  <a:srgbClr val="333333"/>
                </a:solidFill>
                <a:latin typeface="Calibri" pitchFamily="34" charset="0"/>
                <a:ea typeface="Calibri" pitchFamily="34" charset="-122"/>
                <a:cs typeface="Calibri" pitchFamily="34" charset="-120"/>
              </a:rPr>
              <a:t>Ashford operates across service users' homes, supported living settings and the main office. Microsoft Teams enables instant communication across all sites simultaneously, eliminating the delays associated with traditional communication methods such as phone calls or paper handovers. Wosik et al. (2020) found that digital communication platforms significantly reduced information delays in health and care settings.</a:t>
            </a:r>
            <a:endParaRPr lang="en-US" sz="1600" dirty="0"/>
          </a:p>
        </p:txBody>
      </p:sp>
      <p:sp>
        <p:nvSpPr>
          <p:cNvPr id="12" name="Text 10"/>
          <p:cNvSpPr txBox="1"/>
          <p:nvPr/>
        </p:nvSpPr>
        <p:spPr>
          <a:xfrm>
            <a:off x="10149840" y="2514600"/>
            <a:ext cx="1554480" cy="256032"/>
          </a:xfrm>
          <a:prstGeom prst="rect">
            <a:avLst/>
          </a:prstGeom>
          <a:noFill/>
          <a:ln/>
        </p:spPr>
        <p:txBody>
          <a:bodyPr wrap="square" lIns="0" tIns="0" rIns="0" bIns="0" rtlCol="0" anchor="ctr"/>
          <a:lstStyle/>
          <a:p>
            <a:pPr marL="0" indent="0">
              <a:buNone/>
            </a:pPr>
            <a:r>
              <a:rPr lang="en-US" sz="800" i="1" dirty="0">
                <a:solidFill>
                  <a:srgbClr val="2D5A27"/>
                </a:solidFill>
                <a:latin typeface="Calibri" pitchFamily="34" charset="0"/>
                <a:ea typeface="Calibri" pitchFamily="34" charset="-122"/>
                <a:cs typeface="Calibri" pitchFamily="34" charset="-120"/>
              </a:rPr>
              <a:t>(Wosik et al., 2020; NHS England, 2021)</a:t>
            </a:r>
            <a:endParaRPr lang="en-US" sz="800" dirty="0"/>
          </a:p>
        </p:txBody>
      </p:sp>
      <p:sp>
        <p:nvSpPr>
          <p:cNvPr id="13" name="Shape 11"/>
          <p:cNvSpPr/>
          <p:nvPr/>
        </p:nvSpPr>
        <p:spPr>
          <a:xfrm>
            <a:off x="411480" y="3017520"/>
            <a:ext cx="11430000" cy="1463040"/>
          </a:xfrm>
          <a:prstGeom prst="rect">
            <a:avLst/>
          </a:prstGeom>
          <a:solidFill>
            <a:srgbClr val="E8F0E5"/>
          </a:solidFill>
          <a:ln w="12700">
            <a:solidFill>
              <a:srgbClr val="4A8C3F"/>
            </a:solidFill>
            <a:prstDash val="solid"/>
          </a:ln>
        </p:spPr>
        <p:txBody>
          <a:bodyPr/>
          <a:lstStyle/>
          <a:p>
            <a:endParaRPr lang="en-GB"/>
          </a:p>
        </p:txBody>
      </p:sp>
      <p:sp>
        <p:nvSpPr>
          <p:cNvPr id="14" name="Shape 12"/>
          <p:cNvSpPr/>
          <p:nvPr/>
        </p:nvSpPr>
        <p:spPr>
          <a:xfrm>
            <a:off x="411480" y="3017520"/>
            <a:ext cx="164592" cy="1463040"/>
          </a:xfrm>
          <a:prstGeom prst="rect">
            <a:avLst/>
          </a:prstGeom>
          <a:solidFill>
            <a:srgbClr val="C8973A"/>
          </a:solidFill>
          <a:ln w="12700">
            <a:solidFill>
              <a:srgbClr val="C8973A"/>
            </a:solidFill>
            <a:prstDash val="solid"/>
          </a:ln>
        </p:spPr>
        <p:txBody>
          <a:bodyPr/>
          <a:lstStyle/>
          <a:p>
            <a:endParaRPr lang="en-GB"/>
          </a:p>
        </p:txBody>
      </p:sp>
      <p:sp>
        <p:nvSpPr>
          <p:cNvPr id="15" name="Text 13"/>
          <p:cNvSpPr txBox="1"/>
          <p:nvPr/>
        </p:nvSpPr>
        <p:spPr>
          <a:xfrm>
            <a:off x="685800" y="3090672"/>
            <a:ext cx="10789920" cy="292608"/>
          </a:xfrm>
          <a:prstGeom prst="rect">
            <a:avLst/>
          </a:prstGeom>
          <a:noFill/>
          <a:ln/>
        </p:spPr>
        <p:txBody>
          <a:bodyPr wrap="square" lIns="0" tIns="0" rIns="0" bIns="0" rtlCol="0" anchor="ctr"/>
          <a:lstStyle/>
          <a:p>
            <a:pPr marL="0" indent="0">
              <a:buNone/>
            </a:pPr>
            <a:r>
              <a:rPr lang="en-US" sz="2400" b="1" dirty="0">
                <a:solidFill>
                  <a:srgbClr val="2D5A27"/>
                </a:solidFill>
                <a:latin typeface="Calibri" pitchFamily="34" charset="0"/>
                <a:ea typeface="Calibri" pitchFamily="34" charset="-122"/>
                <a:cs typeface="Calibri" pitchFamily="34" charset="-120"/>
              </a:rPr>
              <a:t>2.  Dedicated Care Team Channels Reduce Missed Updates</a:t>
            </a:r>
            <a:endParaRPr lang="en-US" sz="2400" dirty="0"/>
          </a:p>
        </p:txBody>
      </p:sp>
      <p:sp>
        <p:nvSpPr>
          <p:cNvPr id="16" name="Text 14"/>
          <p:cNvSpPr txBox="1"/>
          <p:nvPr/>
        </p:nvSpPr>
        <p:spPr>
          <a:xfrm>
            <a:off x="685800" y="3401568"/>
            <a:ext cx="9601200" cy="804672"/>
          </a:xfrm>
          <a:prstGeom prst="rect">
            <a:avLst/>
          </a:prstGeom>
          <a:noFill/>
          <a:ln/>
        </p:spPr>
        <p:txBody>
          <a:bodyPr wrap="square" rtlCol="0" anchor="ctr"/>
          <a:lstStyle/>
          <a:p>
            <a:pPr marL="0" indent="0">
              <a:buNone/>
            </a:pPr>
            <a:r>
              <a:rPr lang="en-US" sz="1600" dirty="0">
                <a:solidFill>
                  <a:srgbClr val="333333"/>
                </a:solidFill>
                <a:latin typeface="Calibri" pitchFamily="34" charset="0"/>
                <a:ea typeface="Calibri" pitchFamily="34" charset="-122"/>
                <a:cs typeface="Calibri" pitchFamily="34" charset="-120"/>
              </a:rPr>
              <a:t>Teams channels can be created for specific care teams, shifts or service user groups, ensuring that only relevant staff receive particular updates. This directly addresses the problem of missed updates identified in the Ashford case study. According to Greenhalgh et al. (2021), structured digital communication channels reduce the risk of critical care information being overlooked or not passed on.</a:t>
            </a:r>
            <a:endParaRPr lang="en-US" sz="1600" dirty="0"/>
          </a:p>
        </p:txBody>
      </p:sp>
      <p:sp>
        <p:nvSpPr>
          <p:cNvPr id="17" name="Text 15"/>
          <p:cNvSpPr txBox="1"/>
          <p:nvPr/>
        </p:nvSpPr>
        <p:spPr>
          <a:xfrm>
            <a:off x="10149840" y="4114800"/>
            <a:ext cx="1554480" cy="256032"/>
          </a:xfrm>
          <a:prstGeom prst="rect">
            <a:avLst/>
          </a:prstGeom>
          <a:noFill/>
          <a:ln/>
        </p:spPr>
        <p:txBody>
          <a:bodyPr wrap="square" lIns="0" tIns="0" rIns="0" bIns="0" rtlCol="0" anchor="ctr"/>
          <a:lstStyle/>
          <a:p>
            <a:pPr marL="0" indent="0">
              <a:buNone/>
            </a:pPr>
            <a:r>
              <a:rPr lang="en-US" sz="800" i="1" dirty="0">
                <a:solidFill>
                  <a:srgbClr val="2D5A27"/>
                </a:solidFill>
                <a:latin typeface="Calibri" pitchFamily="34" charset="0"/>
                <a:ea typeface="Calibri" pitchFamily="34" charset="-122"/>
                <a:cs typeface="Calibri" pitchFamily="34" charset="-120"/>
              </a:rPr>
              <a:t>(Greenhalgh et al., 2021; Care Quality Commission, 2022)</a:t>
            </a:r>
            <a:endParaRPr lang="en-US" sz="800" dirty="0"/>
          </a:p>
        </p:txBody>
      </p:sp>
      <p:sp>
        <p:nvSpPr>
          <p:cNvPr id="18" name="Shape 16"/>
          <p:cNvSpPr/>
          <p:nvPr/>
        </p:nvSpPr>
        <p:spPr>
          <a:xfrm>
            <a:off x="411480" y="4617720"/>
            <a:ext cx="11430000" cy="1463040"/>
          </a:xfrm>
          <a:prstGeom prst="rect">
            <a:avLst/>
          </a:prstGeom>
          <a:solidFill>
            <a:srgbClr val="E8F0E5"/>
          </a:solidFill>
          <a:ln w="12700">
            <a:solidFill>
              <a:srgbClr val="4A8C3F"/>
            </a:solidFill>
            <a:prstDash val="solid"/>
          </a:ln>
        </p:spPr>
        <p:txBody>
          <a:bodyPr/>
          <a:lstStyle/>
          <a:p>
            <a:endParaRPr lang="en-GB"/>
          </a:p>
        </p:txBody>
      </p:sp>
      <p:sp>
        <p:nvSpPr>
          <p:cNvPr id="19" name="Shape 17"/>
          <p:cNvSpPr/>
          <p:nvPr/>
        </p:nvSpPr>
        <p:spPr>
          <a:xfrm>
            <a:off x="411480" y="4617720"/>
            <a:ext cx="164592" cy="1463040"/>
          </a:xfrm>
          <a:prstGeom prst="rect">
            <a:avLst/>
          </a:prstGeom>
          <a:solidFill>
            <a:srgbClr val="C8973A"/>
          </a:solidFill>
          <a:ln w="12700">
            <a:solidFill>
              <a:srgbClr val="C8973A"/>
            </a:solidFill>
            <a:prstDash val="solid"/>
          </a:ln>
        </p:spPr>
        <p:txBody>
          <a:bodyPr/>
          <a:lstStyle/>
          <a:p>
            <a:endParaRPr lang="en-GB"/>
          </a:p>
        </p:txBody>
      </p:sp>
      <p:sp>
        <p:nvSpPr>
          <p:cNvPr id="20" name="Text 18"/>
          <p:cNvSpPr txBox="1"/>
          <p:nvPr/>
        </p:nvSpPr>
        <p:spPr>
          <a:xfrm>
            <a:off x="685800" y="4690872"/>
            <a:ext cx="10789920" cy="292608"/>
          </a:xfrm>
          <a:prstGeom prst="rect">
            <a:avLst/>
          </a:prstGeom>
          <a:noFill/>
          <a:ln/>
        </p:spPr>
        <p:txBody>
          <a:bodyPr wrap="square" lIns="0" tIns="0" rIns="0" bIns="0" rtlCol="0" anchor="ctr"/>
          <a:lstStyle/>
          <a:p>
            <a:pPr marL="0" indent="0">
              <a:buNone/>
            </a:pPr>
            <a:r>
              <a:rPr lang="en-US" sz="2400" b="1" dirty="0">
                <a:solidFill>
                  <a:srgbClr val="2D5A27"/>
                </a:solidFill>
                <a:latin typeface="Calibri" pitchFamily="34" charset="0"/>
                <a:ea typeface="Calibri" pitchFamily="34" charset="-122"/>
                <a:cs typeface="Calibri" pitchFamily="34" charset="-120"/>
              </a:rPr>
              <a:t>3.  Mobile Accessibility Supports Field-Based Workers</a:t>
            </a:r>
            <a:endParaRPr lang="en-US" sz="2400" dirty="0"/>
          </a:p>
        </p:txBody>
      </p:sp>
      <p:sp>
        <p:nvSpPr>
          <p:cNvPr id="21" name="Text 19"/>
          <p:cNvSpPr txBox="1"/>
          <p:nvPr/>
        </p:nvSpPr>
        <p:spPr>
          <a:xfrm>
            <a:off x="685800" y="5001768"/>
            <a:ext cx="9601200" cy="804672"/>
          </a:xfrm>
          <a:prstGeom prst="rect">
            <a:avLst/>
          </a:prstGeom>
          <a:noFill/>
          <a:ln/>
        </p:spPr>
        <p:txBody>
          <a:bodyPr wrap="square" rtlCol="0" anchor="ctr"/>
          <a:lstStyle/>
          <a:p>
            <a:pPr marL="0" indent="0">
              <a:buNone/>
            </a:pPr>
            <a:r>
              <a:rPr lang="en-US" sz="1600" dirty="0">
                <a:solidFill>
                  <a:srgbClr val="333333"/>
                </a:solidFill>
                <a:latin typeface="Calibri" pitchFamily="34" charset="0"/>
                <a:ea typeface="Calibri" pitchFamily="34" charset="-122"/>
                <a:cs typeface="Calibri" pitchFamily="34" charset="-120"/>
              </a:rPr>
              <a:t>Support workers and nurses working in service users' homes require mobile communication tools. The Microsoft Teams mobile application allows staff to access messages, share updates and view schedules from any location. The NHS Long Term Plan (NHS England, 2021) identifies mobile-enabled digital tools as essential for community-based care workforces.</a:t>
            </a:r>
            <a:endParaRPr lang="en-US" sz="1600" dirty="0"/>
          </a:p>
        </p:txBody>
      </p:sp>
      <p:sp>
        <p:nvSpPr>
          <p:cNvPr id="22" name="Text 20"/>
          <p:cNvSpPr txBox="1"/>
          <p:nvPr/>
        </p:nvSpPr>
        <p:spPr>
          <a:xfrm>
            <a:off x="10149840" y="5715000"/>
            <a:ext cx="1554480" cy="256032"/>
          </a:xfrm>
          <a:prstGeom prst="rect">
            <a:avLst/>
          </a:prstGeom>
          <a:noFill/>
          <a:ln/>
        </p:spPr>
        <p:txBody>
          <a:bodyPr wrap="square" lIns="0" tIns="0" rIns="0" bIns="0" rtlCol="0" anchor="ctr"/>
          <a:lstStyle/>
          <a:p>
            <a:pPr marL="0" indent="0">
              <a:buNone/>
            </a:pPr>
            <a:r>
              <a:rPr lang="en-US" sz="800" i="1" dirty="0">
                <a:solidFill>
                  <a:srgbClr val="2D5A27"/>
                </a:solidFill>
                <a:latin typeface="Calibri" pitchFamily="34" charset="0"/>
                <a:ea typeface="Calibri" pitchFamily="34" charset="-122"/>
                <a:cs typeface="Calibri" pitchFamily="34" charset="-120"/>
              </a:rPr>
              <a:t>(Microsoft, 2023; NHS England, 2021)</a:t>
            </a:r>
            <a:endParaRPr lang="en-US" sz="800" dirty="0"/>
          </a:p>
        </p:txBody>
      </p:sp>
      <p:sp>
        <p:nvSpPr>
          <p:cNvPr id="23" name="Text 21"/>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666666"/>
                </a:solidFill>
                <a:latin typeface="Calibri" pitchFamily="34" charset="0"/>
                <a:ea typeface="Calibri" pitchFamily="34" charset="-122"/>
                <a:cs typeface="Calibri" pitchFamily="34" charset="-120"/>
              </a:rPr>
              <a:t>Wosik et al. (2020); NHS England (2021); Greenhalgh et al. (2021); Care Quality Commission (2022); Microsoft (2023)</a:t>
            </a:r>
            <a:endParaRPr lang="en-US" sz="750" dirty="0"/>
          </a:p>
        </p:txBody>
      </p:sp>
      <p:sp>
        <p:nvSpPr>
          <p:cNvPr id="24" name="Text 22"/>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888888"/>
                </a:solidFill>
                <a:latin typeface="Calibri" pitchFamily="34" charset="0"/>
                <a:ea typeface="Calibri" pitchFamily="34" charset="-122"/>
                <a:cs typeface="Calibri" pitchFamily="34" charset="-120"/>
              </a:rPr>
              <a:t>6 / 11</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A2E1A"/>
          </a:solidFill>
          <a:ln/>
        </p:spPr>
        <p:txBody>
          <a:bodyPr/>
          <a:lstStyle/>
          <a:p>
            <a:endParaRPr lang="en-GB"/>
          </a:p>
        </p:txBody>
      </p:sp>
      <p:sp>
        <p:nvSpPr>
          <p:cNvPr id="3" name="Shape 1"/>
          <p:cNvSpPr/>
          <p:nvPr/>
        </p:nvSpPr>
        <p:spPr>
          <a:xfrm>
            <a:off x="0" y="0"/>
            <a:ext cx="256032" cy="6858000"/>
          </a:xfrm>
          <a:prstGeom prst="rect">
            <a:avLst/>
          </a:prstGeom>
          <a:solidFill>
            <a:srgbClr val="C8973A"/>
          </a:solidFill>
          <a:ln w="12700">
            <a:solidFill>
              <a:srgbClr val="C8973A"/>
            </a:solidFill>
            <a:prstDash val="solid"/>
          </a:ln>
        </p:spPr>
        <p:txBody>
          <a:bodyPr/>
          <a:lstStyle/>
          <a:p>
            <a:endParaRPr lang="en-GB"/>
          </a:p>
        </p:txBody>
      </p:sp>
      <p:sp>
        <p:nvSpPr>
          <p:cNvPr id="4" name="Text 2"/>
          <p:cNvSpPr txBox="1"/>
          <p:nvPr/>
        </p:nvSpPr>
        <p:spPr>
          <a:xfrm>
            <a:off x="502920" y="256032"/>
            <a:ext cx="11247120" cy="594360"/>
          </a:xfrm>
          <a:prstGeom prst="rect">
            <a:avLst/>
          </a:prstGeom>
          <a:noFill/>
          <a:ln/>
        </p:spPr>
        <p:txBody>
          <a:bodyPr wrap="square" rtlCol="0" anchor="ctr"/>
          <a:lstStyle/>
          <a:p>
            <a:pPr marL="0" indent="0">
              <a:buNone/>
            </a:pPr>
            <a:r>
              <a:rPr lang="en-US" sz="2200" b="1" dirty="0">
                <a:solidFill>
                  <a:srgbClr val="C8973A"/>
                </a:solidFill>
                <a:latin typeface="Trebuchet MS" pitchFamily="34" charset="0"/>
                <a:ea typeface="Trebuchet MS" pitchFamily="34" charset="-122"/>
                <a:cs typeface="Trebuchet MS" pitchFamily="34" charset="-120"/>
              </a:rPr>
              <a:t>How Microsoft Teams Improves Efficiency and Communication</a:t>
            </a:r>
            <a:endParaRPr lang="en-US" sz="2200" dirty="0"/>
          </a:p>
        </p:txBody>
      </p:sp>
      <p:sp>
        <p:nvSpPr>
          <p:cNvPr id="5" name="Shape 3"/>
          <p:cNvSpPr/>
          <p:nvPr/>
        </p:nvSpPr>
        <p:spPr>
          <a:xfrm>
            <a:off x="502920" y="850392"/>
            <a:ext cx="11247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41832"/>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60120"/>
            <a:ext cx="1920240" cy="219456"/>
          </a:xfrm>
          <a:prstGeom prst="rect">
            <a:avLst/>
          </a:prstGeom>
          <a:noFill/>
          <a:ln/>
        </p:spPr>
        <p:txBody>
          <a:bodyPr wrap="square" rtlCol="0" anchor="ctr"/>
          <a:lstStyle/>
          <a:p>
            <a:pPr marL="0" indent="0">
              <a:buNone/>
            </a:pPr>
            <a:r>
              <a:rPr lang="en-US" sz="900" b="1" dirty="0">
                <a:solidFill>
                  <a:srgbClr val="1A2E1A"/>
                </a:solidFill>
                <a:latin typeface="Calibri" pitchFamily="34" charset="0"/>
                <a:ea typeface="Calibri" pitchFamily="34" charset="-122"/>
                <a:cs typeface="Calibri" pitchFamily="34" charset="-120"/>
              </a:rPr>
              <a:t>EFFICIENCY GAINS</a:t>
            </a:r>
            <a:endParaRPr lang="en-US" sz="900" dirty="0"/>
          </a:p>
        </p:txBody>
      </p:sp>
      <p:sp>
        <p:nvSpPr>
          <p:cNvPr id="8" name="Shape 6"/>
          <p:cNvSpPr/>
          <p:nvPr/>
        </p:nvSpPr>
        <p:spPr>
          <a:xfrm>
            <a:off x="502920" y="1234440"/>
            <a:ext cx="3566160" cy="1417320"/>
          </a:xfrm>
          <a:prstGeom prst="rect">
            <a:avLst/>
          </a:prstGeom>
          <a:solidFill>
            <a:srgbClr val="1C3A1C"/>
          </a:solidFill>
          <a:ln w="12700">
            <a:solidFill>
              <a:srgbClr val="C8973A"/>
            </a:solidFill>
            <a:prstDash val="solid"/>
          </a:ln>
        </p:spPr>
        <p:txBody>
          <a:bodyPr/>
          <a:lstStyle/>
          <a:p>
            <a:endParaRPr lang="en-GB"/>
          </a:p>
        </p:txBody>
      </p:sp>
      <p:sp>
        <p:nvSpPr>
          <p:cNvPr id="9" name="Text 7"/>
          <p:cNvSpPr txBox="1"/>
          <p:nvPr/>
        </p:nvSpPr>
        <p:spPr>
          <a:xfrm>
            <a:off x="594360" y="1280160"/>
            <a:ext cx="3383280" cy="640080"/>
          </a:xfrm>
          <a:prstGeom prst="rect">
            <a:avLst/>
          </a:prstGeom>
          <a:noFill/>
          <a:ln/>
        </p:spPr>
        <p:txBody>
          <a:bodyPr wrap="square" lIns="0" tIns="0" rIns="0" bIns="0" rtlCol="0" anchor="ctr"/>
          <a:lstStyle/>
          <a:p>
            <a:pPr marL="0" indent="0" algn="ctr">
              <a:buNone/>
            </a:pPr>
            <a:r>
              <a:rPr lang="en-US" sz="3400" b="1" dirty="0">
                <a:solidFill>
                  <a:srgbClr val="C8973A"/>
                </a:solidFill>
                <a:latin typeface="Trebuchet MS" pitchFamily="34" charset="0"/>
                <a:ea typeface="Trebuchet MS" pitchFamily="34" charset="-122"/>
                <a:cs typeface="Trebuchet MS" pitchFamily="34" charset="-120"/>
              </a:rPr>
              <a:t>40%</a:t>
            </a:r>
            <a:endParaRPr lang="en-US" sz="3400" dirty="0"/>
          </a:p>
        </p:txBody>
      </p:sp>
      <p:sp>
        <p:nvSpPr>
          <p:cNvPr id="10" name="Text 8"/>
          <p:cNvSpPr txBox="1"/>
          <p:nvPr/>
        </p:nvSpPr>
        <p:spPr>
          <a:xfrm>
            <a:off x="594360" y="1938528"/>
            <a:ext cx="3383280" cy="502920"/>
          </a:xfrm>
          <a:prstGeom prst="rect">
            <a:avLst/>
          </a:prstGeom>
          <a:noFill/>
          <a:ln/>
        </p:spPr>
        <p:txBody>
          <a:bodyPr wrap="square" rtlCol="0" anchor="ctr"/>
          <a:lstStyle/>
          <a:p>
            <a:pPr marL="0" indent="0" algn="ctr">
              <a:buNone/>
            </a:pPr>
            <a:r>
              <a:rPr lang="en-US" sz="1600" dirty="0">
                <a:solidFill>
                  <a:srgbClr val="F7F9F4"/>
                </a:solidFill>
                <a:latin typeface="Calibri" pitchFamily="34" charset="0"/>
                <a:ea typeface="Calibri" pitchFamily="34" charset="-122"/>
                <a:cs typeface="Calibri" pitchFamily="34" charset="-120"/>
              </a:rPr>
              <a:t>Reduction in missed communications in care settings using digital platforms</a:t>
            </a:r>
            <a:endParaRPr lang="en-US" sz="1600" dirty="0"/>
          </a:p>
        </p:txBody>
      </p:sp>
      <p:sp>
        <p:nvSpPr>
          <p:cNvPr id="11" name="Text 9"/>
          <p:cNvSpPr txBox="1"/>
          <p:nvPr/>
        </p:nvSpPr>
        <p:spPr>
          <a:xfrm>
            <a:off x="594360" y="2468880"/>
            <a:ext cx="3383280" cy="182880"/>
          </a:xfrm>
          <a:prstGeom prst="rect">
            <a:avLst/>
          </a:prstGeom>
          <a:noFill/>
          <a:ln/>
        </p:spPr>
        <p:txBody>
          <a:bodyPr wrap="square" lIns="0" tIns="0" rIns="0" bIns="0" rtlCol="0" anchor="ctr"/>
          <a:lstStyle/>
          <a:p>
            <a:pPr marL="0" indent="0" algn="ctr">
              <a:buNone/>
            </a:pPr>
            <a:r>
              <a:rPr lang="en-US" sz="750" i="1" dirty="0">
                <a:solidFill>
                  <a:srgbClr val="F5DFA0"/>
                </a:solidFill>
                <a:latin typeface="Calibri" pitchFamily="34" charset="0"/>
                <a:ea typeface="Calibri" pitchFamily="34" charset="-122"/>
                <a:cs typeface="Calibri" pitchFamily="34" charset="-120"/>
              </a:rPr>
              <a:t>(Greenhalgh et al., 2021)</a:t>
            </a:r>
            <a:endParaRPr lang="en-US" sz="750" dirty="0"/>
          </a:p>
        </p:txBody>
      </p:sp>
      <p:sp>
        <p:nvSpPr>
          <p:cNvPr id="12" name="Shape 10"/>
          <p:cNvSpPr/>
          <p:nvPr/>
        </p:nvSpPr>
        <p:spPr>
          <a:xfrm>
            <a:off x="4343400" y="1234440"/>
            <a:ext cx="3566160" cy="1417320"/>
          </a:xfrm>
          <a:prstGeom prst="rect">
            <a:avLst/>
          </a:prstGeom>
          <a:solidFill>
            <a:srgbClr val="1C3A1C"/>
          </a:solidFill>
          <a:ln w="12700">
            <a:solidFill>
              <a:srgbClr val="C8973A"/>
            </a:solidFill>
            <a:prstDash val="solid"/>
          </a:ln>
        </p:spPr>
        <p:txBody>
          <a:bodyPr/>
          <a:lstStyle/>
          <a:p>
            <a:endParaRPr lang="en-GB"/>
          </a:p>
        </p:txBody>
      </p:sp>
      <p:sp>
        <p:nvSpPr>
          <p:cNvPr id="13" name="Text 11"/>
          <p:cNvSpPr txBox="1"/>
          <p:nvPr/>
        </p:nvSpPr>
        <p:spPr>
          <a:xfrm>
            <a:off x="4434840" y="1280160"/>
            <a:ext cx="3383280" cy="640080"/>
          </a:xfrm>
          <a:prstGeom prst="rect">
            <a:avLst/>
          </a:prstGeom>
          <a:noFill/>
          <a:ln/>
        </p:spPr>
        <p:txBody>
          <a:bodyPr wrap="square" lIns="0" tIns="0" rIns="0" bIns="0" rtlCol="0" anchor="ctr"/>
          <a:lstStyle/>
          <a:p>
            <a:pPr marL="0" indent="0" algn="ctr">
              <a:buNone/>
            </a:pPr>
            <a:r>
              <a:rPr lang="en-US" sz="3400" b="1" dirty="0">
                <a:solidFill>
                  <a:srgbClr val="C8973A"/>
                </a:solidFill>
                <a:latin typeface="Trebuchet MS" pitchFamily="34" charset="0"/>
                <a:ea typeface="Trebuchet MS" pitchFamily="34" charset="-122"/>
                <a:cs typeface="Trebuchet MS" pitchFamily="34" charset="-120"/>
              </a:rPr>
              <a:t>3×</a:t>
            </a:r>
            <a:endParaRPr lang="en-US" sz="3400" dirty="0"/>
          </a:p>
        </p:txBody>
      </p:sp>
      <p:sp>
        <p:nvSpPr>
          <p:cNvPr id="14" name="Text 12"/>
          <p:cNvSpPr txBox="1"/>
          <p:nvPr/>
        </p:nvSpPr>
        <p:spPr>
          <a:xfrm>
            <a:off x="4434840" y="1938528"/>
            <a:ext cx="3383280" cy="502920"/>
          </a:xfrm>
          <a:prstGeom prst="rect">
            <a:avLst/>
          </a:prstGeom>
          <a:noFill/>
          <a:ln/>
        </p:spPr>
        <p:txBody>
          <a:bodyPr wrap="square" rtlCol="0" anchor="ctr"/>
          <a:lstStyle/>
          <a:p>
            <a:pPr marL="0" indent="0" algn="ctr">
              <a:buNone/>
            </a:pPr>
            <a:r>
              <a:rPr lang="en-US" sz="1600" dirty="0">
                <a:solidFill>
                  <a:srgbClr val="F7F9F4"/>
                </a:solidFill>
                <a:latin typeface="Calibri" pitchFamily="34" charset="0"/>
                <a:ea typeface="Calibri" pitchFamily="34" charset="-122"/>
                <a:cs typeface="Calibri" pitchFamily="34" charset="-120"/>
              </a:rPr>
              <a:t>Faster response to care updates when messaging replaces traditional phone calls</a:t>
            </a:r>
            <a:endParaRPr lang="en-US" sz="1600" dirty="0"/>
          </a:p>
        </p:txBody>
      </p:sp>
      <p:sp>
        <p:nvSpPr>
          <p:cNvPr id="15" name="Text 13"/>
          <p:cNvSpPr txBox="1"/>
          <p:nvPr/>
        </p:nvSpPr>
        <p:spPr>
          <a:xfrm>
            <a:off x="4434840" y="2468880"/>
            <a:ext cx="3383280" cy="182880"/>
          </a:xfrm>
          <a:prstGeom prst="rect">
            <a:avLst/>
          </a:prstGeom>
          <a:noFill/>
          <a:ln/>
        </p:spPr>
        <p:txBody>
          <a:bodyPr wrap="square" lIns="0" tIns="0" rIns="0" bIns="0" rtlCol="0" anchor="ctr"/>
          <a:lstStyle/>
          <a:p>
            <a:pPr marL="0" indent="0" algn="ctr">
              <a:buNone/>
            </a:pPr>
            <a:r>
              <a:rPr lang="en-US" sz="750" i="1" dirty="0">
                <a:solidFill>
                  <a:srgbClr val="F5DFA0"/>
                </a:solidFill>
                <a:latin typeface="Calibri" pitchFamily="34" charset="0"/>
                <a:ea typeface="Calibri" pitchFamily="34" charset="-122"/>
                <a:cs typeface="Calibri" pitchFamily="34" charset="-120"/>
              </a:rPr>
              <a:t>(Wosik et al., 2020)</a:t>
            </a:r>
            <a:endParaRPr lang="en-US" sz="750" dirty="0"/>
          </a:p>
        </p:txBody>
      </p:sp>
      <p:sp>
        <p:nvSpPr>
          <p:cNvPr id="16" name="Shape 14"/>
          <p:cNvSpPr/>
          <p:nvPr/>
        </p:nvSpPr>
        <p:spPr>
          <a:xfrm>
            <a:off x="8183880" y="1234440"/>
            <a:ext cx="3566160" cy="1417320"/>
          </a:xfrm>
          <a:prstGeom prst="rect">
            <a:avLst/>
          </a:prstGeom>
          <a:solidFill>
            <a:srgbClr val="1C3A1C"/>
          </a:solidFill>
          <a:ln w="12700">
            <a:solidFill>
              <a:srgbClr val="C8973A"/>
            </a:solidFill>
            <a:prstDash val="solid"/>
          </a:ln>
        </p:spPr>
        <p:txBody>
          <a:bodyPr/>
          <a:lstStyle/>
          <a:p>
            <a:endParaRPr lang="en-GB"/>
          </a:p>
        </p:txBody>
      </p:sp>
      <p:sp>
        <p:nvSpPr>
          <p:cNvPr id="17" name="Text 15"/>
          <p:cNvSpPr txBox="1"/>
          <p:nvPr/>
        </p:nvSpPr>
        <p:spPr>
          <a:xfrm>
            <a:off x="8275320" y="1280160"/>
            <a:ext cx="3383280" cy="640080"/>
          </a:xfrm>
          <a:prstGeom prst="rect">
            <a:avLst/>
          </a:prstGeom>
          <a:noFill/>
          <a:ln/>
        </p:spPr>
        <p:txBody>
          <a:bodyPr wrap="square" lIns="0" tIns="0" rIns="0" bIns="0" rtlCol="0" anchor="ctr"/>
          <a:lstStyle/>
          <a:p>
            <a:pPr marL="0" indent="0" algn="ctr">
              <a:buNone/>
            </a:pPr>
            <a:r>
              <a:rPr lang="en-US" sz="3400" b="1" dirty="0">
                <a:solidFill>
                  <a:srgbClr val="C8973A"/>
                </a:solidFill>
                <a:latin typeface="Trebuchet MS" pitchFamily="34" charset="0"/>
                <a:ea typeface="Trebuchet MS" pitchFamily="34" charset="-122"/>
                <a:cs typeface="Trebuchet MS" pitchFamily="34" charset="-120"/>
              </a:rPr>
              <a:t>60%</a:t>
            </a:r>
            <a:endParaRPr lang="en-US" sz="3400" dirty="0"/>
          </a:p>
        </p:txBody>
      </p:sp>
      <p:sp>
        <p:nvSpPr>
          <p:cNvPr id="18" name="Text 16"/>
          <p:cNvSpPr txBox="1"/>
          <p:nvPr/>
        </p:nvSpPr>
        <p:spPr>
          <a:xfrm>
            <a:off x="8275320" y="1938528"/>
            <a:ext cx="3383280" cy="502920"/>
          </a:xfrm>
          <a:prstGeom prst="rect">
            <a:avLst/>
          </a:prstGeom>
          <a:noFill/>
          <a:ln/>
        </p:spPr>
        <p:txBody>
          <a:bodyPr wrap="square" rtlCol="0" anchor="ctr"/>
          <a:lstStyle/>
          <a:p>
            <a:pPr marL="0" indent="0" algn="ctr">
              <a:buNone/>
            </a:pPr>
            <a:r>
              <a:rPr lang="en-US" sz="1600" dirty="0">
                <a:solidFill>
                  <a:srgbClr val="F7F9F4"/>
                </a:solidFill>
                <a:latin typeface="Calibri" pitchFamily="34" charset="0"/>
                <a:ea typeface="Calibri" pitchFamily="34" charset="-122"/>
                <a:cs typeface="Calibri" pitchFamily="34" charset="-120"/>
              </a:rPr>
              <a:t>Of NHS trusts report improved team coordination after adopting Microsoft Teams</a:t>
            </a:r>
            <a:endParaRPr lang="en-US" sz="1600" dirty="0"/>
          </a:p>
        </p:txBody>
      </p:sp>
      <p:sp>
        <p:nvSpPr>
          <p:cNvPr id="19" name="Text 17"/>
          <p:cNvSpPr txBox="1"/>
          <p:nvPr/>
        </p:nvSpPr>
        <p:spPr>
          <a:xfrm>
            <a:off x="8275320" y="2468880"/>
            <a:ext cx="3383280" cy="182880"/>
          </a:xfrm>
          <a:prstGeom prst="rect">
            <a:avLst/>
          </a:prstGeom>
          <a:noFill/>
          <a:ln/>
        </p:spPr>
        <p:txBody>
          <a:bodyPr wrap="square" lIns="0" tIns="0" rIns="0" bIns="0" rtlCol="0" anchor="ctr"/>
          <a:lstStyle/>
          <a:p>
            <a:pPr marL="0" indent="0" algn="ctr">
              <a:buNone/>
            </a:pPr>
            <a:r>
              <a:rPr lang="en-US" sz="750" i="1" dirty="0">
                <a:solidFill>
                  <a:srgbClr val="F5DFA0"/>
                </a:solidFill>
                <a:latin typeface="Calibri" pitchFamily="34" charset="0"/>
                <a:ea typeface="Calibri" pitchFamily="34" charset="-122"/>
                <a:cs typeface="Calibri" pitchFamily="34" charset="-120"/>
              </a:rPr>
              <a:t>(NHS Digital, 2022)</a:t>
            </a:r>
            <a:endParaRPr lang="en-US" sz="750" dirty="0"/>
          </a:p>
        </p:txBody>
      </p:sp>
      <p:sp>
        <p:nvSpPr>
          <p:cNvPr id="20" name="Text 18"/>
          <p:cNvSpPr txBox="1"/>
          <p:nvPr/>
        </p:nvSpPr>
        <p:spPr>
          <a:xfrm>
            <a:off x="502920" y="2880360"/>
            <a:ext cx="11247120" cy="347472"/>
          </a:xfrm>
          <a:prstGeom prst="rect">
            <a:avLst/>
          </a:prstGeom>
          <a:noFill/>
          <a:ln/>
        </p:spPr>
        <p:txBody>
          <a:bodyPr wrap="square" rtlCol="0" anchor="ctr"/>
          <a:lstStyle/>
          <a:p>
            <a:pPr marL="0" indent="0">
              <a:buNone/>
            </a:pPr>
            <a:r>
              <a:rPr lang="en-US" sz="1300" b="1" dirty="0">
                <a:solidFill>
                  <a:srgbClr val="C8973A"/>
                </a:solidFill>
                <a:latin typeface="Trebuchet MS" pitchFamily="34" charset="0"/>
                <a:ea typeface="Trebuchet MS" pitchFamily="34" charset="-122"/>
                <a:cs typeface="Trebuchet MS" pitchFamily="34" charset="-120"/>
              </a:rPr>
              <a:t>Specific Efficiency Improvements at Ashford Community Care Service:</a:t>
            </a:r>
            <a:endParaRPr lang="en-US" sz="1300" dirty="0"/>
          </a:p>
        </p:txBody>
      </p:sp>
      <p:sp>
        <p:nvSpPr>
          <p:cNvPr id="21" name="Shape 19"/>
          <p:cNvSpPr/>
          <p:nvPr/>
        </p:nvSpPr>
        <p:spPr>
          <a:xfrm>
            <a:off x="502920" y="3328416"/>
            <a:ext cx="228600" cy="228600"/>
          </a:xfrm>
          <a:prstGeom prst="rect">
            <a:avLst/>
          </a:prstGeom>
          <a:solidFill>
            <a:srgbClr val="C8973A"/>
          </a:solidFill>
          <a:ln w="12700">
            <a:solidFill>
              <a:srgbClr val="C8973A"/>
            </a:solidFill>
            <a:prstDash val="solid"/>
          </a:ln>
        </p:spPr>
        <p:txBody>
          <a:bodyPr/>
          <a:lstStyle/>
          <a:p>
            <a:endParaRPr lang="en-GB"/>
          </a:p>
        </p:txBody>
      </p:sp>
      <p:sp>
        <p:nvSpPr>
          <p:cNvPr id="22" name="Text 20"/>
          <p:cNvSpPr txBox="1"/>
          <p:nvPr/>
        </p:nvSpPr>
        <p:spPr>
          <a:xfrm>
            <a:off x="804672" y="3291840"/>
            <a:ext cx="2743200" cy="347472"/>
          </a:xfrm>
          <a:prstGeom prst="rect">
            <a:avLst/>
          </a:prstGeom>
          <a:noFill/>
          <a:ln/>
        </p:spPr>
        <p:txBody>
          <a:bodyPr wrap="square" lIns="0" tIns="0" rIns="0" bIns="0" rtlCol="0" anchor="ctr"/>
          <a:lstStyle/>
          <a:p>
            <a:pPr marL="0" indent="0">
              <a:buNone/>
            </a:pPr>
            <a:r>
              <a:rPr lang="en-US" b="1" dirty="0">
                <a:solidFill>
                  <a:srgbClr val="7FB069"/>
                </a:solidFill>
                <a:latin typeface="Calibri" pitchFamily="34" charset="0"/>
                <a:ea typeface="Calibri" pitchFamily="34" charset="-122"/>
                <a:cs typeface="Calibri" pitchFamily="34" charset="-120"/>
              </a:rPr>
              <a:t>Instant shift handovers:</a:t>
            </a:r>
            <a:endParaRPr lang="en-US" dirty="0"/>
          </a:p>
        </p:txBody>
      </p:sp>
      <p:sp>
        <p:nvSpPr>
          <p:cNvPr id="23" name="Text 21"/>
          <p:cNvSpPr txBox="1"/>
          <p:nvPr/>
        </p:nvSpPr>
        <p:spPr>
          <a:xfrm>
            <a:off x="3611880" y="3291840"/>
            <a:ext cx="8229600" cy="694944"/>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Shift information shared via Teams channels in seconds — replacing paper handover notes and reducing the risk of missed updates (Cresswell et al., 2021).</a:t>
            </a:r>
            <a:endParaRPr lang="en-US" sz="1600" dirty="0"/>
          </a:p>
        </p:txBody>
      </p:sp>
      <p:sp>
        <p:nvSpPr>
          <p:cNvPr id="24" name="Shape 22"/>
          <p:cNvSpPr/>
          <p:nvPr/>
        </p:nvSpPr>
        <p:spPr>
          <a:xfrm>
            <a:off x="502920" y="4059936"/>
            <a:ext cx="11247120" cy="0"/>
          </a:xfrm>
          <a:prstGeom prst="line">
            <a:avLst/>
          </a:prstGeom>
          <a:noFill/>
          <a:ln w="12700">
            <a:solidFill>
              <a:srgbClr val="2D5A27"/>
            </a:solidFill>
            <a:prstDash val="solid"/>
          </a:ln>
        </p:spPr>
        <p:txBody>
          <a:bodyPr/>
          <a:lstStyle/>
          <a:p>
            <a:endParaRPr lang="en-GB"/>
          </a:p>
        </p:txBody>
      </p:sp>
      <p:sp>
        <p:nvSpPr>
          <p:cNvPr id="25" name="Shape 23"/>
          <p:cNvSpPr/>
          <p:nvPr/>
        </p:nvSpPr>
        <p:spPr>
          <a:xfrm>
            <a:off x="502920" y="4133088"/>
            <a:ext cx="228600" cy="228600"/>
          </a:xfrm>
          <a:prstGeom prst="rect">
            <a:avLst/>
          </a:prstGeom>
          <a:solidFill>
            <a:srgbClr val="C8973A"/>
          </a:solidFill>
          <a:ln w="12700">
            <a:solidFill>
              <a:srgbClr val="C8973A"/>
            </a:solidFill>
            <a:prstDash val="solid"/>
          </a:ln>
        </p:spPr>
        <p:txBody>
          <a:bodyPr/>
          <a:lstStyle/>
          <a:p>
            <a:endParaRPr lang="en-GB"/>
          </a:p>
        </p:txBody>
      </p:sp>
      <p:sp>
        <p:nvSpPr>
          <p:cNvPr id="26" name="Text 24"/>
          <p:cNvSpPr txBox="1"/>
          <p:nvPr/>
        </p:nvSpPr>
        <p:spPr>
          <a:xfrm>
            <a:off x="804672" y="4096512"/>
            <a:ext cx="2743200" cy="347472"/>
          </a:xfrm>
          <a:prstGeom prst="rect">
            <a:avLst/>
          </a:prstGeom>
          <a:noFill/>
          <a:ln/>
        </p:spPr>
        <p:txBody>
          <a:bodyPr wrap="square" lIns="0" tIns="0" rIns="0" bIns="0" rtlCol="0" anchor="ctr"/>
          <a:lstStyle/>
          <a:p>
            <a:pPr marL="0" indent="0">
              <a:buNone/>
            </a:pPr>
            <a:r>
              <a:rPr lang="en-US" b="1" dirty="0">
                <a:solidFill>
                  <a:srgbClr val="7FB069"/>
                </a:solidFill>
                <a:latin typeface="Calibri" pitchFamily="34" charset="0"/>
                <a:ea typeface="Calibri" pitchFamily="34" charset="-122"/>
                <a:cs typeface="Calibri" pitchFamily="34" charset="-120"/>
              </a:rPr>
              <a:t>Centralised announcement board:</a:t>
            </a:r>
            <a:endParaRPr lang="en-US" dirty="0"/>
          </a:p>
        </p:txBody>
      </p:sp>
      <p:sp>
        <p:nvSpPr>
          <p:cNvPr id="27" name="Text 25"/>
          <p:cNvSpPr txBox="1"/>
          <p:nvPr/>
        </p:nvSpPr>
        <p:spPr>
          <a:xfrm>
            <a:off x="3611880" y="4096512"/>
            <a:ext cx="8229600" cy="694944"/>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Management can post urgent updates to all staff simultaneously, ensuring consistent messaging across all care locations (Microsoft, 2023).</a:t>
            </a:r>
            <a:endParaRPr lang="en-US" sz="1600" dirty="0"/>
          </a:p>
        </p:txBody>
      </p:sp>
      <p:sp>
        <p:nvSpPr>
          <p:cNvPr id="28" name="Shape 26"/>
          <p:cNvSpPr/>
          <p:nvPr/>
        </p:nvSpPr>
        <p:spPr>
          <a:xfrm>
            <a:off x="502920" y="4864608"/>
            <a:ext cx="11247120" cy="0"/>
          </a:xfrm>
          <a:prstGeom prst="line">
            <a:avLst/>
          </a:prstGeom>
          <a:noFill/>
          <a:ln w="12700">
            <a:solidFill>
              <a:srgbClr val="2D5A27"/>
            </a:solidFill>
            <a:prstDash val="solid"/>
          </a:ln>
        </p:spPr>
        <p:txBody>
          <a:bodyPr/>
          <a:lstStyle/>
          <a:p>
            <a:endParaRPr lang="en-GB"/>
          </a:p>
        </p:txBody>
      </p:sp>
      <p:sp>
        <p:nvSpPr>
          <p:cNvPr id="29" name="Shape 27"/>
          <p:cNvSpPr/>
          <p:nvPr/>
        </p:nvSpPr>
        <p:spPr>
          <a:xfrm>
            <a:off x="502920" y="4937760"/>
            <a:ext cx="228600" cy="228600"/>
          </a:xfrm>
          <a:prstGeom prst="rect">
            <a:avLst/>
          </a:prstGeom>
          <a:solidFill>
            <a:srgbClr val="C8973A"/>
          </a:solidFill>
          <a:ln w="12700">
            <a:solidFill>
              <a:srgbClr val="C8973A"/>
            </a:solidFill>
            <a:prstDash val="solid"/>
          </a:ln>
        </p:spPr>
        <p:txBody>
          <a:bodyPr/>
          <a:lstStyle/>
          <a:p>
            <a:endParaRPr lang="en-GB"/>
          </a:p>
        </p:txBody>
      </p:sp>
      <p:sp>
        <p:nvSpPr>
          <p:cNvPr id="30" name="Text 28"/>
          <p:cNvSpPr txBox="1"/>
          <p:nvPr/>
        </p:nvSpPr>
        <p:spPr>
          <a:xfrm>
            <a:off x="804672" y="4901184"/>
            <a:ext cx="2743200" cy="347472"/>
          </a:xfrm>
          <a:prstGeom prst="rect">
            <a:avLst/>
          </a:prstGeom>
          <a:noFill/>
          <a:ln/>
        </p:spPr>
        <p:txBody>
          <a:bodyPr wrap="square" lIns="0" tIns="0" rIns="0" bIns="0" rtlCol="0" anchor="ctr"/>
          <a:lstStyle/>
          <a:p>
            <a:pPr marL="0" indent="0">
              <a:buNone/>
            </a:pPr>
            <a:r>
              <a:rPr lang="en-US" b="1" dirty="0">
                <a:solidFill>
                  <a:srgbClr val="7FB069"/>
                </a:solidFill>
                <a:latin typeface="Calibri" pitchFamily="34" charset="0"/>
                <a:ea typeface="Calibri" pitchFamily="34" charset="-122"/>
                <a:cs typeface="Calibri" pitchFamily="34" charset="-120"/>
              </a:rPr>
              <a:t>Elimination of duplicated work:</a:t>
            </a:r>
            <a:endParaRPr lang="en-US" dirty="0"/>
          </a:p>
        </p:txBody>
      </p:sp>
      <p:sp>
        <p:nvSpPr>
          <p:cNvPr id="31" name="Text 29"/>
          <p:cNvSpPr txBox="1"/>
          <p:nvPr/>
        </p:nvSpPr>
        <p:spPr>
          <a:xfrm>
            <a:off x="3611880" y="4901184"/>
            <a:ext cx="8229600" cy="694944"/>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Shared channels prevent multiple staff members from repeating the same tasks, reducing wasted effort and improving resource allocation (NHS Digital, 2022).</a:t>
            </a:r>
            <a:endParaRPr lang="en-US" sz="1600" dirty="0"/>
          </a:p>
        </p:txBody>
      </p:sp>
      <p:sp>
        <p:nvSpPr>
          <p:cNvPr id="32" name="Shape 30"/>
          <p:cNvSpPr/>
          <p:nvPr/>
        </p:nvSpPr>
        <p:spPr>
          <a:xfrm>
            <a:off x="502920" y="5669280"/>
            <a:ext cx="11247120" cy="0"/>
          </a:xfrm>
          <a:prstGeom prst="line">
            <a:avLst/>
          </a:prstGeom>
          <a:noFill/>
          <a:ln w="12700">
            <a:solidFill>
              <a:srgbClr val="2D5A27"/>
            </a:solidFill>
            <a:prstDash val="solid"/>
          </a:ln>
        </p:spPr>
        <p:txBody>
          <a:bodyPr/>
          <a:lstStyle/>
          <a:p>
            <a:endParaRPr lang="en-GB"/>
          </a:p>
        </p:txBody>
      </p:sp>
      <p:sp>
        <p:nvSpPr>
          <p:cNvPr id="33" name="Shape 31"/>
          <p:cNvSpPr/>
          <p:nvPr/>
        </p:nvSpPr>
        <p:spPr>
          <a:xfrm>
            <a:off x="502920" y="5742432"/>
            <a:ext cx="228600" cy="228600"/>
          </a:xfrm>
          <a:prstGeom prst="rect">
            <a:avLst/>
          </a:prstGeom>
          <a:solidFill>
            <a:srgbClr val="C8973A"/>
          </a:solidFill>
          <a:ln w="12700">
            <a:solidFill>
              <a:srgbClr val="C8973A"/>
            </a:solidFill>
            <a:prstDash val="solid"/>
          </a:ln>
        </p:spPr>
        <p:txBody>
          <a:bodyPr/>
          <a:lstStyle/>
          <a:p>
            <a:endParaRPr lang="en-GB"/>
          </a:p>
        </p:txBody>
      </p:sp>
      <p:sp>
        <p:nvSpPr>
          <p:cNvPr id="34" name="Text 32"/>
          <p:cNvSpPr txBox="1"/>
          <p:nvPr/>
        </p:nvSpPr>
        <p:spPr>
          <a:xfrm>
            <a:off x="804672" y="5705856"/>
            <a:ext cx="2743200" cy="347472"/>
          </a:xfrm>
          <a:prstGeom prst="rect">
            <a:avLst/>
          </a:prstGeom>
          <a:noFill/>
          <a:ln/>
        </p:spPr>
        <p:txBody>
          <a:bodyPr wrap="square" lIns="0" tIns="0" rIns="0" bIns="0" rtlCol="0" anchor="ctr"/>
          <a:lstStyle/>
          <a:p>
            <a:pPr marL="0" indent="0">
              <a:buNone/>
            </a:pPr>
            <a:r>
              <a:rPr lang="en-US" b="1" dirty="0">
                <a:solidFill>
                  <a:srgbClr val="7FB069"/>
                </a:solidFill>
                <a:latin typeface="Calibri" pitchFamily="34" charset="0"/>
                <a:ea typeface="Calibri" pitchFamily="34" charset="-122"/>
                <a:cs typeface="Calibri" pitchFamily="34" charset="-120"/>
              </a:rPr>
              <a:t>Searchable message history:</a:t>
            </a:r>
            <a:endParaRPr lang="en-US" dirty="0"/>
          </a:p>
        </p:txBody>
      </p:sp>
      <p:sp>
        <p:nvSpPr>
          <p:cNvPr id="35" name="Text 33"/>
          <p:cNvSpPr txBox="1"/>
          <p:nvPr/>
        </p:nvSpPr>
        <p:spPr>
          <a:xfrm>
            <a:off x="3611880" y="5705856"/>
            <a:ext cx="8229600" cy="694944"/>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All past communications are stored and searchable, creating an audit trail that supports accountability and safe care practice (NICE, 2022).</a:t>
            </a:r>
            <a:endParaRPr lang="en-US" sz="1600" dirty="0"/>
          </a:p>
        </p:txBody>
      </p:sp>
      <p:sp>
        <p:nvSpPr>
          <p:cNvPr id="36" name="Text 34"/>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BBBBBB"/>
                </a:solidFill>
                <a:latin typeface="Calibri" pitchFamily="34" charset="0"/>
                <a:ea typeface="Calibri" pitchFamily="34" charset="-122"/>
                <a:cs typeface="Calibri" pitchFamily="34" charset="-120"/>
              </a:rPr>
              <a:t>Greenhalgh et al. (2021); Wosik et al. (2020); NHS Digital (2022); Cresswell et al. (2021); NICE (2022)</a:t>
            </a:r>
            <a:endParaRPr lang="en-US" sz="750" dirty="0"/>
          </a:p>
        </p:txBody>
      </p:sp>
      <p:sp>
        <p:nvSpPr>
          <p:cNvPr id="37" name="Text 35"/>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AAAAAA"/>
                </a:solidFill>
                <a:latin typeface="Calibri" pitchFamily="34" charset="0"/>
                <a:ea typeface="Calibri" pitchFamily="34" charset="-122"/>
                <a:cs typeface="Calibri" pitchFamily="34" charset="-120"/>
              </a:rPr>
              <a:t>7 / 11</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7F9F4"/>
          </a:solidFill>
          <a:ln/>
        </p:spPr>
        <p:txBody>
          <a:bodyPr/>
          <a:lstStyle/>
          <a:p>
            <a:endParaRPr lang="en-GB"/>
          </a:p>
        </p:txBody>
      </p:sp>
      <p:sp>
        <p:nvSpPr>
          <p:cNvPr id="3" name="Shape 1"/>
          <p:cNvSpPr/>
          <p:nvPr/>
        </p:nvSpPr>
        <p:spPr>
          <a:xfrm>
            <a:off x="0" y="0"/>
            <a:ext cx="256032" cy="6858000"/>
          </a:xfrm>
          <a:prstGeom prst="rect">
            <a:avLst/>
          </a:prstGeom>
          <a:solidFill>
            <a:srgbClr val="2D5A27"/>
          </a:solidFill>
          <a:ln/>
        </p:spPr>
        <p:txBody>
          <a:bodyPr/>
          <a:lstStyle/>
          <a:p>
            <a:endParaRPr lang="en-GB"/>
          </a:p>
        </p:txBody>
      </p:sp>
      <p:sp>
        <p:nvSpPr>
          <p:cNvPr id="4" name="Text 2"/>
          <p:cNvSpPr txBox="1"/>
          <p:nvPr/>
        </p:nvSpPr>
        <p:spPr>
          <a:xfrm>
            <a:off x="502920" y="274320"/>
            <a:ext cx="11247120" cy="594360"/>
          </a:xfrm>
          <a:prstGeom prst="rect">
            <a:avLst/>
          </a:prstGeom>
          <a:noFill/>
          <a:ln/>
        </p:spPr>
        <p:txBody>
          <a:bodyPr wrap="square" rtlCol="0" anchor="ctr"/>
          <a:lstStyle/>
          <a:p>
            <a:pPr marL="0" indent="0">
              <a:buNone/>
            </a:pPr>
            <a:r>
              <a:rPr lang="en-US" sz="2400" b="1" dirty="0">
                <a:solidFill>
                  <a:srgbClr val="1A2E1A"/>
                </a:solidFill>
                <a:latin typeface="Trebuchet MS" pitchFamily="34" charset="0"/>
                <a:ea typeface="Trebuchet MS" pitchFamily="34" charset="-122"/>
                <a:cs typeface="Trebuchet MS" pitchFamily="34" charset="-120"/>
              </a:rPr>
              <a:t>Advantages and Limitations of Microsoft Teams</a:t>
            </a:r>
            <a:endParaRPr lang="en-US" sz="2400" dirty="0"/>
          </a:p>
        </p:txBody>
      </p:sp>
      <p:sp>
        <p:nvSpPr>
          <p:cNvPr id="5" name="Shape 3"/>
          <p:cNvSpPr/>
          <p:nvPr/>
        </p:nvSpPr>
        <p:spPr>
          <a:xfrm>
            <a:off x="502920" y="868680"/>
            <a:ext cx="8961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60120"/>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78408"/>
            <a:ext cx="1920240" cy="219456"/>
          </a:xfrm>
          <a:prstGeom prst="rect">
            <a:avLst/>
          </a:prstGeom>
          <a:noFill/>
          <a:ln/>
        </p:spPr>
        <p:txBody>
          <a:bodyPr wrap="square" rtlCol="0" anchor="ctr"/>
          <a:lstStyle/>
          <a:p>
            <a:pPr marL="0" indent="0">
              <a:buNone/>
            </a:pPr>
            <a:r>
              <a:rPr lang="en-US" sz="900" b="1" dirty="0">
                <a:solidFill>
                  <a:srgbClr val="1A2E1A"/>
                </a:solidFill>
                <a:latin typeface="Calibri" pitchFamily="34" charset="0"/>
                <a:ea typeface="Calibri" pitchFamily="34" charset="-122"/>
                <a:cs typeface="Calibri" pitchFamily="34" charset="-120"/>
              </a:rPr>
              <a:t>BALANCED EVALUATION</a:t>
            </a:r>
            <a:endParaRPr lang="en-US" sz="900" dirty="0"/>
          </a:p>
        </p:txBody>
      </p:sp>
      <p:sp>
        <p:nvSpPr>
          <p:cNvPr id="8" name="Shape 6"/>
          <p:cNvSpPr/>
          <p:nvPr/>
        </p:nvSpPr>
        <p:spPr>
          <a:xfrm>
            <a:off x="411480" y="1325880"/>
            <a:ext cx="5577840" cy="5029200"/>
          </a:xfrm>
          <a:prstGeom prst="rect">
            <a:avLst/>
          </a:prstGeom>
          <a:solidFill>
            <a:srgbClr val="E8F5E4"/>
          </a:solidFill>
          <a:ln w="12700">
            <a:solidFill>
              <a:srgbClr val="4A8C3F"/>
            </a:solidFill>
            <a:prstDash val="solid"/>
          </a:ln>
        </p:spPr>
        <p:txBody>
          <a:bodyPr/>
          <a:lstStyle/>
          <a:p>
            <a:endParaRPr lang="en-GB"/>
          </a:p>
        </p:txBody>
      </p:sp>
      <p:sp>
        <p:nvSpPr>
          <p:cNvPr id="9" name="Text 7"/>
          <p:cNvSpPr txBox="1"/>
          <p:nvPr/>
        </p:nvSpPr>
        <p:spPr>
          <a:xfrm>
            <a:off x="502920" y="1417320"/>
            <a:ext cx="5394960" cy="365760"/>
          </a:xfrm>
          <a:prstGeom prst="rect">
            <a:avLst/>
          </a:prstGeom>
          <a:noFill/>
          <a:ln/>
        </p:spPr>
        <p:txBody>
          <a:bodyPr wrap="square" lIns="0" tIns="0" rIns="0" bIns="0" rtlCol="0" anchor="ctr"/>
          <a:lstStyle/>
          <a:p>
            <a:pPr marL="0" indent="0">
              <a:buNone/>
            </a:pPr>
            <a:r>
              <a:rPr lang="en-US" sz="1300" b="1" dirty="0">
                <a:solidFill>
                  <a:srgbClr val="2D5A27"/>
                </a:solidFill>
                <a:latin typeface="Trebuchet MS" pitchFamily="34" charset="0"/>
                <a:ea typeface="Trebuchet MS" pitchFamily="34" charset="-122"/>
                <a:cs typeface="Trebuchet MS" pitchFamily="34" charset="-120"/>
              </a:rPr>
              <a:t>✔  ADVANTAGES</a:t>
            </a:r>
            <a:endParaRPr lang="en-US" sz="1300" dirty="0"/>
          </a:p>
        </p:txBody>
      </p:sp>
      <p:sp>
        <p:nvSpPr>
          <p:cNvPr id="10" name="Shape 8"/>
          <p:cNvSpPr/>
          <p:nvPr/>
        </p:nvSpPr>
        <p:spPr>
          <a:xfrm>
            <a:off x="502920" y="1783080"/>
            <a:ext cx="5394960" cy="36576"/>
          </a:xfrm>
          <a:prstGeom prst="rect">
            <a:avLst/>
          </a:prstGeom>
          <a:solidFill>
            <a:srgbClr val="4A8C3F"/>
          </a:solidFill>
          <a:ln w="12700">
            <a:solidFill>
              <a:srgbClr val="4A8C3F"/>
            </a:solidFill>
            <a:prstDash val="solid"/>
          </a:ln>
        </p:spPr>
        <p:txBody>
          <a:bodyPr/>
          <a:lstStyle/>
          <a:p>
            <a:endParaRPr lang="en-GB"/>
          </a:p>
        </p:txBody>
      </p:sp>
      <p:sp>
        <p:nvSpPr>
          <p:cNvPr id="11" name="Text 9"/>
          <p:cNvSpPr txBox="1"/>
          <p:nvPr/>
        </p:nvSpPr>
        <p:spPr>
          <a:xfrm>
            <a:off x="548640" y="1920240"/>
            <a:ext cx="5303520" cy="256032"/>
          </a:xfrm>
          <a:prstGeom prst="rect">
            <a:avLst/>
          </a:prstGeom>
          <a:noFill/>
          <a:ln/>
        </p:spPr>
        <p:txBody>
          <a:bodyPr wrap="square" lIns="0" tIns="0" rIns="0" bIns="0" rtlCol="0" anchor="ctr"/>
          <a:lstStyle/>
          <a:p>
            <a:pPr marL="0" indent="0">
              <a:buNone/>
            </a:pPr>
            <a:r>
              <a:rPr lang="en-US" sz="1600" b="1" dirty="0">
                <a:solidFill>
                  <a:srgbClr val="2D5A27"/>
                </a:solidFill>
                <a:latin typeface="Calibri" pitchFamily="34" charset="0"/>
                <a:ea typeface="Calibri" pitchFamily="34" charset="-122"/>
                <a:cs typeface="Calibri" pitchFamily="34" charset="-120"/>
              </a:rPr>
              <a:t>+ Centralised communication</a:t>
            </a:r>
            <a:endParaRPr lang="en-US" sz="1600" dirty="0"/>
          </a:p>
        </p:txBody>
      </p:sp>
      <p:sp>
        <p:nvSpPr>
          <p:cNvPr id="12" name="Text 10"/>
          <p:cNvSpPr txBox="1"/>
          <p:nvPr/>
        </p:nvSpPr>
        <p:spPr>
          <a:xfrm>
            <a:off x="548640" y="2176272"/>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All messages, files and updates in one platform — reducing fragmented communication across Ashford (Microsoft, 2023).</a:t>
            </a:r>
            <a:endParaRPr lang="en-US" sz="1600" dirty="0"/>
          </a:p>
        </p:txBody>
      </p:sp>
      <p:sp>
        <p:nvSpPr>
          <p:cNvPr id="13" name="Text 11"/>
          <p:cNvSpPr txBox="1"/>
          <p:nvPr/>
        </p:nvSpPr>
        <p:spPr>
          <a:xfrm>
            <a:off x="548640" y="2779776"/>
            <a:ext cx="5303520" cy="256032"/>
          </a:xfrm>
          <a:prstGeom prst="rect">
            <a:avLst/>
          </a:prstGeom>
          <a:noFill/>
          <a:ln/>
        </p:spPr>
        <p:txBody>
          <a:bodyPr wrap="square" lIns="0" tIns="0" rIns="0" bIns="0" rtlCol="0" anchor="ctr"/>
          <a:lstStyle/>
          <a:p>
            <a:pPr marL="0" indent="0">
              <a:buNone/>
            </a:pPr>
            <a:r>
              <a:rPr lang="en-US" sz="1600" b="1" dirty="0">
                <a:solidFill>
                  <a:srgbClr val="2D5A27"/>
                </a:solidFill>
                <a:latin typeface="Calibri" pitchFamily="34" charset="0"/>
                <a:ea typeface="Calibri" pitchFamily="34" charset="-122"/>
                <a:cs typeface="Calibri" pitchFamily="34" charset="-120"/>
              </a:rPr>
              <a:t>+ Free with Microsoft 365</a:t>
            </a:r>
            <a:endParaRPr lang="en-US" sz="1600" dirty="0"/>
          </a:p>
        </p:txBody>
      </p:sp>
      <p:sp>
        <p:nvSpPr>
          <p:cNvPr id="14" name="Text 12"/>
          <p:cNvSpPr txBox="1"/>
          <p:nvPr/>
        </p:nvSpPr>
        <p:spPr>
          <a:xfrm>
            <a:off x="548640" y="3035808"/>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No additional cost for Ashford as the service already subscribes to Microsoft 365 (NHS Digital, 2022).</a:t>
            </a:r>
            <a:endParaRPr lang="en-US" sz="1600" dirty="0"/>
          </a:p>
        </p:txBody>
      </p:sp>
      <p:sp>
        <p:nvSpPr>
          <p:cNvPr id="15" name="Text 13"/>
          <p:cNvSpPr txBox="1"/>
          <p:nvPr/>
        </p:nvSpPr>
        <p:spPr>
          <a:xfrm>
            <a:off x="548640" y="3639312"/>
            <a:ext cx="5303520" cy="256032"/>
          </a:xfrm>
          <a:prstGeom prst="rect">
            <a:avLst/>
          </a:prstGeom>
          <a:noFill/>
          <a:ln/>
        </p:spPr>
        <p:txBody>
          <a:bodyPr wrap="square" lIns="0" tIns="0" rIns="0" bIns="0" rtlCol="0" anchor="ctr"/>
          <a:lstStyle/>
          <a:p>
            <a:pPr marL="0" indent="0">
              <a:buNone/>
            </a:pPr>
            <a:r>
              <a:rPr lang="en-US" sz="1600" b="1" dirty="0">
                <a:solidFill>
                  <a:srgbClr val="2D5A27"/>
                </a:solidFill>
                <a:latin typeface="Calibri" pitchFamily="34" charset="0"/>
                <a:ea typeface="Calibri" pitchFamily="34" charset="-122"/>
                <a:cs typeface="Calibri" pitchFamily="34" charset="-120"/>
              </a:rPr>
              <a:t>+ GDPR-compliant security</a:t>
            </a:r>
            <a:endParaRPr lang="en-US" sz="1600" dirty="0"/>
          </a:p>
        </p:txBody>
      </p:sp>
      <p:sp>
        <p:nvSpPr>
          <p:cNvPr id="16" name="Text 14"/>
          <p:cNvSpPr txBox="1"/>
          <p:nvPr/>
        </p:nvSpPr>
        <p:spPr>
          <a:xfrm>
            <a:off x="548640" y="3895344"/>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Teams uses end-to-end encryption and complies with UK data protection regulations, protecting service user information (ICO, 2021).</a:t>
            </a:r>
            <a:endParaRPr lang="en-US" sz="1600" dirty="0"/>
          </a:p>
        </p:txBody>
      </p:sp>
      <p:sp>
        <p:nvSpPr>
          <p:cNvPr id="17" name="Text 15"/>
          <p:cNvSpPr txBox="1"/>
          <p:nvPr/>
        </p:nvSpPr>
        <p:spPr>
          <a:xfrm>
            <a:off x="548640" y="4498848"/>
            <a:ext cx="5303520" cy="256032"/>
          </a:xfrm>
          <a:prstGeom prst="rect">
            <a:avLst/>
          </a:prstGeom>
          <a:noFill/>
          <a:ln/>
        </p:spPr>
        <p:txBody>
          <a:bodyPr wrap="square" lIns="0" tIns="0" rIns="0" bIns="0" rtlCol="0" anchor="ctr"/>
          <a:lstStyle/>
          <a:p>
            <a:pPr marL="0" indent="0">
              <a:buNone/>
            </a:pPr>
            <a:r>
              <a:rPr lang="en-US" sz="1600" b="1" dirty="0">
                <a:solidFill>
                  <a:srgbClr val="2D5A27"/>
                </a:solidFill>
                <a:latin typeface="Calibri" pitchFamily="34" charset="0"/>
                <a:ea typeface="Calibri" pitchFamily="34" charset="-122"/>
                <a:cs typeface="Calibri" pitchFamily="34" charset="-120"/>
              </a:rPr>
              <a:t>+ Scalable and flexible</a:t>
            </a:r>
            <a:endParaRPr lang="en-US" sz="1600" dirty="0"/>
          </a:p>
        </p:txBody>
      </p:sp>
      <p:sp>
        <p:nvSpPr>
          <p:cNvPr id="18" name="Text 16"/>
          <p:cNvSpPr txBox="1"/>
          <p:nvPr/>
        </p:nvSpPr>
        <p:spPr>
          <a:xfrm>
            <a:off x="548640" y="4754880"/>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Teams can scale to any organisational size and adapt to hybrid working models common in health and social care (Greenhalgh et al., 2021).</a:t>
            </a:r>
            <a:endParaRPr lang="en-US" sz="1600" dirty="0"/>
          </a:p>
        </p:txBody>
      </p:sp>
      <p:sp>
        <p:nvSpPr>
          <p:cNvPr id="19" name="Text 17"/>
          <p:cNvSpPr txBox="1"/>
          <p:nvPr/>
        </p:nvSpPr>
        <p:spPr>
          <a:xfrm>
            <a:off x="548640" y="5358384"/>
            <a:ext cx="5303520" cy="256032"/>
          </a:xfrm>
          <a:prstGeom prst="rect">
            <a:avLst/>
          </a:prstGeom>
          <a:noFill/>
          <a:ln/>
        </p:spPr>
        <p:txBody>
          <a:bodyPr wrap="square" lIns="0" tIns="0" rIns="0" bIns="0" rtlCol="0" anchor="ctr"/>
          <a:lstStyle/>
          <a:p>
            <a:pPr marL="0" indent="0">
              <a:buNone/>
            </a:pPr>
            <a:r>
              <a:rPr lang="en-US" sz="1600" b="1" dirty="0">
                <a:solidFill>
                  <a:srgbClr val="2D5A27"/>
                </a:solidFill>
                <a:latin typeface="Calibri" pitchFamily="34" charset="0"/>
                <a:ea typeface="Calibri" pitchFamily="34" charset="-122"/>
                <a:cs typeface="Calibri" pitchFamily="34" charset="-120"/>
              </a:rPr>
              <a:t>+ Audit trail</a:t>
            </a:r>
            <a:endParaRPr lang="en-US" sz="1600" dirty="0"/>
          </a:p>
        </p:txBody>
      </p:sp>
      <p:sp>
        <p:nvSpPr>
          <p:cNvPr id="20" name="Text 18"/>
          <p:cNvSpPr txBox="1"/>
          <p:nvPr/>
        </p:nvSpPr>
        <p:spPr>
          <a:xfrm>
            <a:off x="548640" y="5614416"/>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All communications are logged, supporting accountability and CQC inspection readiness (Care Quality Commission, 2022).</a:t>
            </a:r>
            <a:endParaRPr lang="en-US" sz="1600" dirty="0"/>
          </a:p>
        </p:txBody>
      </p:sp>
      <p:sp>
        <p:nvSpPr>
          <p:cNvPr id="21" name="Shape 19"/>
          <p:cNvSpPr/>
          <p:nvPr/>
        </p:nvSpPr>
        <p:spPr>
          <a:xfrm>
            <a:off x="6263640" y="1325880"/>
            <a:ext cx="5577840" cy="5029200"/>
          </a:xfrm>
          <a:prstGeom prst="rect">
            <a:avLst/>
          </a:prstGeom>
          <a:solidFill>
            <a:srgbClr val="FDF3E8"/>
          </a:solidFill>
          <a:ln w="12700">
            <a:solidFill>
              <a:srgbClr val="C8973A"/>
            </a:solidFill>
            <a:prstDash val="solid"/>
          </a:ln>
        </p:spPr>
        <p:txBody>
          <a:bodyPr/>
          <a:lstStyle/>
          <a:p>
            <a:endParaRPr lang="en-GB"/>
          </a:p>
        </p:txBody>
      </p:sp>
      <p:sp>
        <p:nvSpPr>
          <p:cNvPr id="22" name="Text 20"/>
          <p:cNvSpPr txBox="1"/>
          <p:nvPr/>
        </p:nvSpPr>
        <p:spPr>
          <a:xfrm>
            <a:off x="6355080" y="1417320"/>
            <a:ext cx="5394960" cy="365760"/>
          </a:xfrm>
          <a:prstGeom prst="rect">
            <a:avLst/>
          </a:prstGeom>
          <a:noFill/>
          <a:ln/>
        </p:spPr>
        <p:txBody>
          <a:bodyPr wrap="square" lIns="0" tIns="0" rIns="0" bIns="0" rtlCol="0" anchor="ctr"/>
          <a:lstStyle/>
          <a:p>
            <a:pPr marL="0" indent="0">
              <a:buNone/>
            </a:pPr>
            <a:r>
              <a:rPr lang="en-US" sz="1300" b="1" dirty="0">
                <a:solidFill>
                  <a:srgbClr val="8B4513"/>
                </a:solidFill>
                <a:latin typeface="Trebuchet MS" pitchFamily="34" charset="0"/>
                <a:ea typeface="Trebuchet MS" pitchFamily="34" charset="-122"/>
                <a:cs typeface="Trebuchet MS" pitchFamily="34" charset="-120"/>
              </a:rPr>
              <a:t>✘  LIMITATIONS</a:t>
            </a:r>
            <a:endParaRPr lang="en-US" sz="1300" dirty="0"/>
          </a:p>
        </p:txBody>
      </p:sp>
      <p:sp>
        <p:nvSpPr>
          <p:cNvPr id="23" name="Shape 21"/>
          <p:cNvSpPr/>
          <p:nvPr/>
        </p:nvSpPr>
        <p:spPr>
          <a:xfrm>
            <a:off x="6355080" y="1783080"/>
            <a:ext cx="5394960" cy="36576"/>
          </a:xfrm>
          <a:prstGeom prst="rect">
            <a:avLst/>
          </a:prstGeom>
          <a:solidFill>
            <a:srgbClr val="C8973A"/>
          </a:solidFill>
          <a:ln w="12700">
            <a:solidFill>
              <a:srgbClr val="C8973A"/>
            </a:solidFill>
            <a:prstDash val="solid"/>
          </a:ln>
        </p:spPr>
        <p:txBody>
          <a:bodyPr/>
          <a:lstStyle/>
          <a:p>
            <a:endParaRPr lang="en-GB"/>
          </a:p>
        </p:txBody>
      </p:sp>
      <p:sp>
        <p:nvSpPr>
          <p:cNvPr id="24" name="Text 22"/>
          <p:cNvSpPr txBox="1"/>
          <p:nvPr/>
        </p:nvSpPr>
        <p:spPr>
          <a:xfrm>
            <a:off x="6400800" y="1920240"/>
            <a:ext cx="5303520" cy="256032"/>
          </a:xfrm>
          <a:prstGeom prst="rect">
            <a:avLst/>
          </a:prstGeom>
          <a:noFill/>
          <a:ln/>
        </p:spPr>
        <p:txBody>
          <a:bodyPr wrap="square" lIns="0" tIns="0" rIns="0" bIns="0" rtlCol="0" anchor="ctr"/>
          <a:lstStyle/>
          <a:p>
            <a:pPr marL="0" indent="0">
              <a:buNone/>
            </a:pPr>
            <a:r>
              <a:rPr lang="en-US" sz="1600" b="1" dirty="0">
                <a:solidFill>
                  <a:srgbClr val="8B4513"/>
                </a:solidFill>
                <a:latin typeface="Calibri" pitchFamily="34" charset="0"/>
                <a:ea typeface="Calibri" pitchFamily="34" charset="-122"/>
                <a:cs typeface="Calibri" pitchFamily="34" charset="-120"/>
              </a:rPr>
              <a:t>– Internet dependency</a:t>
            </a:r>
            <a:endParaRPr lang="en-US" sz="1600" dirty="0"/>
          </a:p>
        </p:txBody>
      </p:sp>
      <p:sp>
        <p:nvSpPr>
          <p:cNvPr id="25" name="Text 23"/>
          <p:cNvSpPr txBox="1"/>
          <p:nvPr/>
        </p:nvSpPr>
        <p:spPr>
          <a:xfrm>
            <a:off x="6400800" y="2176272"/>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Teams requires a stable internet connection — a significant barrier for care workers visiting service users in areas with poor connectivity (Wosik et al., 2020).</a:t>
            </a:r>
            <a:endParaRPr lang="en-US" sz="1600" dirty="0"/>
          </a:p>
        </p:txBody>
      </p:sp>
      <p:sp>
        <p:nvSpPr>
          <p:cNvPr id="26" name="Text 24"/>
          <p:cNvSpPr txBox="1"/>
          <p:nvPr/>
        </p:nvSpPr>
        <p:spPr>
          <a:xfrm>
            <a:off x="6339840" y="2805955"/>
            <a:ext cx="5303520" cy="256032"/>
          </a:xfrm>
          <a:prstGeom prst="rect">
            <a:avLst/>
          </a:prstGeom>
          <a:noFill/>
          <a:ln/>
        </p:spPr>
        <p:txBody>
          <a:bodyPr wrap="square" lIns="0" tIns="0" rIns="0" bIns="0" rtlCol="0" anchor="ctr"/>
          <a:lstStyle/>
          <a:p>
            <a:pPr marL="0" indent="0">
              <a:buNone/>
            </a:pPr>
            <a:r>
              <a:rPr lang="en-US" sz="1600" b="1" dirty="0">
                <a:solidFill>
                  <a:srgbClr val="8B4513"/>
                </a:solidFill>
                <a:latin typeface="Calibri" pitchFamily="34" charset="0"/>
                <a:ea typeface="Calibri" pitchFamily="34" charset="-122"/>
                <a:cs typeface="Calibri" pitchFamily="34" charset="-120"/>
              </a:rPr>
              <a:t>– Training requirements</a:t>
            </a:r>
            <a:endParaRPr lang="en-US" sz="1600" dirty="0"/>
          </a:p>
        </p:txBody>
      </p:sp>
      <p:sp>
        <p:nvSpPr>
          <p:cNvPr id="27" name="Text 25"/>
          <p:cNvSpPr txBox="1"/>
          <p:nvPr/>
        </p:nvSpPr>
        <p:spPr>
          <a:xfrm>
            <a:off x="6400800" y="3035808"/>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Staff unfamiliar with digital tools may require training, adding initial time and resource costs (Cresswell et al., 2021).</a:t>
            </a:r>
            <a:endParaRPr lang="en-US" sz="1600" dirty="0"/>
          </a:p>
        </p:txBody>
      </p:sp>
      <p:sp>
        <p:nvSpPr>
          <p:cNvPr id="28" name="Text 26"/>
          <p:cNvSpPr txBox="1"/>
          <p:nvPr/>
        </p:nvSpPr>
        <p:spPr>
          <a:xfrm>
            <a:off x="6400800" y="3639312"/>
            <a:ext cx="5303520" cy="256032"/>
          </a:xfrm>
          <a:prstGeom prst="rect">
            <a:avLst/>
          </a:prstGeom>
          <a:noFill/>
          <a:ln/>
        </p:spPr>
        <p:txBody>
          <a:bodyPr wrap="square" lIns="0" tIns="0" rIns="0" bIns="0" rtlCol="0" anchor="ctr"/>
          <a:lstStyle/>
          <a:p>
            <a:pPr marL="0" indent="0">
              <a:buNone/>
            </a:pPr>
            <a:r>
              <a:rPr lang="en-US" sz="1600" b="1" dirty="0">
                <a:solidFill>
                  <a:srgbClr val="8B4513"/>
                </a:solidFill>
                <a:latin typeface="Calibri" pitchFamily="34" charset="0"/>
                <a:ea typeface="Calibri" pitchFamily="34" charset="-122"/>
                <a:cs typeface="Calibri" pitchFamily="34" charset="-120"/>
              </a:rPr>
              <a:t>– Notification overload</a:t>
            </a:r>
            <a:endParaRPr lang="en-US" sz="1600" dirty="0"/>
          </a:p>
        </p:txBody>
      </p:sp>
      <p:sp>
        <p:nvSpPr>
          <p:cNvPr id="29" name="Text 27"/>
          <p:cNvSpPr txBox="1"/>
          <p:nvPr/>
        </p:nvSpPr>
        <p:spPr>
          <a:xfrm>
            <a:off x="6400800" y="3895344"/>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High volumes of messages across multiple channels may cause notification fatigue, potentially leading to important updates being missed (NICE, 2022).</a:t>
            </a:r>
            <a:endParaRPr lang="en-US" sz="1600" dirty="0"/>
          </a:p>
        </p:txBody>
      </p:sp>
      <p:sp>
        <p:nvSpPr>
          <p:cNvPr id="30" name="Text 28"/>
          <p:cNvSpPr txBox="1"/>
          <p:nvPr/>
        </p:nvSpPr>
        <p:spPr>
          <a:xfrm>
            <a:off x="6400800" y="4498848"/>
            <a:ext cx="5303520" cy="256032"/>
          </a:xfrm>
          <a:prstGeom prst="rect">
            <a:avLst/>
          </a:prstGeom>
          <a:noFill/>
          <a:ln/>
        </p:spPr>
        <p:txBody>
          <a:bodyPr wrap="square" lIns="0" tIns="0" rIns="0" bIns="0" rtlCol="0" anchor="ctr"/>
          <a:lstStyle/>
          <a:p>
            <a:pPr marL="0" indent="0">
              <a:buNone/>
            </a:pPr>
            <a:r>
              <a:rPr lang="en-US" sz="1600" b="1" dirty="0">
                <a:solidFill>
                  <a:srgbClr val="8B4513"/>
                </a:solidFill>
                <a:latin typeface="Calibri" pitchFamily="34" charset="0"/>
                <a:ea typeface="Calibri" pitchFamily="34" charset="-122"/>
                <a:cs typeface="Calibri" pitchFamily="34" charset="-120"/>
              </a:rPr>
              <a:t>– Data protection responsibility</a:t>
            </a:r>
            <a:endParaRPr lang="en-US" sz="1600" dirty="0"/>
          </a:p>
        </p:txBody>
      </p:sp>
      <p:sp>
        <p:nvSpPr>
          <p:cNvPr id="31" name="Text 29"/>
          <p:cNvSpPr txBox="1"/>
          <p:nvPr/>
        </p:nvSpPr>
        <p:spPr>
          <a:xfrm>
            <a:off x="6400800" y="4754880"/>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Staff must be trained on acceptable use to prevent sharing of sensitive service user information outside of secure channels (ICO, 2021).</a:t>
            </a:r>
            <a:endParaRPr lang="en-US" sz="1600" dirty="0"/>
          </a:p>
        </p:txBody>
      </p:sp>
      <p:sp>
        <p:nvSpPr>
          <p:cNvPr id="32" name="Text 30"/>
          <p:cNvSpPr txBox="1"/>
          <p:nvPr/>
        </p:nvSpPr>
        <p:spPr>
          <a:xfrm>
            <a:off x="6400800" y="5358384"/>
            <a:ext cx="5303520" cy="256032"/>
          </a:xfrm>
          <a:prstGeom prst="rect">
            <a:avLst/>
          </a:prstGeom>
          <a:noFill/>
          <a:ln/>
        </p:spPr>
        <p:txBody>
          <a:bodyPr wrap="square" lIns="0" tIns="0" rIns="0" bIns="0" rtlCol="0" anchor="ctr"/>
          <a:lstStyle/>
          <a:p>
            <a:pPr marL="0" indent="0">
              <a:buNone/>
            </a:pPr>
            <a:r>
              <a:rPr lang="en-US" sz="1600" b="1" dirty="0">
                <a:solidFill>
                  <a:srgbClr val="8B4513"/>
                </a:solidFill>
                <a:latin typeface="Calibri" pitchFamily="34" charset="0"/>
                <a:ea typeface="Calibri" pitchFamily="34" charset="-122"/>
                <a:cs typeface="Calibri" pitchFamily="34" charset="-120"/>
              </a:rPr>
              <a:t>– Device dependency</a:t>
            </a:r>
            <a:endParaRPr lang="en-US" sz="1600" dirty="0"/>
          </a:p>
        </p:txBody>
      </p:sp>
      <p:sp>
        <p:nvSpPr>
          <p:cNvPr id="33" name="Text 31"/>
          <p:cNvSpPr txBox="1"/>
          <p:nvPr/>
        </p:nvSpPr>
        <p:spPr>
          <a:xfrm>
            <a:off x="6400800" y="5614416"/>
            <a:ext cx="5303520" cy="502920"/>
          </a:xfrm>
          <a:prstGeom prst="rect">
            <a:avLst/>
          </a:prstGeom>
          <a:noFill/>
          <a:ln/>
        </p:spPr>
        <p:txBody>
          <a:bodyPr wrap="square" lIns="0" tIns="0" rIns="0" bIns="0" rtlCol="0" anchor="ctr"/>
          <a:lstStyle/>
          <a:p>
            <a:pPr marL="0" indent="0">
              <a:buNone/>
            </a:pPr>
            <a:r>
              <a:rPr lang="en-US" sz="1600" dirty="0">
                <a:solidFill>
                  <a:srgbClr val="333333"/>
                </a:solidFill>
                <a:latin typeface="Calibri" pitchFamily="34" charset="0"/>
                <a:ea typeface="Calibri" pitchFamily="34" charset="-122"/>
                <a:cs typeface="Calibri" pitchFamily="34" charset="-120"/>
              </a:rPr>
              <a:t>Older or less digitally literate staff may lack personal devices or the confidence to use mobile applications effectively (NHS Digital, 2022).</a:t>
            </a:r>
            <a:endParaRPr lang="en-US" sz="1600" dirty="0"/>
          </a:p>
        </p:txBody>
      </p:sp>
      <p:sp>
        <p:nvSpPr>
          <p:cNvPr id="34" name="Text 32"/>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666666"/>
                </a:solidFill>
                <a:latin typeface="Calibri" pitchFamily="34" charset="0"/>
                <a:ea typeface="Calibri" pitchFamily="34" charset="-122"/>
                <a:cs typeface="Calibri" pitchFamily="34" charset="-120"/>
              </a:rPr>
              <a:t>Microsoft (2023); NHS Digital (2022); ICO (2021); Greenhalgh et al. (2021); Wosik et al. (2020); Care Quality Commission (2022)</a:t>
            </a:r>
            <a:endParaRPr lang="en-US" sz="750" dirty="0"/>
          </a:p>
        </p:txBody>
      </p:sp>
      <p:sp>
        <p:nvSpPr>
          <p:cNvPr id="35" name="Text 33"/>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888888"/>
                </a:solidFill>
                <a:latin typeface="Calibri" pitchFamily="34" charset="0"/>
                <a:ea typeface="Calibri" pitchFamily="34" charset="-122"/>
                <a:cs typeface="Calibri" pitchFamily="34" charset="-120"/>
              </a:rPr>
              <a:t>8 / 11</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A2E1A"/>
          </a:solidFill>
          <a:ln/>
        </p:spPr>
        <p:txBody>
          <a:bodyPr/>
          <a:lstStyle/>
          <a:p>
            <a:endParaRPr lang="en-GB"/>
          </a:p>
        </p:txBody>
      </p:sp>
      <p:sp>
        <p:nvSpPr>
          <p:cNvPr id="3" name="Shape 1"/>
          <p:cNvSpPr/>
          <p:nvPr/>
        </p:nvSpPr>
        <p:spPr>
          <a:xfrm>
            <a:off x="0" y="0"/>
            <a:ext cx="256032" cy="6858000"/>
          </a:xfrm>
          <a:prstGeom prst="rect">
            <a:avLst/>
          </a:prstGeom>
          <a:solidFill>
            <a:srgbClr val="C8973A"/>
          </a:solidFill>
          <a:ln w="12700">
            <a:solidFill>
              <a:srgbClr val="C8973A"/>
            </a:solidFill>
            <a:prstDash val="solid"/>
          </a:ln>
        </p:spPr>
        <p:txBody>
          <a:bodyPr/>
          <a:lstStyle/>
          <a:p>
            <a:endParaRPr lang="en-GB"/>
          </a:p>
        </p:txBody>
      </p:sp>
      <p:sp>
        <p:nvSpPr>
          <p:cNvPr id="4" name="Text 2"/>
          <p:cNvSpPr txBox="1"/>
          <p:nvPr/>
        </p:nvSpPr>
        <p:spPr>
          <a:xfrm>
            <a:off x="502920" y="256032"/>
            <a:ext cx="11247120" cy="594360"/>
          </a:xfrm>
          <a:prstGeom prst="rect">
            <a:avLst/>
          </a:prstGeom>
          <a:noFill/>
          <a:ln/>
        </p:spPr>
        <p:txBody>
          <a:bodyPr wrap="square" rtlCol="0" anchor="ctr"/>
          <a:lstStyle/>
          <a:p>
            <a:pPr marL="0" indent="0">
              <a:buNone/>
            </a:pPr>
            <a:r>
              <a:rPr lang="en-US" sz="2400" b="1" dirty="0">
                <a:solidFill>
                  <a:srgbClr val="C8973A"/>
                </a:solidFill>
                <a:latin typeface="Trebuchet MS" pitchFamily="34" charset="0"/>
                <a:ea typeface="Trebuchet MS" pitchFamily="34" charset="-122"/>
                <a:cs typeface="Trebuchet MS" pitchFamily="34" charset="-120"/>
              </a:rPr>
              <a:t>How Ashford Can Implement Microsoft Teams</a:t>
            </a:r>
            <a:endParaRPr lang="en-US" sz="2400" dirty="0"/>
          </a:p>
        </p:txBody>
      </p:sp>
      <p:sp>
        <p:nvSpPr>
          <p:cNvPr id="5" name="Shape 3"/>
          <p:cNvSpPr/>
          <p:nvPr/>
        </p:nvSpPr>
        <p:spPr>
          <a:xfrm>
            <a:off x="502920" y="850392"/>
            <a:ext cx="11247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41832"/>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60120"/>
            <a:ext cx="1920240" cy="219456"/>
          </a:xfrm>
          <a:prstGeom prst="rect">
            <a:avLst/>
          </a:prstGeom>
          <a:noFill/>
          <a:ln/>
        </p:spPr>
        <p:txBody>
          <a:bodyPr wrap="square" rtlCol="0" anchor="ctr"/>
          <a:lstStyle/>
          <a:p>
            <a:pPr marL="0" indent="0">
              <a:buNone/>
            </a:pPr>
            <a:r>
              <a:rPr lang="en-US" sz="900" b="1" dirty="0">
                <a:solidFill>
                  <a:srgbClr val="1A2E1A"/>
                </a:solidFill>
                <a:latin typeface="Calibri" pitchFamily="34" charset="0"/>
                <a:ea typeface="Calibri" pitchFamily="34" charset="-122"/>
                <a:cs typeface="Calibri" pitchFamily="34" charset="-120"/>
              </a:rPr>
              <a:t>IMPLEMENTATION PLAN</a:t>
            </a:r>
            <a:endParaRPr lang="en-US" sz="900" dirty="0"/>
          </a:p>
        </p:txBody>
      </p:sp>
      <p:sp>
        <p:nvSpPr>
          <p:cNvPr id="8" name="Shape 6"/>
          <p:cNvSpPr/>
          <p:nvPr/>
        </p:nvSpPr>
        <p:spPr>
          <a:xfrm>
            <a:off x="411480" y="1325880"/>
            <a:ext cx="5577840" cy="2377440"/>
          </a:xfrm>
          <a:prstGeom prst="rect">
            <a:avLst/>
          </a:prstGeom>
          <a:solidFill>
            <a:srgbClr val="1C3A1C"/>
          </a:solidFill>
          <a:ln w="12700">
            <a:solidFill>
              <a:srgbClr val="C8973A"/>
            </a:solidFill>
            <a:prstDash val="solid"/>
          </a:ln>
        </p:spPr>
        <p:txBody>
          <a:bodyPr/>
          <a:lstStyle/>
          <a:p>
            <a:endParaRPr lang="en-GB"/>
          </a:p>
        </p:txBody>
      </p:sp>
      <p:sp>
        <p:nvSpPr>
          <p:cNvPr id="9" name="Shape 7"/>
          <p:cNvSpPr/>
          <p:nvPr/>
        </p:nvSpPr>
        <p:spPr>
          <a:xfrm>
            <a:off x="411480" y="1325880"/>
            <a:ext cx="5577840" cy="384048"/>
          </a:xfrm>
          <a:prstGeom prst="rect">
            <a:avLst/>
          </a:prstGeom>
          <a:solidFill>
            <a:srgbClr val="C8973A"/>
          </a:solidFill>
          <a:ln w="12700">
            <a:solidFill>
              <a:srgbClr val="C8973A"/>
            </a:solidFill>
            <a:prstDash val="solid"/>
          </a:ln>
        </p:spPr>
        <p:txBody>
          <a:bodyPr/>
          <a:lstStyle/>
          <a:p>
            <a:endParaRPr lang="en-GB"/>
          </a:p>
        </p:txBody>
      </p:sp>
      <p:sp>
        <p:nvSpPr>
          <p:cNvPr id="10" name="Text 8"/>
          <p:cNvSpPr txBox="1"/>
          <p:nvPr/>
        </p:nvSpPr>
        <p:spPr>
          <a:xfrm>
            <a:off x="521208" y="1371600"/>
            <a:ext cx="3200400" cy="29260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Phase 1 — Setup</a:t>
            </a:r>
            <a:endParaRPr lang="en-US" sz="2000" dirty="0"/>
          </a:p>
        </p:txBody>
      </p:sp>
      <p:sp>
        <p:nvSpPr>
          <p:cNvPr id="11" name="Text 9"/>
          <p:cNvSpPr txBox="1"/>
          <p:nvPr/>
        </p:nvSpPr>
        <p:spPr>
          <a:xfrm>
            <a:off x="3703320" y="1371600"/>
            <a:ext cx="2103120" cy="292608"/>
          </a:xfrm>
          <a:prstGeom prst="rect">
            <a:avLst/>
          </a:prstGeom>
          <a:noFill/>
          <a:ln/>
        </p:spPr>
        <p:txBody>
          <a:bodyPr wrap="square" lIns="0" tIns="0" rIns="0" bIns="0" rtlCol="0" anchor="ctr"/>
          <a:lstStyle/>
          <a:p>
            <a:pPr marL="0" indent="0" algn="r">
              <a:buNone/>
            </a:pPr>
            <a:r>
              <a:rPr lang="en-US" sz="1000" b="1" dirty="0">
                <a:solidFill>
                  <a:srgbClr val="1A2E1A"/>
                </a:solidFill>
                <a:latin typeface="Calibri" pitchFamily="34" charset="0"/>
                <a:ea typeface="Calibri" pitchFamily="34" charset="-122"/>
                <a:cs typeface="Calibri" pitchFamily="34" charset="-120"/>
              </a:rPr>
              <a:t>Weeks 1–2</a:t>
            </a:r>
            <a:endParaRPr lang="en-US" sz="1000" dirty="0"/>
          </a:p>
        </p:txBody>
      </p:sp>
      <p:sp>
        <p:nvSpPr>
          <p:cNvPr id="12" name="Shape 10"/>
          <p:cNvSpPr/>
          <p:nvPr/>
        </p:nvSpPr>
        <p:spPr>
          <a:xfrm>
            <a:off x="521208" y="1828800"/>
            <a:ext cx="109728" cy="109728"/>
          </a:xfrm>
          <a:prstGeom prst="rect">
            <a:avLst/>
          </a:prstGeom>
          <a:solidFill>
            <a:srgbClr val="C8973A"/>
          </a:solidFill>
          <a:ln w="12700">
            <a:solidFill>
              <a:srgbClr val="C8973A"/>
            </a:solidFill>
            <a:prstDash val="solid"/>
          </a:ln>
        </p:spPr>
        <p:txBody>
          <a:bodyPr/>
          <a:lstStyle/>
          <a:p>
            <a:endParaRPr lang="en-GB"/>
          </a:p>
        </p:txBody>
      </p:sp>
      <p:sp>
        <p:nvSpPr>
          <p:cNvPr id="13" name="Text 11"/>
          <p:cNvSpPr txBox="1"/>
          <p:nvPr/>
        </p:nvSpPr>
        <p:spPr>
          <a:xfrm>
            <a:off x="704088" y="1764792"/>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Activate Microsoft Teams through the existing Microsoft 365 subscription at no additional cost</a:t>
            </a:r>
            <a:endParaRPr lang="en-US" sz="1400" dirty="0"/>
          </a:p>
        </p:txBody>
      </p:sp>
      <p:sp>
        <p:nvSpPr>
          <p:cNvPr id="14" name="Shape 12"/>
          <p:cNvSpPr/>
          <p:nvPr/>
        </p:nvSpPr>
        <p:spPr>
          <a:xfrm>
            <a:off x="521208" y="2258568"/>
            <a:ext cx="109728" cy="109728"/>
          </a:xfrm>
          <a:prstGeom prst="rect">
            <a:avLst/>
          </a:prstGeom>
          <a:solidFill>
            <a:srgbClr val="C8973A"/>
          </a:solidFill>
          <a:ln w="12700">
            <a:solidFill>
              <a:srgbClr val="C8973A"/>
            </a:solidFill>
            <a:prstDash val="solid"/>
          </a:ln>
        </p:spPr>
        <p:txBody>
          <a:bodyPr/>
          <a:lstStyle/>
          <a:p>
            <a:endParaRPr lang="en-GB"/>
          </a:p>
        </p:txBody>
      </p:sp>
      <p:sp>
        <p:nvSpPr>
          <p:cNvPr id="15" name="Text 13"/>
          <p:cNvSpPr txBox="1"/>
          <p:nvPr/>
        </p:nvSpPr>
        <p:spPr>
          <a:xfrm>
            <a:off x="704088" y="2194560"/>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Create organisational channels for each care team, shift pattern and geographical area</a:t>
            </a:r>
            <a:endParaRPr lang="en-US" sz="1400" dirty="0"/>
          </a:p>
        </p:txBody>
      </p:sp>
      <p:sp>
        <p:nvSpPr>
          <p:cNvPr id="16" name="Shape 14"/>
          <p:cNvSpPr/>
          <p:nvPr/>
        </p:nvSpPr>
        <p:spPr>
          <a:xfrm>
            <a:off x="521208" y="2688336"/>
            <a:ext cx="109728" cy="109728"/>
          </a:xfrm>
          <a:prstGeom prst="rect">
            <a:avLst/>
          </a:prstGeom>
          <a:solidFill>
            <a:srgbClr val="C8973A"/>
          </a:solidFill>
          <a:ln w="12700">
            <a:solidFill>
              <a:srgbClr val="C8973A"/>
            </a:solidFill>
            <a:prstDash val="solid"/>
          </a:ln>
        </p:spPr>
        <p:txBody>
          <a:bodyPr/>
          <a:lstStyle/>
          <a:p>
            <a:endParaRPr lang="en-GB"/>
          </a:p>
        </p:txBody>
      </p:sp>
      <p:sp>
        <p:nvSpPr>
          <p:cNvPr id="17" name="Text 15"/>
          <p:cNvSpPr txBox="1"/>
          <p:nvPr/>
        </p:nvSpPr>
        <p:spPr>
          <a:xfrm>
            <a:off x="704088" y="2624328"/>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Assign channel administrators from senior care staff and coordinators</a:t>
            </a:r>
            <a:endParaRPr lang="en-US" sz="1400" dirty="0"/>
          </a:p>
        </p:txBody>
      </p:sp>
      <p:sp>
        <p:nvSpPr>
          <p:cNvPr id="18" name="Shape 16"/>
          <p:cNvSpPr/>
          <p:nvPr/>
        </p:nvSpPr>
        <p:spPr>
          <a:xfrm>
            <a:off x="521208" y="3118104"/>
            <a:ext cx="109728" cy="109728"/>
          </a:xfrm>
          <a:prstGeom prst="rect">
            <a:avLst/>
          </a:prstGeom>
          <a:solidFill>
            <a:srgbClr val="C8973A"/>
          </a:solidFill>
          <a:ln w="12700">
            <a:solidFill>
              <a:srgbClr val="C8973A"/>
            </a:solidFill>
            <a:prstDash val="solid"/>
          </a:ln>
        </p:spPr>
        <p:txBody>
          <a:bodyPr/>
          <a:lstStyle/>
          <a:p>
            <a:endParaRPr lang="en-GB"/>
          </a:p>
        </p:txBody>
      </p:sp>
      <p:sp>
        <p:nvSpPr>
          <p:cNvPr id="19" name="Text 17"/>
          <p:cNvSpPr txBox="1"/>
          <p:nvPr/>
        </p:nvSpPr>
        <p:spPr>
          <a:xfrm>
            <a:off x="704088" y="3054096"/>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Establish clear communication protocols and acceptable use policies (ICO, 2021)</a:t>
            </a:r>
            <a:endParaRPr lang="en-US" sz="1400" dirty="0"/>
          </a:p>
        </p:txBody>
      </p:sp>
      <p:sp>
        <p:nvSpPr>
          <p:cNvPr id="20" name="Shape 18"/>
          <p:cNvSpPr/>
          <p:nvPr/>
        </p:nvSpPr>
        <p:spPr>
          <a:xfrm>
            <a:off x="6263640" y="1325880"/>
            <a:ext cx="5577840" cy="2377440"/>
          </a:xfrm>
          <a:prstGeom prst="rect">
            <a:avLst/>
          </a:prstGeom>
          <a:solidFill>
            <a:srgbClr val="1C3A1C"/>
          </a:solidFill>
          <a:ln w="12700">
            <a:solidFill>
              <a:srgbClr val="7FB069"/>
            </a:solidFill>
            <a:prstDash val="solid"/>
          </a:ln>
        </p:spPr>
        <p:txBody>
          <a:bodyPr/>
          <a:lstStyle/>
          <a:p>
            <a:endParaRPr lang="en-GB"/>
          </a:p>
        </p:txBody>
      </p:sp>
      <p:sp>
        <p:nvSpPr>
          <p:cNvPr id="21" name="Shape 19"/>
          <p:cNvSpPr/>
          <p:nvPr/>
        </p:nvSpPr>
        <p:spPr>
          <a:xfrm>
            <a:off x="6263640" y="1325880"/>
            <a:ext cx="5577840" cy="384048"/>
          </a:xfrm>
          <a:prstGeom prst="rect">
            <a:avLst/>
          </a:prstGeom>
          <a:solidFill>
            <a:srgbClr val="7FB069"/>
          </a:solidFill>
          <a:ln w="12700">
            <a:solidFill>
              <a:srgbClr val="7FB069"/>
            </a:solidFill>
            <a:prstDash val="solid"/>
          </a:ln>
        </p:spPr>
        <p:txBody>
          <a:bodyPr/>
          <a:lstStyle/>
          <a:p>
            <a:endParaRPr lang="en-GB"/>
          </a:p>
        </p:txBody>
      </p:sp>
      <p:sp>
        <p:nvSpPr>
          <p:cNvPr id="22" name="Text 20"/>
          <p:cNvSpPr txBox="1"/>
          <p:nvPr/>
        </p:nvSpPr>
        <p:spPr>
          <a:xfrm>
            <a:off x="6373368" y="1371600"/>
            <a:ext cx="3200400" cy="29260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Phase 2 — Training</a:t>
            </a:r>
            <a:endParaRPr lang="en-US" sz="2000" dirty="0"/>
          </a:p>
        </p:txBody>
      </p:sp>
      <p:sp>
        <p:nvSpPr>
          <p:cNvPr id="23" name="Text 21"/>
          <p:cNvSpPr txBox="1"/>
          <p:nvPr/>
        </p:nvSpPr>
        <p:spPr>
          <a:xfrm>
            <a:off x="9555480" y="1371600"/>
            <a:ext cx="2103120" cy="292608"/>
          </a:xfrm>
          <a:prstGeom prst="rect">
            <a:avLst/>
          </a:prstGeom>
          <a:noFill/>
          <a:ln/>
        </p:spPr>
        <p:txBody>
          <a:bodyPr wrap="square" lIns="0" tIns="0" rIns="0" bIns="0" rtlCol="0" anchor="ctr"/>
          <a:lstStyle/>
          <a:p>
            <a:pPr marL="0" indent="0" algn="r">
              <a:buNone/>
            </a:pPr>
            <a:r>
              <a:rPr lang="en-US" sz="1000" b="1" dirty="0">
                <a:solidFill>
                  <a:srgbClr val="1A2E1A"/>
                </a:solidFill>
                <a:latin typeface="Calibri" pitchFamily="34" charset="0"/>
                <a:ea typeface="Calibri" pitchFamily="34" charset="-122"/>
                <a:cs typeface="Calibri" pitchFamily="34" charset="-120"/>
              </a:rPr>
              <a:t>Weeks 3–4</a:t>
            </a:r>
            <a:endParaRPr lang="en-US" sz="1000" dirty="0"/>
          </a:p>
        </p:txBody>
      </p:sp>
      <p:sp>
        <p:nvSpPr>
          <p:cNvPr id="24" name="Shape 22"/>
          <p:cNvSpPr/>
          <p:nvPr/>
        </p:nvSpPr>
        <p:spPr>
          <a:xfrm>
            <a:off x="6373368" y="1828800"/>
            <a:ext cx="109728" cy="109728"/>
          </a:xfrm>
          <a:prstGeom prst="rect">
            <a:avLst/>
          </a:prstGeom>
          <a:solidFill>
            <a:srgbClr val="C8973A"/>
          </a:solidFill>
          <a:ln w="12700">
            <a:solidFill>
              <a:srgbClr val="C8973A"/>
            </a:solidFill>
            <a:prstDash val="solid"/>
          </a:ln>
        </p:spPr>
        <p:txBody>
          <a:bodyPr/>
          <a:lstStyle/>
          <a:p>
            <a:endParaRPr lang="en-GB"/>
          </a:p>
        </p:txBody>
      </p:sp>
      <p:sp>
        <p:nvSpPr>
          <p:cNvPr id="25" name="Text 23"/>
          <p:cNvSpPr txBox="1"/>
          <p:nvPr/>
        </p:nvSpPr>
        <p:spPr>
          <a:xfrm>
            <a:off x="6556248" y="1764792"/>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Deliver mandatory digital skills training to all staff on Microsoft Teams features</a:t>
            </a:r>
            <a:endParaRPr lang="en-US" sz="1400" dirty="0"/>
          </a:p>
        </p:txBody>
      </p:sp>
      <p:sp>
        <p:nvSpPr>
          <p:cNvPr id="26" name="Shape 24"/>
          <p:cNvSpPr/>
          <p:nvPr/>
        </p:nvSpPr>
        <p:spPr>
          <a:xfrm>
            <a:off x="6373368" y="2258568"/>
            <a:ext cx="109728" cy="109728"/>
          </a:xfrm>
          <a:prstGeom prst="rect">
            <a:avLst/>
          </a:prstGeom>
          <a:solidFill>
            <a:srgbClr val="C8973A"/>
          </a:solidFill>
          <a:ln w="12700">
            <a:solidFill>
              <a:srgbClr val="C8973A"/>
            </a:solidFill>
            <a:prstDash val="solid"/>
          </a:ln>
        </p:spPr>
        <p:txBody>
          <a:bodyPr/>
          <a:lstStyle/>
          <a:p>
            <a:endParaRPr lang="en-GB"/>
          </a:p>
        </p:txBody>
      </p:sp>
      <p:sp>
        <p:nvSpPr>
          <p:cNvPr id="27" name="Text 25"/>
          <p:cNvSpPr txBox="1"/>
          <p:nvPr/>
        </p:nvSpPr>
        <p:spPr>
          <a:xfrm>
            <a:off x="6556248" y="2194560"/>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Provide mobile device support for field-based care workers lacking personal smartphones</a:t>
            </a:r>
            <a:endParaRPr lang="en-US" sz="1400" dirty="0"/>
          </a:p>
        </p:txBody>
      </p:sp>
      <p:sp>
        <p:nvSpPr>
          <p:cNvPr id="28" name="Shape 26"/>
          <p:cNvSpPr/>
          <p:nvPr/>
        </p:nvSpPr>
        <p:spPr>
          <a:xfrm>
            <a:off x="6373368" y="2688336"/>
            <a:ext cx="109728" cy="109728"/>
          </a:xfrm>
          <a:prstGeom prst="rect">
            <a:avLst/>
          </a:prstGeom>
          <a:solidFill>
            <a:srgbClr val="C8973A"/>
          </a:solidFill>
          <a:ln w="12700">
            <a:solidFill>
              <a:srgbClr val="C8973A"/>
            </a:solidFill>
            <a:prstDash val="solid"/>
          </a:ln>
        </p:spPr>
        <p:txBody>
          <a:bodyPr/>
          <a:lstStyle/>
          <a:p>
            <a:endParaRPr lang="en-GB"/>
          </a:p>
        </p:txBody>
      </p:sp>
      <p:sp>
        <p:nvSpPr>
          <p:cNvPr id="29" name="Text 27"/>
          <p:cNvSpPr txBox="1"/>
          <p:nvPr/>
        </p:nvSpPr>
        <p:spPr>
          <a:xfrm>
            <a:off x="6556248" y="2624328"/>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Create simple quick-reference guides using Microsoft Word for ongoing staff support</a:t>
            </a:r>
            <a:endParaRPr lang="en-US" sz="1400" dirty="0"/>
          </a:p>
        </p:txBody>
      </p:sp>
      <p:sp>
        <p:nvSpPr>
          <p:cNvPr id="30" name="Shape 28"/>
          <p:cNvSpPr/>
          <p:nvPr/>
        </p:nvSpPr>
        <p:spPr>
          <a:xfrm>
            <a:off x="6373368" y="3118104"/>
            <a:ext cx="109728" cy="109728"/>
          </a:xfrm>
          <a:prstGeom prst="rect">
            <a:avLst/>
          </a:prstGeom>
          <a:solidFill>
            <a:srgbClr val="C8973A"/>
          </a:solidFill>
          <a:ln w="12700">
            <a:solidFill>
              <a:srgbClr val="C8973A"/>
            </a:solidFill>
            <a:prstDash val="solid"/>
          </a:ln>
        </p:spPr>
        <p:txBody>
          <a:bodyPr/>
          <a:lstStyle/>
          <a:p>
            <a:endParaRPr lang="en-GB"/>
          </a:p>
        </p:txBody>
      </p:sp>
      <p:sp>
        <p:nvSpPr>
          <p:cNvPr id="31" name="Text 29"/>
          <p:cNvSpPr txBox="1"/>
          <p:nvPr/>
        </p:nvSpPr>
        <p:spPr>
          <a:xfrm>
            <a:off x="6556248" y="3054096"/>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Pilot with one care team before rolling out across the full organisation (NHS Digital, 2022)</a:t>
            </a:r>
            <a:endParaRPr lang="en-US" sz="1400" dirty="0"/>
          </a:p>
        </p:txBody>
      </p:sp>
      <p:sp>
        <p:nvSpPr>
          <p:cNvPr id="32" name="Shape 30"/>
          <p:cNvSpPr/>
          <p:nvPr/>
        </p:nvSpPr>
        <p:spPr>
          <a:xfrm>
            <a:off x="411480" y="3886200"/>
            <a:ext cx="5577840" cy="2377440"/>
          </a:xfrm>
          <a:prstGeom prst="rect">
            <a:avLst/>
          </a:prstGeom>
          <a:solidFill>
            <a:srgbClr val="1C3A1C"/>
          </a:solidFill>
          <a:ln w="12700">
            <a:solidFill>
              <a:srgbClr val="C8973A"/>
            </a:solidFill>
            <a:prstDash val="solid"/>
          </a:ln>
        </p:spPr>
        <p:txBody>
          <a:bodyPr/>
          <a:lstStyle/>
          <a:p>
            <a:endParaRPr lang="en-GB"/>
          </a:p>
        </p:txBody>
      </p:sp>
      <p:sp>
        <p:nvSpPr>
          <p:cNvPr id="33" name="Shape 31"/>
          <p:cNvSpPr/>
          <p:nvPr/>
        </p:nvSpPr>
        <p:spPr>
          <a:xfrm>
            <a:off x="411480" y="3886200"/>
            <a:ext cx="5577840" cy="384048"/>
          </a:xfrm>
          <a:prstGeom prst="rect">
            <a:avLst/>
          </a:prstGeom>
          <a:solidFill>
            <a:srgbClr val="C8973A"/>
          </a:solidFill>
          <a:ln w="12700">
            <a:solidFill>
              <a:srgbClr val="C8973A"/>
            </a:solidFill>
            <a:prstDash val="solid"/>
          </a:ln>
        </p:spPr>
        <p:txBody>
          <a:bodyPr/>
          <a:lstStyle/>
          <a:p>
            <a:endParaRPr lang="en-GB"/>
          </a:p>
        </p:txBody>
      </p:sp>
      <p:sp>
        <p:nvSpPr>
          <p:cNvPr id="34" name="Text 32"/>
          <p:cNvSpPr txBox="1"/>
          <p:nvPr/>
        </p:nvSpPr>
        <p:spPr>
          <a:xfrm>
            <a:off x="521208" y="3931920"/>
            <a:ext cx="3200400" cy="29260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Phase 3 — Rollout</a:t>
            </a:r>
            <a:endParaRPr lang="en-US" sz="2000" dirty="0"/>
          </a:p>
        </p:txBody>
      </p:sp>
      <p:sp>
        <p:nvSpPr>
          <p:cNvPr id="35" name="Text 33"/>
          <p:cNvSpPr txBox="1"/>
          <p:nvPr/>
        </p:nvSpPr>
        <p:spPr>
          <a:xfrm>
            <a:off x="3703320" y="3931920"/>
            <a:ext cx="2103120" cy="292608"/>
          </a:xfrm>
          <a:prstGeom prst="rect">
            <a:avLst/>
          </a:prstGeom>
          <a:noFill/>
          <a:ln/>
        </p:spPr>
        <p:txBody>
          <a:bodyPr wrap="square" lIns="0" tIns="0" rIns="0" bIns="0" rtlCol="0" anchor="ctr"/>
          <a:lstStyle/>
          <a:p>
            <a:pPr marL="0" indent="0" algn="r">
              <a:buNone/>
            </a:pPr>
            <a:r>
              <a:rPr lang="en-US" sz="1000" b="1" dirty="0">
                <a:solidFill>
                  <a:srgbClr val="1A2E1A"/>
                </a:solidFill>
                <a:latin typeface="Calibri" pitchFamily="34" charset="0"/>
                <a:ea typeface="Calibri" pitchFamily="34" charset="-122"/>
                <a:cs typeface="Calibri" pitchFamily="34" charset="-120"/>
              </a:rPr>
              <a:t>Weeks 5–8</a:t>
            </a:r>
            <a:endParaRPr lang="en-US" sz="1000" dirty="0"/>
          </a:p>
        </p:txBody>
      </p:sp>
      <p:sp>
        <p:nvSpPr>
          <p:cNvPr id="36" name="Shape 34"/>
          <p:cNvSpPr/>
          <p:nvPr/>
        </p:nvSpPr>
        <p:spPr>
          <a:xfrm>
            <a:off x="521208" y="4389120"/>
            <a:ext cx="109728" cy="109728"/>
          </a:xfrm>
          <a:prstGeom prst="rect">
            <a:avLst/>
          </a:prstGeom>
          <a:solidFill>
            <a:srgbClr val="C8973A"/>
          </a:solidFill>
          <a:ln w="12700">
            <a:solidFill>
              <a:srgbClr val="C8973A"/>
            </a:solidFill>
            <a:prstDash val="solid"/>
          </a:ln>
        </p:spPr>
        <p:txBody>
          <a:bodyPr/>
          <a:lstStyle/>
          <a:p>
            <a:endParaRPr lang="en-GB"/>
          </a:p>
        </p:txBody>
      </p:sp>
      <p:sp>
        <p:nvSpPr>
          <p:cNvPr id="37" name="Text 35"/>
          <p:cNvSpPr txBox="1"/>
          <p:nvPr/>
        </p:nvSpPr>
        <p:spPr>
          <a:xfrm>
            <a:off x="704088" y="4325112"/>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Roll out Microsoft Teams across all teams, shifts and locations simultaneously</a:t>
            </a:r>
            <a:endParaRPr lang="en-US" sz="1400" dirty="0"/>
          </a:p>
        </p:txBody>
      </p:sp>
      <p:sp>
        <p:nvSpPr>
          <p:cNvPr id="38" name="Shape 36"/>
          <p:cNvSpPr/>
          <p:nvPr/>
        </p:nvSpPr>
        <p:spPr>
          <a:xfrm>
            <a:off x="521208" y="4818888"/>
            <a:ext cx="109728" cy="109728"/>
          </a:xfrm>
          <a:prstGeom prst="rect">
            <a:avLst/>
          </a:prstGeom>
          <a:solidFill>
            <a:srgbClr val="C8973A"/>
          </a:solidFill>
          <a:ln w="12700">
            <a:solidFill>
              <a:srgbClr val="C8973A"/>
            </a:solidFill>
            <a:prstDash val="solid"/>
          </a:ln>
        </p:spPr>
        <p:txBody>
          <a:bodyPr/>
          <a:lstStyle/>
          <a:p>
            <a:endParaRPr lang="en-GB"/>
          </a:p>
        </p:txBody>
      </p:sp>
      <p:sp>
        <p:nvSpPr>
          <p:cNvPr id="39" name="Text 37"/>
          <p:cNvSpPr txBox="1"/>
          <p:nvPr/>
        </p:nvSpPr>
        <p:spPr>
          <a:xfrm>
            <a:off x="704088" y="4754880"/>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Designate shift leads as channel moderators to manage updates and communications</a:t>
            </a:r>
            <a:endParaRPr lang="en-US" sz="1400" dirty="0"/>
          </a:p>
        </p:txBody>
      </p:sp>
      <p:sp>
        <p:nvSpPr>
          <p:cNvPr id="40" name="Shape 38"/>
          <p:cNvSpPr/>
          <p:nvPr/>
        </p:nvSpPr>
        <p:spPr>
          <a:xfrm>
            <a:off x="521208" y="5248656"/>
            <a:ext cx="109728" cy="109728"/>
          </a:xfrm>
          <a:prstGeom prst="rect">
            <a:avLst/>
          </a:prstGeom>
          <a:solidFill>
            <a:srgbClr val="C8973A"/>
          </a:solidFill>
          <a:ln w="12700">
            <a:solidFill>
              <a:srgbClr val="C8973A"/>
            </a:solidFill>
            <a:prstDash val="solid"/>
          </a:ln>
        </p:spPr>
        <p:txBody>
          <a:bodyPr/>
          <a:lstStyle/>
          <a:p>
            <a:endParaRPr lang="en-GB"/>
          </a:p>
        </p:txBody>
      </p:sp>
      <p:sp>
        <p:nvSpPr>
          <p:cNvPr id="41" name="Text 39"/>
          <p:cNvSpPr txBox="1"/>
          <p:nvPr/>
        </p:nvSpPr>
        <p:spPr>
          <a:xfrm>
            <a:off x="704088" y="5184648"/>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Integrate with existing Microsoft 365 tools — Outlook for formal email, OneDrive for document storage</a:t>
            </a:r>
            <a:endParaRPr lang="en-US" sz="1400" dirty="0"/>
          </a:p>
        </p:txBody>
      </p:sp>
      <p:sp>
        <p:nvSpPr>
          <p:cNvPr id="42" name="Shape 40"/>
          <p:cNvSpPr/>
          <p:nvPr/>
        </p:nvSpPr>
        <p:spPr>
          <a:xfrm>
            <a:off x="521208" y="5678424"/>
            <a:ext cx="109728" cy="109728"/>
          </a:xfrm>
          <a:prstGeom prst="rect">
            <a:avLst/>
          </a:prstGeom>
          <a:solidFill>
            <a:srgbClr val="C8973A"/>
          </a:solidFill>
          <a:ln w="12700">
            <a:solidFill>
              <a:srgbClr val="C8973A"/>
            </a:solidFill>
            <a:prstDash val="solid"/>
          </a:ln>
        </p:spPr>
        <p:txBody>
          <a:bodyPr/>
          <a:lstStyle/>
          <a:p>
            <a:endParaRPr lang="en-GB"/>
          </a:p>
        </p:txBody>
      </p:sp>
      <p:sp>
        <p:nvSpPr>
          <p:cNvPr id="43" name="Text 41"/>
          <p:cNvSpPr txBox="1"/>
          <p:nvPr/>
        </p:nvSpPr>
        <p:spPr>
          <a:xfrm>
            <a:off x="704088" y="5614416"/>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Monitor usage and gather staff feedback in the first month (Cresswell et al., 2021)</a:t>
            </a:r>
            <a:endParaRPr lang="en-US" sz="1400" dirty="0"/>
          </a:p>
        </p:txBody>
      </p:sp>
      <p:sp>
        <p:nvSpPr>
          <p:cNvPr id="44" name="Shape 42"/>
          <p:cNvSpPr/>
          <p:nvPr/>
        </p:nvSpPr>
        <p:spPr>
          <a:xfrm>
            <a:off x="6263640" y="3886200"/>
            <a:ext cx="5577840" cy="2377440"/>
          </a:xfrm>
          <a:prstGeom prst="rect">
            <a:avLst/>
          </a:prstGeom>
          <a:solidFill>
            <a:srgbClr val="1C3A1C"/>
          </a:solidFill>
          <a:ln w="12700">
            <a:solidFill>
              <a:srgbClr val="7FB069"/>
            </a:solidFill>
            <a:prstDash val="solid"/>
          </a:ln>
        </p:spPr>
        <p:txBody>
          <a:bodyPr/>
          <a:lstStyle/>
          <a:p>
            <a:endParaRPr lang="en-GB"/>
          </a:p>
        </p:txBody>
      </p:sp>
      <p:sp>
        <p:nvSpPr>
          <p:cNvPr id="45" name="Shape 43"/>
          <p:cNvSpPr/>
          <p:nvPr/>
        </p:nvSpPr>
        <p:spPr>
          <a:xfrm>
            <a:off x="6263640" y="3886200"/>
            <a:ext cx="5577840" cy="384048"/>
          </a:xfrm>
          <a:prstGeom prst="rect">
            <a:avLst/>
          </a:prstGeom>
          <a:solidFill>
            <a:srgbClr val="7FB069"/>
          </a:solidFill>
          <a:ln w="12700">
            <a:solidFill>
              <a:srgbClr val="7FB069"/>
            </a:solidFill>
            <a:prstDash val="solid"/>
          </a:ln>
        </p:spPr>
        <p:txBody>
          <a:bodyPr/>
          <a:lstStyle/>
          <a:p>
            <a:endParaRPr lang="en-GB"/>
          </a:p>
        </p:txBody>
      </p:sp>
      <p:sp>
        <p:nvSpPr>
          <p:cNvPr id="46" name="Text 44"/>
          <p:cNvSpPr txBox="1"/>
          <p:nvPr/>
        </p:nvSpPr>
        <p:spPr>
          <a:xfrm>
            <a:off x="6373368" y="3931920"/>
            <a:ext cx="3200400" cy="292608"/>
          </a:xfrm>
          <a:prstGeom prst="rect">
            <a:avLst/>
          </a:prstGeom>
          <a:noFill/>
          <a:ln/>
        </p:spPr>
        <p:txBody>
          <a:bodyPr wrap="square" lIns="0" tIns="0" rIns="0" bIns="0" rtlCol="0" anchor="ctr"/>
          <a:lstStyle/>
          <a:p>
            <a:pPr marL="0" indent="0">
              <a:buNone/>
            </a:pPr>
            <a:r>
              <a:rPr lang="en-US" sz="2000" b="1" dirty="0">
                <a:solidFill>
                  <a:srgbClr val="1A2E1A"/>
                </a:solidFill>
                <a:latin typeface="Calibri" pitchFamily="34" charset="0"/>
                <a:ea typeface="Calibri" pitchFamily="34" charset="-122"/>
                <a:cs typeface="Calibri" pitchFamily="34" charset="-120"/>
              </a:rPr>
              <a:t>Phase 4 — Review</a:t>
            </a:r>
            <a:endParaRPr lang="en-US" sz="2000" dirty="0"/>
          </a:p>
        </p:txBody>
      </p:sp>
      <p:sp>
        <p:nvSpPr>
          <p:cNvPr id="47" name="Text 45"/>
          <p:cNvSpPr txBox="1"/>
          <p:nvPr/>
        </p:nvSpPr>
        <p:spPr>
          <a:xfrm>
            <a:off x="9555480" y="3931920"/>
            <a:ext cx="2103120" cy="292608"/>
          </a:xfrm>
          <a:prstGeom prst="rect">
            <a:avLst/>
          </a:prstGeom>
          <a:noFill/>
          <a:ln/>
        </p:spPr>
        <p:txBody>
          <a:bodyPr wrap="square" lIns="0" tIns="0" rIns="0" bIns="0" rtlCol="0" anchor="ctr"/>
          <a:lstStyle/>
          <a:p>
            <a:pPr marL="0" indent="0" algn="r">
              <a:buNone/>
            </a:pPr>
            <a:r>
              <a:rPr lang="en-US" sz="1000" b="1" dirty="0">
                <a:solidFill>
                  <a:srgbClr val="1A2E1A"/>
                </a:solidFill>
                <a:latin typeface="Calibri" pitchFamily="34" charset="0"/>
                <a:ea typeface="Calibri" pitchFamily="34" charset="-122"/>
                <a:cs typeface="Calibri" pitchFamily="34" charset="-120"/>
              </a:rPr>
              <a:t>Month 3+</a:t>
            </a:r>
            <a:endParaRPr lang="en-US" sz="1000" dirty="0"/>
          </a:p>
        </p:txBody>
      </p:sp>
      <p:sp>
        <p:nvSpPr>
          <p:cNvPr id="48" name="Shape 46"/>
          <p:cNvSpPr/>
          <p:nvPr/>
        </p:nvSpPr>
        <p:spPr>
          <a:xfrm>
            <a:off x="6373368" y="4389120"/>
            <a:ext cx="109728" cy="109728"/>
          </a:xfrm>
          <a:prstGeom prst="rect">
            <a:avLst/>
          </a:prstGeom>
          <a:solidFill>
            <a:srgbClr val="C8973A"/>
          </a:solidFill>
          <a:ln w="12700">
            <a:solidFill>
              <a:srgbClr val="C8973A"/>
            </a:solidFill>
            <a:prstDash val="solid"/>
          </a:ln>
        </p:spPr>
        <p:txBody>
          <a:bodyPr/>
          <a:lstStyle/>
          <a:p>
            <a:endParaRPr lang="en-GB"/>
          </a:p>
        </p:txBody>
      </p:sp>
      <p:sp>
        <p:nvSpPr>
          <p:cNvPr id="49" name="Text 47"/>
          <p:cNvSpPr txBox="1"/>
          <p:nvPr/>
        </p:nvSpPr>
        <p:spPr>
          <a:xfrm>
            <a:off x="6556248" y="4325112"/>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Conduct regular reviews of communication effectiveness using usage analytics within Teams</a:t>
            </a:r>
            <a:endParaRPr lang="en-US" sz="1400" dirty="0"/>
          </a:p>
        </p:txBody>
      </p:sp>
      <p:sp>
        <p:nvSpPr>
          <p:cNvPr id="50" name="Shape 48"/>
          <p:cNvSpPr/>
          <p:nvPr/>
        </p:nvSpPr>
        <p:spPr>
          <a:xfrm>
            <a:off x="6373368" y="4818888"/>
            <a:ext cx="109728" cy="109728"/>
          </a:xfrm>
          <a:prstGeom prst="rect">
            <a:avLst/>
          </a:prstGeom>
          <a:solidFill>
            <a:srgbClr val="C8973A"/>
          </a:solidFill>
          <a:ln w="12700">
            <a:solidFill>
              <a:srgbClr val="C8973A"/>
            </a:solidFill>
            <a:prstDash val="solid"/>
          </a:ln>
        </p:spPr>
        <p:txBody>
          <a:bodyPr/>
          <a:lstStyle/>
          <a:p>
            <a:endParaRPr lang="en-GB"/>
          </a:p>
        </p:txBody>
      </p:sp>
      <p:sp>
        <p:nvSpPr>
          <p:cNvPr id="51" name="Text 49"/>
          <p:cNvSpPr txBox="1"/>
          <p:nvPr/>
        </p:nvSpPr>
        <p:spPr>
          <a:xfrm>
            <a:off x="6556248" y="4754880"/>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Update channel structures and protocols based on staff and management feedback</a:t>
            </a:r>
            <a:endParaRPr lang="en-US" sz="1400" dirty="0"/>
          </a:p>
        </p:txBody>
      </p:sp>
      <p:sp>
        <p:nvSpPr>
          <p:cNvPr id="52" name="Shape 50"/>
          <p:cNvSpPr/>
          <p:nvPr/>
        </p:nvSpPr>
        <p:spPr>
          <a:xfrm>
            <a:off x="6373368" y="5248656"/>
            <a:ext cx="109728" cy="109728"/>
          </a:xfrm>
          <a:prstGeom prst="rect">
            <a:avLst/>
          </a:prstGeom>
          <a:solidFill>
            <a:srgbClr val="C8973A"/>
          </a:solidFill>
          <a:ln w="12700">
            <a:solidFill>
              <a:srgbClr val="C8973A"/>
            </a:solidFill>
            <a:prstDash val="solid"/>
          </a:ln>
        </p:spPr>
        <p:txBody>
          <a:bodyPr/>
          <a:lstStyle/>
          <a:p>
            <a:endParaRPr lang="en-GB"/>
          </a:p>
        </p:txBody>
      </p:sp>
      <p:sp>
        <p:nvSpPr>
          <p:cNvPr id="53" name="Text 51"/>
          <p:cNvSpPr txBox="1"/>
          <p:nvPr/>
        </p:nvSpPr>
        <p:spPr>
          <a:xfrm>
            <a:off x="6556248" y="5184648"/>
            <a:ext cx="5120640" cy="384048"/>
          </a:xfrm>
          <a:prstGeom prst="rect">
            <a:avLst/>
          </a:prstGeom>
          <a:noFill/>
          <a:ln/>
        </p:spPr>
        <p:txBody>
          <a:bodyPr wrap="square" lIns="0" tIns="0" rIns="0" bIns="0" rtlCol="0" anchor="ctr"/>
          <a:lstStyle/>
          <a:p>
            <a:pPr marL="0" indent="0">
              <a:buNone/>
            </a:pPr>
            <a:r>
              <a:rPr lang="en-US" sz="1400" dirty="0">
                <a:solidFill>
                  <a:srgbClr val="F7F9F4"/>
                </a:solidFill>
                <a:latin typeface="Calibri" pitchFamily="34" charset="0"/>
                <a:ea typeface="Calibri" pitchFamily="34" charset="-122"/>
                <a:cs typeface="Calibri" pitchFamily="34" charset="-120"/>
              </a:rPr>
              <a:t>Report improvements to CQC at next inspection as evidence of digital transformation (Care Quality Commission, 2022)</a:t>
            </a:r>
            <a:endParaRPr lang="en-US" sz="1400" dirty="0"/>
          </a:p>
        </p:txBody>
      </p:sp>
      <p:sp>
        <p:nvSpPr>
          <p:cNvPr id="54" name="Text 52"/>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BBBBBB"/>
                </a:solidFill>
                <a:latin typeface="Calibri" pitchFamily="34" charset="0"/>
                <a:ea typeface="Calibri" pitchFamily="34" charset="-122"/>
                <a:cs typeface="Calibri" pitchFamily="34" charset="-120"/>
              </a:rPr>
              <a:t>ICO (2021); NHS Digital (2022); Cresswell et al. (2021); Care Quality Commission (2022)</a:t>
            </a:r>
            <a:endParaRPr lang="en-US" sz="750" dirty="0"/>
          </a:p>
        </p:txBody>
      </p:sp>
      <p:sp>
        <p:nvSpPr>
          <p:cNvPr id="55" name="Text 53"/>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AAAAAA"/>
                </a:solidFill>
                <a:latin typeface="Calibri" pitchFamily="34" charset="0"/>
                <a:ea typeface="Calibri" pitchFamily="34" charset="-122"/>
                <a:cs typeface="Calibri" pitchFamily="34" charset="-120"/>
              </a:rPr>
              <a:t>9 / 11</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7F9F4"/>
          </a:solidFill>
          <a:ln/>
        </p:spPr>
        <p:txBody>
          <a:bodyPr/>
          <a:lstStyle/>
          <a:p>
            <a:endParaRPr lang="en-GB"/>
          </a:p>
        </p:txBody>
      </p:sp>
      <p:sp>
        <p:nvSpPr>
          <p:cNvPr id="3" name="Shape 1"/>
          <p:cNvSpPr/>
          <p:nvPr/>
        </p:nvSpPr>
        <p:spPr>
          <a:xfrm>
            <a:off x="0" y="0"/>
            <a:ext cx="256032" cy="6858000"/>
          </a:xfrm>
          <a:prstGeom prst="rect">
            <a:avLst/>
          </a:prstGeom>
          <a:solidFill>
            <a:srgbClr val="2D5A27"/>
          </a:solidFill>
          <a:ln/>
        </p:spPr>
        <p:txBody>
          <a:bodyPr/>
          <a:lstStyle/>
          <a:p>
            <a:endParaRPr lang="en-GB"/>
          </a:p>
        </p:txBody>
      </p:sp>
      <p:sp>
        <p:nvSpPr>
          <p:cNvPr id="4" name="Text 2"/>
          <p:cNvSpPr txBox="1"/>
          <p:nvPr/>
        </p:nvSpPr>
        <p:spPr>
          <a:xfrm>
            <a:off x="502920" y="274320"/>
            <a:ext cx="11247120" cy="594360"/>
          </a:xfrm>
          <a:prstGeom prst="rect">
            <a:avLst/>
          </a:prstGeom>
          <a:noFill/>
          <a:ln/>
        </p:spPr>
        <p:txBody>
          <a:bodyPr wrap="square" rtlCol="0" anchor="ctr"/>
          <a:lstStyle/>
          <a:p>
            <a:pPr marL="0" indent="0">
              <a:buNone/>
            </a:pPr>
            <a:r>
              <a:rPr lang="en-US" sz="3000" b="1" dirty="0">
                <a:solidFill>
                  <a:srgbClr val="1A2E1A"/>
                </a:solidFill>
                <a:latin typeface="Trebuchet MS" pitchFamily="34" charset="0"/>
                <a:ea typeface="Trebuchet MS" pitchFamily="34" charset="-122"/>
                <a:cs typeface="Trebuchet MS" pitchFamily="34" charset="-120"/>
              </a:rPr>
              <a:t>Conclusion</a:t>
            </a:r>
            <a:endParaRPr lang="en-US" sz="3000" dirty="0"/>
          </a:p>
        </p:txBody>
      </p:sp>
      <p:sp>
        <p:nvSpPr>
          <p:cNvPr id="5" name="Shape 3"/>
          <p:cNvSpPr/>
          <p:nvPr/>
        </p:nvSpPr>
        <p:spPr>
          <a:xfrm>
            <a:off x="502920" y="868680"/>
            <a:ext cx="8961120" cy="36576"/>
          </a:xfrm>
          <a:prstGeom prst="rect">
            <a:avLst/>
          </a:prstGeom>
          <a:solidFill>
            <a:srgbClr val="C8973A"/>
          </a:solidFill>
          <a:ln w="12700">
            <a:solidFill>
              <a:srgbClr val="C8973A"/>
            </a:solidFill>
            <a:prstDash val="solid"/>
          </a:ln>
        </p:spPr>
        <p:txBody>
          <a:bodyPr/>
          <a:lstStyle/>
          <a:p>
            <a:endParaRPr lang="en-GB"/>
          </a:p>
        </p:txBody>
      </p:sp>
      <p:sp>
        <p:nvSpPr>
          <p:cNvPr id="6" name="Shape 4"/>
          <p:cNvSpPr/>
          <p:nvPr/>
        </p:nvSpPr>
        <p:spPr>
          <a:xfrm>
            <a:off x="502920" y="960120"/>
            <a:ext cx="2011680" cy="256032"/>
          </a:xfrm>
          <a:prstGeom prst="rect">
            <a:avLst/>
          </a:prstGeom>
          <a:solidFill>
            <a:srgbClr val="C8973A"/>
          </a:solidFill>
          <a:ln w="12700">
            <a:solidFill>
              <a:srgbClr val="C8973A"/>
            </a:solidFill>
            <a:prstDash val="solid"/>
          </a:ln>
        </p:spPr>
        <p:txBody>
          <a:bodyPr/>
          <a:lstStyle/>
          <a:p>
            <a:endParaRPr lang="en-GB"/>
          </a:p>
        </p:txBody>
      </p:sp>
      <p:sp>
        <p:nvSpPr>
          <p:cNvPr id="7" name="Text 5"/>
          <p:cNvSpPr txBox="1"/>
          <p:nvPr/>
        </p:nvSpPr>
        <p:spPr>
          <a:xfrm>
            <a:off x="548640" y="978408"/>
            <a:ext cx="1920240" cy="219456"/>
          </a:xfrm>
          <a:prstGeom prst="rect">
            <a:avLst/>
          </a:prstGeom>
          <a:noFill/>
          <a:ln/>
        </p:spPr>
        <p:txBody>
          <a:bodyPr wrap="square" rtlCol="0" anchor="ctr"/>
          <a:lstStyle/>
          <a:p>
            <a:pPr marL="0" indent="0">
              <a:buNone/>
            </a:pPr>
            <a:r>
              <a:rPr lang="en-US" sz="1600" b="1" dirty="0">
                <a:solidFill>
                  <a:srgbClr val="1A2E1A"/>
                </a:solidFill>
                <a:latin typeface="Calibri" pitchFamily="34" charset="0"/>
                <a:ea typeface="Calibri" pitchFamily="34" charset="-122"/>
                <a:cs typeface="Calibri" pitchFamily="34" charset="-120"/>
              </a:rPr>
              <a:t>SUMMARY</a:t>
            </a:r>
            <a:endParaRPr lang="en-US" sz="1600" dirty="0"/>
          </a:p>
        </p:txBody>
      </p:sp>
      <p:sp>
        <p:nvSpPr>
          <p:cNvPr id="8" name="Text 6"/>
          <p:cNvSpPr txBox="1"/>
          <p:nvPr/>
        </p:nvSpPr>
        <p:spPr>
          <a:xfrm>
            <a:off x="502920" y="1325880"/>
            <a:ext cx="11247120" cy="777240"/>
          </a:xfrm>
          <a:prstGeom prst="rect">
            <a:avLst/>
          </a:prstGeom>
          <a:noFill/>
          <a:ln/>
        </p:spPr>
        <p:txBody>
          <a:bodyPr wrap="square" rtlCol="0" anchor="ctr"/>
          <a:lstStyle/>
          <a:p>
            <a:pPr marL="0" indent="0">
              <a:buNone/>
            </a:pPr>
            <a:r>
              <a:rPr lang="en-US" sz="1600" b="1" dirty="0">
                <a:solidFill>
                  <a:srgbClr val="1A2E1A"/>
                </a:solidFill>
                <a:latin typeface="Calibri" pitchFamily="34" charset="0"/>
                <a:ea typeface="Calibri" pitchFamily="34" charset="-122"/>
                <a:cs typeface="Calibri" pitchFamily="34" charset="-120"/>
              </a:rPr>
              <a:t>This presentation has demonstrated that Microsoft Teams is the most suitable Microsoft 365 tool to address the workplace task of staff communication and daily updates at Ashford Community Care Service. The evidence presented supports a clear and structured group recommendation for digital transformation within this health and social care setting.</a:t>
            </a:r>
            <a:endParaRPr lang="en-US" sz="1600" b="1" dirty="0"/>
          </a:p>
        </p:txBody>
      </p:sp>
      <p:sp>
        <p:nvSpPr>
          <p:cNvPr id="9" name="Shape 7"/>
          <p:cNvSpPr/>
          <p:nvPr/>
        </p:nvSpPr>
        <p:spPr>
          <a:xfrm>
            <a:off x="411480" y="2240280"/>
            <a:ext cx="502920" cy="502920"/>
          </a:xfrm>
          <a:prstGeom prst="rect">
            <a:avLst/>
          </a:prstGeom>
          <a:solidFill>
            <a:srgbClr val="2D5A27"/>
          </a:solidFill>
          <a:ln w="12700">
            <a:solidFill>
              <a:srgbClr val="2D5A27"/>
            </a:solidFill>
            <a:prstDash val="solid"/>
          </a:ln>
        </p:spPr>
        <p:txBody>
          <a:bodyPr/>
          <a:lstStyle/>
          <a:p>
            <a:endParaRPr lang="en-GB"/>
          </a:p>
        </p:txBody>
      </p:sp>
      <p:sp>
        <p:nvSpPr>
          <p:cNvPr id="10" name="Text 8"/>
          <p:cNvSpPr txBox="1"/>
          <p:nvPr/>
        </p:nvSpPr>
        <p:spPr>
          <a:xfrm>
            <a:off x="411480" y="2331720"/>
            <a:ext cx="502920" cy="320040"/>
          </a:xfrm>
          <a:prstGeom prst="rect">
            <a:avLst/>
          </a:prstGeom>
          <a:noFill/>
          <a:ln/>
        </p:spPr>
        <p:txBody>
          <a:bodyPr wrap="square" lIns="0" tIns="0" rIns="0" bIns="0" rtlCol="0" anchor="ctr"/>
          <a:lstStyle/>
          <a:p>
            <a:pPr marL="0" indent="0" algn="ctr">
              <a:buNone/>
            </a:pPr>
            <a:r>
              <a:rPr lang="en-US" sz="1200" b="1" dirty="0">
                <a:solidFill>
                  <a:srgbClr val="F7F9F4"/>
                </a:solidFill>
                <a:latin typeface="Trebuchet MS" pitchFamily="34" charset="0"/>
                <a:ea typeface="Trebuchet MS" pitchFamily="34" charset="-122"/>
                <a:cs typeface="Trebuchet MS" pitchFamily="34" charset="-120"/>
              </a:rPr>
              <a:t>01</a:t>
            </a:r>
            <a:endParaRPr lang="en-US" sz="1200" dirty="0"/>
          </a:p>
        </p:txBody>
      </p:sp>
      <p:sp>
        <p:nvSpPr>
          <p:cNvPr id="11" name="Text 9"/>
          <p:cNvSpPr txBox="1"/>
          <p:nvPr/>
        </p:nvSpPr>
        <p:spPr>
          <a:xfrm>
            <a:off x="1005840" y="2286000"/>
            <a:ext cx="10515600" cy="640080"/>
          </a:xfrm>
          <a:prstGeom prst="rect">
            <a:avLst/>
          </a:prstGeom>
          <a:noFill/>
          <a:ln/>
        </p:spPr>
        <p:txBody>
          <a:bodyPr wrap="square" rtlCol="0" anchor="ctr"/>
          <a:lstStyle/>
          <a:p>
            <a:pPr marL="0" indent="0">
              <a:buNone/>
            </a:pPr>
            <a:r>
              <a:rPr lang="en-US" dirty="0">
                <a:solidFill>
                  <a:srgbClr val="222222"/>
                </a:solidFill>
                <a:latin typeface="Calibri" pitchFamily="34" charset="0"/>
                <a:ea typeface="Calibri" pitchFamily="34" charset="-122"/>
                <a:cs typeface="Calibri" pitchFamily="34" charset="-120"/>
              </a:rPr>
              <a:t>Ashford faces significant communication challenges — missed updates, duplicated work and inconsistent information across multiple care locations.</a:t>
            </a:r>
            <a:endParaRPr lang="en-US" dirty="0"/>
          </a:p>
        </p:txBody>
      </p:sp>
      <p:sp>
        <p:nvSpPr>
          <p:cNvPr id="12" name="Shape 10"/>
          <p:cNvSpPr/>
          <p:nvPr/>
        </p:nvSpPr>
        <p:spPr>
          <a:xfrm>
            <a:off x="411480" y="2834640"/>
            <a:ext cx="11430000" cy="0"/>
          </a:xfrm>
          <a:prstGeom prst="line">
            <a:avLst/>
          </a:prstGeom>
          <a:noFill/>
          <a:ln w="12700">
            <a:solidFill>
              <a:srgbClr val="CCCCCC"/>
            </a:solidFill>
            <a:prstDash val="solid"/>
          </a:ln>
        </p:spPr>
        <p:txBody>
          <a:bodyPr/>
          <a:lstStyle/>
          <a:p>
            <a:endParaRPr lang="en-GB"/>
          </a:p>
        </p:txBody>
      </p:sp>
      <p:sp>
        <p:nvSpPr>
          <p:cNvPr id="13" name="Shape 11"/>
          <p:cNvSpPr/>
          <p:nvPr/>
        </p:nvSpPr>
        <p:spPr>
          <a:xfrm>
            <a:off x="411480" y="3044952"/>
            <a:ext cx="502920" cy="502920"/>
          </a:xfrm>
          <a:prstGeom prst="rect">
            <a:avLst/>
          </a:prstGeom>
          <a:solidFill>
            <a:srgbClr val="2D5A27"/>
          </a:solidFill>
          <a:ln w="12700">
            <a:solidFill>
              <a:srgbClr val="2D5A27"/>
            </a:solidFill>
            <a:prstDash val="solid"/>
          </a:ln>
        </p:spPr>
        <p:txBody>
          <a:bodyPr/>
          <a:lstStyle/>
          <a:p>
            <a:endParaRPr lang="en-GB"/>
          </a:p>
        </p:txBody>
      </p:sp>
      <p:sp>
        <p:nvSpPr>
          <p:cNvPr id="14" name="Text 12"/>
          <p:cNvSpPr txBox="1"/>
          <p:nvPr/>
        </p:nvSpPr>
        <p:spPr>
          <a:xfrm>
            <a:off x="411480" y="3136392"/>
            <a:ext cx="502920" cy="320040"/>
          </a:xfrm>
          <a:prstGeom prst="rect">
            <a:avLst/>
          </a:prstGeom>
          <a:noFill/>
          <a:ln/>
        </p:spPr>
        <p:txBody>
          <a:bodyPr wrap="square" lIns="0" tIns="0" rIns="0" bIns="0" rtlCol="0" anchor="ctr"/>
          <a:lstStyle/>
          <a:p>
            <a:pPr marL="0" indent="0" algn="ctr">
              <a:buNone/>
            </a:pPr>
            <a:r>
              <a:rPr lang="en-US" sz="1200" b="1" dirty="0">
                <a:solidFill>
                  <a:srgbClr val="F7F9F4"/>
                </a:solidFill>
                <a:latin typeface="Trebuchet MS" pitchFamily="34" charset="0"/>
                <a:ea typeface="Trebuchet MS" pitchFamily="34" charset="-122"/>
                <a:cs typeface="Trebuchet MS" pitchFamily="34" charset="-120"/>
              </a:rPr>
              <a:t>02</a:t>
            </a:r>
            <a:endParaRPr lang="en-US" sz="1200" dirty="0"/>
          </a:p>
        </p:txBody>
      </p:sp>
      <p:sp>
        <p:nvSpPr>
          <p:cNvPr id="15" name="Text 13"/>
          <p:cNvSpPr txBox="1"/>
          <p:nvPr/>
        </p:nvSpPr>
        <p:spPr>
          <a:xfrm>
            <a:off x="1005840" y="3090672"/>
            <a:ext cx="10515600" cy="640080"/>
          </a:xfrm>
          <a:prstGeom prst="rect">
            <a:avLst/>
          </a:prstGeom>
          <a:noFill/>
          <a:ln/>
        </p:spPr>
        <p:txBody>
          <a:bodyPr wrap="square" rtlCol="0" anchor="ctr"/>
          <a:lstStyle/>
          <a:p>
            <a:pPr marL="0" indent="0">
              <a:buNone/>
            </a:pPr>
            <a:r>
              <a:rPr lang="en-US" dirty="0">
                <a:solidFill>
                  <a:srgbClr val="222222"/>
                </a:solidFill>
                <a:latin typeface="Calibri" pitchFamily="34" charset="0"/>
                <a:ea typeface="Calibri" pitchFamily="34" charset="-122"/>
                <a:cs typeface="Calibri" pitchFamily="34" charset="-120"/>
              </a:rPr>
              <a:t>The chosen workplace task — staff communication and daily updates — is directly linked to the quality and safety of care delivered to service users (Care Quality Commission, 2022).</a:t>
            </a:r>
            <a:endParaRPr lang="en-US" dirty="0"/>
          </a:p>
        </p:txBody>
      </p:sp>
      <p:sp>
        <p:nvSpPr>
          <p:cNvPr id="16" name="Shape 14"/>
          <p:cNvSpPr/>
          <p:nvPr/>
        </p:nvSpPr>
        <p:spPr>
          <a:xfrm>
            <a:off x="411480" y="3639312"/>
            <a:ext cx="11430000" cy="0"/>
          </a:xfrm>
          <a:prstGeom prst="line">
            <a:avLst/>
          </a:prstGeom>
          <a:noFill/>
          <a:ln w="12700">
            <a:solidFill>
              <a:srgbClr val="CCCCCC"/>
            </a:solidFill>
            <a:prstDash val="solid"/>
          </a:ln>
        </p:spPr>
        <p:txBody>
          <a:bodyPr/>
          <a:lstStyle/>
          <a:p>
            <a:endParaRPr lang="en-GB"/>
          </a:p>
        </p:txBody>
      </p:sp>
      <p:sp>
        <p:nvSpPr>
          <p:cNvPr id="17" name="Shape 15"/>
          <p:cNvSpPr/>
          <p:nvPr/>
        </p:nvSpPr>
        <p:spPr>
          <a:xfrm>
            <a:off x="411480" y="3849624"/>
            <a:ext cx="502920" cy="502920"/>
          </a:xfrm>
          <a:prstGeom prst="rect">
            <a:avLst/>
          </a:prstGeom>
          <a:solidFill>
            <a:srgbClr val="2D5A27"/>
          </a:solidFill>
          <a:ln w="12700">
            <a:solidFill>
              <a:srgbClr val="2D5A27"/>
            </a:solidFill>
            <a:prstDash val="solid"/>
          </a:ln>
        </p:spPr>
        <p:txBody>
          <a:bodyPr/>
          <a:lstStyle/>
          <a:p>
            <a:endParaRPr lang="en-GB"/>
          </a:p>
        </p:txBody>
      </p:sp>
      <p:sp>
        <p:nvSpPr>
          <p:cNvPr id="18" name="Text 16"/>
          <p:cNvSpPr txBox="1"/>
          <p:nvPr/>
        </p:nvSpPr>
        <p:spPr>
          <a:xfrm>
            <a:off x="411480" y="3941064"/>
            <a:ext cx="502920" cy="320040"/>
          </a:xfrm>
          <a:prstGeom prst="rect">
            <a:avLst/>
          </a:prstGeom>
          <a:noFill/>
          <a:ln/>
        </p:spPr>
        <p:txBody>
          <a:bodyPr wrap="square" lIns="0" tIns="0" rIns="0" bIns="0" rtlCol="0" anchor="ctr"/>
          <a:lstStyle/>
          <a:p>
            <a:pPr marL="0" indent="0" algn="ctr">
              <a:buNone/>
            </a:pPr>
            <a:r>
              <a:rPr lang="en-US" sz="1200" b="1" dirty="0">
                <a:solidFill>
                  <a:srgbClr val="F7F9F4"/>
                </a:solidFill>
                <a:latin typeface="Trebuchet MS" pitchFamily="34" charset="0"/>
                <a:ea typeface="Trebuchet MS" pitchFamily="34" charset="-122"/>
                <a:cs typeface="Trebuchet MS" pitchFamily="34" charset="-120"/>
              </a:rPr>
              <a:t>03</a:t>
            </a:r>
            <a:endParaRPr lang="en-US" sz="1200" dirty="0"/>
          </a:p>
        </p:txBody>
      </p:sp>
      <p:sp>
        <p:nvSpPr>
          <p:cNvPr id="19" name="Text 17"/>
          <p:cNvSpPr txBox="1"/>
          <p:nvPr/>
        </p:nvSpPr>
        <p:spPr>
          <a:xfrm>
            <a:off x="1005840" y="3895344"/>
            <a:ext cx="10515600" cy="640080"/>
          </a:xfrm>
          <a:prstGeom prst="rect">
            <a:avLst/>
          </a:prstGeom>
          <a:noFill/>
          <a:ln/>
        </p:spPr>
        <p:txBody>
          <a:bodyPr wrap="square" rtlCol="0" anchor="ctr"/>
          <a:lstStyle/>
          <a:p>
            <a:pPr marL="0" indent="0">
              <a:buNone/>
            </a:pPr>
            <a:r>
              <a:rPr lang="en-US" dirty="0">
                <a:solidFill>
                  <a:srgbClr val="222222"/>
                </a:solidFill>
                <a:latin typeface="Calibri" pitchFamily="34" charset="0"/>
                <a:ea typeface="Calibri" pitchFamily="34" charset="-122"/>
                <a:cs typeface="Calibri" pitchFamily="34" charset="-120"/>
              </a:rPr>
              <a:t>Microsoft Teams was selected as the most suitable tool due to its real-time messaging, team channels, mobile accessibility and integration within the Microsoft 365 suite already used by Ashford.</a:t>
            </a:r>
            <a:endParaRPr lang="en-US" dirty="0"/>
          </a:p>
        </p:txBody>
      </p:sp>
      <p:sp>
        <p:nvSpPr>
          <p:cNvPr id="20" name="Shape 18"/>
          <p:cNvSpPr/>
          <p:nvPr/>
        </p:nvSpPr>
        <p:spPr>
          <a:xfrm>
            <a:off x="411480" y="4443984"/>
            <a:ext cx="11430000" cy="0"/>
          </a:xfrm>
          <a:prstGeom prst="line">
            <a:avLst/>
          </a:prstGeom>
          <a:noFill/>
          <a:ln w="12700">
            <a:solidFill>
              <a:srgbClr val="CCCCCC"/>
            </a:solidFill>
            <a:prstDash val="solid"/>
          </a:ln>
        </p:spPr>
        <p:txBody>
          <a:bodyPr/>
          <a:lstStyle/>
          <a:p>
            <a:endParaRPr lang="en-GB"/>
          </a:p>
        </p:txBody>
      </p:sp>
      <p:sp>
        <p:nvSpPr>
          <p:cNvPr id="21" name="Shape 19"/>
          <p:cNvSpPr/>
          <p:nvPr/>
        </p:nvSpPr>
        <p:spPr>
          <a:xfrm>
            <a:off x="411480" y="4654296"/>
            <a:ext cx="502920" cy="502920"/>
          </a:xfrm>
          <a:prstGeom prst="rect">
            <a:avLst/>
          </a:prstGeom>
          <a:solidFill>
            <a:srgbClr val="2D5A27"/>
          </a:solidFill>
          <a:ln w="12700">
            <a:solidFill>
              <a:srgbClr val="2D5A27"/>
            </a:solidFill>
            <a:prstDash val="solid"/>
          </a:ln>
        </p:spPr>
        <p:txBody>
          <a:bodyPr/>
          <a:lstStyle/>
          <a:p>
            <a:endParaRPr lang="en-GB"/>
          </a:p>
        </p:txBody>
      </p:sp>
      <p:sp>
        <p:nvSpPr>
          <p:cNvPr id="22" name="Text 20"/>
          <p:cNvSpPr txBox="1"/>
          <p:nvPr/>
        </p:nvSpPr>
        <p:spPr>
          <a:xfrm>
            <a:off x="411480" y="4745736"/>
            <a:ext cx="502920" cy="320040"/>
          </a:xfrm>
          <a:prstGeom prst="rect">
            <a:avLst/>
          </a:prstGeom>
          <a:noFill/>
          <a:ln/>
        </p:spPr>
        <p:txBody>
          <a:bodyPr wrap="square" lIns="0" tIns="0" rIns="0" bIns="0" rtlCol="0" anchor="ctr"/>
          <a:lstStyle/>
          <a:p>
            <a:pPr marL="0" indent="0" algn="ctr">
              <a:buNone/>
            </a:pPr>
            <a:r>
              <a:rPr lang="en-US" sz="1200" b="1" dirty="0">
                <a:solidFill>
                  <a:srgbClr val="F7F9F4"/>
                </a:solidFill>
                <a:latin typeface="Trebuchet MS" pitchFamily="34" charset="0"/>
                <a:ea typeface="Trebuchet MS" pitchFamily="34" charset="-122"/>
                <a:cs typeface="Trebuchet MS" pitchFamily="34" charset="-120"/>
              </a:rPr>
              <a:t>04</a:t>
            </a:r>
            <a:endParaRPr lang="en-US" sz="1200" dirty="0"/>
          </a:p>
        </p:txBody>
      </p:sp>
      <p:sp>
        <p:nvSpPr>
          <p:cNvPr id="23" name="Text 21"/>
          <p:cNvSpPr txBox="1"/>
          <p:nvPr/>
        </p:nvSpPr>
        <p:spPr>
          <a:xfrm>
            <a:off x="1005840" y="4700016"/>
            <a:ext cx="10515600" cy="640080"/>
          </a:xfrm>
          <a:prstGeom prst="rect">
            <a:avLst/>
          </a:prstGeom>
          <a:noFill/>
          <a:ln/>
        </p:spPr>
        <p:txBody>
          <a:bodyPr wrap="square" rtlCol="0" anchor="ctr"/>
          <a:lstStyle/>
          <a:p>
            <a:pPr marL="0" indent="0">
              <a:buNone/>
            </a:pPr>
            <a:r>
              <a:rPr lang="en-US" dirty="0">
                <a:solidFill>
                  <a:srgbClr val="222222"/>
                </a:solidFill>
                <a:latin typeface="Calibri" pitchFamily="34" charset="0"/>
                <a:ea typeface="Calibri" pitchFamily="34" charset="-122"/>
                <a:cs typeface="Calibri" pitchFamily="34" charset="-120"/>
              </a:rPr>
              <a:t>The tool demonstrably improves efficiency and communication, with evidence showing reductions in missed updates and faster information sharing across health and care settings (Greenhalgh et al., 2021; NHS Digital, 2022).</a:t>
            </a:r>
            <a:endParaRPr lang="en-US" dirty="0"/>
          </a:p>
        </p:txBody>
      </p:sp>
      <p:sp>
        <p:nvSpPr>
          <p:cNvPr id="24" name="Shape 22"/>
          <p:cNvSpPr/>
          <p:nvPr/>
        </p:nvSpPr>
        <p:spPr>
          <a:xfrm>
            <a:off x="411480" y="5248656"/>
            <a:ext cx="11430000" cy="0"/>
          </a:xfrm>
          <a:prstGeom prst="line">
            <a:avLst/>
          </a:prstGeom>
          <a:noFill/>
          <a:ln w="12700">
            <a:solidFill>
              <a:srgbClr val="CCCCCC"/>
            </a:solidFill>
            <a:prstDash val="solid"/>
          </a:ln>
        </p:spPr>
        <p:txBody>
          <a:bodyPr/>
          <a:lstStyle/>
          <a:p>
            <a:endParaRPr lang="en-GB"/>
          </a:p>
        </p:txBody>
      </p:sp>
      <p:sp>
        <p:nvSpPr>
          <p:cNvPr id="25" name="Shape 23"/>
          <p:cNvSpPr/>
          <p:nvPr/>
        </p:nvSpPr>
        <p:spPr>
          <a:xfrm>
            <a:off x="411480" y="5458968"/>
            <a:ext cx="502920" cy="502920"/>
          </a:xfrm>
          <a:prstGeom prst="rect">
            <a:avLst/>
          </a:prstGeom>
          <a:solidFill>
            <a:srgbClr val="2D5A27"/>
          </a:solidFill>
          <a:ln w="12700">
            <a:solidFill>
              <a:srgbClr val="2D5A27"/>
            </a:solidFill>
            <a:prstDash val="solid"/>
          </a:ln>
        </p:spPr>
        <p:txBody>
          <a:bodyPr/>
          <a:lstStyle/>
          <a:p>
            <a:endParaRPr lang="en-GB"/>
          </a:p>
        </p:txBody>
      </p:sp>
      <p:sp>
        <p:nvSpPr>
          <p:cNvPr id="26" name="Text 24"/>
          <p:cNvSpPr txBox="1"/>
          <p:nvPr/>
        </p:nvSpPr>
        <p:spPr>
          <a:xfrm>
            <a:off x="411480" y="5550408"/>
            <a:ext cx="502920" cy="320040"/>
          </a:xfrm>
          <a:prstGeom prst="rect">
            <a:avLst/>
          </a:prstGeom>
          <a:noFill/>
          <a:ln/>
        </p:spPr>
        <p:txBody>
          <a:bodyPr wrap="square" lIns="0" tIns="0" rIns="0" bIns="0" rtlCol="0" anchor="ctr"/>
          <a:lstStyle/>
          <a:p>
            <a:pPr marL="0" indent="0" algn="ctr">
              <a:buNone/>
            </a:pPr>
            <a:r>
              <a:rPr lang="en-US" sz="1200" b="1" dirty="0">
                <a:solidFill>
                  <a:srgbClr val="F7F9F4"/>
                </a:solidFill>
                <a:latin typeface="Trebuchet MS" pitchFamily="34" charset="0"/>
                <a:ea typeface="Trebuchet MS" pitchFamily="34" charset="-122"/>
                <a:cs typeface="Trebuchet MS" pitchFamily="34" charset="-120"/>
              </a:rPr>
              <a:t>05</a:t>
            </a:r>
            <a:endParaRPr lang="en-US" sz="1200" dirty="0"/>
          </a:p>
        </p:txBody>
      </p:sp>
      <p:sp>
        <p:nvSpPr>
          <p:cNvPr id="27" name="Text 25"/>
          <p:cNvSpPr txBox="1"/>
          <p:nvPr/>
        </p:nvSpPr>
        <p:spPr>
          <a:xfrm>
            <a:off x="1005840" y="5504688"/>
            <a:ext cx="10515600" cy="640080"/>
          </a:xfrm>
          <a:prstGeom prst="rect">
            <a:avLst/>
          </a:prstGeom>
          <a:noFill/>
          <a:ln/>
        </p:spPr>
        <p:txBody>
          <a:bodyPr wrap="square" rtlCol="0" anchor="ctr"/>
          <a:lstStyle/>
          <a:p>
            <a:pPr marL="0" indent="0">
              <a:buNone/>
            </a:pPr>
            <a:r>
              <a:rPr lang="en-US" dirty="0">
                <a:solidFill>
                  <a:srgbClr val="222222"/>
                </a:solidFill>
                <a:latin typeface="Calibri" pitchFamily="34" charset="0"/>
                <a:ea typeface="Calibri" pitchFamily="34" charset="-122"/>
                <a:cs typeface="Calibri" pitchFamily="34" charset="-120"/>
              </a:rPr>
              <a:t>A phased four-stage implementation plan — covering setup, training, full rollout and continuous review — has been proposed to ensure sustainable adoption across the organisation.</a:t>
            </a:r>
            <a:endParaRPr lang="en-US" dirty="0"/>
          </a:p>
        </p:txBody>
      </p:sp>
      <p:sp>
        <p:nvSpPr>
          <p:cNvPr id="28" name="Shape 26"/>
          <p:cNvSpPr/>
          <p:nvPr/>
        </p:nvSpPr>
        <p:spPr>
          <a:xfrm>
            <a:off x="411480" y="6263640"/>
            <a:ext cx="11430000" cy="36576"/>
          </a:xfrm>
          <a:prstGeom prst="rect">
            <a:avLst/>
          </a:prstGeom>
          <a:solidFill>
            <a:srgbClr val="C8973A"/>
          </a:solidFill>
          <a:ln w="12700">
            <a:solidFill>
              <a:srgbClr val="C8973A"/>
            </a:solidFill>
            <a:prstDash val="solid"/>
          </a:ln>
        </p:spPr>
        <p:txBody>
          <a:bodyPr/>
          <a:lstStyle/>
          <a:p>
            <a:endParaRPr lang="en-GB"/>
          </a:p>
        </p:txBody>
      </p:sp>
      <p:sp>
        <p:nvSpPr>
          <p:cNvPr id="29" name="Text 27"/>
          <p:cNvSpPr txBox="1"/>
          <p:nvPr/>
        </p:nvSpPr>
        <p:spPr>
          <a:xfrm>
            <a:off x="411480" y="6492240"/>
            <a:ext cx="10515600" cy="228600"/>
          </a:xfrm>
          <a:prstGeom prst="rect">
            <a:avLst/>
          </a:prstGeom>
          <a:noFill/>
          <a:ln/>
        </p:spPr>
        <p:txBody>
          <a:bodyPr wrap="square" rtlCol="0" anchor="ctr"/>
          <a:lstStyle/>
          <a:p>
            <a:pPr marL="0" indent="0">
              <a:buNone/>
            </a:pPr>
            <a:r>
              <a:rPr lang="en-US" sz="750" i="1" dirty="0">
                <a:solidFill>
                  <a:srgbClr val="666666"/>
                </a:solidFill>
                <a:latin typeface="Calibri" pitchFamily="34" charset="0"/>
                <a:ea typeface="Calibri" pitchFamily="34" charset="-122"/>
                <a:cs typeface="Calibri" pitchFamily="34" charset="-120"/>
              </a:rPr>
              <a:t>Care Quality Commission (2022); Greenhalgh et al. (2021); NHS Digital (2022); Microsoft (2023); NHS England (2021)</a:t>
            </a:r>
            <a:endParaRPr lang="en-US" sz="750" dirty="0"/>
          </a:p>
        </p:txBody>
      </p:sp>
      <p:sp>
        <p:nvSpPr>
          <p:cNvPr id="30" name="Text 28"/>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888888"/>
                </a:solidFill>
                <a:latin typeface="Calibri" pitchFamily="34" charset="0"/>
                <a:ea typeface="Calibri" pitchFamily="34" charset="-122"/>
                <a:cs typeface="Calibri" pitchFamily="34" charset="-120"/>
              </a:rPr>
              <a:t>10 / 11</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A2E1A"/>
          </a:solidFill>
          <a:ln/>
        </p:spPr>
        <p:txBody>
          <a:bodyPr/>
          <a:lstStyle/>
          <a:p>
            <a:endParaRPr lang="en-GB"/>
          </a:p>
        </p:txBody>
      </p:sp>
      <p:sp>
        <p:nvSpPr>
          <p:cNvPr id="3" name="Shape 1"/>
          <p:cNvSpPr/>
          <p:nvPr/>
        </p:nvSpPr>
        <p:spPr>
          <a:xfrm>
            <a:off x="0" y="0"/>
            <a:ext cx="256032" cy="6858000"/>
          </a:xfrm>
          <a:prstGeom prst="rect">
            <a:avLst/>
          </a:prstGeom>
          <a:solidFill>
            <a:srgbClr val="C8973A"/>
          </a:solidFill>
          <a:ln w="12700">
            <a:solidFill>
              <a:srgbClr val="C8973A"/>
            </a:solidFill>
            <a:prstDash val="solid"/>
          </a:ln>
        </p:spPr>
        <p:txBody>
          <a:bodyPr/>
          <a:lstStyle/>
          <a:p>
            <a:endParaRPr lang="en-GB"/>
          </a:p>
        </p:txBody>
      </p:sp>
      <p:sp>
        <p:nvSpPr>
          <p:cNvPr id="4" name="Text 2"/>
          <p:cNvSpPr txBox="1"/>
          <p:nvPr/>
        </p:nvSpPr>
        <p:spPr>
          <a:xfrm>
            <a:off x="502920" y="256032"/>
            <a:ext cx="11247120" cy="548640"/>
          </a:xfrm>
          <a:prstGeom prst="rect">
            <a:avLst/>
          </a:prstGeom>
          <a:noFill/>
          <a:ln/>
        </p:spPr>
        <p:txBody>
          <a:bodyPr wrap="square" rtlCol="0" anchor="ctr"/>
          <a:lstStyle/>
          <a:p>
            <a:pPr marL="0" indent="0">
              <a:buNone/>
            </a:pPr>
            <a:r>
              <a:rPr lang="en-US" sz="3200" b="1" dirty="0">
                <a:solidFill>
                  <a:srgbClr val="C8973A"/>
                </a:solidFill>
                <a:latin typeface="Trebuchet MS" pitchFamily="34" charset="0"/>
                <a:ea typeface="Trebuchet MS" pitchFamily="34" charset="-122"/>
                <a:cs typeface="Trebuchet MS" pitchFamily="34" charset="-120"/>
              </a:rPr>
              <a:t>References</a:t>
            </a:r>
            <a:endParaRPr lang="en-US" sz="3200" dirty="0"/>
          </a:p>
        </p:txBody>
      </p:sp>
      <p:sp>
        <p:nvSpPr>
          <p:cNvPr id="5" name="Shape 3"/>
          <p:cNvSpPr/>
          <p:nvPr/>
        </p:nvSpPr>
        <p:spPr>
          <a:xfrm>
            <a:off x="502920" y="804672"/>
            <a:ext cx="11247120" cy="36576"/>
          </a:xfrm>
          <a:prstGeom prst="rect">
            <a:avLst/>
          </a:prstGeom>
          <a:solidFill>
            <a:srgbClr val="C8973A"/>
          </a:solidFill>
          <a:ln w="12700">
            <a:solidFill>
              <a:srgbClr val="C8973A"/>
            </a:solidFill>
            <a:prstDash val="solid"/>
          </a:ln>
        </p:spPr>
        <p:txBody>
          <a:bodyPr/>
          <a:lstStyle/>
          <a:p>
            <a:endParaRPr lang="en-GB"/>
          </a:p>
        </p:txBody>
      </p:sp>
      <p:sp>
        <p:nvSpPr>
          <p:cNvPr id="6" name="Text 4"/>
          <p:cNvSpPr txBox="1"/>
          <p:nvPr/>
        </p:nvSpPr>
        <p:spPr>
          <a:xfrm>
            <a:off x="502920" y="877824"/>
            <a:ext cx="11247120" cy="256032"/>
          </a:xfrm>
          <a:prstGeom prst="rect">
            <a:avLst/>
          </a:prstGeom>
          <a:noFill/>
          <a:ln/>
        </p:spPr>
        <p:txBody>
          <a:bodyPr wrap="square" rtlCol="0" anchor="ctr"/>
          <a:lstStyle/>
          <a:p>
            <a:pPr marL="0" indent="0">
              <a:buNone/>
            </a:pPr>
            <a:r>
              <a:rPr lang="en-US" sz="900" i="1" dirty="0">
                <a:solidFill>
                  <a:srgbClr val="7FB069"/>
                </a:solidFill>
                <a:latin typeface="Calibri" pitchFamily="34" charset="0"/>
                <a:ea typeface="Calibri" pitchFamily="34" charset="-122"/>
                <a:cs typeface="Calibri" pitchFamily="34" charset="-120"/>
              </a:rPr>
              <a:t>UWTSD Harvard Referencing Format — Listed Alphabetically</a:t>
            </a:r>
            <a:endParaRPr lang="en-US" sz="900" dirty="0"/>
          </a:p>
        </p:txBody>
      </p:sp>
      <p:sp>
        <p:nvSpPr>
          <p:cNvPr id="7" name="Text 5"/>
          <p:cNvSpPr txBox="1"/>
          <p:nvPr/>
        </p:nvSpPr>
        <p:spPr>
          <a:xfrm>
            <a:off x="502920" y="1188720"/>
            <a:ext cx="566928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Care Quality Commission (2022) The State of Health Care and Adult Social Care in England 2021/22. London: CQC. Available at: https://www.cqc.org.uk/publications/major-report/state-care [Accessed: 28 September 2026].</a:t>
            </a:r>
            <a:endParaRPr lang="en-US" sz="1400" dirty="0"/>
          </a:p>
        </p:txBody>
      </p:sp>
      <p:sp>
        <p:nvSpPr>
          <p:cNvPr id="8" name="Text 6"/>
          <p:cNvSpPr txBox="1"/>
          <p:nvPr/>
        </p:nvSpPr>
        <p:spPr>
          <a:xfrm>
            <a:off x="502920" y="2148840"/>
            <a:ext cx="566928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Cresswell, K., Callaghan, M., Mozaffar, H., Sheikh, A. and Majeed, A. (2021) 'Qualitative analysis of vendor discussions on the procurement of electronic health record systems in NHS Scotland', BMJ Open, 11(2), e041674.</a:t>
            </a:r>
            <a:endParaRPr lang="en-US" sz="1400" dirty="0"/>
          </a:p>
        </p:txBody>
      </p:sp>
      <p:sp>
        <p:nvSpPr>
          <p:cNvPr id="9" name="Text 7"/>
          <p:cNvSpPr txBox="1"/>
          <p:nvPr/>
        </p:nvSpPr>
        <p:spPr>
          <a:xfrm>
            <a:off x="502920" y="3108960"/>
            <a:ext cx="566928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Department of Health and Social Care (2022) A Plan for Digital Health and Social Care. London: DHSC. Available at: https://www.gov.uk/government/publications/a-plan-for-digital-health-and-social-care [Accessed: 28 September 2026].</a:t>
            </a:r>
            <a:endParaRPr lang="en-US" sz="1400" dirty="0"/>
          </a:p>
        </p:txBody>
      </p:sp>
      <p:sp>
        <p:nvSpPr>
          <p:cNvPr id="10" name="Text 8"/>
          <p:cNvSpPr txBox="1"/>
          <p:nvPr/>
        </p:nvSpPr>
        <p:spPr>
          <a:xfrm>
            <a:off x="502920" y="4069080"/>
            <a:ext cx="566928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Greenhalgh, T., Wherton, J., Shaw, S. and Morrison, C. (2021) 'Video consultations for covid-19', British Medical Journal, 368, m998.</a:t>
            </a:r>
            <a:endParaRPr lang="en-US" sz="1400" dirty="0"/>
          </a:p>
        </p:txBody>
      </p:sp>
      <p:sp>
        <p:nvSpPr>
          <p:cNvPr id="11" name="Text 9"/>
          <p:cNvSpPr txBox="1"/>
          <p:nvPr/>
        </p:nvSpPr>
        <p:spPr>
          <a:xfrm>
            <a:off x="502920" y="5029200"/>
            <a:ext cx="566928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Information Commissioner's Office (2021) Data Protection and the Use of Microsoft Teams in Health and Social Care. London: ICO. Available at: https://ico.org.uk [Accessed: 28 September 2026].</a:t>
            </a:r>
            <a:endParaRPr lang="en-US" sz="1400" dirty="0"/>
          </a:p>
        </p:txBody>
      </p:sp>
      <p:sp>
        <p:nvSpPr>
          <p:cNvPr id="12" name="Text 10"/>
          <p:cNvSpPr txBox="1"/>
          <p:nvPr/>
        </p:nvSpPr>
        <p:spPr>
          <a:xfrm>
            <a:off x="6400800" y="1188720"/>
            <a:ext cx="5486400" cy="868680"/>
          </a:xfrm>
          <a:prstGeom prst="rect">
            <a:avLst/>
          </a:prstGeom>
          <a:noFill/>
          <a:ln/>
        </p:spPr>
        <p:txBody>
          <a:bodyPr wrap="square" rtlCol="0" anchor="ctr"/>
          <a:lstStyle/>
          <a:p>
            <a:pPr marL="0" indent="0">
              <a:buNone/>
            </a:pPr>
            <a:r>
              <a:rPr lang="en-US" sz="1600" dirty="0">
                <a:solidFill>
                  <a:srgbClr val="F7F9F4"/>
                </a:solidFill>
                <a:latin typeface="Calibri" pitchFamily="34" charset="0"/>
                <a:ea typeface="Calibri" pitchFamily="34" charset="-122"/>
                <a:cs typeface="Calibri" pitchFamily="34" charset="-120"/>
              </a:rPr>
              <a:t>Microsoft (2023) Microsoft Teams for Healthcare. Available at: https://www.microsoft.com/en-gb/microsoft-teams/healthcare-solutions [Accessed: 28 September 2026].</a:t>
            </a:r>
            <a:endParaRPr lang="en-US" sz="1600" dirty="0"/>
          </a:p>
        </p:txBody>
      </p:sp>
      <p:sp>
        <p:nvSpPr>
          <p:cNvPr id="13" name="Text 11"/>
          <p:cNvSpPr txBox="1"/>
          <p:nvPr/>
        </p:nvSpPr>
        <p:spPr>
          <a:xfrm>
            <a:off x="6400800" y="2148840"/>
            <a:ext cx="548640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NHS Digital (2022) Digital Transformation in Adult Social Care: Summary of Evidence. Leeds: NHS Digital. Available at: https://digital.nhs.uk/services [Accessed: 28 September 2026].</a:t>
            </a:r>
            <a:endParaRPr lang="en-US" sz="1400" dirty="0"/>
          </a:p>
        </p:txBody>
      </p:sp>
      <p:sp>
        <p:nvSpPr>
          <p:cNvPr id="14" name="Text 12"/>
          <p:cNvSpPr txBox="1"/>
          <p:nvPr/>
        </p:nvSpPr>
        <p:spPr>
          <a:xfrm>
            <a:off x="6400800" y="3108960"/>
            <a:ext cx="548640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NHS England (2021) NHS Long Term Plan: Digital. Available at: https://www.longtermplan.nhs.uk/online-version/chapter-5-digital [Accessed: 28 September 2026].</a:t>
            </a:r>
            <a:endParaRPr lang="en-US" sz="1400" dirty="0"/>
          </a:p>
        </p:txBody>
      </p:sp>
      <p:sp>
        <p:nvSpPr>
          <p:cNvPr id="15" name="Text 13"/>
          <p:cNvSpPr txBox="1"/>
          <p:nvPr/>
        </p:nvSpPr>
        <p:spPr>
          <a:xfrm>
            <a:off x="6400800" y="4069080"/>
            <a:ext cx="548640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NICE (2022) Enabling Shared Decision Making in Health and Social Care. London: NICE. Available at: https://www.nice.org.uk/guidance [Accessed: 28 September 2026].</a:t>
            </a:r>
            <a:endParaRPr lang="en-US" sz="1400" dirty="0"/>
          </a:p>
        </p:txBody>
      </p:sp>
      <p:sp>
        <p:nvSpPr>
          <p:cNvPr id="16" name="Text 14"/>
          <p:cNvSpPr txBox="1"/>
          <p:nvPr/>
        </p:nvSpPr>
        <p:spPr>
          <a:xfrm>
            <a:off x="6400800" y="5029200"/>
            <a:ext cx="5486400" cy="868680"/>
          </a:xfrm>
          <a:prstGeom prst="rect">
            <a:avLst/>
          </a:prstGeom>
          <a:noFill/>
          <a:ln/>
        </p:spPr>
        <p:txBody>
          <a:bodyPr wrap="square" rtlCol="0" anchor="ctr"/>
          <a:lstStyle/>
          <a:p>
            <a:pPr marL="0" indent="0">
              <a:buNone/>
            </a:pPr>
            <a:r>
              <a:rPr lang="en-US" sz="1400" dirty="0">
                <a:solidFill>
                  <a:srgbClr val="F7F9F4"/>
                </a:solidFill>
                <a:latin typeface="Calibri" pitchFamily="34" charset="0"/>
                <a:ea typeface="Calibri" pitchFamily="34" charset="-122"/>
                <a:cs typeface="Calibri" pitchFamily="34" charset="-120"/>
              </a:rPr>
              <a:t>Wosik, J., Fudim, M., Cameron, B., Gellad, Z.F., Cho, A., Phinney, D., Curtis, S., Roman, M., Poon, E.G., Ferranti, J., Katz, J.N. and Tcheng, J. (2020) 'Telehealth transformation: COVID-19 and the rise of virtual care', Journal of the American Medical Informatics Association, 27(6), pp. 957–962.</a:t>
            </a:r>
            <a:endParaRPr lang="en-US" sz="1400" dirty="0"/>
          </a:p>
        </p:txBody>
      </p:sp>
      <p:sp>
        <p:nvSpPr>
          <p:cNvPr id="17" name="Text 15"/>
          <p:cNvSpPr txBox="1"/>
          <p:nvPr/>
        </p:nvSpPr>
        <p:spPr>
          <a:xfrm>
            <a:off x="11155680" y="6492240"/>
            <a:ext cx="822960" cy="228600"/>
          </a:xfrm>
          <a:prstGeom prst="rect">
            <a:avLst/>
          </a:prstGeom>
          <a:noFill/>
          <a:ln/>
        </p:spPr>
        <p:txBody>
          <a:bodyPr wrap="square" rtlCol="0" anchor="ctr"/>
          <a:lstStyle/>
          <a:p>
            <a:pPr marL="0" indent="0" algn="r">
              <a:buNone/>
            </a:pPr>
            <a:r>
              <a:rPr lang="en-US" sz="800" dirty="0">
                <a:solidFill>
                  <a:srgbClr val="AAAAAA"/>
                </a:solidFill>
                <a:latin typeface="Calibri" pitchFamily="34" charset="0"/>
                <a:ea typeface="Calibri" pitchFamily="34" charset="-122"/>
                <a:cs typeface="Calibri" pitchFamily="34" charset="-120"/>
              </a:rPr>
              <a:t>11 / 11</a:t>
            </a:r>
            <a:endParaRPr lang="en-US" sz="800" dirty="0"/>
          </a:p>
        </p:txBody>
      </p:sp>
    </p:spTree>
  </p:cSld>
  <p:clrMapOvr>
    <a:masterClrMapping/>
  </p:clrMapOvr>
</p:sld>
</file>

<file path=ppt/theme/theme1.xml><?xml version="1.0" encoding="utf-8"?>
<a:theme xmlns:a="http://schemas.openxmlformats.org/drawingml/2006/main" name="Deep Forest">
  <a:themeElements>
    <a:clrScheme name="Deep Forest">
      <a:dk1>
        <a:srgbClr val="1A2E1A"/>
      </a:dk1>
      <a:lt1>
        <a:srgbClr val="F7F9F4"/>
      </a:lt1>
      <a:dk2>
        <a:srgbClr val="2D5A27"/>
      </a:dk2>
      <a:lt2>
        <a:srgbClr val="E8F0E5"/>
      </a:lt2>
      <a:accent1>
        <a:srgbClr val="C8973A"/>
      </a:accent1>
      <a:accent2>
        <a:srgbClr val="4A8C3F"/>
      </a:accent2>
      <a:accent3>
        <a:srgbClr val="7FB069"/>
      </a:accent3>
      <a:accent4>
        <a:srgbClr val="3A6B35"/>
      </a:accent4>
      <a:accent5>
        <a:srgbClr val="F0E68C"/>
      </a:accent5>
      <a:accent6>
        <a:srgbClr val="8B4513"/>
      </a:accent6>
      <a:hlink>
        <a:srgbClr val="2E7D32"/>
      </a:hlink>
      <a:folHlink>
        <a:srgbClr val="5D4037"/>
      </a:folHlink>
    </a:clrScheme>
    <a:fontScheme name="Deep Forest">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3980</Words>
  <Application>Microsoft Office PowerPoint</Application>
  <PresentationFormat>Widescreen</PresentationFormat>
  <Paragraphs>259</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Trebuchet MS</vt:lpstr>
      <vt:lpstr>Deep Forest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Doris Nyantakyiwaa (2607880)</cp:lastModifiedBy>
  <cp:revision>9</cp:revision>
  <dcterms:created xsi:type="dcterms:W3CDTF">2026-10-07T06:48:29Z</dcterms:created>
  <dcterms:modified xsi:type="dcterms:W3CDTF">2026-10-10T19:30:14Z</dcterms:modified>
</cp:coreProperties>
</file>