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9418EC-F118-595A-5265-11EC123BC093}" v="130" dt="2026-07-19T22:44:24.7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8058A2-79E1-4B46-9373-A0D06DAB1E93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8B83A09-E111-4642-BEAB-AC6B3B87C8C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we will reach customers</a:t>
          </a:r>
          <a:endParaRPr lang="en-US"/>
        </a:p>
      </dgm:t>
    </dgm:pt>
    <dgm:pt modelId="{FA362FB6-237D-40C5-9FE5-A57193E3B6A5}" type="parTrans" cxnId="{0D340DBA-67E4-4B45-BCF2-2540A8E128B9}">
      <dgm:prSet/>
      <dgm:spPr/>
      <dgm:t>
        <a:bodyPr/>
        <a:lstStyle/>
        <a:p>
          <a:endParaRPr lang="en-US"/>
        </a:p>
      </dgm:t>
    </dgm:pt>
    <dgm:pt modelId="{2B1ACDB7-B1AA-4371-91DD-9CF924E761BA}" type="sibTrans" cxnId="{0D340DBA-67E4-4B45-BCF2-2540A8E128B9}">
      <dgm:prSet/>
      <dgm:spPr/>
      <dgm:t>
        <a:bodyPr/>
        <a:lstStyle/>
        <a:p>
          <a:endParaRPr lang="en-US"/>
        </a:p>
      </dgm:t>
    </dgm:pt>
    <dgm:pt modelId="{C24AB27D-353B-4853-BA9C-5138204E25B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Professional website: Full service list, transparent pricing, and 24/7 online booking</a:t>
          </a:r>
          <a:endParaRPr lang="en-US"/>
        </a:p>
      </dgm:t>
    </dgm:pt>
    <dgm:pt modelId="{D0E1EB7B-11B3-4DC8-B011-928C9760338B}" type="parTrans" cxnId="{37F5F39B-9D97-4F96-BAE1-8C93DF3F18D0}">
      <dgm:prSet/>
      <dgm:spPr/>
      <dgm:t>
        <a:bodyPr/>
        <a:lstStyle/>
        <a:p>
          <a:endParaRPr lang="en-US"/>
        </a:p>
      </dgm:t>
    </dgm:pt>
    <dgm:pt modelId="{75F542E6-E92B-43BD-9236-8A3FB97E1BAC}" type="sibTrans" cxnId="{37F5F39B-9D97-4F96-BAE1-8C93DF3F18D0}">
      <dgm:prSet/>
      <dgm:spPr/>
      <dgm:t>
        <a:bodyPr/>
        <a:lstStyle/>
        <a:p>
          <a:endParaRPr lang="en-US"/>
        </a:p>
      </dgm:t>
    </dgm:pt>
    <dgm:pt modelId="{227E9DE6-610D-4689-B7AA-2F2214BAD5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Social media: Facebook &amp; Instagram – share repair tips, showcase work, and post customer reviews</a:t>
          </a:r>
          <a:endParaRPr lang="en-US"/>
        </a:p>
      </dgm:t>
    </dgm:pt>
    <dgm:pt modelId="{9E2CD619-1955-4B46-8384-7DFB5C9B8B5A}" type="parTrans" cxnId="{B0ED44A5-0035-4F8D-B893-B49C92B40759}">
      <dgm:prSet/>
      <dgm:spPr/>
      <dgm:t>
        <a:bodyPr/>
        <a:lstStyle/>
        <a:p>
          <a:endParaRPr lang="en-US"/>
        </a:p>
      </dgm:t>
    </dgm:pt>
    <dgm:pt modelId="{06CB2252-B0BB-4EB9-BCFC-E6B56CD14F09}" type="sibTrans" cxnId="{B0ED44A5-0035-4F8D-B893-B49C92B40759}">
      <dgm:prSet/>
      <dgm:spPr/>
      <dgm:t>
        <a:bodyPr/>
        <a:lstStyle/>
        <a:p>
          <a:endParaRPr lang="en-US"/>
        </a:p>
      </dgm:t>
    </dgm:pt>
    <dgm:pt modelId="{5E0C5293-22BD-4489-8E13-1D339A4C58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Local SEO: Target search terms like "eco-friendly garage Birmingham" and "affordable MOT near me"</a:t>
          </a:r>
          <a:endParaRPr lang="en-US"/>
        </a:p>
      </dgm:t>
    </dgm:pt>
    <dgm:pt modelId="{CEFD9D64-96FA-4BD6-B75E-AF95026B1053}" type="parTrans" cxnId="{2A06FE15-FF7B-48E7-9CFD-B5729CC13676}">
      <dgm:prSet/>
      <dgm:spPr/>
      <dgm:t>
        <a:bodyPr/>
        <a:lstStyle/>
        <a:p>
          <a:endParaRPr lang="en-US"/>
        </a:p>
      </dgm:t>
    </dgm:pt>
    <dgm:pt modelId="{0AD47D23-6CE9-4A2C-83F4-CAB6065E9EF0}" type="sibTrans" cxnId="{2A06FE15-FF7B-48E7-9CFD-B5729CC13676}">
      <dgm:prSet/>
      <dgm:spPr/>
      <dgm:t>
        <a:bodyPr/>
        <a:lstStyle/>
        <a:p>
          <a:endParaRPr lang="en-US"/>
        </a:p>
      </dgm:t>
    </dgm:pt>
    <dgm:pt modelId="{DF008366-221E-4231-9CEB-BB4A0F4555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Why this works: Reaches customers where they search first, builds trust, and keeps costs low at launch</a:t>
          </a:r>
          <a:endParaRPr lang="en-US"/>
        </a:p>
      </dgm:t>
    </dgm:pt>
    <dgm:pt modelId="{982D1000-25B6-4958-B160-B2F3FBC5B2BC}" type="parTrans" cxnId="{425AA4DB-5B2D-4631-BB83-E2A44DFD56A6}">
      <dgm:prSet/>
      <dgm:spPr/>
      <dgm:t>
        <a:bodyPr/>
        <a:lstStyle/>
        <a:p>
          <a:endParaRPr lang="en-US"/>
        </a:p>
      </dgm:t>
    </dgm:pt>
    <dgm:pt modelId="{8CD4700E-BAF3-42D0-99E1-FEB0BBC4C9C7}" type="sibTrans" cxnId="{425AA4DB-5B2D-4631-BB83-E2A44DFD56A6}">
      <dgm:prSet/>
      <dgm:spPr/>
      <dgm:t>
        <a:bodyPr/>
        <a:lstStyle/>
        <a:p>
          <a:endParaRPr lang="en-US"/>
        </a:p>
      </dgm:t>
    </dgm:pt>
    <dgm:pt modelId="{644C438A-7A0A-4CCA-8B88-E06B00812EEB}" type="pres">
      <dgm:prSet presAssocID="{238058A2-79E1-4B46-9373-A0D06DAB1E93}" presName="outerComposite" presStyleCnt="0">
        <dgm:presLayoutVars>
          <dgm:chMax val="5"/>
          <dgm:dir/>
          <dgm:resizeHandles val="exact"/>
        </dgm:presLayoutVars>
      </dgm:prSet>
      <dgm:spPr/>
    </dgm:pt>
    <dgm:pt modelId="{CB534323-680D-4B4D-82F2-94A6D7300A7E}" type="pres">
      <dgm:prSet presAssocID="{238058A2-79E1-4B46-9373-A0D06DAB1E93}" presName="dummyMaxCanvas" presStyleCnt="0">
        <dgm:presLayoutVars/>
      </dgm:prSet>
      <dgm:spPr/>
    </dgm:pt>
    <dgm:pt modelId="{AA2A90A1-B3AE-4A07-902F-6AB1C250EFB8}" type="pres">
      <dgm:prSet presAssocID="{238058A2-79E1-4B46-9373-A0D06DAB1E93}" presName="FiveNodes_1" presStyleLbl="node1" presStyleIdx="0" presStyleCnt="5">
        <dgm:presLayoutVars>
          <dgm:bulletEnabled val="1"/>
        </dgm:presLayoutVars>
      </dgm:prSet>
      <dgm:spPr/>
    </dgm:pt>
    <dgm:pt modelId="{0B9DDB80-0C64-4F61-9065-86DF241989EB}" type="pres">
      <dgm:prSet presAssocID="{238058A2-79E1-4B46-9373-A0D06DAB1E93}" presName="FiveNodes_2" presStyleLbl="node1" presStyleIdx="1" presStyleCnt="5">
        <dgm:presLayoutVars>
          <dgm:bulletEnabled val="1"/>
        </dgm:presLayoutVars>
      </dgm:prSet>
      <dgm:spPr/>
    </dgm:pt>
    <dgm:pt modelId="{93B75934-8986-4D7D-BDDC-AF25F9B3244F}" type="pres">
      <dgm:prSet presAssocID="{238058A2-79E1-4B46-9373-A0D06DAB1E93}" presName="FiveNodes_3" presStyleLbl="node1" presStyleIdx="2" presStyleCnt="5">
        <dgm:presLayoutVars>
          <dgm:bulletEnabled val="1"/>
        </dgm:presLayoutVars>
      </dgm:prSet>
      <dgm:spPr/>
    </dgm:pt>
    <dgm:pt modelId="{D7A9A197-20AD-4047-B472-0613B90A58BF}" type="pres">
      <dgm:prSet presAssocID="{238058A2-79E1-4B46-9373-A0D06DAB1E93}" presName="FiveNodes_4" presStyleLbl="node1" presStyleIdx="3" presStyleCnt="5">
        <dgm:presLayoutVars>
          <dgm:bulletEnabled val="1"/>
        </dgm:presLayoutVars>
      </dgm:prSet>
      <dgm:spPr/>
    </dgm:pt>
    <dgm:pt modelId="{9B3B14F3-DDC9-44B0-B19D-2E035AA4CE38}" type="pres">
      <dgm:prSet presAssocID="{238058A2-79E1-4B46-9373-A0D06DAB1E93}" presName="FiveNodes_5" presStyleLbl="node1" presStyleIdx="4" presStyleCnt="5">
        <dgm:presLayoutVars>
          <dgm:bulletEnabled val="1"/>
        </dgm:presLayoutVars>
      </dgm:prSet>
      <dgm:spPr/>
    </dgm:pt>
    <dgm:pt modelId="{3470429F-9309-437C-9C57-EDA69D30BE76}" type="pres">
      <dgm:prSet presAssocID="{238058A2-79E1-4B46-9373-A0D06DAB1E93}" presName="FiveConn_1-2" presStyleLbl="fgAccFollowNode1" presStyleIdx="0" presStyleCnt="4">
        <dgm:presLayoutVars>
          <dgm:bulletEnabled val="1"/>
        </dgm:presLayoutVars>
      </dgm:prSet>
      <dgm:spPr/>
    </dgm:pt>
    <dgm:pt modelId="{4B337759-2681-403F-A175-652E9EEC330A}" type="pres">
      <dgm:prSet presAssocID="{238058A2-79E1-4B46-9373-A0D06DAB1E93}" presName="FiveConn_2-3" presStyleLbl="fgAccFollowNode1" presStyleIdx="1" presStyleCnt="4">
        <dgm:presLayoutVars>
          <dgm:bulletEnabled val="1"/>
        </dgm:presLayoutVars>
      </dgm:prSet>
      <dgm:spPr/>
    </dgm:pt>
    <dgm:pt modelId="{E85EE6B2-28BF-4FDF-BB8C-7164A73C3E94}" type="pres">
      <dgm:prSet presAssocID="{238058A2-79E1-4B46-9373-A0D06DAB1E93}" presName="FiveConn_3-4" presStyleLbl="fgAccFollowNode1" presStyleIdx="2" presStyleCnt="4">
        <dgm:presLayoutVars>
          <dgm:bulletEnabled val="1"/>
        </dgm:presLayoutVars>
      </dgm:prSet>
      <dgm:spPr/>
    </dgm:pt>
    <dgm:pt modelId="{8AA3C7FD-C7BD-4536-8983-D6AC45762C06}" type="pres">
      <dgm:prSet presAssocID="{238058A2-79E1-4B46-9373-A0D06DAB1E93}" presName="FiveConn_4-5" presStyleLbl="fgAccFollowNode1" presStyleIdx="3" presStyleCnt="4">
        <dgm:presLayoutVars>
          <dgm:bulletEnabled val="1"/>
        </dgm:presLayoutVars>
      </dgm:prSet>
      <dgm:spPr/>
    </dgm:pt>
    <dgm:pt modelId="{0B68AA43-C2AA-4D28-8615-9981CBCB9A80}" type="pres">
      <dgm:prSet presAssocID="{238058A2-79E1-4B46-9373-A0D06DAB1E93}" presName="FiveNodes_1_text" presStyleLbl="node1" presStyleIdx="4" presStyleCnt="5">
        <dgm:presLayoutVars>
          <dgm:bulletEnabled val="1"/>
        </dgm:presLayoutVars>
      </dgm:prSet>
      <dgm:spPr/>
    </dgm:pt>
    <dgm:pt modelId="{1A48C3F5-4765-4601-B927-DA40AE37A9CF}" type="pres">
      <dgm:prSet presAssocID="{238058A2-79E1-4B46-9373-A0D06DAB1E93}" presName="FiveNodes_2_text" presStyleLbl="node1" presStyleIdx="4" presStyleCnt="5">
        <dgm:presLayoutVars>
          <dgm:bulletEnabled val="1"/>
        </dgm:presLayoutVars>
      </dgm:prSet>
      <dgm:spPr/>
    </dgm:pt>
    <dgm:pt modelId="{EF5B1E6E-A6C6-4E62-A7F8-EEBF9FD8CCAE}" type="pres">
      <dgm:prSet presAssocID="{238058A2-79E1-4B46-9373-A0D06DAB1E93}" presName="FiveNodes_3_text" presStyleLbl="node1" presStyleIdx="4" presStyleCnt="5">
        <dgm:presLayoutVars>
          <dgm:bulletEnabled val="1"/>
        </dgm:presLayoutVars>
      </dgm:prSet>
      <dgm:spPr/>
    </dgm:pt>
    <dgm:pt modelId="{6C45E339-548C-4813-A0C0-557AA2E442AD}" type="pres">
      <dgm:prSet presAssocID="{238058A2-79E1-4B46-9373-A0D06DAB1E93}" presName="FiveNodes_4_text" presStyleLbl="node1" presStyleIdx="4" presStyleCnt="5">
        <dgm:presLayoutVars>
          <dgm:bulletEnabled val="1"/>
        </dgm:presLayoutVars>
      </dgm:prSet>
      <dgm:spPr/>
    </dgm:pt>
    <dgm:pt modelId="{8DDC8998-2C3C-4DF7-8362-6BE07ADCB9BC}" type="pres">
      <dgm:prSet presAssocID="{238058A2-79E1-4B46-9373-A0D06DAB1E9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500D802-E722-473B-A9CF-BE397655A448}" type="presOf" srcId="{227E9DE6-610D-4689-B7AA-2F2214BAD5A5}" destId="{93B75934-8986-4D7D-BDDC-AF25F9B3244F}" srcOrd="0" destOrd="0" presId="urn:microsoft.com/office/officeart/2005/8/layout/vProcess5"/>
    <dgm:cxn modelId="{2A06FE15-FF7B-48E7-9CFD-B5729CC13676}" srcId="{238058A2-79E1-4B46-9373-A0D06DAB1E93}" destId="{5E0C5293-22BD-4489-8E13-1D339A4C583C}" srcOrd="3" destOrd="0" parTransId="{CEFD9D64-96FA-4BD6-B75E-AF95026B1053}" sibTransId="{0AD47D23-6CE9-4A2C-83F4-CAB6065E9EF0}"/>
    <dgm:cxn modelId="{DCABC120-CEF4-4BB2-893C-84EF7E174615}" type="presOf" srcId="{F8B83A09-E111-4642-BEAB-AC6B3B87C8C0}" destId="{AA2A90A1-B3AE-4A07-902F-6AB1C250EFB8}" srcOrd="0" destOrd="0" presId="urn:microsoft.com/office/officeart/2005/8/layout/vProcess5"/>
    <dgm:cxn modelId="{82A24F30-A84A-4522-B0A8-5F2289F93DB4}" type="presOf" srcId="{DF008366-221E-4231-9CEB-BB4A0F45550D}" destId="{9B3B14F3-DDC9-44B0-B19D-2E035AA4CE38}" srcOrd="0" destOrd="0" presId="urn:microsoft.com/office/officeart/2005/8/layout/vProcess5"/>
    <dgm:cxn modelId="{942E7E5D-2070-4EBA-AD1C-EA337D0D44AF}" type="presOf" srcId="{0AD47D23-6CE9-4A2C-83F4-CAB6065E9EF0}" destId="{8AA3C7FD-C7BD-4536-8983-D6AC45762C06}" srcOrd="0" destOrd="0" presId="urn:microsoft.com/office/officeart/2005/8/layout/vProcess5"/>
    <dgm:cxn modelId="{A0945456-D7D9-42D7-8146-B1CC44BCD62D}" type="presOf" srcId="{5E0C5293-22BD-4489-8E13-1D339A4C583C}" destId="{D7A9A197-20AD-4047-B472-0613B90A58BF}" srcOrd="0" destOrd="0" presId="urn:microsoft.com/office/officeart/2005/8/layout/vProcess5"/>
    <dgm:cxn modelId="{B0EE3184-3119-4AD3-8AEA-8B55971F3E83}" type="presOf" srcId="{06CB2252-B0BB-4EB9-BCFC-E6B56CD14F09}" destId="{E85EE6B2-28BF-4FDF-BB8C-7164A73C3E94}" srcOrd="0" destOrd="0" presId="urn:microsoft.com/office/officeart/2005/8/layout/vProcess5"/>
    <dgm:cxn modelId="{B1BBEA90-C6D9-40C0-9A4E-D5C2B7D1FF06}" type="presOf" srcId="{2B1ACDB7-B1AA-4371-91DD-9CF924E761BA}" destId="{3470429F-9309-437C-9C57-EDA69D30BE76}" srcOrd="0" destOrd="0" presId="urn:microsoft.com/office/officeart/2005/8/layout/vProcess5"/>
    <dgm:cxn modelId="{37F5F39B-9D97-4F96-BAE1-8C93DF3F18D0}" srcId="{238058A2-79E1-4B46-9373-A0D06DAB1E93}" destId="{C24AB27D-353B-4853-BA9C-5138204E25B9}" srcOrd="1" destOrd="0" parTransId="{D0E1EB7B-11B3-4DC8-B011-928C9760338B}" sibTransId="{75F542E6-E92B-43BD-9236-8A3FB97E1BAC}"/>
    <dgm:cxn modelId="{B0ED44A5-0035-4F8D-B893-B49C92B40759}" srcId="{238058A2-79E1-4B46-9373-A0D06DAB1E93}" destId="{227E9DE6-610D-4689-B7AA-2F2214BAD5A5}" srcOrd="2" destOrd="0" parTransId="{9E2CD619-1955-4B46-8384-7DFB5C9B8B5A}" sibTransId="{06CB2252-B0BB-4EB9-BCFC-E6B56CD14F09}"/>
    <dgm:cxn modelId="{0D340DBA-67E4-4B45-BCF2-2540A8E128B9}" srcId="{238058A2-79E1-4B46-9373-A0D06DAB1E93}" destId="{F8B83A09-E111-4642-BEAB-AC6B3B87C8C0}" srcOrd="0" destOrd="0" parTransId="{FA362FB6-237D-40C5-9FE5-A57193E3B6A5}" sibTransId="{2B1ACDB7-B1AA-4371-91DD-9CF924E761BA}"/>
    <dgm:cxn modelId="{AC1D37CB-84A6-4F35-B724-75E752AD592B}" type="presOf" srcId="{C24AB27D-353B-4853-BA9C-5138204E25B9}" destId="{0B9DDB80-0C64-4F61-9065-86DF241989EB}" srcOrd="0" destOrd="0" presId="urn:microsoft.com/office/officeart/2005/8/layout/vProcess5"/>
    <dgm:cxn modelId="{103207D1-C678-4242-B16F-38114C26583A}" type="presOf" srcId="{F8B83A09-E111-4642-BEAB-AC6B3B87C8C0}" destId="{0B68AA43-C2AA-4D28-8615-9981CBCB9A80}" srcOrd="1" destOrd="0" presId="urn:microsoft.com/office/officeart/2005/8/layout/vProcess5"/>
    <dgm:cxn modelId="{51F0B3D4-7749-4B35-91A9-0F6987684C19}" type="presOf" srcId="{5E0C5293-22BD-4489-8E13-1D339A4C583C}" destId="{6C45E339-548C-4813-A0C0-557AA2E442AD}" srcOrd="1" destOrd="0" presId="urn:microsoft.com/office/officeart/2005/8/layout/vProcess5"/>
    <dgm:cxn modelId="{678F7CDA-F3D5-4670-AEBE-FD0BA5153D28}" type="presOf" srcId="{C24AB27D-353B-4853-BA9C-5138204E25B9}" destId="{1A48C3F5-4765-4601-B927-DA40AE37A9CF}" srcOrd="1" destOrd="0" presId="urn:microsoft.com/office/officeart/2005/8/layout/vProcess5"/>
    <dgm:cxn modelId="{425AA4DB-5B2D-4631-BB83-E2A44DFD56A6}" srcId="{238058A2-79E1-4B46-9373-A0D06DAB1E93}" destId="{DF008366-221E-4231-9CEB-BB4A0F45550D}" srcOrd="4" destOrd="0" parTransId="{982D1000-25B6-4958-B160-B2F3FBC5B2BC}" sibTransId="{8CD4700E-BAF3-42D0-99E1-FEB0BBC4C9C7}"/>
    <dgm:cxn modelId="{39FEA6DB-D24A-4F99-879D-04D6AA71F9C8}" type="presOf" srcId="{227E9DE6-610D-4689-B7AA-2F2214BAD5A5}" destId="{EF5B1E6E-A6C6-4E62-A7F8-EEBF9FD8CCAE}" srcOrd="1" destOrd="0" presId="urn:microsoft.com/office/officeart/2005/8/layout/vProcess5"/>
    <dgm:cxn modelId="{82593DDC-A133-4BF1-B19F-021181E6440F}" type="presOf" srcId="{DF008366-221E-4231-9CEB-BB4A0F45550D}" destId="{8DDC8998-2C3C-4DF7-8362-6BE07ADCB9BC}" srcOrd="1" destOrd="0" presId="urn:microsoft.com/office/officeart/2005/8/layout/vProcess5"/>
    <dgm:cxn modelId="{86B4E1E3-0050-48CB-BCEE-4FB6C02ABC5A}" type="presOf" srcId="{238058A2-79E1-4B46-9373-A0D06DAB1E93}" destId="{644C438A-7A0A-4CCA-8B88-E06B00812EEB}" srcOrd="0" destOrd="0" presId="urn:microsoft.com/office/officeart/2005/8/layout/vProcess5"/>
    <dgm:cxn modelId="{CBDB57F5-FDD3-4104-9F4A-77A25E6D0B11}" type="presOf" srcId="{75F542E6-E92B-43BD-9236-8A3FB97E1BAC}" destId="{4B337759-2681-403F-A175-652E9EEC330A}" srcOrd="0" destOrd="0" presId="urn:microsoft.com/office/officeart/2005/8/layout/vProcess5"/>
    <dgm:cxn modelId="{F6925356-D0E9-4E1F-BA81-590692425EDA}" type="presParOf" srcId="{644C438A-7A0A-4CCA-8B88-E06B00812EEB}" destId="{CB534323-680D-4B4D-82F2-94A6D7300A7E}" srcOrd="0" destOrd="0" presId="urn:microsoft.com/office/officeart/2005/8/layout/vProcess5"/>
    <dgm:cxn modelId="{871AEBAB-21FE-44AB-9320-69CAB3546435}" type="presParOf" srcId="{644C438A-7A0A-4CCA-8B88-E06B00812EEB}" destId="{AA2A90A1-B3AE-4A07-902F-6AB1C250EFB8}" srcOrd="1" destOrd="0" presId="urn:microsoft.com/office/officeart/2005/8/layout/vProcess5"/>
    <dgm:cxn modelId="{CC8C66DC-4C83-4421-81E5-0CB1ABCFFBFB}" type="presParOf" srcId="{644C438A-7A0A-4CCA-8B88-E06B00812EEB}" destId="{0B9DDB80-0C64-4F61-9065-86DF241989EB}" srcOrd="2" destOrd="0" presId="urn:microsoft.com/office/officeart/2005/8/layout/vProcess5"/>
    <dgm:cxn modelId="{97EA05D8-1048-4609-9915-B64F85937B10}" type="presParOf" srcId="{644C438A-7A0A-4CCA-8B88-E06B00812EEB}" destId="{93B75934-8986-4D7D-BDDC-AF25F9B3244F}" srcOrd="3" destOrd="0" presId="urn:microsoft.com/office/officeart/2005/8/layout/vProcess5"/>
    <dgm:cxn modelId="{7A8AB358-C01E-4101-849F-8BCD721C6CAE}" type="presParOf" srcId="{644C438A-7A0A-4CCA-8B88-E06B00812EEB}" destId="{D7A9A197-20AD-4047-B472-0613B90A58BF}" srcOrd="4" destOrd="0" presId="urn:microsoft.com/office/officeart/2005/8/layout/vProcess5"/>
    <dgm:cxn modelId="{C1797C40-56F9-423D-BC59-0CCFF853E8AA}" type="presParOf" srcId="{644C438A-7A0A-4CCA-8B88-E06B00812EEB}" destId="{9B3B14F3-DDC9-44B0-B19D-2E035AA4CE38}" srcOrd="5" destOrd="0" presId="urn:microsoft.com/office/officeart/2005/8/layout/vProcess5"/>
    <dgm:cxn modelId="{7C8D11DD-7F4B-43A0-8AB2-E9AF21AA854F}" type="presParOf" srcId="{644C438A-7A0A-4CCA-8B88-E06B00812EEB}" destId="{3470429F-9309-437C-9C57-EDA69D30BE76}" srcOrd="6" destOrd="0" presId="urn:microsoft.com/office/officeart/2005/8/layout/vProcess5"/>
    <dgm:cxn modelId="{F2E1DAF2-50EE-4C90-842A-309DC17A7A14}" type="presParOf" srcId="{644C438A-7A0A-4CCA-8B88-E06B00812EEB}" destId="{4B337759-2681-403F-A175-652E9EEC330A}" srcOrd="7" destOrd="0" presId="urn:microsoft.com/office/officeart/2005/8/layout/vProcess5"/>
    <dgm:cxn modelId="{F91431F4-A11A-4BAC-AF20-2D9AB7D6DE22}" type="presParOf" srcId="{644C438A-7A0A-4CCA-8B88-E06B00812EEB}" destId="{E85EE6B2-28BF-4FDF-BB8C-7164A73C3E94}" srcOrd="8" destOrd="0" presId="urn:microsoft.com/office/officeart/2005/8/layout/vProcess5"/>
    <dgm:cxn modelId="{116DE8F3-839C-4D94-AC23-ED23F6F759F5}" type="presParOf" srcId="{644C438A-7A0A-4CCA-8B88-E06B00812EEB}" destId="{8AA3C7FD-C7BD-4536-8983-D6AC45762C06}" srcOrd="9" destOrd="0" presId="urn:microsoft.com/office/officeart/2005/8/layout/vProcess5"/>
    <dgm:cxn modelId="{50867C1B-6A97-4FEF-ACA9-000C65821703}" type="presParOf" srcId="{644C438A-7A0A-4CCA-8B88-E06B00812EEB}" destId="{0B68AA43-C2AA-4D28-8615-9981CBCB9A80}" srcOrd="10" destOrd="0" presId="urn:microsoft.com/office/officeart/2005/8/layout/vProcess5"/>
    <dgm:cxn modelId="{3402A628-7C26-4CA4-9865-541C754C9545}" type="presParOf" srcId="{644C438A-7A0A-4CCA-8B88-E06B00812EEB}" destId="{1A48C3F5-4765-4601-B927-DA40AE37A9CF}" srcOrd="11" destOrd="0" presId="urn:microsoft.com/office/officeart/2005/8/layout/vProcess5"/>
    <dgm:cxn modelId="{CE1A6201-905E-44D3-8FC9-4676E54227E1}" type="presParOf" srcId="{644C438A-7A0A-4CCA-8B88-E06B00812EEB}" destId="{EF5B1E6E-A6C6-4E62-A7F8-EEBF9FD8CCAE}" srcOrd="12" destOrd="0" presId="urn:microsoft.com/office/officeart/2005/8/layout/vProcess5"/>
    <dgm:cxn modelId="{077FC76B-B3EC-4027-9CE6-760D0D752BDF}" type="presParOf" srcId="{644C438A-7A0A-4CCA-8B88-E06B00812EEB}" destId="{6C45E339-548C-4813-A0C0-557AA2E442AD}" srcOrd="13" destOrd="0" presId="urn:microsoft.com/office/officeart/2005/8/layout/vProcess5"/>
    <dgm:cxn modelId="{9815FBDA-2F25-45B6-B5FE-F77BD2795B33}" type="presParOf" srcId="{644C438A-7A0A-4CCA-8B88-E06B00812EEB}" destId="{8DDC8998-2C3C-4DF7-8362-6BE07ADCB9BC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2A90A1-B3AE-4A07-902F-6AB1C250EFB8}">
      <dsp:nvSpPr>
        <dsp:cNvPr id="0" name=""/>
        <dsp:cNvSpPr/>
      </dsp:nvSpPr>
      <dsp:spPr>
        <a:xfrm>
          <a:off x="0" y="0"/>
          <a:ext cx="8232695" cy="6732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How we will reach customers</a:t>
          </a:r>
          <a:endParaRPr lang="en-US" sz="1700" kern="1200"/>
        </a:p>
      </dsp:txBody>
      <dsp:txXfrm>
        <a:off x="19718" y="19718"/>
        <a:ext cx="7427463" cy="633791"/>
      </dsp:txXfrm>
    </dsp:sp>
    <dsp:sp modelId="{0B9DDB80-0C64-4F61-9065-86DF241989EB}">
      <dsp:nvSpPr>
        <dsp:cNvPr id="0" name=""/>
        <dsp:cNvSpPr/>
      </dsp:nvSpPr>
      <dsp:spPr>
        <a:xfrm>
          <a:off x="614779" y="766730"/>
          <a:ext cx="8232695" cy="673227"/>
        </a:xfrm>
        <a:prstGeom prst="roundRect">
          <a:avLst>
            <a:gd name="adj" fmla="val 10000"/>
          </a:avLst>
        </a:prstGeom>
        <a:solidFill>
          <a:schemeClr val="accent2">
            <a:hueOff val="-101803"/>
            <a:satOff val="-873"/>
            <a:lumOff val="-5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Professional website: Full service list, transparent pricing, and 24/7 online booking</a:t>
          </a:r>
          <a:endParaRPr lang="en-US" sz="1700" kern="1200"/>
        </a:p>
      </dsp:txBody>
      <dsp:txXfrm>
        <a:off x="634497" y="786448"/>
        <a:ext cx="7140882" cy="633790"/>
      </dsp:txXfrm>
    </dsp:sp>
    <dsp:sp modelId="{93B75934-8986-4D7D-BDDC-AF25F9B3244F}">
      <dsp:nvSpPr>
        <dsp:cNvPr id="0" name=""/>
        <dsp:cNvSpPr/>
      </dsp:nvSpPr>
      <dsp:spPr>
        <a:xfrm>
          <a:off x="1229558" y="1533461"/>
          <a:ext cx="8232695" cy="673227"/>
        </a:xfrm>
        <a:prstGeom prst="roundRect">
          <a:avLst>
            <a:gd name="adj" fmla="val 10000"/>
          </a:avLst>
        </a:prstGeom>
        <a:solidFill>
          <a:schemeClr val="accent2">
            <a:hueOff val="-203606"/>
            <a:satOff val="-1745"/>
            <a:lumOff val="-115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Social media: Facebook &amp; Instagram – share repair tips, showcase work, and post customer reviews</a:t>
          </a:r>
          <a:endParaRPr lang="en-US" sz="1700" kern="1200"/>
        </a:p>
      </dsp:txBody>
      <dsp:txXfrm>
        <a:off x="1249276" y="1553179"/>
        <a:ext cx="7140882" cy="633791"/>
      </dsp:txXfrm>
    </dsp:sp>
    <dsp:sp modelId="{D7A9A197-20AD-4047-B472-0613B90A58BF}">
      <dsp:nvSpPr>
        <dsp:cNvPr id="0" name=""/>
        <dsp:cNvSpPr/>
      </dsp:nvSpPr>
      <dsp:spPr>
        <a:xfrm>
          <a:off x="1844337" y="2300192"/>
          <a:ext cx="8232695" cy="673227"/>
        </a:xfrm>
        <a:prstGeom prst="roundRect">
          <a:avLst>
            <a:gd name="adj" fmla="val 10000"/>
          </a:avLst>
        </a:prstGeom>
        <a:solidFill>
          <a:schemeClr val="accent2">
            <a:hueOff val="-305410"/>
            <a:satOff val="-2618"/>
            <a:lumOff val="-1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Local SEO: Target search terms like "eco-friendly garage Birmingham" and "affordable MOT near me"</a:t>
          </a:r>
          <a:endParaRPr lang="en-US" sz="1700" kern="1200"/>
        </a:p>
      </dsp:txBody>
      <dsp:txXfrm>
        <a:off x="1864055" y="2319910"/>
        <a:ext cx="7140882" cy="633791"/>
      </dsp:txXfrm>
    </dsp:sp>
    <dsp:sp modelId="{9B3B14F3-DDC9-44B0-B19D-2E035AA4CE38}">
      <dsp:nvSpPr>
        <dsp:cNvPr id="0" name=""/>
        <dsp:cNvSpPr/>
      </dsp:nvSpPr>
      <dsp:spPr>
        <a:xfrm>
          <a:off x="2459116" y="3066922"/>
          <a:ext cx="8232695" cy="673227"/>
        </a:xfrm>
        <a:prstGeom prst="roundRect">
          <a:avLst>
            <a:gd name="adj" fmla="val 10000"/>
          </a:avLst>
        </a:prstGeom>
        <a:solidFill>
          <a:schemeClr val="accent2">
            <a:hueOff val="-407213"/>
            <a:satOff val="-3490"/>
            <a:lumOff val="-2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Why this works: Reaches customers where they search first, builds trust, and keeps costs low at launch</a:t>
          </a:r>
          <a:endParaRPr lang="en-US" sz="1700" kern="1200"/>
        </a:p>
      </dsp:txBody>
      <dsp:txXfrm>
        <a:off x="2478834" y="3086640"/>
        <a:ext cx="7140882" cy="633791"/>
      </dsp:txXfrm>
    </dsp:sp>
    <dsp:sp modelId="{3470429F-9309-437C-9C57-EDA69D30BE76}">
      <dsp:nvSpPr>
        <dsp:cNvPr id="0" name=""/>
        <dsp:cNvSpPr/>
      </dsp:nvSpPr>
      <dsp:spPr>
        <a:xfrm>
          <a:off x="7795097" y="491829"/>
          <a:ext cx="437597" cy="43759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7893556" y="491829"/>
        <a:ext cx="240679" cy="329292"/>
      </dsp:txXfrm>
    </dsp:sp>
    <dsp:sp modelId="{4B337759-2681-403F-A175-652E9EEC330A}">
      <dsp:nvSpPr>
        <dsp:cNvPr id="0" name=""/>
        <dsp:cNvSpPr/>
      </dsp:nvSpPr>
      <dsp:spPr>
        <a:xfrm>
          <a:off x="8409876" y="1258560"/>
          <a:ext cx="437597" cy="43759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04898"/>
            <a:satOff val="-3213"/>
            <a:lumOff val="-170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04898"/>
              <a:satOff val="-3213"/>
              <a:lumOff val="-17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508335" y="1258560"/>
        <a:ext cx="240679" cy="329292"/>
      </dsp:txXfrm>
    </dsp:sp>
    <dsp:sp modelId="{E85EE6B2-28BF-4FDF-BB8C-7164A73C3E94}">
      <dsp:nvSpPr>
        <dsp:cNvPr id="0" name=""/>
        <dsp:cNvSpPr/>
      </dsp:nvSpPr>
      <dsp:spPr>
        <a:xfrm>
          <a:off x="9024656" y="2014070"/>
          <a:ext cx="437597" cy="43759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9797"/>
            <a:satOff val="-6425"/>
            <a:lumOff val="-34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09797"/>
              <a:satOff val="-6425"/>
              <a:lumOff val="-34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123115" y="2014070"/>
        <a:ext cx="240679" cy="329292"/>
      </dsp:txXfrm>
    </dsp:sp>
    <dsp:sp modelId="{8AA3C7FD-C7BD-4536-8983-D6AC45762C06}">
      <dsp:nvSpPr>
        <dsp:cNvPr id="0" name=""/>
        <dsp:cNvSpPr/>
      </dsp:nvSpPr>
      <dsp:spPr>
        <a:xfrm>
          <a:off x="9639435" y="2788281"/>
          <a:ext cx="437597" cy="43759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314695"/>
            <a:satOff val="-9638"/>
            <a:lumOff val="-511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14695"/>
              <a:satOff val="-9638"/>
              <a:lumOff val="-51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737894" y="2788281"/>
        <a:ext cx="240679" cy="3292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45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889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8962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0659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7/19/2026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613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7/19/2026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0029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7/19/2026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552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7109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20617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955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758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4642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g-link.byteoversea.com/?target=https%3A%2F%2FGov.uk&amp;scene=im&amp;aid=495671&amp;lang=en-GB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7743" y="1096729"/>
            <a:ext cx="5227171" cy="387114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>
                <a:ea typeface="+mj-lt"/>
                <a:cs typeface="+mj-lt"/>
              </a:rPr>
              <a:t>Assignment Title: Individual Presentation Pitch</a:t>
            </a:r>
            <a:endParaRPr lang="en-US" sz="2400"/>
          </a:p>
          <a:p>
            <a:pPr>
              <a:lnSpc>
                <a:spcPct val="90000"/>
              </a:lnSpc>
            </a:pPr>
            <a:r>
              <a:rPr lang="en-GB" sz="2400" dirty="0">
                <a:ea typeface="+mj-lt"/>
                <a:cs typeface="+mj-lt"/>
              </a:rPr>
              <a:t>Business Name: </a:t>
            </a:r>
            <a:r>
              <a:rPr lang="en-GB" sz="2400" dirty="0" err="1">
                <a:ea typeface="+mj-lt"/>
                <a:cs typeface="+mj-lt"/>
              </a:rPr>
              <a:t>GreenFix</a:t>
            </a:r>
            <a:r>
              <a:rPr lang="en-GB" sz="2400" dirty="0">
                <a:ea typeface="+mj-lt"/>
                <a:cs typeface="+mj-lt"/>
              </a:rPr>
              <a:t> Auto Services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>
                <a:ea typeface="+mj-lt"/>
                <a:cs typeface="+mj-lt"/>
              </a:rPr>
              <a:t>Module: Enterprise and Entrepreneurship (LCLM4006)</a:t>
            </a:r>
            <a:endParaRPr lang="en-GB" sz="2400"/>
          </a:p>
          <a:p>
            <a:pPr>
              <a:lnSpc>
                <a:spcPct val="90000"/>
              </a:lnSpc>
            </a:pPr>
            <a:r>
              <a:rPr lang="en-GB" sz="2400">
                <a:ea typeface="+mj-lt"/>
                <a:cs typeface="+mj-lt"/>
              </a:rPr>
              <a:t>Programme: Certificate in Higher Education Business Skills for the Workplace</a:t>
            </a:r>
            <a:endParaRPr lang="en-GB" sz="2400"/>
          </a:p>
          <a:p>
            <a:pPr>
              <a:lnSpc>
                <a:spcPct val="90000"/>
              </a:lnSpc>
            </a:pPr>
            <a:r>
              <a:rPr lang="en-GB" sz="2400">
                <a:ea typeface="+mj-lt"/>
                <a:cs typeface="+mj-lt"/>
              </a:rPr>
              <a:t>Lecturer: Dr Chung Lai Johnny Wan</a:t>
            </a:r>
            <a:endParaRPr lang="en-GB" sz="2400"/>
          </a:p>
          <a:p>
            <a:pPr>
              <a:lnSpc>
                <a:spcPct val="90000"/>
              </a:lnSpc>
            </a:pPr>
            <a:r>
              <a:rPr lang="en-GB" sz="2400">
                <a:ea typeface="+mj-lt"/>
                <a:cs typeface="+mj-lt"/>
              </a:rPr>
              <a:t>Student Name: Iosif Stefan</a:t>
            </a:r>
            <a:endParaRPr lang="en-GB" sz="2400"/>
          </a:p>
          <a:p>
            <a:pPr>
              <a:lnSpc>
                <a:spcPct val="90000"/>
              </a:lnSpc>
            </a:pPr>
            <a:r>
              <a:rPr lang="en-GB" sz="2400">
                <a:ea typeface="+mj-lt"/>
                <a:cs typeface="+mj-lt"/>
              </a:rPr>
              <a:t>Student ID: 2510324</a:t>
            </a:r>
            <a:endParaRPr lang="en-GB" sz="2400"/>
          </a:p>
          <a:p>
            <a:pPr>
              <a:lnSpc>
                <a:spcPct val="90000"/>
              </a:lnSpc>
            </a:pPr>
            <a:endParaRPr lang="en-GB" sz="220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22">
            <a:extLst>
              <a:ext uri="{FF2B5EF4-FFF2-40B4-BE49-F238E27FC236}">
                <a16:creationId xmlns:a16="http://schemas.microsoft.com/office/drawing/2014/main" id="{9B719E7A-C814-9CFB-7A21-0946DEA735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15" r="19801" b="1"/>
          <a:stretch>
            <a:fillRect/>
          </a:stretch>
        </p:blipFill>
        <p:spPr>
          <a:xfrm>
            <a:off x="6515100" y="10"/>
            <a:ext cx="56769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12000" r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8A2868-7D3D-B589-9EAA-74C1822FF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399"/>
            <a:ext cx="5239272" cy="1621147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Business idea overview </a:t>
            </a:r>
          </a:p>
        </p:txBody>
      </p:sp>
      <p:cxnSp>
        <p:nvCxnSpPr>
          <p:cNvPr id="12" name="Straight Connector 1">
            <a:extLst>
              <a:ext uri="{FF2B5EF4-FFF2-40B4-BE49-F238E27FC236}">
                <a16:creationId xmlns:a16="http://schemas.microsoft.com/office/drawing/2014/main" id="{7D3DF08D-8EDA-0FB3-59D9-B692F2ADD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Car">
            <a:extLst>
              <a:ext uri="{FF2B5EF4-FFF2-40B4-BE49-F238E27FC236}">
                <a16:creationId xmlns:a16="http://schemas.microsoft.com/office/drawing/2014/main" id="{2708FC9D-A036-2C0F-5C6D-AB882F17CF1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4672" y="2672080"/>
            <a:ext cx="3490974" cy="34909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45417-C77C-80AF-6F99-13735D8E8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6176" y="914399"/>
            <a:ext cx="5138688" cy="524865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800" dirty="0">
                <a:solidFill>
                  <a:schemeClr val="bg1"/>
                </a:solidFill>
              </a:rPr>
              <a:t>What is </a:t>
            </a:r>
            <a:r>
              <a:rPr lang="en-GB" sz="1800" dirty="0" err="1">
                <a:solidFill>
                  <a:schemeClr val="bg1"/>
                </a:solidFill>
              </a:rPr>
              <a:t>GreenFix</a:t>
            </a:r>
            <a:r>
              <a:rPr lang="en-GB" sz="1800" dirty="0">
                <a:solidFill>
                  <a:schemeClr val="bg1"/>
                </a:solidFill>
              </a:rPr>
              <a:t> Auto Services?</a:t>
            </a:r>
          </a:p>
          <a:p>
            <a:pPr>
              <a:lnSpc>
                <a:spcPct val="100000"/>
              </a:lnSpc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Core offering: Reliable, affordable car repairs, MOT prep, and eco-friendly upgrades</a:t>
            </a:r>
            <a:endParaRPr lang="en-GB" sz="1800" dirty="0">
              <a:solidFill>
                <a:schemeClr val="bg1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Unique Selling Points: </a:t>
            </a:r>
            <a:endParaRPr lang="en-GB" sz="1800" dirty="0">
              <a:solidFill>
                <a:schemeClr val="bg1"/>
              </a:solidFill>
            </a:endParaRPr>
          </a:p>
          <a:p>
            <a:pPr lvl="1">
              <a:lnSpc>
                <a:spcPct val="100000"/>
              </a:lnSpc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Explicit focus on sustainability and responsible waste recycling</a:t>
            </a:r>
            <a:endParaRPr lang="en-GB" dirty="0">
              <a:solidFill>
                <a:schemeClr val="bg1"/>
              </a:solidFill>
            </a:endParaRPr>
          </a:p>
          <a:p>
            <a:pPr lvl="1">
              <a:lnSpc>
                <a:spcPct val="100000"/>
              </a:lnSpc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"Fix for Less" discounts for students, seniors, and low-income households</a:t>
            </a:r>
            <a:endParaRPr lang="en-GB" dirty="0">
              <a:solidFill>
                <a:schemeClr val="bg1"/>
              </a:solidFill>
            </a:endParaRPr>
          </a:p>
          <a:p>
            <a:pPr lvl="1">
              <a:lnSpc>
                <a:spcPct val="100000"/>
              </a:lnSpc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Transparent pricing and honest advice</a:t>
            </a:r>
            <a:endParaRPr lang="en-GB" dirty="0">
              <a:solidFill>
                <a:schemeClr val="bg1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Legal Structure: Limited Liability Partnership (LLP)</a:t>
            </a:r>
            <a:endParaRPr lang="en-GB" sz="1800" dirty="0">
              <a:solidFill>
                <a:schemeClr val="bg1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1800">
                <a:solidFill>
                  <a:schemeClr val="bg1"/>
                </a:solidFill>
                <a:ea typeface="+mn-lt"/>
                <a:cs typeface="+mn-lt"/>
              </a:rPr>
              <a:t>Management Team: </a:t>
            </a:r>
            <a:endParaRPr lang="en-GB" sz="1800" dirty="0">
              <a:solidFill>
                <a:schemeClr val="bg1"/>
              </a:solidFill>
            </a:endParaRPr>
          </a:p>
          <a:p>
            <a:pPr lvl="1">
              <a:lnSpc>
                <a:spcPct val="100000"/>
              </a:lnSpc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Managing Director (strategy &amp; finance)</a:t>
            </a:r>
            <a:endParaRPr lang="en-GB" dirty="0">
              <a:solidFill>
                <a:schemeClr val="bg1"/>
              </a:solidFill>
            </a:endParaRPr>
          </a:p>
          <a:p>
            <a:pPr lvl="1">
              <a:lnSpc>
                <a:spcPct val="100000"/>
              </a:lnSpc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Head Mechanic (technical quality &amp; safety)</a:t>
            </a:r>
            <a:endParaRPr lang="en-GB" dirty="0">
              <a:solidFill>
                <a:schemeClr val="bg1"/>
              </a:solidFill>
            </a:endParaRPr>
          </a:p>
          <a:p>
            <a:pPr lvl="1">
              <a:lnSpc>
                <a:spcPct val="100000"/>
              </a:lnSpc>
            </a:pPr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Administrative Assistant (bookings &amp; marketing)</a:t>
            </a:r>
            <a:endParaRPr lang="en-GB" dirty="0">
              <a:solidFill>
                <a:schemeClr val="bg1"/>
              </a:solidFill>
            </a:endParaRPr>
          </a:p>
          <a:p>
            <a:pPr>
              <a:lnSpc>
                <a:spcPct val="100000"/>
              </a:lnSpc>
            </a:pPr>
            <a:endParaRPr lang="en-GB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2073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7FB15A-1192-EA94-AF2A-CFC220940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239599" cy="13075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ea typeface="+mj-lt"/>
                <a:cs typeface="+mj-lt"/>
              </a:rPr>
              <a:t>Key External Factors – PESTEL Analysis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15BE95-1337-20E2-B2EF-5DA486F72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8D9F9-29E1-9264-5416-FCFEAED1B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21992"/>
            <a:ext cx="6239599" cy="394106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600">
                <a:latin typeface="Aptos"/>
              </a:rPr>
              <a:t>3 Most Critical Influences</a:t>
            </a:r>
          </a:p>
          <a:p>
            <a:pPr>
              <a:lnSpc>
                <a:spcPct val="100000"/>
              </a:lnSpc>
            </a:pPr>
            <a:r>
              <a:rPr lang="en-GB" sz="1600">
                <a:latin typeface="Aptos"/>
                <a:ea typeface="+mn-lt"/>
                <a:cs typeface="+mn-lt"/>
              </a:rPr>
              <a:t>Political: </a:t>
            </a:r>
            <a:endParaRPr lang="en-GB" sz="1600">
              <a:latin typeface="Aptos"/>
            </a:endParaRPr>
          </a:p>
          <a:p>
            <a:pPr lvl="1">
              <a:lnSpc>
                <a:spcPct val="100000"/>
              </a:lnSpc>
            </a:pPr>
            <a:r>
              <a:rPr lang="en-GB" sz="1600">
                <a:latin typeface="Aptos"/>
                <a:ea typeface="+mn-lt"/>
                <a:cs typeface="+mn-lt"/>
              </a:rPr>
              <a:t>Stricter emissions rules increase demand for compliant maintenance</a:t>
            </a:r>
            <a:endParaRPr lang="en-GB" sz="1600">
              <a:latin typeface="Aptos"/>
            </a:endParaRPr>
          </a:p>
          <a:p>
            <a:pPr lvl="1">
              <a:lnSpc>
                <a:spcPct val="100000"/>
              </a:lnSpc>
            </a:pPr>
            <a:r>
              <a:rPr lang="en-GB" sz="1600">
                <a:latin typeface="Aptos"/>
                <a:ea typeface="+mn-lt"/>
                <a:cs typeface="+mn-lt"/>
              </a:rPr>
              <a:t>Government grants available for green business initiatives</a:t>
            </a:r>
            <a:endParaRPr lang="en-GB" sz="16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600">
                <a:latin typeface="Aptos"/>
                <a:ea typeface="+mn-lt"/>
                <a:cs typeface="+mn-lt"/>
              </a:rPr>
              <a:t>Economic: </a:t>
            </a:r>
            <a:endParaRPr lang="en-GB" sz="1600">
              <a:latin typeface="Aptos"/>
            </a:endParaRPr>
          </a:p>
          <a:p>
            <a:pPr lvl="1">
              <a:lnSpc>
                <a:spcPct val="100000"/>
              </a:lnSpc>
            </a:pPr>
            <a:r>
              <a:rPr lang="en-GB" sz="1600">
                <a:latin typeface="Aptos"/>
                <a:ea typeface="+mn-lt"/>
                <a:cs typeface="+mn-lt"/>
              </a:rPr>
              <a:t>Higher cost of living means customers seek value-for-money repairs</a:t>
            </a:r>
            <a:endParaRPr lang="en-GB" sz="1600">
              <a:latin typeface="Aptos"/>
            </a:endParaRPr>
          </a:p>
          <a:p>
            <a:pPr lvl="1">
              <a:lnSpc>
                <a:spcPct val="100000"/>
              </a:lnSpc>
            </a:pPr>
            <a:r>
              <a:rPr lang="en-GB" sz="1600">
                <a:latin typeface="Aptos"/>
                <a:ea typeface="+mn-lt"/>
                <a:cs typeface="+mn-lt"/>
              </a:rPr>
              <a:t>Rising fuel costs drive demand for efficiency upgrades</a:t>
            </a:r>
            <a:endParaRPr lang="en-GB" sz="1600">
              <a:latin typeface="Aptos"/>
            </a:endParaRPr>
          </a:p>
          <a:p>
            <a:pPr>
              <a:lnSpc>
                <a:spcPct val="100000"/>
              </a:lnSpc>
            </a:pPr>
            <a:r>
              <a:rPr lang="en-GB" sz="1600">
                <a:latin typeface="Aptos"/>
                <a:ea typeface="+mn-lt"/>
                <a:cs typeface="+mn-lt"/>
              </a:rPr>
              <a:t>Social: </a:t>
            </a:r>
            <a:endParaRPr lang="en-GB" sz="1600">
              <a:latin typeface="Aptos"/>
            </a:endParaRPr>
          </a:p>
          <a:p>
            <a:pPr lvl="1">
              <a:lnSpc>
                <a:spcPct val="100000"/>
              </a:lnSpc>
            </a:pPr>
            <a:r>
              <a:rPr lang="en-GB" sz="1600">
                <a:latin typeface="Aptos"/>
                <a:ea typeface="+mn-lt"/>
                <a:cs typeface="+mn-lt"/>
              </a:rPr>
              <a:t>Growing preference for environmentally responsible local businesses</a:t>
            </a:r>
            <a:endParaRPr lang="en-GB" sz="1600">
              <a:latin typeface="Aptos"/>
            </a:endParaRPr>
          </a:p>
          <a:p>
            <a:pPr lvl="1">
              <a:lnSpc>
                <a:spcPct val="100000"/>
              </a:lnSpc>
            </a:pPr>
            <a:r>
              <a:rPr lang="en-GB" sz="1600">
                <a:latin typeface="Aptos"/>
                <a:ea typeface="+mn-lt"/>
                <a:cs typeface="+mn-lt"/>
              </a:rPr>
              <a:t>Cars remain essential for work and family life in Birmingham</a:t>
            </a:r>
            <a:endParaRPr lang="en-GB" sz="1600">
              <a:latin typeface="Aptos"/>
            </a:endParaRPr>
          </a:p>
          <a:p>
            <a:pPr>
              <a:lnSpc>
                <a:spcPct val="100000"/>
              </a:lnSpc>
            </a:pPr>
            <a:endParaRPr lang="en-GB" sz="1600" dirty="0"/>
          </a:p>
        </p:txBody>
      </p:sp>
      <p:pic>
        <p:nvPicPr>
          <p:cNvPr id="5" name="Picture 4" descr="Large car car park from above">
            <a:extLst>
              <a:ext uri="{FF2B5EF4-FFF2-40B4-BE49-F238E27FC236}">
                <a16:creationId xmlns:a16="http://schemas.microsoft.com/office/drawing/2014/main" id="{FEA75B7F-881B-183B-2629-CE07B8A10D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905" r="42376" b="9"/>
          <a:stretch>
            <a:fillRect/>
          </a:stretch>
        </p:blipFill>
        <p:spPr>
          <a:xfrm>
            <a:off x="7583424" y="10"/>
            <a:ext cx="460857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601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798F6C-B987-6B35-A7DD-6740144DC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>
                <a:ea typeface="+mj-lt"/>
                <a:cs typeface="+mj-lt"/>
              </a:rPr>
              <a:t>Marketing Strategy 1 – Digital &amp; Online Presence</a:t>
            </a:r>
            <a:endParaRPr lang="en-US" sz="3700"/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0A4E77F4-0493-DADF-C1F6-82B6C46910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1529785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11348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6E06A0-103C-324C-36F7-8C608FF74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8656" y="914400"/>
            <a:ext cx="6236208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>
                <a:ea typeface="+mj-lt"/>
                <a:cs typeface="+mj-lt"/>
              </a:rPr>
              <a:t>Marketing Strategy 2 – Local Engagement &amp; Partnerships</a:t>
            </a:r>
            <a:endParaRPr lang="en-US" sz="31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5245C0-6764-9093-7AF8-2890A26113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816" r="30325" b="6250"/>
          <a:stretch>
            <a:fillRect/>
          </a:stretch>
        </p:blipFill>
        <p:spPr>
          <a:xfrm>
            <a:off x="20" y="-1"/>
            <a:ext cx="4663420" cy="6858001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6871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9783F-D502-DA33-4DDD-BD0D92A42A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6" y="2221992"/>
            <a:ext cx="6236208" cy="394106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>
                <a:latin typeface="Aptos"/>
              </a:rPr>
              <a:t>How we will build trust locally</a:t>
            </a:r>
          </a:p>
          <a:p>
            <a:r>
              <a:rPr lang="en-GB">
                <a:latin typeface="Aptos"/>
                <a:ea typeface="+mn-lt"/>
                <a:cs typeface="+mn-lt"/>
              </a:rPr>
              <a:t>Offline promotion: Flyers in community </a:t>
            </a:r>
            <a:r>
              <a:rPr lang="en-GB" err="1">
                <a:latin typeface="Aptos"/>
                <a:ea typeface="+mn-lt"/>
                <a:cs typeface="+mn-lt"/>
              </a:rPr>
              <a:t>centers</a:t>
            </a:r>
            <a:r>
              <a:rPr lang="en-GB">
                <a:latin typeface="Aptos"/>
                <a:ea typeface="+mn-lt"/>
                <a:cs typeface="+mn-lt"/>
              </a:rPr>
              <a:t>, libraries, and local shops</a:t>
            </a:r>
            <a:endParaRPr lang="en-GB">
              <a:latin typeface="Aptos"/>
            </a:endParaRPr>
          </a:p>
          <a:p>
            <a:r>
              <a:rPr lang="en-GB">
                <a:latin typeface="Aptos"/>
                <a:ea typeface="+mn-lt"/>
                <a:cs typeface="+mn-lt"/>
              </a:rPr>
              <a:t>Community partnerships: Work with schools, charities, and local businesses for cross-promotion</a:t>
            </a:r>
            <a:endParaRPr lang="en-GB">
              <a:latin typeface="Aptos"/>
            </a:endParaRPr>
          </a:p>
          <a:p>
            <a:r>
              <a:rPr lang="en-GB">
                <a:latin typeface="Aptos"/>
                <a:ea typeface="+mn-lt"/>
                <a:cs typeface="+mn-lt"/>
              </a:rPr>
              <a:t>Referral scheme: 10% discount for customers who recommend new clients</a:t>
            </a:r>
            <a:endParaRPr lang="en-GB">
              <a:latin typeface="Aptos"/>
            </a:endParaRPr>
          </a:p>
          <a:p>
            <a:r>
              <a:rPr lang="en-GB">
                <a:latin typeface="Aptos"/>
                <a:ea typeface="+mn-lt"/>
                <a:cs typeface="+mn-lt"/>
              </a:rPr>
              <a:t>Launch event: Open day with free vehicle health checks and sustainability advice</a:t>
            </a:r>
            <a:endParaRPr lang="en-GB">
              <a:latin typeface="Aptos"/>
            </a:endParaRPr>
          </a:p>
          <a:p>
            <a:endParaRPr lang="en-GB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2849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0D3439-124F-691E-7FBB-C98FF53FF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001512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ea typeface="+mj-lt"/>
                <a:cs typeface="+mj-lt"/>
              </a:rPr>
              <a:t>Funding Requirements &amp; Allocation</a:t>
            </a:r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C83B1-BDAF-0F5F-63FC-4EE67F7D40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6001512" cy="39319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latin typeface="Aptos"/>
              </a:rPr>
              <a:t>Total Funding Needed: £45,000</a:t>
            </a:r>
          </a:p>
          <a:p>
            <a:r>
              <a:rPr lang="en-GB">
                <a:latin typeface="Aptos"/>
                <a:ea typeface="+mn-lt"/>
                <a:cs typeface="+mn-lt"/>
              </a:rPr>
              <a:t>Sources:</a:t>
            </a:r>
            <a:endParaRPr lang="en-GB">
              <a:latin typeface="Aptos"/>
            </a:endParaRPr>
          </a:p>
          <a:p>
            <a:r>
              <a:rPr lang="en-GB">
                <a:latin typeface="Aptos"/>
                <a:ea typeface="+mn-lt"/>
                <a:cs typeface="+mn-lt"/>
              </a:rPr>
              <a:t>Personal investment: £15,000</a:t>
            </a:r>
            <a:endParaRPr lang="en-GB">
              <a:latin typeface="Aptos"/>
            </a:endParaRPr>
          </a:p>
          <a:p>
            <a:r>
              <a:rPr lang="en-GB">
                <a:latin typeface="Aptos"/>
                <a:ea typeface="+mn-lt"/>
                <a:cs typeface="+mn-lt"/>
              </a:rPr>
              <a:t>Bank business loan: £20,000</a:t>
            </a:r>
            <a:endParaRPr lang="en-GB">
              <a:latin typeface="Aptos"/>
            </a:endParaRPr>
          </a:p>
          <a:p>
            <a:r>
              <a:rPr lang="en-GB">
                <a:latin typeface="Aptos"/>
                <a:ea typeface="+mn-lt"/>
                <a:cs typeface="+mn-lt"/>
              </a:rPr>
              <a:t>Local sustainability grant: £10,000</a:t>
            </a:r>
            <a:endParaRPr lang="en-GB">
              <a:latin typeface="Aptos"/>
            </a:endParaRPr>
          </a:p>
          <a:p>
            <a:endParaRPr lang="en-GB">
              <a:latin typeface="Aptos"/>
            </a:endParaRPr>
          </a:p>
          <a:p>
            <a:endParaRPr lang="en-GB">
              <a:latin typeface="Aptos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F09BD18-E631-53E4-255A-67A9377EEF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3534575"/>
              </p:ext>
            </p:extLst>
          </p:nvPr>
        </p:nvGraphicFramePr>
        <p:xfrm>
          <a:off x="7274560" y="1192863"/>
          <a:ext cx="4202057" cy="4499712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1508220">
                  <a:extLst>
                    <a:ext uri="{9D8B030D-6E8A-4147-A177-3AD203B41FA5}">
                      <a16:colId xmlns:a16="http://schemas.microsoft.com/office/drawing/2014/main" val="1872263454"/>
                    </a:ext>
                  </a:extLst>
                </a:gridCol>
                <a:gridCol w="948931">
                  <a:extLst>
                    <a:ext uri="{9D8B030D-6E8A-4147-A177-3AD203B41FA5}">
                      <a16:colId xmlns:a16="http://schemas.microsoft.com/office/drawing/2014/main" val="2026103178"/>
                    </a:ext>
                  </a:extLst>
                </a:gridCol>
                <a:gridCol w="1744906">
                  <a:extLst>
                    <a:ext uri="{9D8B030D-6E8A-4147-A177-3AD203B41FA5}">
                      <a16:colId xmlns:a16="http://schemas.microsoft.com/office/drawing/2014/main" val="1969670578"/>
                    </a:ext>
                  </a:extLst>
                </a:gridCol>
              </a:tblGrid>
              <a:tr h="35987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0" cap="none" spc="60">
                          <a:solidFill>
                            <a:schemeClr val="bg1"/>
                          </a:solidFill>
                        </a:rPr>
                        <a:t>Item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0" cap="none" spc="60">
                          <a:solidFill>
                            <a:schemeClr val="bg1"/>
                          </a:solidFill>
                        </a:rPr>
                        <a:t>Cost (£)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0" cap="none" spc="60">
                          <a:solidFill>
                            <a:schemeClr val="bg1"/>
                          </a:solidFill>
                        </a:rPr>
                        <a:t>Purpose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543326"/>
                  </a:ext>
                </a:extLst>
              </a:tr>
              <a:tr h="517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Workshop premises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4,000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Rental deposit &amp; first month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50877983"/>
                  </a:ext>
                </a:extLst>
              </a:tr>
              <a:tr h="517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Tools &amp; diagnostic equipment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12,000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Professional repair capability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4772713"/>
                  </a:ext>
                </a:extLst>
              </a:tr>
              <a:tr h="517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Lifts &amp; machinery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8,000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Safe, efficient operations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6433352"/>
                  </a:ext>
                </a:extLst>
              </a:tr>
              <a:tr h="517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Recycling &amp; safety facilities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3,000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Meet environmental &amp; legal rules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8388980"/>
                  </a:ext>
                </a:extLst>
              </a:tr>
              <a:tr h="517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Initial parts &amp; stock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4,000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Start serving customers immediately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794365"/>
                  </a:ext>
                </a:extLst>
              </a:tr>
              <a:tr h="517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Legal, insurance &amp; licensing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1,500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Full compliance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7628459"/>
                  </a:ext>
                </a:extLst>
              </a:tr>
              <a:tr h="517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Marketing &amp; launch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2,500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Build initial brand awareness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18474652"/>
                  </a:ext>
                </a:extLst>
              </a:tr>
              <a:tr h="517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Operating buffer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10,000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Cover costs until revenue grows</a:t>
                      </a:r>
                    </a:p>
                  </a:txBody>
                  <a:tcPr marL="78804" marR="78804" marT="78804" marB="3940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47676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6804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4193DE-F33E-FEBD-378A-EE0E04FCB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399"/>
            <a:ext cx="5239272" cy="1621147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Competitive Advantage</a:t>
            </a:r>
            <a:endParaRPr lang="en-US"/>
          </a:p>
        </p:txBody>
      </p:sp>
      <p:cxnSp>
        <p:nvCxnSpPr>
          <p:cNvPr id="28" name="Straight Connector 1">
            <a:extLst>
              <a:ext uri="{FF2B5EF4-FFF2-40B4-BE49-F238E27FC236}">
                <a16:creationId xmlns:a16="http://schemas.microsoft.com/office/drawing/2014/main" id="{7D3DF08D-8EDA-0FB3-59D9-B692F2ADD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C0CA3F-8CDA-B064-E0A0-93694F19C8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6176" y="914399"/>
            <a:ext cx="5138688" cy="524865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b="1">
                <a:latin typeface="ui-sans-serif"/>
                <a:ea typeface="ui-sans-serif"/>
                <a:cs typeface="ui-sans-serif"/>
              </a:rPr>
              <a:t>Why choose </a:t>
            </a:r>
            <a:r>
              <a:rPr lang="en-GB" b="1" err="1">
                <a:latin typeface="ui-sans-serif"/>
                <a:ea typeface="ui-sans-serif"/>
                <a:cs typeface="ui-sans-serif"/>
              </a:rPr>
              <a:t>GreenFix</a:t>
            </a:r>
            <a:r>
              <a:rPr lang="en-GB" b="1">
                <a:latin typeface="ui-sans-serif"/>
                <a:ea typeface="ui-sans-serif"/>
                <a:cs typeface="ui-sans-serif"/>
              </a:rPr>
              <a:t> over alternatives?</a:t>
            </a:r>
          </a:p>
          <a:p>
            <a:pPr marL="0" indent="0">
              <a:buNone/>
            </a:pPr>
            <a:endParaRPr lang="en-GB" b="1" dirty="0">
              <a:latin typeface="ui-sans-serif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AD5EDD4-15E0-86C9-F4A2-D6419AB0BC61}"/>
              </a:ext>
            </a:extLst>
          </p:cNvPr>
          <p:cNvGraphicFramePr>
            <a:graphicFrameLocks noGrp="1"/>
          </p:cNvGraphicFramePr>
          <p:nvPr/>
        </p:nvGraphicFramePr>
        <p:xfrm>
          <a:off x="852836" y="2672080"/>
          <a:ext cx="5042362" cy="3490975"/>
        </p:xfrm>
        <a:graphic>
          <a:graphicData uri="http://schemas.openxmlformats.org/drawingml/2006/table">
            <a:tbl>
              <a:tblPr firstRow="1" bandRow="1">
                <a:solidFill>
                  <a:srgbClr val="F7F7F7"/>
                </a:solidFill>
                <a:tableStyleId>{5C22544A-7EE6-4342-B048-85BDC9FD1C3A}</a:tableStyleId>
              </a:tblPr>
              <a:tblGrid>
                <a:gridCol w="1484402">
                  <a:extLst>
                    <a:ext uri="{9D8B030D-6E8A-4147-A177-3AD203B41FA5}">
                      <a16:colId xmlns:a16="http://schemas.microsoft.com/office/drawing/2014/main" val="748016248"/>
                    </a:ext>
                  </a:extLst>
                </a:gridCol>
                <a:gridCol w="1519058">
                  <a:extLst>
                    <a:ext uri="{9D8B030D-6E8A-4147-A177-3AD203B41FA5}">
                      <a16:colId xmlns:a16="http://schemas.microsoft.com/office/drawing/2014/main" val="1276641272"/>
                    </a:ext>
                  </a:extLst>
                </a:gridCol>
                <a:gridCol w="2038902">
                  <a:extLst>
                    <a:ext uri="{9D8B030D-6E8A-4147-A177-3AD203B41FA5}">
                      <a16:colId xmlns:a16="http://schemas.microsoft.com/office/drawing/2014/main" val="2622080017"/>
                    </a:ext>
                  </a:extLst>
                </a:gridCol>
              </a:tblGrid>
              <a:tr h="6856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Competitor Type</a:t>
                      </a:r>
                    </a:p>
                  </a:txBody>
                  <a:tcPr marL="91097" marR="91097" marT="45548" marB="910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Their Weakness</a:t>
                      </a:r>
                    </a:p>
                  </a:txBody>
                  <a:tcPr marL="91097" marR="91097" marT="45548" marB="910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Our Strength</a:t>
                      </a:r>
                    </a:p>
                  </a:txBody>
                  <a:tcPr marL="91097" marR="91097" marT="45548" marB="910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8595831"/>
                  </a:ext>
                </a:extLst>
              </a:tr>
              <a:tr h="9351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Independent garages</a:t>
                      </a:r>
                    </a:p>
                  </a:txBody>
                  <a:tcPr marL="91097" marR="91097" marT="45548" marB="910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No clear sustainability focus</a:t>
                      </a:r>
                    </a:p>
                  </a:txBody>
                  <a:tcPr marL="91097" marR="91097" marT="45548" marB="910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Fully eco-friendly operations &amp; recycling</a:t>
                      </a:r>
                    </a:p>
                  </a:txBody>
                  <a:tcPr marL="91097" marR="91097" marT="45548" marB="910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1198905"/>
                  </a:ext>
                </a:extLst>
              </a:tr>
              <a:tr h="9351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Main dealerships</a:t>
                      </a:r>
                    </a:p>
                  </a:txBody>
                  <a:tcPr marL="91097" marR="91097" marT="45548" marB="910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High prices</a:t>
                      </a:r>
                    </a:p>
                  </a:txBody>
                  <a:tcPr marL="91097" marR="91097" marT="45548" marB="910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Affordable rates plus community discounts</a:t>
                      </a:r>
                    </a:p>
                  </a:txBody>
                  <a:tcPr marL="91097" marR="91097" marT="45548" marB="910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9177836"/>
                  </a:ext>
                </a:extLst>
              </a:tr>
              <a:tr h="9351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Mobile mechanics</a:t>
                      </a:r>
                    </a:p>
                  </a:txBody>
                  <a:tcPr marL="91097" marR="91097" marT="45548" marB="910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Limited work capacity</a:t>
                      </a:r>
                    </a:p>
                  </a:txBody>
                  <a:tcPr marL="91097" marR="91097" marT="45548" marB="910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Full workshop with specialist equipment</a:t>
                      </a:r>
                    </a:p>
                  </a:txBody>
                  <a:tcPr marL="91097" marR="91097" marT="45548" marB="910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93635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20380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671901-A68E-68CE-6DB0-CBF6B3728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Summary</a:t>
            </a:r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69CBAC-0395-C165-EA68-85C6E29E29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687" r="36056" b="6256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17C42-E86E-BDE6-F094-479AA0611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latin typeface="Aptos"/>
                <a:ea typeface="+mn-lt"/>
                <a:cs typeface="+mn-lt"/>
              </a:rPr>
              <a:t>Fills a clear gap for sustainable, affordable vehicle care in Birmingham</a:t>
            </a:r>
            <a:endParaRPr lang="en-GB">
              <a:latin typeface="Aptos"/>
            </a:endParaRPr>
          </a:p>
          <a:p>
            <a:r>
              <a:rPr lang="en-GB">
                <a:latin typeface="Aptos"/>
                <a:ea typeface="+mn-lt"/>
                <a:cs typeface="+mn-lt"/>
              </a:rPr>
              <a:t>Strong alignment with political, economic, and social trends</a:t>
            </a:r>
            <a:endParaRPr lang="en-GB">
              <a:latin typeface="Aptos"/>
            </a:endParaRPr>
          </a:p>
          <a:p>
            <a:r>
              <a:rPr lang="en-GB">
                <a:latin typeface="Aptos"/>
                <a:ea typeface="+mn-lt"/>
                <a:cs typeface="+mn-lt"/>
              </a:rPr>
              <a:t>Proven marketing plans to reach all target groups</a:t>
            </a:r>
            <a:endParaRPr lang="en-GB">
              <a:latin typeface="Aptos"/>
            </a:endParaRPr>
          </a:p>
          <a:p>
            <a:r>
              <a:rPr lang="en-GB">
                <a:latin typeface="Aptos"/>
                <a:ea typeface="+mn-lt"/>
                <a:cs typeface="+mn-lt"/>
              </a:rPr>
              <a:t>Realistic funding plan with clear allocation</a:t>
            </a:r>
            <a:endParaRPr lang="en-GB">
              <a:latin typeface="Aptos"/>
            </a:endParaRPr>
          </a:p>
          <a:p>
            <a:r>
              <a:rPr lang="en-GB">
                <a:latin typeface="Aptos"/>
                <a:ea typeface="+mn-lt"/>
                <a:cs typeface="+mn-lt"/>
              </a:rPr>
              <a:t>Balances financial goals with community and environmental benefit</a:t>
            </a:r>
            <a:endParaRPr lang="en-GB">
              <a:latin typeface="Aptos"/>
            </a:endParaRPr>
          </a:p>
          <a:p>
            <a:endParaRPr lang="en-GB">
              <a:latin typeface="Apto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2920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52CA0-AE51-C0D9-6530-8F1BA4B01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  <a:ea typeface="+mj-lt"/>
                <a:cs typeface="+mj-lt"/>
              </a:rPr>
              <a:t>References &amp; Q&amp;A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AC5D60-85B5-19FF-2B74-29D50266C9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ptos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Gov.uk</a:t>
            </a:r>
            <a:r>
              <a:rPr lang="en-GB" sz="2400">
                <a:solidFill>
                  <a:schemeClr val="bg1"/>
                </a:solidFill>
                <a:latin typeface="Aptos"/>
                <a:ea typeface="+mn-lt"/>
                <a:cs typeface="+mn-lt"/>
              </a:rPr>
              <a:t> (2024) </a:t>
            </a:r>
            <a:r>
              <a:rPr lang="en-GB" sz="2400" i="1">
                <a:solidFill>
                  <a:schemeClr val="bg1"/>
                </a:solidFill>
                <a:latin typeface="Aptos"/>
                <a:ea typeface="+mn-lt"/>
                <a:cs typeface="+mn-lt"/>
              </a:rPr>
              <a:t>Environmental Regulations for Businesses</a:t>
            </a:r>
            <a:endParaRPr lang="en-GB" sz="2400" dirty="0">
              <a:solidFill>
                <a:schemeClr val="bg1"/>
              </a:solidFill>
              <a:latin typeface="Aptos"/>
            </a:endParaRPr>
          </a:p>
          <a:p>
            <a:r>
              <a:rPr lang="en-GB" sz="2400">
                <a:solidFill>
                  <a:schemeClr val="bg1"/>
                </a:solidFill>
                <a:latin typeface="Aptos"/>
                <a:ea typeface="+mn-lt"/>
                <a:cs typeface="+mn-lt"/>
              </a:rPr>
              <a:t>SMMT (2024) </a:t>
            </a:r>
            <a:r>
              <a:rPr lang="en-GB" sz="2400" i="1">
                <a:solidFill>
                  <a:schemeClr val="bg1"/>
                </a:solidFill>
                <a:latin typeface="Aptos"/>
                <a:ea typeface="+mn-lt"/>
                <a:cs typeface="+mn-lt"/>
              </a:rPr>
              <a:t>Motor Industry Factsheet</a:t>
            </a:r>
            <a:endParaRPr lang="en-GB" sz="2400" dirty="0">
              <a:solidFill>
                <a:schemeClr val="bg1"/>
              </a:solidFill>
              <a:latin typeface="Aptos"/>
            </a:endParaRPr>
          </a:p>
          <a:p>
            <a:r>
              <a:rPr lang="en-GB" sz="2400">
                <a:solidFill>
                  <a:schemeClr val="bg1"/>
                </a:solidFill>
                <a:latin typeface="Aptos"/>
                <a:ea typeface="+mn-lt"/>
                <a:cs typeface="+mn-lt"/>
              </a:rPr>
              <a:t>Birmingham City Council (2024) </a:t>
            </a:r>
            <a:r>
              <a:rPr lang="en-GB" sz="2400" i="1">
                <a:solidFill>
                  <a:schemeClr val="bg1"/>
                </a:solidFill>
                <a:latin typeface="Aptos"/>
                <a:ea typeface="+mn-lt"/>
                <a:cs typeface="+mn-lt"/>
              </a:rPr>
              <a:t>Grants for Sustainable Business</a:t>
            </a:r>
            <a:endParaRPr lang="en-GB" sz="2400" dirty="0">
              <a:solidFill>
                <a:schemeClr val="bg1"/>
              </a:solidFill>
              <a:latin typeface="Aptos"/>
            </a:endParaRPr>
          </a:p>
          <a:p>
            <a:r>
              <a:rPr lang="en-GB" sz="2400">
                <a:solidFill>
                  <a:schemeClr val="bg1"/>
                </a:solidFill>
                <a:latin typeface="Aptos"/>
                <a:ea typeface="+mn-lt"/>
                <a:cs typeface="+mn-lt"/>
              </a:rPr>
              <a:t>AA (2024) </a:t>
            </a:r>
            <a:r>
              <a:rPr lang="en-GB" sz="2400" i="1">
                <a:solidFill>
                  <a:schemeClr val="bg1"/>
                </a:solidFill>
                <a:latin typeface="Aptos"/>
                <a:ea typeface="+mn-lt"/>
                <a:cs typeface="+mn-lt"/>
              </a:rPr>
              <a:t>Cost of Car Ownership Report</a:t>
            </a:r>
            <a:endParaRPr lang="en-GB" sz="2400" dirty="0">
              <a:solidFill>
                <a:schemeClr val="bg1"/>
              </a:solidFill>
              <a:latin typeface="Aptos"/>
            </a:endParaRPr>
          </a:p>
          <a:p>
            <a:r>
              <a:rPr lang="en-GB" sz="2400">
                <a:solidFill>
                  <a:schemeClr val="bg1"/>
                </a:solidFill>
                <a:latin typeface="Aptos"/>
                <a:ea typeface="+mn-lt"/>
                <a:cs typeface="+mn-lt"/>
              </a:rPr>
              <a:t>ACAS (2024) </a:t>
            </a:r>
            <a:r>
              <a:rPr lang="en-GB" sz="2400" i="1">
                <a:solidFill>
                  <a:schemeClr val="bg1"/>
                </a:solidFill>
                <a:latin typeface="Aptos"/>
                <a:ea typeface="+mn-lt"/>
                <a:cs typeface="+mn-lt"/>
              </a:rPr>
              <a:t>Employment Law and Good Practice</a:t>
            </a:r>
            <a:endParaRPr lang="en-GB" sz="2400" dirty="0">
              <a:solidFill>
                <a:schemeClr val="bg1"/>
              </a:solidFill>
              <a:latin typeface="Aptos"/>
            </a:endParaRPr>
          </a:p>
          <a:p>
            <a:endParaRPr lang="en-GB" sz="2400" dirty="0">
              <a:solidFill>
                <a:schemeClr val="bg1"/>
              </a:solidFill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734584619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ChronicleVTI</vt:lpstr>
      <vt:lpstr>Assignment Title: Individual Presentation Pitch Business Name: GreenFix Auto Services Module: Enterprise and Entrepreneurship (LCLM4006) Programme: Certificate in Higher Education Business Skills for the Workplace Lecturer: Dr Chung Lai Johnny Wan Student Name: Iosif Stefan Student ID: 2510324 </vt:lpstr>
      <vt:lpstr>Business idea overview </vt:lpstr>
      <vt:lpstr>Key External Factors – PESTEL Analysis</vt:lpstr>
      <vt:lpstr>Marketing Strategy 1 – Digital &amp; Online Presence</vt:lpstr>
      <vt:lpstr>Marketing Strategy 2 – Local Engagement &amp; Partnerships</vt:lpstr>
      <vt:lpstr>Funding Requirements &amp; Allocation</vt:lpstr>
      <vt:lpstr>Competitive Advantage</vt:lpstr>
      <vt:lpstr>Summary</vt:lpstr>
      <vt:lpstr>References &amp; Q&amp;A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140</cp:revision>
  <dcterms:created xsi:type="dcterms:W3CDTF">2026-07-19T21:50:07Z</dcterms:created>
  <dcterms:modified xsi:type="dcterms:W3CDTF">2026-07-19T23:33:46Z</dcterms:modified>
</cp:coreProperties>
</file>