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7104063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>
        <p:scale>
          <a:sx n="87" d="100"/>
          <a:sy n="87" d="100"/>
        </p:scale>
        <p:origin x="36" y="-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D1D8B-6CC2-80A7-793D-EBB4C9CCAC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5F47E4-5A99-3135-2B7C-ACD3F2CC13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6AF120-F007-6872-D394-EBA6730EB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68739-50D2-4FA2-9187-D063D60780B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103483-E41D-570F-DDDF-A75DA2B7F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B80EE8-C369-3505-963B-3F6BC9C33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8A8D7-60EE-4120-9DB9-F899A2D19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595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D629C-C745-1EB8-0553-1C94051E9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5F79C-FB4D-716B-9942-9B131F98C6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387E44-48C7-D98D-674E-FC62A77936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68739-50D2-4FA2-9187-D063D60780B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A1F4B2-A67A-46E5-CE08-315EBE00E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46825A-2484-87D4-4D0A-AF34A7711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8A8D7-60EE-4120-9DB9-F899A2D19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4766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24402-9C87-39AB-9E57-7E4BBA913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63EDD3-3C44-B215-19E6-2A45CE1E49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DEAF50-7D47-F6EA-3C36-4E06D085F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68739-50D2-4FA2-9187-D063D60780B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1FBC12-9E93-DBAD-CD35-FA3FD5676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AD1537-9DF6-83BB-FE32-5AC830243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8A8D7-60EE-4120-9DB9-F899A2D19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305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6FA70-B11E-C4F5-01C7-543FCA18FA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03DD7-0914-FE58-0382-237C365A31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B9CCFB-88C1-EA77-D0F1-BAFE8604C1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6E7757-3EA9-AF83-3F65-060B3CBA5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68739-50D2-4FA2-9187-D063D60780B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35C2E3-4532-FB6D-B21A-5DF3218AB3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10F42F-1141-2120-EE5B-047172E44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8A8D7-60EE-4120-9DB9-F899A2D19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912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BD0DF-FE0D-7DF9-BEAE-A7A8B1D31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5F2C2-E3F4-4F7C-DF59-7DC13B63CD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231D3F-AD83-5E2C-366A-D92E77E582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AA6DA4-714B-D795-AE01-A2617112D4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A6C804-82BC-0218-EDA9-5F2DC68C13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A6AB9A-5D36-2399-F4B4-D6DFC72265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68739-50D2-4FA2-9187-D063D60780B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3D460F-2FE0-8A35-8A9E-DD909D26F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69A01B-0760-9498-67BF-12E9CDA4D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8A8D7-60EE-4120-9DB9-F899A2D19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366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73916-E021-DE45-C9A9-6014B7B0E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5B28C2-5454-A763-7EC4-A16CBC981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68739-50D2-4FA2-9187-D063D60780B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FA0F3F-CC46-4703-099C-104F8F6CE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A589CA-3926-4B15-9087-2D26B1F482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8A8D7-60EE-4120-9DB9-F899A2D19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036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8D9DF7-CEC7-7F2E-0D73-8535F9B6B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68739-50D2-4FA2-9187-D063D60780B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860596-AE5B-2B0D-A0E2-2F9E3EC92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F94C7E-C4EB-B9ED-1260-617806EA5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8A8D7-60EE-4120-9DB9-F899A2D19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641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1FCE6-E7C3-FBDA-18A9-A98E62E53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9C4C1-F620-A6CC-08F1-975F1726E4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4B7488-DCCA-7685-800F-BB382BB4C4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5F9F83-81DC-B46D-81D0-5618AB7DB1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68739-50D2-4FA2-9187-D063D60780B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F9B5CF-EE92-BB39-B806-CDA16B9CD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65F313-659F-A1C6-A55A-76A1F3474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8A8D7-60EE-4120-9DB9-F899A2D19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100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DEF95-B215-83E3-612F-235AE64CF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7B614C-C791-8797-2435-97611DA7E4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3FC45B-4DE5-C527-4D95-6A8A173104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E7B92-77CC-B57D-97ED-42C2BF6D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68739-50D2-4FA2-9187-D063D60780B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D36BD8-AF52-1E83-8826-21F04A03F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C6B43C-3282-B47F-3621-157C98560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8A8D7-60EE-4120-9DB9-F899A2D19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648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EED71-0CC9-ECF0-503F-2E03A207A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896D94-2F41-887D-6B0D-4AEA39C508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81546-1E53-11D8-F0D8-9C81F12B0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68739-50D2-4FA2-9187-D063D60780B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738A45-086E-25CB-F74F-EE0196BDF9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43848-D9AC-9C63-9AF2-C2774BDAC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8A8D7-60EE-4120-9DB9-F899A2D19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5778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3D5F83-F2CF-61EC-F0D8-CE93B93A42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78F46B-A238-9D42-3EE7-B7FCD25FFE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C247C7-5D05-D899-C4B7-2D44C2D77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68739-50D2-4FA2-9187-D063D60780B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CAB651-3450-08D4-915F-A4A2C0AA3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DB09-FA78-6FCF-DA90-0A99C606D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8A8D7-60EE-4120-9DB9-F899A2D19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795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D58113-F736-DEA7-BE3B-40447364B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4C2F89-53F9-254D-0195-7365775F6D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AB7D7E-A72B-2C4D-D844-7907A2D18F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368739-50D2-4FA2-9187-D063D60780B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76F483-58EB-18A4-1F25-474CF679B7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F2467D-E7FA-0935-5054-B5DB3FCA4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B8A8D7-60EE-4120-9DB9-F899A2D19B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853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263AE16-306D-72C7-B942-CCFF9EF799C6}"/>
              </a:ext>
            </a:extLst>
          </p:cNvPr>
          <p:cNvSpPr/>
          <p:nvPr/>
        </p:nvSpPr>
        <p:spPr>
          <a:xfrm>
            <a:off x="252408" y="2208589"/>
            <a:ext cx="3623310" cy="338597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01B3131-BB25-5538-510E-00BC4CB0AFFC}"/>
              </a:ext>
            </a:extLst>
          </p:cNvPr>
          <p:cNvSpPr/>
          <p:nvPr/>
        </p:nvSpPr>
        <p:spPr>
          <a:xfrm>
            <a:off x="4267200" y="2150632"/>
            <a:ext cx="3623310" cy="3443934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F34522B-FDC0-1120-A187-E335A3DCA724}"/>
              </a:ext>
            </a:extLst>
          </p:cNvPr>
          <p:cNvSpPr/>
          <p:nvPr/>
        </p:nvSpPr>
        <p:spPr>
          <a:xfrm>
            <a:off x="8293418" y="2153286"/>
            <a:ext cx="3623310" cy="337593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3CF43C-22CA-7326-8F19-DB6E34BDA3A4}"/>
              </a:ext>
            </a:extLst>
          </p:cNvPr>
          <p:cNvSpPr txBox="1"/>
          <p:nvPr/>
        </p:nvSpPr>
        <p:spPr>
          <a:xfrm>
            <a:off x="-17146" y="60179"/>
            <a:ext cx="122262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2"/>
                </a:solidFill>
              </a:rPr>
              <a:t>Study Skills to Support Academic Study</a:t>
            </a:r>
          </a:p>
          <a:p>
            <a:pPr algn="ctr"/>
            <a:r>
              <a:rPr lang="en-GB" sz="1400" b="1" dirty="0">
                <a:solidFill>
                  <a:schemeClr val="bg2"/>
                </a:solidFill>
              </a:rPr>
              <a:t>Christopher Pelham-Wright                                                             2315327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36C3AA-17FD-DCBD-BB32-C90B112F25A7}"/>
              </a:ext>
            </a:extLst>
          </p:cNvPr>
          <p:cNvSpPr txBox="1"/>
          <p:nvPr/>
        </p:nvSpPr>
        <p:spPr>
          <a:xfrm>
            <a:off x="275273" y="2420697"/>
            <a:ext cx="345376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b="1" u="sng" dirty="0"/>
              <a:t>Time Management</a:t>
            </a:r>
          </a:p>
          <a:p>
            <a:endParaRPr lang="en-GB" sz="9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/>
              <a:t>Only part of the course time will be timetabled, the majority will be self-directed study.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9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/>
              <a:t>Balancing study, work and family time is imperative to succeed. All require planning.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9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/>
              <a:t>Study planner will help to guide when assignments are due- consider deadlines and ensure these are met in advance by working backwards from these (</a:t>
            </a:r>
            <a:r>
              <a:rPr lang="en-GB" sz="900" dirty="0" err="1"/>
              <a:t>Cotterell</a:t>
            </a:r>
            <a:r>
              <a:rPr lang="en-GB" sz="900" dirty="0"/>
              <a:t>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9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/>
              <a:t>Using tools such as an online calendar and a diary can assist to recognise pending deadlines and tasks. Utilise 5 minute opportunities.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9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/>
              <a:t>Plan for the unexpected- prioritise tasks required considering those that may take longer.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51F8E6E-195C-8141-AC8B-93D445574E30}"/>
              </a:ext>
            </a:extLst>
          </p:cNvPr>
          <p:cNvSpPr txBox="1"/>
          <p:nvPr/>
        </p:nvSpPr>
        <p:spPr>
          <a:xfrm>
            <a:off x="8358191" y="2417523"/>
            <a:ext cx="358140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b="1" u="sng" dirty="0"/>
              <a:t>Reflection</a:t>
            </a:r>
          </a:p>
          <a:p>
            <a:endParaRPr lang="en-GB" sz="9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/>
              <a:t>Systematic enquiry into one’s own practice (Schon, 1983)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9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/>
              <a:t>Can be formal or informal.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9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/>
              <a:t>Enables one to critically analyse their actions and performance and take appropriate action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9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/>
              <a:t>Formal reflection uses a reflective framework such as Gibbs (1988) or Driscoll (2007) which supports practitioners to work through scenarios in a systematic manner.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9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/>
              <a:t>Reflection can occur on an event that has gone well or could have been dealt with in a more appropriate way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9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/>
              <a:t>Considers the best possible evidence to ensure evidence-based practice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2703FD-84D9-7272-D2FA-D68FA177671E}"/>
              </a:ext>
            </a:extLst>
          </p:cNvPr>
          <p:cNvSpPr txBox="1"/>
          <p:nvPr/>
        </p:nvSpPr>
        <p:spPr>
          <a:xfrm>
            <a:off x="4278632" y="2420697"/>
            <a:ext cx="362331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b="1" u="sng" dirty="0"/>
              <a:t>Research Skills</a:t>
            </a:r>
          </a:p>
          <a:p>
            <a:endParaRPr lang="en-GB" sz="9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/>
              <a:t>Important to use appropriate evidence when writing and studying- Sources should be academic.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9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/>
              <a:t>Sources quoted or paraphrased should be fully referenced using Harvard referencing style to provide the author with credit for their work (Pears and Shields,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9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/>
              <a:t>A wide range of sources should be utilised to provide a wide range of source utilisation, including textbooks, journal articles, accredited websites, governmental sources.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9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/>
              <a:t>Use the library catalogue and journal databases to locate relevant sources. Consider the reading list for each module as starting point (</a:t>
            </a:r>
            <a:r>
              <a:rPr lang="en-GB" sz="900" dirty="0" err="1"/>
              <a:t>Cotterell</a:t>
            </a:r>
            <a:r>
              <a:rPr lang="en-GB" sz="900" dirty="0"/>
              <a:t>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9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/>
              <a:t>References should be less than 5 years old unless seminal.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1FBE2FAB-C164-6FDD-9D75-057A4B0D2589}"/>
              </a:ext>
            </a:extLst>
          </p:cNvPr>
          <p:cNvSpPr/>
          <p:nvPr/>
        </p:nvSpPr>
        <p:spPr>
          <a:xfrm>
            <a:off x="9470709" y="6037802"/>
            <a:ext cx="819145" cy="25146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>
                <a:solidFill>
                  <a:schemeClr val="tx1"/>
                </a:solidFill>
              </a:rPr>
              <a:t>Description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B94147AA-51D3-47BD-7CB6-1C8A57C88D55}"/>
              </a:ext>
            </a:extLst>
          </p:cNvPr>
          <p:cNvSpPr/>
          <p:nvPr/>
        </p:nvSpPr>
        <p:spPr>
          <a:xfrm>
            <a:off x="10404159" y="6037802"/>
            <a:ext cx="699134" cy="25146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>
                <a:solidFill>
                  <a:schemeClr val="tx1"/>
                </a:solidFill>
              </a:rPr>
              <a:t>Feelings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131F5089-43E7-D320-0CB7-CD6ACE943BCD}"/>
              </a:ext>
            </a:extLst>
          </p:cNvPr>
          <p:cNvSpPr/>
          <p:nvPr/>
        </p:nvSpPr>
        <p:spPr>
          <a:xfrm>
            <a:off x="11217594" y="6037802"/>
            <a:ext cx="699134" cy="25146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>
                <a:solidFill>
                  <a:schemeClr val="tx1"/>
                </a:solidFill>
              </a:rPr>
              <a:t>Evaluation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A9DC9AC2-868A-CDCA-3B86-A423E2793B5D}"/>
              </a:ext>
            </a:extLst>
          </p:cNvPr>
          <p:cNvSpPr/>
          <p:nvPr/>
        </p:nvSpPr>
        <p:spPr>
          <a:xfrm>
            <a:off x="10404158" y="6472142"/>
            <a:ext cx="699133" cy="25146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dirty="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DAF79A1-F34C-4B8D-6BF4-01374A603B44}"/>
              </a:ext>
            </a:extLst>
          </p:cNvPr>
          <p:cNvSpPr/>
          <p:nvPr/>
        </p:nvSpPr>
        <p:spPr>
          <a:xfrm>
            <a:off x="11217594" y="6460712"/>
            <a:ext cx="699134" cy="25146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>
                <a:solidFill>
                  <a:schemeClr val="tx1"/>
                </a:solidFill>
              </a:rPr>
              <a:t>Analysis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0563835-8C53-88D6-2DC1-473C11A7E7D4}"/>
              </a:ext>
            </a:extLst>
          </p:cNvPr>
          <p:cNvSpPr/>
          <p:nvPr/>
        </p:nvSpPr>
        <p:spPr>
          <a:xfrm>
            <a:off x="9470709" y="6460712"/>
            <a:ext cx="819145" cy="25146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>
                <a:solidFill>
                  <a:schemeClr val="tx1"/>
                </a:solidFill>
              </a:rPr>
              <a:t>Action Plan</a:t>
            </a: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90AB8C4D-BC49-775E-8DA0-23CAA3F292E8}"/>
              </a:ext>
            </a:extLst>
          </p:cNvPr>
          <p:cNvSpPr/>
          <p:nvPr/>
        </p:nvSpPr>
        <p:spPr>
          <a:xfrm rot="5400000">
            <a:off x="11396663" y="6254971"/>
            <a:ext cx="300995" cy="25146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AB149BD7-8CE0-F390-D80A-E1A39F6EFAEA}"/>
              </a:ext>
            </a:extLst>
          </p:cNvPr>
          <p:cNvSpPr/>
          <p:nvPr/>
        </p:nvSpPr>
        <p:spPr>
          <a:xfrm>
            <a:off x="11009946" y="6037802"/>
            <a:ext cx="300995" cy="25146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B944C2CB-4F50-11E0-596C-B719567EAEB6}"/>
              </a:ext>
            </a:extLst>
          </p:cNvPr>
          <p:cNvSpPr/>
          <p:nvPr/>
        </p:nvSpPr>
        <p:spPr>
          <a:xfrm>
            <a:off x="10196507" y="6056852"/>
            <a:ext cx="300995" cy="25146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F7122A76-016F-8749-9FEE-6D6F903CA407}"/>
              </a:ext>
            </a:extLst>
          </p:cNvPr>
          <p:cNvSpPr/>
          <p:nvPr/>
        </p:nvSpPr>
        <p:spPr>
          <a:xfrm rot="10800000">
            <a:off x="11006132" y="6453092"/>
            <a:ext cx="300995" cy="25146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1FCA4A12-4963-678B-F4AD-D303DD235C46}"/>
              </a:ext>
            </a:extLst>
          </p:cNvPr>
          <p:cNvSpPr/>
          <p:nvPr/>
        </p:nvSpPr>
        <p:spPr>
          <a:xfrm rot="10800000">
            <a:off x="10166030" y="6460712"/>
            <a:ext cx="300995" cy="25146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339C97D3-4670-64EC-B3D0-BB66483C429D}"/>
              </a:ext>
            </a:extLst>
          </p:cNvPr>
          <p:cNvSpPr/>
          <p:nvPr/>
        </p:nvSpPr>
        <p:spPr>
          <a:xfrm rot="16200000">
            <a:off x="9769790" y="6254971"/>
            <a:ext cx="300995" cy="25146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15BB212-C22C-BF38-2C0F-591C07C3E0C0}"/>
              </a:ext>
            </a:extLst>
          </p:cNvPr>
          <p:cNvSpPr/>
          <p:nvPr/>
        </p:nvSpPr>
        <p:spPr>
          <a:xfrm>
            <a:off x="9756933" y="5633230"/>
            <a:ext cx="1851660" cy="24003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>
                <a:solidFill>
                  <a:schemeClr val="tx1"/>
                </a:solidFill>
              </a:rPr>
              <a:t>Gibbs (1988) Reflective Cycle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9371047D-633C-3DF3-203B-33D2FFFA8146}"/>
              </a:ext>
            </a:extLst>
          </p:cNvPr>
          <p:cNvSpPr/>
          <p:nvPr/>
        </p:nvSpPr>
        <p:spPr>
          <a:xfrm>
            <a:off x="252408" y="1167133"/>
            <a:ext cx="11692890" cy="85666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>
                <a:solidFill>
                  <a:schemeClr val="tx1"/>
                </a:solidFill>
              </a:rPr>
              <a:t>Three study skills will be discussed in depth in relation to achieving academic excellence. These are time management, research skills and reflection.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BF762767-0C29-80FB-DCD5-E2C42626E047}"/>
              </a:ext>
            </a:extLst>
          </p:cNvPr>
          <p:cNvSpPr/>
          <p:nvPr/>
        </p:nvSpPr>
        <p:spPr>
          <a:xfrm>
            <a:off x="252408" y="5778159"/>
            <a:ext cx="8701090" cy="85666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>
                <a:solidFill>
                  <a:schemeClr val="tx1"/>
                </a:solidFill>
              </a:rPr>
              <a:t>These three study skills are imperative to success on any course of study. They will be further developed throughout the programme </a:t>
            </a:r>
          </a:p>
        </p:txBody>
      </p:sp>
    </p:spTree>
    <p:extLst>
      <p:ext uri="{BB962C8B-B14F-4D97-AF65-F5344CB8AC3E}">
        <p14:creationId xmlns:p14="http://schemas.microsoft.com/office/powerpoint/2010/main" val="25109808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D00DD-BF45-DE11-7A40-F39F90AA6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289C2-E112-A7CD-4211-80A1624B3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Cotterell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(2019) </a:t>
            </a:r>
            <a:r>
              <a:rPr lang="en-GB" sz="2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Study Skills Handbook. 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</a:t>
            </a:r>
            <a:r>
              <a:rPr lang="en-GB" sz="20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Macmillan International Higher Education.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Driscoll, J. (2007) </a:t>
            </a:r>
            <a:r>
              <a:rPr lang="en-GB" sz="2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Practicing Clinical Supervision: A Reflective Approach for Healthcare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2</a:t>
            </a:r>
            <a:r>
              <a:rPr lang="en-GB" sz="20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Edinburgh, Bailliere Tindall.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Gibbs, G. (1988) </a:t>
            </a:r>
            <a:r>
              <a:rPr lang="en-GB" sz="2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By Doing: A Guide to Teaching and Learning Methods. 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Oxford, </a:t>
            </a:r>
            <a:r>
              <a:rPr lang="en-GB" sz="2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Baillere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Tindall.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Pears, R. and Shields, G. J. (2019) </a:t>
            </a:r>
            <a:r>
              <a:rPr lang="en-GB" sz="2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Cite Them Right: The Essential Referencing Guide. 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</a:t>
            </a:r>
            <a:r>
              <a:rPr lang="en-GB" sz="20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Macmillan International Higher Education.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Schon, D. A. (1983) </a:t>
            </a:r>
            <a:r>
              <a:rPr lang="en-GB" sz="2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Reflective Practitioner: How Reflectors Think In Action. 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 Routledge.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7193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26CEBC9BEF27E49AD4317D9BCFD8A30" ma:contentTypeVersion="0" ma:contentTypeDescription="Create a new document." ma:contentTypeScope="" ma:versionID="27eea501acc42c2ef280a2beb8a13e44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2e684acac8837dfeaf28d69c8d6ef4a3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5F99FB7-B71C-4F6E-8B25-F1D3923837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0BA4F517-A688-40FD-AE8E-08A4D9A4C8F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8331553-270D-40C5-8FA9-5403526FF967}">
  <ds:schemaRefs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1085</TotalTime>
  <Words>501</Words>
  <Application>Microsoft Office PowerPoint</Application>
  <PresentationFormat>Widescreen</PresentationFormat>
  <Paragraphs>52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Christopher Pelham-Wright</dc:creator>
  <cp:lastModifiedBy>Christopher Pelham-Wright (2315327)</cp:lastModifiedBy>
  <cp:revision>6</cp:revision>
  <dcterms:created xsi:type="dcterms:W3CDTF">2023-09-22T18:22:53Z</dcterms:created>
  <dcterms:modified xsi:type="dcterms:W3CDTF">2023-09-23T12:28:41Z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0x010100926CEBC9BEF27E49AD4317D9BCFD8A30</vt:lpwstr>
  </property>
</Properties>
</file>