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uthors.xml" ContentType="application/vnd.ms-powerpoint.authors+xml"/>
  <Override PartName="/ppt/media/image9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  <p:sldId id="258" r:id="rId4"/>
    <p:sldId id="260" r:id="rId5"/>
    <p:sldId id="263" r:id="rId6"/>
    <p:sldId id="267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414F17-7DC1-9849-A653-123E7D9B238F}">
          <p14:sldIdLst>
            <p14:sldId id="257"/>
            <p14:sldId id="258"/>
          </p14:sldIdLst>
        </p14:section>
        <p14:section name="Untitled Section" id="{D37D9F43-E130-4947-B487-61E8E928FCB7}">
          <p14:sldIdLst>
            <p14:sldId id="260"/>
            <p14:sldId id="263"/>
            <p14:sldId id="267"/>
            <p14:sldId id="264"/>
            <p14:sldId id="265"/>
            <p14:sldId id="266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D5DC006-8FEC-CC84-6C08-F64AF626F881}" name="Goodness Ezinwanyi Amaechi-Nwaokolo (2611264)" initials="G(" userId="S::2611264@student.uwtsd.ac.uk::0ca0d299-3c16-40f5-8001-860ef03e5be5" providerId="AD"/>
  <p188:author id="{41D2659C-BD53-D686-1691-F4EFFD7E9359}" name="Safiyo Abdullahi Ahmady (2607897)" initials="SAA(" userId="S::2607897@student.uwtsd.ac.uk::2cfd978b-b53c-44e7-bf28-5d284e5cff5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microsoft.com/office/2018/10/relationships/authors" Target="authors.xml"/><Relationship Id="rId13" Type="http://schemas.openxmlformats.org/officeDocument/2006/relationships/tableStyles" Target="tableStyles.xml"/><Relationship Id="rId12" Type="http://schemas.openxmlformats.org/officeDocument/2006/relationships/viewProps" Target="viewProps.xml"/><Relationship Id="rId11" Type="http://schemas.openxmlformats.org/officeDocument/2006/relationships/presProps" Target="presProps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" name="Content Placeholder 3"/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3"/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hyperlink" Target="https://www-sciencedirect-com.uwtsd.idm.oclc.org/science/article/pii/S1569199326024148" TargetMode="External"/><Relationship Id="rId6" Type="http://schemas.openxmlformats.org/officeDocument/2006/relationships/hyperlink" Target="https://www.igi-global.com/gateway/article/55750" TargetMode="External"/><Relationship Id="rId5" Type="http://schemas.openxmlformats.org/officeDocument/2006/relationships/hyperlink" Target="Https://support.microsoft.com/en-gb/excel/useuse-conditional-formatting-to-highlight-informatting-in-excel" TargetMode="External"/><Relationship Id="rId4" Type="http://schemas.openxmlformats.org/officeDocument/2006/relationships/hyperlink" Target="https://support.Microsoft.com/en-us/excel/co-author-a-workbook" TargetMode="External"/><Relationship Id="rId3" Type="http://schemas.openxmlformats.org/officeDocument/2006/relationships/hyperlink" Target="https://ico.org.uk/for-organisations/uk-GDPR-guidance-and-resources/security/a-guide-to-data-security/%20(Accessed:11" TargetMode="External"/><Relationship Id="rId2" Type="http://schemas.openxmlformats.org/officeDocument/2006/relationships/hyperlink" Target="https://www.cqc.org.uk/guidance-providers/adult-social" TargetMode="External"/><Relationship Id="rId1" Type="http://schemas.openxmlformats.org/officeDocument/2006/relationships/hyperlink" Target="https://www.tandfonline.com/doi/full/10.1080/00031305.2017.13759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211" y="357067"/>
            <a:ext cx="10741152" cy="11322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</a:t>
            </a:r>
            <a:b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LCHS4007_BIRM</a:t>
            </a:r>
            <a:endParaRPr lang="en-US" sz="2000" kern="1200" cap="all" baseline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  <a:endParaRPr lang="en-US" sz="700" kern="1200">
              <a:latin typeface="+mn-lt"/>
              <a:ea typeface="+mn-ea"/>
              <a:cs typeface="+mn-cs"/>
            </a:endParaRPr>
          </a:p>
        </p:txBody>
      </p:sp>
      <p:sp>
        <p:nvSpPr>
          <p:cNvPr id="26" name="Content Placeholder 7"/>
          <p:cNvSpPr>
            <a:spLocks noGrp="1"/>
          </p:cNvSpPr>
          <p:nvPr>
            <p:ph sz="quarter" idx="15"/>
          </p:nvPr>
        </p:nvSpPr>
        <p:spPr>
          <a:xfrm>
            <a:off x="516985" y="357067"/>
            <a:ext cx="4856162" cy="2922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/>
              <a:t>How MS Excel helps Ashford community care staff with scheduling rotas and visits.</a:t>
            </a:r>
            <a:endParaRPr lang="en-US"/>
          </a:p>
        </p:txBody>
      </p:sp>
      <p:sp>
        <p:nvSpPr>
          <p:cNvPr id="35" name="Date Placeholder 7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E81B85C-C227-4456-AE3E-1D2BEF38B76B}" type="datetime1">
              <a:rPr lang="en-US" smtClean="0"/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540219" y="3831076"/>
            <a:ext cx="2809694" cy="2300426"/>
          </a:xfrm>
          <a:prstGeom prst="rect">
            <a:avLst/>
          </a:prstGeom>
          <a:ln w="15875">
            <a:solidFill>
              <a:schemeClr val="bg1">
                <a:lumMod val="10000"/>
              </a:schemeClr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Presented by: 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 panose="020206030504050203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Maryama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Ahmady, 2607896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 panose="020206030504050203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Khadra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Ahmed</a:t>
            </a: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,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2607910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 panose="020206030504050203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goodness 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amaechi-nwaokolo, 2611264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 panose="020206030504050203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Safiyo Ahmady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 panose="02020603050405020304"/>
              </a:rPr>
              <a:t>, 2607897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 panose="020206030504050203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endParaRPr lang="en-US" sz="1300" b="1" kern="1200" cap="all" baseline="0">
              <a:latin typeface="Times New Roman" panose="02020603050405020304"/>
              <a:cs typeface="Times New Roman" panose="02020603050405020304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1"/>
          <a:srcRect l="42507" r="1" b="1"/>
          <a:stretch>
            <a:fillRect/>
          </a:stretch>
        </p:blipFill>
        <p:spPr>
          <a:xfrm>
            <a:off x="6258561" y="934720"/>
            <a:ext cx="5752148" cy="48307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1972112" y="6316664"/>
            <a:ext cx="8572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cap="all">
                <a:cs typeface="Times New Roman" panose="02020603050405020304"/>
              </a:rPr>
              <a:t>Lecturer</a:t>
            </a:r>
            <a:r>
              <a:rPr lang="en-US" sz="1800" b="1" i="1" kern="1200" cap="all" baseline="0">
                <a:cs typeface="Times New Roman" panose="02020603050405020304"/>
              </a:rPr>
              <a:t>: </a:t>
            </a:r>
            <a:r>
              <a:rPr lang="en-GB" sz="1800" b="1" i="1" kern="1200" cap="all" baseline="0">
                <a:cs typeface="Times New Roman" panose="02020603050405020304"/>
              </a:rPr>
              <a:t>dr </a:t>
            </a:r>
            <a:r>
              <a:rPr lang="en-US" sz="1800" b="1" i="1" kern="1200" cap="all" baseline="0">
                <a:cs typeface="Times New Roman" panose="02020603050405020304"/>
              </a:rPr>
              <a:t>Md Golam Jami</a:t>
            </a:r>
            <a:r>
              <a:rPr lang="en-US" sz="1800" b="1" kern="1200" cap="all" baseline="0">
                <a:cs typeface="Times New Roman" panose="02020603050405020304"/>
              </a:rPr>
              <a:t>l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9726" y="594206"/>
            <a:ext cx="9556436" cy="716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/>
              <a:t>What </a:t>
            </a:r>
            <a:r>
              <a:rPr lang="en-GB" sz="3600" b="1"/>
              <a:t>does the</a:t>
            </a:r>
            <a:r>
              <a:rPr lang="en-US" sz="3600" b="1"/>
              <a:t> workplace task involve?</a:t>
            </a:r>
            <a:endParaRPr lang="en-US" sz="3600" b="1"/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1524039" y="1651172"/>
            <a:ext cx="7743468" cy="3919224"/>
          </a:xfrm>
        </p:spPr>
        <p:txBody>
          <a:bodyPr>
            <a:noAutofit/>
          </a:bodyPr>
          <a:lstStyle/>
          <a:p>
            <a:r>
              <a:rPr lang="en-GB" sz="2700"/>
              <a:t>Planning shifts</a:t>
            </a:r>
            <a:endParaRPr lang="en-GB" sz="2700"/>
          </a:p>
          <a:p>
            <a:r>
              <a:rPr lang="en-GB" sz="2700"/>
              <a:t>Visitors</a:t>
            </a:r>
            <a:endParaRPr lang="en-GB" sz="2700"/>
          </a:p>
          <a:p>
            <a:r>
              <a:rPr lang="en-GB" sz="2700"/>
              <a:t>Appointments </a:t>
            </a:r>
            <a:endParaRPr lang="en-GB" sz="2700"/>
          </a:p>
          <a:p>
            <a:r>
              <a:rPr lang="en-GB" sz="2700"/>
              <a:t>Managing care records</a:t>
            </a:r>
            <a:endParaRPr lang="en-GB" sz="2700"/>
          </a:p>
          <a:p>
            <a:r>
              <a:rPr lang="en-GB" sz="2700"/>
              <a:t>Managing changes and staff cover </a:t>
            </a:r>
            <a:endParaRPr lang="en-GB" sz="2700"/>
          </a:p>
          <a:p>
            <a:r>
              <a:rPr lang="en-GB" sz="2700"/>
              <a:t>Keeping staff informed </a:t>
            </a:r>
            <a:endParaRPr lang="en-US" sz="2700"/>
          </a:p>
        </p:txBody>
      </p:sp>
      <p:pic>
        <p:nvPicPr>
          <p:cNvPr id="10" name="Picture 9" descr="Operant Conditioning cage | Free SVG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370" y="1488792"/>
            <a:ext cx="3567145" cy="3567145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49" y="509663"/>
            <a:ext cx="8911687" cy="1463040"/>
          </a:xfrm>
        </p:spPr>
        <p:txBody>
          <a:bodyPr>
            <a:normAutofit/>
          </a:bodyPr>
          <a:lstStyle/>
          <a:p>
            <a:r>
              <a:rPr lang="nl-NL" b="1"/>
              <a:t>W</a:t>
            </a:r>
            <a:r>
              <a:rPr lang="en-US" b="1"/>
              <a:t>hat Microsoft 365 tool did we select?</a:t>
            </a:r>
            <a:endParaRPr lang="en-US" b="1"/>
          </a:p>
        </p:txBody>
      </p:sp>
      <p:graphicFrame>
        <p:nvGraphicFramePr>
          <p:cNvPr id="13" name="Content Placeholder 12"/>
          <p:cNvGraphicFramePr>
            <a:graphicFrameLocks noGrp="1"/>
          </p:cNvGraphicFramePr>
          <p:nvPr>
            <p:ph sz="quarter" idx="4"/>
          </p:nvPr>
        </p:nvGraphicFramePr>
        <p:xfrm>
          <a:off x="5881689" y="2363859"/>
          <a:ext cx="5834061" cy="1463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500" dist="101600" dir="5400000" sy="-100000" algn="bl" rotWithShape="0"/>
                </a:effectLst>
                <a:tableStyleId>{46F890A9-2807-4EBB-B81D-B2AA78EC7F39}</a:tableStyleId>
              </a:tblPr>
              <a:tblGrid>
                <a:gridCol w="2903597"/>
                <a:gridCol w="2930464"/>
              </a:tblGrid>
              <a:tr h="0">
                <a:tc>
                  <a:txBody>
                    <a:bodyPr/>
                    <a:lstStyle/>
                    <a:p>
                      <a:endParaRPr lang="en-US">
                        <a:latin typeface="Cordia New" panose="020B0304020202020204" pitchFamily="34" charset="-34"/>
                        <a:cs typeface="Cordia New" panose="020B0304020202020204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>
                        <a:alpha val="9882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Angsana New" panose="02020603050405020304" pitchFamily="18" charset="-34"/>
                        </a:rPr>
                        <a:t>Mon </a:t>
                      </a:r>
                      <a:endParaRPr lang="en-US" sz="1400" b="1">
                        <a:solidFill>
                          <a:schemeClr val="tx1"/>
                        </a:solidFill>
                        <a:latin typeface="+mj-lt"/>
                        <a:cs typeface="Angsana New" panose="02020603050405020304" pitchFamily="18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/>
                    </a:solidFill>
                  </a:tcPr>
                </a:tc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Anna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11:30 am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Matthew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11:45 am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Zara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12:05 pm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" name="10-Point Star 20"/>
          <p:cNvSpPr/>
          <p:nvPr/>
        </p:nvSpPr>
        <p:spPr>
          <a:xfrm>
            <a:off x="7016514" y="1241182"/>
            <a:ext cx="563437" cy="535149"/>
          </a:xfrm>
          <a:prstGeom prst="star10">
            <a:avLst/>
          </a:prstGeom>
          <a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2"/>
          <a:srcRect l="17528" t="1276" r="19743" b="77106"/>
          <a:stretch>
            <a:fillRect/>
          </a:stretch>
        </p:blipFill>
        <p:spPr>
          <a:xfrm>
            <a:off x="645059" y="1416268"/>
            <a:ext cx="648987" cy="663994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"/>
          <a:srcRect l="15020" t="23499" r="10611" b="51868"/>
          <a:stretch>
            <a:fillRect/>
          </a:stretch>
        </p:blipFill>
        <p:spPr>
          <a:xfrm>
            <a:off x="651205" y="2149998"/>
            <a:ext cx="693543" cy="676764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4"/>
          <a:srcRect l="16061" t="53804" r="15872" b="27832"/>
          <a:stretch>
            <a:fillRect/>
          </a:stretch>
        </p:blipFill>
        <p:spPr>
          <a:xfrm>
            <a:off x="588744" y="3024704"/>
            <a:ext cx="705302" cy="564514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5"/>
          <a:srcRect l="20269" t="79642" r="23428" b="1325"/>
          <a:stretch>
            <a:fillRect/>
          </a:stretch>
        </p:blipFill>
        <p:spPr>
          <a:xfrm>
            <a:off x="560708" y="3865064"/>
            <a:ext cx="643543" cy="645390"/>
          </a:xfrm>
          <a:prstGeom prst="rect">
            <a:avLst/>
          </a:prstGeom>
        </p:spPr>
      </p:pic>
      <p:sp>
        <p:nvSpPr>
          <p:cNvPr id="43" name="TextBox 42"/>
          <p:cNvSpPr txBox="1"/>
          <p:nvPr/>
        </p:nvSpPr>
        <p:spPr>
          <a:xfrm>
            <a:off x="1294046" y="1543793"/>
            <a:ext cx="28550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Grid of cells: </a:t>
            </a:r>
            <a:r>
              <a:rPr lang="en-US" sz="1200"/>
              <a:t>the data sits in rows and columns e.g. staff names down the side, dates across the top</a:t>
            </a:r>
            <a:endParaRPr lang="en-US" sz="1200"/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204251" y="2370936"/>
            <a:ext cx="29448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Formulas and functions: </a:t>
            </a:r>
            <a:r>
              <a:rPr lang="en-US" sz="1200">
                <a:solidFill>
                  <a:srgbClr val="007C2C"/>
                </a:solidFill>
              </a:rPr>
              <a:t>I</a:t>
            </a:r>
            <a:r>
              <a:rPr lang="en-US" sz="1200"/>
              <a:t>t calculates automatically E.G. total hours worked per person</a:t>
            </a:r>
            <a:endParaRPr lang="en-US" sz="1200"/>
          </a:p>
        </p:txBody>
      </p:sp>
      <p:sp>
        <p:nvSpPr>
          <p:cNvPr id="49" name="TextBox 48"/>
          <p:cNvSpPr txBox="1"/>
          <p:nvPr/>
        </p:nvSpPr>
        <p:spPr>
          <a:xfrm>
            <a:off x="1235555" y="3138501"/>
            <a:ext cx="29720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Sort and filter: </a:t>
            </a:r>
            <a:r>
              <a:rPr lang="en-US" sz="1200"/>
              <a:t>Rearrange or narrow down data by name date or shift </a:t>
            </a:r>
            <a:endParaRPr lang="en-US" sz="1200"/>
          </a:p>
        </p:txBody>
      </p:sp>
      <p:sp>
        <p:nvSpPr>
          <p:cNvPr id="50" name="TextBox 49"/>
          <p:cNvSpPr txBox="1"/>
          <p:nvPr/>
        </p:nvSpPr>
        <p:spPr>
          <a:xfrm>
            <a:off x="1204251" y="3965562"/>
            <a:ext cx="28177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Charts and formatting: </a:t>
            </a:r>
            <a:r>
              <a:rPr lang="en-US" sz="1200"/>
              <a:t>turn data into graphs and color-code cells to spot patterns</a:t>
            </a:r>
            <a:endParaRPr lang="en-US" sz="1200"/>
          </a:p>
        </p:txBody>
      </p:sp>
      <p:sp>
        <p:nvSpPr>
          <p:cNvPr id="53" name="Rectangle 52"/>
          <p:cNvSpPr/>
          <p:nvPr/>
        </p:nvSpPr>
        <p:spPr>
          <a:xfrm>
            <a:off x="6575743" y="1293617"/>
            <a:ext cx="1444978" cy="43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excel</a:t>
            </a:r>
            <a:endParaRPr lang="en-US" b="1">
              <a:solidFill>
                <a:schemeClr val="tx1"/>
              </a:solidFill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1535649" y="6280484"/>
            <a:ext cx="205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McFedries</a:t>
            </a:r>
            <a:r>
              <a:rPr lang="en-GB"/>
              <a:t>, 2022</a:t>
            </a:r>
            <a:endParaRPr lang="en-US"/>
          </a:p>
        </p:txBody>
      </p:sp>
    </p:spTree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0156" y="611659"/>
            <a:ext cx="8911687" cy="1280890"/>
          </a:xfrm>
        </p:spPr>
        <p:txBody>
          <a:bodyPr/>
          <a:lstStyle/>
          <a:p>
            <a:r>
              <a:rPr lang="en-GB" b="1"/>
              <a:t>Why excel is suitable for the task</a:t>
            </a:r>
            <a:r>
              <a:rPr lang="en-GB"/>
              <a:t>.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62486" y="1668431"/>
            <a:ext cx="11178396" cy="5080000"/>
          </a:xfrm>
        </p:spPr>
        <p:txBody>
          <a:bodyPr>
            <a:normAutofit/>
          </a:bodyPr>
          <a:lstStyle/>
          <a:p>
            <a:r>
              <a:rPr lang="en-GB" sz="1800" i="0">
                <a:solidFill>
                  <a:schemeClr val="tx1"/>
                </a:solidFill>
                <a:effectLst/>
              </a:rPr>
              <a:t>Improve staff scheduling and reduce confusion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Reduce inconsistent records and data-entry mistakes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Make staff information easier to find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Share and analyse data</a:t>
            </a:r>
            <a:endParaRPr lang="en-GB">
              <a:solidFill>
                <a:schemeClr val="tx1"/>
              </a:solidFill>
            </a:endParaRPr>
          </a:p>
          <a:p>
            <a:endParaRPr lang="en-GB"/>
          </a:p>
        </p:txBody>
      </p:sp>
    </p:spTree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3202" y="546766"/>
            <a:ext cx="10073729" cy="1295034"/>
          </a:xfrm>
        </p:spPr>
        <p:txBody>
          <a:bodyPr>
            <a:normAutofit/>
          </a:bodyPr>
          <a:lstStyle/>
          <a:p>
            <a:r>
              <a:rPr lang="en-GB" b="1">
                <a:cs typeface="Arial" panose="020B0604020202020204"/>
              </a:rPr>
              <a:t>How Excel Improves efficiency and Communication at Ashford</a:t>
            </a:r>
            <a:endParaRPr lang="en-GB" b="1">
              <a:cs typeface="Arial" panose="020B0604020202020204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5474" y="1905000"/>
            <a:ext cx="3992732" cy="576262"/>
          </a:xfrm>
        </p:spPr>
        <p:txBody>
          <a:bodyPr/>
          <a:lstStyle/>
          <a:p>
            <a:r>
              <a:rPr lang="en-GB" b="1"/>
              <a:t>Improve efficiency</a:t>
            </a:r>
            <a:endParaRPr lang="en-GB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4063" y="2629745"/>
            <a:ext cx="4342893" cy="33540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Organises staff rotas and care visits in one shared spreadsheet.</a:t>
            </a:r>
            <a:endParaRPr lang="en-GB"/>
          </a:p>
          <a:p>
            <a:r>
              <a:rPr lang="en-GB"/>
              <a:t>Reduces  Missed visits scheduling errors and duplicated shifts</a:t>
            </a:r>
            <a:endParaRPr lang="en-GB"/>
          </a:p>
          <a:p>
            <a:pPr marL="0" indent="0">
              <a:buNone/>
            </a:pPr>
            <a:r>
              <a:rPr lang="en-GB"/>
              <a:t>Enables managers to respond quickly to staffing changes  and prioritise care needs</a:t>
            </a:r>
            <a:endParaRPr lang="en-GB"/>
          </a:p>
          <a:p>
            <a:pPr marL="0" indent="0">
              <a:buNone/>
            </a:pPr>
            <a:r>
              <a:rPr lang="en-GB"/>
              <a:t>(Seguin, 2026)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63796" y="1956749"/>
            <a:ext cx="3999001" cy="576262"/>
          </a:xfrm>
        </p:spPr>
        <p:txBody>
          <a:bodyPr/>
          <a:lstStyle/>
          <a:p>
            <a:r>
              <a:rPr lang="en-GB" b="1"/>
              <a:t>Improve communication</a:t>
            </a:r>
            <a:endParaRPr lang="en-GB" b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59263" y="2647960"/>
            <a:ext cx="4338674" cy="33540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Allows staff to access rota and visit updates  instantly  through MS Teams</a:t>
            </a:r>
            <a:endParaRPr lang="en-GB"/>
          </a:p>
          <a:p>
            <a:pPr marL="0" indent="0">
              <a:buNone/>
            </a:pPr>
            <a:r>
              <a:rPr lang="en-GB"/>
              <a:t> Saves times spent searching for information and boost autonomy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9" name="Graphic 8"/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61348" y="2543827"/>
            <a:ext cx="914400" cy="91440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735" y="797547"/>
            <a:ext cx="9227844" cy="576263"/>
          </a:xfrm>
        </p:spPr>
        <p:txBody>
          <a:bodyPr>
            <a:normAutofit fontScale="90000"/>
          </a:bodyPr>
          <a:lstStyle/>
          <a:p>
            <a:r>
              <a:rPr lang="en-GB" b="1"/>
              <a:t>Limits and advantages of using excel.</a:t>
            </a:r>
            <a:endParaRPr lang="en-US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8022" y="2602255"/>
            <a:ext cx="4631764" cy="3710392"/>
          </a:xfrm>
        </p:spPr>
        <p:txBody>
          <a:bodyPr/>
          <a:lstStyle/>
          <a:p>
            <a:r>
              <a:rPr lang="en-GB"/>
              <a:t>You can easily keep track of schedules and tasks.</a:t>
            </a:r>
            <a:endParaRPr lang="en-GB"/>
          </a:p>
          <a:p>
            <a:r>
              <a:rPr lang="en-GB"/>
              <a:t>Easy to understand for the employees</a:t>
            </a:r>
            <a:endParaRPr lang="en-GB"/>
          </a:p>
          <a:p>
            <a:r>
              <a:rPr lang="en-GB"/>
              <a:t>You can analyse statistics and collect the data.</a:t>
            </a:r>
            <a:endParaRPr lang="en-US"/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2244306"/>
            <a:ext cx="4631764" cy="371039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Even with its perks it’s still a spreadsheet, the info is limited to data and schedules that a person wrote and put in.</a:t>
            </a:r>
            <a:endParaRPr lang="en-GB"/>
          </a:p>
          <a:p>
            <a:r>
              <a:rPr lang="en-GB" sz="1800" b="0" i="0">
                <a:effectLst/>
              </a:rPr>
              <a:t>Spreadsheet errors arise from incorrect data entries or formulas, affecting accuracy. Panko (2008) </a:t>
            </a:r>
            <a:endParaRPr lang="en-GB" sz="1800"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US"/>
              <a:t>Excel's limitation includes human error, which </a:t>
            </a:r>
            <a:r>
              <a:rPr lang="en-US" err="1"/>
              <a:t>Broman</a:t>
            </a:r>
            <a:r>
              <a:rPr lang="en-US"/>
              <a:t> and Woo (2018) note can be </a:t>
            </a:r>
            <a:r>
              <a:rPr lang="en-GB"/>
              <a:t>“</a:t>
            </a:r>
            <a:r>
              <a:rPr lang="en-US"/>
              <a:t>easy to commit and difficult to rectify,” risking unnoticed mistakes in staff schedules that compromise rota accuracy.</a:t>
            </a:r>
            <a:endParaRPr lang="en-US"/>
          </a:p>
          <a:p>
            <a:endParaRPr lang="en-US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1118022" y="1584870"/>
            <a:ext cx="4631764" cy="806325"/>
          </a:xfrm>
        </p:spPr>
        <p:txBody>
          <a:bodyPr/>
          <a:lstStyle/>
          <a:p>
            <a:r>
              <a:rPr lang="en-GB"/>
              <a:t>        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/>
              <a:t> </a:t>
            </a:r>
            <a:endParaRPr lang="en-US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547517"/>
            <a:ext cx="4631764" cy="843678"/>
          </a:xfrm>
        </p:spPr>
        <p:txBody>
          <a:bodyPr>
            <a:normAutofit/>
          </a:bodyPr>
          <a:lstStyle/>
          <a:p>
            <a:r>
              <a:rPr lang="en-GB" sz="2700">
                <a:latin typeface="Arial Rounded MT Bold" panose="020F0704030504030204" pitchFamily="34" charset="77"/>
              </a:rPr>
              <a:t>               Limits </a:t>
            </a:r>
            <a:endParaRPr lang="en-US" sz="2700">
              <a:latin typeface="Arial Rounded MT Bold" panose="020F0704030504030204" pitchFamily="34" charset="77"/>
            </a:endParaRPr>
          </a:p>
        </p:txBody>
      </p:sp>
    </p:spTree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536" y="391775"/>
            <a:ext cx="9994364" cy="1280890"/>
          </a:xfrm>
        </p:spPr>
        <p:txBody>
          <a:bodyPr/>
          <a:lstStyle/>
          <a:p>
            <a:pPr lvl="0"/>
            <a:r>
              <a:rPr lang="en-GB" b="1"/>
              <a:t>Changes Ashford can implement and how </a:t>
            </a:r>
            <a:endParaRPr lang="en-GB" b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3424" y="1096403"/>
            <a:ext cx="6104615" cy="576262"/>
          </a:xfrm>
        </p:spPr>
        <p:txBody>
          <a:bodyPr/>
          <a:lstStyle/>
          <a:p>
            <a:r>
              <a:rPr lang="en-US" sz="1600"/>
              <a:t>How a practical rollout would look like</a:t>
            </a:r>
            <a:endParaRPr lang="en-US" sz="16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3424" y="1746782"/>
            <a:ext cx="4342893" cy="4951972"/>
          </a:xfrm>
        </p:spPr>
        <p:txBody>
          <a:bodyPr>
            <a:normAutofit/>
          </a:bodyPr>
          <a:lstStyle/>
          <a:p>
            <a:r>
              <a:rPr lang="en-US" sz="1400"/>
              <a:t>Creating a structured data sheet workers can organize patient information such as d demographics, medical history and treatment plans  Medium, (2024)</a:t>
            </a:r>
            <a:endParaRPr lang="en-US" sz="1400"/>
          </a:p>
          <a:p>
            <a:r>
              <a:rPr lang="en-US" sz="1400"/>
              <a:t>Use excel to build a central Rota’s and visits schedule with staff, shifts and service users. use color coding to highlight changes or unallocated visits.</a:t>
            </a:r>
            <a:endParaRPr lang="en-US" sz="1400"/>
          </a:p>
          <a:p>
            <a:r>
              <a:rPr lang="en-US" sz="1400"/>
              <a:t>Appoint a Rota coordinator and provide training so all staff know how to update the workbook consistently.</a:t>
            </a:r>
            <a:endParaRPr lang="en-US" sz="1400"/>
          </a:p>
          <a:p>
            <a:r>
              <a:rPr lang="en-US" sz="1400"/>
              <a:t>Restrict access to authorized staff and only include the information needed for scheduling keep full care records in a secure system.</a:t>
            </a:r>
            <a:endParaRPr lang="en-US" sz="1400"/>
          </a:p>
          <a:p>
            <a:r>
              <a:rPr lang="en-US" sz="1400"/>
              <a:t>Use OneDrive so the latest version is always available and can be accessed and updated from different locations</a:t>
            </a:r>
            <a:endParaRPr lang="en-US" sz="1400"/>
          </a:p>
        </p:txBody>
      </p:sp>
      <p:sp>
        <p:nvSpPr>
          <p:cNvPr id="5" name="TextBox 4"/>
          <p:cNvSpPr txBox="1"/>
          <p:nvPr/>
        </p:nvSpPr>
        <p:spPr>
          <a:xfrm>
            <a:off x="2362200" y="6400800"/>
            <a:ext cx="6217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Microsoft (n.d.-a) Microsoft (n.d.-b);ICO (n.d.); CQC (2024).</a:t>
            </a:r>
            <a:endParaRPr lang="en-US" sz="1200"/>
          </a:p>
        </p:txBody>
      </p:sp>
    </p:spTree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43448" y="766118"/>
            <a:ext cx="5597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/>
              <a:t>Reference list</a:t>
            </a:r>
            <a:endParaRPr lang="en-US" sz="3600" b="1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 fontScale="70000" lnSpcReduction="20000"/>
          </a:bodyPr>
          <a:lstStyle/>
          <a:p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Broman, K.W. and Woo, K.H. (2018) ‘Data organization in spreadsheets’, The American Statistician, 72(1), pp. 2–10. Available at: 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"/>
              </a:rPr>
              <a:t>🖇️</a:t>
            </a:r>
            <a:endParaRPr lang="nl-NL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(2024) Digital systems:achieving good outcomes for people using adult social care services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https://www.cqc.org.uk/guidance-providers/adult-social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-care/digital-record-systems-adult-socia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l-care-services(Accessed: 11 October 2026)</a:t>
            </a:r>
            <a:endParaRPr lang="nl-NL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(n.d.) A guide to data security.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https://ico.org.uk/for-organisations/uk-GDPR-guidance-and-resources/security/a-guide-to-data-security/ 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Accessed:11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October 2026) </a:t>
            </a:r>
            <a:endParaRPr lang="nl-NL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(n.d.-a) (Co-author a workbook.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https://support.Microsoft.com/en-us/excel/co-author-a-workbook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  <a:endParaRPr lang="nl-NL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(n.d.-b) Use conditional formatting to highlight information in excel.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Https://support.microsoft.com/en-gb/excel/useuse-conditional-formatting-to-highlight-informatting-in-excel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Panko, R.R. (1998) ‘What we know about spreadsheet errors’, Journal of Organizational and End User Computing, 10(2), pp. 15–21. Available at: 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🖇️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Seguin,j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{2026} `improving clinic flow and efficiency through a </a:t>
            </a:r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Teams Excel tool` journal of Cystic Fibrosis, Available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/>
              </a:rPr>
              <a:t>Poster: 699Improving clinic flow and efficiency through a Microsoft Teams Excel tool - ScienceDirect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{ Accessed 6 October 2026}.</a:t>
            </a:r>
            <a:endParaRPr lang="en-GB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4303</Words>
  <Application>WPS Presentation</Application>
  <PresentationFormat>Widescreen</PresentationFormat>
  <Paragraphs>129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23" baseType="lpstr">
      <vt:lpstr>Arial</vt:lpstr>
      <vt:lpstr>SimSun</vt:lpstr>
      <vt:lpstr>Wingdings</vt:lpstr>
      <vt:lpstr>Wingdings 3</vt:lpstr>
      <vt:lpstr>Arial</vt:lpstr>
      <vt:lpstr>Times New Roman</vt:lpstr>
      <vt:lpstr>Cordia New</vt:lpstr>
      <vt:lpstr>Angsana New</vt:lpstr>
      <vt:lpstr>Microsoft Sans Serif</vt:lpstr>
      <vt:lpstr>Arial Rounded MT Bold</vt:lpstr>
      <vt:lpstr>Century Gothic</vt:lpstr>
      <vt:lpstr>Microsoft YaHei</vt:lpstr>
      <vt:lpstr>Arial Unicode MS</vt:lpstr>
      <vt:lpstr>Calibri</vt:lpstr>
      <vt:lpstr>Wisp</vt:lpstr>
      <vt:lpstr>DIGITAL SKILLS AND RESEARCH METHODS  LCHS4007_BIRM</vt:lpstr>
      <vt:lpstr>What does the workplace task involve?</vt:lpstr>
      <vt:lpstr>What Microsoft 365 tool did we select?</vt:lpstr>
      <vt:lpstr>Why excel is suitable for the task.</vt:lpstr>
      <vt:lpstr>How Excel Improves efficiency and Communication at Ashford</vt:lpstr>
      <vt:lpstr>Limits and advantages of using excel.</vt:lpstr>
      <vt:lpstr>Changes Ashford can implement and how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 LCHS4007_BIRM</dc:title>
  <dc:creator/>
  <cp:lastModifiedBy>GOOD</cp:lastModifiedBy>
  <cp:revision>2</cp:revision>
  <dcterms:created xsi:type="dcterms:W3CDTF">2026-09-27T15:40:00Z</dcterms:created>
  <dcterms:modified xsi:type="dcterms:W3CDTF">2026-10-12T10:36:14Z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E7D09B1152134ECE9CDF448DB3ADAA48_13</vt:lpwstr>
  </property>
  <property fmtid="{D5CDD505-2E9C-101B-9397-08002B2CF9AE}" pid="3" name="KSOProductBuildVer">
    <vt:lpwstr>1033-12.1.0.28485</vt:lpwstr>
  </property>
</Properties>
</file>