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notesMasterIdLst>
    <p:notesMasterId r:id="rId17"/>
  </p:notesMasterIdLst>
  <p:sldIdLst>
    <p:sldId id="273" r:id="rId2"/>
    <p:sldId id="262" r:id="rId3"/>
    <p:sldId id="274" r:id="rId4"/>
    <p:sldId id="265" r:id="rId5"/>
    <p:sldId id="268" r:id="rId6"/>
    <p:sldId id="266" r:id="rId7"/>
    <p:sldId id="267" r:id="rId8"/>
    <p:sldId id="269" r:id="rId9"/>
    <p:sldId id="271" r:id="rId10"/>
    <p:sldId id="272" r:id="rId11"/>
    <p:sldId id="261" r:id="rId12"/>
    <p:sldId id="263" r:id="rId13"/>
    <p:sldId id="264" r:id="rId14"/>
    <p:sldId id="258" r:id="rId15"/>
    <p:sldId id="26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0768C"/>
    <a:srgbClr val="215565"/>
    <a:srgbClr val="2A6A7E"/>
    <a:srgbClr val="1A424E"/>
    <a:srgbClr val="78BBD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726BDE4-54C5-4B33-BEA7-16695B056702}" v="1393" dt="2024-11-11T01:26:41.1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6" autoAdjust="0"/>
    <p:restoredTop sz="78975" autoAdjust="0"/>
  </p:normalViewPr>
  <p:slideViewPr>
    <p:cSldViewPr snapToGrid="0">
      <p:cViewPr varScale="1">
        <p:scale>
          <a:sx n="122" d="100"/>
          <a:sy n="122" d="100"/>
        </p:scale>
        <p:origin x="140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B4B4E8-7C91-435A-9ED9-0B180D8E422F}" type="datetimeFigureOut">
              <a:rPr lang="en-GB" smtClean="0"/>
              <a:t>11/11/2024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03ACEB-A9A3-49B5-B375-649C4602B5B2}" type="slidenum">
              <a:rPr lang="en-GB" smtClean="0"/>
              <a:t>‹#›</a:t>
            </a:fld>
            <a:endParaRPr lang="en-GB"/>
          </a:p>
        </p:txBody>
      </p:sp>
    </p:spTree>
    <p:extLst>
      <p:ext uri="{BB962C8B-B14F-4D97-AF65-F5344CB8AC3E}">
        <p14:creationId xmlns:p14="http://schemas.microsoft.com/office/powerpoint/2010/main" val="31227471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61730A-B668-D9F4-21C6-53FC724DF41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FE5754-ECD4-0DCF-2F9F-2CAD3CB8275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B725580-D2F9-C9DA-0AB9-68A3629A717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A7F94EB-E3BC-EE34-A6EC-C0FC6C449B9B}"/>
              </a:ext>
            </a:extLst>
          </p:cNvPr>
          <p:cNvSpPr>
            <a:spLocks noGrp="1"/>
          </p:cNvSpPr>
          <p:nvPr>
            <p:ph type="sldNum" sz="quarter" idx="5"/>
          </p:nvPr>
        </p:nvSpPr>
        <p:spPr/>
        <p:txBody>
          <a:bodyPr/>
          <a:lstStyle/>
          <a:p>
            <a:fld id="{9803ACEB-A9A3-49B5-B375-649C4602B5B2}" type="slidenum">
              <a:rPr lang="en-GB" smtClean="0"/>
              <a:t>1</a:t>
            </a:fld>
            <a:endParaRPr lang="en-GB"/>
          </a:p>
        </p:txBody>
      </p:sp>
    </p:spTree>
    <p:extLst>
      <p:ext uri="{BB962C8B-B14F-4D97-AF65-F5344CB8AC3E}">
        <p14:creationId xmlns:p14="http://schemas.microsoft.com/office/powerpoint/2010/main" val="25320896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803ACEB-A9A3-49B5-B375-649C4602B5B2}" type="slidenum">
              <a:rPr lang="en-GB" smtClean="0"/>
              <a:t>2</a:t>
            </a:fld>
            <a:endParaRPr lang="en-GB"/>
          </a:p>
        </p:txBody>
      </p:sp>
    </p:spTree>
    <p:extLst>
      <p:ext uri="{BB962C8B-B14F-4D97-AF65-F5344CB8AC3E}">
        <p14:creationId xmlns:p14="http://schemas.microsoft.com/office/powerpoint/2010/main" val="40759617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8AB4CA-C27D-C941-4515-B2D0EFF2704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16C7203-5285-D0FE-3EDC-2AD4D51FEB9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6242CE-566A-BC26-CFEE-258CADA0B7A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21D2EC7-5062-286D-AA50-E0F37A81D747}"/>
              </a:ext>
            </a:extLst>
          </p:cNvPr>
          <p:cNvSpPr>
            <a:spLocks noGrp="1"/>
          </p:cNvSpPr>
          <p:nvPr>
            <p:ph type="sldNum" sz="quarter" idx="5"/>
          </p:nvPr>
        </p:nvSpPr>
        <p:spPr/>
        <p:txBody>
          <a:bodyPr/>
          <a:lstStyle/>
          <a:p>
            <a:fld id="{9803ACEB-A9A3-49B5-B375-649C4602B5B2}" type="slidenum">
              <a:rPr lang="en-GB" smtClean="0"/>
              <a:t>3</a:t>
            </a:fld>
            <a:endParaRPr lang="en-GB"/>
          </a:p>
        </p:txBody>
      </p:sp>
    </p:spTree>
    <p:extLst>
      <p:ext uri="{BB962C8B-B14F-4D97-AF65-F5344CB8AC3E}">
        <p14:creationId xmlns:p14="http://schemas.microsoft.com/office/powerpoint/2010/main" val="26143216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Facial Expressions:</a:t>
            </a:r>
            <a:r>
              <a:rPr lang="en-GB" dirty="0"/>
              <a:t> Facial expressions are a powerful tool for conveying emotions in animation. For example, raising the eyebrows and widening the eyes can convey surprise, while furrowing the brow and narrowing the eyes can convey anger. This is a powerful technique as we use facial expressions subconsciously in real life interactions.</a:t>
            </a:r>
          </a:p>
        </p:txBody>
      </p:sp>
      <p:sp>
        <p:nvSpPr>
          <p:cNvPr id="4" name="Slide Number Placeholder 3"/>
          <p:cNvSpPr>
            <a:spLocks noGrp="1"/>
          </p:cNvSpPr>
          <p:nvPr>
            <p:ph type="sldNum" sz="quarter" idx="5"/>
          </p:nvPr>
        </p:nvSpPr>
        <p:spPr/>
        <p:txBody>
          <a:bodyPr/>
          <a:lstStyle/>
          <a:p>
            <a:fld id="{9803ACEB-A9A3-49B5-B375-649C4602B5B2}" type="slidenum">
              <a:rPr lang="en-GB" smtClean="0"/>
              <a:t>4</a:t>
            </a:fld>
            <a:endParaRPr lang="en-GB"/>
          </a:p>
        </p:txBody>
      </p:sp>
    </p:spTree>
    <p:extLst>
      <p:ext uri="{BB962C8B-B14F-4D97-AF65-F5344CB8AC3E}">
        <p14:creationId xmlns:p14="http://schemas.microsoft.com/office/powerpoint/2010/main" val="6706082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6C4637-BC1C-A019-E561-59B91F33D6A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D5C4102-8DF3-1AA0-BFA1-B50FFEA97BE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DF945EA-AE61-6A20-3771-75AE75F3F158}"/>
              </a:ext>
            </a:extLst>
          </p:cNvPr>
          <p:cNvSpPr>
            <a:spLocks noGrp="1"/>
          </p:cNvSpPr>
          <p:nvPr>
            <p:ph type="body" idx="1"/>
          </p:nvPr>
        </p:nvSpPr>
        <p:spPr/>
        <p:txBody>
          <a:bodyPr/>
          <a:lstStyle/>
          <a:p>
            <a:r>
              <a:rPr lang="en-GB" b="1" dirty="0"/>
              <a:t>Body Language:</a:t>
            </a:r>
            <a:r>
              <a:rPr lang="en-GB" dirty="0"/>
              <a:t> Body language is another important way to convey emotion in animation. The way a character moves and positions their body can reveal their inner feelings. For instance, a character who is feeling sad may slump their shoulders and avoid eye contact, while a character who is feeling excited may jump up and down and wave their arms. </a:t>
            </a:r>
          </a:p>
        </p:txBody>
      </p:sp>
      <p:sp>
        <p:nvSpPr>
          <p:cNvPr id="4" name="Slide Number Placeholder 3">
            <a:extLst>
              <a:ext uri="{FF2B5EF4-FFF2-40B4-BE49-F238E27FC236}">
                <a16:creationId xmlns:a16="http://schemas.microsoft.com/office/drawing/2014/main" id="{6A8AAB9F-2F7D-B05D-6DA2-DBD1EE1DEF39}"/>
              </a:ext>
            </a:extLst>
          </p:cNvPr>
          <p:cNvSpPr>
            <a:spLocks noGrp="1"/>
          </p:cNvSpPr>
          <p:nvPr>
            <p:ph type="sldNum" sz="quarter" idx="5"/>
          </p:nvPr>
        </p:nvSpPr>
        <p:spPr/>
        <p:txBody>
          <a:bodyPr/>
          <a:lstStyle/>
          <a:p>
            <a:fld id="{9803ACEB-A9A3-49B5-B375-649C4602B5B2}" type="slidenum">
              <a:rPr lang="en-GB" smtClean="0"/>
              <a:t>5</a:t>
            </a:fld>
            <a:endParaRPr lang="en-GB"/>
          </a:p>
        </p:txBody>
      </p:sp>
    </p:spTree>
    <p:extLst>
      <p:ext uri="{BB962C8B-B14F-4D97-AF65-F5344CB8AC3E}">
        <p14:creationId xmlns:p14="http://schemas.microsoft.com/office/powerpoint/2010/main" val="42625526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7D22A6-73F3-6C4C-2E6B-8E5D183BCB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88BA475-CE67-638F-4CA1-6CCCA14D6B6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2DF4186-C934-1B1F-1B29-22161553E44A}"/>
              </a:ext>
            </a:extLst>
          </p:cNvPr>
          <p:cNvSpPr>
            <a:spLocks noGrp="1"/>
          </p:cNvSpPr>
          <p:nvPr>
            <p:ph type="body" idx="1"/>
          </p:nvPr>
        </p:nvSpPr>
        <p:spPr/>
        <p:txBody>
          <a:bodyPr/>
          <a:lstStyle/>
          <a:p>
            <a:r>
              <a:rPr lang="en-GB" b="1" dirty="0"/>
              <a:t>Colour and Lighting:</a:t>
            </a:r>
            <a:r>
              <a:rPr lang="en-GB" dirty="0"/>
              <a:t> Colour and lighting can be used to create mood and atmosphere, which in turn can influence the viewer's emotional response to a scene. For example, warm colours like red and orange can create a sense of excitement and energy, while cool colours like blue and green can create a sense of calm and serenity. </a:t>
            </a:r>
          </a:p>
        </p:txBody>
      </p:sp>
      <p:sp>
        <p:nvSpPr>
          <p:cNvPr id="4" name="Slide Number Placeholder 3">
            <a:extLst>
              <a:ext uri="{FF2B5EF4-FFF2-40B4-BE49-F238E27FC236}">
                <a16:creationId xmlns:a16="http://schemas.microsoft.com/office/drawing/2014/main" id="{3C6DFD93-F239-10A8-C182-4D9459DE0485}"/>
              </a:ext>
            </a:extLst>
          </p:cNvPr>
          <p:cNvSpPr>
            <a:spLocks noGrp="1"/>
          </p:cNvSpPr>
          <p:nvPr>
            <p:ph type="sldNum" sz="quarter" idx="5"/>
          </p:nvPr>
        </p:nvSpPr>
        <p:spPr/>
        <p:txBody>
          <a:bodyPr/>
          <a:lstStyle/>
          <a:p>
            <a:fld id="{9803ACEB-A9A3-49B5-B375-649C4602B5B2}" type="slidenum">
              <a:rPr lang="en-GB" smtClean="0"/>
              <a:t>6</a:t>
            </a:fld>
            <a:endParaRPr lang="en-GB"/>
          </a:p>
        </p:txBody>
      </p:sp>
    </p:spTree>
    <p:extLst>
      <p:ext uri="{BB962C8B-B14F-4D97-AF65-F5344CB8AC3E}">
        <p14:creationId xmlns:p14="http://schemas.microsoft.com/office/powerpoint/2010/main" val="31175187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6AC6CC-4E6A-233C-5D2A-9819B5AA7BB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BC32866-A334-F249-E7AA-AA0AF17ED87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92A5FD0-84F7-B344-2881-BD875E837FF5}"/>
              </a:ext>
            </a:extLst>
          </p:cNvPr>
          <p:cNvSpPr>
            <a:spLocks noGrp="1"/>
          </p:cNvSpPr>
          <p:nvPr>
            <p:ph type="body" idx="1"/>
          </p:nvPr>
        </p:nvSpPr>
        <p:spPr/>
        <p:txBody>
          <a:bodyPr/>
          <a:lstStyle/>
          <a:p>
            <a:r>
              <a:rPr lang="en-GB" b="1" dirty="0"/>
              <a:t>Camera Angles and Movement:</a:t>
            </a:r>
            <a:r>
              <a:rPr lang="en-GB" dirty="0"/>
              <a:t> The way the camera is used in animation can also affect the viewer's emotional response. For example, a close-up shot of a character's face can create a sense of intimacy and vulnerability, while a wide shot can create a sense of distance and objectivity. </a:t>
            </a:r>
          </a:p>
        </p:txBody>
      </p:sp>
      <p:sp>
        <p:nvSpPr>
          <p:cNvPr id="4" name="Slide Number Placeholder 3">
            <a:extLst>
              <a:ext uri="{FF2B5EF4-FFF2-40B4-BE49-F238E27FC236}">
                <a16:creationId xmlns:a16="http://schemas.microsoft.com/office/drawing/2014/main" id="{5BDC9168-DD5A-E78E-822C-4E9E19A186DF}"/>
              </a:ext>
            </a:extLst>
          </p:cNvPr>
          <p:cNvSpPr>
            <a:spLocks noGrp="1"/>
          </p:cNvSpPr>
          <p:nvPr>
            <p:ph type="sldNum" sz="quarter" idx="5"/>
          </p:nvPr>
        </p:nvSpPr>
        <p:spPr/>
        <p:txBody>
          <a:bodyPr/>
          <a:lstStyle/>
          <a:p>
            <a:fld id="{9803ACEB-A9A3-49B5-B375-649C4602B5B2}" type="slidenum">
              <a:rPr lang="en-GB" smtClean="0"/>
              <a:t>7</a:t>
            </a:fld>
            <a:endParaRPr lang="en-GB"/>
          </a:p>
        </p:txBody>
      </p:sp>
    </p:spTree>
    <p:extLst>
      <p:ext uri="{BB962C8B-B14F-4D97-AF65-F5344CB8AC3E}">
        <p14:creationId xmlns:p14="http://schemas.microsoft.com/office/powerpoint/2010/main" val="32697387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7B3AE6-ABD8-7751-81C9-17B82CAB462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2114FC-33BB-83EA-557A-A66BB716BF3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C528683-6B95-F3D5-C5FF-6D54109F76F0}"/>
              </a:ext>
            </a:extLst>
          </p:cNvPr>
          <p:cNvSpPr>
            <a:spLocks noGrp="1"/>
          </p:cNvSpPr>
          <p:nvPr>
            <p:ph type="body" idx="1"/>
          </p:nvPr>
        </p:nvSpPr>
        <p:spPr/>
        <p:txBody>
          <a:bodyPr/>
          <a:lstStyle/>
          <a:p>
            <a:r>
              <a:rPr lang="en-GB" b="1" dirty="0"/>
              <a:t>Timing and Pacing:</a:t>
            </a:r>
            <a:r>
              <a:rPr lang="en-GB" dirty="0"/>
              <a:t> The timing and pacing of an animation can also be used to convey emotion. For example, a slow, deliberate pace can create a sense of tension and suspense, while a fast, energetic pace can create a sense of excitement and chaos.</a:t>
            </a:r>
          </a:p>
        </p:txBody>
      </p:sp>
      <p:sp>
        <p:nvSpPr>
          <p:cNvPr id="4" name="Slide Number Placeholder 3">
            <a:extLst>
              <a:ext uri="{FF2B5EF4-FFF2-40B4-BE49-F238E27FC236}">
                <a16:creationId xmlns:a16="http://schemas.microsoft.com/office/drawing/2014/main" id="{5F52FDBF-C0EE-3EEF-FA16-12569F16F0E3}"/>
              </a:ext>
            </a:extLst>
          </p:cNvPr>
          <p:cNvSpPr>
            <a:spLocks noGrp="1"/>
          </p:cNvSpPr>
          <p:nvPr>
            <p:ph type="sldNum" sz="quarter" idx="5"/>
          </p:nvPr>
        </p:nvSpPr>
        <p:spPr/>
        <p:txBody>
          <a:bodyPr/>
          <a:lstStyle/>
          <a:p>
            <a:fld id="{9803ACEB-A9A3-49B5-B375-649C4602B5B2}" type="slidenum">
              <a:rPr lang="en-GB" smtClean="0"/>
              <a:t>8</a:t>
            </a:fld>
            <a:endParaRPr lang="en-GB"/>
          </a:p>
        </p:txBody>
      </p:sp>
    </p:spTree>
    <p:extLst>
      <p:ext uri="{BB962C8B-B14F-4D97-AF65-F5344CB8AC3E}">
        <p14:creationId xmlns:p14="http://schemas.microsoft.com/office/powerpoint/2010/main" val="16884602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DCC7DB-768C-C03D-E07A-82ADD7EEA95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36F1874-CD2F-BE6E-E3B4-A507FBB83BA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70D1D55-85DD-2B83-D238-0589F79D860A}"/>
              </a:ext>
            </a:extLst>
          </p:cNvPr>
          <p:cNvSpPr>
            <a:spLocks noGrp="1"/>
          </p:cNvSpPr>
          <p:nvPr>
            <p:ph type="body" idx="1"/>
          </p:nvPr>
        </p:nvSpPr>
        <p:spPr/>
        <p:txBody>
          <a:bodyPr/>
          <a:lstStyle/>
          <a:p>
            <a:r>
              <a:rPr lang="en-US" dirty="0"/>
              <a:t>Gameplay:  Some characters don’t have an official introduction, either because they are slowly introduced though in-game interaction or they don’t have any specific character, for example Steve in </a:t>
            </a:r>
            <a:r>
              <a:rPr lang="en-US" i="1" dirty="0"/>
              <a:t>Minecraft</a:t>
            </a:r>
            <a:r>
              <a:rPr lang="en-US" dirty="0"/>
              <a:t>.</a:t>
            </a:r>
          </a:p>
          <a:p>
            <a:endParaRPr lang="en-US" dirty="0"/>
          </a:p>
          <a:p>
            <a:r>
              <a:rPr lang="en-US" dirty="0"/>
              <a:t>Dialogue:  Characters can be introduced with a few lines of dialogue when the player first interacts with them, for example in </a:t>
            </a:r>
            <a:r>
              <a:rPr lang="en-US" i="1" dirty="0"/>
              <a:t>Stardew Valley</a:t>
            </a:r>
            <a:r>
              <a:rPr lang="en-US" dirty="0"/>
              <a:t>.</a:t>
            </a:r>
          </a:p>
          <a:p>
            <a:endParaRPr lang="en-US" dirty="0"/>
          </a:p>
          <a:p>
            <a:r>
              <a:rPr lang="en-GB" dirty="0"/>
              <a:t>Cutscenes:  Characters can also be introduced through a cutscene.  These can vary in length, for example in </a:t>
            </a:r>
            <a:r>
              <a:rPr lang="en-GB" i="1" dirty="0"/>
              <a:t>The Frist Descendant </a:t>
            </a:r>
            <a:r>
              <a:rPr lang="en-GB" dirty="0"/>
              <a:t>they are about 10 seconds long, showing off the key characteristics and abilities.  They can also be longer giving the player a more detailed backstory based on the character’s environment and mood as well as dialogue, for example Deacon in </a:t>
            </a:r>
            <a:r>
              <a:rPr lang="en-GB" i="1" dirty="0"/>
              <a:t>Days Gone</a:t>
            </a:r>
            <a:r>
              <a:rPr lang="en-GB" dirty="0"/>
              <a:t>.</a:t>
            </a:r>
          </a:p>
        </p:txBody>
      </p:sp>
      <p:sp>
        <p:nvSpPr>
          <p:cNvPr id="4" name="Slide Number Placeholder 3">
            <a:extLst>
              <a:ext uri="{FF2B5EF4-FFF2-40B4-BE49-F238E27FC236}">
                <a16:creationId xmlns:a16="http://schemas.microsoft.com/office/drawing/2014/main" id="{248DB9D0-A23C-CDB9-FE47-8083F20A5FE6}"/>
              </a:ext>
            </a:extLst>
          </p:cNvPr>
          <p:cNvSpPr>
            <a:spLocks noGrp="1"/>
          </p:cNvSpPr>
          <p:nvPr>
            <p:ph type="sldNum" sz="quarter" idx="5"/>
          </p:nvPr>
        </p:nvSpPr>
        <p:spPr/>
        <p:txBody>
          <a:bodyPr/>
          <a:lstStyle/>
          <a:p>
            <a:fld id="{9803ACEB-A9A3-49B5-B375-649C4602B5B2}" type="slidenum">
              <a:rPr lang="en-GB" smtClean="0"/>
              <a:t>9</a:t>
            </a:fld>
            <a:endParaRPr lang="en-GB"/>
          </a:p>
        </p:txBody>
      </p:sp>
    </p:spTree>
    <p:extLst>
      <p:ext uri="{BB962C8B-B14F-4D97-AF65-F5344CB8AC3E}">
        <p14:creationId xmlns:p14="http://schemas.microsoft.com/office/powerpoint/2010/main" val="42617640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C80C84-9876-05CA-5619-311AE7B3812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D42188-A4CE-F938-CB57-8061CB7636A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C0D81FE-02FE-B300-99E9-F849105E3A91}"/>
              </a:ext>
            </a:extLst>
          </p:cNvPr>
          <p:cNvSpPr>
            <a:spLocks noGrp="1"/>
          </p:cNvSpPr>
          <p:nvPr>
            <p:ph type="body" idx="1"/>
          </p:nvPr>
        </p:nvSpPr>
        <p:spPr/>
        <p:txBody>
          <a:bodyPr/>
          <a:lstStyle/>
          <a:p>
            <a:r>
              <a:rPr lang="en-US" dirty="0"/>
              <a:t>Here I have highlighted the key shots in the introduction of Deacon in </a:t>
            </a:r>
            <a:r>
              <a:rPr lang="en-US" i="1" dirty="0"/>
              <a:t>Days Gone</a:t>
            </a:r>
            <a:r>
              <a:rPr lang="en-US" dirty="0"/>
              <a:t>.  </a:t>
            </a:r>
          </a:p>
          <a:p>
            <a:endParaRPr lang="en-US" dirty="0"/>
          </a:p>
          <a:p>
            <a:r>
              <a:rPr lang="en-US" dirty="0"/>
              <a:t>You can see how there is a lot more to it than just the character’s words, the setting helps provide a background for the character’s personality, the character’s body language and facial expressions aid this further by showing the undertones to their actions, while </a:t>
            </a:r>
            <a:r>
              <a:rPr lang="en-US" dirty="0" err="1"/>
              <a:t>colour</a:t>
            </a:r>
            <a:r>
              <a:rPr lang="en-US" dirty="0"/>
              <a:t> theory lends an overall tone to the character, which will stick with the player as they continue to interact with the character.</a:t>
            </a:r>
            <a:endParaRPr lang="en-GB" dirty="0"/>
          </a:p>
        </p:txBody>
      </p:sp>
      <p:sp>
        <p:nvSpPr>
          <p:cNvPr id="4" name="Slide Number Placeholder 3">
            <a:extLst>
              <a:ext uri="{FF2B5EF4-FFF2-40B4-BE49-F238E27FC236}">
                <a16:creationId xmlns:a16="http://schemas.microsoft.com/office/drawing/2014/main" id="{0B8B926F-E2C1-4D1F-C5ED-D2A4D545E44B}"/>
              </a:ext>
            </a:extLst>
          </p:cNvPr>
          <p:cNvSpPr>
            <a:spLocks noGrp="1"/>
          </p:cNvSpPr>
          <p:nvPr>
            <p:ph type="sldNum" sz="quarter" idx="5"/>
          </p:nvPr>
        </p:nvSpPr>
        <p:spPr/>
        <p:txBody>
          <a:bodyPr/>
          <a:lstStyle/>
          <a:p>
            <a:fld id="{9803ACEB-A9A3-49B5-B375-649C4602B5B2}" type="slidenum">
              <a:rPr lang="en-GB" smtClean="0"/>
              <a:t>10</a:t>
            </a:fld>
            <a:endParaRPr lang="en-GB"/>
          </a:p>
        </p:txBody>
      </p:sp>
    </p:spTree>
    <p:extLst>
      <p:ext uri="{BB962C8B-B14F-4D97-AF65-F5344CB8AC3E}">
        <p14:creationId xmlns:p14="http://schemas.microsoft.com/office/powerpoint/2010/main" val="2363945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803ACEB-A9A3-49B5-B375-649C4602B5B2}" type="slidenum">
              <a:rPr lang="en-GB" smtClean="0"/>
              <a:t>11</a:t>
            </a:fld>
            <a:endParaRPr lang="en-GB"/>
          </a:p>
        </p:txBody>
      </p:sp>
    </p:spTree>
    <p:extLst>
      <p:ext uri="{BB962C8B-B14F-4D97-AF65-F5344CB8AC3E}">
        <p14:creationId xmlns:p14="http://schemas.microsoft.com/office/powerpoint/2010/main" val="34517351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you can see the flow of the cutscene, starting when the player enters the garage door.</a:t>
            </a:r>
          </a:p>
          <a:p>
            <a:endParaRPr lang="en-US" dirty="0"/>
          </a:p>
          <a:p>
            <a:r>
              <a:rPr lang="en-US" dirty="0"/>
              <a:t>The camera will move in ahead of the player, and focus on the NPC.</a:t>
            </a:r>
          </a:p>
          <a:p>
            <a:endParaRPr lang="en-US" dirty="0"/>
          </a:p>
          <a:p>
            <a:r>
              <a:rPr lang="en-US" dirty="0"/>
              <a:t>The NPC will perform a series of activities defined by the key poses on this storyboard.  </a:t>
            </a:r>
          </a:p>
          <a:p>
            <a:endParaRPr lang="en-US" dirty="0"/>
          </a:p>
          <a:p>
            <a:r>
              <a:rPr lang="en-US" dirty="0"/>
              <a:t>The NPC is in the middle of working when the player enters, </a:t>
            </a:r>
          </a:p>
          <a:p>
            <a:r>
              <a:rPr lang="en-US" dirty="0"/>
              <a:t>They take the object from the tool over to the furnace,</a:t>
            </a:r>
          </a:p>
          <a:p>
            <a:r>
              <a:rPr lang="en-US" dirty="0"/>
              <a:t>Then they turn back to the player and lean on the tool while asking what the player wants,</a:t>
            </a:r>
          </a:p>
          <a:p>
            <a:r>
              <a:rPr lang="en-US" dirty="0"/>
              <a:t>Then they go get a chair, taking a bottle off it before sitting down,</a:t>
            </a:r>
          </a:p>
          <a:p>
            <a:r>
              <a:rPr lang="en-US" dirty="0"/>
              <a:t>Then then tell a little story to the player.</a:t>
            </a:r>
          </a:p>
        </p:txBody>
      </p:sp>
      <p:sp>
        <p:nvSpPr>
          <p:cNvPr id="4" name="Slide Number Placeholder 3"/>
          <p:cNvSpPr>
            <a:spLocks noGrp="1"/>
          </p:cNvSpPr>
          <p:nvPr>
            <p:ph type="sldNum" sz="quarter" idx="5"/>
          </p:nvPr>
        </p:nvSpPr>
        <p:spPr/>
        <p:txBody>
          <a:bodyPr/>
          <a:lstStyle/>
          <a:p>
            <a:fld id="{9803ACEB-A9A3-49B5-B375-649C4602B5B2}" type="slidenum">
              <a:rPr lang="en-GB" smtClean="0"/>
              <a:t>12</a:t>
            </a:fld>
            <a:endParaRPr lang="en-GB"/>
          </a:p>
        </p:txBody>
      </p:sp>
    </p:spTree>
    <p:extLst>
      <p:ext uri="{BB962C8B-B14F-4D97-AF65-F5344CB8AC3E}">
        <p14:creationId xmlns:p14="http://schemas.microsoft.com/office/powerpoint/2010/main" val="11125851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 initial idea for camera and character movement paths.  The movement will be fairly seamless, the changes in </a:t>
            </a:r>
            <a:r>
              <a:rPr lang="en-US" dirty="0" err="1"/>
              <a:t>colour</a:t>
            </a:r>
            <a:r>
              <a:rPr lang="en-US" dirty="0"/>
              <a:t> here just represent slight pauses during the key shots mentioned in the last slide.</a:t>
            </a:r>
            <a:endParaRPr lang="en-GB" dirty="0"/>
          </a:p>
        </p:txBody>
      </p:sp>
      <p:sp>
        <p:nvSpPr>
          <p:cNvPr id="4" name="Slide Number Placeholder 3"/>
          <p:cNvSpPr>
            <a:spLocks noGrp="1"/>
          </p:cNvSpPr>
          <p:nvPr>
            <p:ph type="sldNum" sz="quarter" idx="5"/>
          </p:nvPr>
        </p:nvSpPr>
        <p:spPr/>
        <p:txBody>
          <a:bodyPr/>
          <a:lstStyle/>
          <a:p>
            <a:fld id="{9803ACEB-A9A3-49B5-B375-649C4602B5B2}" type="slidenum">
              <a:rPr lang="en-GB" smtClean="0"/>
              <a:t>13</a:t>
            </a:fld>
            <a:endParaRPr lang="en-GB"/>
          </a:p>
        </p:txBody>
      </p:sp>
    </p:spTree>
    <p:extLst>
      <p:ext uri="{BB962C8B-B14F-4D97-AF65-F5344CB8AC3E}">
        <p14:creationId xmlns:p14="http://schemas.microsoft.com/office/powerpoint/2010/main" val="12987656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803ACEB-A9A3-49B5-B375-649C4602B5B2}" type="slidenum">
              <a:rPr lang="en-GB" smtClean="0"/>
              <a:t>14</a:t>
            </a:fld>
            <a:endParaRPr lang="en-GB"/>
          </a:p>
        </p:txBody>
      </p:sp>
    </p:spTree>
    <p:extLst>
      <p:ext uri="{BB962C8B-B14F-4D97-AF65-F5344CB8AC3E}">
        <p14:creationId xmlns:p14="http://schemas.microsoft.com/office/powerpoint/2010/main" val="11501173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803ACEB-A9A3-49B5-B375-649C4602B5B2}" type="slidenum">
              <a:rPr lang="en-GB" smtClean="0"/>
              <a:t>15</a:t>
            </a:fld>
            <a:endParaRPr lang="en-GB"/>
          </a:p>
        </p:txBody>
      </p:sp>
    </p:spTree>
    <p:extLst>
      <p:ext uri="{BB962C8B-B14F-4D97-AF65-F5344CB8AC3E}">
        <p14:creationId xmlns:p14="http://schemas.microsoft.com/office/powerpoint/2010/main" val="20148554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8D7368D-31D9-8101-473D-CD39E706FD22}"/>
              </a:ext>
              <a:ext uri="{C183D7F6-B498-43B3-948B-1728B52AA6E4}">
                <adec:decorative xmlns:adec="http://schemas.microsoft.com/office/drawing/2017/decorative" val="1"/>
              </a:ext>
            </a:extLst>
          </p:cNvPr>
          <p:cNvSpPr/>
          <p:nvPr/>
        </p:nvSpPr>
        <p:spPr>
          <a:xfrm>
            <a:off x="5796401" y="3378954"/>
            <a:ext cx="6394567" cy="3479046"/>
          </a:xfrm>
          <a:custGeom>
            <a:avLst/>
            <a:gdLst>
              <a:gd name="connsiteX0" fmla="*/ 5171297 w 6394567"/>
              <a:gd name="connsiteY0" fmla="*/ 284 h 3479046"/>
              <a:gd name="connsiteX1" fmla="*/ 6394290 w 6394567"/>
              <a:gd name="connsiteY1" fmla="*/ 430072 h 3479046"/>
              <a:gd name="connsiteX2" fmla="*/ 6394567 w 6394567"/>
              <a:gd name="connsiteY2" fmla="*/ 430316 h 3479046"/>
              <a:gd name="connsiteX3" fmla="*/ 6394567 w 6394567"/>
              <a:gd name="connsiteY3" fmla="*/ 3479046 h 3479046"/>
              <a:gd name="connsiteX4" fmla="*/ 0 w 6394567"/>
              <a:gd name="connsiteY4" fmla="*/ 3479046 h 3479046"/>
              <a:gd name="connsiteX5" fmla="*/ 3916974 w 6394567"/>
              <a:gd name="connsiteY5" fmla="*/ 405504 h 3479046"/>
              <a:gd name="connsiteX6" fmla="*/ 3959456 w 6394567"/>
              <a:gd name="connsiteY6" fmla="*/ 373857 h 3479046"/>
              <a:gd name="connsiteX7" fmla="*/ 5052215 w 6394567"/>
              <a:gd name="connsiteY7" fmla="*/ 1756 h 3479046"/>
              <a:gd name="connsiteX8" fmla="*/ 5171297 w 6394567"/>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94567" h="3479046">
                <a:moveTo>
                  <a:pt x="5171297" y="284"/>
                </a:moveTo>
                <a:cubicBezTo>
                  <a:pt x="5607674" y="7531"/>
                  <a:pt x="6039042" y="153650"/>
                  <a:pt x="6394290" y="430072"/>
                </a:cubicBezTo>
                <a:lnTo>
                  <a:pt x="6394567" y="430316"/>
                </a:lnTo>
                <a:lnTo>
                  <a:pt x="6394567"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39000">
                <a:schemeClr val="bg2"/>
              </a:gs>
              <a:gs pos="100000">
                <a:schemeClr val="accent1">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FF32C74-82F4-2A29-889B-EF23CEE6AA4F}"/>
              </a:ext>
            </a:extLst>
          </p:cNvPr>
          <p:cNvSpPr>
            <a:spLocks noGrp="1"/>
          </p:cNvSpPr>
          <p:nvPr>
            <p:ph type="ctrTitle"/>
          </p:nvPr>
        </p:nvSpPr>
        <p:spPr>
          <a:xfrm>
            <a:off x="1066801" y="1122363"/>
            <a:ext cx="6211185" cy="2305246"/>
          </a:xfrm>
        </p:spPr>
        <p:txBody>
          <a:bodyPr anchor="b">
            <a:normAutofit/>
          </a:bodyPr>
          <a:lstStyle>
            <a:lvl1pPr algn="l">
              <a:lnSpc>
                <a:spcPct val="100000"/>
              </a:lnSpc>
              <a:defRPr sz="3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4ACADD6-278F-604C-8A38-BBBAFC6754E8}"/>
              </a:ext>
            </a:extLst>
          </p:cNvPr>
          <p:cNvSpPr>
            <a:spLocks noGrp="1"/>
          </p:cNvSpPr>
          <p:nvPr>
            <p:ph type="subTitle" idx="1"/>
          </p:nvPr>
        </p:nvSpPr>
        <p:spPr>
          <a:xfrm>
            <a:off x="1066802" y="3549048"/>
            <a:ext cx="5029198" cy="1956278"/>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C43946B-3F5A-C916-B62B-8D5938EA8285}"/>
              </a:ext>
            </a:extLst>
          </p:cNvPr>
          <p:cNvSpPr>
            <a:spLocks noGrp="1"/>
          </p:cNvSpPr>
          <p:nvPr>
            <p:ph type="dt" sz="half" idx="10"/>
          </p:nvPr>
        </p:nvSpPr>
        <p:spPr/>
        <p:txBody>
          <a:bodyPr/>
          <a:lstStyle/>
          <a:p>
            <a:fld id="{1E351CED-465B-40B5-ADCE-957C918F227B}" type="datetimeFigureOut">
              <a:rPr lang="en-US" smtClean="0"/>
              <a:t>11/11/2024</a:t>
            </a:fld>
            <a:endParaRPr lang="en-US"/>
          </a:p>
        </p:txBody>
      </p:sp>
      <p:sp>
        <p:nvSpPr>
          <p:cNvPr id="5" name="Footer Placeholder 4">
            <a:extLst>
              <a:ext uri="{FF2B5EF4-FFF2-40B4-BE49-F238E27FC236}">
                <a16:creationId xmlns:a16="http://schemas.microsoft.com/office/drawing/2014/main" id="{5986539F-2DB8-FCDA-C884-9C3CD29B8C4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DAA7B3-5D3B-D493-8F6F-1FEBB8576D62}"/>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5143159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A4769-9A55-AF9B-4CE4-DFA07E711CF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CE45D9E-DBB4-B890-88D5-B4C03599EC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AE15260-1C0B-A965-3114-D7C40D18BDF4}"/>
              </a:ext>
            </a:extLst>
          </p:cNvPr>
          <p:cNvSpPr>
            <a:spLocks noGrp="1"/>
          </p:cNvSpPr>
          <p:nvPr>
            <p:ph type="dt" sz="half" idx="10"/>
          </p:nvPr>
        </p:nvSpPr>
        <p:spPr/>
        <p:txBody>
          <a:bodyPr/>
          <a:lstStyle/>
          <a:p>
            <a:fld id="{1E351CED-465B-40B5-ADCE-957C918F227B}" type="datetimeFigureOut">
              <a:rPr lang="en-US" smtClean="0"/>
              <a:t>11/11/2024</a:t>
            </a:fld>
            <a:endParaRPr lang="en-US"/>
          </a:p>
        </p:txBody>
      </p:sp>
      <p:sp>
        <p:nvSpPr>
          <p:cNvPr id="5" name="Footer Placeholder 4">
            <a:extLst>
              <a:ext uri="{FF2B5EF4-FFF2-40B4-BE49-F238E27FC236}">
                <a16:creationId xmlns:a16="http://schemas.microsoft.com/office/drawing/2014/main" id="{19AAF4D1-0334-3F24-69B4-06C7BD7426F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D8BA76D-3B8B-429D-9B32-54D6A6297C0A}"/>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0405705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D8D9C414-4A2F-78AF-ED60-6130D4C563B3}"/>
              </a:ext>
            </a:extLst>
          </p:cNvPr>
          <p:cNvSpPr/>
          <p:nvPr/>
        </p:nvSpPr>
        <p:spPr>
          <a:xfrm>
            <a:off x="6284115" y="3378954"/>
            <a:ext cx="5907885" cy="3479046"/>
          </a:xfrm>
          <a:custGeom>
            <a:avLst/>
            <a:gdLst>
              <a:gd name="connsiteX0" fmla="*/ 5171297 w 5907885"/>
              <a:gd name="connsiteY0" fmla="*/ 284 h 3479046"/>
              <a:gd name="connsiteX1" fmla="*/ 5813217 w 5907885"/>
              <a:gd name="connsiteY1" fmla="*/ 114238 h 3479046"/>
              <a:gd name="connsiteX2" fmla="*/ 5907885 w 5907885"/>
              <a:gd name="connsiteY2" fmla="*/ 151524 h 3479046"/>
              <a:gd name="connsiteX3" fmla="*/ 5907885 w 5907885"/>
              <a:gd name="connsiteY3" fmla="*/ 3479046 h 3479046"/>
              <a:gd name="connsiteX4" fmla="*/ 0 w 5907885"/>
              <a:gd name="connsiteY4" fmla="*/ 3479046 h 3479046"/>
              <a:gd name="connsiteX5" fmla="*/ 3916974 w 5907885"/>
              <a:gd name="connsiteY5" fmla="*/ 405504 h 3479046"/>
              <a:gd name="connsiteX6" fmla="*/ 3959456 w 5907885"/>
              <a:gd name="connsiteY6" fmla="*/ 373857 h 3479046"/>
              <a:gd name="connsiteX7" fmla="*/ 5052215 w 5907885"/>
              <a:gd name="connsiteY7" fmla="*/ 1756 h 3479046"/>
              <a:gd name="connsiteX8" fmla="*/ 5171297 w 5907885"/>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07885" h="3479046">
                <a:moveTo>
                  <a:pt x="5171297" y="284"/>
                </a:moveTo>
                <a:cubicBezTo>
                  <a:pt x="5389485" y="3908"/>
                  <a:pt x="5606422" y="42249"/>
                  <a:pt x="5813217" y="114238"/>
                </a:cubicBezTo>
                <a:lnTo>
                  <a:pt x="5907885" y="151524"/>
                </a:lnTo>
                <a:lnTo>
                  <a:pt x="5907885"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23000">
                <a:schemeClr val="bg2"/>
              </a:gs>
              <a:gs pos="100000">
                <a:schemeClr val="accent1">
                  <a:lumMod val="60000"/>
                  <a:lumOff val="4000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13410AE4-7FC7-589E-B6D3-0DA7B5FC5CE3}"/>
              </a:ext>
            </a:extLst>
          </p:cNvPr>
          <p:cNvSpPr/>
          <p:nvPr/>
        </p:nvSpPr>
        <p:spPr>
          <a:xfrm flipH="1" flipV="1">
            <a:off x="0" y="0"/>
            <a:ext cx="2923855" cy="1479128"/>
          </a:xfrm>
          <a:custGeom>
            <a:avLst/>
            <a:gdLst>
              <a:gd name="connsiteX0" fmla="*/ 2923855 w 2923855"/>
              <a:gd name="connsiteY0" fmla="*/ 1479128 h 1479128"/>
              <a:gd name="connsiteX1" fmla="*/ 0 w 2923855"/>
              <a:gd name="connsiteY1" fmla="*/ 1479128 h 1479128"/>
              <a:gd name="connsiteX2" fmla="*/ 1368245 w 2923855"/>
              <a:gd name="connsiteY2" fmla="*/ 405504 h 1479128"/>
              <a:gd name="connsiteX3" fmla="*/ 1410727 w 2923855"/>
              <a:gd name="connsiteY3" fmla="*/ 373857 h 1479128"/>
              <a:gd name="connsiteX4" fmla="*/ 2503486 w 2923855"/>
              <a:gd name="connsiteY4" fmla="*/ 1756 h 1479128"/>
              <a:gd name="connsiteX5" fmla="*/ 2622568 w 2923855"/>
              <a:gd name="connsiteY5" fmla="*/ 284 h 1479128"/>
              <a:gd name="connsiteX6" fmla="*/ 2785835 w 2923855"/>
              <a:gd name="connsiteY6" fmla="*/ 9494 h 1479128"/>
              <a:gd name="connsiteX7" fmla="*/ 2923855 w 2923855"/>
              <a:gd name="connsiteY7" fmla="*/ 28352 h 1479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23855" h="1479128">
                <a:moveTo>
                  <a:pt x="2923855" y="1479128"/>
                </a:moveTo>
                <a:lnTo>
                  <a:pt x="0" y="1479128"/>
                </a:lnTo>
                <a:lnTo>
                  <a:pt x="1368245" y="405504"/>
                </a:lnTo>
                <a:lnTo>
                  <a:pt x="1410727" y="373857"/>
                </a:lnTo>
                <a:cubicBezTo>
                  <a:pt x="1742357" y="139664"/>
                  <a:pt x="2122368" y="17528"/>
                  <a:pt x="2503486" y="1756"/>
                </a:cubicBezTo>
                <a:cubicBezTo>
                  <a:pt x="2543187" y="114"/>
                  <a:pt x="2582898" y="-375"/>
                  <a:pt x="2622568" y="284"/>
                </a:cubicBezTo>
                <a:cubicBezTo>
                  <a:pt x="2677115" y="1190"/>
                  <a:pt x="2731584" y="4266"/>
                  <a:pt x="2785835" y="9494"/>
                </a:cubicBezTo>
                <a:lnTo>
                  <a:pt x="2923855" y="28352"/>
                </a:lnTo>
                <a:close/>
              </a:path>
            </a:pathLst>
          </a:custGeom>
          <a:gradFill>
            <a:gsLst>
              <a:gs pos="33000">
                <a:schemeClr val="bg2"/>
              </a:gs>
              <a:gs pos="100000">
                <a:schemeClr val="accent1">
                  <a:lumMod val="60000"/>
                  <a:lumOff val="4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B381CBD-08D9-3C9A-7620-24F2D6404893}"/>
              </a:ext>
            </a:extLst>
          </p:cNvPr>
          <p:cNvSpPr>
            <a:spLocks noGrp="1"/>
          </p:cNvSpPr>
          <p:nvPr>
            <p:ph type="title"/>
          </p:nvPr>
        </p:nvSpPr>
        <p:spPr>
          <a:xfrm>
            <a:off x="1066800" y="1709738"/>
            <a:ext cx="6455434" cy="2981274"/>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ED5AE2B-1716-CEEC-73F8-E81F59192562}"/>
              </a:ext>
            </a:extLst>
          </p:cNvPr>
          <p:cNvSpPr>
            <a:spLocks noGrp="1"/>
          </p:cNvSpPr>
          <p:nvPr>
            <p:ph type="body" idx="1"/>
          </p:nvPr>
        </p:nvSpPr>
        <p:spPr>
          <a:xfrm>
            <a:off x="1066800" y="4759252"/>
            <a:ext cx="5397260" cy="955748"/>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5CF3052-6EE8-979F-04FB-1B8DF81F29B9}"/>
              </a:ext>
            </a:extLst>
          </p:cNvPr>
          <p:cNvSpPr>
            <a:spLocks noGrp="1"/>
          </p:cNvSpPr>
          <p:nvPr>
            <p:ph type="dt" sz="half" idx="10"/>
          </p:nvPr>
        </p:nvSpPr>
        <p:spPr/>
        <p:txBody>
          <a:bodyPr/>
          <a:lstStyle/>
          <a:p>
            <a:fld id="{1E351CED-465B-40B5-ADCE-957C918F227B}" type="datetimeFigureOut">
              <a:rPr lang="en-US" smtClean="0"/>
              <a:t>11/11/2024</a:t>
            </a:fld>
            <a:endParaRPr lang="en-US"/>
          </a:p>
        </p:txBody>
      </p:sp>
      <p:sp>
        <p:nvSpPr>
          <p:cNvPr id="5" name="Footer Placeholder 4">
            <a:extLst>
              <a:ext uri="{FF2B5EF4-FFF2-40B4-BE49-F238E27FC236}">
                <a16:creationId xmlns:a16="http://schemas.microsoft.com/office/drawing/2014/main" id="{7D986285-161A-6869-27C2-0A159C2344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7ED64F-5DAB-238D-C34A-1DCCB12221DD}"/>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8228083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484D0-7460-7B08-F1EE-96EABE40212A}"/>
              </a:ext>
            </a:extLst>
          </p:cNvPr>
          <p:cNvSpPr>
            <a:spLocks noGrp="1"/>
          </p:cNvSpPr>
          <p:nvPr>
            <p:ph type="title"/>
          </p:nvPr>
        </p:nvSpPr>
        <p:spPr>
          <a:xfrm>
            <a:off x="1066799" y="936841"/>
            <a:ext cx="10092477" cy="95366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80B7F9-8ECB-7079-A11E-51D3903E2B1A}"/>
              </a:ext>
            </a:extLst>
          </p:cNvPr>
          <p:cNvSpPr>
            <a:spLocks noGrp="1"/>
          </p:cNvSpPr>
          <p:nvPr>
            <p:ph sz="half" idx="1"/>
          </p:nvPr>
        </p:nvSpPr>
        <p:spPr>
          <a:xfrm>
            <a:off x="1066800" y="2117341"/>
            <a:ext cx="4809482" cy="37601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4E97161-CAF5-CA48-D814-7ACD43AB99E1}"/>
              </a:ext>
            </a:extLst>
          </p:cNvPr>
          <p:cNvSpPr>
            <a:spLocks noGrp="1"/>
          </p:cNvSpPr>
          <p:nvPr>
            <p:ph sz="half" idx="2"/>
          </p:nvPr>
        </p:nvSpPr>
        <p:spPr>
          <a:xfrm>
            <a:off x="6349795" y="2117341"/>
            <a:ext cx="4809482" cy="37601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23BD680-4E7A-5155-3CAE-6BD44EE8BA83}"/>
              </a:ext>
            </a:extLst>
          </p:cNvPr>
          <p:cNvSpPr>
            <a:spLocks noGrp="1"/>
          </p:cNvSpPr>
          <p:nvPr>
            <p:ph type="dt" sz="half" idx="10"/>
          </p:nvPr>
        </p:nvSpPr>
        <p:spPr/>
        <p:txBody>
          <a:bodyPr/>
          <a:lstStyle/>
          <a:p>
            <a:fld id="{1E351CED-465B-40B5-ADCE-957C918F227B}" type="datetimeFigureOut">
              <a:rPr lang="en-US" smtClean="0"/>
              <a:t>11/11/2024</a:t>
            </a:fld>
            <a:endParaRPr lang="en-US"/>
          </a:p>
        </p:txBody>
      </p:sp>
      <p:sp>
        <p:nvSpPr>
          <p:cNvPr id="6" name="Footer Placeholder 5">
            <a:extLst>
              <a:ext uri="{FF2B5EF4-FFF2-40B4-BE49-F238E27FC236}">
                <a16:creationId xmlns:a16="http://schemas.microsoft.com/office/drawing/2014/main" id="{4F6A152D-EFF2-B3AA-3F25-14E1136734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BD6032-FD7A-BFFD-9BE5-48EDBEFBD147}"/>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3202433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47F4D-4855-340E-03F3-4860885EC671}"/>
              </a:ext>
            </a:extLst>
          </p:cNvPr>
          <p:cNvSpPr>
            <a:spLocks noGrp="1"/>
          </p:cNvSpPr>
          <p:nvPr>
            <p:ph type="title"/>
          </p:nvPr>
        </p:nvSpPr>
        <p:spPr>
          <a:xfrm>
            <a:off x="1066800" y="963283"/>
            <a:ext cx="10096500" cy="916004"/>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3CEB472-7426-C288-B5F6-0A1232DCED65}"/>
              </a:ext>
            </a:extLst>
          </p:cNvPr>
          <p:cNvSpPr>
            <a:spLocks noGrp="1"/>
          </p:cNvSpPr>
          <p:nvPr>
            <p:ph type="body" idx="1"/>
          </p:nvPr>
        </p:nvSpPr>
        <p:spPr>
          <a:xfrm>
            <a:off x="1066801" y="1879287"/>
            <a:ext cx="4739628" cy="582117"/>
          </a:xfrm>
        </p:spPr>
        <p:txBody>
          <a:bodyPr anchor="b">
            <a:noAutofit/>
          </a:bodyPr>
          <a:lstStyle>
            <a:lvl1pPr marL="0" indent="0">
              <a:buNone/>
              <a:defRPr sz="1400" b="1" cap="all" spc="25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3194F9C-B6FA-97C3-F618-0CF956CB53B2}"/>
              </a:ext>
            </a:extLst>
          </p:cNvPr>
          <p:cNvSpPr>
            <a:spLocks noGrp="1"/>
          </p:cNvSpPr>
          <p:nvPr>
            <p:ph sz="half" idx="2"/>
          </p:nvPr>
        </p:nvSpPr>
        <p:spPr>
          <a:xfrm>
            <a:off x="1066801" y="2505075"/>
            <a:ext cx="4739628" cy="33896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8F5665C-7910-AFA2-350F-42C06ED5AF47}"/>
              </a:ext>
            </a:extLst>
          </p:cNvPr>
          <p:cNvSpPr>
            <a:spLocks noGrp="1"/>
          </p:cNvSpPr>
          <p:nvPr>
            <p:ph type="body" sz="quarter" idx="3"/>
          </p:nvPr>
        </p:nvSpPr>
        <p:spPr>
          <a:xfrm>
            <a:off x="6400330" y="1879287"/>
            <a:ext cx="4762970" cy="582117"/>
          </a:xfrm>
        </p:spPr>
        <p:txBody>
          <a:bodyPr anchor="b">
            <a:noAutofit/>
          </a:bodyPr>
          <a:lstStyle>
            <a:lvl1pPr marL="0" indent="0">
              <a:buNone/>
              <a:defRPr sz="1400" b="1" cap="all" spc="25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D71352E-1DE0-F0CD-6F81-1D8FF59C2B0D}"/>
              </a:ext>
            </a:extLst>
          </p:cNvPr>
          <p:cNvSpPr>
            <a:spLocks noGrp="1"/>
          </p:cNvSpPr>
          <p:nvPr>
            <p:ph sz="quarter" idx="4"/>
          </p:nvPr>
        </p:nvSpPr>
        <p:spPr>
          <a:xfrm>
            <a:off x="6400330" y="2505075"/>
            <a:ext cx="4762970" cy="33896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D38F7E4-7D9E-4736-3269-4F0C46996125}"/>
              </a:ext>
            </a:extLst>
          </p:cNvPr>
          <p:cNvSpPr>
            <a:spLocks noGrp="1"/>
          </p:cNvSpPr>
          <p:nvPr>
            <p:ph type="dt" sz="half" idx="10"/>
          </p:nvPr>
        </p:nvSpPr>
        <p:spPr/>
        <p:txBody>
          <a:bodyPr/>
          <a:lstStyle/>
          <a:p>
            <a:fld id="{1E351CED-465B-40B5-ADCE-957C918F227B}" type="datetimeFigureOut">
              <a:rPr lang="en-US" smtClean="0"/>
              <a:t>11/11/2024</a:t>
            </a:fld>
            <a:endParaRPr lang="en-US"/>
          </a:p>
        </p:txBody>
      </p:sp>
      <p:sp>
        <p:nvSpPr>
          <p:cNvPr id="8" name="Footer Placeholder 7">
            <a:extLst>
              <a:ext uri="{FF2B5EF4-FFF2-40B4-BE49-F238E27FC236}">
                <a16:creationId xmlns:a16="http://schemas.microsoft.com/office/drawing/2014/main" id="{218386CF-9A84-8D2A-BC47-C951DD99492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980844D-FE1F-49E7-3BBD-527FB72ECD1D}"/>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4431466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F691C-93A5-1364-00A9-A470C289F365}"/>
              </a:ext>
            </a:extLst>
          </p:cNvPr>
          <p:cNvSpPr>
            <a:spLocks noGrp="1"/>
          </p:cNvSpPr>
          <p:nvPr>
            <p:ph type="title"/>
          </p:nvPr>
        </p:nvSpPr>
        <p:spPr>
          <a:xfrm>
            <a:off x="1066800" y="1357223"/>
            <a:ext cx="8886884" cy="1043078"/>
          </a:xfrm>
        </p:spPr>
        <p:txBody>
          <a:bodyPr anchor="t"/>
          <a:lstStyle/>
          <a:p>
            <a:r>
              <a:rPr lang="en-US"/>
              <a:t>Click to edit Master title style</a:t>
            </a:r>
            <a:endParaRPr lang="en-US" dirty="0"/>
          </a:p>
        </p:txBody>
      </p:sp>
      <p:sp>
        <p:nvSpPr>
          <p:cNvPr id="3" name="Date Placeholder 2">
            <a:extLst>
              <a:ext uri="{FF2B5EF4-FFF2-40B4-BE49-F238E27FC236}">
                <a16:creationId xmlns:a16="http://schemas.microsoft.com/office/drawing/2014/main" id="{76E055BD-4154-B9D1-0B5B-B1E3A06B6B31}"/>
              </a:ext>
            </a:extLst>
          </p:cNvPr>
          <p:cNvSpPr>
            <a:spLocks noGrp="1"/>
          </p:cNvSpPr>
          <p:nvPr>
            <p:ph type="dt" sz="half" idx="10"/>
          </p:nvPr>
        </p:nvSpPr>
        <p:spPr/>
        <p:txBody>
          <a:bodyPr/>
          <a:lstStyle/>
          <a:p>
            <a:fld id="{1E351CED-465B-40B5-ADCE-957C918F227B}" type="datetimeFigureOut">
              <a:rPr lang="en-US" smtClean="0"/>
              <a:t>11/11/2024</a:t>
            </a:fld>
            <a:endParaRPr lang="en-US"/>
          </a:p>
        </p:txBody>
      </p:sp>
      <p:sp>
        <p:nvSpPr>
          <p:cNvPr id="4" name="Footer Placeholder 3">
            <a:extLst>
              <a:ext uri="{FF2B5EF4-FFF2-40B4-BE49-F238E27FC236}">
                <a16:creationId xmlns:a16="http://schemas.microsoft.com/office/drawing/2014/main" id="{0C2A9E4A-03D1-7A8B-233D-014A3248F0B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82CEFC4-D276-DF45-F395-F5BD2EA70114}"/>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8648827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12C0AD-76F4-FCE4-2717-0A9AA4351B6D}"/>
              </a:ext>
            </a:extLst>
          </p:cNvPr>
          <p:cNvSpPr>
            <a:spLocks noGrp="1"/>
          </p:cNvSpPr>
          <p:nvPr>
            <p:ph type="dt" sz="half" idx="10"/>
          </p:nvPr>
        </p:nvSpPr>
        <p:spPr/>
        <p:txBody>
          <a:bodyPr/>
          <a:lstStyle/>
          <a:p>
            <a:fld id="{1E351CED-465B-40B5-ADCE-957C918F227B}" type="datetimeFigureOut">
              <a:rPr lang="en-US" smtClean="0"/>
              <a:t>11/11/2024</a:t>
            </a:fld>
            <a:endParaRPr lang="en-US"/>
          </a:p>
        </p:txBody>
      </p:sp>
      <p:sp>
        <p:nvSpPr>
          <p:cNvPr id="3" name="Footer Placeholder 2">
            <a:extLst>
              <a:ext uri="{FF2B5EF4-FFF2-40B4-BE49-F238E27FC236}">
                <a16:creationId xmlns:a16="http://schemas.microsoft.com/office/drawing/2014/main" id="{BE83BB66-3F41-7F1D-5108-B3F679A88E6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FAA6DA0-07AE-4BE4-B82F-7936D0E3E37D}"/>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9745661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BFB75-C953-0BD0-4E2E-717767426228}"/>
              </a:ext>
            </a:extLst>
          </p:cNvPr>
          <p:cNvSpPr>
            <a:spLocks noGrp="1"/>
          </p:cNvSpPr>
          <p:nvPr>
            <p:ph type="title"/>
          </p:nvPr>
        </p:nvSpPr>
        <p:spPr>
          <a:xfrm>
            <a:off x="1066800" y="770626"/>
            <a:ext cx="3705225" cy="1286774"/>
          </a:xfrm>
        </p:spPr>
        <p:txBody>
          <a:bodyPr anchor="b">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8E1AA52-60F3-40F2-673B-5848F4253FF0}"/>
              </a:ext>
            </a:extLst>
          </p:cNvPr>
          <p:cNvSpPr>
            <a:spLocks noGrp="1"/>
          </p:cNvSpPr>
          <p:nvPr>
            <p:ph idx="1"/>
          </p:nvPr>
        </p:nvSpPr>
        <p:spPr>
          <a:xfrm>
            <a:off x="5183188" y="1075426"/>
            <a:ext cx="5980112" cy="4768371"/>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0167E8-C561-5A72-AED3-442F66DDEE31}"/>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DBFED3-7CB3-1B8B-9504-13A121CAD015}"/>
              </a:ext>
            </a:extLst>
          </p:cNvPr>
          <p:cNvSpPr>
            <a:spLocks noGrp="1"/>
          </p:cNvSpPr>
          <p:nvPr>
            <p:ph type="dt" sz="half" idx="10"/>
          </p:nvPr>
        </p:nvSpPr>
        <p:spPr/>
        <p:txBody>
          <a:bodyPr/>
          <a:lstStyle/>
          <a:p>
            <a:fld id="{1E351CED-465B-40B5-ADCE-957C918F227B}" type="datetimeFigureOut">
              <a:rPr lang="en-US" smtClean="0"/>
              <a:t>11/11/2024</a:t>
            </a:fld>
            <a:endParaRPr lang="en-US"/>
          </a:p>
        </p:txBody>
      </p:sp>
      <p:sp>
        <p:nvSpPr>
          <p:cNvPr id="6" name="Footer Placeholder 5">
            <a:extLst>
              <a:ext uri="{FF2B5EF4-FFF2-40B4-BE49-F238E27FC236}">
                <a16:creationId xmlns:a16="http://schemas.microsoft.com/office/drawing/2014/main" id="{152456C9-19A0-4441-B1AF-B7AFBF642F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8898EA-84CC-411C-0012-D314953696B9}"/>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9121015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C1E10-1458-2553-05B4-313F7E26D210}"/>
              </a:ext>
            </a:extLst>
          </p:cNvPr>
          <p:cNvSpPr>
            <a:spLocks noGrp="1"/>
          </p:cNvSpPr>
          <p:nvPr>
            <p:ph type="title"/>
          </p:nvPr>
        </p:nvSpPr>
        <p:spPr>
          <a:xfrm>
            <a:off x="1066800" y="782128"/>
            <a:ext cx="3705225" cy="1275272"/>
          </a:xfrm>
        </p:spPr>
        <p:txBody>
          <a:bodyPr anchor="b">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3C0F677-F177-6DED-1920-685B9D9FF254}"/>
              </a:ext>
            </a:extLst>
          </p:cNvPr>
          <p:cNvSpPr>
            <a:spLocks noGrp="1"/>
          </p:cNvSpPr>
          <p:nvPr>
            <p:ph type="pic" idx="1"/>
          </p:nvPr>
        </p:nvSpPr>
        <p:spPr>
          <a:xfrm>
            <a:off x="5183188" y="1143000"/>
            <a:ext cx="5980112" cy="4572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C4D1CB1-2109-480E-8904-4077C94D6E7D}"/>
              </a:ext>
            </a:extLst>
          </p:cNvPr>
          <p:cNvSpPr>
            <a:spLocks noGrp="1"/>
          </p:cNvSpPr>
          <p:nvPr>
            <p:ph type="body" sz="half" idx="2"/>
          </p:nvPr>
        </p:nvSpPr>
        <p:spPr>
          <a:xfrm>
            <a:off x="1066800" y="2057400"/>
            <a:ext cx="3705225" cy="36576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B0DB38-7CB9-2140-BC21-6D2E7DD0B6B5}"/>
              </a:ext>
            </a:extLst>
          </p:cNvPr>
          <p:cNvSpPr>
            <a:spLocks noGrp="1"/>
          </p:cNvSpPr>
          <p:nvPr>
            <p:ph type="dt" sz="half" idx="10"/>
          </p:nvPr>
        </p:nvSpPr>
        <p:spPr/>
        <p:txBody>
          <a:bodyPr/>
          <a:lstStyle/>
          <a:p>
            <a:fld id="{1E351CED-465B-40B5-ADCE-957C918F227B}" type="datetimeFigureOut">
              <a:rPr lang="en-US" smtClean="0"/>
              <a:t>11/11/2024</a:t>
            </a:fld>
            <a:endParaRPr lang="en-US"/>
          </a:p>
        </p:txBody>
      </p:sp>
      <p:sp>
        <p:nvSpPr>
          <p:cNvPr id="6" name="Footer Placeholder 5">
            <a:extLst>
              <a:ext uri="{FF2B5EF4-FFF2-40B4-BE49-F238E27FC236}">
                <a16:creationId xmlns:a16="http://schemas.microsoft.com/office/drawing/2014/main" id="{C7B448AD-3B1D-4B5E-CAB9-BB5FD2CDEB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BEEF53D-CF5A-87A2-E973-3B8CCDEBAA2B}"/>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523809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50D2E-0561-F284-F89A-AAE3CD09AC24}"/>
              </a:ext>
            </a:extLst>
          </p:cNvPr>
          <p:cNvSpPr>
            <a:spLocks noGrp="1"/>
          </p:cNvSpPr>
          <p:nvPr>
            <p:ph type="title"/>
          </p:nvPr>
        </p:nvSpPr>
        <p:spPr>
          <a:xfrm>
            <a:off x="1066800" y="936841"/>
            <a:ext cx="10239338" cy="953669"/>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2657C4C-16EC-2477-6332-830F53011D33}"/>
              </a:ext>
            </a:extLst>
          </p:cNvPr>
          <p:cNvSpPr>
            <a:spLocks noGrp="1"/>
          </p:cNvSpPr>
          <p:nvPr>
            <p:ph type="body" orient="vert" idx="1"/>
          </p:nvPr>
        </p:nvSpPr>
        <p:spPr>
          <a:xfrm>
            <a:off x="1069848" y="2139696"/>
            <a:ext cx="10239338" cy="367768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B0940D3-6996-1C08-F1AF-87C354657912}"/>
              </a:ext>
            </a:extLst>
          </p:cNvPr>
          <p:cNvSpPr>
            <a:spLocks noGrp="1"/>
          </p:cNvSpPr>
          <p:nvPr>
            <p:ph type="dt" sz="half" idx="10"/>
          </p:nvPr>
        </p:nvSpPr>
        <p:spPr/>
        <p:txBody>
          <a:bodyPr/>
          <a:lstStyle/>
          <a:p>
            <a:fld id="{1E351CED-465B-40B5-ADCE-957C918F227B}" type="datetimeFigureOut">
              <a:rPr lang="en-US" smtClean="0"/>
              <a:t>11/11/2024</a:t>
            </a:fld>
            <a:endParaRPr lang="en-US"/>
          </a:p>
        </p:txBody>
      </p:sp>
      <p:sp>
        <p:nvSpPr>
          <p:cNvPr id="5" name="Footer Placeholder 4">
            <a:extLst>
              <a:ext uri="{FF2B5EF4-FFF2-40B4-BE49-F238E27FC236}">
                <a16:creationId xmlns:a16="http://schemas.microsoft.com/office/drawing/2014/main" id="{4C3676C3-588F-B636-8CE0-AA2CBFBCE9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CEF8A9-EB1E-B344-A4B8-B58D0633630B}"/>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4565218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EF3A28-33E4-2796-AE7A-1234569F5CE0}"/>
              </a:ext>
            </a:extLst>
          </p:cNvPr>
          <p:cNvSpPr>
            <a:spLocks noGrp="1"/>
          </p:cNvSpPr>
          <p:nvPr>
            <p:ph type="title" orient="vert"/>
          </p:nvPr>
        </p:nvSpPr>
        <p:spPr>
          <a:xfrm>
            <a:off x="8844950" y="1081177"/>
            <a:ext cx="2508849" cy="4633823"/>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6D185FC-2BBB-E997-A5CD-F2C6CF6B7C68}"/>
              </a:ext>
            </a:extLst>
          </p:cNvPr>
          <p:cNvSpPr>
            <a:spLocks noGrp="1"/>
          </p:cNvSpPr>
          <p:nvPr>
            <p:ph type="body" orient="vert" idx="1"/>
          </p:nvPr>
        </p:nvSpPr>
        <p:spPr>
          <a:xfrm>
            <a:off x="1066800" y="1081177"/>
            <a:ext cx="7505700" cy="463382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E314B3C-96CD-071C-C2AD-2C7E04F819C0}"/>
              </a:ext>
            </a:extLst>
          </p:cNvPr>
          <p:cNvSpPr>
            <a:spLocks noGrp="1"/>
          </p:cNvSpPr>
          <p:nvPr>
            <p:ph type="dt" sz="half" idx="10"/>
          </p:nvPr>
        </p:nvSpPr>
        <p:spPr/>
        <p:txBody>
          <a:bodyPr/>
          <a:lstStyle/>
          <a:p>
            <a:fld id="{1E351CED-465B-40B5-ADCE-957C918F227B}" type="datetimeFigureOut">
              <a:rPr lang="en-US" smtClean="0"/>
              <a:t>11/11/2024</a:t>
            </a:fld>
            <a:endParaRPr lang="en-US"/>
          </a:p>
        </p:txBody>
      </p:sp>
      <p:sp>
        <p:nvSpPr>
          <p:cNvPr id="5" name="Footer Placeholder 4">
            <a:extLst>
              <a:ext uri="{FF2B5EF4-FFF2-40B4-BE49-F238E27FC236}">
                <a16:creationId xmlns:a16="http://schemas.microsoft.com/office/drawing/2014/main" id="{F5AA2B04-F5E0-C5A3-C77D-6AE9A9E913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6155BC2-C712-C4A4-50EC-E10D88344310}"/>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0876480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78BBD6"/>
            </a:gs>
            <a:gs pos="65000">
              <a:srgbClr val="2A6A7E"/>
            </a:gs>
            <a:gs pos="83000">
              <a:srgbClr val="215565"/>
            </a:gs>
            <a:gs pos="30290">
              <a:srgbClr val="5495AD"/>
            </a:gs>
            <a:gs pos="100000">
              <a:srgbClr val="30768C"/>
            </a:gs>
          </a:gsLst>
          <a:path path="circle">
            <a:fillToRect r="100000" b="100000"/>
          </a:path>
          <a:tileRect l="-100000" t="-100000"/>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1F4A25-A386-9574-775C-E5E5F9FC352A}"/>
              </a:ext>
            </a:extLst>
          </p:cNvPr>
          <p:cNvSpPr>
            <a:spLocks noGrp="1"/>
          </p:cNvSpPr>
          <p:nvPr>
            <p:ph type="title"/>
          </p:nvPr>
        </p:nvSpPr>
        <p:spPr>
          <a:xfrm>
            <a:off x="1066800" y="936841"/>
            <a:ext cx="8886884" cy="953669"/>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4F7885F-2B7B-74DB-9996-E0ACEBC9DB25}"/>
              </a:ext>
            </a:extLst>
          </p:cNvPr>
          <p:cNvSpPr>
            <a:spLocks noGrp="1"/>
          </p:cNvSpPr>
          <p:nvPr>
            <p:ph type="body" idx="1"/>
          </p:nvPr>
        </p:nvSpPr>
        <p:spPr>
          <a:xfrm>
            <a:off x="1069848" y="2139696"/>
            <a:ext cx="8883836" cy="36776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804F519-BA47-2B81-CC1C-7E1F119EC69E}"/>
              </a:ext>
            </a:extLst>
          </p:cNvPr>
          <p:cNvSpPr>
            <a:spLocks noGrp="1"/>
          </p:cNvSpPr>
          <p:nvPr>
            <p:ph type="dt" sz="half" idx="2"/>
          </p:nvPr>
        </p:nvSpPr>
        <p:spPr>
          <a:xfrm rot="5400000">
            <a:off x="10477379" y="4629744"/>
            <a:ext cx="2653508" cy="365125"/>
          </a:xfrm>
          <a:prstGeom prst="rect">
            <a:avLst/>
          </a:prstGeom>
        </p:spPr>
        <p:txBody>
          <a:bodyPr vert="horz" lIns="91440" tIns="45720" rIns="91440" bIns="45720" rtlCol="0" anchor="ctr"/>
          <a:lstStyle>
            <a:lvl1pPr algn="r">
              <a:defRPr sz="900">
                <a:solidFill>
                  <a:schemeClr val="tx1"/>
                </a:solidFill>
              </a:defRPr>
            </a:lvl1pPr>
          </a:lstStyle>
          <a:p>
            <a:fld id="{1E351CED-465B-40B5-ADCE-957C918F227B}" type="datetimeFigureOut">
              <a:rPr lang="en-US" smtClean="0"/>
              <a:t>11/11/2024</a:t>
            </a:fld>
            <a:endParaRPr lang="en-US"/>
          </a:p>
        </p:txBody>
      </p:sp>
      <p:sp>
        <p:nvSpPr>
          <p:cNvPr id="5" name="Footer Placeholder 4">
            <a:extLst>
              <a:ext uri="{FF2B5EF4-FFF2-40B4-BE49-F238E27FC236}">
                <a16:creationId xmlns:a16="http://schemas.microsoft.com/office/drawing/2014/main" id="{BE952D7B-C352-1630-4C3D-7D5983C04D4A}"/>
              </a:ext>
            </a:extLst>
          </p:cNvPr>
          <p:cNvSpPr>
            <a:spLocks noGrp="1"/>
          </p:cNvSpPr>
          <p:nvPr>
            <p:ph type="ftr" sz="quarter" idx="3"/>
          </p:nvPr>
        </p:nvSpPr>
        <p:spPr>
          <a:xfrm>
            <a:off x="8610602" y="6318446"/>
            <a:ext cx="2743198"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F96E04F0-DF9B-480B-CC46-BAE7A81FB7E6}"/>
              </a:ext>
            </a:extLst>
          </p:cNvPr>
          <p:cNvSpPr>
            <a:spLocks noGrp="1"/>
          </p:cNvSpPr>
          <p:nvPr>
            <p:ph type="sldNum" sz="quarter" idx="4"/>
          </p:nvPr>
        </p:nvSpPr>
        <p:spPr>
          <a:xfrm>
            <a:off x="11353800" y="6318446"/>
            <a:ext cx="615696" cy="365125"/>
          </a:xfrm>
          <a:prstGeom prst="rect">
            <a:avLst/>
          </a:prstGeom>
        </p:spPr>
        <p:txBody>
          <a:bodyPr vert="horz" lIns="91440" tIns="45720" rIns="91440" bIns="45720" rtlCol="0" anchor="ctr"/>
          <a:lstStyle>
            <a:lvl1pPr algn="r">
              <a:defRPr sz="1600" b="1">
                <a:solidFill>
                  <a:schemeClr val="tx1"/>
                </a:solidFill>
              </a:defRPr>
            </a:lvl1pPr>
          </a:lstStyle>
          <a:p>
            <a:fld id="{5A33CB2A-1702-4C1D-9CC4-8D472D39F19E}" type="slidenum">
              <a:rPr lang="en-US" smtClean="0"/>
              <a:t>‹#›</a:t>
            </a:fld>
            <a:endParaRPr lang="en-US"/>
          </a:p>
        </p:txBody>
      </p:sp>
    </p:spTree>
    <p:extLst>
      <p:ext uri="{BB962C8B-B14F-4D97-AF65-F5344CB8AC3E}">
        <p14:creationId xmlns:p14="http://schemas.microsoft.com/office/powerpoint/2010/main" val="3861146380"/>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44" r:id="rId6"/>
    <p:sldLayoutId id="2147483740" r:id="rId7"/>
    <p:sldLayoutId id="2147483741" r:id="rId8"/>
    <p:sldLayoutId id="2147483742" r:id="rId9"/>
    <p:sldLayoutId id="2147483743" r:id="rId10"/>
    <p:sldLayoutId id="2147483745" r:id="rId11"/>
  </p:sldLayoutIdLst>
  <p:txStyles>
    <p:titleStyle>
      <a:lvl1pPr algn="l" defTabSz="914400" rtl="0" eaLnBrk="1" latinLnBrk="0" hangingPunct="1">
        <a:lnSpc>
          <a:spcPct val="90000"/>
        </a:lnSpc>
        <a:spcBef>
          <a:spcPct val="0"/>
        </a:spcBef>
        <a:buNone/>
        <a:defRPr sz="32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548640" indent="-228600" algn="l" defTabSz="914400" rtl="0" eaLnBrk="1" latinLnBrk="0" hangingPunct="1">
        <a:lnSpc>
          <a:spcPct val="120000"/>
        </a:lnSpc>
        <a:spcBef>
          <a:spcPts val="500"/>
        </a:spcBef>
        <a:buFont typeface="Neue Haas Grotesk Text Pro" panose="020B0504020202020204" pitchFamily="34" charset="0"/>
        <a:buChar char="–"/>
        <a:defRPr sz="1600" kern="1200">
          <a:solidFill>
            <a:schemeClr val="tx1"/>
          </a:solidFill>
          <a:latin typeface="+mn-lt"/>
          <a:ea typeface="+mn-ea"/>
          <a:cs typeface="+mn-cs"/>
        </a:defRPr>
      </a:lvl2pPr>
      <a:lvl3pPr marL="7772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Neue Haas Grotesk Text Pro" panose="020B0504020202020204" pitchFamily="34" charset="0"/>
        <a:buChar char="–"/>
        <a:defRPr sz="1200" kern="1200">
          <a:solidFill>
            <a:schemeClr val="tx1"/>
          </a:solidFill>
          <a:latin typeface="+mn-lt"/>
          <a:ea typeface="+mn-ea"/>
          <a:cs typeface="+mn-cs"/>
        </a:defRPr>
      </a:lvl4pPr>
      <a:lvl5pPr marL="109728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10.xml"/><Relationship Id="rId1" Type="http://schemas.openxmlformats.org/officeDocument/2006/relationships/slideLayout" Target="../slideLayouts/slideLayout8.xml"/><Relationship Id="rId4" Type="http://schemas.openxmlformats.org/officeDocument/2006/relationships/image" Target="../media/image8.emf"/></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D08A8F-B460-3D9B-E6BE-6D04D937B206}"/>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867E79E1-61A5-F5C0-A4A7-81FACF625EC6}"/>
              </a:ext>
            </a:extLst>
          </p:cNvPr>
          <p:cNvSpPr txBox="1">
            <a:spLocks/>
          </p:cNvSpPr>
          <p:nvPr/>
        </p:nvSpPr>
        <p:spPr>
          <a:xfrm>
            <a:off x="1066801" y="1122363"/>
            <a:ext cx="9397999" cy="2305246"/>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800" b="1" kern="1200">
                <a:solidFill>
                  <a:schemeClr val="tx1"/>
                </a:solidFill>
                <a:latin typeface="+mj-lt"/>
                <a:ea typeface="+mj-ea"/>
                <a:cs typeface="+mj-cs"/>
              </a:defRPr>
            </a:lvl1pPr>
          </a:lstStyle>
          <a:p>
            <a:r>
              <a:rPr lang="en-US">
                <a:solidFill>
                  <a:srgbClr val="FFFFFF"/>
                </a:solidFill>
              </a:rPr>
              <a:t>Advanced Character Performance (ACCA6031)</a:t>
            </a:r>
            <a:endParaRPr lang="en-GB" dirty="0">
              <a:solidFill>
                <a:srgbClr val="FFFFFF"/>
              </a:solidFill>
            </a:endParaRPr>
          </a:p>
        </p:txBody>
      </p:sp>
      <p:sp>
        <p:nvSpPr>
          <p:cNvPr id="6" name="Subtitle 2">
            <a:extLst>
              <a:ext uri="{FF2B5EF4-FFF2-40B4-BE49-F238E27FC236}">
                <a16:creationId xmlns:a16="http://schemas.microsoft.com/office/drawing/2014/main" id="{BA7332E1-599C-4D65-4CEB-ACCA7E3EE11C}"/>
              </a:ext>
            </a:extLst>
          </p:cNvPr>
          <p:cNvSpPr txBox="1">
            <a:spLocks/>
          </p:cNvSpPr>
          <p:nvPr/>
        </p:nvSpPr>
        <p:spPr>
          <a:xfrm>
            <a:off x="1066801" y="3549048"/>
            <a:ext cx="9397999" cy="1956278"/>
          </a:xfrm>
          <a:prstGeom prst="rect">
            <a:avLst/>
          </a:prstGeom>
        </p:spPr>
        <p:txBody>
          <a:bodyPr vert="horz" lIns="91440" tIns="45720" rIns="91440" bIns="45720" rtlCol="0">
            <a:normAutofit/>
          </a:bodyPr>
          <a:lstStyle>
            <a:lvl1pPr marL="0" indent="0" algn="l" defTabSz="914400" rtl="0" eaLnBrk="1" latinLnBrk="0" hangingPunct="1">
              <a:lnSpc>
                <a:spcPct val="120000"/>
              </a:lnSpc>
              <a:spcBef>
                <a:spcPts val="1000"/>
              </a:spcBef>
              <a:buFont typeface="Arial" panose="020B0604020202020204" pitchFamily="34" charset="0"/>
              <a:buNone/>
              <a:defRPr sz="2000" kern="1200">
                <a:solidFill>
                  <a:schemeClr val="tx1"/>
                </a:solidFill>
                <a:latin typeface="+mn-lt"/>
                <a:ea typeface="+mn-ea"/>
                <a:cs typeface="+mn-cs"/>
              </a:defRPr>
            </a:lvl1pPr>
            <a:lvl2pPr marL="457200" indent="0" algn="l" defTabSz="914400" rtl="0" eaLnBrk="1" latinLnBrk="0" hangingPunct="1">
              <a:lnSpc>
                <a:spcPct val="120000"/>
              </a:lnSpc>
              <a:spcBef>
                <a:spcPts val="500"/>
              </a:spcBef>
              <a:buFont typeface="Neue Haas Grotesk Text Pro" panose="020B05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12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120000"/>
              </a:lnSpc>
              <a:spcBef>
                <a:spcPts val="500"/>
              </a:spcBef>
              <a:buFont typeface="Neue Haas Grotesk Text Pro" panose="020B05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12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r>
              <a:rPr lang="en-US">
                <a:solidFill>
                  <a:schemeClr val="bg1"/>
                </a:solidFill>
              </a:rPr>
              <a:t>Michael Dawe (2206831)</a:t>
            </a:r>
            <a:endParaRPr lang="en-GB" dirty="0">
              <a:solidFill>
                <a:schemeClr val="bg1"/>
              </a:solidFill>
            </a:endParaRPr>
          </a:p>
        </p:txBody>
      </p:sp>
    </p:spTree>
    <p:extLst>
      <p:ext uri="{BB962C8B-B14F-4D97-AF65-F5344CB8AC3E}">
        <p14:creationId xmlns:p14="http://schemas.microsoft.com/office/powerpoint/2010/main" val="16429185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78BBD6"/>
            </a:gs>
            <a:gs pos="65000">
              <a:srgbClr val="2A6A7E"/>
            </a:gs>
            <a:gs pos="83000">
              <a:srgbClr val="215565"/>
            </a:gs>
            <a:gs pos="43000">
              <a:srgbClr val="5495AD"/>
            </a:gs>
            <a:gs pos="100000">
              <a:srgbClr val="30768C"/>
            </a:gs>
          </a:gsLst>
          <a:path path="circle">
            <a:fillToRect r="100000" b="100000"/>
          </a:path>
          <a:tileRect l="-100000" t="-100000"/>
        </a:gradFill>
        <a:effectLst/>
      </p:bgPr>
    </p:bg>
    <p:spTree>
      <p:nvGrpSpPr>
        <p:cNvPr id="1" name="">
          <a:extLst>
            <a:ext uri="{FF2B5EF4-FFF2-40B4-BE49-F238E27FC236}">
              <a16:creationId xmlns:a16="http://schemas.microsoft.com/office/drawing/2014/main" id="{CA1CCDD5-3ADD-B190-48F1-508349B24709}"/>
            </a:ext>
          </a:extLst>
        </p:cNvPr>
        <p:cNvGrpSpPr/>
        <p:nvPr/>
      </p:nvGrpSpPr>
      <p:grpSpPr>
        <a:xfrm>
          <a:off x="0" y="0"/>
          <a:ext cx="0" cy="0"/>
          <a:chOff x="0" y="0"/>
          <a:chExt cx="0" cy="0"/>
        </a:xfrm>
      </p:grpSpPr>
      <p:sp>
        <p:nvSpPr>
          <p:cNvPr id="4" name="Text Placeholder 3">
            <a:extLst>
              <a:ext uri="{FF2B5EF4-FFF2-40B4-BE49-F238E27FC236}">
                <a16:creationId xmlns:a16="http://schemas.microsoft.com/office/drawing/2014/main" id="{725F55E6-A35D-F84D-400F-6245B2230EDD}"/>
              </a:ext>
            </a:extLst>
          </p:cNvPr>
          <p:cNvSpPr>
            <a:spLocks noGrp="1"/>
          </p:cNvSpPr>
          <p:nvPr>
            <p:ph type="body" sz="half" idx="2"/>
          </p:nvPr>
        </p:nvSpPr>
        <p:spPr>
          <a:xfrm>
            <a:off x="536361" y="1377037"/>
            <a:ext cx="4235661" cy="4061008"/>
          </a:xfrm>
        </p:spPr>
        <p:txBody>
          <a:bodyPr/>
          <a:lstStyle/>
          <a:p>
            <a:r>
              <a:rPr lang="en-US" sz="3600" b="1" dirty="0">
                <a:solidFill>
                  <a:schemeClr val="bg1"/>
                </a:solidFill>
              </a:rPr>
              <a:t>Contents</a:t>
            </a:r>
          </a:p>
          <a:p>
            <a:pPr marL="285750" indent="-285750">
              <a:buFont typeface="Arial" panose="020B0604020202020204" pitchFamily="34" charset="0"/>
              <a:buChar char="•"/>
            </a:pPr>
            <a:r>
              <a:rPr lang="en-US" dirty="0">
                <a:solidFill>
                  <a:schemeClr val="bg1"/>
                </a:solidFill>
              </a:rPr>
              <a:t>My Goals</a:t>
            </a:r>
          </a:p>
          <a:p>
            <a:pPr marL="285750" indent="-285750">
              <a:buFont typeface="Arial" panose="020B0604020202020204" pitchFamily="34" charset="0"/>
              <a:buChar char="•"/>
            </a:pPr>
            <a:r>
              <a:rPr lang="en-US" dirty="0">
                <a:solidFill>
                  <a:schemeClr val="bg1"/>
                </a:solidFill>
              </a:rPr>
              <a:t>My Research</a:t>
            </a:r>
          </a:p>
          <a:p>
            <a:pPr marL="285750" indent="-285750">
              <a:buFont typeface="Arial" panose="020B0604020202020204" pitchFamily="34" charset="0"/>
              <a:buChar char="•"/>
            </a:pPr>
            <a:r>
              <a:rPr lang="en-US" dirty="0">
                <a:solidFill>
                  <a:schemeClr val="bg1"/>
                </a:solidFill>
              </a:rPr>
              <a:t>Case Study</a:t>
            </a:r>
          </a:p>
          <a:p>
            <a:pPr marL="285750" indent="-285750">
              <a:buFont typeface="Arial" panose="020B0604020202020204" pitchFamily="34" charset="0"/>
              <a:buChar char="•"/>
            </a:pPr>
            <a:r>
              <a:rPr lang="en-US" dirty="0">
                <a:solidFill>
                  <a:schemeClr val="bg1"/>
                </a:solidFill>
              </a:rPr>
              <a:t>My Concept Proposal</a:t>
            </a:r>
          </a:p>
          <a:p>
            <a:pPr marL="285750" indent="-285750">
              <a:buFont typeface="Arial" panose="020B0604020202020204" pitchFamily="34" charset="0"/>
              <a:buChar char="•"/>
            </a:pPr>
            <a:endParaRPr lang="en-GB" dirty="0">
              <a:solidFill>
                <a:schemeClr val="bg1"/>
              </a:solidFill>
            </a:endParaRPr>
          </a:p>
        </p:txBody>
      </p:sp>
    </p:spTree>
    <p:extLst>
      <p:ext uri="{BB962C8B-B14F-4D97-AF65-F5344CB8AC3E}">
        <p14:creationId xmlns:p14="http://schemas.microsoft.com/office/powerpoint/2010/main" val="8777384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78BBD6"/>
            </a:gs>
            <a:gs pos="65000">
              <a:srgbClr val="2A6A7E"/>
            </a:gs>
            <a:gs pos="83000">
              <a:srgbClr val="215565"/>
            </a:gs>
            <a:gs pos="43000">
              <a:srgbClr val="5495AD"/>
            </a:gs>
            <a:gs pos="100000">
              <a:srgbClr val="30768C"/>
            </a:gs>
          </a:gsLst>
          <a:path path="circle">
            <a:fillToRect r="100000" b="100000"/>
          </a:path>
          <a:tileRect l="-100000" t="-100000"/>
        </a:gradFill>
        <a:effectLst/>
      </p:bgPr>
    </p:bg>
    <p:spTree>
      <p:nvGrpSpPr>
        <p:cNvPr id="1" name="">
          <a:extLst>
            <a:ext uri="{FF2B5EF4-FFF2-40B4-BE49-F238E27FC236}">
              <a16:creationId xmlns:a16="http://schemas.microsoft.com/office/drawing/2014/main" id="{8E0259FE-44A2-33EE-3447-E168E5F9775A}"/>
            </a:ext>
          </a:extLst>
        </p:cNvPr>
        <p:cNvGrpSpPr/>
        <p:nvPr/>
      </p:nvGrpSpPr>
      <p:grpSpPr>
        <a:xfrm>
          <a:off x="0" y="0"/>
          <a:ext cx="0" cy="0"/>
          <a:chOff x="0" y="0"/>
          <a:chExt cx="0" cy="0"/>
        </a:xfrm>
      </p:grpSpPr>
      <p:pic>
        <p:nvPicPr>
          <p:cNvPr id="1026" name="Picture 2">
            <a:extLst>
              <a:ext uri="{FF2B5EF4-FFF2-40B4-BE49-F238E27FC236}">
                <a16:creationId xmlns:a16="http://schemas.microsoft.com/office/drawing/2014/main" id="{8549FAFB-72AE-1FB6-F802-53027C1D23D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p:blipFill>
        <p:spPr bwMode="auto">
          <a:xfrm>
            <a:off x="4772024" y="1371600"/>
            <a:ext cx="6883615" cy="3987800"/>
          </a:xfrm>
          <a:prstGeom prst="rect">
            <a:avLst/>
          </a:prstGeom>
          <a:noFill/>
          <a:extLst>
            <a:ext uri="{909E8E84-426E-40DD-AFC4-6F175D3DCCD1}">
              <a14:hiddenFill xmlns:a14="http://schemas.microsoft.com/office/drawing/2010/main">
                <a:solidFill>
                  <a:srgbClr val="FFFFFF"/>
                </a:solidFill>
              </a14:hiddenFill>
            </a:ext>
          </a:extLst>
        </p:spPr>
      </p:pic>
      <p:sp>
        <p:nvSpPr>
          <p:cNvPr id="4" name="Text Placeholder 3">
            <a:extLst>
              <a:ext uri="{FF2B5EF4-FFF2-40B4-BE49-F238E27FC236}">
                <a16:creationId xmlns:a16="http://schemas.microsoft.com/office/drawing/2014/main" id="{4F1A60DD-5027-D967-EA9C-1E5351500D88}"/>
              </a:ext>
            </a:extLst>
          </p:cNvPr>
          <p:cNvSpPr>
            <a:spLocks noGrp="1"/>
          </p:cNvSpPr>
          <p:nvPr>
            <p:ph type="body" sz="half" idx="2"/>
          </p:nvPr>
        </p:nvSpPr>
        <p:spPr>
          <a:xfrm>
            <a:off x="536361" y="1377037"/>
            <a:ext cx="4235661" cy="4061008"/>
          </a:xfrm>
        </p:spPr>
        <p:txBody>
          <a:bodyPr/>
          <a:lstStyle/>
          <a:p>
            <a:r>
              <a:rPr lang="en-US" sz="3600" b="1" dirty="0">
                <a:solidFill>
                  <a:schemeClr val="bg1"/>
                </a:solidFill>
              </a:rPr>
              <a:t>My Goals</a:t>
            </a:r>
          </a:p>
          <a:p>
            <a:pPr marL="285750" indent="-285750">
              <a:buFont typeface="Arial" panose="020B0604020202020204" pitchFamily="34" charset="0"/>
              <a:buChar char="•"/>
            </a:pPr>
            <a:r>
              <a:rPr lang="en-US" dirty="0">
                <a:solidFill>
                  <a:schemeClr val="bg1"/>
                </a:solidFill>
              </a:rPr>
              <a:t>Practice animating human rigs.</a:t>
            </a:r>
          </a:p>
          <a:p>
            <a:pPr marL="285750" indent="-285750">
              <a:buFont typeface="Arial" panose="020B0604020202020204" pitchFamily="34" charset="0"/>
              <a:buChar char="•"/>
            </a:pPr>
            <a:r>
              <a:rPr lang="en-US" dirty="0">
                <a:solidFill>
                  <a:schemeClr val="bg1"/>
                </a:solidFill>
              </a:rPr>
              <a:t>Practice portraying emotion in the face and body language of the character.</a:t>
            </a:r>
          </a:p>
          <a:p>
            <a:pPr marL="285750" indent="-285750">
              <a:buFont typeface="Arial" panose="020B0604020202020204" pitchFamily="34" charset="0"/>
              <a:buChar char="•"/>
            </a:pPr>
            <a:r>
              <a:rPr lang="en-GB" dirty="0">
                <a:solidFill>
                  <a:schemeClr val="bg1"/>
                </a:solidFill>
              </a:rPr>
              <a:t>Animate in the style of a game cutscene.</a:t>
            </a:r>
          </a:p>
          <a:p>
            <a:pPr marL="285750" indent="-285750">
              <a:buFont typeface="Arial" panose="020B0604020202020204" pitchFamily="34" charset="0"/>
              <a:buChar char="•"/>
            </a:pPr>
            <a:r>
              <a:rPr lang="en-GB" dirty="0">
                <a:solidFill>
                  <a:schemeClr val="bg1"/>
                </a:solidFill>
              </a:rPr>
              <a:t>Use colour theory with semi-realistic characters and environments.</a:t>
            </a:r>
          </a:p>
        </p:txBody>
      </p:sp>
      <p:sp>
        <p:nvSpPr>
          <p:cNvPr id="5" name="TextBox 4">
            <a:extLst>
              <a:ext uri="{FF2B5EF4-FFF2-40B4-BE49-F238E27FC236}">
                <a16:creationId xmlns:a16="http://schemas.microsoft.com/office/drawing/2014/main" id="{6D13A658-09B9-4D62-7434-554E3C76C025}"/>
              </a:ext>
            </a:extLst>
          </p:cNvPr>
          <p:cNvSpPr txBox="1"/>
          <p:nvPr/>
        </p:nvSpPr>
        <p:spPr>
          <a:xfrm>
            <a:off x="4772022" y="5359400"/>
            <a:ext cx="3188693" cy="261610"/>
          </a:xfrm>
          <a:prstGeom prst="rect">
            <a:avLst/>
          </a:prstGeom>
          <a:noFill/>
        </p:spPr>
        <p:txBody>
          <a:bodyPr wrap="none" rtlCol="0">
            <a:spAutoFit/>
          </a:bodyPr>
          <a:lstStyle/>
          <a:p>
            <a:r>
              <a:rPr lang="en-US" sz="1100" dirty="0">
                <a:solidFill>
                  <a:schemeClr val="bg1"/>
                </a:solidFill>
              </a:rPr>
              <a:t>Figure 1: Image from </a:t>
            </a:r>
            <a:r>
              <a:rPr lang="en-GB" sz="1100" i="1" dirty="0">
                <a:solidFill>
                  <a:schemeClr val="bg1"/>
                </a:solidFill>
              </a:rPr>
              <a:t>The Last of Us </a:t>
            </a:r>
            <a:r>
              <a:rPr lang="en-GB" sz="1100" dirty="0">
                <a:solidFill>
                  <a:schemeClr val="bg1"/>
                </a:solidFill>
              </a:rPr>
              <a:t>(2013)</a:t>
            </a:r>
            <a:r>
              <a:rPr lang="en-US" sz="1100" dirty="0">
                <a:solidFill>
                  <a:schemeClr val="bg1"/>
                </a:solidFill>
              </a:rPr>
              <a:t>.</a:t>
            </a:r>
            <a:r>
              <a:rPr lang="en-US" sz="1100" baseline="30000" dirty="0">
                <a:solidFill>
                  <a:schemeClr val="bg1"/>
                </a:solidFill>
              </a:rPr>
              <a:t>[1]</a:t>
            </a:r>
            <a:endParaRPr lang="en-GB" sz="1100" baseline="30000" dirty="0">
              <a:solidFill>
                <a:schemeClr val="bg1"/>
              </a:solidFill>
            </a:endParaRPr>
          </a:p>
        </p:txBody>
      </p:sp>
    </p:spTree>
    <p:extLst>
      <p:ext uri="{BB962C8B-B14F-4D97-AF65-F5344CB8AC3E}">
        <p14:creationId xmlns:p14="http://schemas.microsoft.com/office/powerpoint/2010/main" val="257478878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78BBD6"/>
            </a:gs>
            <a:gs pos="68000">
              <a:srgbClr val="2A6A7E"/>
            </a:gs>
            <a:gs pos="87000">
              <a:srgbClr val="215565"/>
            </a:gs>
            <a:gs pos="50000">
              <a:srgbClr val="5495AD"/>
            </a:gs>
            <a:gs pos="100000">
              <a:srgbClr val="30768C"/>
            </a:gs>
          </a:gsLst>
          <a:path path="circle">
            <a:fillToRect r="100000" b="100000"/>
          </a:path>
          <a:tileRect l="-100000" t="-100000"/>
        </a:gradFill>
        <a:effectLst/>
      </p:bgPr>
    </p:bg>
    <p:spTree>
      <p:nvGrpSpPr>
        <p:cNvPr id="1" name="">
          <a:extLst>
            <a:ext uri="{FF2B5EF4-FFF2-40B4-BE49-F238E27FC236}">
              <a16:creationId xmlns:a16="http://schemas.microsoft.com/office/drawing/2014/main" id="{8ABC49ED-BB29-0427-75B2-469B412ADD8F}"/>
            </a:ext>
          </a:extLst>
        </p:cNvPr>
        <p:cNvGrpSpPr/>
        <p:nvPr/>
      </p:nvGrpSpPr>
      <p:grpSpPr>
        <a:xfrm>
          <a:off x="0" y="0"/>
          <a:ext cx="0" cy="0"/>
          <a:chOff x="0" y="0"/>
          <a:chExt cx="0" cy="0"/>
        </a:xfrm>
      </p:grpSpPr>
      <p:pic>
        <p:nvPicPr>
          <p:cNvPr id="1026" name="Picture 2">
            <a:extLst>
              <a:ext uri="{FF2B5EF4-FFF2-40B4-BE49-F238E27FC236}">
                <a16:creationId xmlns:a16="http://schemas.microsoft.com/office/drawing/2014/main" id="{C5F0693E-3057-FDA4-BF51-2DED3ADEDAA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p:blipFill>
        <p:spPr bwMode="auto">
          <a:xfrm>
            <a:off x="4772024" y="1371600"/>
            <a:ext cx="6883615" cy="3987800"/>
          </a:xfrm>
          <a:prstGeom prst="rect">
            <a:avLst/>
          </a:prstGeom>
          <a:noFill/>
          <a:extLst>
            <a:ext uri="{909E8E84-426E-40DD-AFC4-6F175D3DCCD1}">
              <a14:hiddenFill xmlns:a14="http://schemas.microsoft.com/office/drawing/2010/main">
                <a:solidFill>
                  <a:srgbClr val="FFFFFF"/>
                </a:solidFill>
              </a14:hiddenFill>
            </a:ext>
          </a:extLst>
        </p:spPr>
      </p:pic>
      <p:sp>
        <p:nvSpPr>
          <p:cNvPr id="4" name="Text Placeholder 3">
            <a:extLst>
              <a:ext uri="{FF2B5EF4-FFF2-40B4-BE49-F238E27FC236}">
                <a16:creationId xmlns:a16="http://schemas.microsoft.com/office/drawing/2014/main" id="{31D7BE71-E230-C58E-144C-B570B4F5650C}"/>
              </a:ext>
            </a:extLst>
          </p:cNvPr>
          <p:cNvSpPr>
            <a:spLocks noGrp="1"/>
          </p:cNvSpPr>
          <p:nvPr>
            <p:ph type="body" sz="half" idx="2"/>
          </p:nvPr>
        </p:nvSpPr>
        <p:spPr>
          <a:xfrm>
            <a:off x="536361" y="1377037"/>
            <a:ext cx="4235661" cy="4061008"/>
          </a:xfrm>
        </p:spPr>
        <p:txBody>
          <a:bodyPr/>
          <a:lstStyle/>
          <a:p>
            <a:r>
              <a:rPr lang="en-US" sz="3600" b="1" dirty="0">
                <a:solidFill>
                  <a:schemeClr val="bg1"/>
                </a:solidFill>
              </a:rPr>
              <a:t>My Research</a:t>
            </a:r>
          </a:p>
          <a:p>
            <a:r>
              <a:rPr lang="en-US" dirty="0">
                <a:solidFill>
                  <a:schemeClr val="bg1"/>
                </a:solidFill>
              </a:rPr>
              <a:t>Methods for portraying emotion in animation:</a:t>
            </a:r>
          </a:p>
          <a:p>
            <a:pPr marL="285750" indent="-285750">
              <a:buFont typeface="Arial" panose="020B0604020202020204" pitchFamily="34" charset="0"/>
              <a:buChar char="•"/>
            </a:pPr>
            <a:r>
              <a:rPr lang="en-US" dirty="0">
                <a:solidFill>
                  <a:schemeClr val="bg1"/>
                </a:solidFill>
              </a:rPr>
              <a:t>Facial Expressions</a:t>
            </a:r>
            <a:r>
              <a:rPr lang="en-US" baseline="30000" dirty="0">
                <a:solidFill>
                  <a:schemeClr val="bg1"/>
                </a:solidFill>
              </a:rPr>
              <a:t>[2]</a:t>
            </a:r>
            <a:r>
              <a:rPr lang="en-US" dirty="0">
                <a:solidFill>
                  <a:schemeClr val="bg1"/>
                </a:solidFill>
              </a:rPr>
              <a:t>.</a:t>
            </a:r>
          </a:p>
        </p:txBody>
      </p:sp>
      <p:sp>
        <p:nvSpPr>
          <p:cNvPr id="5" name="TextBox 4">
            <a:extLst>
              <a:ext uri="{FF2B5EF4-FFF2-40B4-BE49-F238E27FC236}">
                <a16:creationId xmlns:a16="http://schemas.microsoft.com/office/drawing/2014/main" id="{02525C13-5528-40B5-05F0-E7DA3B129987}"/>
              </a:ext>
            </a:extLst>
          </p:cNvPr>
          <p:cNvSpPr txBox="1"/>
          <p:nvPr/>
        </p:nvSpPr>
        <p:spPr>
          <a:xfrm>
            <a:off x="4772022" y="5359400"/>
            <a:ext cx="2215671" cy="261610"/>
          </a:xfrm>
          <a:prstGeom prst="rect">
            <a:avLst/>
          </a:prstGeom>
          <a:noFill/>
        </p:spPr>
        <p:txBody>
          <a:bodyPr wrap="none" rtlCol="0">
            <a:spAutoFit/>
          </a:bodyPr>
          <a:lstStyle/>
          <a:p>
            <a:r>
              <a:rPr lang="en-US" sz="1100" dirty="0">
                <a:solidFill>
                  <a:schemeClr val="bg1"/>
                </a:solidFill>
              </a:rPr>
              <a:t>Figure 2: Facial expressions.</a:t>
            </a:r>
            <a:r>
              <a:rPr lang="en-US" sz="1100" baseline="30000" dirty="0">
                <a:solidFill>
                  <a:schemeClr val="bg1"/>
                </a:solidFill>
              </a:rPr>
              <a:t>[3]</a:t>
            </a:r>
            <a:endParaRPr lang="en-GB" sz="1100" baseline="30000" dirty="0">
              <a:solidFill>
                <a:schemeClr val="bg1"/>
              </a:solidFill>
            </a:endParaRPr>
          </a:p>
        </p:txBody>
      </p:sp>
    </p:spTree>
    <p:extLst>
      <p:ext uri="{BB962C8B-B14F-4D97-AF65-F5344CB8AC3E}">
        <p14:creationId xmlns:p14="http://schemas.microsoft.com/office/powerpoint/2010/main" val="14679224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78BBD6"/>
            </a:gs>
            <a:gs pos="69000">
              <a:srgbClr val="2A6A7E"/>
            </a:gs>
            <a:gs pos="89000">
              <a:srgbClr val="215565"/>
            </a:gs>
            <a:gs pos="56000">
              <a:srgbClr val="5495AD"/>
            </a:gs>
            <a:gs pos="100000">
              <a:srgbClr val="30768C"/>
            </a:gs>
          </a:gsLst>
          <a:path path="circle">
            <a:fillToRect r="100000" b="100000"/>
          </a:path>
          <a:tileRect l="-100000" t="-100000"/>
        </a:gradFill>
        <a:effectLst/>
      </p:bgPr>
    </p:bg>
    <p:spTree>
      <p:nvGrpSpPr>
        <p:cNvPr id="1" name="">
          <a:extLst>
            <a:ext uri="{FF2B5EF4-FFF2-40B4-BE49-F238E27FC236}">
              <a16:creationId xmlns:a16="http://schemas.microsoft.com/office/drawing/2014/main" id="{A8C9083A-B913-9860-116C-09A28B226909}"/>
            </a:ext>
          </a:extLst>
        </p:cNvPr>
        <p:cNvGrpSpPr/>
        <p:nvPr/>
      </p:nvGrpSpPr>
      <p:grpSpPr>
        <a:xfrm>
          <a:off x="0" y="0"/>
          <a:ext cx="0" cy="0"/>
          <a:chOff x="0" y="0"/>
          <a:chExt cx="0" cy="0"/>
        </a:xfrm>
      </p:grpSpPr>
      <p:pic>
        <p:nvPicPr>
          <p:cNvPr id="1026" name="Picture 2">
            <a:extLst>
              <a:ext uri="{FF2B5EF4-FFF2-40B4-BE49-F238E27FC236}">
                <a16:creationId xmlns:a16="http://schemas.microsoft.com/office/drawing/2014/main" id="{EEBD5765-FCB6-C793-A097-D2AD8C68FC26}"/>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p:blipFill>
        <p:spPr bwMode="auto">
          <a:xfrm>
            <a:off x="4772024" y="1371600"/>
            <a:ext cx="5714393" cy="3987800"/>
          </a:xfrm>
          <a:prstGeom prst="rect">
            <a:avLst/>
          </a:prstGeom>
          <a:noFill/>
          <a:extLst>
            <a:ext uri="{909E8E84-426E-40DD-AFC4-6F175D3DCCD1}">
              <a14:hiddenFill xmlns:a14="http://schemas.microsoft.com/office/drawing/2010/main">
                <a:solidFill>
                  <a:srgbClr val="FFFFFF"/>
                </a:solidFill>
              </a14:hiddenFill>
            </a:ext>
          </a:extLst>
        </p:spPr>
      </p:pic>
      <p:sp>
        <p:nvSpPr>
          <p:cNvPr id="4" name="Text Placeholder 3">
            <a:extLst>
              <a:ext uri="{FF2B5EF4-FFF2-40B4-BE49-F238E27FC236}">
                <a16:creationId xmlns:a16="http://schemas.microsoft.com/office/drawing/2014/main" id="{3C4DF2B5-0208-E864-1F65-32EF6CA3F119}"/>
              </a:ext>
            </a:extLst>
          </p:cNvPr>
          <p:cNvSpPr>
            <a:spLocks noGrp="1"/>
          </p:cNvSpPr>
          <p:nvPr>
            <p:ph type="body" sz="half" idx="2"/>
          </p:nvPr>
        </p:nvSpPr>
        <p:spPr>
          <a:xfrm>
            <a:off x="536361" y="1377037"/>
            <a:ext cx="4235661" cy="4061008"/>
          </a:xfrm>
        </p:spPr>
        <p:txBody>
          <a:bodyPr/>
          <a:lstStyle/>
          <a:p>
            <a:r>
              <a:rPr lang="en-US" sz="3600" b="1" dirty="0">
                <a:solidFill>
                  <a:schemeClr val="bg1"/>
                </a:solidFill>
              </a:rPr>
              <a:t>My Research</a:t>
            </a:r>
          </a:p>
          <a:p>
            <a:r>
              <a:rPr lang="en-US" dirty="0">
                <a:solidFill>
                  <a:schemeClr val="bg1"/>
                </a:solidFill>
              </a:rPr>
              <a:t>Methods for portraying emotion in animation:</a:t>
            </a:r>
          </a:p>
          <a:p>
            <a:pPr marL="285750" indent="-285750">
              <a:buFont typeface="Arial" panose="020B0604020202020204" pitchFamily="34" charset="0"/>
              <a:buChar char="•"/>
            </a:pPr>
            <a:r>
              <a:rPr lang="en-US" dirty="0">
                <a:solidFill>
                  <a:schemeClr val="bg1"/>
                </a:solidFill>
              </a:rPr>
              <a:t>Facial Expressions</a:t>
            </a:r>
            <a:r>
              <a:rPr lang="en-US" baseline="30000" dirty="0">
                <a:solidFill>
                  <a:schemeClr val="bg1"/>
                </a:solidFill>
              </a:rPr>
              <a:t>[2]</a:t>
            </a:r>
            <a:r>
              <a:rPr lang="en-US" dirty="0">
                <a:solidFill>
                  <a:schemeClr val="bg1"/>
                </a:solidFill>
              </a:rPr>
              <a:t>.</a:t>
            </a:r>
          </a:p>
          <a:p>
            <a:pPr marL="285750" indent="-285750">
              <a:buFont typeface="Arial" panose="020B0604020202020204" pitchFamily="34" charset="0"/>
              <a:buChar char="•"/>
            </a:pPr>
            <a:r>
              <a:rPr lang="en-US" dirty="0">
                <a:solidFill>
                  <a:schemeClr val="bg1"/>
                </a:solidFill>
              </a:rPr>
              <a:t>Body Language</a:t>
            </a:r>
            <a:r>
              <a:rPr lang="en-US" baseline="30000" dirty="0">
                <a:solidFill>
                  <a:schemeClr val="bg1"/>
                </a:solidFill>
              </a:rPr>
              <a:t>[4]</a:t>
            </a:r>
            <a:r>
              <a:rPr lang="en-US" dirty="0">
                <a:solidFill>
                  <a:schemeClr val="bg1"/>
                </a:solidFill>
              </a:rPr>
              <a:t>.</a:t>
            </a:r>
          </a:p>
        </p:txBody>
      </p:sp>
      <p:sp>
        <p:nvSpPr>
          <p:cNvPr id="5" name="TextBox 4">
            <a:extLst>
              <a:ext uri="{FF2B5EF4-FFF2-40B4-BE49-F238E27FC236}">
                <a16:creationId xmlns:a16="http://schemas.microsoft.com/office/drawing/2014/main" id="{D92F93DD-675A-64BA-8671-387E0FA7F4C2}"/>
              </a:ext>
            </a:extLst>
          </p:cNvPr>
          <p:cNvSpPr txBox="1"/>
          <p:nvPr/>
        </p:nvSpPr>
        <p:spPr>
          <a:xfrm>
            <a:off x="4772022" y="5359400"/>
            <a:ext cx="3143809" cy="261610"/>
          </a:xfrm>
          <a:prstGeom prst="rect">
            <a:avLst/>
          </a:prstGeom>
          <a:noFill/>
        </p:spPr>
        <p:txBody>
          <a:bodyPr wrap="none" rtlCol="0">
            <a:spAutoFit/>
          </a:bodyPr>
          <a:lstStyle/>
          <a:p>
            <a:r>
              <a:rPr lang="en-US" sz="1100" dirty="0">
                <a:solidFill>
                  <a:schemeClr val="bg1"/>
                </a:solidFill>
              </a:rPr>
              <a:t>Figure 3: Body language expressing mood.</a:t>
            </a:r>
            <a:r>
              <a:rPr lang="en-US" sz="1100" baseline="30000" dirty="0">
                <a:solidFill>
                  <a:schemeClr val="bg1"/>
                </a:solidFill>
              </a:rPr>
              <a:t>[5]</a:t>
            </a:r>
            <a:endParaRPr lang="en-GB" sz="1100" baseline="30000" dirty="0">
              <a:solidFill>
                <a:schemeClr val="bg1"/>
              </a:solidFill>
            </a:endParaRPr>
          </a:p>
        </p:txBody>
      </p:sp>
    </p:spTree>
    <p:extLst>
      <p:ext uri="{BB962C8B-B14F-4D97-AF65-F5344CB8AC3E}">
        <p14:creationId xmlns:p14="http://schemas.microsoft.com/office/powerpoint/2010/main" val="23525036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78BBD6"/>
            </a:gs>
            <a:gs pos="67000">
              <a:srgbClr val="2A6A7E"/>
            </a:gs>
            <a:gs pos="86000">
              <a:srgbClr val="215565"/>
            </a:gs>
            <a:gs pos="34000">
              <a:srgbClr val="5495AD"/>
            </a:gs>
            <a:gs pos="100000">
              <a:srgbClr val="30768C"/>
            </a:gs>
          </a:gsLst>
          <a:path path="circle">
            <a:fillToRect r="100000" b="100000"/>
          </a:path>
          <a:tileRect l="-100000" t="-100000"/>
        </a:gradFill>
        <a:effectLst/>
      </p:bgPr>
    </p:bg>
    <p:spTree>
      <p:nvGrpSpPr>
        <p:cNvPr id="1" name="">
          <a:extLst>
            <a:ext uri="{FF2B5EF4-FFF2-40B4-BE49-F238E27FC236}">
              <a16:creationId xmlns:a16="http://schemas.microsoft.com/office/drawing/2014/main" id="{342AB6C0-5C2D-2335-5A07-1A4CFD235ECE}"/>
            </a:ext>
          </a:extLst>
        </p:cNvPr>
        <p:cNvGrpSpPr/>
        <p:nvPr/>
      </p:nvGrpSpPr>
      <p:grpSpPr>
        <a:xfrm>
          <a:off x="0" y="0"/>
          <a:ext cx="0" cy="0"/>
          <a:chOff x="0" y="0"/>
          <a:chExt cx="0" cy="0"/>
        </a:xfrm>
      </p:grpSpPr>
      <p:pic>
        <p:nvPicPr>
          <p:cNvPr id="1026" name="Picture 2">
            <a:extLst>
              <a:ext uri="{FF2B5EF4-FFF2-40B4-BE49-F238E27FC236}">
                <a16:creationId xmlns:a16="http://schemas.microsoft.com/office/drawing/2014/main" id="{D7DF2239-6A1F-8C5B-14BB-9648AAFF00A0}"/>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p:blipFill>
        <p:spPr bwMode="auto">
          <a:xfrm>
            <a:off x="4772024" y="1371600"/>
            <a:ext cx="6229959" cy="3987800"/>
          </a:xfrm>
          <a:prstGeom prst="rect">
            <a:avLst/>
          </a:prstGeom>
          <a:noFill/>
          <a:extLst>
            <a:ext uri="{909E8E84-426E-40DD-AFC4-6F175D3DCCD1}">
              <a14:hiddenFill xmlns:a14="http://schemas.microsoft.com/office/drawing/2010/main">
                <a:solidFill>
                  <a:srgbClr val="FFFFFF"/>
                </a:solidFill>
              </a14:hiddenFill>
            </a:ext>
          </a:extLst>
        </p:spPr>
      </p:pic>
      <p:sp>
        <p:nvSpPr>
          <p:cNvPr id="4" name="Text Placeholder 3">
            <a:extLst>
              <a:ext uri="{FF2B5EF4-FFF2-40B4-BE49-F238E27FC236}">
                <a16:creationId xmlns:a16="http://schemas.microsoft.com/office/drawing/2014/main" id="{CBADFC46-52C5-5EE2-3B5C-0B2EE18D1881}"/>
              </a:ext>
            </a:extLst>
          </p:cNvPr>
          <p:cNvSpPr>
            <a:spLocks noGrp="1"/>
          </p:cNvSpPr>
          <p:nvPr>
            <p:ph type="body" sz="half" idx="2"/>
          </p:nvPr>
        </p:nvSpPr>
        <p:spPr>
          <a:xfrm>
            <a:off x="536361" y="1377037"/>
            <a:ext cx="4235661" cy="4061008"/>
          </a:xfrm>
        </p:spPr>
        <p:txBody>
          <a:bodyPr/>
          <a:lstStyle/>
          <a:p>
            <a:r>
              <a:rPr lang="en-US" sz="3600" b="1" dirty="0">
                <a:solidFill>
                  <a:schemeClr val="bg1"/>
                </a:solidFill>
              </a:rPr>
              <a:t>My Research</a:t>
            </a:r>
          </a:p>
          <a:p>
            <a:r>
              <a:rPr lang="en-US" dirty="0">
                <a:solidFill>
                  <a:schemeClr val="bg1"/>
                </a:solidFill>
              </a:rPr>
              <a:t>Methods for portraying emotion in animation:</a:t>
            </a:r>
          </a:p>
          <a:p>
            <a:pPr marL="285750" indent="-285750">
              <a:buFont typeface="Arial" panose="020B0604020202020204" pitchFamily="34" charset="0"/>
              <a:buChar char="•"/>
            </a:pPr>
            <a:r>
              <a:rPr lang="en-US" dirty="0">
                <a:solidFill>
                  <a:schemeClr val="bg1"/>
                </a:solidFill>
              </a:rPr>
              <a:t>Facial Expressions</a:t>
            </a:r>
            <a:r>
              <a:rPr lang="en-US" baseline="30000" dirty="0">
                <a:solidFill>
                  <a:schemeClr val="bg1"/>
                </a:solidFill>
              </a:rPr>
              <a:t>[2]</a:t>
            </a:r>
            <a:r>
              <a:rPr lang="en-US" dirty="0">
                <a:solidFill>
                  <a:schemeClr val="bg1"/>
                </a:solidFill>
              </a:rPr>
              <a:t>.</a:t>
            </a:r>
          </a:p>
          <a:p>
            <a:pPr marL="285750" indent="-285750">
              <a:buFont typeface="Arial" panose="020B0604020202020204" pitchFamily="34" charset="0"/>
              <a:buChar char="•"/>
            </a:pPr>
            <a:r>
              <a:rPr lang="en-US" dirty="0">
                <a:solidFill>
                  <a:schemeClr val="bg1"/>
                </a:solidFill>
              </a:rPr>
              <a:t>Body Language</a:t>
            </a:r>
            <a:r>
              <a:rPr lang="en-US" baseline="30000" dirty="0">
                <a:solidFill>
                  <a:schemeClr val="bg1"/>
                </a:solidFill>
              </a:rPr>
              <a:t>[4]</a:t>
            </a:r>
            <a:r>
              <a:rPr lang="en-US" dirty="0">
                <a:solidFill>
                  <a:schemeClr val="bg1"/>
                </a:solidFill>
              </a:rPr>
              <a:t>.</a:t>
            </a:r>
          </a:p>
          <a:p>
            <a:pPr marL="285750" indent="-285750">
              <a:buFont typeface="Arial" panose="020B0604020202020204" pitchFamily="34" charset="0"/>
              <a:buChar char="•"/>
            </a:pPr>
            <a:r>
              <a:rPr lang="en-US" dirty="0">
                <a:solidFill>
                  <a:schemeClr val="bg1"/>
                </a:solidFill>
              </a:rPr>
              <a:t>Colour Theory</a:t>
            </a:r>
            <a:r>
              <a:rPr lang="en-US" baseline="30000" dirty="0">
                <a:solidFill>
                  <a:schemeClr val="bg1"/>
                </a:solidFill>
              </a:rPr>
              <a:t>[6]</a:t>
            </a:r>
            <a:r>
              <a:rPr lang="en-US" dirty="0">
                <a:solidFill>
                  <a:schemeClr val="bg1"/>
                </a:solidFill>
              </a:rPr>
              <a:t>.</a:t>
            </a:r>
          </a:p>
        </p:txBody>
      </p:sp>
      <p:sp>
        <p:nvSpPr>
          <p:cNvPr id="5" name="TextBox 4">
            <a:extLst>
              <a:ext uri="{FF2B5EF4-FFF2-40B4-BE49-F238E27FC236}">
                <a16:creationId xmlns:a16="http://schemas.microsoft.com/office/drawing/2014/main" id="{92F4F47F-E6BA-75E4-87B0-2D7050F16A89}"/>
              </a:ext>
            </a:extLst>
          </p:cNvPr>
          <p:cNvSpPr txBox="1"/>
          <p:nvPr/>
        </p:nvSpPr>
        <p:spPr>
          <a:xfrm>
            <a:off x="4772022" y="5359400"/>
            <a:ext cx="1866217" cy="261610"/>
          </a:xfrm>
          <a:prstGeom prst="rect">
            <a:avLst/>
          </a:prstGeom>
          <a:noFill/>
        </p:spPr>
        <p:txBody>
          <a:bodyPr wrap="none" rtlCol="0">
            <a:spAutoFit/>
          </a:bodyPr>
          <a:lstStyle/>
          <a:p>
            <a:r>
              <a:rPr lang="en-US" sz="1100" dirty="0">
                <a:solidFill>
                  <a:schemeClr val="bg1"/>
                </a:solidFill>
              </a:rPr>
              <a:t>Figure 4: Colour wheel.</a:t>
            </a:r>
            <a:r>
              <a:rPr lang="en-US" sz="1100" baseline="30000" dirty="0">
                <a:solidFill>
                  <a:schemeClr val="bg1"/>
                </a:solidFill>
              </a:rPr>
              <a:t>[7]</a:t>
            </a:r>
            <a:endParaRPr lang="en-GB" sz="1100" baseline="30000" dirty="0">
              <a:solidFill>
                <a:schemeClr val="bg1"/>
              </a:solidFill>
            </a:endParaRPr>
          </a:p>
        </p:txBody>
      </p:sp>
    </p:spTree>
    <p:extLst>
      <p:ext uri="{BB962C8B-B14F-4D97-AF65-F5344CB8AC3E}">
        <p14:creationId xmlns:p14="http://schemas.microsoft.com/office/powerpoint/2010/main" val="4321513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78BBD6"/>
            </a:gs>
            <a:gs pos="59000">
              <a:srgbClr val="2A6A7E"/>
            </a:gs>
            <a:gs pos="82000">
              <a:srgbClr val="215565"/>
            </a:gs>
            <a:gs pos="30290">
              <a:srgbClr val="5495AD"/>
            </a:gs>
            <a:gs pos="100000">
              <a:srgbClr val="30768C"/>
            </a:gs>
          </a:gsLst>
          <a:path path="circle">
            <a:fillToRect r="100000" b="100000"/>
          </a:path>
          <a:tileRect l="-100000" t="-100000"/>
        </a:gradFill>
        <a:effectLst/>
      </p:bgPr>
    </p:bg>
    <p:spTree>
      <p:nvGrpSpPr>
        <p:cNvPr id="1" name="">
          <a:extLst>
            <a:ext uri="{FF2B5EF4-FFF2-40B4-BE49-F238E27FC236}">
              <a16:creationId xmlns:a16="http://schemas.microsoft.com/office/drawing/2014/main" id="{35EA9F94-C87D-A041-46B0-622500D94F08}"/>
            </a:ext>
          </a:extLst>
        </p:cNvPr>
        <p:cNvGrpSpPr/>
        <p:nvPr/>
      </p:nvGrpSpPr>
      <p:grpSpPr>
        <a:xfrm>
          <a:off x="0" y="0"/>
          <a:ext cx="0" cy="0"/>
          <a:chOff x="0" y="0"/>
          <a:chExt cx="0" cy="0"/>
        </a:xfrm>
      </p:grpSpPr>
      <p:pic>
        <p:nvPicPr>
          <p:cNvPr id="1026" name="Picture 2">
            <a:extLst>
              <a:ext uri="{FF2B5EF4-FFF2-40B4-BE49-F238E27FC236}">
                <a16:creationId xmlns:a16="http://schemas.microsoft.com/office/drawing/2014/main" id="{52F40770-460E-8724-AAED-5445B19F73B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p:blipFill>
        <p:spPr bwMode="auto">
          <a:xfrm>
            <a:off x="4772024" y="1371600"/>
            <a:ext cx="6883615" cy="3987800"/>
          </a:xfrm>
          <a:prstGeom prst="rect">
            <a:avLst/>
          </a:prstGeom>
          <a:noFill/>
          <a:extLst>
            <a:ext uri="{909E8E84-426E-40DD-AFC4-6F175D3DCCD1}">
              <a14:hiddenFill xmlns:a14="http://schemas.microsoft.com/office/drawing/2010/main">
                <a:solidFill>
                  <a:srgbClr val="FFFFFF"/>
                </a:solidFill>
              </a14:hiddenFill>
            </a:ext>
          </a:extLst>
        </p:spPr>
      </p:pic>
      <p:sp>
        <p:nvSpPr>
          <p:cNvPr id="4" name="Text Placeholder 3">
            <a:extLst>
              <a:ext uri="{FF2B5EF4-FFF2-40B4-BE49-F238E27FC236}">
                <a16:creationId xmlns:a16="http://schemas.microsoft.com/office/drawing/2014/main" id="{5E53CB24-6AFE-DC4E-1712-F02CED28AB50}"/>
              </a:ext>
            </a:extLst>
          </p:cNvPr>
          <p:cNvSpPr>
            <a:spLocks noGrp="1"/>
          </p:cNvSpPr>
          <p:nvPr>
            <p:ph type="body" sz="half" idx="2"/>
          </p:nvPr>
        </p:nvSpPr>
        <p:spPr>
          <a:xfrm>
            <a:off x="536361" y="1377037"/>
            <a:ext cx="4235661" cy="4061008"/>
          </a:xfrm>
        </p:spPr>
        <p:txBody>
          <a:bodyPr/>
          <a:lstStyle/>
          <a:p>
            <a:r>
              <a:rPr lang="en-US" sz="3600" b="1" dirty="0">
                <a:solidFill>
                  <a:schemeClr val="bg1"/>
                </a:solidFill>
              </a:rPr>
              <a:t>My Research</a:t>
            </a:r>
          </a:p>
          <a:p>
            <a:r>
              <a:rPr lang="en-US" dirty="0">
                <a:solidFill>
                  <a:schemeClr val="bg1"/>
                </a:solidFill>
              </a:rPr>
              <a:t>Methods for portraying emotion in animation:</a:t>
            </a:r>
          </a:p>
          <a:p>
            <a:pPr marL="285750" indent="-285750">
              <a:buFont typeface="Arial" panose="020B0604020202020204" pitchFamily="34" charset="0"/>
              <a:buChar char="•"/>
            </a:pPr>
            <a:r>
              <a:rPr lang="en-US" dirty="0">
                <a:solidFill>
                  <a:schemeClr val="bg1"/>
                </a:solidFill>
              </a:rPr>
              <a:t>Facial Expressions</a:t>
            </a:r>
            <a:r>
              <a:rPr lang="en-US" baseline="30000" dirty="0">
                <a:solidFill>
                  <a:schemeClr val="bg1"/>
                </a:solidFill>
              </a:rPr>
              <a:t>[2]</a:t>
            </a:r>
            <a:r>
              <a:rPr lang="en-US" dirty="0">
                <a:solidFill>
                  <a:schemeClr val="bg1"/>
                </a:solidFill>
              </a:rPr>
              <a:t>.</a:t>
            </a:r>
          </a:p>
          <a:p>
            <a:pPr marL="285750" indent="-285750">
              <a:buFont typeface="Arial" panose="020B0604020202020204" pitchFamily="34" charset="0"/>
              <a:buChar char="•"/>
            </a:pPr>
            <a:r>
              <a:rPr lang="en-US" dirty="0">
                <a:solidFill>
                  <a:schemeClr val="bg1"/>
                </a:solidFill>
              </a:rPr>
              <a:t>Body Language</a:t>
            </a:r>
            <a:r>
              <a:rPr lang="en-US" baseline="30000" dirty="0">
                <a:solidFill>
                  <a:schemeClr val="bg1"/>
                </a:solidFill>
              </a:rPr>
              <a:t>[4]</a:t>
            </a:r>
            <a:r>
              <a:rPr lang="en-US" dirty="0">
                <a:solidFill>
                  <a:schemeClr val="bg1"/>
                </a:solidFill>
              </a:rPr>
              <a:t>.</a:t>
            </a:r>
          </a:p>
          <a:p>
            <a:pPr marL="285750" indent="-285750">
              <a:buFont typeface="Arial" panose="020B0604020202020204" pitchFamily="34" charset="0"/>
              <a:buChar char="•"/>
            </a:pPr>
            <a:r>
              <a:rPr lang="en-US" dirty="0">
                <a:solidFill>
                  <a:schemeClr val="bg1"/>
                </a:solidFill>
              </a:rPr>
              <a:t>Colour Theory</a:t>
            </a:r>
            <a:r>
              <a:rPr lang="en-US" baseline="30000" dirty="0">
                <a:solidFill>
                  <a:schemeClr val="bg1"/>
                </a:solidFill>
              </a:rPr>
              <a:t>[6]</a:t>
            </a:r>
            <a:r>
              <a:rPr lang="en-US" dirty="0">
                <a:solidFill>
                  <a:schemeClr val="bg1"/>
                </a:solidFill>
              </a:rPr>
              <a:t>.</a:t>
            </a:r>
          </a:p>
          <a:p>
            <a:pPr marL="285750" indent="-285750">
              <a:buFont typeface="Arial" panose="020B0604020202020204" pitchFamily="34" charset="0"/>
              <a:buChar char="•"/>
            </a:pPr>
            <a:r>
              <a:rPr lang="en-US" dirty="0">
                <a:solidFill>
                  <a:schemeClr val="bg1"/>
                </a:solidFill>
              </a:rPr>
              <a:t>Camera Angles</a:t>
            </a:r>
            <a:r>
              <a:rPr lang="en-US" baseline="30000" dirty="0">
                <a:solidFill>
                  <a:schemeClr val="bg1"/>
                </a:solidFill>
              </a:rPr>
              <a:t>[8]</a:t>
            </a:r>
            <a:r>
              <a:rPr lang="en-US" dirty="0">
                <a:solidFill>
                  <a:schemeClr val="bg1"/>
                </a:solidFill>
              </a:rPr>
              <a:t>.</a:t>
            </a:r>
          </a:p>
        </p:txBody>
      </p:sp>
      <p:sp>
        <p:nvSpPr>
          <p:cNvPr id="5" name="TextBox 4">
            <a:extLst>
              <a:ext uri="{FF2B5EF4-FFF2-40B4-BE49-F238E27FC236}">
                <a16:creationId xmlns:a16="http://schemas.microsoft.com/office/drawing/2014/main" id="{1F564C33-8971-F369-EBBB-33A1DE859235}"/>
              </a:ext>
            </a:extLst>
          </p:cNvPr>
          <p:cNvSpPr txBox="1"/>
          <p:nvPr/>
        </p:nvSpPr>
        <p:spPr>
          <a:xfrm>
            <a:off x="4772022" y="5359400"/>
            <a:ext cx="1994457" cy="261610"/>
          </a:xfrm>
          <a:prstGeom prst="rect">
            <a:avLst/>
          </a:prstGeom>
          <a:noFill/>
        </p:spPr>
        <p:txBody>
          <a:bodyPr wrap="none" rtlCol="0">
            <a:spAutoFit/>
          </a:bodyPr>
          <a:lstStyle/>
          <a:p>
            <a:r>
              <a:rPr lang="en-US" sz="1100" dirty="0">
                <a:solidFill>
                  <a:schemeClr val="bg1"/>
                </a:solidFill>
              </a:rPr>
              <a:t>Figure 5: Camera angles.</a:t>
            </a:r>
            <a:r>
              <a:rPr lang="en-US" sz="1100" baseline="30000" dirty="0">
                <a:solidFill>
                  <a:schemeClr val="bg1"/>
                </a:solidFill>
              </a:rPr>
              <a:t>[9]</a:t>
            </a:r>
            <a:endParaRPr lang="en-GB" sz="1100" baseline="30000" dirty="0">
              <a:solidFill>
                <a:schemeClr val="bg1"/>
              </a:solidFill>
            </a:endParaRPr>
          </a:p>
        </p:txBody>
      </p:sp>
    </p:spTree>
    <p:extLst>
      <p:ext uri="{BB962C8B-B14F-4D97-AF65-F5344CB8AC3E}">
        <p14:creationId xmlns:p14="http://schemas.microsoft.com/office/powerpoint/2010/main" val="8122581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78BBD6"/>
            </a:gs>
            <a:gs pos="47000">
              <a:srgbClr val="2A6A7E"/>
            </a:gs>
            <a:gs pos="70000">
              <a:srgbClr val="215565"/>
            </a:gs>
            <a:gs pos="30290">
              <a:srgbClr val="5495AD"/>
            </a:gs>
            <a:gs pos="100000">
              <a:srgbClr val="30768C"/>
            </a:gs>
          </a:gsLst>
          <a:path path="circle">
            <a:fillToRect r="100000" b="100000"/>
          </a:path>
          <a:tileRect l="-100000" t="-100000"/>
        </a:gradFill>
        <a:effectLst/>
      </p:bgPr>
    </p:bg>
    <p:spTree>
      <p:nvGrpSpPr>
        <p:cNvPr id="1" name="">
          <a:extLst>
            <a:ext uri="{FF2B5EF4-FFF2-40B4-BE49-F238E27FC236}">
              <a16:creationId xmlns:a16="http://schemas.microsoft.com/office/drawing/2014/main" id="{1B59C091-C611-E4A0-04C3-3CC0BB93DAB3}"/>
            </a:ext>
          </a:extLst>
        </p:cNvPr>
        <p:cNvGrpSpPr/>
        <p:nvPr/>
      </p:nvGrpSpPr>
      <p:grpSpPr>
        <a:xfrm>
          <a:off x="0" y="0"/>
          <a:ext cx="0" cy="0"/>
          <a:chOff x="0" y="0"/>
          <a:chExt cx="0" cy="0"/>
        </a:xfrm>
      </p:grpSpPr>
      <p:pic>
        <p:nvPicPr>
          <p:cNvPr id="1026" name="Picture 2">
            <a:extLst>
              <a:ext uri="{FF2B5EF4-FFF2-40B4-BE49-F238E27FC236}">
                <a16:creationId xmlns:a16="http://schemas.microsoft.com/office/drawing/2014/main" id="{1F380334-43CF-E733-1CC4-92605BD7622C}"/>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p:blipFill>
        <p:spPr bwMode="auto">
          <a:xfrm>
            <a:off x="4772024" y="1371600"/>
            <a:ext cx="6883615" cy="3987800"/>
          </a:xfrm>
          <a:prstGeom prst="rect">
            <a:avLst/>
          </a:prstGeom>
          <a:noFill/>
          <a:extLst>
            <a:ext uri="{909E8E84-426E-40DD-AFC4-6F175D3DCCD1}">
              <a14:hiddenFill xmlns:a14="http://schemas.microsoft.com/office/drawing/2010/main">
                <a:solidFill>
                  <a:srgbClr val="FFFFFF"/>
                </a:solidFill>
              </a14:hiddenFill>
            </a:ext>
          </a:extLst>
        </p:spPr>
      </p:pic>
      <p:sp>
        <p:nvSpPr>
          <p:cNvPr id="4" name="Text Placeholder 3">
            <a:extLst>
              <a:ext uri="{FF2B5EF4-FFF2-40B4-BE49-F238E27FC236}">
                <a16:creationId xmlns:a16="http://schemas.microsoft.com/office/drawing/2014/main" id="{2DA16B47-0675-B51F-E4AD-B6FB0C359000}"/>
              </a:ext>
            </a:extLst>
          </p:cNvPr>
          <p:cNvSpPr>
            <a:spLocks noGrp="1"/>
          </p:cNvSpPr>
          <p:nvPr>
            <p:ph type="body" sz="half" idx="2"/>
          </p:nvPr>
        </p:nvSpPr>
        <p:spPr>
          <a:xfrm>
            <a:off x="536361" y="1377037"/>
            <a:ext cx="4235661" cy="4061008"/>
          </a:xfrm>
        </p:spPr>
        <p:txBody>
          <a:bodyPr/>
          <a:lstStyle/>
          <a:p>
            <a:r>
              <a:rPr lang="en-US" sz="3600" b="1" dirty="0">
                <a:solidFill>
                  <a:schemeClr val="bg1"/>
                </a:solidFill>
              </a:rPr>
              <a:t>My Research</a:t>
            </a:r>
          </a:p>
          <a:p>
            <a:r>
              <a:rPr lang="en-US" dirty="0">
                <a:solidFill>
                  <a:schemeClr val="bg1"/>
                </a:solidFill>
              </a:rPr>
              <a:t>Methods for portraying emotion in animation:</a:t>
            </a:r>
          </a:p>
          <a:p>
            <a:pPr marL="285750" indent="-285750">
              <a:buFont typeface="Arial" panose="020B0604020202020204" pitchFamily="34" charset="0"/>
              <a:buChar char="•"/>
            </a:pPr>
            <a:r>
              <a:rPr lang="en-US" dirty="0">
                <a:solidFill>
                  <a:schemeClr val="bg1"/>
                </a:solidFill>
              </a:rPr>
              <a:t>Facial Expressions</a:t>
            </a:r>
            <a:r>
              <a:rPr lang="en-US" baseline="30000" dirty="0">
                <a:solidFill>
                  <a:schemeClr val="bg1"/>
                </a:solidFill>
              </a:rPr>
              <a:t>[2]</a:t>
            </a:r>
            <a:r>
              <a:rPr lang="en-US" dirty="0">
                <a:solidFill>
                  <a:schemeClr val="bg1"/>
                </a:solidFill>
              </a:rPr>
              <a:t>.</a:t>
            </a:r>
          </a:p>
          <a:p>
            <a:pPr marL="285750" indent="-285750">
              <a:buFont typeface="Arial" panose="020B0604020202020204" pitchFamily="34" charset="0"/>
              <a:buChar char="•"/>
            </a:pPr>
            <a:r>
              <a:rPr lang="en-US" dirty="0">
                <a:solidFill>
                  <a:schemeClr val="bg1"/>
                </a:solidFill>
              </a:rPr>
              <a:t>Body Language</a:t>
            </a:r>
            <a:r>
              <a:rPr lang="en-US" baseline="30000" dirty="0">
                <a:solidFill>
                  <a:schemeClr val="bg1"/>
                </a:solidFill>
              </a:rPr>
              <a:t>[4]</a:t>
            </a:r>
            <a:r>
              <a:rPr lang="en-US" dirty="0">
                <a:solidFill>
                  <a:schemeClr val="bg1"/>
                </a:solidFill>
              </a:rPr>
              <a:t>.</a:t>
            </a:r>
          </a:p>
          <a:p>
            <a:pPr marL="285750" indent="-285750">
              <a:buFont typeface="Arial" panose="020B0604020202020204" pitchFamily="34" charset="0"/>
              <a:buChar char="•"/>
            </a:pPr>
            <a:r>
              <a:rPr lang="en-US" dirty="0">
                <a:solidFill>
                  <a:schemeClr val="bg1"/>
                </a:solidFill>
              </a:rPr>
              <a:t>Colour Theory</a:t>
            </a:r>
            <a:r>
              <a:rPr lang="en-US" baseline="30000" dirty="0">
                <a:solidFill>
                  <a:schemeClr val="bg1"/>
                </a:solidFill>
              </a:rPr>
              <a:t>[6]</a:t>
            </a:r>
            <a:r>
              <a:rPr lang="en-US" dirty="0">
                <a:solidFill>
                  <a:schemeClr val="bg1"/>
                </a:solidFill>
              </a:rPr>
              <a:t>.</a:t>
            </a:r>
          </a:p>
          <a:p>
            <a:pPr marL="285750" indent="-285750">
              <a:buFont typeface="Arial" panose="020B0604020202020204" pitchFamily="34" charset="0"/>
              <a:buChar char="•"/>
            </a:pPr>
            <a:r>
              <a:rPr lang="en-US" dirty="0">
                <a:solidFill>
                  <a:schemeClr val="bg1"/>
                </a:solidFill>
              </a:rPr>
              <a:t>Camera Angles</a:t>
            </a:r>
            <a:r>
              <a:rPr lang="en-US" baseline="30000" dirty="0">
                <a:solidFill>
                  <a:schemeClr val="bg1"/>
                </a:solidFill>
              </a:rPr>
              <a:t>[8]</a:t>
            </a:r>
            <a:r>
              <a:rPr lang="en-US" dirty="0">
                <a:solidFill>
                  <a:schemeClr val="bg1"/>
                </a:solidFill>
              </a:rPr>
              <a:t>.</a:t>
            </a:r>
          </a:p>
          <a:p>
            <a:pPr marL="285750" indent="-285750">
              <a:buFont typeface="Arial" panose="020B0604020202020204" pitchFamily="34" charset="0"/>
              <a:buChar char="•"/>
            </a:pPr>
            <a:r>
              <a:rPr lang="en-US" dirty="0">
                <a:solidFill>
                  <a:schemeClr val="bg1"/>
                </a:solidFill>
              </a:rPr>
              <a:t>Timing</a:t>
            </a:r>
            <a:r>
              <a:rPr lang="en-US" baseline="30000" dirty="0">
                <a:solidFill>
                  <a:schemeClr val="bg1"/>
                </a:solidFill>
              </a:rPr>
              <a:t>[10]</a:t>
            </a:r>
            <a:r>
              <a:rPr lang="en-US" dirty="0">
                <a:solidFill>
                  <a:schemeClr val="bg1"/>
                </a:solidFill>
              </a:rPr>
              <a:t>.</a:t>
            </a:r>
            <a:endParaRPr lang="en-US" baseline="30000" dirty="0">
              <a:solidFill>
                <a:schemeClr val="bg1"/>
              </a:solidFill>
            </a:endParaRPr>
          </a:p>
        </p:txBody>
      </p:sp>
      <p:sp>
        <p:nvSpPr>
          <p:cNvPr id="5" name="TextBox 4">
            <a:extLst>
              <a:ext uri="{FF2B5EF4-FFF2-40B4-BE49-F238E27FC236}">
                <a16:creationId xmlns:a16="http://schemas.microsoft.com/office/drawing/2014/main" id="{EC6263D3-9E97-4586-2F53-5469C4F0125E}"/>
              </a:ext>
            </a:extLst>
          </p:cNvPr>
          <p:cNvSpPr txBox="1"/>
          <p:nvPr/>
        </p:nvSpPr>
        <p:spPr>
          <a:xfrm>
            <a:off x="4772022" y="5359400"/>
            <a:ext cx="2850460" cy="261610"/>
          </a:xfrm>
          <a:prstGeom prst="rect">
            <a:avLst/>
          </a:prstGeom>
          <a:noFill/>
        </p:spPr>
        <p:txBody>
          <a:bodyPr wrap="none" rtlCol="0">
            <a:spAutoFit/>
          </a:bodyPr>
          <a:lstStyle/>
          <a:p>
            <a:r>
              <a:rPr lang="en-US" sz="1100" dirty="0">
                <a:solidFill>
                  <a:schemeClr val="bg1"/>
                </a:solidFill>
              </a:rPr>
              <a:t>Figure 6: Pose timing in a story board.</a:t>
            </a:r>
            <a:r>
              <a:rPr lang="en-US" sz="1100" baseline="30000" dirty="0">
                <a:solidFill>
                  <a:schemeClr val="bg1"/>
                </a:solidFill>
              </a:rPr>
              <a:t>[11]</a:t>
            </a:r>
            <a:endParaRPr lang="en-GB" sz="1100" baseline="30000" dirty="0">
              <a:solidFill>
                <a:schemeClr val="bg1"/>
              </a:solidFill>
            </a:endParaRPr>
          </a:p>
        </p:txBody>
      </p:sp>
    </p:spTree>
    <p:extLst>
      <p:ext uri="{BB962C8B-B14F-4D97-AF65-F5344CB8AC3E}">
        <p14:creationId xmlns:p14="http://schemas.microsoft.com/office/powerpoint/2010/main" val="2991952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gradFill flip="none" rotWithShape="1">
          <a:gsLst>
            <a:gs pos="25000">
              <a:srgbClr val="78BBD6"/>
            </a:gs>
            <a:gs pos="56000">
              <a:srgbClr val="2A6A7E"/>
            </a:gs>
            <a:gs pos="78000">
              <a:srgbClr val="215565"/>
            </a:gs>
            <a:gs pos="0">
              <a:srgbClr val="5495AD"/>
            </a:gs>
            <a:gs pos="100000">
              <a:srgbClr val="30768C"/>
            </a:gs>
          </a:gsLst>
          <a:path path="circle">
            <a:fillToRect r="100000" b="100000"/>
          </a:path>
          <a:tileRect l="-100000" t="-100000"/>
        </a:gradFill>
        <a:effectLst/>
      </p:bgPr>
    </p:bg>
    <p:spTree>
      <p:nvGrpSpPr>
        <p:cNvPr id="1" name="">
          <a:extLst>
            <a:ext uri="{FF2B5EF4-FFF2-40B4-BE49-F238E27FC236}">
              <a16:creationId xmlns:a16="http://schemas.microsoft.com/office/drawing/2014/main" id="{3AA04CF1-5332-3229-660A-ED823462DBDA}"/>
            </a:ext>
          </a:extLst>
        </p:cNvPr>
        <p:cNvGrpSpPr/>
        <p:nvPr/>
      </p:nvGrpSpPr>
      <p:grpSpPr>
        <a:xfrm>
          <a:off x="0" y="0"/>
          <a:ext cx="0" cy="0"/>
          <a:chOff x="0" y="0"/>
          <a:chExt cx="0" cy="0"/>
        </a:xfrm>
      </p:grpSpPr>
      <p:pic>
        <p:nvPicPr>
          <p:cNvPr id="1026" name="Picture 2">
            <a:extLst>
              <a:ext uri="{FF2B5EF4-FFF2-40B4-BE49-F238E27FC236}">
                <a16:creationId xmlns:a16="http://schemas.microsoft.com/office/drawing/2014/main" id="{2FDE10E4-A7EA-A977-4A81-FD69413B6EB2}"/>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p:blipFill>
        <p:spPr bwMode="auto">
          <a:xfrm>
            <a:off x="4772024" y="1371600"/>
            <a:ext cx="6883615" cy="3987800"/>
          </a:xfrm>
          <a:prstGeom prst="rect">
            <a:avLst/>
          </a:prstGeom>
          <a:noFill/>
          <a:extLst>
            <a:ext uri="{909E8E84-426E-40DD-AFC4-6F175D3DCCD1}">
              <a14:hiddenFill xmlns:a14="http://schemas.microsoft.com/office/drawing/2010/main">
                <a:solidFill>
                  <a:srgbClr val="FFFFFF"/>
                </a:solidFill>
              </a14:hiddenFill>
            </a:ext>
          </a:extLst>
        </p:spPr>
      </p:pic>
      <p:sp>
        <p:nvSpPr>
          <p:cNvPr id="4" name="Text Placeholder 3">
            <a:extLst>
              <a:ext uri="{FF2B5EF4-FFF2-40B4-BE49-F238E27FC236}">
                <a16:creationId xmlns:a16="http://schemas.microsoft.com/office/drawing/2014/main" id="{9CC1B3FC-2FDB-1438-6C23-FEE225B6A31D}"/>
              </a:ext>
            </a:extLst>
          </p:cNvPr>
          <p:cNvSpPr>
            <a:spLocks noGrp="1"/>
          </p:cNvSpPr>
          <p:nvPr>
            <p:ph type="body" sz="half" idx="2"/>
          </p:nvPr>
        </p:nvSpPr>
        <p:spPr>
          <a:xfrm>
            <a:off x="536361" y="1377037"/>
            <a:ext cx="4235661" cy="4061008"/>
          </a:xfrm>
        </p:spPr>
        <p:txBody>
          <a:bodyPr/>
          <a:lstStyle/>
          <a:p>
            <a:r>
              <a:rPr lang="en-US" sz="3600" b="1" dirty="0">
                <a:solidFill>
                  <a:schemeClr val="bg1"/>
                </a:solidFill>
              </a:rPr>
              <a:t>Case Study</a:t>
            </a:r>
          </a:p>
          <a:p>
            <a:r>
              <a:rPr lang="en-US" dirty="0">
                <a:solidFill>
                  <a:schemeClr val="bg1"/>
                </a:solidFill>
              </a:rPr>
              <a:t>Multiple methods are used to introduce characters in games, for example:</a:t>
            </a:r>
          </a:p>
          <a:p>
            <a:pPr marL="285750" indent="-285750">
              <a:buFont typeface="Arial" panose="020B0604020202020204" pitchFamily="34" charset="0"/>
              <a:buChar char="•"/>
            </a:pPr>
            <a:r>
              <a:rPr lang="en-US" dirty="0">
                <a:solidFill>
                  <a:schemeClr val="bg1"/>
                </a:solidFill>
              </a:rPr>
              <a:t>Gameplay</a:t>
            </a:r>
            <a:r>
              <a:rPr lang="en-US" baseline="30000" dirty="0">
                <a:solidFill>
                  <a:schemeClr val="bg1"/>
                </a:solidFill>
              </a:rPr>
              <a:t>[12]</a:t>
            </a:r>
            <a:r>
              <a:rPr lang="en-US" dirty="0">
                <a:solidFill>
                  <a:schemeClr val="bg1"/>
                </a:solidFill>
              </a:rPr>
              <a:t>.</a:t>
            </a:r>
          </a:p>
          <a:p>
            <a:pPr marL="285750" indent="-285750">
              <a:buFont typeface="Arial" panose="020B0604020202020204" pitchFamily="34" charset="0"/>
              <a:buChar char="•"/>
            </a:pPr>
            <a:r>
              <a:rPr lang="en-US" dirty="0">
                <a:solidFill>
                  <a:schemeClr val="bg1"/>
                </a:solidFill>
              </a:rPr>
              <a:t>Dialogue</a:t>
            </a:r>
            <a:r>
              <a:rPr lang="en-US" baseline="30000" dirty="0">
                <a:solidFill>
                  <a:schemeClr val="bg1"/>
                </a:solidFill>
              </a:rPr>
              <a:t>[13]</a:t>
            </a:r>
            <a:r>
              <a:rPr lang="en-US" dirty="0">
                <a:solidFill>
                  <a:schemeClr val="bg1"/>
                </a:solidFill>
              </a:rPr>
              <a:t>.</a:t>
            </a:r>
          </a:p>
          <a:p>
            <a:pPr marL="285750" indent="-285750">
              <a:buFont typeface="Arial" panose="020B0604020202020204" pitchFamily="34" charset="0"/>
              <a:buChar char="•"/>
            </a:pPr>
            <a:r>
              <a:rPr lang="en-US" dirty="0">
                <a:solidFill>
                  <a:schemeClr val="bg1"/>
                </a:solidFill>
              </a:rPr>
              <a:t>Cutscenes</a:t>
            </a:r>
            <a:r>
              <a:rPr lang="en-US" baseline="30000" dirty="0">
                <a:solidFill>
                  <a:schemeClr val="bg1"/>
                </a:solidFill>
              </a:rPr>
              <a:t>[14][15]</a:t>
            </a:r>
            <a:r>
              <a:rPr lang="en-US" dirty="0">
                <a:solidFill>
                  <a:schemeClr val="bg1"/>
                </a:solidFill>
              </a:rPr>
              <a:t>.</a:t>
            </a:r>
          </a:p>
        </p:txBody>
      </p:sp>
      <p:sp>
        <p:nvSpPr>
          <p:cNvPr id="5" name="TextBox 4">
            <a:extLst>
              <a:ext uri="{FF2B5EF4-FFF2-40B4-BE49-F238E27FC236}">
                <a16:creationId xmlns:a16="http://schemas.microsoft.com/office/drawing/2014/main" id="{4250B294-8FA7-CFAB-FA52-E066FD308E4B}"/>
              </a:ext>
            </a:extLst>
          </p:cNvPr>
          <p:cNvSpPr txBox="1"/>
          <p:nvPr/>
        </p:nvSpPr>
        <p:spPr>
          <a:xfrm>
            <a:off x="4772022" y="5359400"/>
            <a:ext cx="3357009" cy="261610"/>
          </a:xfrm>
          <a:prstGeom prst="rect">
            <a:avLst/>
          </a:prstGeom>
          <a:noFill/>
        </p:spPr>
        <p:txBody>
          <a:bodyPr wrap="none" rtlCol="0">
            <a:spAutoFit/>
          </a:bodyPr>
          <a:lstStyle/>
          <a:p>
            <a:r>
              <a:rPr lang="en-US" sz="1100" dirty="0">
                <a:solidFill>
                  <a:schemeClr val="bg1"/>
                </a:solidFill>
              </a:rPr>
              <a:t>Figure 7: Some iconic video game characters.</a:t>
            </a:r>
            <a:r>
              <a:rPr lang="en-US" sz="1100" baseline="30000" dirty="0">
                <a:solidFill>
                  <a:schemeClr val="bg1"/>
                </a:solidFill>
              </a:rPr>
              <a:t>[16]</a:t>
            </a:r>
            <a:endParaRPr lang="en-GB" sz="1100" baseline="30000" dirty="0">
              <a:solidFill>
                <a:schemeClr val="bg1"/>
              </a:solidFill>
            </a:endParaRPr>
          </a:p>
        </p:txBody>
      </p:sp>
    </p:spTree>
    <p:extLst>
      <p:ext uri="{BB962C8B-B14F-4D97-AF65-F5344CB8AC3E}">
        <p14:creationId xmlns:p14="http://schemas.microsoft.com/office/powerpoint/2010/main" val="19521494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gradFill flip="none" rotWithShape="1">
          <a:gsLst>
            <a:gs pos="77000">
              <a:srgbClr val="78BBD6"/>
            </a:gs>
            <a:gs pos="40000">
              <a:srgbClr val="2A6A7E"/>
            </a:gs>
            <a:gs pos="25000">
              <a:srgbClr val="215565"/>
            </a:gs>
            <a:gs pos="0">
              <a:srgbClr val="5495AD"/>
            </a:gs>
            <a:gs pos="100000">
              <a:srgbClr val="30768C"/>
            </a:gs>
          </a:gsLst>
          <a:path path="circle">
            <a:fillToRect r="100000" b="100000"/>
          </a:path>
          <a:tileRect l="-100000" t="-100000"/>
        </a:gradFill>
        <a:effectLst/>
      </p:bgPr>
    </p:bg>
    <p:spTree>
      <p:nvGrpSpPr>
        <p:cNvPr id="1" name="">
          <a:extLst>
            <a:ext uri="{FF2B5EF4-FFF2-40B4-BE49-F238E27FC236}">
              <a16:creationId xmlns:a16="http://schemas.microsoft.com/office/drawing/2014/main" id="{A0FE3F6B-44C5-3802-6818-D0DF3EACFD51}"/>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D53B8A76-C51C-DBFC-4448-D11F06FF699A}"/>
              </a:ext>
            </a:extLst>
          </p:cNvPr>
          <p:cNvSpPr txBox="1"/>
          <p:nvPr/>
        </p:nvSpPr>
        <p:spPr>
          <a:xfrm>
            <a:off x="555624" y="6021422"/>
            <a:ext cx="7877175" cy="338554"/>
          </a:xfrm>
          <a:prstGeom prst="rect">
            <a:avLst/>
          </a:prstGeom>
          <a:noFill/>
        </p:spPr>
        <p:txBody>
          <a:bodyPr wrap="square" rtlCol="0">
            <a:spAutoFit/>
          </a:bodyPr>
          <a:lstStyle/>
          <a:p>
            <a:r>
              <a:rPr lang="en-US" sz="1600" dirty="0">
                <a:solidFill>
                  <a:schemeClr val="bg1"/>
                </a:solidFill>
              </a:rPr>
              <a:t>Figure 8: Key shots in the introduction of Deacon in </a:t>
            </a:r>
            <a:r>
              <a:rPr lang="en-US" sz="1600" i="1" dirty="0">
                <a:solidFill>
                  <a:schemeClr val="bg1"/>
                </a:solidFill>
              </a:rPr>
              <a:t>Days Gone</a:t>
            </a:r>
            <a:r>
              <a:rPr lang="en-US" sz="1600" dirty="0">
                <a:solidFill>
                  <a:schemeClr val="bg1"/>
                </a:solidFill>
              </a:rPr>
              <a:t>.</a:t>
            </a:r>
            <a:r>
              <a:rPr lang="en-US" sz="1600" baseline="30000" dirty="0">
                <a:solidFill>
                  <a:schemeClr val="bg1"/>
                </a:solidFill>
              </a:rPr>
              <a:t>[15][17]</a:t>
            </a:r>
            <a:endParaRPr lang="en-GB" sz="1600" baseline="30000" dirty="0">
              <a:solidFill>
                <a:schemeClr val="bg1"/>
              </a:solidFill>
            </a:endParaRPr>
          </a:p>
        </p:txBody>
      </p:sp>
      <p:graphicFrame>
        <p:nvGraphicFramePr>
          <p:cNvPr id="7" name="Object 6">
            <a:extLst>
              <a:ext uri="{FF2B5EF4-FFF2-40B4-BE49-F238E27FC236}">
                <a16:creationId xmlns:a16="http://schemas.microsoft.com/office/drawing/2014/main" id="{5B94BCDA-381F-9453-0893-7F2E7C5917EA}"/>
              </a:ext>
            </a:extLst>
          </p:cNvPr>
          <p:cNvGraphicFramePr>
            <a:graphicFrameLocks noChangeAspect="1"/>
          </p:cNvGraphicFramePr>
          <p:nvPr>
            <p:extLst>
              <p:ext uri="{D42A27DB-BD31-4B8C-83A1-F6EECF244321}">
                <p14:modId xmlns:p14="http://schemas.microsoft.com/office/powerpoint/2010/main" val="2970190390"/>
              </p:ext>
            </p:extLst>
          </p:nvPr>
        </p:nvGraphicFramePr>
        <p:xfrm>
          <a:off x="555625" y="817563"/>
          <a:ext cx="11001375" cy="5203825"/>
        </p:xfrm>
        <a:graphic>
          <a:graphicData uri="http://schemas.openxmlformats.org/presentationml/2006/ole">
            <mc:AlternateContent xmlns:mc="http://schemas.openxmlformats.org/markup-compatibility/2006">
              <mc:Choice xmlns:v="urn:schemas-microsoft-com:vml" Requires="v">
                <p:oleObj r:id="rId3" imgW="30967680" imgH="14292775" progId="">
                  <p:embed/>
                </p:oleObj>
              </mc:Choice>
              <mc:Fallback>
                <p:oleObj r:id="rId3" imgW="30967680" imgH="14292775" progId="">
                  <p:embed/>
                  <p:pic>
                    <p:nvPicPr>
                      <p:cNvPr id="7" name="Object 6">
                        <a:extLst>
                          <a:ext uri="{FF2B5EF4-FFF2-40B4-BE49-F238E27FC236}">
                            <a16:creationId xmlns:a16="http://schemas.microsoft.com/office/drawing/2014/main" id="{5B94BCDA-381F-9453-0893-7F2E7C5917EA}"/>
                          </a:ext>
                        </a:extLst>
                      </p:cNvPr>
                      <p:cNvPicPr/>
                      <p:nvPr/>
                    </p:nvPicPr>
                    <p:blipFill>
                      <a:blip r:embed="rId4"/>
                      <a:stretch>
                        <a:fillRect/>
                      </a:stretch>
                    </p:blipFill>
                    <p:spPr>
                      <a:xfrm>
                        <a:off x="555625" y="817563"/>
                        <a:ext cx="11001375" cy="5203825"/>
                      </a:xfrm>
                      <a:prstGeom prst="rect">
                        <a:avLst/>
                      </a:prstGeom>
                    </p:spPr>
                  </p:pic>
                </p:oleObj>
              </mc:Fallback>
            </mc:AlternateContent>
          </a:graphicData>
        </a:graphic>
      </p:graphicFrame>
    </p:spTree>
    <p:extLst>
      <p:ext uri="{BB962C8B-B14F-4D97-AF65-F5344CB8AC3E}">
        <p14:creationId xmlns:p14="http://schemas.microsoft.com/office/powerpoint/2010/main" val="14187049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78BBD6"/>
            </a:gs>
            <a:gs pos="23000">
              <a:srgbClr val="2A6A7E"/>
            </a:gs>
            <a:gs pos="43000">
              <a:srgbClr val="215565"/>
            </a:gs>
            <a:gs pos="76000">
              <a:srgbClr val="5495AD"/>
            </a:gs>
            <a:gs pos="100000">
              <a:srgbClr val="30768C"/>
            </a:gs>
          </a:gsLst>
          <a:path path="circle">
            <a:fillToRect r="100000" b="100000"/>
          </a:path>
          <a:tileRect l="-100000" t="-100000"/>
        </a:gradFill>
        <a:effectLst/>
      </p:bgPr>
    </p:bg>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4D8B3504-081F-AF17-C44B-0B7C9E4230E2}"/>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772024" y="1075426"/>
            <a:ext cx="6883615" cy="4707148"/>
          </a:xfrm>
          <a:prstGeom prst="rect">
            <a:avLst/>
          </a:prstGeom>
          <a:noFill/>
          <a:extLst>
            <a:ext uri="{909E8E84-426E-40DD-AFC4-6F175D3DCCD1}">
              <a14:hiddenFill xmlns:a14="http://schemas.microsoft.com/office/drawing/2010/main">
                <a:solidFill>
                  <a:srgbClr val="FFFFFF"/>
                </a:solidFill>
              </a14:hiddenFill>
            </a:ext>
          </a:extLst>
        </p:spPr>
      </p:pic>
      <p:sp>
        <p:nvSpPr>
          <p:cNvPr id="4" name="Text Placeholder 3">
            <a:extLst>
              <a:ext uri="{FF2B5EF4-FFF2-40B4-BE49-F238E27FC236}">
                <a16:creationId xmlns:a16="http://schemas.microsoft.com/office/drawing/2014/main" id="{9E16F0F3-25CB-C9D2-239F-89583C76B29F}"/>
              </a:ext>
            </a:extLst>
          </p:cNvPr>
          <p:cNvSpPr>
            <a:spLocks noGrp="1"/>
          </p:cNvSpPr>
          <p:nvPr>
            <p:ph type="body" sz="half" idx="2"/>
          </p:nvPr>
        </p:nvSpPr>
        <p:spPr>
          <a:xfrm>
            <a:off x="536361" y="1075426"/>
            <a:ext cx="4235661" cy="4793562"/>
          </a:xfrm>
        </p:spPr>
        <p:txBody>
          <a:bodyPr/>
          <a:lstStyle/>
          <a:p>
            <a:r>
              <a:rPr lang="en-US" sz="3600" b="1" dirty="0">
                <a:solidFill>
                  <a:schemeClr val="bg1"/>
                </a:solidFill>
              </a:rPr>
              <a:t>My Concept Proposal</a:t>
            </a:r>
          </a:p>
          <a:p>
            <a:pPr marL="285750" indent="-285750">
              <a:buFont typeface="Arial" panose="020B0604020202020204" pitchFamily="34" charset="0"/>
              <a:buChar char="•"/>
            </a:pPr>
            <a:r>
              <a:rPr lang="en-US" dirty="0">
                <a:solidFill>
                  <a:schemeClr val="bg1"/>
                </a:solidFill>
              </a:rPr>
              <a:t>Game cutscene, introducing a new character to the player.</a:t>
            </a:r>
          </a:p>
          <a:p>
            <a:pPr marL="285750" indent="-285750">
              <a:buFont typeface="Arial" panose="020B0604020202020204" pitchFamily="34" charset="0"/>
              <a:buChar char="•"/>
            </a:pPr>
            <a:r>
              <a:rPr lang="en-US" dirty="0">
                <a:solidFill>
                  <a:schemeClr val="bg1"/>
                </a:solidFill>
              </a:rPr>
              <a:t>Skilled laborer (blacksmith) who is tired and feels a bit empty inside but is also proud of their craft.</a:t>
            </a:r>
          </a:p>
          <a:p>
            <a:pPr marL="285750" indent="-285750">
              <a:buFont typeface="Arial" panose="020B0604020202020204" pitchFamily="34" charset="0"/>
              <a:buChar char="•"/>
            </a:pPr>
            <a:r>
              <a:rPr lang="en-GB" dirty="0">
                <a:solidFill>
                  <a:schemeClr val="bg1"/>
                </a:solidFill>
              </a:rPr>
              <a:t>Slightly impatient at first but opens up quickly.</a:t>
            </a:r>
          </a:p>
        </p:txBody>
      </p:sp>
      <p:sp>
        <p:nvSpPr>
          <p:cNvPr id="5" name="TextBox 4">
            <a:extLst>
              <a:ext uri="{FF2B5EF4-FFF2-40B4-BE49-F238E27FC236}">
                <a16:creationId xmlns:a16="http://schemas.microsoft.com/office/drawing/2014/main" id="{3CA4B5BF-E6B0-39AA-A26F-BB1B95861154}"/>
              </a:ext>
            </a:extLst>
          </p:cNvPr>
          <p:cNvSpPr txBox="1"/>
          <p:nvPr/>
        </p:nvSpPr>
        <p:spPr>
          <a:xfrm>
            <a:off x="4772023" y="5782574"/>
            <a:ext cx="1827744" cy="261610"/>
          </a:xfrm>
          <a:prstGeom prst="rect">
            <a:avLst/>
          </a:prstGeom>
          <a:noFill/>
        </p:spPr>
        <p:txBody>
          <a:bodyPr wrap="none" rtlCol="0">
            <a:spAutoFit/>
          </a:bodyPr>
          <a:lstStyle/>
          <a:p>
            <a:r>
              <a:rPr lang="en-US" sz="1100" dirty="0">
                <a:solidFill>
                  <a:schemeClr val="bg1"/>
                </a:solidFill>
              </a:rPr>
              <a:t>Figure 9: A blacksmith.</a:t>
            </a:r>
            <a:r>
              <a:rPr lang="en-US" sz="1100" baseline="30000" dirty="0">
                <a:solidFill>
                  <a:schemeClr val="bg1"/>
                </a:solidFill>
              </a:rPr>
              <a:t>[18]</a:t>
            </a:r>
            <a:endParaRPr lang="en-GB" sz="1100" baseline="30000" dirty="0">
              <a:solidFill>
                <a:schemeClr val="bg1"/>
              </a:solidFill>
            </a:endParaRPr>
          </a:p>
        </p:txBody>
      </p:sp>
    </p:spTree>
    <p:extLst>
      <p:ext uri="{BB962C8B-B14F-4D97-AF65-F5344CB8AC3E}">
        <p14:creationId xmlns:p14="http://schemas.microsoft.com/office/powerpoint/2010/main" val="9015239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gradFill flip="none" rotWithShape="1">
          <a:gsLst>
            <a:gs pos="29000">
              <a:srgbClr val="78BBD6"/>
            </a:gs>
            <a:gs pos="0">
              <a:srgbClr val="2A6A7E"/>
            </a:gs>
            <a:gs pos="83000">
              <a:srgbClr val="215565"/>
            </a:gs>
            <a:gs pos="50000">
              <a:srgbClr val="5495AD"/>
            </a:gs>
            <a:gs pos="100000">
              <a:srgbClr val="30768C"/>
            </a:gs>
          </a:gsLst>
          <a:path path="circle">
            <a:fillToRect r="100000" b="100000"/>
          </a:path>
          <a:tileRect l="-100000" t="-100000"/>
        </a:gradFill>
        <a:effectLst/>
      </p:bgPr>
    </p:bg>
    <p:spTree>
      <p:nvGrpSpPr>
        <p:cNvPr id="1" name="">
          <a:extLst>
            <a:ext uri="{FF2B5EF4-FFF2-40B4-BE49-F238E27FC236}">
              <a16:creationId xmlns:a16="http://schemas.microsoft.com/office/drawing/2014/main" id="{61D9DC2D-8E1C-82FA-4D23-4A8FFFF991E7}"/>
            </a:ext>
          </a:extLst>
        </p:cNvPr>
        <p:cNvGrpSpPr/>
        <p:nvPr/>
      </p:nvGrpSpPr>
      <p:grpSpPr>
        <a:xfrm>
          <a:off x="0" y="0"/>
          <a:ext cx="0" cy="0"/>
          <a:chOff x="0" y="0"/>
          <a:chExt cx="0" cy="0"/>
        </a:xfrm>
      </p:grpSpPr>
      <p:pic>
        <p:nvPicPr>
          <p:cNvPr id="1026" name="Picture 2">
            <a:extLst>
              <a:ext uri="{FF2B5EF4-FFF2-40B4-BE49-F238E27FC236}">
                <a16:creationId xmlns:a16="http://schemas.microsoft.com/office/drawing/2014/main" id="{7A923E56-B529-5535-73AB-A9171158CB18}"/>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p:blipFill>
        <p:spPr bwMode="auto">
          <a:xfrm>
            <a:off x="3010842" y="473691"/>
            <a:ext cx="8644797" cy="5911478"/>
          </a:xfrm>
          <a:prstGeom prst="rect">
            <a:avLst/>
          </a:prstGeom>
          <a:noFill/>
          <a:extLst>
            <a:ext uri="{909E8E84-426E-40DD-AFC4-6F175D3DCCD1}">
              <a14:hiddenFill xmlns:a14="http://schemas.microsoft.com/office/drawing/2010/main">
                <a:solidFill>
                  <a:srgbClr val="FFFFFF"/>
                </a:solidFill>
              </a14:hiddenFill>
            </a:ext>
          </a:extLst>
        </p:spPr>
      </p:pic>
      <p:sp>
        <p:nvSpPr>
          <p:cNvPr id="4" name="Text Placeholder 3">
            <a:extLst>
              <a:ext uri="{FF2B5EF4-FFF2-40B4-BE49-F238E27FC236}">
                <a16:creationId xmlns:a16="http://schemas.microsoft.com/office/drawing/2014/main" id="{8E9A5DCC-B842-2211-6DEC-12A29CF1EF98}"/>
              </a:ext>
            </a:extLst>
          </p:cNvPr>
          <p:cNvSpPr>
            <a:spLocks noGrp="1"/>
          </p:cNvSpPr>
          <p:nvPr>
            <p:ph type="body" sz="half" idx="2"/>
          </p:nvPr>
        </p:nvSpPr>
        <p:spPr>
          <a:xfrm>
            <a:off x="536361" y="472831"/>
            <a:ext cx="2474481" cy="5396157"/>
          </a:xfrm>
        </p:spPr>
        <p:txBody>
          <a:bodyPr/>
          <a:lstStyle/>
          <a:p>
            <a:r>
              <a:rPr lang="en-US" dirty="0">
                <a:solidFill>
                  <a:schemeClr val="bg1"/>
                </a:solidFill>
              </a:rPr>
              <a:t>Figure 10: My initial concept for the key shots.</a:t>
            </a:r>
          </a:p>
        </p:txBody>
      </p:sp>
    </p:spTree>
    <p:extLst>
      <p:ext uri="{BB962C8B-B14F-4D97-AF65-F5344CB8AC3E}">
        <p14:creationId xmlns:p14="http://schemas.microsoft.com/office/powerpoint/2010/main" val="7244765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78BBD6"/>
            </a:gs>
            <a:gs pos="44000">
              <a:srgbClr val="2A6A7E"/>
            </a:gs>
            <a:gs pos="69000">
              <a:srgbClr val="215565"/>
            </a:gs>
            <a:gs pos="25000">
              <a:srgbClr val="5495AD"/>
            </a:gs>
            <a:gs pos="100000">
              <a:srgbClr val="30768C"/>
            </a:gs>
          </a:gsLst>
          <a:path path="circle">
            <a:fillToRect r="100000" b="100000"/>
          </a:path>
          <a:tileRect l="-100000" t="-100000"/>
        </a:gradFill>
        <a:effectLst/>
      </p:bgPr>
    </p:bg>
    <p:spTree>
      <p:nvGrpSpPr>
        <p:cNvPr id="1" name="">
          <a:extLst>
            <a:ext uri="{FF2B5EF4-FFF2-40B4-BE49-F238E27FC236}">
              <a16:creationId xmlns:a16="http://schemas.microsoft.com/office/drawing/2014/main" id="{ED924514-23DB-B656-2F4D-E87A8F458B8D}"/>
            </a:ext>
          </a:extLst>
        </p:cNvPr>
        <p:cNvGrpSpPr/>
        <p:nvPr/>
      </p:nvGrpSpPr>
      <p:grpSpPr>
        <a:xfrm>
          <a:off x="0" y="0"/>
          <a:ext cx="0" cy="0"/>
          <a:chOff x="0" y="0"/>
          <a:chExt cx="0" cy="0"/>
        </a:xfrm>
      </p:grpSpPr>
      <p:pic>
        <p:nvPicPr>
          <p:cNvPr id="1026" name="Picture 2">
            <a:extLst>
              <a:ext uri="{FF2B5EF4-FFF2-40B4-BE49-F238E27FC236}">
                <a16:creationId xmlns:a16="http://schemas.microsoft.com/office/drawing/2014/main" id="{E2777A87-09F4-D2A7-A800-2DAED98FF7FF}"/>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p:blipFill>
        <p:spPr bwMode="auto">
          <a:xfrm>
            <a:off x="2993292" y="489724"/>
            <a:ext cx="8662348" cy="5923479"/>
          </a:xfrm>
          <a:prstGeom prst="rect">
            <a:avLst/>
          </a:prstGeom>
          <a:noFill/>
          <a:extLst>
            <a:ext uri="{909E8E84-426E-40DD-AFC4-6F175D3DCCD1}">
              <a14:hiddenFill xmlns:a14="http://schemas.microsoft.com/office/drawing/2010/main">
                <a:solidFill>
                  <a:srgbClr val="FFFFFF"/>
                </a:solidFill>
              </a14:hiddenFill>
            </a:ext>
          </a:extLst>
        </p:spPr>
      </p:pic>
      <p:sp>
        <p:nvSpPr>
          <p:cNvPr id="4" name="Text Placeholder 3">
            <a:extLst>
              <a:ext uri="{FF2B5EF4-FFF2-40B4-BE49-F238E27FC236}">
                <a16:creationId xmlns:a16="http://schemas.microsoft.com/office/drawing/2014/main" id="{D485B28B-320A-EE5F-F463-19E641F3DA8B}"/>
              </a:ext>
            </a:extLst>
          </p:cNvPr>
          <p:cNvSpPr>
            <a:spLocks noGrp="1"/>
          </p:cNvSpPr>
          <p:nvPr>
            <p:ph type="body" sz="half" idx="2"/>
          </p:nvPr>
        </p:nvSpPr>
        <p:spPr>
          <a:xfrm>
            <a:off x="536361" y="489724"/>
            <a:ext cx="2456931" cy="5379264"/>
          </a:xfrm>
        </p:spPr>
        <p:txBody>
          <a:bodyPr/>
          <a:lstStyle/>
          <a:p>
            <a:r>
              <a:rPr lang="en-US" dirty="0">
                <a:solidFill>
                  <a:schemeClr val="bg1"/>
                </a:solidFill>
              </a:rPr>
              <a:t>Figure 11: My ideas for character and camera movement.</a:t>
            </a:r>
          </a:p>
        </p:txBody>
      </p:sp>
    </p:spTree>
    <p:extLst>
      <p:ext uri="{BB962C8B-B14F-4D97-AF65-F5344CB8AC3E}">
        <p14:creationId xmlns:p14="http://schemas.microsoft.com/office/powerpoint/2010/main" val="21979620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78BBD6"/>
            </a:gs>
            <a:gs pos="30000">
              <a:srgbClr val="2A6A7E"/>
            </a:gs>
            <a:gs pos="70634">
              <a:srgbClr val="215666"/>
            </a:gs>
            <a:gs pos="71000">
              <a:srgbClr val="215565"/>
            </a:gs>
            <a:gs pos="30000">
              <a:srgbClr val="5495AD"/>
            </a:gs>
            <a:gs pos="71000">
              <a:srgbClr val="30768C"/>
            </a:gs>
          </a:gsLst>
          <a:path path="circle">
            <a:fillToRect r="100000" b="100000"/>
          </a:path>
          <a:tileRect l="-100000" t="-100000"/>
        </a:gradFill>
        <a:effectLst/>
      </p:bgPr>
    </p:bg>
    <p:spTree>
      <p:nvGrpSpPr>
        <p:cNvPr id="1" name="">
          <a:extLst>
            <a:ext uri="{FF2B5EF4-FFF2-40B4-BE49-F238E27FC236}">
              <a16:creationId xmlns:a16="http://schemas.microsoft.com/office/drawing/2014/main" id="{D0C105C7-164A-E557-CC65-3B1FF4B2CA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8A0D297-460E-D48A-FEEF-F25D47E7F0FB}"/>
              </a:ext>
            </a:extLst>
          </p:cNvPr>
          <p:cNvSpPr>
            <a:spLocks noGrp="1"/>
          </p:cNvSpPr>
          <p:nvPr>
            <p:ph type="title"/>
          </p:nvPr>
        </p:nvSpPr>
        <p:spPr>
          <a:xfrm>
            <a:off x="1066799" y="1709738"/>
            <a:ext cx="7175863" cy="2981274"/>
          </a:xfrm>
        </p:spPr>
        <p:txBody>
          <a:bodyPr/>
          <a:lstStyle/>
          <a:p>
            <a:r>
              <a:rPr lang="en-US" dirty="0">
                <a:solidFill>
                  <a:schemeClr val="bg1"/>
                </a:solidFill>
              </a:rPr>
              <a:t>Thank You </a:t>
            </a:r>
            <a:r>
              <a:rPr lang="en-US" sz="5400" dirty="0">
                <a:solidFill>
                  <a:schemeClr val="bg1"/>
                </a:solidFill>
                <a:sym typeface="Wingdings" panose="05000000000000000000" pitchFamily="2" charset="2"/>
              </a:rPr>
              <a:t></a:t>
            </a:r>
            <a:endParaRPr lang="en-GB" sz="5400" dirty="0">
              <a:solidFill>
                <a:schemeClr val="bg1"/>
              </a:solidFill>
            </a:endParaRPr>
          </a:p>
        </p:txBody>
      </p:sp>
    </p:spTree>
    <p:extLst>
      <p:ext uri="{BB962C8B-B14F-4D97-AF65-F5344CB8AC3E}">
        <p14:creationId xmlns:p14="http://schemas.microsoft.com/office/powerpoint/2010/main" val="21806713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30768C"/>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D90F157-4368-AD63-FE22-B434E447B0F4}"/>
              </a:ext>
            </a:extLst>
          </p:cNvPr>
          <p:cNvSpPr txBox="1"/>
          <p:nvPr/>
        </p:nvSpPr>
        <p:spPr>
          <a:xfrm>
            <a:off x="152400" y="234950"/>
            <a:ext cx="11887200" cy="5170646"/>
          </a:xfrm>
          <a:prstGeom prst="rect">
            <a:avLst/>
          </a:prstGeom>
          <a:noFill/>
        </p:spPr>
        <p:txBody>
          <a:bodyPr wrap="square" rtlCol="0">
            <a:spAutoFit/>
          </a:bodyPr>
          <a:lstStyle/>
          <a:p>
            <a:r>
              <a:rPr lang="en-US" sz="1100" b="1" dirty="0">
                <a:solidFill>
                  <a:schemeClr val="bg1"/>
                </a:solidFill>
              </a:rPr>
              <a:t>References:</a:t>
            </a:r>
          </a:p>
          <a:p>
            <a:r>
              <a:rPr lang="en-US" sz="1100" dirty="0">
                <a:solidFill>
                  <a:schemeClr val="bg1"/>
                </a:solidFill>
              </a:rPr>
              <a:t>[1] S. R. </a:t>
            </a:r>
            <a:r>
              <a:rPr lang="en-US" sz="1100" dirty="0" err="1">
                <a:solidFill>
                  <a:schemeClr val="bg1"/>
                </a:solidFill>
              </a:rPr>
              <a:t>Murrian</a:t>
            </a:r>
            <a:r>
              <a:rPr lang="en-US" sz="1100" dirty="0">
                <a:solidFill>
                  <a:schemeClr val="bg1"/>
                </a:solidFill>
              </a:rPr>
              <a:t>, “The Best Video Games of All Time, Ranked,” Parade, Jan. 15, 2023. https://parade.com/entertainment/best-video-games-of-all-time (accessed Nov. 11, 2024).</a:t>
            </a:r>
          </a:p>
          <a:p>
            <a:r>
              <a:rPr lang="en-US" sz="1100" dirty="0">
                <a:solidFill>
                  <a:schemeClr val="bg1"/>
                </a:solidFill>
              </a:rPr>
              <a:t>[2] S. Zhang et al., “The Influence of Key Facial Features on Recognition of Emotion in Cartoon Faces,” Frontiers in Psychology, vol. 12, Aug. 2021, </a:t>
            </a:r>
            <a:r>
              <a:rPr lang="en-US" sz="1100" dirty="0" err="1">
                <a:solidFill>
                  <a:schemeClr val="bg1"/>
                </a:solidFill>
              </a:rPr>
              <a:t>doi</a:t>
            </a:r>
            <a:r>
              <a:rPr lang="en-US" sz="1100" dirty="0">
                <a:solidFill>
                  <a:schemeClr val="bg1"/>
                </a:solidFill>
              </a:rPr>
              <a:t>: https://doi.org/10.3389/fpsyg.2021.687974 (accessed Nov. 11, 2024).</a:t>
            </a:r>
          </a:p>
          <a:p>
            <a:r>
              <a:rPr lang="en-US" sz="1100" dirty="0">
                <a:solidFill>
                  <a:schemeClr val="bg1"/>
                </a:solidFill>
              </a:rPr>
              <a:t>[3] Axel, “Explore collection of Drawing Expressions,” Pinterest, Jun. 28, 2022. https://uk.pinterest.com/pin/animation-facial-expressions-chart-drawing-expressions--831617887458288508/ (accessed Nov. 11, 2024).</a:t>
            </a:r>
          </a:p>
          <a:p>
            <a:r>
              <a:rPr lang="en-US" sz="1100" dirty="0">
                <a:solidFill>
                  <a:schemeClr val="bg1"/>
                </a:solidFill>
              </a:rPr>
              <a:t>[4] P. Larsson, “Discerning Emotion Through Movement A study of body language in portraying emotion in animation,” 2014. Available: https://www.diva-portal.org/smash/get/diva2:723103/FULLTEXT01.pdf (accessed Nov. 11, 2024).</a:t>
            </a:r>
          </a:p>
          <a:p>
            <a:r>
              <a:rPr lang="en-US" sz="1100" dirty="0">
                <a:solidFill>
                  <a:schemeClr val="bg1"/>
                </a:solidFill>
              </a:rPr>
              <a:t>[5] S. </a:t>
            </a:r>
            <a:r>
              <a:rPr lang="en-US" sz="1100" dirty="0" err="1">
                <a:solidFill>
                  <a:schemeClr val="bg1"/>
                </a:solidFill>
              </a:rPr>
              <a:t>Lannom</a:t>
            </a:r>
            <a:r>
              <a:rPr lang="en-US" sz="1100" dirty="0">
                <a:solidFill>
                  <a:schemeClr val="bg1"/>
                </a:solidFill>
              </a:rPr>
              <a:t>, “Camera Angles: List of the Different Types of Camera Shot Angles in Film,” </a:t>
            </a:r>
            <a:r>
              <a:rPr lang="en-US" sz="1100" dirty="0" err="1">
                <a:solidFill>
                  <a:schemeClr val="bg1"/>
                </a:solidFill>
              </a:rPr>
              <a:t>StudioBinder</a:t>
            </a:r>
            <a:r>
              <a:rPr lang="en-US" sz="1100" dirty="0">
                <a:solidFill>
                  <a:schemeClr val="bg1"/>
                </a:solidFill>
              </a:rPr>
              <a:t>, Jun. 28, 2020. https://www.studiobinder.com/blog/types-of-camera-shot-angles-in-film/ (accessed Nov. 11, 2024).</a:t>
            </a:r>
          </a:p>
          <a:p>
            <a:r>
              <a:rPr lang="en-US" sz="1100" dirty="0">
                <a:solidFill>
                  <a:schemeClr val="bg1"/>
                </a:solidFill>
              </a:rPr>
              <a:t>[6] Animator Artist Life, “The Art of Color Theory: Guide for Animators, Designers &amp; Artists - Animator Artist Life,” Animator Artist Life, Mar. 09, 2023. https://animatorartistlife.com/learning/the-art-of-color-theory-guide-for-animators-designers-artists/ (accessed Nov. 11, 2024).</a:t>
            </a:r>
          </a:p>
          <a:p>
            <a:r>
              <a:rPr lang="en-US" sz="1100" dirty="0">
                <a:solidFill>
                  <a:schemeClr val="bg1"/>
                </a:solidFill>
              </a:rPr>
              <a:t>[7] if-pigs-fly, “Peacock Colour Wheel by if-pigs-fly on DeviantArt,” Deviantart.com, Aug. 2016. https://www.deviantart.com/if-pigs-fly/art/Peacock-Colour-Wheel-625372150 (accessed Nov. 11, 2024).</a:t>
            </a:r>
          </a:p>
          <a:p>
            <a:r>
              <a:rPr lang="en-US" sz="1100" dirty="0">
                <a:solidFill>
                  <a:schemeClr val="bg1"/>
                </a:solidFill>
              </a:rPr>
              <a:t>[8] “Learn how to use six common camera angles to create different moods, emotions, and perspectives for your visual storytelling in animation films.,” Linkedin.com, Mar. 20, 2023. https://www.linkedin.com/advice/0/how-can-you-use-camera-angles-convey-mood-emotion (accessed Nov. 11, 2024).</a:t>
            </a:r>
          </a:p>
          <a:p>
            <a:r>
              <a:rPr lang="en-US" sz="1100" dirty="0">
                <a:solidFill>
                  <a:schemeClr val="bg1"/>
                </a:solidFill>
              </a:rPr>
              <a:t>[9] "Your Body Language: It speaks so you don't have to!" John Murray | Headshots, Jul. 03, 2018. https://www.johnmurrayheadshots.com/blog/3/7/2018 (accessed Nov. 11, 2024).</a:t>
            </a:r>
          </a:p>
          <a:p>
            <a:r>
              <a:rPr lang="en-US" sz="1100" dirty="0">
                <a:solidFill>
                  <a:schemeClr val="bg1"/>
                </a:solidFill>
              </a:rPr>
              <a:t>[10] L. Goff, “Animation Perfection: The Power Of Timing And Spacing Unleashed | </a:t>
            </a:r>
            <a:r>
              <a:rPr lang="en-US" sz="1100" dirty="0" err="1">
                <a:solidFill>
                  <a:schemeClr val="bg1"/>
                </a:solidFill>
              </a:rPr>
              <a:t>Learnexus</a:t>
            </a:r>
            <a:r>
              <a:rPr lang="en-US" sz="1100" dirty="0">
                <a:solidFill>
                  <a:schemeClr val="bg1"/>
                </a:solidFill>
              </a:rPr>
              <a:t>,” </a:t>
            </a:r>
            <a:r>
              <a:rPr lang="en-US" sz="1100" dirty="0" err="1">
                <a:solidFill>
                  <a:schemeClr val="bg1"/>
                </a:solidFill>
              </a:rPr>
              <a:t>Learnexus</a:t>
            </a:r>
            <a:r>
              <a:rPr lang="en-US" sz="1100" dirty="0">
                <a:solidFill>
                  <a:schemeClr val="bg1"/>
                </a:solidFill>
              </a:rPr>
              <a:t>, Feb. 08, 2024. https://learnexus.com/timing-and-spacing-in-animation/ (accessed Nov. 11, 2024).</a:t>
            </a:r>
          </a:p>
          <a:p>
            <a:r>
              <a:rPr lang="en-US" sz="1100" dirty="0">
                <a:solidFill>
                  <a:schemeClr val="bg1"/>
                </a:solidFill>
              </a:rPr>
              <a:t>[11] R. Doucet, “How to Draw for Storyboarding,” Floobynooby.com, 2014. http://www.floobynooby.com/comp1.html (accessed Nov. 11, 2024).</a:t>
            </a:r>
          </a:p>
          <a:p>
            <a:r>
              <a:rPr lang="en-US" sz="1100" dirty="0">
                <a:solidFill>
                  <a:schemeClr val="bg1"/>
                </a:solidFill>
              </a:rPr>
              <a:t>[12] Minecraft [Software], Stockholm, Mojang Studios, 2011.</a:t>
            </a:r>
          </a:p>
          <a:p>
            <a:r>
              <a:rPr lang="en-US" sz="1100" dirty="0">
                <a:solidFill>
                  <a:schemeClr val="bg1"/>
                </a:solidFill>
              </a:rPr>
              <a:t>[13] Stardew Valley [Software], USA, </a:t>
            </a:r>
            <a:r>
              <a:rPr lang="en-US" sz="1100" dirty="0" err="1">
                <a:solidFill>
                  <a:schemeClr val="bg1"/>
                </a:solidFill>
              </a:rPr>
              <a:t>ConcernedApe</a:t>
            </a:r>
            <a:r>
              <a:rPr lang="en-US" sz="1100" dirty="0">
                <a:solidFill>
                  <a:schemeClr val="bg1"/>
                </a:solidFill>
              </a:rPr>
              <a:t>, 2016.</a:t>
            </a:r>
          </a:p>
          <a:p>
            <a:r>
              <a:rPr lang="en-US" sz="1100" dirty="0">
                <a:solidFill>
                  <a:schemeClr val="bg1"/>
                </a:solidFill>
              </a:rPr>
              <a:t>[14] The First Descendant [Software], South Korea, Nexon, 2024.</a:t>
            </a:r>
          </a:p>
          <a:p>
            <a:r>
              <a:rPr lang="en-US" sz="1100" dirty="0">
                <a:solidFill>
                  <a:schemeClr val="bg1"/>
                </a:solidFill>
              </a:rPr>
              <a:t>[15] Days Gone [Software], USA, Bend Studio, 2019.</a:t>
            </a:r>
          </a:p>
          <a:p>
            <a:r>
              <a:rPr lang="en-US" sz="1100" dirty="0">
                <a:solidFill>
                  <a:schemeClr val="bg1"/>
                </a:solidFill>
              </a:rPr>
              <a:t>[16] R. </a:t>
            </a:r>
            <a:r>
              <a:rPr lang="en-US" sz="1100" dirty="0" err="1">
                <a:solidFill>
                  <a:schemeClr val="bg1"/>
                </a:solidFill>
              </a:rPr>
              <a:t>Webler</a:t>
            </a:r>
            <a:r>
              <a:rPr lang="en-US" sz="1100" dirty="0">
                <a:solidFill>
                  <a:schemeClr val="bg1"/>
                </a:solidFill>
              </a:rPr>
              <a:t>, “The 50 most iconic video game characters of all time,” </a:t>
            </a:r>
            <a:r>
              <a:rPr lang="en-US" sz="1100" dirty="0" err="1">
                <a:solidFill>
                  <a:schemeClr val="bg1"/>
                </a:solidFill>
              </a:rPr>
              <a:t>gamesradar</a:t>
            </a:r>
            <a:r>
              <a:rPr lang="en-US" sz="1100" dirty="0">
                <a:solidFill>
                  <a:schemeClr val="bg1"/>
                </a:solidFill>
              </a:rPr>
              <a:t>, Nov. 08, 2021. https://www.gamesradar.com/best-game-characters/ (accessed Nov. 11, 2024).</a:t>
            </a:r>
          </a:p>
          <a:p>
            <a:r>
              <a:rPr lang="en-US" sz="1100" dirty="0">
                <a:solidFill>
                  <a:schemeClr val="bg1"/>
                </a:solidFill>
              </a:rPr>
              <a:t>[17] </a:t>
            </a:r>
            <a:r>
              <a:rPr lang="en-US" sz="1100" dirty="0" err="1">
                <a:solidFill>
                  <a:schemeClr val="bg1"/>
                </a:solidFill>
              </a:rPr>
              <a:t>Missable</a:t>
            </a:r>
            <a:r>
              <a:rPr lang="en-US" sz="1100" dirty="0">
                <a:solidFill>
                  <a:schemeClr val="bg1"/>
                </a:solidFill>
              </a:rPr>
              <a:t> Content, “Days Gone Intro Cutscene | Opening Cinematic | 🎥 4K PS5 Upgrade,” YouTube, Apr. 28, 2021. https://www.youtube.com/watch?v=_o12Pn-3j24 (accessed Nov. 11, 2024).</a:t>
            </a:r>
          </a:p>
          <a:p>
            <a:r>
              <a:rPr lang="en-US" sz="1100" dirty="0">
                <a:solidFill>
                  <a:schemeClr val="bg1"/>
                </a:solidFill>
              </a:rPr>
              <a:t>[18] H. Splinter, “medieval blacksmith - photo by Hans Splinter / Flickr - Medievalists.net,” Medievalists.net, 2015. https://www.medievalists.net/2015/04/the-men-behind-the-metal/medieval-blacksmith/ (accessed Nov. 11, 2024).</a:t>
            </a:r>
          </a:p>
          <a:p>
            <a:endParaRPr lang="en-GB" sz="1100" dirty="0">
              <a:solidFill>
                <a:schemeClr val="bg1"/>
              </a:solidFill>
            </a:endParaRPr>
          </a:p>
        </p:txBody>
      </p:sp>
    </p:spTree>
    <p:extLst>
      <p:ext uri="{BB962C8B-B14F-4D97-AF65-F5344CB8AC3E}">
        <p14:creationId xmlns:p14="http://schemas.microsoft.com/office/powerpoint/2010/main" val="36821702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SwellVTI">
  <a:themeElements>
    <a:clrScheme name="AnalogousFromRegularSeed_2SEEDS">
      <a:dk1>
        <a:srgbClr val="000000"/>
      </a:dk1>
      <a:lt1>
        <a:srgbClr val="FFFFFF"/>
      </a:lt1>
      <a:dk2>
        <a:srgbClr val="23323E"/>
      </a:dk2>
      <a:lt2>
        <a:srgbClr val="E8E3E2"/>
      </a:lt2>
      <a:accent1>
        <a:srgbClr val="3B94B1"/>
      </a:accent1>
      <a:accent2>
        <a:srgbClr val="46B4A1"/>
      </a:accent2>
      <a:accent3>
        <a:srgbClr val="4D74C3"/>
      </a:accent3>
      <a:accent4>
        <a:srgbClr val="B13B58"/>
      </a:accent4>
      <a:accent5>
        <a:srgbClr val="C3604D"/>
      </a:accent5>
      <a:accent6>
        <a:srgbClr val="B1803B"/>
      </a:accent6>
      <a:hlink>
        <a:srgbClr val="BF5F3F"/>
      </a:hlink>
      <a:folHlink>
        <a:srgbClr val="7F7F7F"/>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wellVTI" id="{8361A04D-931A-43DC-973B-1B0B1DD5DECC}" vid="{6DDB23E8-D18E-4BDA-98D6-324466149EB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TM03457485[[fn=Mesh]]</Template>
  <TotalTime>628</TotalTime>
  <Words>1794</Words>
  <Application>Microsoft Office PowerPoint</Application>
  <PresentationFormat>Widescreen</PresentationFormat>
  <Paragraphs>117</Paragraphs>
  <Slides>15</Slides>
  <Notes>15</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0</vt:i4>
      </vt:variant>
      <vt:variant>
        <vt:lpstr>Slide Titles</vt:lpstr>
      </vt:variant>
      <vt:variant>
        <vt:i4>15</vt:i4>
      </vt:variant>
    </vt:vector>
  </HeadingPairs>
  <TitlesOfParts>
    <vt:vector size="20" baseType="lpstr">
      <vt:lpstr>Aptos</vt:lpstr>
      <vt:lpstr>Arial</vt:lpstr>
      <vt:lpstr>Neue Haas Grotesk Text Pro</vt:lpstr>
      <vt:lpstr>Wingdings</vt:lpstr>
      <vt:lpstr>SwellVTI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 You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Michael Dawe (2206831)</dc:creator>
  <cp:lastModifiedBy>Michael Dawe (2206831)</cp:lastModifiedBy>
  <cp:revision>3</cp:revision>
  <dcterms:created xsi:type="dcterms:W3CDTF">2024-10-13T19:19:46Z</dcterms:created>
  <dcterms:modified xsi:type="dcterms:W3CDTF">2024-11-11T11:43:13Z</dcterms:modified>
</cp:coreProperties>
</file>