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1" r:id="rId6"/>
    <p:sldId id="262" r:id="rId7"/>
    <p:sldId id="264" r:id="rId8"/>
    <p:sldId id="265"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0453"/>
    <p:restoredTop sz="94687"/>
  </p:normalViewPr>
  <p:slideViewPr>
    <p:cSldViewPr snapToGrid="0">
      <p:cViewPr varScale="1">
        <p:scale>
          <a:sx n="57" d="100"/>
          <a:sy n="57" d="100"/>
        </p:scale>
        <p:origin x="44"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F0B3-5D5F-3384-5974-20350B14D3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E45610D-E286-30C0-E52C-408FBCCD4F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305B15D-BDC5-7D5F-8209-CF581C526373}"/>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E1123276-EBD4-8C49-8A07-8B67292C6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D111D0-AF35-DD3F-9A6E-1FEE34B91D2B}"/>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160079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47EB3-5A87-EFAE-41F2-BC0B613006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6011A5-5558-20B1-7E18-2D11B5F0C4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85C444-DCCD-3B25-94F7-5987D26CB20F}"/>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E41D9862-3B12-2357-3C6B-10F624C0D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AE4B1-5097-CA6F-1315-6384ED592457}"/>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837773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0FEB1-3895-2936-70B5-9E3723E914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B7034D-B431-9BB1-BCDB-27175142CD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931904-8C6F-E320-D69A-C2EA0369D887}"/>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4208E562-EA31-373E-4A39-CA6A6F96AF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2F0D29-E32E-AA7D-3E96-29FCAFF222E6}"/>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2992528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B3441-3ED3-751C-942C-17E521A174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04CA6C-37C6-FF7A-5E24-B8E32038FB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BA30771-F757-8DB1-49CE-FDA4FBA6D6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AF23624-2E33-C4C8-B6A0-73FCC744959D}"/>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6" name="Footer Placeholder 5">
            <a:extLst>
              <a:ext uri="{FF2B5EF4-FFF2-40B4-BE49-F238E27FC236}">
                <a16:creationId xmlns:a16="http://schemas.microsoft.com/office/drawing/2014/main" id="{7181AAE4-07D3-455D-7898-8900FF76D4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0CFC76-C526-8165-DD5C-8492677539C4}"/>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426338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A9427-4DCF-5DF8-6FDD-B80EE02657D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0F1D0EE-CA9E-052D-13EB-51F6C3692B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A274B-AF2E-8790-F9F7-E268355310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4703C5-EDD2-4043-FB02-E66DEDDE68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A1EAC-8967-6499-A719-4C3B420990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B6452E4-61E1-8FCD-FB2C-5B6767CD12F7}"/>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8" name="Footer Placeholder 7">
            <a:extLst>
              <a:ext uri="{FF2B5EF4-FFF2-40B4-BE49-F238E27FC236}">
                <a16:creationId xmlns:a16="http://schemas.microsoft.com/office/drawing/2014/main" id="{D6BE1C7E-EB40-9660-7334-7EFE0368D9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03C910-1B4A-E8A5-F5E0-A2FDE5FCCB1F}"/>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295537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4027-B7A5-9231-F916-37BA5C3667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38601D6-23E2-FFFE-7B90-EE16AAB9F88E}"/>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4" name="Footer Placeholder 3">
            <a:extLst>
              <a:ext uri="{FF2B5EF4-FFF2-40B4-BE49-F238E27FC236}">
                <a16:creationId xmlns:a16="http://schemas.microsoft.com/office/drawing/2014/main" id="{3BFD6017-C4F3-7FF1-69DB-F24CFBD62F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16095E-EDC4-C619-4E09-4E67C1853192}"/>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1108412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6B10CE-1D8D-D94D-46B8-CED04D44EAAC}"/>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3" name="Footer Placeholder 2">
            <a:extLst>
              <a:ext uri="{FF2B5EF4-FFF2-40B4-BE49-F238E27FC236}">
                <a16:creationId xmlns:a16="http://schemas.microsoft.com/office/drawing/2014/main" id="{9F9AE106-BAEB-1CDF-B0EF-2CEC3F9E56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563516E-F738-A753-5B1E-FB17FED9C2DC}"/>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890200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BDC1-ADFD-7438-D8CA-460AED7032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631F45F-EED2-7576-30D7-1AE911B15D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70BBC85-97F6-DEBF-2DBA-AF14F5C412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980FE1-1C6E-265B-6B28-3CFA98636F5C}"/>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6" name="Footer Placeholder 5">
            <a:extLst>
              <a:ext uri="{FF2B5EF4-FFF2-40B4-BE49-F238E27FC236}">
                <a16:creationId xmlns:a16="http://schemas.microsoft.com/office/drawing/2014/main" id="{30FB7244-0789-0951-9ED2-DAF97CE09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609943-924A-70E2-2B30-715B96E53AD3}"/>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294851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48EEF-7D37-20D3-F57C-425D914434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F950D7E-8F74-789E-EF9E-8054F7246C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77979F-0D25-B6F8-CBFF-951DA6CDA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56D76E-A708-C167-6CA9-292E3E50869F}"/>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6" name="Footer Placeholder 5">
            <a:extLst>
              <a:ext uri="{FF2B5EF4-FFF2-40B4-BE49-F238E27FC236}">
                <a16:creationId xmlns:a16="http://schemas.microsoft.com/office/drawing/2014/main" id="{C0ED6D8B-84DF-E580-AF41-86F426B6AF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A9FEAA-F5E8-94A4-156E-1A492C19E881}"/>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2573818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84436-9E80-B03F-6218-BDA31FD91CC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B483D-96E4-3600-3C14-06205B32E3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E43B64-101D-CA61-C5D6-3A92F35AC2A5}"/>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6C685930-7318-F04B-7FC8-46BAC0556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5DDB68-4D15-81B7-983F-202CABDE4BEE}"/>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2261097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9A8FE4-8BD9-E7A9-FFB5-32D7A4259B0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5BEBA9-1F21-7DD9-1E08-162D90BD2F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F3AD07-0EB8-4037-F039-E3C1AF0D2C0A}"/>
              </a:ext>
            </a:extLst>
          </p:cNvPr>
          <p:cNvSpPr>
            <a:spLocks noGrp="1"/>
          </p:cNvSpPr>
          <p:nvPr>
            <p:ph type="dt" sz="half" idx="10"/>
          </p:nvPr>
        </p:nvSpPr>
        <p:spPr/>
        <p:txBody>
          <a:body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7F66B6D4-9C2F-07CC-8AA5-870D8178F1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3863CE-DD18-DAD9-5131-118F9430B2B9}"/>
              </a:ext>
            </a:extLst>
          </p:cNvPr>
          <p:cNvSpPr>
            <a:spLocks noGrp="1"/>
          </p:cNvSpPr>
          <p:nvPr>
            <p:ph type="sldNum" sz="quarter" idx="12"/>
          </p:nvPr>
        </p:nvSpPr>
        <p:spPr/>
        <p:txBody>
          <a:bodyPr/>
          <a:lstStyle/>
          <a:p>
            <a:fld id="{BFDEF73C-143F-5841-9AA8-A21B7B3D981B}" type="slidenum">
              <a:rPr lang="en-US" smtClean="0"/>
              <a:t>‹#›</a:t>
            </a:fld>
            <a:endParaRPr lang="en-US"/>
          </a:p>
        </p:txBody>
      </p:sp>
    </p:spTree>
    <p:extLst>
      <p:ext uri="{BB962C8B-B14F-4D97-AF65-F5344CB8AC3E}">
        <p14:creationId xmlns:p14="http://schemas.microsoft.com/office/powerpoint/2010/main" val="168513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0F97F3-FB68-A44A-CC22-9DBFA36255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CDDC83E-A8FA-82D8-F343-FC67118791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DDFD0A-248B-0DBA-30D7-74D5AA3886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2AB2B2-E071-D046-A59E-9704041939DF}" type="datetimeFigureOut">
              <a:rPr lang="en-US" smtClean="0"/>
              <a:t>11/21/2025</a:t>
            </a:fld>
            <a:endParaRPr lang="en-US"/>
          </a:p>
        </p:txBody>
      </p:sp>
      <p:sp>
        <p:nvSpPr>
          <p:cNvPr id="5" name="Footer Placeholder 4">
            <a:extLst>
              <a:ext uri="{FF2B5EF4-FFF2-40B4-BE49-F238E27FC236}">
                <a16:creationId xmlns:a16="http://schemas.microsoft.com/office/drawing/2014/main" id="{BDEE9DD9-4952-9010-3419-115A52BBB5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93EA13D-AE9D-37C2-F04C-E86CF28A2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DEF73C-143F-5841-9AA8-A21B7B3D981B}" type="slidenum">
              <a:rPr lang="en-US" smtClean="0"/>
              <a:t>‹#›</a:t>
            </a:fld>
            <a:endParaRPr lang="en-US"/>
          </a:p>
        </p:txBody>
      </p:sp>
    </p:spTree>
    <p:extLst>
      <p:ext uri="{BB962C8B-B14F-4D97-AF65-F5344CB8AC3E}">
        <p14:creationId xmlns:p14="http://schemas.microsoft.com/office/powerpoint/2010/main" val="2129459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BADA696-8D20-D9B1-6618-4FEBEDC7DCD0}"/>
              </a:ext>
            </a:extLst>
          </p:cNvPr>
          <p:cNvGrpSpPr>
            <a:grpSpLocks noChangeAspect="1"/>
          </p:cNvGrpSpPr>
          <p:nvPr/>
        </p:nvGrpSpPr>
        <p:grpSpPr bwMode="auto">
          <a:xfrm>
            <a:off x="0" y="0"/>
            <a:ext cx="12192000" cy="6858000"/>
            <a:chOff x="0" y="0"/>
            <a:chExt cx="14400" cy="8100"/>
          </a:xfrm>
        </p:grpSpPr>
        <p:pic>
          <p:nvPicPr>
            <p:cNvPr id="5" name="Picture 4">
              <a:extLst>
                <a:ext uri="{FF2B5EF4-FFF2-40B4-BE49-F238E27FC236}">
                  <a16:creationId xmlns:a16="http://schemas.microsoft.com/office/drawing/2014/main" id="{B1AECB88-5F93-86A0-EFE7-5972DF7AF0A9}"/>
                </a:ext>
              </a:extLst>
            </p:cNvPr>
            <p:cNvPicPr>
              <a:picLocks noChangeAspect="1"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400" cy="81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210301D-1B92-FE06-33C0-A2FB490F084D}"/>
                </a:ext>
              </a:extLst>
            </p:cNvPr>
            <p:cNvPicPr>
              <a:picLocks noChangeAspect="1"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030" y="1788"/>
              <a:ext cx="6278" cy="28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DDA8DDF-3C45-F85F-3D0D-8CDE1B1DCB8C}"/>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334" y="3581"/>
              <a:ext cx="5672" cy="176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FC76AC4-7AC7-0726-BEBE-9865D052DEC6}"/>
                </a:ext>
              </a:extLst>
            </p:cNvPr>
            <p:cNvPicPr>
              <a:picLocks noChangeAspect="1" noEditPoints="1" noChangeArrowheads="1" noChangeShapeType="1" noCrop="1"/>
            </p:cNvPicPr>
            <p:nvPr/>
          </p:nvPicPr>
          <p:blipFill>
            <a:blip r:embed="rId5">
              <a:extLst>
                <a:ext uri="{28A0092B-C50C-407E-A947-70E740481C1C}">
                  <a14:useLocalDpi xmlns:a14="http://schemas.microsoft.com/office/drawing/2010/main" val="0"/>
                </a:ext>
              </a:extLst>
            </a:blip>
            <a:srcRect/>
            <a:stretch>
              <a:fillRect/>
            </a:stretch>
          </p:blipFill>
          <p:spPr bwMode="auto">
            <a:xfrm>
              <a:off x="4932" y="3970"/>
              <a:ext cx="4538" cy="194"/>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357D2E89-1E89-966C-E38D-5451CDF1FE74}"/>
                </a:ext>
              </a:extLst>
            </p:cNvPr>
            <p:cNvGrpSpPr>
              <a:grpSpLocks noChangeAspect="1"/>
            </p:cNvGrpSpPr>
            <p:nvPr/>
          </p:nvGrpSpPr>
          <p:grpSpPr bwMode="auto">
            <a:xfrm>
              <a:off x="5024" y="4040"/>
              <a:ext cx="4352" cy="2"/>
              <a:chOff x="5024" y="4040"/>
              <a:chExt cx="4352" cy="2"/>
            </a:xfrm>
          </p:grpSpPr>
          <p:sp>
            <p:nvSpPr>
              <p:cNvPr id="10" name="Freeform 9">
                <a:extLst>
                  <a:ext uri="{FF2B5EF4-FFF2-40B4-BE49-F238E27FC236}">
                    <a16:creationId xmlns:a16="http://schemas.microsoft.com/office/drawing/2014/main" id="{9153B68C-4E29-298D-2774-9F7D4702AD90}"/>
                  </a:ext>
                </a:extLst>
              </p:cNvPr>
              <p:cNvSpPr>
                <a:spLocks noChangeAspect="1" noEditPoints="1" noChangeArrowheads="1" noChangeShapeType="1" noTextEdit="1"/>
              </p:cNvSpPr>
              <p:nvPr/>
            </p:nvSpPr>
            <p:spPr bwMode="auto">
              <a:xfrm>
                <a:off x="5024" y="4040"/>
                <a:ext cx="4352" cy="2"/>
              </a:xfrm>
              <a:custGeom>
                <a:avLst/>
                <a:gdLst>
                  <a:gd name="T0" fmla="+- 0 5024 5024"/>
                  <a:gd name="T1" fmla="*/ T0 w 4352"/>
                  <a:gd name="T2" fmla="+- 0 9376 5024"/>
                  <a:gd name="T3" fmla="*/ T2 w 4352"/>
                </a:gdLst>
                <a:ahLst/>
                <a:cxnLst>
                  <a:cxn ang="0">
                    <a:pos x="T1" y="0"/>
                  </a:cxn>
                  <a:cxn ang="0">
                    <a:pos x="T3" y="0"/>
                  </a:cxn>
                </a:cxnLst>
                <a:rect l="0" t="0" r="r" b="b"/>
                <a:pathLst>
                  <a:path w="4352">
                    <a:moveTo>
                      <a:pt x="0" y="0"/>
                    </a:moveTo>
                    <a:lnTo>
                      <a:pt x="4352"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grpSp>
      </p:grpSp>
      <p:sp>
        <p:nvSpPr>
          <p:cNvPr id="2" name="Title 1">
            <a:extLst>
              <a:ext uri="{FF2B5EF4-FFF2-40B4-BE49-F238E27FC236}">
                <a16:creationId xmlns:a16="http://schemas.microsoft.com/office/drawing/2014/main" id="{EC5FD297-CC4D-8D66-0D79-44DB9ADE1535}"/>
              </a:ext>
            </a:extLst>
          </p:cNvPr>
          <p:cNvSpPr>
            <a:spLocks noGrp="1"/>
          </p:cNvSpPr>
          <p:nvPr>
            <p:ph type="title"/>
          </p:nvPr>
        </p:nvSpPr>
        <p:spPr>
          <a:xfrm>
            <a:off x="838200" y="2117830"/>
            <a:ext cx="10515600" cy="1325563"/>
          </a:xfrm>
        </p:spPr>
        <p:txBody>
          <a:bodyPr/>
          <a:lstStyle/>
          <a:p>
            <a:pPr algn="ctr"/>
            <a:r>
              <a:rPr lang="en-US" sz="6000" b="1" dirty="0">
                <a:solidFill>
                  <a:schemeClr val="bg1"/>
                </a:solidFill>
                <a:latin typeface="+mn-lt"/>
              </a:rPr>
              <a:t>Reflection</a:t>
            </a:r>
            <a:r>
              <a:rPr lang="en-US" dirty="0">
                <a:solidFill>
                  <a:schemeClr val="bg1"/>
                </a:solidFill>
              </a:rPr>
              <a:t> </a:t>
            </a:r>
          </a:p>
        </p:txBody>
      </p:sp>
      <p:sp>
        <p:nvSpPr>
          <p:cNvPr id="3" name="Content Placeholder 2">
            <a:extLst>
              <a:ext uri="{FF2B5EF4-FFF2-40B4-BE49-F238E27FC236}">
                <a16:creationId xmlns:a16="http://schemas.microsoft.com/office/drawing/2014/main" id="{E3E47188-8656-160C-BE43-931F42307DE4}"/>
              </a:ext>
            </a:extLst>
          </p:cNvPr>
          <p:cNvSpPr>
            <a:spLocks noGrp="1"/>
          </p:cNvSpPr>
          <p:nvPr>
            <p:ph idx="1"/>
          </p:nvPr>
        </p:nvSpPr>
        <p:spPr>
          <a:xfrm>
            <a:off x="838199" y="1602580"/>
            <a:ext cx="10515600" cy="4351338"/>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lgn="ctr">
              <a:buNone/>
            </a:pPr>
            <a:r>
              <a:rPr lang="en-US" b="1" dirty="0">
                <a:solidFill>
                  <a:schemeClr val="bg1"/>
                </a:solidFill>
                <a:ea typeface="Verdana" panose="020B0604030504040204" pitchFamily="34" charset="0"/>
                <a:cs typeface="Verdana" panose="020B0604030504040204" pitchFamily="34" charset="0"/>
              </a:rPr>
              <a:t>Academic</a:t>
            </a:r>
            <a:r>
              <a:rPr lang="en-US" b="1" dirty="0">
                <a:solidFill>
                  <a:srgbClr val="FFFFFF"/>
                </a:solidFill>
                <a:effectLst/>
                <a:ea typeface="Tw Cen MT" panose="020B0602020104020603" pitchFamily="34" charset="77"/>
                <a:cs typeface="Arial" panose="020B0604020202020204" pitchFamily="34" charset="0"/>
              </a:rPr>
              <a:t> Skills for the Digital Era</a:t>
            </a:r>
            <a:endParaRPr lang="en-CA" dirty="0">
              <a:effectLst/>
              <a:ea typeface="Tw Cen MT" panose="020B0602020104020603" pitchFamily="34" charset="77"/>
              <a:cs typeface="Arial" panose="020B0604020202020204" pitchFamily="34" charset="0"/>
            </a:endParaRPr>
          </a:p>
          <a:p>
            <a:pPr marL="0" indent="0" algn="ctr">
              <a:buNone/>
            </a:pPr>
            <a:r>
              <a:rPr lang="en-US" sz="1800" dirty="0">
                <a:solidFill>
                  <a:srgbClr val="FFFFFF"/>
                </a:solidFill>
                <a:effectLst/>
                <a:ea typeface="Tw Cen MT" panose="020B0602020104020603" pitchFamily="34" charset="77"/>
                <a:cs typeface="Arial" panose="020B0604020202020204" pitchFamily="34" charset="0"/>
              </a:rPr>
              <a:t>Luma</a:t>
            </a:r>
            <a:r>
              <a:rPr lang="en-US" sz="1800" spc="-40" dirty="0">
                <a:solidFill>
                  <a:srgbClr val="FFFFFF"/>
                </a:solidFill>
                <a:effectLst/>
                <a:ea typeface="Tw Cen MT" panose="020B0602020104020603" pitchFamily="34" charset="77"/>
                <a:cs typeface="Arial" panose="020B0604020202020204" pitchFamily="34" charset="0"/>
              </a:rPr>
              <a:t> </a:t>
            </a:r>
            <a:r>
              <a:rPr lang="en-US" sz="1800" spc="-5" dirty="0">
                <a:solidFill>
                  <a:srgbClr val="FFFFFF"/>
                </a:solidFill>
                <a:effectLst/>
                <a:ea typeface="Tw Cen MT" panose="020B0602020104020603" pitchFamily="34" charset="77"/>
                <a:cs typeface="Arial" panose="020B0604020202020204" pitchFamily="34" charset="0"/>
              </a:rPr>
              <a:t>Aal</a:t>
            </a:r>
            <a:r>
              <a:rPr lang="en-US" sz="1800" spc="-10" dirty="0">
                <a:solidFill>
                  <a:srgbClr val="FFFFFF"/>
                </a:solidFill>
                <a:effectLst/>
                <a:ea typeface="Tw Cen MT" panose="020B0602020104020603" pitchFamily="34" charset="77"/>
                <a:cs typeface="Arial" panose="020B0604020202020204" pitchFamily="34" charset="0"/>
              </a:rPr>
              <a:t>-</a:t>
            </a:r>
            <a:r>
              <a:rPr lang="en-US" sz="1800" spc="-5" dirty="0" err="1">
                <a:solidFill>
                  <a:srgbClr val="FFFFFF"/>
                </a:solidFill>
                <a:effectLst/>
                <a:ea typeface="Tw Cen MT" panose="020B0602020104020603" pitchFamily="34" charset="77"/>
                <a:cs typeface="Arial" panose="020B0604020202020204" pitchFamily="34" charset="0"/>
              </a:rPr>
              <a:t>Khamee</a:t>
            </a:r>
            <a:r>
              <a:rPr lang="en-US" sz="1800" spc="-10" dirty="0" err="1">
                <a:solidFill>
                  <a:srgbClr val="FFFFFF"/>
                </a:solidFill>
                <a:effectLst/>
                <a:ea typeface="Tw Cen MT" panose="020B0602020104020603" pitchFamily="34" charset="77"/>
                <a:cs typeface="Arial" panose="020B0604020202020204" pitchFamily="34" charset="0"/>
              </a:rPr>
              <a:t>s</a:t>
            </a:r>
            <a:r>
              <a:rPr lang="en-US" sz="1800" spc="-45" dirty="0">
                <a:solidFill>
                  <a:srgbClr val="FFFFFF"/>
                </a:solidFill>
                <a:effectLst/>
                <a:ea typeface="Tw Cen MT" panose="020B0602020104020603" pitchFamily="34" charset="77"/>
                <a:cs typeface="Arial" panose="020B0604020202020204" pitchFamily="34" charset="0"/>
              </a:rPr>
              <a:t> </a:t>
            </a:r>
            <a:r>
              <a:rPr lang="en-US" sz="1800" dirty="0">
                <a:solidFill>
                  <a:srgbClr val="FFFFFF"/>
                </a:solidFill>
                <a:effectLst/>
                <a:ea typeface="Tw Cen MT" panose="020B0602020104020603" pitchFamily="34" charset="77"/>
                <a:cs typeface="Arial" panose="020B0604020202020204" pitchFamily="34" charset="0"/>
              </a:rPr>
              <a:t>Aga</a:t>
            </a:r>
            <a:endParaRPr lang="en-CA" sz="1800" dirty="0">
              <a:effectLst/>
              <a:ea typeface="Tw Cen MT" panose="020B0602020104020603" pitchFamily="34" charset="77"/>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59869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DCE51679-8B36-47EE-03E5-6FD12E19D76C}"/>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C5FD297-CC4D-8D66-0D79-44DB9ADE1535}"/>
              </a:ext>
            </a:extLst>
          </p:cNvPr>
          <p:cNvSpPr>
            <a:spLocks noGrp="1"/>
          </p:cNvSpPr>
          <p:nvPr>
            <p:ph type="title"/>
          </p:nvPr>
        </p:nvSpPr>
        <p:spPr>
          <a:xfrm>
            <a:off x="0" y="42550"/>
            <a:ext cx="4639849" cy="1252628"/>
          </a:xfrm>
        </p:spPr>
        <p:txBody>
          <a:bodyPr/>
          <a:lstStyle/>
          <a:p>
            <a:pPr algn="ctr"/>
            <a:r>
              <a:rPr lang="en-US" sz="6000" b="1" dirty="0">
                <a:solidFill>
                  <a:schemeClr val="bg1"/>
                </a:solidFill>
                <a:latin typeface="+mn-lt"/>
              </a:rPr>
              <a:t>Introduction</a:t>
            </a:r>
            <a:r>
              <a:rPr lang="en-US" dirty="0">
                <a:solidFill>
                  <a:schemeClr val="bg1"/>
                </a:solidFill>
              </a:rPr>
              <a:t> </a:t>
            </a:r>
          </a:p>
        </p:txBody>
      </p:sp>
      <p:sp>
        <p:nvSpPr>
          <p:cNvPr id="3" name="Content Placeholder 2">
            <a:extLst>
              <a:ext uri="{FF2B5EF4-FFF2-40B4-BE49-F238E27FC236}">
                <a16:creationId xmlns:a16="http://schemas.microsoft.com/office/drawing/2014/main" id="{E3E47188-8656-160C-BE43-931F42307DE4}"/>
              </a:ext>
            </a:extLst>
          </p:cNvPr>
          <p:cNvSpPr>
            <a:spLocks noGrp="1"/>
          </p:cNvSpPr>
          <p:nvPr>
            <p:ph idx="1"/>
          </p:nvPr>
        </p:nvSpPr>
        <p:spPr>
          <a:xfrm>
            <a:off x="242692" y="1253331"/>
            <a:ext cx="10515600" cy="4351338"/>
          </a:xfrm>
        </p:spPr>
        <p:txBody>
          <a:bodyPr/>
          <a:lstStyle/>
          <a:p>
            <a:pPr marL="439420" indent="0">
              <a:buNone/>
            </a:pPr>
            <a:r>
              <a:rPr lang="en-US" sz="3300" b="1" dirty="0">
                <a:solidFill>
                  <a:srgbClr val="FFFF00"/>
                </a:solidFill>
                <a:effectLst/>
                <a:ea typeface="Calibri" panose="020F0502020204030204" pitchFamily="34" charset="0"/>
                <a:cs typeface="Arial" panose="020B0604020202020204" pitchFamily="34" charset="0"/>
              </a:rPr>
              <a:t>The</a:t>
            </a:r>
            <a:r>
              <a:rPr lang="en-US" sz="3300" b="1" spc="-35"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main</a:t>
            </a:r>
            <a:r>
              <a:rPr lang="en-US" sz="3300" b="1" spc="-35"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point</a:t>
            </a:r>
            <a:r>
              <a:rPr lang="en-US" sz="3300" b="1" spc="-45"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of</a:t>
            </a:r>
            <a:r>
              <a:rPr lang="en-US" sz="3300" b="1" spc="-25"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the</a:t>
            </a:r>
            <a:r>
              <a:rPr lang="en-US" sz="3300" b="1" spc="-50"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presenta</a:t>
            </a:r>
            <a:r>
              <a:rPr lang="en-US" sz="3300" b="1" spc="-10" dirty="0">
                <a:solidFill>
                  <a:srgbClr val="FFFF00"/>
                </a:solidFill>
                <a:effectLst/>
                <a:ea typeface="Calibri" panose="020F0502020204030204" pitchFamily="34" charset="0"/>
                <a:cs typeface="Arial" panose="020B0604020202020204" pitchFamily="34" charset="0"/>
              </a:rPr>
              <a:t>tio</a:t>
            </a:r>
            <a:r>
              <a:rPr lang="en-US" sz="3300" b="1" dirty="0">
                <a:solidFill>
                  <a:srgbClr val="FFFF00"/>
                </a:solidFill>
                <a:effectLst/>
                <a:ea typeface="Calibri" panose="020F0502020204030204" pitchFamily="34" charset="0"/>
                <a:cs typeface="Arial" panose="020B0604020202020204" pitchFamily="34" charset="0"/>
              </a:rPr>
              <a:t>n</a:t>
            </a:r>
            <a:r>
              <a:rPr lang="en-US" sz="3300" b="1" spc="-50" dirty="0">
                <a:solidFill>
                  <a:srgbClr val="FFFF00"/>
                </a:solidFill>
                <a:effectLst/>
                <a:ea typeface="Calibri" panose="020F0502020204030204" pitchFamily="34" charset="0"/>
                <a:cs typeface="Arial" panose="020B0604020202020204" pitchFamily="34" charset="0"/>
              </a:rPr>
              <a:t> </a:t>
            </a:r>
            <a:r>
              <a:rPr lang="en-US" sz="3300" b="1" dirty="0">
                <a:solidFill>
                  <a:srgbClr val="FFFF00"/>
                </a:solidFill>
                <a:effectLst/>
                <a:ea typeface="Calibri" panose="020F0502020204030204" pitchFamily="34" charset="0"/>
                <a:cs typeface="Arial" panose="020B0604020202020204" pitchFamily="34" charset="0"/>
              </a:rPr>
              <a:t>is that:</a:t>
            </a:r>
          </a:p>
          <a:p>
            <a:pPr marL="439420" indent="0">
              <a:buNone/>
            </a:pPr>
            <a:endParaRPr lang="en-CA" b="1" dirty="0">
              <a:ea typeface="Calibri" panose="020F0502020204030204" pitchFamily="34" charset="0"/>
              <a:cs typeface="Arial" panose="020B0604020202020204" pitchFamily="34" charset="0"/>
            </a:endParaRPr>
          </a:p>
          <a:p>
            <a:pPr marL="725170" indent="-285750"/>
            <a:r>
              <a:rPr lang="en-US" dirty="0">
                <a:solidFill>
                  <a:srgbClr val="FFFFFF"/>
                </a:solidFill>
                <a:effectLst/>
                <a:ea typeface="Calibri" panose="020F0502020204030204" pitchFamily="34" charset="0"/>
                <a:cs typeface="Arial" panose="020B0604020202020204" pitchFamily="34" charset="0"/>
              </a:rPr>
              <a:t>Using</a:t>
            </a:r>
            <a:r>
              <a:rPr lang="en-US" spc="-4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digital</a:t>
            </a:r>
            <a:r>
              <a:rPr lang="en-US" spc="235" dirty="0">
                <a:solidFill>
                  <a:srgbClr val="FFFFFF"/>
                </a:solidFill>
                <a:effectLst/>
                <a:ea typeface="Calibri" panose="020F0502020204030204" pitchFamily="34" charset="0"/>
                <a:cs typeface="Arial" panose="020B0604020202020204" pitchFamily="34" charset="0"/>
              </a:rPr>
              <a:t> </a:t>
            </a:r>
            <a:r>
              <a:rPr lang="en-US" spc="-10" dirty="0">
                <a:solidFill>
                  <a:srgbClr val="FFFFFF"/>
                </a:solidFill>
                <a:effectLst/>
                <a:ea typeface="Calibri" panose="020F0502020204030204" pitchFamily="34" charset="0"/>
                <a:cs typeface="Arial" panose="020B0604020202020204" pitchFamily="34" charset="0"/>
              </a:rPr>
              <a:t>tec</a:t>
            </a:r>
            <a:r>
              <a:rPr lang="en-US" dirty="0">
                <a:solidFill>
                  <a:srgbClr val="FFFFFF"/>
                </a:solidFill>
                <a:effectLst/>
                <a:ea typeface="Calibri" panose="020F0502020204030204" pitchFamily="34" charset="0"/>
                <a:cs typeface="Arial" panose="020B0604020202020204" pitchFamily="34" charset="0"/>
              </a:rPr>
              <a:t>hn</a:t>
            </a:r>
            <a:r>
              <a:rPr lang="en-US" spc="-10" dirty="0">
                <a:solidFill>
                  <a:srgbClr val="FFFFFF"/>
                </a:solidFill>
                <a:effectLst/>
                <a:ea typeface="Calibri" panose="020F0502020204030204" pitchFamily="34" charset="0"/>
                <a:cs typeface="Arial" panose="020B0604020202020204" pitchFamily="34" charset="0"/>
              </a:rPr>
              <a:t>olo</a:t>
            </a:r>
            <a:r>
              <a:rPr lang="en-US" dirty="0">
                <a:solidFill>
                  <a:srgbClr val="FFFFFF"/>
                </a:solidFill>
                <a:effectLst/>
                <a:ea typeface="Calibri" panose="020F0502020204030204" pitchFamily="34" charset="0"/>
                <a:cs typeface="Arial" panose="020B0604020202020204" pitchFamily="34" charset="0"/>
              </a:rPr>
              <a:t>gies</a:t>
            </a:r>
            <a:r>
              <a:rPr lang="en-US" spc="-13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such</a:t>
            </a:r>
            <a:r>
              <a:rPr lang="en-US" spc="-10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as</a:t>
            </a:r>
            <a:r>
              <a:rPr lang="en-US" spc="-10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online</a:t>
            </a:r>
            <a:r>
              <a:rPr lang="en-US" spc="-11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platforms</a:t>
            </a:r>
            <a:r>
              <a:rPr lang="en-US" spc="-10" dirty="0">
                <a:solidFill>
                  <a:srgbClr val="FFFFFF"/>
                </a:solidFill>
                <a:effectLst/>
                <a:ea typeface="Calibri" panose="020F0502020204030204" pitchFamily="34" charset="0"/>
                <a:cs typeface="Arial" panose="020B0604020202020204" pitchFamily="34" charset="0"/>
              </a:rPr>
              <a:t>,</a:t>
            </a:r>
            <a:r>
              <a:rPr lang="en-US" spc="-95" dirty="0">
                <a:solidFill>
                  <a:srgbClr val="FFFFFF"/>
                </a:solidFill>
                <a:effectLst/>
                <a:ea typeface="Calibri" panose="020F0502020204030204" pitchFamily="34" charset="0"/>
                <a:cs typeface="Arial" panose="020B0604020202020204" pitchFamily="34" charset="0"/>
              </a:rPr>
              <a:t> </a:t>
            </a:r>
            <a:r>
              <a:rPr lang="en-US" spc="-10" dirty="0">
                <a:solidFill>
                  <a:srgbClr val="FFFFFF"/>
                </a:solidFill>
                <a:effectLst/>
                <a:ea typeface="Calibri" panose="020F0502020204030204" pitchFamily="34" charset="0"/>
                <a:cs typeface="Arial" panose="020B0604020202020204" pitchFamily="34" charset="0"/>
              </a:rPr>
              <a:t>vi</a:t>
            </a:r>
            <a:r>
              <a:rPr lang="en-US" dirty="0">
                <a:solidFill>
                  <a:srgbClr val="FFFFFF"/>
                </a:solidFill>
                <a:effectLst/>
                <a:ea typeface="Calibri" panose="020F0502020204030204" pitchFamily="34" charset="0"/>
                <a:cs typeface="Arial" panose="020B0604020202020204" pitchFamily="34" charset="0"/>
              </a:rPr>
              <a:t>rtual</a:t>
            </a:r>
            <a:r>
              <a:rPr lang="en-US" spc="-10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reali</a:t>
            </a:r>
            <a:r>
              <a:rPr lang="en-US" spc="-10" dirty="0">
                <a:solidFill>
                  <a:srgbClr val="FFFFFF"/>
                </a:solidFill>
                <a:effectLst/>
                <a:ea typeface="Calibri" panose="020F0502020204030204" pitchFamily="34" charset="0"/>
                <a:cs typeface="Arial" panose="020B0604020202020204" pitchFamily="34" charset="0"/>
              </a:rPr>
              <a:t>ty</a:t>
            </a:r>
            <a:r>
              <a:rPr lang="en-US" spc="-10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(VR)</a:t>
            </a:r>
            <a:r>
              <a:rPr lang="en-US" spc="-10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or</a:t>
            </a:r>
            <a:r>
              <a:rPr lang="en-US" spc="315" dirty="0">
                <a:solidFill>
                  <a:srgbClr val="FFFFFF"/>
                </a:solidFill>
                <a:effectLst/>
                <a:ea typeface="Calibri" panose="020F0502020204030204" pitchFamily="34" charset="0"/>
                <a:cs typeface="Arial" panose="020B0604020202020204" pitchFamily="34" charset="0"/>
              </a:rPr>
              <a:t> </a:t>
            </a:r>
            <a:r>
              <a:rPr lang="en-US" spc="-10" dirty="0">
                <a:solidFill>
                  <a:srgbClr val="FFFFFF"/>
                </a:solidFill>
                <a:effectLst/>
                <a:ea typeface="Calibri" panose="020F0502020204030204" pitchFamily="34" charset="0"/>
                <a:cs typeface="Arial" panose="020B0604020202020204" pitchFamily="34" charset="0"/>
              </a:rPr>
              <a:t>artific</a:t>
            </a:r>
            <a:r>
              <a:rPr lang="en-US" dirty="0">
                <a:solidFill>
                  <a:srgbClr val="FFFFFF"/>
                </a:solidFill>
                <a:effectLst/>
                <a:ea typeface="Calibri" panose="020F0502020204030204" pitchFamily="34" charset="0"/>
                <a:cs typeface="Arial" panose="020B0604020202020204" pitchFamily="34" charset="0"/>
              </a:rPr>
              <a:t>ial</a:t>
            </a:r>
            <a:r>
              <a:rPr lang="en-US" spc="-8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intelligen</a:t>
            </a:r>
            <a:r>
              <a:rPr lang="en-US" spc="-10" dirty="0">
                <a:solidFill>
                  <a:srgbClr val="FFFFFF"/>
                </a:solidFill>
                <a:effectLst/>
                <a:ea typeface="Calibri" panose="020F0502020204030204" pitchFamily="34" charset="0"/>
                <a:cs typeface="Arial" panose="020B0604020202020204" pitchFamily="34" charset="0"/>
              </a:rPr>
              <a:t>ce</a:t>
            </a:r>
            <a:r>
              <a:rPr lang="en-US" spc="-10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(AI)</a:t>
            </a:r>
            <a:r>
              <a:rPr lang="en-US" spc="-9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in</a:t>
            </a:r>
            <a:r>
              <a:rPr lang="en-US" spc="-8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edu</a:t>
            </a:r>
            <a:r>
              <a:rPr lang="en-US" spc="-10" dirty="0">
                <a:solidFill>
                  <a:srgbClr val="FFFFFF"/>
                </a:solidFill>
                <a:effectLst/>
                <a:ea typeface="Calibri" panose="020F0502020204030204" pitchFamily="34" charset="0"/>
                <a:cs typeface="Arial" panose="020B0604020202020204" pitchFamily="34" charset="0"/>
              </a:rPr>
              <a:t>c</a:t>
            </a:r>
            <a:r>
              <a:rPr lang="en-US" dirty="0">
                <a:solidFill>
                  <a:srgbClr val="FFFFFF"/>
                </a:solidFill>
                <a:effectLst/>
                <a:ea typeface="Calibri" panose="020F0502020204030204" pitchFamily="34" charset="0"/>
                <a:cs typeface="Arial" panose="020B0604020202020204" pitchFamily="34" charset="0"/>
              </a:rPr>
              <a:t>ation</a:t>
            </a:r>
            <a:r>
              <a:rPr lang="en-US" spc="-105"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has</a:t>
            </a:r>
            <a:r>
              <a:rPr lang="en-US" spc="-110" dirty="0">
                <a:solidFill>
                  <a:srgbClr val="FFFFFF"/>
                </a:solidFill>
                <a:effectLst/>
                <a:ea typeface="Calibri" panose="020F0502020204030204" pitchFamily="34" charset="0"/>
                <a:cs typeface="Arial" panose="020B0604020202020204" pitchFamily="34" charset="0"/>
              </a:rPr>
              <a:t> </a:t>
            </a:r>
            <a:r>
              <a:rPr lang="en-US" dirty="0">
                <a:solidFill>
                  <a:srgbClr val="FFFFFF"/>
                </a:solidFill>
                <a:effectLst/>
                <a:ea typeface="Calibri" panose="020F0502020204030204" pitchFamily="34" charset="0"/>
                <a:cs typeface="Arial" panose="020B0604020202020204" pitchFamily="34" charset="0"/>
              </a:rPr>
              <a:t>its own benefits and challenges for students with</a:t>
            </a:r>
            <a:r>
              <a:rPr lang="en-US" spc="-125" dirty="0">
                <a:solidFill>
                  <a:srgbClr val="FFFFFF"/>
                </a:solidFill>
                <a:effectLst/>
                <a:ea typeface="Calibri" panose="020F0502020204030204" pitchFamily="34" charset="0"/>
                <a:cs typeface="Arial" panose="020B0604020202020204" pitchFamily="34" charset="0"/>
              </a:rPr>
              <a:t> special learning </a:t>
            </a:r>
            <a:r>
              <a:rPr lang="en-US" dirty="0">
                <a:solidFill>
                  <a:srgbClr val="FFFFFF"/>
                </a:solidFill>
                <a:effectLst/>
                <a:ea typeface="Calibri" panose="020F0502020204030204" pitchFamily="34" charset="0"/>
                <a:cs typeface="Arial" panose="020B0604020202020204" pitchFamily="34" charset="0"/>
              </a:rPr>
              <a:t>disabili</a:t>
            </a:r>
            <a:r>
              <a:rPr lang="en-US" spc="-10" dirty="0">
                <a:solidFill>
                  <a:srgbClr val="FFFFFF"/>
                </a:solidFill>
                <a:effectLst/>
                <a:ea typeface="Calibri" panose="020F0502020204030204" pitchFamily="34" charset="0"/>
                <a:cs typeface="Arial" panose="020B0604020202020204" pitchFamily="34" charset="0"/>
              </a:rPr>
              <a:t>ty.</a:t>
            </a:r>
          </a:p>
          <a:p>
            <a:pPr marL="725170" indent="-285750"/>
            <a:r>
              <a:rPr lang="en-US" spc="-5" dirty="0">
                <a:solidFill>
                  <a:srgbClr val="FFFFFF"/>
                </a:solidFill>
                <a:effectLst/>
                <a:ea typeface="Tw Cen MT" panose="020B0602020104020603" pitchFamily="34" charset="77"/>
                <a:cs typeface="Arial" panose="020B0604020202020204" pitchFamily="34" charset="0"/>
              </a:rPr>
              <a:t>By implementing these strategies, Students with special needs can turning barriers with AI tools into opportunities for independence and inclusion in learning (</a:t>
            </a:r>
            <a:r>
              <a:rPr lang="en-GB" dirty="0">
                <a:solidFill>
                  <a:srgbClr val="FFFFFF"/>
                </a:solidFill>
                <a:effectLst/>
                <a:ea typeface="Tw Cen MT" panose="020B0602020104020603" pitchFamily="34" charset="77"/>
                <a:cs typeface="Arial" panose="020B0604020202020204" pitchFamily="34" charset="0"/>
              </a:rPr>
              <a:t>Zhao(2025) </a:t>
            </a:r>
            <a:endParaRPr lang="en-CA" dirty="0">
              <a:effectLst/>
              <a:ea typeface="Tw Cen MT" panose="020B0602020104020603" pitchFamily="34" charset="77"/>
              <a:cs typeface="Arial" panose="020B0604020202020204" pitchFamily="34" charset="0"/>
            </a:endParaRPr>
          </a:p>
          <a:p>
            <a:pPr marL="668020"/>
            <a:endParaRPr lang="en-CA" sz="1800" b="1" dirty="0">
              <a:effectLst/>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0958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D297-CC4D-8D66-0D79-44DB9ADE1535}"/>
              </a:ext>
            </a:extLst>
          </p:cNvPr>
          <p:cNvSpPr>
            <a:spLocks noGrp="1"/>
          </p:cNvSpPr>
          <p:nvPr>
            <p:ph type="title"/>
          </p:nvPr>
        </p:nvSpPr>
        <p:spPr>
          <a:xfrm>
            <a:off x="0" y="42550"/>
            <a:ext cx="4639849" cy="1252628"/>
          </a:xfrm>
        </p:spPr>
        <p:txBody>
          <a:bodyPr/>
          <a:lstStyle/>
          <a:p>
            <a:pPr algn="ctr"/>
            <a:r>
              <a:rPr lang="en-US" sz="6000" b="1" dirty="0">
                <a:solidFill>
                  <a:schemeClr val="bg1"/>
                </a:solidFill>
                <a:latin typeface="+mn-lt"/>
              </a:rPr>
              <a:t>Introduction</a:t>
            </a:r>
            <a:r>
              <a:rPr lang="en-US" dirty="0">
                <a:solidFill>
                  <a:schemeClr val="bg1"/>
                </a:solidFill>
              </a:rPr>
              <a:t> </a:t>
            </a:r>
          </a:p>
        </p:txBody>
      </p:sp>
      <p:sp>
        <p:nvSpPr>
          <p:cNvPr id="3" name="Content Placeholder 2">
            <a:extLst>
              <a:ext uri="{FF2B5EF4-FFF2-40B4-BE49-F238E27FC236}">
                <a16:creationId xmlns:a16="http://schemas.microsoft.com/office/drawing/2014/main" id="{E3E47188-8656-160C-BE43-931F42307DE4}"/>
              </a:ext>
            </a:extLst>
          </p:cNvPr>
          <p:cNvSpPr>
            <a:spLocks noGrp="1"/>
          </p:cNvSpPr>
          <p:nvPr>
            <p:ph idx="1"/>
          </p:nvPr>
        </p:nvSpPr>
        <p:spPr>
          <a:xfrm>
            <a:off x="242692" y="1253331"/>
            <a:ext cx="10515600" cy="4351338"/>
          </a:xfrm>
        </p:spPr>
        <p:txBody>
          <a:bodyPr/>
          <a:lstStyle/>
          <a:p>
            <a:pPr marL="0" indent="0">
              <a:buNone/>
            </a:pPr>
            <a:endParaRPr lang="en-US" dirty="0"/>
          </a:p>
        </p:txBody>
      </p:sp>
      <p:grpSp>
        <p:nvGrpSpPr>
          <p:cNvPr id="4" name="Group 3">
            <a:extLst>
              <a:ext uri="{FF2B5EF4-FFF2-40B4-BE49-F238E27FC236}">
                <a16:creationId xmlns:a16="http://schemas.microsoft.com/office/drawing/2014/main" id="{B2D6660B-E66B-58B4-9DEA-9CE38EDC1901}"/>
              </a:ext>
            </a:extLst>
          </p:cNvPr>
          <p:cNvGrpSpPr>
            <a:grpSpLocks noChangeAspect="1"/>
          </p:cNvGrpSpPr>
          <p:nvPr/>
        </p:nvGrpSpPr>
        <p:grpSpPr bwMode="auto">
          <a:xfrm>
            <a:off x="0" y="0"/>
            <a:ext cx="12192000" cy="6858000"/>
            <a:chOff x="0" y="0"/>
            <a:chExt cx="14400" cy="8100"/>
          </a:xfrm>
        </p:grpSpPr>
        <p:pic>
          <p:nvPicPr>
            <p:cNvPr id="5" name="Picture 4">
              <a:extLst>
                <a:ext uri="{FF2B5EF4-FFF2-40B4-BE49-F238E27FC236}">
                  <a16:creationId xmlns:a16="http://schemas.microsoft.com/office/drawing/2014/main" id="{66EA495E-2EA1-6F9A-4A7C-88BA5036E674}"/>
                </a:ext>
              </a:extLst>
            </p:cNvPr>
            <p:cNvPicPr>
              <a:picLocks noChangeAspect="1"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400" cy="810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2397289F-ABEE-921A-5199-BBA24C401AA6}"/>
                </a:ext>
              </a:extLst>
            </p:cNvPr>
            <p:cNvGrpSpPr>
              <a:grpSpLocks noChangeAspect="1"/>
            </p:cNvGrpSpPr>
            <p:nvPr/>
          </p:nvGrpSpPr>
          <p:grpSpPr bwMode="auto">
            <a:xfrm>
              <a:off x="0" y="0"/>
              <a:ext cx="8231" cy="8100"/>
              <a:chOff x="0" y="0"/>
              <a:chExt cx="8231" cy="8100"/>
            </a:xfrm>
          </p:grpSpPr>
          <p:sp>
            <p:nvSpPr>
              <p:cNvPr id="8" name="Freeform 7">
                <a:extLst>
                  <a:ext uri="{FF2B5EF4-FFF2-40B4-BE49-F238E27FC236}">
                    <a16:creationId xmlns:a16="http://schemas.microsoft.com/office/drawing/2014/main" id="{956C2120-D6ED-BBE4-E8FC-A02E62E5D039}"/>
                  </a:ext>
                </a:extLst>
              </p:cNvPr>
              <p:cNvSpPr>
                <a:spLocks noChangeAspect="1" noEditPoints="1" noChangeArrowheads="1" noChangeShapeType="1" noTextEdit="1"/>
              </p:cNvSpPr>
              <p:nvPr/>
            </p:nvSpPr>
            <p:spPr bwMode="auto">
              <a:xfrm>
                <a:off x="8229" y="2426"/>
                <a:ext cx="2" cy="3449"/>
              </a:xfrm>
              <a:custGeom>
                <a:avLst/>
                <a:gdLst>
                  <a:gd name="T0" fmla="+- 0 2426 2426"/>
                  <a:gd name="T1" fmla="*/ 2426 h 3449"/>
                  <a:gd name="T2" fmla="+- 0 5874 2426"/>
                  <a:gd name="T3" fmla="*/ 5874 h 3449"/>
                </a:gdLst>
                <a:ahLst/>
                <a:cxnLst>
                  <a:cxn ang="0">
                    <a:pos x="0" y="T1"/>
                  </a:cxn>
                  <a:cxn ang="0">
                    <a:pos x="0" y="T3"/>
                  </a:cxn>
                </a:cxnLst>
                <a:rect l="0" t="0" r="r" b="b"/>
                <a:pathLst>
                  <a:path h="3449">
                    <a:moveTo>
                      <a:pt x="0" y="0"/>
                    </a:moveTo>
                    <a:lnTo>
                      <a:pt x="0" y="3448"/>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pic>
            <p:nvPicPr>
              <p:cNvPr id="9" name="Picture 8">
                <a:extLst>
                  <a:ext uri="{FF2B5EF4-FFF2-40B4-BE49-F238E27FC236}">
                    <a16:creationId xmlns:a16="http://schemas.microsoft.com/office/drawing/2014/main" id="{82AC0830-7F9F-47BE-F204-92C67416546F}"/>
                  </a:ext>
                </a:extLst>
              </p:cNvPr>
              <p:cNvPicPr>
                <a:picLocks noChangeAspect="1"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760" cy="8100"/>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11" name="Rectangle 10">
            <a:extLst>
              <a:ext uri="{FF2B5EF4-FFF2-40B4-BE49-F238E27FC236}">
                <a16:creationId xmlns:a16="http://schemas.microsoft.com/office/drawing/2014/main" id="{5869F7FF-E443-1EC9-03DF-A307A4899E45}"/>
              </a:ext>
            </a:extLst>
          </p:cNvPr>
          <p:cNvSpPr/>
          <p:nvPr/>
        </p:nvSpPr>
        <p:spPr>
          <a:xfrm>
            <a:off x="5065486" y="362857"/>
            <a:ext cx="4052149" cy="890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300" spc="-5" dirty="0">
                <a:solidFill>
                  <a:srgbClr val="FFFFFF"/>
                </a:solidFill>
                <a:effectLst/>
                <a:ea typeface="Tw Cen MT" panose="020B0602020104020603" pitchFamily="34" charset="77"/>
              </a:rPr>
              <a:t>Research</a:t>
            </a:r>
            <a:r>
              <a:rPr lang="en-CA" dirty="0">
                <a:effectLst/>
              </a:rPr>
              <a:t> </a:t>
            </a:r>
            <a:endParaRPr lang="en-US" dirty="0"/>
          </a:p>
        </p:txBody>
      </p:sp>
      <p:sp>
        <p:nvSpPr>
          <p:cNvPr id="12" name="Rectangle 11">
            <a:extLst>
              <a:ext uri="{FF2B5EF4-FFF2-40B4-BE49-F238E27FC236}">
                <a16:creationId xmlns:a16="http://schemas.microsoft.com/office/drawing/2014/main" id="{D477BB99-20DF-6109-AE62-D02CEACFE5E4}"/>
              </a:ext>
            </a:extLst>
          </p:cNvPr>
          <p:cNvSpPr/>
          <p:nvPr/>
        </p:nvSpPr>
        <p:spPr>
          <a:xfrm>
            <a:off x="6967221" y="1447800"/>
            <a:ext cx="4970230" cy="4521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676910" lvl="0" indent="-342900" rtl="0">
              <a:spcBef>
                <a:spcPts val="1440"/>
              </a:spcBef>
              <a:spcAft>
                <a:spcPts val="0"/>
              </a:spcAft>
              <a:buClr>
                <a:srgbClr val="FFFFFF"/>
              </a:buClr>
              <a:buSzPts val="1600"/>
              <a:buFont typeface="Times New Roman" panose="02020603050405020304" pitchFamily="18" charset="0"/>
              <a:buChar char="●"/>
              <a:tabLst>
                <a:tab pos="4461510" algn="l"/>
              </a:tabLst>
            </a:pPr>
            <a:r>
              <a:rPr lang="en-US" sz="200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I</a:t>
            </a:r>
            <a:r>
              <a:rPr lang="en-US" sz="2000" spc="-5"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did</a:t>
            </a:r>
            <a:r>
              <a:rPr lang="en-US" sz="2000" spc="1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my</a:t>
            </a:r>
            <a:r>
              <a:rPr lang="en-US" sz="2000" spc="-2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spc="-1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s</a:t>
            </a:r>
            <a:r>
              <a:rPr lang="en-US" sz="2000" spc="-5"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earch</a:t>
            </a:r>
            <a:r>
              <a:rPr lang="en-US" sz="2000" spc="35"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through</a:t>
            </a:r>
            <a:r>
              <a:rPr lang="en-US" sz="2000" spc="13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trusted</a:t>
            </a:r>
            <a:r>
              <a:rPr lang="en-US" sz="2000" spc="-165"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spc="-5"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search</a:t>
            </a:r>
            <a:r>
              <a:rPr lang="en-US" sz="2000" spc="-15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 </a:t>
            </a:r>
            <a:r>
              <a:rPr lang="en-US" sz="2000" spc="-10" dirty="0">
                <a:solidFill>
                  <a:srgbClr val="FFFFFF"/>
                </a:solidFill>
                <a:effectLst/>
                <a:latin typeface="ACADEMY ENGRAVED LET PLAIN:1.0" panose="02000000000000000000" pitchFamily="2" charset="0"/>
                <a:ea typeface="Times New Roman" panose="02020603050405020304" pitchFamily="18" charset="0"/>
                <a:cs typeface="Arial" panose="020B0604020202020204" pitchFamily="34" charset="0"/>
              </a:rPr>
              <a:t>tools called Google Scholar and Databased.</a:t>
            </a:r>
            <a:endParaRPr lang="en-CA" sz="2000" spc="-10" dirty="0">
              <a:latin typeface="ACADEMY ENGRAVED LET PLAIN:1.0" panose="02000000000000000000" pitchFamily="2" charset="0"/>
              <a:ea typeface="Times New Roman" panose="02020603050405020304" pitchFamily="18" charset="0"/>
              <a:cs typeface="Arial" panose="020B0604020202020204" pitchFamily="34" charset="0"/>
            </a:endParaRPr>
          </a:p>
          <a:p>
            <a:pPr marL="342900" marR="676910" lvl="0" indent="-342900" rtl="0">
              <a:spcBef>
                <a:spcPts val="1440"/>
              </a:spcBef>
              <a:spcAft>
                <a:spcPts val="0"/>
              </a:spcAft>
              <a:buClr>
                <a:srgbClr val="FFFFFF"/>
              </a:buClr>
              <a:buSzPts val="1600"/>
              <a:buFont typeface="Times New Roman" panose="02020603050405020304" pitchFamily="18" charset="0"/>
              <a:buChar char="●"/>
              <a:tabLst>
                <a:tab pos="4461510" algn="l"/>
              </a:tabLst>
            </a:pPr>
            <a:r>
              <a:rPr lang="en-US" sz="2000" dirty="0">
                <a:solidFill>
                  <a:srgbClr val="FFFFFF"/>
                </a:solidFill>
                <a:effectLst/>
                <a:latin typeface="ACADEMY ENGRAVED LET PLAIN:1.0" panose="02000000000000000000" pitchFamily="2" charset="0"/>
                <a:ea typeface="Montserrat" pitchFamily="2" charset="77"/>
                <a:cs typeface="Montserrat" pitchFamily="2" charset="77"/>
              </a:rPr>
              <a:t>I started by creating a simple framework to track:  Question, Source,  Key insight , Relevance. What </a:t>
            </a:r>
            <a:r>
              <a:rPr lang="en-US" sz="2000" dirty="0">
                <a:solidFill>
                  <a:srgbClr val="FFFFFF"/>
                </a:solidFill>
                <a:latin typeface="ACADEMY ENGRAVED LET PLAIN:1.0" panose="02000000000000000000" pitchFamily="2" charset="0"/>
                <a:cs typeface="Arial" panose="020B0604020202020204" pitchFamily="34" charset="0"/>
              </a:rPr>
              <a:t>barriers  exist?  Lack  of personalization  in  digital learning,  Supports  call  for  inclusive  for  disadvantaged students.</a:t>
            </a:r>
            <a:r>
              <a:rPr lang="en-CA" sz="2000" dirty="0">
                <a:solidFill>
                  <a:srgbClr val="FFFFFF"/>
                </a:solidFill>
                <a:latin typeface="ACADEMY ENGRAVED LET PLAIN:1.0" panose="02000000000000000000" pitchFamily="2" charset="0"/>
                <a:cs typeface="Arial" panose="020B0604020202020204" pitchFamily="34" charset="0"/>
              </a:rPr>
              <a:t> </a:t>
            </a:r>
            <a:endParaRPr lang="en-US" sz="2000" dirty="0">
              <a:solidFill>
                <a:srgbClr val="FFFFFF"/>
              </a:solidFill>
              <a:latin typeface="ACADEMY ENGRAVED LET PLAIN:1.0" panose="02000000000000000000" pitchFamily="2" charset="0"/>
              <a:cs typeface="Arial" panose="020B0604020202020204" pitchFamily="34" charset="0"/>
            </a:endParaRPr>
          </a:p>
        </p:txBody>
      </p:sp>
    </p:spTree>
    <p:extLst>
      <p:ext uri="{BB962C8B-B14F-4D97-AF65-F5344CB8AC3E}">
        <p14:creationId xmlns:p14="http://schemas.microsoft.com/office/powerpoint/2010/main" val="3527413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BDD40-278D-7E8A-4635-7B04E71F8E4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807AC3E-38C9-CB9E-479E-8E2F9A69CF28}"/>
              </a:ext>
            </a:extLst>
          </p:cNvPr>
          <p:cNvSpPr>
            <a:spLocks noGrp="1"/>
          </p:cNvSpPr>
          <p:nvPr>
            <p:ph idx="1"/>
          </p:nvPr>
        </p:nvSpPr>
        <p:spPr/>
        <p:txBody>
          <a:bodyPr/>
          <a:lstStyle/>
          <a:p>
            <a:endParaRPr lang="en-US" dirty="0"/>
          </a:p>
        </p:txBody>
      </p:sp>
      <p:grpSp>
        <p:nvGrpSpPr>
          <p:cNvPr id="4" name="Group 3">
            <a:extLst>
              <a:ext uri="{FF2B5EF4-FFF2-40B4-BE49-F238E27FC236}">
                <a16:creationId xmlns:a16="http://schemas.microsoft.com/office/drawing/2014/main" id="{77128A9E-ED32-4526-3543-7D93BD5A0079}"/>
              </a:ext>
            </a:extLst>
          </p:cNvPr>
          <p:cNvGrpSpPr>
            <a:grpSpLocks noChangeAspect="1"/>
          </p:cNvGrpSpPr>
          <p:nvPr/>
        </p:nvGrpSpPr>
        <p:grpSpPr bwMode="auto">
          <a:xfrm>
            <a:off x="2746545" y="3266172"/>
            <a:ext cx="6627696" cy="287159"/>
            <a:chOff x="2873" y="3938"/>
            <a:chExt cx="8562" cy="194"/>
          </a:xfrm>
        </p:grpSpPr>
        <p:pic>
          <p:nvPicPr>
            <p:cNvPr id="6" name="Picture 5">
              <a:extLst>
                <a:ext uri="{FF2B5EF4-FFF2-40B4-BE49-F238E27FC236}">
                  <a16:creationId xmlns:a16="http://schemas.microsoft.com/office/drawing/2014/main" id="{88DEFEB8-7692-BCC5-917B-A1F711741C95}"/>
                </a:ext>
              </a:extLst>
            </p:cNvPr>
            <p:cNvPicPr>
              <a:picLocks noChangeAspect="1"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873" y="3938"/>
              <a:ext cx="814" cy="194"/>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12">
              <a:extLst>
                <a:ext uri="{FF2B5EF4-FFF2-40B4-BE49-F238E27FC236}">
                  <a16:creationId xmlns:a16="http://schemas.microsoft.com/office/drawing/2014/main" id="{005EBE0E-0D8E-D085-892C-E8B44163BC63}"/>
                </a:ext>
              </a:extLst>
            </p:cNvPr>
            <p:cNvSpPr>
              <a:spLocks noChangeAspect="1" noEditPoints="1" noChangeArrowheads="1" noChangeShapeType="1" noTextEdit="1"/>
            </p:cNvSpPr>
            <p:nvPr/>
          </p:nvSpPr>
          <p:spPr bwMode="auto">
            <a:xfrm>
              <a:off x="2966" y="4010"/>
              <a:ext cx="626" cy="2"/>
            </a:xfrm>
            <a:custGeom>
              <a:avLst/>
              <a:gdLst>
                <a:gd name="T0" fmla="+- 0 2966 2966"/>
                <a:gd name="T1" fmla="*/ T0 w 626"/>
                <a:gd name="T2" fmla="+- 0 3591 2966"/>
                <a:gd name="T3" fmla="*/ T2 w 626"/>
              </a:gdLst>
              <a:ahLst/>
              <a:cxnLst>
                <a:cxn ang="0">
                  <a:pos x="T1" y="0"/>
                </a:cxn>
                <a:cxn ang="0">
                  <a:pos x="T3" y="0"/>
                </a:cxn>
              </a:cxnLst>
              <a:rect l="0" t="0" r="r" b="b"/>
              <a:pathLst>
                <a:path w="626">
                  <a:moveTo>
                    <a:pt x="0" y="0"/>
                  </a:moveTo>
                  <a:lnTo>
                    <a:pt x="625"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sp>
          <p:nvSpPr>
            <p:cNvPr id="11" name="Freeform 10">
              <a:extLst>
                <a:ext uri="{FF2B5EF4-FFF2-40B4-BE49-F238E27FC236}">
                  <a16:creationId xmlns:a16="http://schemas.microsoft.com/office/drawing/2014/main" id="{80BCC752-7A80-699D-4C8C-D448B7BA0771}"/>
                </a:ext>
              </a:extLst>
            </p:cNvPr>
            <p:cNvSpPr>
              <a:spLocks noChangeAspect="1" noEditPoints="1" noChangeArrowheads="1" noChangeShapeType="1" noTextEdit="1"/>
            </p:cNvSpPr>
            <p:nvPr/>
          </p:nvSpPr>
          <p:spPr bwMode="auto">
            <a:xfrm>
              <a:off x="6887" y="4010"/>
              <a:ext cx="626" cy="2"/>
            </a:xfrm>
            <a:custGeom>
              <a:avLst/>
              <a:gdLst>
                <a:gd name="T0" fmla="+- 0 6887 6887"/>
                <a:gd name="T1" fmla="*/ T0 w 626"/>
                <a:gd name="T2" fmla="+- 0 7513 6887"/>
                <a:gd name="T3" fmla="*/ T2 w 626"/>
              </a:gdLst>
              <a:ahLst/>
              <a:cxnLst>
                <a:cxn ang="0">
                  <a:pos x="T1" y="0"/>
                </a:cxn>
                <a:cxn ang="0">
                  <a:pos x="T3" y="0"/>
                </a:cxn>
              </a:cxnLst>
              <a:rect l="0" t="0" r="r" b="b"/>
              <a:pathLst>
                <a:path w="626">
                  <a:moveTo>
                    <a:pt x="0" y="0"/>
                  </a:moveTo>
                  <a:lnTo>
                    <a:pt x="626"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grpSp>
          <p:nvGrpSpPr>
            <p:cNvPr id="9" name="Group 8">
              <a:extLst>
                <a:ext uri="{FF2B5EF4-FFF2-40B4-BE49-F238E27FC236}">
                  <a16:creationId xmlns:a16="http://schemas.microsoft.com/office/drawing/2014/main" id="{C1F08233-7609-7057-42F1-DDBB7FB3A363}"/>
                </a:ext>
              </a:extLst>
            </p:cNvPr>
            <p:cNvGrpSpPr>
              <a:grpSpLocks noChangeAspect="1"/>
            </p:cNvGrpSpPr>
            <p:nvPr/>
          </p:nvGrpSpPr>
          <p:grpSpPr bwMode="auto">
            <a:xfrm>
              <a:off x="10809" y="4010"/>
              <a:ext cx="626" cy="2"/>
              <a:chOff x="10809" y="4010"/>
              <a:chExt cx="626" cy="2"/>
            </a:xfrm>
          </p:grpSpPr>
          <p:sp>
            <p:nvSpPr>
              <p:cNvPr id="10" name="Freeform 9">
                <a:extLst>
                  <a:ext uri="{FF2B5EF4-FFF2-40B4-BE49-F238E27FC236}">
                    <a16:creationId xmlns:a16="http://schemas.microsoft.com/office/drawing/2014/main" id="{00A1FA92-FCAE-2341-A71E-EB1E7887FAEB}"/>
                  </a:ext>
                </a:extLst>
              </p:cNvPr>
              <p:cNvSpPr>
                <a:spLocks noChangeAspect="1" noEditPoints="1" noChangeArrowheads="1" noChangeShapeType="1" noTextEdit="1"/>
              </p:cNvSpPr>
              <p:nvPr/>
            </p:nvSpPr>
            <p:spPr bwMode="auto">
              <a:xfrm>
                <a:off x="10809" y="4010"/>
                <a:ext cx="626" cy="2"/>
              </a:xfrm>
              <a:custGeom>
                <a:avLst/>
                <a:gdLst>
                  <a:gd name="T0" fmla="+- 0 10809 10809"/>
                  <a:gd name="T1" fmla="*/ T0 w 626"/>
                  <a:gd name="T2" fmla="+- 0 11434 10809"/>
                  <a:gd name="T3" fmla="*/ T2 w 626"/>
                </a:gdLst>
                <a:ahLst/>
                <a:cxnLst>
                  <a:cxn ang="0">
                    <a:pos x="T1" y="0"/>
                  </a:cxn>
                  <a:cxn ang="0">
                    <a:pos x="T3" y="0"/>
                  </a:cxn>
                </a:cxnLst>
                <a:rect l="0" t="0" r="r" b="b"/>
                <a:pathLst>
                  <a:path w="626">
                    <a:moveTo>
                      <a:pt x="0" y="0"/>
                    </a:moveTo>
                    <a:lnTo>
                      <a:pt x="625"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grpSp>
      </p:grpSp>
      <p:grpSp>
        <p:nvGrpSpPr>
          <p:cNvPr id="15" name="Group 14">
            <a:extLst>
              <a:ext uri="{FF2B5EF4-FFF2-40B4-BE49-F238E27FC236}">
                <a16:creationId xmlns:a16="http://schemas.microsoft.com/office/drawing/2014/main" id="{EA845767-E73F-63E5-4816-436A02ECCAFF}"/>
              </a:ext>
            </a:extLst>
          </p:cNvPr>
          <p:cNvGrpSpPr>
            <a:grpSpLocks noChangeAspect="1"/>
          </p:cNvGrpSpPr>
          <p:nvPr/>
        </p:nvGrpSpPr>
        <p:grpSpPr bwMode="auto">
          <a:xfrm>
            <a:off x="-35213" y="0"/>
            <a:ext cx="12191802" cy="6864188"/>
            <a:chOff x="-675" y="0"/>
            <a:chExt cx="15750" cy="6365"/>
          </a:xfrm>
        </p:grpSpPr>
        <p:pic>
          <p:nvPicPr>
            <p:cNvPr id="16" name="Picture 15">
              <a:extLst>
                <a:ext uri="{FF2B5EF4-FFF2-40B4-BE49-F238E27FC236}">
                  <a16:creationId xmlns:a16="http://schemas.microsoft.com/office/drawing/2014/main" id="{30F8ABE2-1E25-64C5-0AB3-C5BFEF27E5F5}"/>
                </a:ext>
              </a:extLst>
            </p:cNvPr>
            <p:cNvPicPr>
              <a:picLocks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75" y="0"/>
              <a:ext cx="15750" cy="63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27584B44-A32A-1C07-12C6-DC1543C812C4}"/>
                </a:ext>
              </a:extLst>
            </p:cNvPr>
            <p:cNvPicPr>
              <a:picLocks noChangeAspect="1"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873" y="3938"/>
              <a:ext cx="814" cy="194"/>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0EF5A533-B664-B8C5-4170-DC1D4E8B6E2A}"/>
                </a:ext>
              </a:extLst>
            </p:cNvPr>
            <p:cNvGrpSpPr>
              <a:grpSpLocks noChangeAspect="1"/>
            </p:cNvGrpSpPr>
            <p:nvPr/>
          </p:nvGrpSpPr>
          <p:grpSpPr bwMode="auto">
            <a:xfrm>
              <a:off x="2966" y="3938"/>
              <a:ext cx="4639" cy="194"/>
              <a:chOff x="2966" y="3938"/>
              <a:chExt cx="4639" cy="194"/>
            </a:xfrm>
          </p:grpSpPr>
          <p:sp>
            <p:nvSpPr>
              <p:cNvPr id="24" name="Freeform 23">
                <a:extLst>
                  <a:ext uri="{FF2B5EF4-FFF2-40B4-BE49-F238E27FC236}">
                    <a16:creationId xmlns:a16="http://schemas.microsoft.com/office/drawing/2014/main" id="{EC91C980-14BC-9030-ADEC-D5DBCCAF3B08}"/>
                  </a:ext>
                </a:extLst>
              </p:cNvPr>
              <p:cNvSpPr>
                <a:spLocks noChangeAspect="1" noEditPoints="1" noChangeArrowheads="1" noChangeShapeType="1" noTextEdit="1"/>
              </p:cNvSpPr>
              <p:nvPr/>
            </p:nvSpPr>
            <p:spPr bwMode="auto">
              <a:xfrm>
                <a:off x="2966" y="4010"/>
                <a:ext cx="626" cy="2"/>
              </a:xfrm>
              <a:custGeom>
                <a:avLst/>
                <a:gdLst>
                  <a:gd name="T0" fmla="+- 0 2966 2966"/>
                  <a:gd name="T1" fmla="*/ T0 w 626"/>
                  <a:gd name="T2" fmla="+- 0 3591 2966"/>
                  <a:gd name="T3" fmla="*/ T2 w 626"/>
                </a:gdLst>
                <a:ahLst/>
                <a:cxnLst>
                  <a:cxn ang="0">
                    <a:pos x="T1" y="0"/>
                  </a:cxn>
                  <a:cxn ang="0">
                    <a:pos x="T3" y="0"/>
                  </a:cxn>
                </a:cxnLst>
                <a:rect l="0" t="0" r="r" b="b"/>
                <a:pathLst>
                  <a:path w="626">
                    <a:moveTo>
                      <a:pt x="0" y="0"/>
                    </a:moveTo>
                    <a:lnTo>
                      <a:pt x="625"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pic>
            <p:nvPicPr>
              <p:cNvPr id="25" name="Picture 24">
                <a:extLst>
                  <a:ext uri="{FF2B5EF4-FFF2-40B4-BE49-F238E27FC236}">
                    <a16:creationId xmlns:a16="http://schemas.microsoft.com/office/drawing/2014/main" id="{6B2767F0-80CA-0D1F-EAC1-FDEC281B6D34}"/>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794" y="3938"/>
                <a:ext cx="811" cy="19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9" name="Group 18">
              <a:extLst>
                <a:ext uri="{FF2B5EF4-FFF2-40B4-BE49-F238E27FC236}">
                  <a16:creationId xmlns:a16="http://schemas.microsoft.com/office/drawing/2014/main" id="{0A8BB693-5F27-9DBF-5897-8B166359E935}"/>
                </a:ext>
              </a:extLst>
            </p:cNvPr>
            <p:cNvGrpSpPr>
              <a:grpSpLocks noChangeAspect="1"/>
            </p:cNvGrpSpPr>
            <p:nvPr/>
          </p:nvGrpSpPr>
          <p:grpSpPr bwMode="auto">
            <a:xfrm>
              <a:off x="6887" y="3938"/>
              <a:ext cx="4640" cy="194"/>
              <a:chOff x="6887" y="3938"/>
              <a:chExt cx="4640" cy="194"/>
            </a:xfrm>
          </p:grpSpPr>
          <p:sp>
            <p:nvSpPr>
              <p:cNvPr id="22" name="Freeform 21">
                <a:extLst>
                  <a:ext uri="{FF2B5EF4-FFF2-40B4-BE49-F238E27FC236}">
                    <a16:creationId xmlns:a16="http://schemas.microsoft.com/office/drawing/2014/main" id="{3375AD63-4268-345D-9BAE-9EC175B10662}"/>
                  </a:ext>
                </a:extLst>
              </p:cNvPr>
              <p:cNvSpPr>
                <a:spLocks noChangeAspect="1" noEditPoints="1" noChangeArrowheads="1" noChangeShapeType="1" noTextEdit="1"/>
              </p:cNvSpPr>
              <p:nvPr/>
            </p:nvSpPr>
            <p:spPr bwMode="auto">
              <a:xfrm>
                <a:off x="6887" y="4010"/>
                <a:ext cx="626" cy="2"/>
              </a:xfrm>
              <a:custGeom>
                <a:avLst/>
                <a:gdLst>
                  <a:gd name="T0" fmla="+- 0 6887 6887"/>
                  <a:gd name="T1" fmla="*/ T0 w 626"/>
                  <a:gd name="T2" fmla="+- 0 7513 6887"/>
                  <a:gd name="T3" fmla="*/ T2 w 626"/>
                </a:gdLst>
                <a:ahLst/>
                <a:cxnLst>
                  <a:cxn ang="0">
                    <a:pos x="T1" y="0"/>
                  </a:cxn>
                  <a:cxn ang="0">
                    <a:pos x="T3" y="0"/>
                  </a:cxn>
                </a:cxnLst>
                <a:rect l="0" t="0" r="r" b="b"/>
                <a:pathLst>
                  <a:path w="626">
                    <a:moveTo>
                      <a:pt x="0" y="0"/>
                    </a:moveTo>
                    <a:lnTo>
                      <a:pt x="626"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pic>
            <p:nvPicPr>
              <p:cNvPr id="23" name="Picture 22">
                <a:extLst>
                  <a:ext uri="{FF2B5EF4-FFF2-40B4-BE49-F238E27FC236}">
                    <a16:creationId xmlns:a16="http://schemas.microsoft.com/office/drawing/2014/main" id="{285ECD52-830E-BF0E-817E-12656BB103EA}"/>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0716" y="3938"/>
                <a:ext cx="811" cy="19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 name="Group 19">
              <a:extLst>
                <a:ext uri="{FF2B5EF4-FFF2-40B4-BE49-F238E27FC236}">
                  <a16:creationId xmlns:a16="http://schemas.microsoft.com/office/drawing/2014/main" id="{86837A9C-E4F6-1EE2-E066-EB3B58C9962F}"/>
                </a:ext>
              </a:extLst>
            </p:cNvPr>
            <p:cNvGrpSpPr>
              <a:grpSpLocks noChangeAspect="1"/>
            </p:cNvGrpSpPr>
            <p:nvPr/>
          </p:nvGrpSpPr>
          <p:grpSpPr bwMode="auto">
            <a:xfrm>
              <a:off x="10809" y="4010"/>
              <a:ext cx="626" cy="2"/>
              <a:chOff x="10809" y="4010"/>
              <a:chExt cx="626" cy="2"/>
            </a:xfrm>
          </p:grpSpPr>
          <p:sp>
            <p:nvSpPr>
              <p:cNvPr id="21" name="Freeform 20">
                <a:extLst>
                  <a:ext uri="{FF2B5EF4-FFF2-40B4-BE49-F238E27FC236}">
                    <a16:creationId xmlns:a16="http://schemas.microsoft.com/office/drawing/2014/main" id="{1C769E05-9CBF-415E-E6AB-ED9A9F3CCB08}"/>
                  </a:ext>
                </a:extLst>
              </p:cNvPr>
              <p:cNvSpPr>
                <a:spLocks noChangeAspect="1" noEditPoints="1" noChangeArrowheads="1" noChangeShapeType="1" noTextEdit="1"/>
              </p:cNvSpPr>
              <p:nvPr/>
            </p:nvSpPr>
            <p:spPr bwMode="auto">
              <a:xfrm>
                <a:off x="10809" y="4010"/>
                <a:ext cx="626" cy="2"/>
              </a:xfrm>
              <a:custGeom>
                <a:avLst/>
                <a:gdLst>
                  <a:gd name="T0" fmla="+- 0 10809 10809"/>
                  <a:gd name="T1" fmla="*/ T0 w 626"/>
                  <a:gd name="T2" fmla="+- 0 11434 10809"/>
                  <a:gd name="T3" fmla="*/ T2 w 626"/>
                </a:gdLst>
                <a:ahLst/>
                <a:cxnLst>
                  <a:cxn ang="0">
                    <a:pos x="T1" y="0"/>
                  </a:cxn>
                  <a:cxn ang="0">
                    <a:pos x="T3" y="0"/>
                  </a:cxn>
                </a:cxnLst>
                <a:rect l="0" t="0" r="r" b="b"/>
                <a:pathLst>
                  <a:path w="626">
                    <a:moveTo>
                      <a:pt x="0" y="0"/>
                    </a:moveTo>
                    <a:lnTo>
                      <a:pt x="625"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grpSp>
      </p:grpSp>
      <p:sp>
        <p:nvSpPr>
          <p:cNvPr id="26" name="Rectangle 25">
            <a:extLst>
              <a:ext uri="{FF2B5EF4-FFF2-40B4-BE49-F238E27FC236}">
                <a16:creationId xmlns:a16="http://schemas.microsoft.com/office/drawing/2014/main" id="{3EC92FF8-65F1-3333-4ADC-69F14FBB1FD4}"/>
              </a:ext>
            </a:extLst>
          </p:cNvPr>
          <p:cNvSpPr/>
          <p:nvPr/>
        </p:nvSpPr>
        <p:spPr>
          <a:xfrm>
            <a:off x="0" y="-270810"/>
            <a:ext cx="5853712" cy="1981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spc="-5" dirty="0">
                <a:solidFill>
                  <a:srgbClr val="FFFF00"/>
                </a:solidFill>
                <a:effectLst/>
                <a:ea typeface="Tw Cen MT" panose="020B0602020104020603" pitchFamily="34" charset="77"/>
              </a:rPr>
              <a:t>Planning and writing</a:t>
            </a:r>
            <a:r>
              <a:rPr lang="en-CA" sz="4400" b="1" dirty="0">
                <a:solidFill>
                  <a:srgbClr val="FFFF00"/>
                </a:solidFill>
                <a:effectLst/>
              </a:rPr>
              <a:t> </a:t>
            </a:r>
            <a:endParaRPr lang="en-US" sz="4400" b="1" dirty="0">
              <a:solidFill>
                <a:srgbClr val="FFFF00"/>
              </a:solidFill>
            </a:endParaRPr>
          </a:p>
        </p:txBody>
      </p:sp>
      <p:sp>
        <p:nvSpPr>
          <p:cNvPr id="27" name="Rectangle 26">
            <a:extLst>
              <a:ext uri="{FF2B5EF4-FFF2-40B4-BE49-F238E27FC236}">
                <a16:creationId xmlns:a16="http://schemas.microsoft.com/office/drawing/2014/main" id="{8D987244-64A5-9BC0-1D71-04ED911644FA}"/>
              </a:ext>
            </a:extLst>
          </p:cNvPr>
          <p:cNvSpPr/>
          <p:nvPr/>
        </p:nvSpPr>
        <p:spPr>
          <a:xfrm>
            <a:off x="2466975" y="3025173"/>
            <a:ext cx="7258050" cy="114458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t>01                   02                  03</a:t>
            </a:r>
          </a:p>
        </p:txBody>
      </p:sp>
      <p:sp>
        <p:nvSpPr>
          <p:cNvPr id="28" name="Rectangle 27">
            <a:extLst>
              <a:ext uri="{FF2B5EF4-FFF2-40B4-BE49-F238E27FC236}">
                <a16:creationId xmlns:a16="http://schemas.microsoft.com/office/drawing/2014/main" id="{83FA9826-F84F-A7B8-5A41-8788AC942E28}"/>
              </a:ext>
            </a:extLst>
          </p:cNvPr>
          <p:cNvSpPr/>
          <p:nvPr/>
        </p:nvSpPr>
        <p:spPr>
          <a:xfrm>
            <a:off x="1677830" y="4310998"/>
            <a:ext cx="3086100" cy="1981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What</a:t>
            </a:r>
            <a:r>
              <a:rPr lang="en-US" sz="2800" b="1" spc="-15" dirty="0">
                <a:solidFill>
                  <a:srgbClr val="FFFFFF"/>
                </a:solidFill>
                <a:effectLst/>
                <a:latin typeface="Calibri" panose="020F0502020204030204" pitchFamily="34" charset="0"/>
                <a:ea typeface="Calibri" panose="020F0502020204030204" pitchFamily="34" charset="0"/>
                <a:cs typeface="Arial" panose="020B0604020202020204" pitchFamily="34" charset="0"/>
              </a:rPr>
              <a:t> </a:t>
            </a: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are the</a:t>
            </a:r>
            <a:r>
              <a:rPr lang="en-US" sz="2800" b="1" spc="10" dirty="0">
                <a:solidFill>
                  <a:srgbClr val="FFFFFF"/>
                </a:solidFill>
                <a:effectLst/>
                <a:latin typeface="Calibri" panose="020F0502020204030204" pitchFamily="34" charset="0"/>
                <a:ea typeface="Calibri" panose="020F0502020204030204" pitchFamily="34" charset="0"/>
                <a:cs typeface="Arial" panose="020B0604020202020204" pitchFamily="34" charset="0"/>
              </a:rPr>
              <a:t> </a:t>
            </a: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most widely</a:t>
            </a:r>
            <a:r>
              <a:rPr lang="en-US" sz="2800" b="1" spc="155" dirty="0">
                <a:solidFill>
                  <a:srgbClr val="FFFFFF"/>
                </a:solidFill>
                <a:effectLst/>
                <a:latin typeface="Calibri" panose="020F0502020204030204" pitchFamily="34" charset="0"/>
                <a:ea typeface="Calibri" panose="020F0502020204030204" pitchFamily="34" charset="0"/>
                <a:cs typeface="Arial" panose="020B0604020202020204" pitchFamily="34" charset="0"/>
              </a:rPr>
              <a:t> </a:t>
            </a: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used</a:t>
            </a:r>
            <a:r>
              <a:rPr lang="en-US" sz="2800" b="1" spc="105" dirty="0">
                <a:solidFill>
                  <a:srgbClr val="FFFFFF"/>
                </a:solidFill>
                <a:effectLst/>
                <a:latin typeface="Calibri" panose="020F0502020204030204" pitchFamily="34" charset="0"/>
                <a:ea typeface="Calibri" panose="020F0502020204030204" pitchFamily="34" charset="0"/>
                <a:cs typeface="Arial" panose="020B0604020202020204" pitchFamily="34" charset="0"/>
              </a:rPr>
              <a:t> </a:t>
            </a: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tools</a:t>
            </a:r>
            <a:r>
              <a:rPr lang="en-US" sz="2800" b="1" spc="-20" dirty="0">
                <a:solidFill>
                  <a:srgbClr val="FFFFFF"/>
                </a:solidFill>
                <a:effectLst/>
                <a:latin typeface="Calibri" panose="020F0502020204030204" pitchFamily="34" charset="0"/>
                <a:ea typeface="Calibri" panose="020F0502020204030204" pitchFamily="34" charset="0"/>
                <a:cs typeface="Arial" panose="020B0604020202020204" pitchFamily="34" charset="0"/>
              </a:rPr>
              <a:t> </a:t>
            </a:r>
            <a:r>
              <a:rPr lang="en-US" sz="2800" b="1" dirty="0">
                <a:solidFill>
                  <a:srgbClr val="FFFFFF"/>
                </a:solidFill>
                <a:effectLst/>
                <a:latin typeface="Calibri" panose="020F0502020204030204" pitchFamily="34" charset="0"/>
                <a:ea typeface="Calibri" panose="020F0502020204030204" pitchFamily="34" charset="0"/>
                <a:cs typeface="Arial" panose="020B0604020202020204" pitchFamily="34" charset="0"/>
              </a:rPr>
              <a:t>now</a:t>
            </a:r>
            <a:endParaRPr lang="en-CA" sz="2800" b="1" dirty="0">
              <a:effectLst/>
              <a:latin typeface="Calibri" panose="020F0502020204030204" pitchFamily="34" charset="0"/>
              <a:ea typeface="Calibri" panose="020F0502020204030204" pitchFamily="34" charset="0"/>
              <a:cs typeface="Arial" panose="020B0604020202020204" pitchFamily="34" charset="0"/>
            </a:endParaRPr>
          </a:p>
          <a:p>
            <a:pPr algn="ctr"/>
            <a:endParaRPr lang="en-US" dirty="0"/>
          </a:p>
        </p:txBody>
      </p:sp>
      <p:sp>
        <p:nvSpPr>
          <p:cNvPr id="29" name="Rectangle 28">
            <a:extLst>
              <a:ext uri="{FF2B5EF4-FFF2-40B4-BE49-F238E27FC236}">
                <a16:creationId xmlns:a16="http://schemas.microsoft.com/office/drawing/2014/main" id="{43597DB4-B120-FA1A-1602-26D9FF5AE39D}"/>
              </a:ext>
            </a:extLst>
          </p:cNvPr>
          <p:cNvSpPr/>
          <p:nvPr/>
        </p:nvSpPr>
        <p:spPr>
          <a:xfrm>
            <a:off x="4793816" y="4383066"/>
            <a:ext cx="2857500" cy="1981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spc="10" dirty="0">
                <a:solidFill>
                  <a:srgbClr val="FFFFFF"/>
                </a:solidFill>
                <a:latin typeface="Calibri" panose="020F0502020204030204" pitchFamily="34" charset="0"/>
                <a:cs typeface="Arial" panose="020B0604020202020204" pitchFamily="34" charset="0"/>
              </a:rPr>
              <a:t>What accessibility features do they offer</a:t>
            </a:r>
            <a:r>
              <a:rPr lang="en-US" sz="1800" spc="-5" dirty="0">
                <a:solidFill>
                  <a:srgbClr val="FFFFFF"/>
                </a:solidFill>
                <a:effectLst/>
                <a:latin typeface="Tw Cen MT" panose="020B0602020104020603" pitchFamily="34" charset="77"/>
                <a:ea typeface="Tw Cen MT" panose="020B0602020104020603" pitchFamily="34" charset="77"/>
                <a:cs typeface="Arial" panose="020B0604020202020204" pitchFamily="34" charset="0"/>
              </a:rPr>
              <a:t>?</a:t>
            </a:r>
            <a:r>
              <a:rPr lang="en-CA" dirty="0">
                <a:effectLst/>
              </a:rPr>
              <a:t> </a:t>
            </a:r>
            <a:endParaRPr lang="en-US" dirty="0"/>
          </a:p>
        </p:txBody>
      </p:sp>
      <p:sp>
        <p:nvSpPr>
          <p:cNvPr id="30" name="Rectangle 29">
            <a:extLst>
              <a:ext uri="{FF2B5EF4-FFF2-40B4-BE49-F238E27FC236}">
                <a16:creationId xmlns:a16="http://schemas.microsoft.com/office/drawing/2014/main" id="{05EC570F-DE89-60CB-470A-E6FDD5C6C5E7}"/>
              </a:ext>
            </a:extLst>
          </p:cNvPr>
          <p:cNvSpPr/>
          <p:nvPr/>
        </p:nvSpPr>
        <p:spPr>
          <a:xfrm>
            <a:off x="7671561" y="4195763"/>
            <a:ext cx="3257550" cy="1981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spc="10" dirty="0">
                <a:solidFill>
                  <a:srgbClr val="FFFFFF"/>
                </a:solidFill>
                <a:latin typeface="Calibri" panose="020F0502020204030204" pitchFamily="34" charset="0"/>
                <a:cs typeface="Arial" panose="020B0604020202020204" pitchFamily="34" charset="0"/>
              </a:rPr>
              <a:t>What are the common barriers or gaps?</a:t>
            </a:r>
            <a:r>
              <a:rPr lang="en-CA" sz="2800" b="1" spc="10" dirty="0">
                <a:solidFill>
                  <a:srgbClr val="FFFFFF"/>
                </a:solidFill>
                <a:latin typeface="Calibri" panose="020F0502020204030204" pitchFamily="34" charset="0"/>
                <a:cs typeface="Arial" panose="020B0604020202020204" pitchFamily="34" charset="0"/>
              </a:rPr>
              <a:t> </a:t>
            </a:r>
            <a:endParaRPr lang="en-US" sz="2800" b="1" spc="10" dirty="0">
              <a:solidFill>
                <a:srgbClr val="FFFFFF"/>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74381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C22044-DEED-945A-93FC-83CA81A9E2F0}"/>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46665" cy="6858000"/>
          </a:xfrm>
          <a:prstGeom prst="rect">
            <a:avLst/>
          </a:prstGeom>
          <a:noFill/>
        </p:spPr>
      </p:pic>
      <p:sp>
        <p:nvSpPr>
          <p:cNvPr id="2" name="Title 1">
            <a:extLst>
              <a:ext uri="{FF2B5EF4-FFF2-40B4-BE49-F238E27FC236}">
                <a16:creationId xmlns:a16="http://schemas.microsoft.com/office/drawing/2014/main" id="{CDAFB18C-C0D5-33D0-C233-00407FC8044F}"/>
              </a:ext>
            </a:extLst>
          </p:cNvPr>
          <p:cNvSpPr>
            <a:spLocks noGrp="1"/>
          </p:cNvSpPr>
          <p:nvPr>
            <p:ph type="title"/>
          </p:nvPr>
        </p:nvSpPr>
        <p:spPr/>
        <p:txBody>
          <a:bodyPr>
            <a:noAutofit/>
          </a:bodyPr>
          <a:lstStyle/>
          <a:p>
            <a:pPr>
              <a:lnSpc>
                <a:spcPct val="97000"/>
              </a:lnSpc>
            </a:pPr>
            <a:r>
              <a:rPr lang="en-US" sz="4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What I found challenging during my research</a:t>
            </a:r>
            <a:br>
              <a:rPr lang="en-CA" sz="4000" b="1" dirty="0">
                <a:solidFill>
                  <a:srgbClr val="FFFF00"/>
                </a:solidFill>
                <a:effectLst/>
                <a:latin typeface="Arial" panose="020B0604020202020204" pitchFamily="34" charset="0"/>
                <a:ea typeface="Tw Cen MT" panose="020B0602020104020603" pitchFamily="34" charset="77"/>
                <a:cs typeface="Arial" panose="020B0604020202020204" pitchFamily="34" charset="0"/>
              </a:rPr>
            </a:br>
            <a:endParaRPr lang="en-US" sz="40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86A1E9-3FA4-C4D8-1C3B-CD1768C9AD03}"/>
              </a:ext>
            </a:extLst>
          </p:cNvPr>
          <p:cNvSpPr>
            <a:spLocks noGrp="1"/>
          </p:cNvSpPr>
          <p:nvPr>
            <p:ph idx="1"/>
          </p:nvPr>
        </p:nvSpPr>
        <p:spPr>
          <a:xfrm>
            <a:off x="883536" y="1968500"/>
            <a:ext cx="11308464" cy="2232025"/>
          </a:xfrm>
        </p:spPr>
        <p:txBody>
          <a:bodyPr>
            <a:normAutofit fontScale="25000" lnSpcReduction="20000"/>
          </a:bodyPr>
          <a:lstStyle/>
          <a:p>
            <a:pPr marL="342900" lvl="0" indent="-342900" rtl="0">
              <a:lnSpc>
                <a:spcPct val="120000"/>
              </a:lnSpc>
              <a:buFont typeface="+mj-lt"/>
              <a:buAutoNum type="arabicPeriod"/>
            </a:pPr>
            <a:r>
              <a:rPr lang="en-US" sz="10800" dirty="0">
                <a:solidFill>
                  <a:srgbClr val="FFFFFF"/>
                </a:solidFill>
                <a:latin typeface="Arial" panose="020B0604020202020204" pitchFamily="34" charset="0"/>
                <a:cs typeface="Arial" panose="020B0604020202020204" pitchFamily="34" charset="0"/>
              </a:rPr>
              <a:t>Gathering trustful and up-to- date information from online resources and the digital library at the university website.</a:t>
            </a:r>
            <a:endParaRPr lang="en-CA" sz="10800" dirty="0">
              <a:solidFill>
                <a:srgbClr val="FFFFFF"/>
              </a:solidFill>
              <a:latin typeface="Arial" panose="020B0604020202020204" pitchFamily="34" charset="0"/>
              <a:cs typeface="Arial" panose="020B0604020202020204" pitchFamily="34" charset="0"/>
            </a:endParaRPr>
          </a:p>
          <a:p>
            <a:pPr marL="342900" lvl="0" indent="-342900" rtl="0">
              <a:lnSpc>
                <a:spcPct val="120000"/>
              </a:lnSpc>
              <a:buFont typeface="+mj-lt"/>
              <a:buAutoNum type="arabicPeriod"/>
            </a:pPr>
            <a:r>
              <a:rPr lang="en-US" sz="10800" dirty="0">
                <a:solidFill>
                  <a:srgbClr val="FFFFFF"/>
                </a:solidFill>
                <a:latin typeface="Arial" panose="020B0604020202020204" pitchFamily="34" charset="0"/>
                <a:cs typeface="Arial" panose="020B0604020202020204" pitchFamily="34" charset="0"/>
              </a:rPr>
              <a:t>Staying focused on my core message and not getting sidetracked.</a:t>
            </a:r>
            <a:endParaRPr lang="en-CA" sz="10800" dirty="0">
              <a:solidFill>
                <a:srgbClr val="FFFFFF"/>
              </a:solidFill>
              <a:latin typeface="Arial" panose="020B0604020202020204" pitchFamily="34" charset="0"/>
              <a:cs typeface="Arial" panose="020B0604020202020204" pitchFamily="34" charset="0"/>
            </a:endParaRPr>
          </a:p>
          <a:p>
            <a:pPr marL="342900" lvl="0" indent="-342900" rtl="0">
              <a:lnSpc>
                <a:spcPct val="120000"/>
              </a:lnSpc>
              <a:buFont typeface="+mj-lt"/>
              <a:buAutoNum type="arabicPeriod"/>
            </a:pPr>
            <a:r>
              <a:rPr lang="en-US" sz="10800" dirty="0">
                <a:solidFill>
                  <a:srgbClr val="FFFFFF"/>
                </a:solidFill>
                <a:latin typeface="Arial" panose="020B0604020202020204" pitchFamily="34" charset="0"/>
                <a:cs typeface="Arial" panose="020B0604020202020204" pitchFamily="34" charset="0"/>
              </a:rPr>
              <a:t>Using tools like PowerPoint, Microsoft words...ext. can be challenging after not used for  a while.</a:t>
            </a:r>
            <a:endParaRPr lang="en-CA" sz="6700" dirty="0">
              <a:latin typeface="Arial" panose="020B0604020202020204" pitchFamily="34" charset="0"/>
              <a:cs typeface="Arial" panose="020B0604020202020204" pitchFamily="34" charset="0"/>
            </a:endParaRPr>
          </a:p>
          <a:p>
            <a:pPr marL="0" lvl="0" indent="0" rtl="0">
              <a:lnSpc>
                <a:spcPct val="120000"/>
              </a:lnSpc>
              <a:buNone/>
            </a:pPr>
            <a:r>
              <a:rPr lang="en-US" sz="16000" b="1" dirty="0">
                <a:solidFill>
                  <a:srgbClr val="FFFF00"/>
                </a:solidFill>
                <a:latin typeface="Arial" panose="020B0604020202020204" pitchFamily="34" charset="0"/>
                <a:cs typeface="Arial" panose="020B0604020202020204" pitchFamily="34" charset="0"/>
              </a:rPr>
              <a:t>To overcome this problem: </a:t>
            </a:r>
          </a:p>
          <a:p>
            <a:pPr marL="692150" indent="63500">
              <a:lnSpc>
                <a:spcPct val="120000"/>
              </a:lnSpc>
            </a:pPr>
            <a:endParaRPr lang="en-CA" sz="6700" dirty="0">
              <a:effectLst/>
              <a:latin typeface="Arial" panose="020B0604020202020204" pitchFamily="34" charset="0"/>
              <a:ea typeface="Tw Cen MT" panose="020B0602020104020603" pitchFamily="34" charset="77"/>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0C61C34E-31E4-6E51-EFF7-9330E9B68973}"/>
              </a:ext>
            </a:extLst>
          </p:cNvPr>
          <p:cNvSpPr txBox="1">
            <a:spLocks/>
          </p:cNvSpPr>
          <p:nvPr/>
        </p:nvSpPr>
        <p:spPr>
          <a:xfrm>
            <a:off x="860868" y="4903787"/>
            <a:ext cx="11308464" cy="2232025"/>
          </a:xfrm>
          <a:prstGeom prst="rect">
            <a:avLst/>
          </a:prstGeom>
        </p:spPr>
        <p:txBody>
          <a:bodyPr vert="horz" lIns="91440" tIns="45720" rIns="91440" bIns="4572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5"/>
              </a:spcBef>
              <a:buFont typeface="Arial" panose="020B0604020202020204" pitchFamily="34" charset="0"/>
              <a:buNone/>
            </a:pPr>
            <a:r>
              <a:rPr lang="en-US" sz="6700" b="1" dirty="0">
                <a:solidFill>
                  <a:srgbClr val="FFFF00"/>
                </a:solidFill>
                <a:latin typeface="Arial" panose="020B0604020202020204" pitchFamily="34" charset="0"/>
                <a:ea typeface="Calibri" panose="020F0502020204030204" pitchFamily="34" charset="0"/>
                <a:cs typeface="Arial" panose="020B0604020202020204" pitchFamily="34" charset="0"/>
              </a:rPr>
              <a:t>   </a:t>
            </a:r>
            <a:endParaRPr lang="en-CA" sz="6700" b="1"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marL="179070" indent="-342900">
              <a:lnSpc>
                <a:spcPct val="120000"/>
              </a:lnSpc>
              <a:spcBef>
                <a:spcPts val="5"/>
              </a:spcBef>
              <a:buFont typeface="+mj-lt"/>
              <a:buAutoNum type="arabicPeriod"/>
            </a:pPr>
            <a:r>
              <a:rPr lang="en-US" sz="6700" dirty="0">
                <a:solidFill>
                  <a:srgbClr val="FFFFFF"/>
                </a:solidFill>
                <a:latin typeface="Arial" panose="020B0604020202020204" pitchFamily="34" charset="0"/>
                <a:cs typeface="Arial" panose="020B0604020202020204" pitchFamily="34" charset="0"/>
              </a:rPr>
              <a:t>I asked for support and to review my work with the course tutor.</a:t>
            </a:r>
            <a:endParaRPr lang="en-CA" sz="6700" dirty="0">
              <a:solidFill>
                <a:srgbClr val="FFFFFF"/>
              </a:solidFill>
              <a:latin typeface="Arial" panose="020B0604020202020204" pitchFamily="34" charset="0"/>
              <a:cs typeface="Arial" panose="020B0604020202020204" pitchFamily="34" charset="0"/>
            </a:endParaRPr>
          </a:p>
          <a:p>
            <a:pPr marL="179070" indent="-342900">
              <a:lnSpc>
                <a:spcPct val="120000"/>
              </a:lnSpc>
              <a:spcBef>
                <a:spcPts val="5"/>
              </a:spcBef>
              <a:buFont typeface="+mj-lt"/>
              <a:buAutoNum type="arabicPeriod"/>
            </a:pPr>
            <a:r>
              <a:rPr lang="en-US" sz="6700" dirty="0">
                <a:solidFill>
                  <a:srgbClr val="FFFFFF"/>
                </a:solidFill>
                <a:latin typeface="Arial" panose="020B0604020202020204" pitchFamily="34" charset="0"/>
                <a:cs typeface="Arial" panose="020B0604020202020204" pitchFamily="34" charset="0"/>
              </a:rPr>
              <a:t>Ask how to use some learning tools such as Caption Ed to organize my work as small readable notes. </a:t>
            </a:r>
            <a:endParaRPr lang="en-CA" sz="6700" dirty="0">
              <a:solidFill>
                <a:srgbClr val="FFFFFF"/>
              </a:solidFill>
              <a:latin typeface="Arial" panose="020B0604020202020204" pitchFamily="34" charset="0"/>
              <a:cs typeface="Arial" panose="020B0604020202020204" pitchFamily="34" charset="0"/>
            </a:endParaRPr>
          </a:p>
          <a:p>
            <a:pPr marL="342900" indent="-342900">
              <a:lnSpc>
                <a:spcPct val="120000"/>
              </a:lnSpc>
              <a:buFont typeface="+mj-lt"/>
              <a:buAutoNum type="arabicPeriod"/>
            </a:pPr>
            <a:endParaRPr lang="en-CA" sz="6700" dirty="0">
              <a:latin typeface="Arial" panose="020B0604020202020204" pitchFamily="34" charset="0"/>
              <a:ea typeface="Tw Cen MT" panose="020B0602020104020603" pitchFamily="34" charset="77"/>
              <a:cs typeface="Arial" panose="020B0604020202020204" pitchFamily="34" charset="0"/>
            </a:endParaRPr>
          </a:p>
          <a:p>
            <a:pPr marL="692150" indent="63500">
              <a:lnSpc>
                <a:spcPct val="120000"/>
              </a:lnSpc>
            </a:pPr>
            <a:endParaRPr lang="en-CA" sz="6700" dirty="0">
              <a:latin typeface="Arial" panose="020B0604020202020204" pitchFamily="34" charset="0"/>
              <a:ea typeface="Tw Cen MT" panose="020B0602020104020603" pitchFamily="34" charset="77"/>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480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C22044-DEED-945A-93FC-83CA81A9E2F0}"/>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46665" cy="6858000"/>
          </a:xfrm>
          <a:prstGeom prst="rect">
            <a:avLst/>
          </a:prstGeom>
          <a:noFill/>
        </p:spPr>
      </p:pic>
      <p:sp>
        <p:nvSpPr>
          <p:cNvPr id="2" name="Title 1">
            <a:extLst>
              <a:ext uri="{FF2B5EF4-FFF2-40B4-BE49-F238E27FC236}">
                <a16:creationId xmlns:a16="http://schemas.microsoft.com/office/drawing/2014/main" id="{CDAFB18C-C0D5-33D0-C233-00407FC8044F}"/>
              </a:ext>
            </a:extLst>
          </p:cNvPr>
          <p:cNvSpPr>
            <a:spLocks noGrp="1"/>
          </p:cNvSpPr>
          <p:nvPr>
            <p:ph type="title"/>
          </p:nvPr>
        </p:nvSpPr>
        <p:spPr/>
        <p:txBody>
          <a:bodyPr>
            <a:noAutofit/>
          </a:bodyPr>
          <a:lstStyle/>
          <a:p>
            <a:pPr>
              <a:lnSpc>
                <a:spcPct val="97000"/>
              </a:lnSpc>
            </a:pPr>
            <a:r>
              <a:rPr lang="en-US" sz="4000" b="1" dirty="0">
                <a:solidFill>
                  <a:srgbClr val="FFFF00"/>
                </a:solidFill>
                <a:latin typeface="Arial" panose="020B0604020202020204" pitchFamily="34" charset="0"/>
                <a:ea typeface="+mn-ea"/>
                <a:cs typeface="Arial" panose="020B0604020202020204" pitchFamily="34" charset="0"/>
              </a:rPr>
              <a:t>SUCCESS</a:t>
            </a:r>
            <a:endParaRPr lang="en-US" sz="40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86A1E9-3FA4-C4D8-1C3B-CD1768C9AD03}"/>
              </a:ext>
            </a:extLst>
          </p:cNvPr>
          <p:cNvSpPr>
            <a:spLocks noGrp="1"/>
          </p:cNvSpPr>
          <p:nvPr>
            <p:ph idx="1"/>
          </p:nvPr>
        </p:nvSpPr>
        <p:spPr>
          <a:xfrm>
            <a:off x="441768" y="1765301"/>
            <a:ext cx="11308464" cy="3727450"/>
          </a:xfrm>
        </p:spPr>
        <p:txBody>
          <a:bodyPr>
            <a:normAutofit fontScale="25000" lnSpcReduction="20000"/>
          </a:bodyPr>
          <a:lstStyle/>
          <a:p>
            <a:pPr marL="342900" lvl="0" indent="-342900" rtl="0">
              <a:lnSpc>
                <a:spcPct val="120000"/>
              </a:lnSpc>
              <a:buFont typeface="+mj-lt"/>
              <a:buAutoNum type="arabicPeriod"/>
            </a:pPr>
            <a:endParaRPr lang="en-US" sz="10800" dirty="0">
              <a:solidFill>
                <a:srgbClr val="FFFFFF"/>
              </a:solidFill>
              <a:latin typeface="Arial" panose="020B0604020202020204" pitchFamily="34" charset="0"/>
              <a:cs typeface="Arial" panose="020B0604020202020204" pitchFamily="34" charset="0"/>
            </a:endParaRPr>
          </a:p>
          <a:p>
            <a:pPr marL="668020">
              <a:lnSpc>
                <a:spcPct val="150000"/>
              </a:lnSpc>
            </a:pPr>
            <a:r>
              <a:rPr lang="en-US" sz="10800" dirty="0">
                <a:solidFill>
                  <a:srgbClr val="FFFFFF"/>
                </a:solidFill>
                <a:latin typeface="Arial" panose="020B0604020202020204" pitchFamily="34" charset="0"/>
                <a:cs typeface="Arial" panose="020B0604020202020204" pitchFamily="34" charset="0"/>
              </a:rPr>
              <a:t>This report marked the beginning of my journey into digital development. It gave me the clarity and confidence to explore how modern tools can reshape education, accessibility, and everyday life for students with special needs.</a:t>
            </a:r>
            <a:endParaRPr lang="en-CA" sz="10800" dirty="0">
              <a:solidFill>
                <a:srgbClr val="FFFFFF"/>
              </a:solidFill>
              <a:latin typeface="Arial" panose="020B0604020202020204" pitchFamily="34" charset="0"/>
              <a:cs typeface="Arial" panose="020B0604020202020204" pitchFamily="34" charset="0"/>
            </a:endParaRPr>
          </a:p>
          <a:p>
            <a:pPr marL="668020">
              <a:lnSpc>
                <a:spcPct val="150000"/>
              </a:lnSpc>
            </a:pPr>
            <a:r>
              <a:rPr lang="en-US" sz="10800" dirty="0">
                <a:solidFill>
                  <a:srgbClr val="FFFFFF"/>
                </a:solidFill>
                <a:latin typeface="Arial" panose="020B0604020202020204" pitchFamily="34" charset="0"/>
                <a:cs typeface="Arial" panose="020B0604020202020204" pitchFamily="34" charset="0"/>
              </a:rPr>
              <a:t>This report is not only documenting opportunities and challenges but also giving me and the others the voice to demand change.</a:t>
            </a:r>
            <a:endParaRPr lang="en-CA" sz="10800" dirty="0">
              <a:solidFill>
                <a:srgbClr val="FFFFFF"/>
              </a:solidFill>
              <a:latin typeface="Arial" panose="020B0604020202020204" pitchFamily="34" charset="0"/>
              <a:cs typeface="Arial" panose="020B0604020202020204" pitchFamily="34" charset="0"/>
            </a:endParaRPr>
          </a:p>
          <a:p>
            <a:pPr marL="342900" lvl="0" indent="-342900" rtl="0">
              <a:lnSpc>
                <a:spcPct val="120000"/>
              </a:lnSpc>
              <a:buFont typeface="+mj-lt"/>
              <a:buAutoNum type="arabicPeriod"/>
            </a:pPr>
            <a:endParaRPr lang="en-CA" sz="10800" dirty="0">
              <a:solidFill>
                <a:srgbClr val="FFFFFF"/>
              </a:solidFill>
              <a:latin typeface="Arial" panose="020B0604020202020204" pitchFamily="34" charset="0"/>
              <a:cs typeface="Arial" panose="020B0604020202020204" pitchFamily="34" charset="0"/>
            </a:endParaRPr>
          </a:p>
          <a:p>
            <a:pPr marL="692150" indent="63500">
              <a:lnSpc>
                <a:spcPct val="120000"/>
              </a:lnSpc>
            </a:pPr>
            <a:endParaRPr lang="en-CA" sz="10800" dirty="0">
              <a:solidFill>
                <a:srgbClr val="FFFFFF"/>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2795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B18C-C0D5-33D0-C233-00407FC8044F}"/>
              </a:ext>
            </a:extLst>
          </p:cNvPr>
          <p:cNvSpPr>
            <a:spLocks noGrp="1"/>
          </p:cNvSpPr>
          <p:nvPr>
            <p:ph type="title"/>
          </p:nvPr>
        </p:nvSpPr>
        <p:spPr/>
        <p:txBody>
          <a:bodyPr>
            <a:noAutofit/>
          </a:bodyPr>
          <a:lstStyle/>
          <a:p>
            <a:pPr>
              <a:lnSpc>
                <a:spcPct val="97000"/>
              </a:lnSpc>
            </a:pPr>
            <a:endParaRPr lang="en-US" sz="4000" b="1" dirty="0">
              <a:solidFill>
                <a:srgbClr val="FFFF00"/>
              </a:solidFill>
              <a:latin typeface="Arial" panose="020B0604020202020204" pitchFamily="34" charset="0"/>
              <a:ea typeface="+mn-ea"/>
              <a:cs typeface="Arial" panose="020B0604020202020204" pitchFamily="34" charset="0"/>
            </a:endParaRPr>
          </a:p>
        </p:txBody>
      </p:sp>
      <p:sp>
        <p:nvSpPr>
          <p:cNvPr id="3" name="Content Placeholder 2">
            <a:extLst>
              <a:ext uri="{FF2B5EF4-FFF2-40B4-BE49-F238E27FC236}">
                <a16:creationId xmlns:a16="http://schemas.microsoft.com/office/drawing/2014/main" id="{4B86A1E9-3FA4-C4D8-1C3B-CD1768C9AD03}"/>
              </a:ext>
            </a:extLst>
          </p:cNvPr>
          <p:cNvSpPr>
            <a:spLocks noGrp="1"/>
          </p:cNvSpPr>
          <p:nvPr>
            <p:ph idx="1"/>
          </p:nvPr>
        </p:nvSpPr>
        <p:spPr>
          <a:xfrm>
            <a:off x="609599" y="1565275"/>
            <a:ext cx="11308464" cy="3727450"/>
          </a:xfrm>
        </p:spPr>
        <p:txBody>
          <a:bodyPr>
            <a:normAutofit/>
          </a:bodyPr>
          <a:lstStyle/>
          <a:p>
            <a:pPr marL="668020">
              <a:lnSpc>
                <a:spcPct val="150000"/>
              </a:lnSpc>
            </a:pPr>
            <a:endParaRPr lang="en-CA" sz="10800" dirty="0">
              <a:solidFill>
                <a:srgbClr val="FFFFFF"/>
              </a:solidFill>
              <a:latin typeface="Arial" panose="020B0604020202020204" pitchFamily="34" charset="0"/>
              <a:cs typeface="Arial" panose="020B0604020202020204" pitchFamily="34" charset="0"/>
            </a:endParaRPr>
          </a:p>
          <a:p>
            <a:pPr marL="342900" lvl="0" indent="-342900" rtl="0">
              <a:lnSpc>
                <a:spcPct val="120000"/>
              </a:lnSpc>
              <a:buFont typeface="+mj-lt"/>
              <a:buAutoNum type="arabicPeriod"/>
            </a:pPr>
            <a:endParaRPr lang="en-CA" sz="10800" dirty="0">
              <a:solidFill>
                <a:srgbClr val="FFFFFF"/>
              </a:solidFill>
              <a:latin typeface="Arial" panose="020B0604020202020204" pitchFamily="34" charset="0"/>
              <a:cs typeface="Arial" panose="020B0604020202020204" pitchFamily="34" charset="0"/>
            </a:endParaRPr>
          </a:p>
          <a:p>
            <a:pPr marL="692150" indent="63500">
              <a:lnSpc>
                <a:spcPct val="120000"/>
              </a:lnSpc>
            </a:pPr>
            <a:endParaRPr lang="en-CA" sz="10800" dirty="0">
              <a:solidFill>
                <a:srgbClr val="FFFFFF"/>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FB05656C-16D6-F628-0547-1EE252460630}"/>
              </a:ext>
            </a:extLst>
          </p:cNvPr>
          <p:cNvGrpSpPr>
            <a:grpSpLocks noChangeAspect="1"/>
          </p:cNvGrpSpPr>
          <p:nvPr/>
        </p:nvGrpSpPr>
        <p:grpSpPr bwMode="auto">
          <a:xfrm>
            <a:off x="-1" y="54"/>
            <a:ext cx="12192245" cy="6857732"/>
            <a:chOff x="0" y="-211"/>
            <a:chExt cx="14474" cy="9498"/>
          </a:xfrm>
        </p:grpSpPr>
        <p:pic>
          <p:nvPicPr>
            <p:cNvPr id="6" name="Picture 5">
              <a:extLst>
                <a:ext uri="{FF2B5EF4-FFF2-40B4-BE49-F238E27FC236}">
                  <a16:creationId xmlns:a16="http://schemas.microsoft.com/office/drawing/2014/main" id="{C5EBCCF4-EED6-FED0-2DA6-8DF71933ED68}"/>
                </a:ext>
              </a:extLst>
            </p:cNvPr>
            <p:cNvPicPr>
              <a:picLocks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211"/>
              <a:ext cx="14474" cy="949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B5A20AB-A5FD-03F2-494F-089A2C9E2C7E}"/>
                </a:ext>
              </a:extLst>
            </p:cNvPr>
            <p:cNvPicPr>
              <a:picLocks noChangeAspect="1"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8126" y="2362"/>
              <a:ext cx="197" cy="3636"/>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FE35C46F-648A-62A6-0EEF-E0C6F7A5F0A0}"/>
                </a:ext>
              </a:extLst>
            </p:cNvPr>
            <p:cNvGrpSpPr>
              <a:grpSpLocks noChangeAspect="1"/>
            </p:cNvGrpSpPr>
            <p:nvPr/>
          </p:nvGrpSpPr>
          <p:grpSpPr bwMode="auto">
            <a:xfrm>
              <a:off x="0" y="0"/>
              <a:ext cx="8231" cy="8100"/>
              <a:chOff x="0" y="0"/>
              <a:chExt cx="8231" cy="8100"/>
            </a:xfrm>
          </p:grpSpPr>
          <p:sp>
            <p:nvSpPr>
              <p:cNvPr id="9" name="Freeform 8">
                <a:extLst>
                  <a:ext uri="{FF2B5EF4-FFF2-40B4-BE49-F238E27FC236}">
                    <a16:creationId xmlns:a16="http://schemas.microsoft.com/office/drawing/2014/main" id="{603A89A8-E3E3-551C-51AB-B12EDD1A3FD3}"/>
                  </a:ext>
                </a:extLst>
              </p:cNvPr>
              <p:cNvSpPr>
                <a:spLocks noChangeAspect="1" noEditPoints="1" noChangeArrowheads="1" noChangeShapeType="1" noTextEdit="1"/>
              </p:cNvSpPr>
              <p:nvPr/>
            </p:nvSpPr>
            <p:spPr bwMode="auto">
              <a:xfrm>
                <a:off x="8229" y="2426"/>
                <a:ext cx="2" cy="3449"/>
              </a:xfrm>
              <a:custGeom>
                <a:avLst/>
                <a:gdLst>
                  <a:gd name="T0" fmla="+- 0 2426 2426"/>
                  <a:gd name="T1" fmla="*/ 2426 h 3449"/>
                  <a:gd name="T2" fmla="+- 0 5874 2426"/>
                  <a:gd name="T3" fmla="*/ 5874 h 3449"/>
                </a:gdLst>
                <a:ahLst/>
                <a:cxnLst>
                  <a:cxn ang="0">
                    <a:pos x="0" y="T1"/>
                  </a:cxn>
                  <a:cxn ang="0">
                    <a:pos x="0" y="T3"/>
                  </a:cxn>
                </a:cxnLst>
                <a:rect l="0" t="0" r="r" b="b"/>
                <a:pathLst>
                  <a:path h="3449">
                    <a:moveTo>
                      <a:pt x="0" y="0"/>
                    </a:moveTo>
                    <a:lnTo>
                      <a:pt x="0" y="3448"/>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pic>
            <p:nvPicPr>
              <p:cNvPr id="10" name="Picture 9">
                <a:extLst>
                  <a:ext uri="{FF2B5EF4-FFF2-40B4-BE49-F238E27FC236}">
                    <a16:creationId xmlns:a16="http://schemas.microsoft.com/office/drawing/2014/main" id="{F3E915BA-3514-881A-F8DC-C775ACC1385E}"/>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6760" cy="8100"/>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11" name="Rectangle 10">
            <a:extLst>
              <a:ext uri="{FF2B5EF4-FFF2-40B4-BE49-F238E27FC236}">
                <a16:creationId xmlns:a16="http://schemas.microsoft.com/office/drawing/2014/main" id="{091ED3C9-FAC7-E285-B980-AB5F58B8D31E}"/>
              </a:ext>
            </a:extLst>
          </p:cNvPr>
          <p:cNvSpPr/>
          <p:nvPr/>
        </p:nvSpPr>
        <p:spPr>
          <a:xfrm>
            <a:off x="4953000" y="152400"/>
            <a:ext cx="4267200" cy="14128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FFFF00"/>
                </a:solidFill>
                <a:effectLst/>
                <a:ea typeface="Tw Cen MT" panose="020B0602020104020603" pitchFamily="34" charset="77"/>
                <a:cs typeface="Arial" panose="020B0604020202020204" pitchFamily="34" charset="0"/>
              </a:rPr>
              <a:t>Looking Forward</a:t>
            </a:r>
            <a:r>
              <a:rPr lang="en-US" sz="4400" dirty="0">
                <a:solidFill>
                  <a:srgbClr val="FFFF00"/>
                </a:solidFill>
                <a:effectLst/>
                <a:ea typeface="Tw Cen MT" panose="020B0602020104020603" pitchFamily="34" charset="77"/>
                <a:cs typeface="Arial" panose="020B0604020202020204" pitchFamily="34" charset="0"/>
              </a:rPr>
              <a:t> </a:t>
            </a:r>
            <a:endParaRPr lang="en-CA" sz="4400" dirty="0">
              <a:solidFill>
                <a:srgbClr val="FFFF00"/>
              </a:solidFill>
              <a:effectLst/>
              <a:ea typeface="Tw Cen MT" panose="020B0602020104020603" pitchFamily="34" charset="77"/>
              <a:cs typeface="Arial" panose="020B0604020202020204" pitchFamily="34" charset="0"/>
            </a:endParaRPr>
          </a:p>
        </p:txBody>
      </p:sp>
      <p:sp>
        <p:nvSpPr>
          <p:cNvPr id="12" name="Rectangle 11">
            <a:extLst>
              <a:ext uri="{FF2B5EF4-FFF2-40B4-BE49-F238E27FC236}">
                <a16:creationId xmlns:a16="http://schemas.microsoft.com/office/drawing/2014/main" id="{CAE4A1AF-C7BD-C080-49FF-D25E3197A894}"/>
              </a:ext>
            </a:extLst>
          </p:cNvPr>
          <p:cNvSpPr/>
          <p:nvPr/>
        </p:nvSpPr>
        <p:spPr>
          <a:xfrm>
            <a:off x="7162800" y="1267619"/>
            <a:ext cx="4717163" cy="45307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2500" dirty="0"/>
              <a:t>One thing I will keep for next assignment is making my writing more authentic, persuasive and stronger.</a:t>
            </a:r>
          </a:p>
          <a:p>
            <a:pPr marL="285750" indent="-285750">
              <a:buFont typeface="Arial" panose="020B0604020202020204" pitchFamily="34" charset="0"/>
              <a:buChar char="•"/>
            </a:pPr>
            <a:endParaRPr lang="en-US" sz="2500" dirty="0"/>
          </a:p>
          <a:p>
            <a:pPr marL="285750" indent="-285750">
              <a:buFont typeface="Arial" panose="020B0604020202020204" pitchFamily="34" charset="0"/>
              <a:buChar char="•"/>
            </a:pPr>
            <a:r>
              <a:rPr lang="en-US" sz="2500" dirty="0"/>
              <a:t>Including more reflection, I will be able to situate my findings within broader systemic patterns.</a:t>
            </a:r>
          </a:p>
        </p:txBody>
      </p:sp>
    </p:spTree>
    <p:extLst>
      <p:ext uri="{BB962C8B-B14F-4D97-AF65-F5344CB8AC3E}">
        <p14:creationId xmlns:p14="http://schemas.microsoft.com/office/powerpoint/2010/main" val="93970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A1162D1-5FA1-2044-4B2D-F036DB8EC9F6}"/>
              </a:ext>
            </a:extLst>
          </p:cNvPr>
          <p:cNvGrpSpPr>
            <a:grpSpLocks/>
          </p:cNvGrpSpPr>
          <p:nvPr/>
        </p:nvGrpSpPr>
        <p:grpSpPr bwMode="auto">
          <a:xfrm>
            <a:off x="-86784" y="0"/>
            <a:ext cx="12278784" cy="6858000"/>
            <a:chOff x="0" y="0"/>
            <a:chExt cx="14400" cy="8100"/>
          </a:xfrm>
        </p:grpSpPr>
        <p:pic>
          <p:nvPicPr>
            <p:cNvPr id="5" name="Picture 4">
              <a:extLst>
                <a:ext uri="{FF2B5EF4-FFF2-40B4-BE49-F238E27FC236}">
                  <a16:creationId xmlns:a16="http://schemas.microsoft.com/office/drawing/2014/main" id="{A0577203-E836-DE90-84BC-BEB79E08C9FE}"/>
                </a:ext>
              </a:extLst>
            </p:cNvPr>
            <p:cNvPicPr>
              <a:picLocks noChangeAspect="1" noEditPoint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4400" cy="81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85D5EE3-3F1F-45B5-B43F-B28CC0A06E44}"/>
                </a:ext>
              </a:extLst>
            </p:cNvPr>
            <p:cNvPicPr>
              <a:picLocks noChangeAspect="1" noEditPoint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502" y="2273"/>
              <a:ext cx="4538" cy="197"/>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85EE2A00-7C7D-6530-B01B-D9E51FD9C913}"/>
                </a:ext>
              </a:extLst>
            </p:cNvPr>
            <p:cNvGrpSpPr>
              <a:grpSpLocks noChangeAspect="1"/>
            </p:cNvGrpSpPr>
            <p:nvPr/>
          </p:nvGrpSpPr>
          <p:grpSpPr bwMode="auto">
            <a:xfrm>
              <a:off x="1502" y="2345"/>
              <a:ext cx="4538" cy="3226"/>
              <a:chOff x="1502" y="2345"/>
              <a:chExt cx="4538" cy="3226"/>
            </a:xfrm>
          </p:grpSpPr>
          <p:sp>
            <p:nvSpPr>
              <p:cNvPr id="10" name="Freeform 9">
                <a:extLst>
                  <a:ext uri="{FF2B5EF4-FFF2-40B4-BE49-F238E27FC236}">
                    <a16:creationId xmlns:a16="http://schemas.microsoft.com/office/drawing/2014/main" id="{811AF7C8-1BB3-15CF-1132-362BF95C6001}"/>
                  </a:ext>
                </a:extLst>
              </p:cNvPr>
              <p:cNvSpPr>
                <a:spLocks noChangeAspect="1" noEditPoints="1" noChangeArrowheads="1" noChangeShapeType="1" noTextEdit="1"/>
              </p:cNvSpPr>
              <p:nvPr/>
            </p:nvSpPr>
            <p:spPr bwMode="auto">
              <a:xfrm>
                <a:off x="1596" y="2345"/>
                <a:ext cx="4352" cy="2"/>
              </a:xfrm>
              <a:custGeom>
                <a:avLst/>
                <a:gdLst>
                  <a:gd name="T0" fmla="+- 0 1596 1596"/>
                  <a:gd name="T1" fmla="*/ T0 w 4352"/>
                  <a:gd name="T2" fmla="+- 0 5947 1596"/>
                  <a:gd name="T3" fmla="*/ T2 w 4352"/>
                </a:gdLst>
                <a:ahLst/>
                <a:cxnLst>
                  <a:cxn ang="0">
                    <a:pos x="T1" y="0"/>
                  </a:cxn>
                  <a:cxn ang="0">
                    <a:pos x="T3" y="0"/>
                  </a:cxn>
                </a:cxnLst>
                <a:rect l="0" t="0" r="r" b="b"/>
                <a:pathLst>
                  <a:path w="4352">
                    <a:moveTo>
                      <a:pt x="0" y="0"/>
                    </a:moveTo>
                    <a:lnTo>
                      <a:pt x="4351"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pic>
            <p:nvPicPr>
              <p:cNvPr id="11" name="Picture 10">
                <a:extLst>
                  <a:ext uri="{FF2B5EF4-FFF2-40B4-BE49-F238E27FC236}">
                    <a16:creationId xmlns:a16="http://schemas.microsoft.com/office/drawing/2014/main" id="{E1B2A704-D064-EC50-34D5-B12DAED19C33}"/>
                  </a:ext>
                </a:extLst>
              </p:cNvPr>
              <p:cNvPicPr>
                <a:picLocks noChangeAspect="1" noEditPoint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502" y="5374"/>
                <a:ext cx="4538" cy="19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7">
              <a:extLst>
                <a:ext uri="{FF2B5EF4-FFF2-40B4-BE49-F238E27FC236}">
                  <a16:creationId xmlns:a16="http://schemas.microsoft.com/office/drawing/2014/main" id="{AE8D45E4-3E21-E1BA-E419-ABCFB8A4574C}"/>
                </a:ext>
              </a:extLst>
            </p:cNvPr>
            <p:cNvGrpSpPr>
              <a:grpSpLocks noChangeAspect="1"/>
            </p:cNvGrpSpPr>
            <p:nvPr/>
          </p:nvGrpSpPr>
          <p:grpSpPr bwMode="auto">
            <a:xfrm>
              <a:off x="1596" y="5446"/>
              <a:ext cx="4352" cy="2"/>
              <a:chOff x="1596" y="5446"/>
              <a:chExt cx="4352" cy="2"/>
            </a:xfrm>
          </p:grpSpPr>
          <p:sp>
            <p:nvSpPr>
              <p:cNvPr id="9" name="Freeform 8">
                <a:extLst>
                  <a:ext uri="{FF2B5EF4-FFF2-40B4-BE49-F238E27FC236}">
                    <a16:creationId xmlns:a16="http://schemas.microsoft.com/office/drawing/2014/main" id="{96CAF93C-C35B-E884-D149-45006AFBF3D4}"/>
                  </a:ext>
                </a:extLst>
              </p:cNvPr>
              <p:cNvSpPr>
                <a:spLocks noChangeAspect="1" noEditPoints="1" noChangeArrowheads="1" noChangeShapeType="1" noTextEdit="1"/>
              </p:cNvSpPr>
              <p:nvPr/>
            </p:nvSpPr>
            <p:spPr bwMode="auto">
              <a:xfrm>
                <a:off x="1596" y="5446"/>
                <a:ext cx="4352" cy="2"/>
              </a:xfrm>
              <a:custGeom>
                <a:avLst/>
                <a:gdLst>
                  <a:gd name="T0" fmla="+- 0 1596 1596"/>
                  <a:gd name="T1" fmla="*/ T0 w 4352"/>
                  <a:gd name="T2" fmla="+- 0 5947 1596"/>
                  <a:gd name="T3" fmla="*/ T2 w 4352"/>
                </a:gdLst>
                <a:ahLst/>
                <a:cxnLst>
                  <a:cxn ang="0">
                    <a:pos x="T1" y="0"/>
                  </a:cxn>
                  <a:cxn ang="0">
                    <a:pos x="T3" y="0"/>
                  </a:cxn>
                </a:cxnLst>
                <a:rect l="0" t="0" r="r" b="b"/>
                <a:pathLst>
                  <a:path w="4352">
                    <a:moveTo>
                      <a:pt x="0" y="0"/>
                    </a:moveTo>
                    <a:lnTo>
                      <a:pt x="4351" y="0"/>
                    </a:lnTo>
                  </a:path>
                </a:pathLst>
              </a:custGeom>
              <a:noFill/>
              <a:ln w="9525">
                <a:solidFill>
                  <a:srgbClr val="FFAB4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US"/>
              </a:p>
            </p:txBody>
          </p:sp>
        </p:grpSp>
      </p:grpSp>
      <p:sp>
        <p:nvSpPr>
          <p:cNvPr id="2" name="Title 1">
            <a:extLst>
              <a:ext uri="{FF2B5EF4-FFF2-40B4-BE49-F238E27FC236}">
                <a16:creationId xmlns:a16="http://schemas.microsoft.com/office/drawing/2014/main" id="{0C95CF38-545B-FAC5-7A4E-8B9833E78407}"/>
              </a:ext>
            </a:extLst>
          </p:cNvPr>
          <p:cNvSpPr>
            <a:spLocks noGrp="1"/>
          </p:cNvSpPr>
          <p:nvPr>
            <p:ph type="title"/>
          </p:nvPr>
        </p:nvSpPr>
        <p:spPr>
          <a:xfrm>
            <a:off x="1184909" y="659870"/>
            <a:ext cx="5814063" cy="1325563"/>
          </a:xfrm>
        </p:spPr>
        <p:txBody>
          <a:bodyPr>
            <a:noAutofit/>
          </a:bodyPr>
          <a:lstStyle/>
          <a:p>
            <a:r>
              <a:rPr lang="en-US" sz="9600" b="1" dirty="0">
                <a:solidFill>
                  <a:srgbClr val="FFFF00"/>
                </a:solidFill>
                <a:latin typeface="+mn-lt"/>
              </a:rPr>
              <a:t>Thanks!</a:t>
            </a:r>
          </a:p>
        </p:txBody>
      </p:sp>
      <p:sp>
        <p:nvSpPr>
          <p:cNvPr id="3" name="Content Placeholder 2">
            <a:extLst>
              <a:ext uri="{FF2B5EF4-FFF2-40B4-BE49-F238E27FC236}">
                <a16:creationId xmlns:a16="http://schemas.microsoft.com/office/drawing/2014/main" id="{97E1A676-1D12-6257-5F54-8B0918066D16}"/>
              </a:ext>
            </a:extLst>
          </p:cNvPr>
          <p:cNvSpPr>
            <a:spLocks noGrp="1"/>
          </p:cNvSpPr>
          <p:nvPr>
            <p:ph idx="1"/>
          </p:nvPr>
        </p:nvSpPr>
        <p:spPr>
          <a:xfrm>
            <a:off x="1184909" y="3736023"/>
            <a:ext cx="4911091" cy="1325563"/>
          </a:xfrm>
        </p:spPr>
        <p:txBody>
          <a:bodyPr/>
          <a:lstStyle/>
          <a:p>
            <a:pPr marL="0" indent="0">
              <a:buNone/>
            </a:pPr>
            <a:r>
              <a:rPr lang="en-US" sz="4800" b="1" dirty="0">
                <a:solidFill>
                  <a:srgbClr val="FFFF00"/>
                </a:solidFill>
                <a:ea typeface="+mj-ea"/>
                <a:cs typeface="+mj-cs"/>
              </a:rPr>
              <a:t>Any questions?</a:t>
            </a:r>
            <a:endParaRPr lang="en-CA" sz="4800" b="1" dirty="0">
              <a:solidFill>
                <a:srgbClr val="FFFF00"/>
              </a:solidFill>
              <a:ea typeface="+mj-ea"/>
              <a:cs typeface="+mj-cs"/>
            </a:endParaRPr>
          </a:p>
          <a:p>
            <a:endParaRPr lang="en-US" dirty="0"/>
          </a:p>
        </p:txBody>
      </p:sp>
    </p:spTree>
    <p:extLst>
      <p:ext uri="{BB962C8B-B14F-4D97-AF65-F5344CB8AC3E}">
        <p14:creationId xmlns:p14="http://schemas.microsoft.com/office/powerpoint/2010/main" val="2845197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C22044-DEED-945A-93FC-83CA81A9E2F0}"/>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46665" cy="6858000"/>
          </a:xfrm>
          <a:prstGeom prst="rect">
            <a:avLst/>
          </a:prstGeom>
          <a:noFill/>
        </p:spPr>
      </p:pic>
      <p:sp>
        <p:nvSpPr>
          <p:cNvPr id="2" name="Title 1">
            <a:extLst>
              <a:ext uri="{FF2B5EF4-FFF2-40B4-BE49-F238E27FC236}">
                <a16:creationId xmlns:a16="http://schemas.microsoft.com/office/drawing/2014/main" id="{CDAFB18C-C0D5-33D0-C233-00407FC8044F}"/>
              </a:ext>
            </a:extLst>
          </p:cNvPr>
          <p:cNvSpPr>
            <a:spLocks noGrp="1"/>
          </p:cNvSpPr>
          <p:nvPr>
            <p:ph type="title"/>
          </p:nvPr>
        </p:nvSpPr>
        <p:spPr/>
        <p:txBody>
          <a:bodyPr>
            <a:noAutofit/>
          </a:bodyPr>
          <a:lstStyle/>
          <a:p>
            <a:pPr>
              <a:lnSpc>
                <a:spcPct val="97000"/>
              </a:lnSpc>
            </a:pPr>
            <a:r>
              <a:rPr lang="en-US" sz="4000" b="1" dirty="0">
                <a:solidFill>
                  <a:srgbClr val="FFFF00"/>
                </a:solidFill>
                <a:latin typeface="Arial" panose="020B0604020202020204" pitchFamily="34" charset="0"/>
                <a:ea typeface="+mn-ea"/>
                <a:cs typeface="Arial" panose="020B0604020202020204" pitchFamily="34" charset="0"/>
              </a:rPr>
              <a:t>References</a:t>
            </a:r>
          </a:p>
        </p:txBody>
      </p:sp>
      <p:sp>
        <p:nvSpPr>
          <p:cNvPr id="3" name="Content Placeholder 2">
            <a:extLst>
              <a:ext uri="{FF2B5EF4-FFF2-40B4-BE49-F238E27FC236}">
                <a16:creationId xmlns:a16="http://schemas.microsoft.com/office/drawing/2014/main" id="{4B86A1E9-3FA4-C4D8-1C3B-CD1768C9AD03}"/>
              </a:ext>
            </a:extLst>
          </p:cNvPr>
          <p:cNvSpPr>
            <a:spLocks noGrp="1"/>
          </p:cNvSpPr>
          <p:nvPr>
            <p:ph idx="1"/>
          </p:nvPr>
        </p:nvSpPr>
        <p:spPr>
          <a:xfrm>
            <a:off x="609599" y="1565275"/>
            <a:ext cx="11308464" cy="3727450"/>
          </a:xfrm>
        </p:spPr>
        <p:txBody>
          <a:bodyPr>
            <a:normAutofit fontScale="25000" lnSpcReduction="20000"/>
          </a:bodyPr>
          <a:lstStyle/>
          <a:p>
            <a:pPr>
              <a:lnSpc>
                <a:spcPct val="150000"/>
              </a:lnSpc>
            </a:pPr>
            <a:r>
              <a:rPr lang="en-GB" sz="10800" dirty="0">
                <a:solidFill>
                  <a:srgbClr val="FFFFFF"/>
                </a:solidFill>
                <a:latin typeface="Arial" panose="020B0604020202020204" pitchFamily="34" charset="0"/>
                <a:cs typeface="Arial" panose="020B0604020202020204" pitchFamily="34" charset="0"/>
              </a:rPr>
              <a:t>Xin Zhao( 2025) ‘The use of generative AI by students with disabilities in higher education the Publisher’ JAI Volume Internet higher in education: 66 Page: 101014 DOI: 10.1016/j.iheduc.2025.101014 URL: https://</a:t>
            </a:r>
            <a:r>
              <a:rPr lang="en-GB" sz="10800" dirty="0" err="1">
                <a:solidFill>
                  <a:srgbClr val="FFFFFF"/>
                </a:solidFill>
                <a:latin typeface="Arial" panose="020B0604020202020204" pitchFamily="34" charset="0"/>
                <a:cs typeface="Arial" panose="020B0604020202020204" pitchFamily="34" charset="0"/>
              </a:rPr>
              <a:t>www.sciencedirect.com</a:t>
            </a:r>
            <a:r>
              <a:rPr lang="en-GB" sz="10800" dirty="0">
                <a:solidFill>
                  <a:srgbClr val="FFFFFF"/>
                </a:solidFill>
                <a:latin typeface="Arial" panose="020B0604020202020204" pitchFamily="34" charset="0"/>
                <a:cs typeface="Arial" panose="020B0604020202020204" pitchFamily="34" charset="0"/>
              </a:rPr>
              <a:t>/science/article/abs/</a:t>
            </a:r>
            <a:r>
              <a:rPr lang="en-GB" sz="10800" dirty="0" err="1">
                <a:solidFill>
                  <a:srgbClr val="FFFFFF"/>
                </a:solidFill>
                <a:latin typeface="Arial" panose="020B0604020202020204" pitchFamily="34" charset="0"/>
                <a:cs typeface="Arial" panose="020B0604020202020204" pitchFamily="34" charset="0"/>
              </a:rPr>
              <a:t>pii</a:t>
            </a:r>
            <a:r>
              <a:rPr lang="en-GB" sz="10800" dirty="0">
                <a:solidFill>
                  <a:srgbClr val="FFFFFF"/>
                </a:solidFill>
                <a:latin typeface="Arial" panose="020B0604020202020204" pitchFamily="34" charset="0"/>
                <a:cs typeface="Arial" panose="020B0604020202020204" pitchFamily="34" charset="0"/>
              </a:rPr>
              <a:t>/S1096751625000235 Credibility: </a:t>
            </a:r>
            <a:r>
              <a:rPr lang="en-GB" sz="10800" dirty="0" err="1">
                <a:solidFill>
                  <a:srgbClr val="FFFFFF"/>
                </a:solidFill>
                <a:latin typeface="Arial" panose="020B0604020202020204" pitchFamily="34" charset="0"/>
                <a:cs typeface="Arial" panose="020B0604020202020204" pitchFamily="34" charset="0"/>
              </a:rPr>
              <a:t>nest_heat_link_e</a:t>
            </a:r>
            <a:r>
              <a:rPr lang="en-GB" sz="10800" dirty="0">
                <a:solidFill>
                  <a:srgbClr val="FFFFFF"/>
                </a:solidFill>
                <a:latin typeface="Arial" panose="020B0604020202020204" pitchFamily="34" charset="0"/>
                <a:cs typeface="Arial" panose="020B0604020202020204" pitchFamily="34" charset="0"/>
              </a:rPr>
              <a:t> Credible</a:t>
            </a:r>
            <a:endParaRPr lang="en-CA" sz="10800" dirty="0">
              <a:solidFill>
                <a:srgbClr val="FFFFFF"/>
              </a:solidFill>
              <a:latin typeface="Arial" panose="020B0604020202020204" pitchFamily="34" charset="0"/>
              <a:cs typeface="Arial" panose="020B0604020202020204" pitchFamily="34" charset="0"/>
            </a:endParaRPr>
          </a:p>
          <a:p>
            <a:pPr>
              <a:lnSpc>
                <a:spcPct val="150000"/>
              </a:lnSpc>
            </a:pPr>
            <a:r>
              <a:rPr lang="en-US" sz="10800" dirty="0">
                <a:solidFill>
                  <a:srgbClr val="FFFFFF"/>
                </a:solidFill>
                <a:latin typeface="Arial" panose="020B0604020202020204" pitchFamily="34" charset="0"/>
                <a:cs typeface="Arial" panose="020B0604020202020204" pitchFamily="34" charset="0"/>
              </a:rPr>
              <a:t>Casey, M. (2023) ‘The future of education: how the covid-19 </a:t>
            </a:r>
            <a:r>
              <a:rPr lang="en-US" sz="10800" dirty="0" err="1">
                <a:solidFill>
                  <a:srgbClr val="FFFFFF"/>
                </a:solidFill>
                <a:latin typeface="Arial" panose="020B0604020202020204" pitchFamily="34" charset="0"/>
                <a:cs typeface="Arial" panose="020B0604020202020204" pitchFamily="34" charset="0"/>
              </a:rPr>
              <a:t>pandamic</a:t>
            </a:r>
            <a:r>
              <a:rPr lang="en-US" sz="10800" dirty="0">
                <a:solidFill>
                  <a:srgbClr val="FFFFFF"/>
                </a:solidFill>
                <a:latin typeface="Arial" panose="020B0604020202020204" pitchFamily="34" charset="0"/>
                <a:cs typeface="Arial" panose="020B0604020202020204" pitchFamily="34" charset="0"/>
              </a:rPr>
              <a:t> influenced technology’. Available at: </a:t>
            </a:r>
            <a:r>
              <a:rPr lang="en-US" sz="10800" dirty="0" err="1">
                <a:solidFill>
                  <a:srgbClr val="FFFFFF"/>
                </a:solidFill>
                <a:latin typeface="Arial" panose="020B0604020202020204" pitchFamily="34" charset="0"/>
                <a:cs typeface="Arial" panose="020B0604020202020204" pitchFamily="34" charset="0"/>
              </a:rPr>
              <a:t>bedrocklearning.org</a:t>
            </a:r>
            <a:r>
              <a:rPr lang="en-US" sz="10800" dirty="0">
                <a:solidFill>
                  <a:srgbClr val="FFFFFF"/>
                </a:solidFill>
                <a:latin typeface="Arial" panose="020B0604020202020204" pitchFamily="34" charset="0"/>
                <a:cs typeface="Arial" panose="020B0604020202020204" pitchFamily="34" charset="0"/>
              </a:rPr>
              <a:t> (Accessed: 18 November 2025).</a:t>
            </a:r>
            <a:endParaRPr lang="en-CA" sz="10800" dirty="0">
              <a:solidFill>
                <a:srgbClr val="FFFFFF"/>
              </a:solidFill>
              <a:latin typeface="Arial" panose="020B0604020202020204" pitchFamily="34" charset="0"/>
              <a:cs typeface="Arial" panose="020B0604020202020204" pitchFamily="34" charset="0"/>
            </a:endParaRPr>
          </a:p>
          <a:p>
            <a:pPr marL="668020">
              <a:lnSpc>
                <a:spcPct val="150000"/>
              </a:lnSpc>
            </a:pPr>
            <a:endParaRPr lang="en-CA" sz="10800" dirty="0">
              <a:solidFill>
                <a:srgbClr val="FFFFFF"/>
              </a:solidFill>
              <a:latin typeface="Arial" panose="020B0604020202020204" pitchFamily="34" charset="0"/>
              <a:cs typeface="Arial" panose="020B0604020202020204" pitchFamily="34" charset="0"/>
            </a:endParaRPr>
          </a:p>
          <a:p>
            <a:pPr marL="342900" lvl="0" indent="-342900" rtl="0">
              <a:lnSpc>
                <a:spcPct val="120000"/>
              </a:lnSpc>
              <a:buFont typeface="+mj-lt"/>
              <a:buAutoNum type="arabicPeriod"/>
            </a:pPr>
            <a:endParaRPr lang="en-CA" sz="10800" dirty="0">
              <a:solidFill>
                <a:srgbClr val="FFFFFF"/>
              </a:solidFill>
              <a:latin typeface="Arial" panose="020B0604020202020204" pitchFamily="34" charset="0"/>
              <a:cs typeface="Arial" panose="020B0604020202020204" pitchFamily="34" charset="0"/>
            </a:endParaRPr>
          </a:p>
          <a:p>
            <a:pPr marL="692150" indent="63500">
              <a:lnSpc>
                <a:spcPct val="120000"/>
              </a:lnSpc>
            </a:pPr>
            <a:endParaRPr lang="en-CA" sz="10800" dirty="0">
              <a:solidFill>
                <a:srgbClr val="FFFFFF"/>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780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471</Words>
  <Application>Microsoft Office PowerPoint</Application>
  <PresentationFormat>Widescreen</PresentationFormat>
  <Paragraphs>52</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ACADEMY ENGRAVED LET PLAIN:1.0</vt:lpstr>
      <vt:lpstr>Arial</vt:lpstr>
      <vt:lpstr>Calibri</vt:lpstr>
      <vt:lpstr>Calibri Light</vt:lpstr>
      <vt:lpstr>Times New Roman</vt:lpstr>
      <vt:lpstr>Tw Cen MT</vt:lpstr>
      <vt:lpstr>Verdana</vt:lpstr>
      <vt:lpstr>Office Theme</vt:lpstr>
      <vt:lpstr>Reflection </vt:lpstr>
      <vt:lpstr>Introduction </vt:lpstr>
      <vt:lpstr>Introduction </vt:lpstr>
      <vt:lpstr>PowerPoint Presentation</vt:lpstr>
      <vt:lpstr>What I found challenging during my research </vt:lpstr>
      <vt:lpstr>SUCCESS</vt:lpstr>
      <vt:lpstr>PowerPoint Presentation</vt:lpstr>
      <vt:lpstr>Thanks!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dc:title>
  <dc:creator>Anonymous </dc:creator>
  <cp:lastModifiedBy>luma ibrahim</cp:lastModifiedBy>
  <cp:revision>7</cp:revision>
  <dcterms:created xsi:type="dcterms:W3CDTF">2025-11-21T03:08:13Z</dcterms:created>
  <dcterms:modified xsi:type="dcterms:W3CDTF">2025-11-21T15:26:34Z</dcterms:modified>
</cp:coreProperties>
</file>