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56" r:id="rId7"/>
    <p:sldId id="262" r:id="rId8"/>
    <p:sldId id="263" r:id="rId9"/>
    <p:sldId id="264" r:id="rId10"/>
    <p:sldId id="265" r:id="rId11"/>
    <p:sldId id="266" r:id="rId12"/>
    <p:sldId id="271" r:id="rId13"/>
    <p:sldId id="270" r:id="rId14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F8F714-06E6-4E57-BBF7-EB3EFAABA123}" v="1" dt="2023-02-23T13:33:09.4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74827" autoAdjust="0"/>
  </p:normalViewPr>
  <p:slideViewPr>
    <p:cSldViewPr snapToGrid="0">
      <p:cViewPr varScale="1">
        <p:scale>
          <a:sx n="51" d="100"/>
          <a:sy n="51" d="100"/>
        </p:scale>
        <p:origin x="1123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EDF8F714-06E6-4E57-BBF7-EB3EFAABA123}"/>
    <pc:docChg chg="custSel delSld modSld sldOrd">
      <pc:chgData name="Kate Piper (IMH)" userId="f69ee4e2-845b-4a1f-89c4-60fce9da139f" providerId="ADAL" clId="{EDF8F714-06E6-4E57-BBF7-EB3EFAABA123}" dt="2023-02-23T13:37:09.393" v="2004" actId="20577"/>
      <pc:docMkLst>
        <pc:docMk/>
      </pc:docMkLst>
      <pc:sldChg chg="modNotesTx">
        <pc:chgData name="Kate Piper (IMH)" userId="f69ee4e2-845b-4a1f-89c4-60fce9da139f" providerId="ADAL" clId="{EDF8F714-06E6-4E57-BBF7-EB3EFAABA123}" dt="2023-02-23T13:29:57.065" v="152" actId="20577"/>
        <pc:sldMkLst>
          <pc:docMk/>
          <pc:sldMk cId="2875104573" sldId="257"/>
        </pc:sldMkLst>
      </pc:sldChg>
      <pc:sldChg chg="modNotesTx">
        <pc:chgData name="Kate Piper (IMH)" userId="f69ee4e2-845b-4a1f-89c4-60fce9da139f" providerId="ADAL" clId="{EDF8F714-06E6-4E57-BBF7-EB3EFAABA123}" dt="2023-02-23T13:30:20.901" v="291" actId="20577"/>
        <pc:sldMkLst>
          <pc:docMk/>
          <pc:sldMk cId="1704215701" sldId="258"/>
        </pc:sldMkLst>
      </pc:sldChg>
      <pc:sldChg chg="modNotesTx">
        <pc:chgData name="Kate Piper (IMH)" userId="f69ee4e2-845b-4a1f-89c4-60fce9da139f" providerId="ADAL" clId="{EDF8F714-06E6-4E57-BBF7-EB3EFAABA123}" dt="2023-02-23T13:30:30.410" v="332" actId="20577"/>
        <pc:sldMkLst>
          <pc:docMk/>
          <pc:sldMk cId="4041903380" sldId="259"/>
        </pc:sldMkLst>
      </pc:sldChg>
      <pc:sldChg chg="modNotesTx">
        <pc:chgData name="Kate Piper (IMH)" userId="f69ee4e2-845b-4a1f-89c4-60fce9da139f" providerId="ADAL" clId="{EDF8F714-06E6-4E57-BBF7-EB3EFAABA123}" dt="2023-02-23T13:31:20.030" v="587" actId="20577"/>
        <pc:sldMkLst>
          <pc:docMk/>
          <pc:sldMk cId="3413206290" sldId="260"/>
        </pc:sldMkLst>
      </pc:sldChg>
      <pc:sldChg chg="modNotesTx">
        <pc:chgData name="Kate Piper (IMH)" userId="f69ee4e2-845b-4a1f-89c4-60fce9da139f" providerId="ADAL" clId="{EDF8F714-06E6-4E57-BBF7-EB3EFAABA123}" dt="2023-02-23T13:32:55.148" v="1038" actId="20577"/>
        <pc:sldMkLst>
          <pc:docMk/>
          <pc:sldMk cId="2188271989" sldId="261"/>
        </pc:sldMkLst>
      </pc:sldChg>
      <pc:sldChg chg="modNotesTx">
        <pc:chgData name="Kate Piper (IMH)" userId="f69ee4e2-845b-4a1f-89c4-60fce9da139f" providerId="ADAL" clId="{EDF8F714-06E6-4E57-BBF7-EB3EFAABA123}" dt="2023-02-23T13:33:13.149" v="1039"/>
        <pc:sldMkLst>
          <pc:docMk/>
          <pc:sldMk cId="2506296682" sldId="262"/>
        </pc:sldMkLst>
      </pc:sldChg>
      <pc:sldChg chg="modNotesTx">
        <pc:chgData name="Kate Piper (IMH)" userId="f69ee4e2-845b-4a1f-89c4-60fce9da139f" providerId="ADAL" clId="{EDF8F714-06E6-4E57-BBF7-EB3EFAABA123}" dt="2023-02-23T13:33:49.827" v="1214" actId="20577"/>
        <pc:sldMkLst>
          <pc:docMk/>
          <pc:sldMk cId="3028678731" sldId="263"/>
        </pc:sldMkLst>
      </pc:sldChg>
      <pc:sldChg chg="modNotesTx">
        <pc:chgData name="Kate Piper (IMH)" userId="f69ee4e2-845b-4a1f-89c4-60fce9da139f" providerId="ADAL" clId="{EDF8F714-06E6-4E57-BBF7-EB3EFAABA123}" dt="2023-02-23T13:34:16.233" v="1334" actId="20577"/>
        <pc:sldMkLst>
          <pc:docMk/>
          <pc:sldMk cId="417426283" sldId="264"/>
        </pc:sldMkLst>
      </pc:sldChg>
      <pc:sldChg chg="modNotesTx">
        <pc:chgData name="Kate Piper (IMH)" userId="f69ee4e2-845b-4a1f-89c4-60fce9da139f" providerId="ADAL" clId="{EDF8F714-06E6-4E57-BBF7-EB3EFAABA123}" dt="2023-02-23T13:34:36.781" v="1395" actId="20577"/>
        <pc:sldMkLst>
          <pc:docMk/>
          <pc:sldMk cId="1351660041" sldId="265"/>
        </pc:sldMkLst>
      </pc:sldChg>
      <pc:sldChg chg="del">
        <pc:chgData name="Kate Piper (IMH)" userId="f69ee4e2-845b-4a1f-89c4-60fce9da139f" providerId="ADAL" clId="{EDF8F714-06E6-4E57-BBF7-EB3EFAABA123}" dt="2023-02-23T13:34:45.035" v="1396" actId="47"/>
        <pc:sldMkLst>
          <pc:docMk/>
          <pc:sldMk cId="703669757" sldId="267"/>
        </pc:sldMkLst>
      </pc:sldChg>
      <pc:sldChg chg="del">
        <pc:chgData name="Kate Piper (IMH)" userId="f69ee4e2-845b-4a1f-89c4-60fce9da139f" providerId="ADAL" clId="{EDF8F714-06E6-4E57-BBF7-EB3EFAABA123}" dt="2023-02-23T13:34:54.103" v="1398" actId="47"/>
        <pc:sldMkLst>
          <pc:docMk/>
          <pc:sldMk cId="2678377954" sldId="268"/>
        </pc:sldMkLst>
      </pc:sldChg>
      <pc:sldChg chg="del">
        <pc:chgData name="Kate Piper (IMH)" userId="f69ee4e2-845b-4a1f-89c4-60fce9da139f" providerId="ADAL" clId="{EDF8F714-06E6-4E57-BBF7-EB3EFAABA123}" dt="2023-02-23T13:34:51.847" v="1397" actId="47"/>
        <pc:sldMkLst>
          <pc:docMk/>
          <pc:sldMk cId="482153120" sldId="269"/>
        </pc:sldMkLst>
      </pc:sldChg>
      <pc:sldChg chg="ord modNotesTx">
        <pc:chgData name="Kate Piper (IMH)" userId="f69ee4e2-845b-4a1f-89c4-60fce9da139f" providerId="ADAL" clId="{EDF8F714-06E6-4E57-BBF7-EB3EFAABA123}" dt="2023-02-23T13:37:09.393" v="2004" actId="20577"/>
        <pc:sldMkLst>
          <pc:docMk/>
          <pc:sldMk cId="2432406416" sldId="270"/>
        </pc:sldMkLst>
      </pc:sldChg>
      <pc:sldChg chg="modNotesTx">
        <pc:chgData name="Kate Piper (IMH)" userId="f69ee4e2-845b-4a1f-89c4-60fce9da139f" providerId="ADAL" clId="{EDF8F714-06E6-4E57-BBF7-EB3EFAABA123}" dt="2023-02-23T13:36:10.066" v="1689" actId="20577"/>
        <pc:sldMkLst>
          <pc:docMk/>
          <pc:sldMk cId="3135478461" sldId="27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650" cy="4905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8413" y="0"/>
            <a:ext cx="2914650" cy="4905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7D80C5-EA15-478F-B25F-6676C035E9BF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3100" y="4703763"/>
            <a:ext cx="5378450" cy="3848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700"/>
            <a:ext cx="2914650" cy="4905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8413" y="9283700"/>
            <a:ext cx="2914650" cy="4905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A55397-D16B-4035-859E-34F4A9BC71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0343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 specific of the age and ability level you are looking at – the activities listed below should be appropriate to that 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55397-D16B-4035-859E-34F4A9BC719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308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Most lesson are one hour be specific here to demonstrate the time the activities should fit in for the lessons below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55397-D16B-4035-859E-34F4A9BC719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8172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Overall aim of the six weeks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55397-D16B-4035-859E-34F4A9BC719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7989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Within the curriculum – state what curriculum you are working towards – highlight the wording from the curriculum</a:t>
            </a:r>
          </a:p>
          <a:p>
            <a:endParaRPr lang="en-GB" dirty="0"/>
          </a:p>
          <a:p>
            <a:r>
              <a:rPr lang="en-GB" dirty="0"/>
              <a:t>Right hand section – look at the levels/ progression steps that you would like children to be focused 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55397-D16B-4035-859E-34F4A9BC719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1506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Skills across the curriculum should be filled in after – give one example where children are developing thinking, communication, number and ICT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55397-D16B-4035-859E-34F4A9BC719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4288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Learning across the curriculum: There maybe other aims of wider PE/ theme that they will be linking to?</a:t>
            </a:r>
          </a:p>
          <a:p>
            <a:r>
              <a:rPr lang="en-GB" dirty="0"/>
              <a:t>Cross curricular links: state what subjects, or areas of learning and experience will also benefit from this unit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55397-D16B-4035-859E-34F4A9BC719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5237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Language for learning: key words that children will be learning</a:t>
            </a:r>
          </a:p>
          <a:p>
            <a:r>
              <a:rPr lang="en-GB" dirty="0"/>
              <a:t>Resources: you will be using? Fill in after compete scheme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55397-D16B-4035-859E-34F4A9BC719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615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 two examples of differentiation or inclusion that will happen through your lessons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55397-D16B-4035-859E-34F4A9BC719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9700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Refer to slides of week 4 for this section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55397-D16B-4035-859E-34F4A9BC719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9831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 general lesson structure and tasks that you would be doing each week. Your information should allow a reader to know what to do in their lessons they would just need to apply it to the specific class they are working with.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55397-D16B-4035-859E-34F4A9BC719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1188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Remember to show progression</a:t>
            </a:r>
          </a:p>
          <a:p>
            <a:endParaRPr lang="en-GB" dirty="0"/>
          </a:p>
          <a:p>
            <a:r>
              <a:rPr lang="en-GB" dirty="0"/>
              <a:t>This could be teaching something early in the scheme and then the children taking more independent role/ leading sections in later lessons</a:t>
            </a:r>
          </a:p>
          <a:p>
            <a:r>
              <a:rPr lang="en-GB" dirty="0"/>
              <a:t>Basically using what they have learnt and applying it to a task in </a:t>
            </a:r>
            <a:r>
              <a:rPr lang="en-GB"/>
              <a:t>later lessons.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A55397-D16B-4035-859E-34F4A9BC719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181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B2255-AAA4-471A-ABB1-F2D8C24A6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174171-A54B-491E-B495-C71921B8D2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6C491D-6F18-4ACA-B87C-1BF09769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4E194-D7AC-41DE-9E26-FD0E3590F334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5665C2-FACD-41EF-A639-15BA9F821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9BE8B5-1FB3-4DA8-9188-A636C7E3CC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3BC60-ACEB-4BC1-87A8-9965440C2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104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20F64-2579-486C-BFA3-3233A1126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88CC9-5572-470D-BC4D-D5A5244DAA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5D318E-2CE3-4A91-8CD9-D1274A49B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4E194-D7AC-41DE-9E26-FD0E3590F334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84CABD-5605-45B6-9802-D597D45C0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22DC00-1013-49BC-9F61-2446DB773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3BC60-ACEB-4BC1-87A8-9965440C2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444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FF0BE-70E8-41FC-AA92-D5E27A05A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E50903-C053-4221-B56B-376625708F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B63600-E28D-4941-A2E8-176888BEF0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4E194-D7AC-41DE-9E26-FD0E3590F334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42E6B-4229-479E-8199-0FCC4DEF4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6F551-6AA8-46EE-B430-F37D23802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3BC60-ACEB-4BC1-87A8-9965440C2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1647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3C04C-E44E-4948-9EF5-C68ADFB2B2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C343B-F539-4B4D-9F4A-2C41D882BE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1C2FF8-4618-490B-8EFE-6E19A61EAD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40A0DC-87C2-4260-9206-D1ECEB774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4E194-D7AC-41DE-9E26-FD0E3590F334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7C4A61-92C1-4596-98DD-4EA5547802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CD7242-9861-474E-87DA-0DB188C8AC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3BC60-ACEB-4BC1-87A8-9965440C2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7891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F484A-9BE8-414E-98C4-5673BF215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939B94-22BB-4047-9C53-A8EA525148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FEA723-E1B4-465A-AB73-B6E46C57DD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74819E-E7E1-4C5B-AB09-6BEED92900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B7F09D-9FC7-47D6-8F69-CBBA0F6F4A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E71F64-E48F-4150-863C-1BC3FD4F71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4E194-D7AC-41DE-9E26-FD0E3590F334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01A220-7A55-4F7C-BE2A-9307C28088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3C1E91-1F6F-4FE8-915A-AE9B0589C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3BC60-ACEB-4BC1-87A8-9965440C2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4295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B5DD6-62A4-4CE2-B6E8-B2B0C91765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F1B347-741A-49DD-9AED-7E78ECEF7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4E194-D7AC-41DE-9E26-FD0E3590F334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8F8198-4A5D-418E-BD09-0D3D938B65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39A952-CA94-4885-9F25-8215DAA6A2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3BC60-ACEB-4BC1-87A8-9965440C2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754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006776F-728D-4408-8B0F-FDA216F3F0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4E194-D7AC-41DE-9E26-FD0E3590F334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229DD5-2598-4920-8658-A7B2D9C75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A53D2C-90B0-45D6-AB03-7EF4C7D2C0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3BC60-ACEB-4BC1-87A8-9965440C2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9121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403AD-754B-4FDA-BB10-5E774A4AD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610E0-DC95-4C02-A3AA-63D537C54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F93C2-278F-4EF9-B58A-D308372CEA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5A7D64-FA7C-4CF5-B187-14E9790715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4E194-D7AC-41DE-9E26-FD0E3590F334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A30A10-4652-42AB-93F6-12B7AC70A2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5C756D-607E-4C76-828D-5B113439E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3BC60-ACEB-4BC1-87A8-9965440C2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94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E2542-A71A-4F22-9FDF-2105910E5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909117-6F20-4961-81E1-2E323A19DA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E97D4E-A5CB-40DA-9879-9BB505555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7BCE65-303B-47B3-BBB2-A7EC4FBBCF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4E194-D7AC-41DE-9E26-FD0E3590F334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FA4919-1D87-4AB4-A13C-81308F0372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62D350-0F52-43E1-8D22-8B955230E1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3BC60-ACEB-4BC1-87A8-9965440C2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225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63EB6-51BF-4983-A8F4-DF168BE2E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E02D65-ADAB-4A8D-B172-A12077098D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1E058E-55CD-4D95-BD3B-0A502D6EC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4E194-D7AC-41DE-9E26-FD0E3590F334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1D678-35D4-4745-ADD0-2C0E232A2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3379A2-D5BF-43FA-B6D1-4DA19DD3E9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3BC60-ACEB-4BC1-87A8-9965440C2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509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535317-02F8-44B8-B582-D959B58DCF4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241086-AC7B-4258-AD82-2879A1FAB4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7720C1-FD9E-481F-923A-0ADD8A077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4E194-D7AC-41DE-9E26-FD0E3590F334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90ABA4-0149-40D9-9A22-E112CA646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A38C5B-BE4F-4938-8C74-58A9B3259B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3BC60-ACEB-4BC1-87A8-9965440C2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176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F49755-508D-4905-B358-BE5E2CAB4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98AC96-5E9E-41C6-8C80-F2EB2346CE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BE949-C579-40F5-8228-0D2D12EAAE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64E194-D7AC-41DE-9E26-FD0E3590F334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8099AC-0923-4E8F-92B0-D017623965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D91BA-BEC0-45E7-9881-EFDCD44186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F3BC60-ACEB-4BC1-87A8-9965440C25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835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A7E6030-2531-4470-8704-BD0F93DB42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036" t="9659" r="67245" b="46581"/>
          <a:stretch/>
        </p:blipFill>
        <p:spPr>
          <a:xfrm>
            <a:off x="1392143" y="329504"/>
            <a:ext cx="8938727" cy="6198992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D849BB2C-901A-435E-8E26-EC68B09EF68E}"/>
              </a:ext>
            </a:extLst>
          </p:cNvPr>
          <p:cNvSpPr/>
          <p:nvPr/>
        </p:nvSpPr>
        <p:spPr>
          <a:xfrm>
            <a:off x="1702965" y="503338"/>
            <a:ext cx="2332139" cy="813733"/>
          </a:xfrm>
          <a:prstGeom prst="ellipse">
            <a:avLst/>
          </a:prstGeom>
          <a:solidFill>
            <a:srgbClr val="FFFF00">
              <a:alpha val="20000"/>
            </a:srgbClr>
          </a:solidFill>
          <a:ln w="285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1045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A7E6030-2531-4470-8704-BD0F93DB42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036" t="9659" r="67245" b="46581"/>
          <a:stretch/>
        </p:blipFill>
        <p:spPr>
          <a:xfrm>
            <a:off x="1392143" y="329504"/>
            <a:ext cx="8938727" cy="6198992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D849BB2C-901A-435E-8E26-EC68B09EF68E}"/>
              </a:ext>
            </a:extLst>
          </p:cNvPr>
          <p:cNvSpPr/>
          <p:nvPr/>
        </p:nvSpPr>
        <p:spPr>
          <a:xfrm>
            <a:off x="7407479" y="436226"/>
            <a:ext cx="2332139" cy="813733"/>
          </a:xfrm>
          <a:prstGeom prst="ellipse">
            <a:avLst/>
          </a:prstGeom>
          <a:solidFill>
            <a:srgbClr val="FFFF00">
              <a:alpha val="20000"/>
            </a:srgbClr>
          </a:solidFill>
          <a:ln w="285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2157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A7E6030-2531-4470-8704-BD0F93DB42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036" t="9659" r="67245" b="46581"/>
          <a:stretch/>
        </p:blipFill>
        <p:spPr>
          <a:xfrm>
            <a:off x="1392143" y="329504"/>
            <a:ext cx="8938727" cy="6198992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D849BB2C-901A-435E-8E26-EC68B09EF68E}"/>
              </a:ext>
            </a:extLst>
          </p:cNvPr>
          <p:cNvSpPr/>
          <p:nvPr/>
        </p:nvSpPr>
        <p:spPr>
          <a:xfrm>
            <a:off x="1861130" y="872453"/>
            <a:ext cx="2332139" cy="813733"/>
          </a:xfrm>
          <a:prstGeom prst="ellipse">
            <a:avLst/>
          </a:prstGeom>
          <a:solidFill>
            <a:srgbClr val="FFFF00">
              <a:alpha val="20000"/>
            </a:srgbClr>
          </a:solidFill>
          <a:ln w="285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9033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A7E6030-2531-4470-8704-BD0F93DB42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036" t="9659" r="67245" b="46581"/>
          <a:stretch/>
        </p:blipFill>
        <p:spPr>
          <a:xfrm>
            <a:off x="1392143" y="329504"/>
            <a:ext cx="8938727" cy="6198992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D849BB2C-901A-435E-8E26-EC68B09EF68E}"/>
              </a:ext>
            </a:extLst>
          </p:cNvPr>
          <p:cNvSpPr/>
          <p:nvPr/>
        </p:nvSpPr>
        <p:spPr>
          <a:xfrm>
            <a:off x="4763721" y="1208013"/>
            <a:ext cx="2332139" cy="813733"/>
          </a:xfrm>
          <a:prstGeom prst="ellipse">
            <a:avLst/>
          </a:prstGeom>
          <a:solidFill>
            <a:srgbClr val="FFFF00">
              <a:alpha val="20000"/>
            </a:srgbClr>
          </a:solidFill>
          <a:ln w="285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B117A7-2060-4D1C-A3A8-47CA4213BE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474376">
            <a:off x="7901899" y="2559391"/>
            <a:ext cx="3470046" cy="347004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95D7AE7-282C-4CFD-9E5A-ED2DBFDDF49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265" t="8417" r="67894" b="43458"/>
          <a:stretch/>
        </p:blipFill>
        <p:spPr>
          <a:xfrm>
            <a:off x="6020897" y="2337225"/>
            <a:ext cx="2653320" cy="29703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43DE77D-6C94-470D-8F7A-821EE1C859C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6789" t="9120" r="69587" b="44687"/>
          <a:stretch/>
        </p:blipFill>
        <p:spPr>
          <a:xfrm rot="21275205">
            <a:off x="966766" y="2519184"/>
            <a:ext cx="2164360" cy="28748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EC7CF45-51D4-4217-9FDE-ECC82F7B081B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917" t="15970" r="66146" b="45565"/>
          <a:stretch/>
        </p:blipFill>
        <p:spPr>
          <a:xfrm>
            <a:off x="2880489" y="2337225"/>
            <a:ext cx="3284107" cy="183718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D6DAC92-D9EF-42E8-BE45-BB76B7323556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8859" t="5393" r="65321" b="43457"/>
          <a:stretch/>
        </p:blipFill>
        <p:spPr>
          <a:xfrm>
            <a:off x="3346784" y="3822403"/>
            <a:ext cx="3147915" cy="2443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206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A7E6030-2531-4470-8704-BD0F93DB42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036" t="9659" r="67245" b="46581"/>
          <a:stretch/>
        </p:blipFill>
        <p:spPr>
          <a:xfrm>
            <a:off x="1392143" y="329504"/>
            <a:ext cx="8938727" cy="6198992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D849BB2C-901A-435E-8E26-EC68B09EF68E}"/>
              </a:ext>
            </a:extLst>
          </p:cNvPr>
          <p:cNvSpPr/>
          <p:nvPr/>
        </p:nvSpPr>
        <p:spPr>
          <a:xfrm>
            <a:off x="4695436" y="2348916"/>
            <a:ext cx="2332139" cy="813733"/>
          </a:xfrm>
          <a:prstGeom prst="ellipse">
            <a:avLst/>
          </a:prstGeom>
          <a:solidFill>
            <a:srgbClr val="FFFF00">
              <a:alpha val="20000"/>
            </a:srgbClr>
          </a:solidFill>
          <a:ln w="285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271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F39F738-3C85-4326-8A0B-DEF0F548C2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67" t="21771" r="68623" b="66034"/>
          <a:stretch/>
        </p:blipFill>
        <p:spPr>
          <a:xfrm>
            <a:off x="307910" y="1073021"/>
            <a:ext cx="5234474" cy="192210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157405E-CF2A-4742-8A10-B639F2B28B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24" t="34321" r="68252" b="52418"/>
          <a:stretch/>
        </p:blipFill>
        <p:spPr>
          <a:xfrm>
            <a:off x="5673013" y="494522"/>
            <a:ext cx="5159828" cy="20900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C57A9CD-0413-41C8-A66D-769E4BE51A2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673" t="16887" r="68929" b="69092"/>
          <a:stretch/>
        </p:blipFill>
        <p:spPr>
          <a:xfrm>
            <a:off x="0" y="3498978"/>
            <a:ext cx="5159828" cy="228600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0F31CB0-C9BE-4B6D-84BA-C159EE087F2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740" t="30851" r="68862" b="53258"/>
          <a:stretch/>
        </p:blipFill>
        <p:spPr>
          <a:xfrm>
            <a:off x="6096000" y="3346577"/>
            <a:ext cx="5159828" cy="2590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4517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A7E6030-2531-4470-8704-BD0F93DB42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036" t="9659" r="67245" b="46581"/>
          <a:stretch/>
        </p:blipFill>
        <p:spPr>
          <a:xfrm>
            <a:off x="1392143" y="329504"/>
            <a:ext cx="8938727" cy="6198992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D849BB2C-901A-435E-8E26-EC68B09EF68E}"/>
              </a:ext>
            </a:extLst>
          </p:cNvPr>
          <p:cNvSpPr/>
          <p:nvPr/>
        </p:nvSpPr>
        <p:spPr>
          <a:xfrm>
            <a:off x="1767678" y="3429000"/>
            <a:ext cx="2332139" cy="813733"/>
          </a:xfrm>
          <a:prstGeom prst="ellipse">
            <a:avLst/>
          </a:prstGeom>
          <a:solidFill>
            <a:srgbClr val="FFFF00">
              <a:alpha val="20000"/>
            </a:srgbClr>
          </a:solidFill>
          <a:ln w="285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3BD7B10C-FAC2-4D29-87B1-78676DE3E15F}"/>
              </a:ext>
            </a:extLst>
          </p:cNvPr>
          <p:cNvSpPr/>
          <p:nvPr/>
        </p:nvSpPr>
        <p:spPr>
          <a:xfrm>
            <a:off x="5760046" y="3489121"/>
            <a:ext cx="2332139" cy="813733"/>
          </a:xfrm>
          <a:prstGeom prst="ellipse">
            <a:avLst/>
          </a:prstGeom>
          <a:solidFill>
            <a:srgbClr val="FFFF00">
              <a:alpha val="20000"/>
            </a:srgbClr>
          </a:solidFill>
          <a:ln w="285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2966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A7E6030-2531-4470-8704-BD0F93DB42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036" t="9659" r="67245" b="46581"/>
          <a:stretch/>
        </p:blipFill>
        <p:spPr>
          <a:xfrm>
            <a:off x="1392143" y="329504"/>
            <a:ext cx="8938727" cy="6198992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D849BB2C-901A-435E-8E26-EC68B09EF68E}"/>
              </a:ext>
            </a:extLst>
          </p:cNvPr>
          <p:cNvSpPr/>
          <p:nvPr/>
        </p:nvSpPr>
        <p:spPr>
          <a:xfrm>
            <a:off x="1591509" y="4200788"/>
            <a:ext cx="2332139" cy="813733"/>
          </a:xfrm>
          <a:prstGeom prst="ellipse">
            <a:avLst/>
          </a:prstGeom>
          <a:solidFill>
            <a:srgbClr val="FFFF00">
              <a:alpha val="20000"/>
            </a:srgbClr>
          </a:solidFill>
          <a:ln w="285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3BD7B10C-FAC2-4D29-87B1-78676DE3E15F}"/>
              </a:ext>
            </a:extLst>
          </p:cNvPr>
          <p:cNvSpPr/>
          <p:nvPr/>
        </p:nvSpPr>
        <p:spPr>
          <a:xfrm>
            <a:off x="5625822" y="4200787"/>
            <a:ext cx="2332139" cy="813733"/>
          </a:xfrm>
          <a:prstGeom prst="ellipse">
            <a:avLst/>
          </a:prstGeom>
          <a:solidFill>
            <a:srgbClr val="FFFF00">
              <a:alpha val="20000"/>
            </a:srgbClr>
          </a:solidFill>
          <a:ln w="285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6787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A7E6030-2531-4470-8704-BD0F93DB42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036" t="9659" r="67245" b="46581"/>
          <a:stretch/>
        </p:blipFill>
        <p:spPr>
          <a:xfrm>
            <a:off x="1392143" y="329504"/>
            <a:ext cx="8938727" cy="6198992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D849BB2C-901A-435E-8E26-EC68B09EF68E}"/>
              </a:ext>
            </a:extLst>
          </p:cNvPr>
          <p:cNvSpPr/>
          <p:nvPr/>
        </p:nvSpPr>
        <p:spPr>
          <a:xfrm>
            <a:off x="4770937" y="4550908"/>
            <a:ext cx="2332139" cy="813733"/>
          </a:xfrm>
          <a:prstGeom prst="ellipse">
            <a:avLst/>
          </a:prstGeom>
          <a:solidFill>
            <a:srgbClr val="FFFF00">
              <a:alpha val="20000"/>
            </a:srgbClr>
          </a:solidFill>
          <a:ln w="285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262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67EB2B4-0238-42BE-85AE-1551C2448E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806" t="9073" r="67168" b="46581"/>
          <a:stretch/>
        </p:blipFill>
        <p:spPr>
          <a:xfrm>
            <a:off x="1156995" y="258403"/>
            <a:ext cx="9134670" cy="6341194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7ABD660A-41C2-4988-91F1-8EE14820CD40}"/>
              </a:ext>
            </a:extLst>
          </p:cNvPr>
          <p:cNvSpPr/>
          <p:nvPr/>
        </p:nvSpPr>
        <p:spPr>
          <a:xfrm>
            <a:off x="4619935" y="389969"/>
            <a:ext cx="2332139" cy="813733"/>
          </a:xfrm>
          <a:prstGeom prst="ellipse">
            <a:avLst/>
          </a:prstGeom>
          <a:solidFill>
            <a:srgbClr val="FFFF00">
              <a:alpha val="20000"/>
            </a:srgbClr>
          </a:solidFill>
          <a:ln w="285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54C2BE-41F4-42E2-BA3A-22D676B366CE}"/>
              </a:ext>
            </a:extLst>
          </p:cNvPr>
          <p:cNvSpPr txBox="1"/>
          <p:nvPr/>
        </p:nvSpPr>
        <p:spPr>
          <a:xfrm>
            <a:off x="1963024" y="998290"/>
            <a:ext cx="15771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Formative</a:t>
            </a:r>
          </a:p>
          <a:p>
            <a:r>
              <a:rPr lang="en-GB" sz="2400" dirty="0"/>
              <a:t>Formative</a:t>
            </a:r>
          </a:p>
          <a:p>
            <a:r>
              <a:rPr lang="en-GB" sz="2400" dirty="0"/>
              <a:t>Summative</a:t>
            </a:r>
          </a:p>
        </p:txBody>
      </p:sp>
    </p:spTree>
    <p:extLst>
      <p:ext uri="{BB962C8B-B14F-4D97-AF65-F5344CB8AC3E}">
        <p14:creationId xmlns:p14="http://schemas.microsoft.com/office/powerpoint/2010/main" val="13516600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1CAC84CB-7C0A-4454-B072-ED6CE825019F}"/>
              </a:ext>
            </a:extLst>
          </p:cNvPr>
          <p:cNvSpPr txBox="1">
            <a:spLocks/>
          </p:cNvSpPr>
          <p:nvPr/>
        </p:nvSpPr>
        <p:spPr>
          <a:xfrm>
            <a:off x="2097361" y="1062914"/>
            <a:ext cx="8229600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/>
              <a:t>Assessments: “Make consistent judgements about pupils’ progress and attainment, within a subject, across year groups and between year groups” (Ofsted, 2016)</a:t>
            </a:r>
            <a:endParaRPr lang="en-US" sz="2400" dirty="0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CFC2B585-6A8B-4EF8-873F-CF2060D945C4}"/>
              </a:ext>
            </a:extLst>
          </p:cNvPr>
          <p:cNvSpPr txBox="1">
            <a:spLocks/>
          </p:cNvSpPr>
          <p:nvPr/>
        </p:nvSpPr>
        <p:spPr>
          <a:xfrm>
            <a:off x="2097361" y="2323389"/>
            <a:ext cx="4040188" cy="6397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Summative</a:t>
            </a:r>
            <a:endParaRPr lang="en-US" dirty="0"/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F23ECF43-6130-493E-9C25-F67A79226EAD}"/>
              </a:ext>
            </a:extLst>
          </p:cNvPr>
          <p:cNvSpPr txBox="1">
            <a:spLocks/>
          </p:cNvSpPr>
          <p:nvPr/>
        </p:nvSpPr>
        <p:spPr>
          <a:xfrm>
            <a:off x="2097361" y="2963151"/>
            <a:ext cx="4040188" cy="34143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When?</a:t>
            </a:r>
          </a:p>
          <a:p>
            <a:endParaRPr lang="en-US"/>
          </a:p>
          <a:p>
            <a:r>
              <a:rPr lang="en-US"/>
              <a:t>What?</a:t>
            </a:r>
          </a:p>
          <a:p>
            <a:endParaRPr lang="en-US"/>
          </a:p>
          <a:p>
            <a:r>
              <a:rPr lang="en-US"/>
              <a:t>Why?</a:t>
            </a:r>
            <a:endParaRPr lang="en-US" dirty="0"/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1C9F8CC4-362C-4E8C-ABFC-AEBEE9D9FBBD}"/>
              </a:ext>
            </a:extLst>
          </p:cNvPr>
          <p:cNvSpPr txBox="1">
            <a:spLocks/>
          </p:cNvSpPr>
          <p:nvPr/>
        </p:nvSpPr>
        <p:spPr>
          <a:xfrm>
            <a:off x="6285186" y="2323389"/>
            <a:ext cx="4041775" cy="63976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Formative</a:t>
            </a:r>
            <a:endParaRPr lang="en-US" dirty="0"/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03DD9C05-7FF3-4128-9DBE-8C84607A1380}"/>
              </a:ext>
            </a:extLst>
          </p:cNvPr>
          <p:cNvSpPr txBox="1">
            <a:spLocks/>
          </p:cNvSpPr>
          <p:nvPr/>
        </p:nvSpPr>
        <p:spPr>
          <a:xfrm>
            <a:off x="6285186" y="2963151"/>
            <a:ext cx="4041775" cy="341436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When?</a:t>
            </a:r>
          </a:p>
          <a:p>
            <a:endParaRPr lang="en-US"/>
          </a:p>
          <a:p>
            <a:r>
              <a:rPr lang="en-US"/>
              <a:t>What?</a:t>
            </a:r>
          </a:p>
          <a:p>
            <a:endParaRPr lang="en-US"/>
          </a:p>
          <a:p>
            <a:r>
              <a:rPr lang="en-US"/>
              <a:t>Why?</a:t>
            </a:r>
            <a:endParaRPr lang="en-US" dirty="0"/>
          </a:p>
        </p:txBody>
      </p:sp>
      <p:sp>
        <p:nvSpPr>
          <p:cNvPr id="9" name="Rounded Rectangle 6">
            <a:extLst>
              <a:ext uri="{FF2B5EF4-FFF2-40B4-BE49-F238E27FC236}">
                <a16:creationId xmlns:a16="http://schemas.microsoft.com/office/drawing/2014/main" id="{9FF98BFC-F257-4190-A92D-FC9E0F45B867}"/>
              </a:ext>
            </a:extLst>
          </p:cNvPr>
          <p:cNvSpPr/>
          <p:nvPr/>
        </p:nvSpPr>
        <p:spPr>
          <a:xfrm rot="2547659">
            <a:off x="2074371" y="3438324"/>
            <a:ext cx="3071660" cy="667886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Assessment OF Learning</a:t>
            </a:r>
          </a:p>
        </p:txBody>
      </p:sp>
      <p:sp>
        <p:nvSpPr>
          <p:cNvPr id="10" name="Rounded Rectangle 7">
            <a:extLst>
              <a:ext uri="{FF2B5EF4-FFF2-40B4-BE49-F238E27FC236}">
                <a16:creationId xmlns:a16="http://schemas.microsoft.com/office/drawing/2014/main" id="{6A727780-7F71-45BB-845F-5A423C75E193}"/>
              </a:ext>
            </a:extLst>
          </p:cNvPr>
          <p:cNvSpPr/>
          <p:nvPr/>
        </p:nvSpPr>
        <p:spPr>
          <a:xfrm rot="2547659">
            <a:off x="6114559" y="3545122"/>
            <a:ext cx="3071660" cy="667886"/>
          </a:xfrm>
          <a:prstGeom prst="round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Assessment FOR Learning</a:t>
            </a:r>
          </a:p>
        </p:txBody>
      </p:sp>
    </p:spTree>
    <p:extLst>
      <p:ext uri="{BB962C8B-B14F-4D97-AF65-F5344CB8AC3E}">
        <p14:creationId xmlns:p14="http://schemas.microsoft.com/office/powerpoint/2010/main" val="1184164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67EB2B4-0238-42BE-85AE-1551C2448E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806" t="9073" r="67168" b="46581"/>
          <a:stretch/>
        </p:blipFill>
        <p:spPr>
          <a:xfrm>
            <a:off x="1156995" y="258403"/>
            <a:ext cx="9134670" cy="6341194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7ABD660A-41C2-4988-91F1-8EE14820CD40}"/>
              </a:ext>
            </a:extLst>
          </p:cNvPr>
          <p:cNvSpPr/>
          <p:nvPr/>
        </p:nvSpPr>
        <p:spPr>
          <a:xfrm>
            <a:off x="4583770" y="2109712"/>
            <a:ext cx="2332139" cy="813733"/>
          </a:xfrm>
          <a:prstGeom prst="ellipse">
            <a:avLst/>
          </a:prstGeom>
          <a:solidFill>
            <a:srgbClr val="FFFF00">
              <a:alpha val="20000"/>
            </a:srgbClr>
          </a:solidFill>
          <a:ln w="285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54C2BE-41F4-42E2-BA3A-22D676B366CE}"/>
              </a:ext>
            </a:extLst>
          </p:cNvPr>
          <p:cNvSpPr txBox="1"/>
          <p:nvPr/>
        </p:nvSpPr>
        <p:spPr>
          <a:xfrm>
            <a:off x="1963024" y="998290"/>
            <a:ext cx="15771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Formative</a:t>
            </a:r>
          </a:p>
          <a:p>
            <a:r>
              <a:rPr lang="en-GB" sz="2400" dirty="0"/>
              <a:t>Formative</a:t>
            </a:r>
          </a:p>
          <a:p>
            <a:r>
              <a:rPr lang="en-GB" sz="2400" dirty="0"/>
              <a:t>Summative</a:t>
            </a:r>
          </a:p>
        </p:txBody>
      </p:sp>
    </p:spTree>
    <p:extLst>
      <p:ext uri="{BB962C8B-B14F-4D97-AF65-F5344CB8AC3E}">
        <p14:creationId xmlns:p14="http://schemas.microsoft.com/office/powerpoint/2010/main" val="31354784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500+ Steps Pictures [HQ] | Download Free Images on Unsplash">
            <a:extLst>
              <a:ext uri="{FF2B5EF4-FFF2-40B4-BE49-F238E27FC236}">
                <a16:creationId xmlns:a16="http://schemas.microsoft.com/office/drawing/2014/main" id="{C965177F-E29A-475E-95EC-184583E7AC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280" y="553673"/>
            <a:ext cx="9922408" cy="5580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75AAFF6-03F4-4B17-BACE-BACD2ACF2E87}"/>
              </a:ext>
            </a:extLst>
          </p:cNvPr>
          <p:cNvSpPr txBox="1"/>
          <p:nvPr/>
        </p:nvSpPr>
        <p:spPr>
          <a:xfrm>
            <a:off x="9244668" y="2508309"/>
            <a:ext cx="2516697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Overall Objective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50F354-08FC-4E63-A03D-5BECF56FB293}"/>
              </a:ext>
            </a:extLst>
          </p:cNvPr>
          <p:cNvSpPr txBox="1"/>
          <p:nvPr/>
        </p:nvSpPr>
        <p:spPr>
          <a:xfrm>
            <a:off x="7199153" y="3524775"/>
            <a:ext cx="1215006" cy="37610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Lesson 5…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E36828-28C4-4764-8820-FFC0167DE0B1}"/>
              </a:ext>
            </a:extLst>
          </p:cNvPr>
          <p:cNvSpPr txBox="1"/>
          <p:nvPr/>
        </p:nvSpPr>
        <p:spPr>
          <a:xfrm>
            <a:off x="6096000" y="4029512"/>
            <a:ext cx="1215006" cy="37610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Lesson 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DD3690-B8C9-4A2D-AC9B-3BF8A8703CF0}"/>
              </a:ext>
            </a:extLst>
          </p:cNvPr>
          <p:cNvSpPr txBox="1"/>
          <p:nvPr/>
        </p:nvSpPr>
        <p:spPr>
          <a:xfrm>
            <a:off x="4742762" y="4416803"/>
            <a:ext cx="1215006" cy="37610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Lesson 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62295A-258A-44C4-8C42-F8A39998CC13}"/>
              </a:ext>
            </a:extLst>
          </p:cNvPr>
          <p:cNvSpPr txBox="1"/>
          <p:nvPr/>
        </p:nvSpPr>
        <p:spPr>
          <a:xfrm>
            <a:off x="3527756" y="4899248"/>
            <a:ext cx="1215006" cy="37610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Lesson 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BFD525-D997-4426-8A4F-1F0FC72BBAF2}"/>
              </a:ext>
            </a:extLst>
          </p:cNvPr>
          <p:cNvSpPr txBox="1"/>
          <p:nvPr/>
        </p:nvSpPr>
        <p:spPr>
          <a:xfrm>
            <a:off x="1546371" y="5275354"/>
            <a:ext cx="1215006" cy="37610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Lesson 1</a:t>
            </a:r>
          </a:p>
        </p:txBody>
      </p:sp>
    </p:spTree>
    <p:extLst>
      <p:ext uri="{BB962C8B-B14F-4D97-AF65-F5344CB8AC3E}">
        <p14:creationId xmlns:p14="http://schemas.microsoft.com/office/powerpoint/2010/main" val="24324064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367</Words>
  <Application>Microsoft Office PowerPoint</Application>
  <PresentationFormat>Widescreen</PresentationFormat>
  <Paragraphs>56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Kate Piper (IMH)</dc:creator>
  <cp:lastModifiedBy>Kate Piper (IMH)</cp:lastModifiedBy>
  <cp:revision>2</cp:revision>
  <cp:lastPrinted>2022-02-24T13:23:07Z</cp:lastPrinted>
  <dcterms:created xsi:type="dcterms:W3CDTF">2022-02-24T10:19:15Z</dcterms:created>
  <dcterms:modified xsi:type="dcterms:W3CDTF">2023-02-23T13:37:10Z</dcterms:modified>
</cp:coreProperties>
</file>