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97" r:id="rId6"/>
    <p:sldId id="397" r:id="rId7"/>
    <p:sldId id="396" r:id="rId8"/>
    <p:sldId id="399" r:id="rId9"/>
    <p:sldId id="398" r:id="rId10"/>
    <p:sldId id="400" r:id="rId11"/>
    <p:sldId id="401" r:id="rId12"/>
    <p:sldId id="402" r:id="rId13"/>
    <p:sldId id="425" r:id="rId14"/>
    <p:sldId id="426" r:id="rId15"/>
    <p:sldId id="403" r:id="rId16"/>
    <p:sldId id="404" r:id="rId17"/>
    <p:sldId id="405" r:id="rId18"/>
    <p:sldId id="407" r:id="rId19"/>
    <p:sldId id="427" r:id="rId20"/>
    <p:sldId id="406" r:id="rId21"/>
    <p:sldId id="408" r:id="rId22"/>
    <p:sldId id="409" r:id="rId23"/>
    <p:sldId id="412" r:id="rId24"/>
    <p:sldId id="410" r:id="rId25"/>
    <p:sldId id="414" r:id="rId26"/>
    <p:sldId id="415" r:id="rId27"/>
    <p:sldId id="413" r:id="rId28"/>
    <p:sldId id="416" r:id="rId29"/>
    <p:sldId id="417" r:id="rId30"/>
    <p:sldId id="418" r:id="rId31"/>
    <p:sldId id="420" r:id="rId32"/>
    <p:sldId id="419" r:id="rId33"/>
    <p:sldId id="421" r:id="rId34"/>
    <p:sldId id="424" r:id="rId35"/>
    <p:sldId id="422" r:id="rId36"/>
    <p:sldId id="423" r:id="rId37"/>
    <p:sldId id="429" r:id="rId38"/>
    <p:sldId id="430" r:id="rId3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00" autoAdjust="0"/>
    <p:restoredTop sz="94718"/>
  </p:normalViewPr>
  <p:slideViewPr>
    <p:cSldViewPr snapToGrid="0">
      <p:cViewPr varScale="1">
        <p:scale>
          <a:sx n="108" d="100"/>
          <a:sy n="108" d="100"/>
        </p:scale>
        <p:origin x="46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commentAuthors" Target="commentAuthors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639887F4-2F88-43BD-82C2-18B7FB3E5D93}"/>
    <pc:docChg chg="undo custSel delSld modSld">
      <pc:chgData name="Tim Bashford" userId="5fd3d9a1-443c-4717-9608-098946ca22e0" providerId="ADAL" clId="{639887F4-2F88-43BD-82C2-18B7FB3E5D93}" dt="2024-12-04T23:50:22.447" v="137" actId="20577"/>
      <pc:docMkLst>
        <pc:docMk/>
      </pc:docMkLst>
      <pc:sldChg chg="modSp mod">
        <pc:chgData name="Tim Bashford" userId="5fd3d9a1-443c-4717-9608-098946ca22e0" providerId="ADAL" clId="{639887F4-2F88-43BD-82C2-18B7FB3E5D93}" dt="2024-12-03T00:32:33.780" v="1" actId="20577"/>
        <pc:sldMkLst>
          <pc:docMk/>
          <pc:sldMk cId="0" sldId="402"/>
        </pc:sldMkLst>
        <pc:spChg chg="mod">
          <ac:chgData name="Tim Bashford" userId="5fd3d9a1-443c-4717-9608-098946ca22e0" providerId="ADAL" clId="{639887F4-2F88-43BD-82C2-18B7FB3E5D93}" dt="2024-12-03T00:32:33.780" v="1" actId="20577"/>
          <ac:spMkLst>
            <pc:docMk/>
            <pc:sldMk cId="0" sldId="402"/>
            <ac:spMk id="15363" creationId="{4F8C863B-3BD6-0922-4FA0-0F07591D2440}"/>
          </ac:spMkLst>
        </pc:spChg>
      </pc:sldChg>
      <pc:sldChg chg="modSp mod">
        <pc:chgData name="Tim Bashford" userId="5fd3d9a1-443c-4717-9608-098946ca22e0" providerId="ADAL" clId="{639887F4-2F88-43BD-82C2-18B7FB3E5D93}" dt="2024-12-03T00:37:19.136" v="2" actId="33524"/>
        <pc:sldMkLst>
          <pc:docMk/>
          <pc:sldMk cId="0" sldId="408"/>
        </pc:sldMkLst>
        <pc:spChg chg="mod">
          <ac:chgData name="Tim Bashford" userId="5fd3d9a1-443c-4717-9608-098946ca22e0" providerId="ADAL" clId="{639887F4-2F88-43BD-82C2-18B7FB3E5D93}" dt="2024-12-03T00:37:19.136" v="2" actId="33524"/>
          <ac:spMkLst>
            <pc:docMk/>
            <pc:sldMk cId="0" sldId="408"/>
            <ac:spMk id="24579" creationId="{0DCA1557-CD90-9839-8E88-55622CFDCD68}"/>
          </ac:spMkLst>
        </pc:spChg>
      </pc:sldChg>
      <pc:sldChg chg="modSp mod">
        <pc:chgData name="Tim Bashford" userId="5fd3d9a1-443c-4717-9608-098946ca22e0" providerId="ADAL" clId="{639887F4-2F88-43BD-82C2-18B7FB3E5D93}" dt="2024-12-03T00:37:37.078" v="4" actId="33524"/>
        <pc:sldMkLst>
          <pc:docMk/>
          <pc:sldMk cId="0" sldId="409"/>
        </pc:sldMkLst>
        <pc:spChg chg="mod">
          <ac:chgData name="Tim Bashford" userId="5fd3d9a1-443c-4717-9608-098946ca22e0" providerId="ADAL" clId="{639887F4-2F88-43BD-82C2-18B7FB3E5D93}" dt="2024-12-03T00:37:37.078" v="4" actId="33524"/>
          <ac:spMkLst>
            <pc:docMk/>
            <pc:sldMk cId="0" sldId="409"/>
            <ac:spMk id="25603" creationId="{2829715A-EC61-D6D9-1D1E-18FA38A0F7DB}"/>
          </ac:spMkLst>
        </pc:spChg>
      </pc:sldChg>
      <pc:sldChg chg="modSp mod">
        <pc:chgData name="Tim Bashford" userId="5fd3d9a1-443c-4717-9608-098946ca22e0" providerId="ADAL" clId="{639887F4-2F88-43BD-82C2-18B7FB3E5D93}" dt="2024-12-03T00:42:15.345" v="21" actId="6549"/>
        <pc:sldMkLst>
          <pc:docMk/>
          <pc:sldMk cId="0" sldId="412"/>
        </pc:sldMkLst>
        <pc:spChg chg="mod">
          <ac:chgData name="Tim Bashford" userId="5fd3d9a1-443c-4717-9608-098946ca22e0" providerId="ADAL" clId="{639887F4-2F88-43BD-82C2-18B7FB3E5D93}" dt="2024-12-03T00:42:15.345" v="21" actId="6549"/>
          <ac:spMkLst>
            <pc:docMk/>
            <pc:sldMk cId="0" sldId="412"/>
            <ac:spMk id="26627" creationId="{CC87EDA4-0100-3C4F-A9DF-AF30DE51D802}"/>
          </ac:spMkLst>
        </pc:spChg>
      </pc:sldChg>
      <pc:sldChg chg="modSp mod">
        <pc:chgData name="Tim Bashford" userId="5fd3d9a1-443c-4717-9608-098946ca22e0" providerId="ADAL" clId="{639887F4-2F88-43BD-82C2-18B7FB3E5D93}" dt="2024-12-04T03:22:39.677" v="134" actId="20577"/>
        <pc:sldMkLst>
          <pc:docMk/>
          <pc:sldMk cId="0" sldId="413"/>
        </pc:sldMkLst>
        <pc:spChg chg="mod">
          <ac:chgData name="Tim Bashford" userId="5fd3d9a1-443c-4717-9608-098946ca22e0" providerId="ADAL" clId="{639887F4-2F88-43BD-82C2-18B7FB3E5D93}" dt="2024-12-04T03:22:39.677" v="134" actId="20577"/>
          <ac:spMkLst>
            <pc:docMk/>
            <pc:sldMk cId="0" sldId="413"/>
            <ac:spMk id="5" creationId="{48ED3766-F793-7719-CAB4-446DB7566FE2}"/>
          </ac:spMkLst>
        </pc:spChg>
        <pc:spChg chg="mod">
          <ac:chgData name="Tim Bashford" userId="5fd3d9a1-443c-4717-9608-098946ca22e0" providerId="ADAL" clId="{639887F4-2F88-43BD-82C2-18B7FB3E5D93}" dt="2024-12-04T03:17:03.640" v="101" actId="20577"/>
          <ac:spMkLst>
            <pc:docMk/>
            <pc:sldMk cId="0" sldId="413"/>
            <ac:spMk id="6" creationId="{A0A754EE-AAFE-52F0-B05D-F595C3B5FF0E}"/>
          </ac:spMkLst>
        </pc:spChg>
      </pc:sldChg>
      <pc:sldChg chg="modSp mod">
        <pc:chgData name="Tim Bashford" userId="5fd3d9a1-443c-4717-9608-098946ca22e0" providerId="ADAL" clId="{639887F4-2F88-43BD-82C2-18B7FB3E5D93}" dt="2024-12-04T23:50:22.447" v="137" actId="20577"/>
        <pc:sldMkLst>
          <pc:docMk/>
          <pc:sldMk cId="0" sldId="421"/>
        </pc:sldMkLst>
        <pc:spChg chg="mod">
          <ac:chgData name="Tim Bashford" userId="5fd3d9a1-443c-4717-9608-098946ca22e0" providerId="ADAL" clId="{639887F4-2F88-43BD-82C2-18B7FB3E5D93}" dt="2024-12-04T23:50:22.447" v="137" actId="20577"/>
          <ac:spMkLst>
            <pc:docMk/>
            <pc:sldMk cId="0" sldId="421"/>
            <ac:spMk id="5" creationId="{7944A1CE-6711-7149-A51C-9F3FB4BF0068}"/>
          </ac:spMkLst>
        </pc:spChg>
      </pc:sldChg>
      <pc:sldChg chg="del">
        <pc:chgData name="Tim Bashford" userId="5fd3d9a1-443c-4717-9608-098946ca22e0" providerId="ADAL" clId="{639887F4-2F88-43BD-82C2-18B7FB3E5D93}" dt="2024-12-03T00:31:41.552" v="0" actId="47"/>
        <pc:sldMkLst>
          <pc:docMk/>
          <pc:sldMk cId="0" sldId="42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04/12/2024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04/12/2024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CD4475F9-EA0D-DA4A-0917-7C4195BF7A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D3AA0AB5-EDEB-495A-88E5-79F05C13312C}" type="slidenum">
              <a:rPr lang="en-US" altLang="en-US">
                <a:latin typeface="Times New Roman" panose="02020603050405020304" pitchFamily="18" charset="0"/>
              </a:rPr>
              <a:pPr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739D3811-6193-28E5-8B10-6488F5D517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0C6511A7-71F0-F97D-FEAF-8EE3BF0277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dirty="0"/>
              <a:t>Week 9 - sorting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3">
            <a:extLst>
              <a:ext uri="{FF2B5EF4-FFF2-40B4-BE49-F238E27FC236}">
                <a16:creationId xmlns:a16="http://schemas.microsoft.com/office/drawing/2014/main" id="{725752CE-BF8E-6F11-9221-087EA4F298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4F93706D-CD6C-5165-124E-E16CC6FEF7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06408" y="-286542"/>
            <a:ext cx="9779183" cy="1325563"/>
          </a:xfrm>
        </p:spPr>
        <p:txBody>
          <a:bodyPr/>
          <a:lstStyle/>
          <a:p>
            <a:r>
              <a:rPr lang="en-GB" altLang="en-US" dirty="0"/>
              <a:t>Searching and Sorting</a:t>
            </a:r>
            <a:endParaRPr lang="en-US" altLang="en-US" dirty="0"/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1DF40C1C-906D-663B-323C-1A07F25501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71750" y="1230314"/>
            <a:ext cx="7029450" cy="4924425"/>
          </a:xfrm>
        </p:spPr>
        <p:txBody>
          <a:bodyPr/>
          <a:lstStyle/>
          <a:p>
            <a:r>
              <a:rPr lang="en-GB" altLang="en-US" dirty="0"/>
              <a:t>Theory</a:t>
            </a:r>
          </a:p>
          <a:p>
            <a:r>
              <a:rPr lang="en-GB" altLang="en-US" dirty="0"/>
              <a:t>Analysis</a:t>
            </a:r>
          </a:p>
          <a:p>
            <a:r>
              <a:rPr lang="en-GB" altLang="en-US" dirty="0"/>
              <a:t>Real-World Usage</a:t>
            </a:r>
          </a:p>
          <a:p>
            <a:pPr lvl="1"/>
            <a:r>
              <a:rPr lang="en-GB" altLang="en-US" dirty="0"/>
              <a:t>Programming language examples</a:t>
            </a:r>
          </a:p>
          <a:p>
            <a:pPr lvl="1"/>
            <a:r>
              <a:rPr lang="en-GB" altLang="en-US" dirty="0"/>
              <a:t>Scenarios</a:t>
            </a:r>
          </a:p>
          <a:p>
            <a:r>
              <a:rPr lang="en-GB" altLang="en-US" dirty="0"/>
              <a:t>Implementation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4908FF2-7235-9D07-7BC4-C2AC67E82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990" y="-325439"/>
            <a:ext cx="9779183" cy="1325563"/>
          </a:xfrm>
        </p:spPr>
        <p:txBody>
          <a:bodyPr/>
          <a:lstStyle/>
          <a:p>
            <a:r>
              <a:rPr lang="en-GB" altLang="en-US" dirty="0"/>
              <a:t>Searching - recap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48CFD28-D698-78C9-AB3D-421BDC529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127" y="1023939"/>
            <a:ext cx="10314958" cy="4833937"/>
          </a:xfrm>
        </p:spPr>
        <p:txBody>
          <a:bodyPr/>
          <a:lstStyle/>
          <a:p>
            <a:r>
              <a:rPr lang="en-GB" altLang="en-US" dirty="0"/>
              <a:t>Searching an unsorted list takes O(n) because we have to perform a linear search i.e. read through all the elements</a:t>
            </a:r>
          </a:p>
          <a:p>
            <a:r>
              <a:rPr lang="en-GB" altLang="en-US" dirty="0"/>
              <a:t>A binary search of a sorted list takes O(log n)</a:t>
            </a:r>
            <a:br>
              <a:rPr lang="en-GB" altLang="en-US" dirty="0"/>
            </a:br>
            <a:r>
              <a:rPr lang="en-GB" altLang="en-US" dirty="0"/>
              <a:t>Hence, searching a sorted list is much quicker</a:t>
            </a:r>
          </a:p>
          <a:p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2A9C076B-3247-8945-63BD-1CCF9CF457E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58BF86F-5969-F980-82AC-6950A3768BC2}"/>
              </a:ext>
            </a:extLst>
          </p:cNvPr>
          <p:cNvGrpSpPr/>
          <p:nvPr/>
        </p:nvGrpSpPr>
        <p:grpSpPr>
          <a:xfrm>
            <a:off x="1840381" y="3106736"/>
            <a:ext cx="7410450" cy="3590926"/>
            <a:chOff x="3935414" y="3216275"/>
            <a:chExt cx="7410450" cy="3590926"/>
          </a:xfrm>
        </p:grpSpPr>
        <p:grpSp>
          <p:nvGrpSpPr>
            <p:cNvPr id="8197" name="Group 11">
              <a:extLst>
                <a:ext uri="{FF2B5EF4-FFF2-40B4-BE49-F238E27FC236}">
                  <a16:creationId xmlns:a16="http://schemas.microsoft.com/office/drawing/2014/main" id="{23EDA643-EBE8-547B-4375-8A8665BF1C9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48151" y="3216276"/>
              <a:ext cx="7097713" cy="3590925"/>
              <a:chOff x="2724634" y="3216646"/>
              <a:chExt cx="7097047" cy="3590378"/>
            </a:xfrm>
          </p:grpSpPr>
          <p:sp>
            <p:nvSpPr>
              <p:cNvPr id="8200" name="Rectangle 7">
                <a:extLst>
                  <a:ext uri="{FF2B5EF4-FFF2-40B4-BE49-F238E27FC236}">
                    <a16:creationId xmlns:a16="http://schemas.microsoft.com/office/drawing/2014/main" id="{7F873A62-6526-57F7-4DBB-34AECA3AB1F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4634" y="3216646"/>
                <a:ext cx="3574050" cy="3188796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 algn="ctr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kumimoji="0" lang="en-GB" altLang="en-US" sz="1800"/>
              </a:p>
            </p:txBody>
          </p:sp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488A616D-298F-8EFD-1D24-E7007EC61D4A}"/>
                  </a:ext>
                </a:extLst>
              </p:cNvPr>
              <p:cNvCxnSpPr/>
              <p:nvPr/>
            </p:nvCxnSpPr>
            <p:spPr bwMode="auto">
              <a:xfrm flipV="1">
                <a:off x="2748445" y="3829328"/>
                <a:ext cx="3550904" cy="2576121"/>
              </a:xfrm>
              <a:prstGeom prst="line">
                <a:avLst/>
              </a:prstGeom>
              <a:solidFill>
                <a:schemeClr val="accent1"/>
              </a:solidFill>
              <a:ln w="28575" cap="flat" cmpd="sng" algn="ctr">
                <a:solidFill>
                  <a:schemeClr val="accent6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11" name="Arc 10">
                <a:extLst>
                  <a:ext uri="{FF2B5EF4-FFF2-40B4-BE49-F238E27FC236}">
                    <a16:creationId xmlns:a16="http://schemas.microsoft.com/office/drawing/2014/main" id="{9FF1CFDC-C37B-3F3D-CDF2-11D42C8ED44A}"/>
                  </a:ext>
                </a:extLst>
              </p:cNvPr>
              <p:cNvSpPr/>
              <p:nvPr/>
            </p:nvSpPr>
            <p:spPr bwMode="auto">
              <a:xfrm rot="16200000">
                <a:off x="5856504" y="2841847"/>
                <a:ext cx="888865" cy="7041489"/>
              </a:xfrm>
              <a:prstGeom prst="arc">
                <a:avLst/>
              </a:prstGeom>
              <a:noFill/>
              <a:ln w="381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8203" name="TextBox 9">
                <a:extLst>
                  <a:ext uri="{FF2B5EF4-FFF2-40B4-BE49-F238E27FC236}">
                    <a16:creationId xmlns:a16="http://schemas.microsoft.com/office/drawing/2014/main" id="{CE5EFECF-E66D-03E8-063E-FFDC21D818A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491155" y="3829340"/>
                <a:ext cx="647700" cy="369887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O(n)</a:t>
                </a:r>
              </a:p>
            </p:txBody>
          </p:sp>
          <p:sp>
            <p:nvSpPr>
              <p:cNvPr id="8204" name="TextBox 11">
                <a:extLst>
                  <a:ext uri="{FF2B5EF4-FFF2-40B4-BE49-F238E27FC236}">
                    <a16:creationId xmlns:a16="http://schemas.microsoft.com/office/drawing/2014/main" id="{9FB1305B-78A1-DADA-9402-D1D4D2A78BA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219497" y="5369312"/>
                <a:ext cx="1017588" cy="369887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hlink"/>
                  </a:buClr>
                  <a:buChar char="–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ClrTx/>
                  <a:buSzTx/>
                  <a:buFontTx/>
                  <a:buNone/>
                </a:pPr>
                <a:r>
                  <a:rPr kumimoji="0" lang="en-GB" altLang="en-US" sz="1800">
                    <a:solidFill>
                      <a:schemeClr val="bg1"/>
                    </a:solidFill>
                  </a:rPr>
                  <a:t>O(log n)</a:t>
                </a:r>
              </a:p>
            </p:txBody>
          </p:sp>
        </p:grpSp>
        <p:sp>
          <p:nvSpPr>
            <p:cNvPr id="8198" name="TextBox 12">
              <a:extLst>
                <a:ext uri="{FF2B5EF4-FFF2-40B4-BE49-F238E27FC236}">
                  <a16:creationId xmlns:a16="http://schemas.microsoft.com/office/drawing/2014/main" id="{5851DB39-3265-8D08-044F-EAFFB1B955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35414" y="3216275"/>
              <a:ext cx="312737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n</a:t>
              </a:r>
            </a:p>
          </p:txBody>
        </p:sp>
        <p:sp>
          <p:nvSpPr>
            <p:cNvPr id="8199" name="TextBox 13">
              <a:extLst>
                <a:ext uri="{FF2B5EF4-FFF2-40B4-BE49-F238E27FC236}">
                  <a16:creationId xmlns:a16="http://schemas.microsoft.com/office/drawing/2014/main" id="{51F3CC62-F7FF-B68A-6D15-E27F90F09A3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99314" y="6364289"/>
              <a:ext cx="68897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Time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A1185262-7647-EBDF-09B9-232907BD0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395" y="-428145"/>
            <a:ext cx="9779183" cy="1325563"/>
          </a:xfrm>
        </p:spPr>
        <p:txBody>
          <a:bodyPr/>
          <a:lstStyle/>
          <a:p>
            <a:r>
              <a:rPr lang="en-GB" altLang="en-US" dirty="0"/>
              <a:t>Sorting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9304441A-B850-E88D-B0AF-BD8D7FF7C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716" y="765336"/>
            <a:ext cx="11755631" cy="4803775"/>
          </a:xfrm>
        </p:spPr>
        <p:txBody>
          <a:bodyPr/>
          <a:lstStyle/>
          <a:p>
            <a:r>
              <a:rPr lang="en-GB" altLang="en-US" dirty="0"/>
              <a:t>Normally a sort is either ascending or descending</a:t>
            </a:r>
          </a:p>
          <a:p>
            <a:r>
              <a:rPr lang="en-GB" altLang="en-US" dirty="0"/>
              <a:t>Relies on data structures such as linked lists</a:t>
            </a:r>
          </a:p>
          <a:p>
            <a:r>
              <a:rPr lang="en-GB" altLang="en-US" dirty="0"/>
              <a:t>Sorts are divided into two categories:</a:t>
            </a:r>
          </a:p>
          <a:p>
            <a:pPr lvl="1"/>
            <a:r>
              <a:rPr lang="en-GB" altLang="en-US" dirty="0"/>
              <a:t>Comparison sorts</a:t>
            </a:r>
          </a:p>
          <a:p>
            <a:pPr lvl="1"/>
            <a:r>
              <a:rPr lang="en-GB" altLang="en-US" dirty="0"/>
              <a:t>Linear-time sorts</a:t>
            </a:r>
          </a:p>
          <a:p>
            <a:r>
              <a:rPr lang="en-GB" altLang="en-US" b="1" dirty="0"/>
              <a:t>Comparison sorts </a:t>
            </a:r>
            <a:r>
              <a:rPr lang="en-GB" altLang="en-US" dirty="0"/>
              <a:t>compare elements to place them in the correct order</a:t>
            </a:r>
            <a:br>
              <a:rPr lang="en-GB" altLang="en-US" dirty="0"/>
            </a:br>
            <a:r>
              <a:rPr lang="en-GB" altLang="en-US" dirty="0"/>
              <a:t>They can never sort faster than O(n log n)</a:t>
            </a:r>
          </a:p>
          <a:p>
            <a:r>
              <a:rPr lang="en-GB" altLang="en-US" b="1" dirty="0"/>
              <a:t>Linear-time sorts</a:t>
            </a:r>
            <a:r>
              <a:rPr lang="en-GB" altLang="en-US" dirty="0"/>
              <a:t>, rely on certain characteristics of the data and are not generally applicable. They sort in a time proportional to the number of elements to be sorted</a:t>
            </a:r>
            <a:br>
              <a:rPr lang="en-GB" altLang="en-US" dirty="0"/>
            </a:br>
            <a:r>
              <a:rPr lang="en-GB" altLang="en-US" dirty="0"/>
              <a:t>They sort in O(n) time.</a:t>
            </a:r>
          </a:p>
          <a:p>
            <a:r>
              <a:rPr lang="en-GB" altLang="en-US" i="1" dirty="0"/>
              <a:t>In-place sorts</a:t>
            </a:r>
            <a:r>
              <a:rPr lang="en-GB" altLang="en-US" dirty="0"/>
              <a:t> store the sorted data in the same storage as the original unsorted data i.e. they do not create extra storage to perform the sort</a:t>
            </a:r>
            <a:endParaRPr lang="en-GB" altLang="en-US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BC39295-2148-11FF-0A2D-E7476A2F8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Comparison Sort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F726AE2-71CB-D8F4-129F-2C6691B602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Insertion sort</a:t>
            </a:r>
          </a:p>
          <a:p>
            <a:r>
              <a:rPr lang="en-GB" altLang="en-US" dirty="0"/>
              <a:t>Bubble sort</a:t>
            </a:r>
          </a:p>
          <a:p>
            <a:r>
              <a:rPr lang="en-GB" altLang="en-US" dirty="0"/>
              <a:t>Quicksort</a:t>
            </a:r>
          </a:p>
          <a:p>
            <a:r>
              <a:rPr lang="en-GB" altLang="en-US" dirty="0"/>
              <a:t>Merge sort</a:t>
            </a: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A1A5EFE9-7FEE-8F44-09BA-33AB72B80E0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A71AB30-8384-A463-B6AA-58C3D683C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620" y="-531020"/>
            <a:ext cx="9779183" cy="1325563"/>
          </a:xfrm>
        </p:spPr>
        <p:txBody>
          <a:bodyPr/>
          <a:lstStyle/>
          <a:p>
            <a:r>
              <a:rPr lang="en-GB" altLang="en-US" dirty="0"/>
              <a:t>Insertion Sorting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881F999-CDE0-BBB6-62B0-EA7CAD53A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509" y="844551"/>
            <a:ext cx="11880622" cy="4994275"/>
          </a:xfrm>
        </p:spPr>
        <p:txBody>
          <a:bodyPr/>
          <a:lstStyle/>
          <a:p>
            <a:r>
              <a:rPr lang="en-GB" altLang="en-US" sz="2400" dirty="0"/>
              <a:t>Very basic and fairly inefficient sort</a:t>
            </a:r>
          </a:p>
          <a:p>
            <a:r>
              <a:rPr lang="en-GB" altLang="en-US" sz="2400" dirty="0"/>
              <a:t>Create two groups one for the unsorted numbers</a:t>
            </a:r>
            <a:r>
              <a:rPr lang="en-GB" altLang="en-US" sz="2400" baseline="30000" dirty="0"/>
              <a:t>1</a:t>
            </a:r>
            <a:r>
              <a:rPr lang="en-GB" altLang="en-US" sz="2400" dirty="0"/>
              <a:t> and one for the sorted numbers</a:t>
            </a:r>
          </a:p>
          <a:p>
            <a:r>
              <a:rPr lang="en-GB" altLang="en-US" sz="2400" dirty="0"/>
              <a:t>All the numbers start in the unsorted group</a:t>
            </a:r>
          </a:p>
          <a:p>
            <a:r>
              <a:rPr lang="en-GB" altLang="en-US" sz="2400" dirty="0"/>
              <a:t>Take the first number add it to the sorted group</a:t>
            </a:r>
          </a:p>
          <a:p>
            <a:r>
              <a:rPr lang="en-GB" altLang="en-US" sz="2400" dirty="0"/>
              <a:t>Take the second number and compare it with the numbers in the sorted group</a:t>
            </a:r>
          </a:p>
          <a:p>
            <a:pPr lvl="1"/>
            <a:r>
              <a:rPr lang="en-GB" altLang="en-US" sz="2000" dirty="0"/>
              <a:t>For ascending order place it above the first number if it is larger or below it if it is smaller</a:t>
            </a:r>
          </a:p>
          <a:p>
            <a:r>
              <a:rPr lang="en-GB" altLang="en-US" sz="2400" dirty="0"/>
              <a:t>REPEAT for all numbers inserting them into the correct position in the sorted group</a:t>
            </a:r>
          </a:p>
          <a:p>
            <a:r>
              <a:rPr lang="en-GB" altLang="en-US" sz="2400" dirty="0"/>
              <a:t>It is called an insertion sort because it repeatedly inserts a new number into the sorted group</a:t>
            </a:r>
          </a:p>
        </p:txBody>
      </p:sp>
      <p:sp>
        <p:nvSpPr>
          <p:cNvPr id="11269" name="TextBox 4">
            <a:extLst>
              <a:ext uri="{FF2B5EF4-FFF2-40B4-BE49-F238E27FC236}">
                <a16:creationId xmlns:a16="http://schemas.microsoft.com/office/drawing/2014/main" id="{78942274-5B9F-98FF-7588-8DE5111784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0509" y="5068169"/>
            <a:ext cx="869009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aseline="30000" dirty="0"/>
              <a:t>1</a:t>
            </a:r>
            <a:r>
              <a:rPr kumimoji="0" lang="en-GB" altLang="en-US" sz="1600" dirty="0"/>
              <a:t> We are talking about numbers here, but the data can be anything we can compare and sort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6130902-3D35-69AC-F289-7715D2450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443" y="-622300"/>
            <a:ext cx="9779183" cy="1325563"/>
          </a:xfrm>
        </p:spPr>
        <p:txBody>
          <a:bodyPr/>
          <a:lstStyle/>
          <a:p>
            <a:r>
              <a:rPr lang="en-GB" altLang="en-US" dirty="0"/>
              <a:t>Insertion Sorting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EE80CAD-D95D-724A-3315-8DEB9C4D9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655" y="644525"/>
            <a:ext cx="11650377" cy="534988"/>
          </a:xfrm>
        </p:spPr>
        <p:txBody>
          <a:bodyPr/>
          <a:lstStyle/>
          <a:p>
            <a:r>
              <a:rPr lang="en-GB" altLang="en-US" dirty="0"/>
              <a:t>Note, we are able to complete the sort without creating extra storage …keep inserting into sorted numbers which keep at the front of the list/array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3EA7969F-0330-F1ED-0FEB-84C3D67D54A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495B8B-7CC5-FAA9-70C6-E9330732564A}"/>
              </a:ext>
            </a:extLst>
          </p:cNvPr>
          <p:cNvSpPr/>
          <p:nvPr/>
        </p:nvSpPr>
        <p:spPr bwMode="auto">
          <a:xfrm>
            <a:off x="2922588" y="185578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C</a:t>
            </a:r>
          </a:p>
        </p:txBody>
      </p:sp>
      <p:sp>
        <p:nvSpPr>
          <p:cNvPr id="12294" name="Rectangle 5">
            <a:extLst>
              <a:ext uri="{FF2B5EF4-FFF2-40B4-BE49-F238E27FC236}">
                <a16:creationId xmlns:a16="http://schemas.microsoft.com/office/drawing/2014/main" id="{2E4FC51D-3967-267B-39CC-742F6D11D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8564" y="1855789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74F150-3589-A378-196E-B4D16D604F47}"/>
              </a:ext>
            </a:extLst>
          </p:cNvPr>
          <p:cNvSpPr/>
          <p:nvPr/>
        </p:nvSpPr>
        <p:spPr bwMode="auto">
          <a:xfrm>
            <a:off x="3376613" y="185578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F4A0EFE-759A-9554-4E0C-F02F84956AA7}"/>
              </a:ext>
            </a:extLst>
          </p:cNvPr>
          <p:cNvSpPr/>
          <p:nvPr/>
        </p:nvSpPr>
        <p:spPr bwMode="auto">
          <a:xfrm>
            <a:off x="4286251" y="1855789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CA8F7B-E437-80EC-2339-D77EBD96D5BE}"/>
              </a:ext>
            </a:extLst>
          </p:cNvPr>
          <p:cNvSpPr/>
          <p:nvPr/>
        </p:nvSpPr>
        <p:spPr bwMode="auto">
          <a:xfrm>
            <a:off x="3832226" y="18557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F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C3D95D-A287-13AD-56CC-AA04E348EFB9}"/>
              </a:ext>
            </a:extLst>
          </p:cNvPr>
          <p:cNvSpPr/>
          <p:nvPr/>
        </p:nvSpPr>
        <p:spPr bwMode="auto">
          <a:xfrm>
            <a:off x="4740276" y="1855789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sp>
        <p:nvSpPr>
          <p:cNvPr id="12299" name="Up Arrow 10">
            <a:extLst>
              <a:ext uri="{FF2B5EF4-FFF2-40B4-BE49-F238E27FC236}">
                <a16:creationId xmlns:a16="http://schemas.microsoft.com/office/drawing/2014/main" id="{E60C3E14-8E25-60B5-19F7-4E88154178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114" y="2357439"/>
            <a:ext cx="287337" cy="180975"/>
          </a:xfrm>
          <a:prstGeom prst="upArrow">
            <a:avLst>
              <a:gd name="adj1" fmla="val 50000"/>
              <a:gd name="adj2" fmla="val 73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00" name="TextBox 11">
            <a:extLst>
              <a:ext uri="{FF2B5EF4-FFF2-40B4-BE49-F238E27FC236}">
                <a16:creationId xmlns:a16="http://schemas.microsoft.com/office/drawing/2014/main" id="{A6A8B1D7-D1F5-805B-7019-F58BC60571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5575" y="2549525"/>
            <a:ext cx="22558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 = 0 Leave in place</a:t>
            </a:r>
          </a:p>
        </p:txBody>
      </p:sp>
      <p:sp>
        <p:nvSpPr>
          <p:cNvPr id="12301" name="Oval 12">
            <a:extLst>
              <a:ext uri="{FF2B5EF4-FFF2-40B4-BE49-F238E27FC236}">
                <a16:creationId xmlns:a16="http://schemas.microsoft.com/office/drawing/2014/main" id="{B5C19852-F398-265D-BEC3-2EFA7FC945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0239" y="1868489"/>
            <a:ext cx="422275" cy="422275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2302" name="Rectangle 13">
            <a:extLst>
              <a:ext uri="{FF2B5EF4-FFF2-40B4-BE49-F238E27FC236}">
                <a16:creationId xmlns:a16="http://schemas.microsoft.com/office/drawing/2014/main" id="{4862D242-62C4-6634-0188-4D2A61A43C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2588" y="3341689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12303" name="Rectangle 14">
            <a:extLst>
              <a:ext uri="{FF2B5EF4-FFF2-40B4-BE49-F238E27FC236}">
                <a16:creationId xmlns:a16="http://schemas.microsoft.com/office/drawing/2014/main" id="{34180C3D-6B5E-00BB-4CD4-5ECBDF150C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8564" y="3341689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87643B-8013-B65C-4990-32B2ED1E4CD1}"/>
              </a:ext>
            </a:extLst>
          </p:cNvPr>
          <p:cNvSpPr/>
          <p:nvPr/>
        </p:nvSpPr>
        <p:spPr bwMode="auto">
          <a:xfrm>
            <a:off x="3376613" y="334168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A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725FFD8-9E3F-6360-5D79-69C8B2688536}"/>
              </a:ext>
            </a:extLst>
          </p:cNvPr>
          <p:cNvSpPr/>
          <p:nvPr/>
        </p:nvSpPr>
        <p:spPr bwMode="auto">
          <a:xfrm>
            <a:off x="4286251" y="3341689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4E70F9-28A9-67F2-DBC0-46627167DFB7}"/>
              </a:ext>
            </a:extLst>
          </p:cNvPr>
          <p:cNvSpPr/>
          <p:nvPr/>
        </p:nvSpPr>
        <p:spPr bwMode="auto">
          <a:xfrm>
            <a:off x="3832226" y="33416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F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721BD6-EB4A-B4A0-E389-6D5C1CB7D940}"/>
              </a:ext>
            </a:extLst>
          </p:cNvPr>
          <p:cNvSpPr/>
          <p:nvPr/>
        </p:nvSpPr>
        <p:spPr bwMode="auto">
          <a:xfrm>
            <a:off x="4740276" y="3341689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sp>
        <p:nvSpPr>
          <p:cNvPr id="12308" name="Up Arrow 19">
            <a:extLst>
              <a:ext uri="{FF2B5EF4-FFF2-40B4-BE49-F238E27FC236}">
                <a16:creationId xmlns:a16="http://schemas.microsoft.com/office/drawing/2014/main" id="{79B6784F-7923-B8A2-B06D-26E7A42714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2439" y="3844926"/>
            <a:ext cx="287337" cy="180975"/>
          </a:xfrm>
          <a:prstGeom prst="upArrow">
            <a:avLst>
              <a:gd name="adj1" fmla="val 50000"/>
              <a:gd name="adj2" fmla="val 73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09" name="TextBox 20">
            <a:extLst>
              <a:ext uri="{FF2B5EF4-FFF2-40B4-BE49-F238E27FC236}">
                <a16:creationId xmlns:a16="http://schemas.microsoft.com/office/drawing/2014/main" id="{1D728B79-CFD4-5361-A35C-B9B620D4EC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8876" y="4035425"/>
            <a:ext cx="276701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 = 1, compare C with D and insert C before D </a:t>
            </a:r>
          </a:p>
        </p:txBody>
      </p:sp>
      <p:sp>
        <p:nvSpPr>
          <p:cNvPr id="12310" name="Oval 21">
            <a:extLst>
              <a:ext uri="{FF2B5EF4-FFF2-40B4-BE49-F238E27FC236}">
                <a16:creationId xmlns:a16="http://schemas.microsoft.com/office/drawing/2014/main" id="{9C8C65F0-ACF8-A4AF-ECAD-564D27FB34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0239" y="3354389"/>
            <a:ext cx="422275" cy="422275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2311" name="Rectangle 22">
            <a:extLst>
              <a:ext uri="{FF2B5EF4-FFF2-40B4-BE49-F238E27FC236}">
                <a16:creationId xmlns:a16="http://schemas.microsoft.com/office/drawing/2014/main" id="{9E4F455E-0846-CE2B-3077-B7185BE53B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2588" y="5005389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2312" name="Rectangle 23">
            <a:extLst>
              <a:ext uri="{FF2B5EF4-FFF2-40B4-BE49-F238E27FC236}">
                <a16:creationId xmlns:a16="http://schemas.microsoft.com/office/drawing/2014/main" id="{E5EB7D3A-6A6F-4E42-F50C-F046F9FD94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8564" y="5005389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2313" name="Rectangle 24">
            <a:extLst>
              <a:ext uri="{FF2B5EF4-FFF2-40B4-BE49-F238E27FC236}">
                <a16:creationId xmlns:a16="http://schemas.microsoft.com/office/drawing/2014/main" id="{6B32DF64-DC64-217A-CF85-02197B5C93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6613" y="5005389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9ED3358-3AF1-1D44-3B06-FCAD174BCFA5}"/>
              </a:ext>
            </a:extLst>
          </p:cNvPr>
          <p:cNvSpPr/>
          <p:nvPr/>
        </p:nvSpPr>
        <p:spPr bwMode="auto">
          <a:xfrm>
            <a:off x="4286251" y="5005389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D6DB58B-F584-2E83-5BA3-C285C6CB27C5}"/>
              </a:ext>
            </a:extLst>
          </p:cNvPr>
          <p:cNvSpPr/>
          <p:nvPr/>
        </p:nvSpPr>
        <p:spPr bwMode="auto">
          <a:xfrm>
            <a:off x="3832226" y="50053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F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1AA2D58-8290-47CB-9A40-4C30403C11FB}"/>
              </a:ext>
            </a:extLst>
          </p:cNvPr>
          <p:cNvSpPr/>
          <p:nvPr/>
        </p:nvSpPr>
        <p:spPr bwMode="auto">
          <a:xfrm>
            <a:off x="4740276" y="5005389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sp>
        <p:nvSpPr>
          <p:cNvPr id="12317" name="Up Arrow 28">
            <a:extLst>
              <a:ext uri="{FF2B5EF4-FFF2-40B4-BE49-F238E27FC236}">
                <a16:creationId xmlns:a16="http://schemas.microsoft.com/office/drawing/2014/main" id="{E789B450-4225-94BE-4AFE-A86F698CD7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36939" y="5507039"/>
            <a:ext cx="288925" cy="180975"/>
          </a:xfrm>
          <a:prstGeom prst="upArrow">
            <a:avLst>
              <a:gd name="adj1" fmla="val 50000"/>
              <a:gd name="adj2" fmla="val 73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18" name="TextBox 29">
            <a:extLst>
              <a:ext uri="{FF2B5EF4-FFF2-40B4-BE49-F238E27FC236}">
                <a16:creationId xmlns:a16="http://schemas.microsoft.com/office/drawing/2014/main" id="{9D79A795-CF6D-A5ED-ADFA-B1E4F11369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8564" y="5699126"/>
            <a:ext cx="28797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 = 2, compare A with C and D then insert before C</a:t>
            </a:r>
          </a:p>
        </p:txBody>
      </p:sp>
      <p:sp>
        <p:nvSpPr>
          <p:cNvPr id="12319" name="Oval 30">
            <a:extLst>
              <a:ext uri="{FF2B5EF4-FFF2-40B4-BE49-F238E27FC236}">
                <a16:creationId xmlns:a16="http://schemas.microsoft.com/office/drawing/2014/main" id="{D660986A-F311-B7D5-7029-7D874E872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0239" y="5018089"/>
            <a:ext cx="422275" cy="422275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2320" name="Rectangle 31">
            <a:extLst>
              <a:ext uri="{FF2B5EF4-FFF2-40B4-BE49-F238E27FC236}">
                <a16:creationId xmlns:a16="http://schemas.microsoft.com/office/drawing/2014/main" id="{011C6CCC-C8ED-57D0-69CF-020598BA64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88238" y="1660526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2321" name="Rectangle 32">
            <a:extLst>
              <a:ext uri="{FF2B5EF4-FFF2-40B4-BE49-F238E27FC236}">
                <a16:creationId xmlns:a16="http://schemas.microsoft.com/office/drawing/2014/main" id="{FA91F925-279D-D0DC-CB26-AF59A85775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4214" y="1660526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2322" name="Rectangle 33">
            <a:extLst>
              <a:ext uri="{FF2B5EF4-FFF2-40B4-BE49-F238E27FC236}">
                <a16:creationId xmlns:a16="http://schemas.microsoft.com/office/drawing/2014/main" id="{CDEEB698-90E8-52EF-04FC-A7D11837DD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2263" y="1660526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82066BC-620E-2FAA-4096-AA857F0C2592}"/>
              </a:ext>
            </a:extLst>
          </p:cNvPr>
          <p:cNvSpPr/>
          <p:nvPr/>
        </p:nvSpPr>
        <p:spPr bwMode="auto">
          <a:xfrm>
            <a:off x="8851901" y="1660526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E</a:t>
            </a:r>
          </a:p>
        </p:txBody>
      </p:sp>
      <p:sp>
        <p:nvSpPr>
          <p:cNvPr id="12324" name="Rectangle 35">
            <a:extLst>
              <a:ext uri="{FF2B5EF4-FFF2-40B4-BE49-F238E27FC236}">
                <a16:creationId xmlns:a16="http://schemas.microsoft.com/office/drawing/2014/main" id="{0DB30033-8FEF-44B9-499B-352CE24B5D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7876" y="1660526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F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B9339AF-42A3-29DF-858C-E3FB22984D77}"/>
              </a:ext>
            </a:extLst>
          </p:cNvPr>
          <p:cNvSpPr/>
          <p:nvPr/>
        </p:nvSpPr>
        <p:spPr bwMode="auto">
          <a:xfrm>
            <a:off x="9305926" y="1660526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sp>
        <p:nvSpPr>
          <p:cNvPr id="12326" name="Up Arrow 37">
            <a:extLst>
              <a:ext uri="{FF2B5EF4-FFF2-40B4-BE49-F238E27FC236}">
                <a16:creationId xmlns:a16="http://schemas.microsoft.com/office/drawing/2014/main" id="{3037AD5E-8993-AD08-03D4-BAF1A59894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2489" y="2162176"/>
            <a:ext cx="288925" cy="180975"/>
          </a:xfrm>
          <a:prstGeom prst="upArrow">
            <a:avLst>
              <a:gd name="adj1" fmla="val 50000"/>
              <a:gd name="adj2" fmla="val 73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27" name="TextBox 38">
            <a:extLst>
              <a:ext uri="{FF2B5EF4-FFF2-40B4-BE49-F238E27FC236}">
                <a16:creationId xmlns:a16="http://schemas.microsoft.com/office/drawing/2014/main" id="{3A3BCA79-3343-403B-C66B-0CBCBC3518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4214" y="2354264"/>
            <a:ext cx="2727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 = 3, compare F with A, C and D then do nothing (“insert at end”)</a:t>
            </a:r>
          </a:p>
        </p:txBody>
      </p:sp>
      <p:sp>
        <p:nvSpPr>
          <p:cNvPr id="12328" name="Oval 39">
            <a:extLst>
              <a:ext uri="{FF2B5EF4-FFF2-40B4-BE49-F238E27FC236}">
                <a16:creationId xmlns:a16="http://schemas.microsoft.com/office/drawing/2014/main" id="{1B0E8534-2270-9E2F-6F59-FA8CE1013F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5889" y="1673226"/>
            <a:ext cx="422275" cy="422275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2329" name="Rectangle 40">
            <a:extLst>
              <a:ext uri="{FF2B5EF4-FFF2-40B4-BE49-F238E27FC236}">
                <a16:creationId xmlns:a16="http://schemas.microsoft.com/office/drawing/2014/main" id="{4A6F97F5-9C89-08D9-92FC-B6ABD67DB5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9038" y="3324226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2330" name="Rectangle 41">
            <a:extLst>
              <a:ext uri="{FF2B5EF4-FFF2-40B4-BE49-F238E27FC236}">
                <a16:creationId xmlns:a16="http://schemas.microsoft.com/office/drawing/2014/main" id="{D8124CFA-B018-7E23-46D4-0B420B523C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5014" y="3324226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2331" name="Rectangle 42">
            <a:extLst>
              <a:ext uri="{FF2B5EF4-FFF2-40B4-BE49-F238E27FC236}">
                <a16:creationId xmlns:a16="http://schemas.microsoft.com/office/drawing/2014/main" id="{64EEC845-048A-A667-2A5A-C159758DF4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3063" y="3324226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12332" name="Rectangle 43">
            <a:extLst>
              <a:ext uri="{FF2B5EF4-FFF2-40B4-BE49-F238E27FC236}">
                <a16:creationId xmlns:a16="http://schemas.microsoft.com/office/drawing/2014/main" id="{5ABA7891-1509-F399-C937-55FC815426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2701" y="3324226"/>
            <a:ext cx="455613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F</a:t>
            </a:r>
          </a:p>
        </p:txBody>
      </p:sp>
      <p:sp>
        <p:nvSpPr>
          <p:cNvPr id="12333" name="Rectangle 44">
            <a:extLst>
              <a:ext uri="{FF2B5EF4-FFF2-40B4-BE49-F238E27FC236}">
                <a16:creationId xmlns:a16="http://schemas.microsoft.com/office/drawing/2014/main" id="{7A2B8839-EE87-19E5-9E73-3008A2B25F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8676" y="3324226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6912CA6-6EFD-9DB8-68E2-D8FBB5E27084}"/>
              </a:ext>
            </a:extLst>
          </p:cNvPr>
          <p:cNvSpPr/>
          <p:nvPr/>
        </p:nvSpPr>
        <p:spPr bwMode="auto">
          <a:xfrm>
            <a:off x="9356726" y="3324226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B</a:t>
            </a:r>
          </a:p>
        </p:txBody>
      </p:sp>
      <p:sp>
        <p:nvSpPr>
          <p:cNvPr id="12335" name="Up Arrow 46">
            <a:extLst>
              <a:ext uri="{FF2B5EF4-FFF2-40B4-BE49-F238E27FC236}">
                <a16:creationId xmlns:a16="http://schemas.microsoft.com/office/drawing/2014/main" id="{777895B3-DA1D-B6F6-43BC-311EB3C7E2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6039" y="3825876"/>
            <a:ext cx="288925" cy="180975"/>
          </a:xfrm>
          <a:prstGeom prst="upArrow">
            <a:avLst>
              <a:gd name="adj1" fmla="val 50000"/>
              <a:gd name="adj2" fmla="val 73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36" name="TextBox 47">
            <a:extLst>
              <a:ext uri="{FF2B5EF4-FFF2-40B4-BE49-F238E27FC236}">
                <a16:creationId xmlns:a16="http://schemas.microsoft.com/office/drawing/2014/main" id="{3F7672F6-BA33-10B9-DB46-44B5D52D0A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18350" y="3986213"/>
            <a:ext cx="30543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 = 4, compare E with A, C, D and F then insert before F</a:t>
            </a:r>
          </a:p>
        </p:txBody>
      </p:sp>
      <p:sp>
        <p:nvSpPr>
          <p:cNvPr id="12337" name="Oval 48">
            <a:extLst>
              <a:ext uri="{FF2B5EF4-FFF2-40B4-BE49-F238E27FC236}">
                <a16:creationId xmlns:a16="http://schemas.microsoft.com/office/drawing/2014/main" id="{9A64D505-C5BB-5C94-7305-642BF3C1FC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6689" y="3336926"/>
            <a:ext cx="422275" cy="422275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2338" name="Rectangle 49">
            <a:extLst>
              <a:ext uri="{FF2B5EF4-FFF2-40B4-BE49-F238E27FC236}">
                <a16:creationId xmlns:a16="http://schemas.microsoft.com/office/drawing/2014/main" id="{ED2FE3C9-0E3B-C46C-1645-D5E15275D1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9038" y="4983164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12339" name="Rectangle 50">
            <a:extLst>
              <a:ext uri="{FF2B5EF4-FFF2-40B4-BE49-F238E27FC236}">
                <a16:creationId xmlns:a16="http://schemas.microsoft.com/office/drawing/2014/main" id="{C70DF961-87AD-6D3D-F9C2-4E1BC472A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5014" y="4983164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2340" name="Rectangle 51">
            <a:extLst>
              <a:ext uri="{FF2B5EF4-FFF2-40B4-BE49-F238E27FC236}">
                <a16:creationId xmlns:a16="http://schemas.microsoft.com/office/drawing/2014/main" id="{43E4293E-4A3E-D2E9-A1BB-5169CD024A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3063" y="4983164"/>
            <a:ext cx="455612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12341" name="Rectangle 52">
            <a:extLst>
              <a:ext uri="{FF2B5EF4-FFF2-40B4-BE49-F238E27FC236}">
                <a16:creationId xmlns:a16="http://schemas.microsoft.com/office/drawing/2014/main" id="{0CFDDA4E-9E40-E0A4-026B-15C376B8BB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2701" y="4983164"/>
            <a:ext cx="455613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12342" name="Rectangle 53">
            <a:extLst>
              <a:ext uri="{FF2B5EF4-FFF2-40B4-BE49-F238E27FC236}">
                <a16:creationId xmlns:a16="http://schemas.microsoft.com/office/drawing/2014/main" id="{D345A520-366D-AE84-1802-0166E12EB3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48676" y="4983164"/>
            <a:ext cx="454025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D</a:t>
            </a:r>
          </a:p>
        </p:txBody>
      </p:sp>
      <p:sp>
        <p:nvSpPr>
          <p:cNvPr id="12343" name="Rectangle 54">
            <a:extLst>
              <a:ext uri="{FF2B5EF4-FFF2-40B4-BE49-F238E27FC236}">
                <a16:creationId xmlns:a16="http://schemas.microsoft.com/office/drawing/2014/main" id="{9A2D1081-B263-BCFF-89BE-5771DAD323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6726" y="4983164"/>
            <a:ext cx="455613" cy="460375"/>
          </a:xfrm>
          <a:prstGeom prst="rect">
            <a:avLst/>
          </a:prstGeom>
          <a:solidFill>
            <a:srgbClr val="3333FF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F</a:t>
            </a:r>
          </a:p>
        </p:txBody>
      </p:sp>
      <p:sp>
        <p:nvSpPr>
          <p:cNvPr id="12344" name="Up Arrow 55">
            <a:extLst>
              <a:ext uri="{FF2B5EF4-FFF2-40B4-BE49-F238E27FC236}">
                <a16:creationId xmlns:a16="http://schemas.microsoft.com/office/drawing/2014/main" id="{F54686A9-F370-FB54-0175-80FF87AC1C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8964" y="5484814"/>
            <a:ext cx="288925" cy="180975"/>
          </a:xfrm>
          <a:prstGeom prst="upArrow">
            <a:avLst>
              <a:gd name="adj1" fmla="val 50000"/>
              <a:gd name="adj2" fmla="val 73079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45" name="TextBox 56">
            <a:extLst>
              <a:ext uri="{FF2B5EF4-FFF2-40B4-BE49-F238E27FC236}">
                <a16:creationId xmlns:a16="http://schemas.microsoft.com/office/drawing/2014/main" id="{518B5A92-11A9-68F5-7C28-2D2990468D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5014" y="5676901"/>
            <a:ext cx="2727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 = 5, compare B with A, C, D, E and F then insert B before C</a:t>
            </a:r>
          </a:p>
        </p:txBody>
      </p:sp>
      <p:sp>
        <p:nvSpPr>
          <p:cNvPr id="12346" name="Oval 57">
            <a:extLst>
              <a:ext uri="{FF2B5EF4-FFF2-40B4-BE49-F238E27FC236}">
                <a16:creationId xmlns:a16="http://schemas.microsoft.com/office/drawing/2014/main" id="{5A00EFE8-77B4-6E99-7778-CA0AAAF3DC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6689" y="4994276"/>
            <a:ext cx="422275" cy="422275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2347" name="TextBox 60">
            <a:extLst>
              <a:ext uri="{FF2B5EF4-FFF2-40B4-BE49-F238E27FC236}">
                <a16:creationId xmlns:a16="http://schemas.microsoft.com/office/drawing/2014/main" id="{1EE9D45D-D3C8-395A-7F1D-590B9AAC7E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9238" y="6459538"/>
            <a:ext cx="3300412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rgbClr val="3333FF"/>
                </a:solidFill>
              </a:rPr>
              <a:t>Sorted numbers shown in blue</a:t>
            </a:r>
          </a:p>
        </p:txBody>
      </p:sp>
      <p:sp>
        <p:nvSpPr>
          <p:cNvPr id="12348" name="TextBox 1">
            <a:extLst>
              <a:ext uri="{FF2B5EF4-FFF2-40B4-BE49-F238E27FC236}">
                <a16:creationId xmlns:a16="http://schemas.microsoft.com/office/drawing/2014/main" id="{971E5004-B404-4433-EB69-35FF7079CD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8076" y="1487489"/>
            <a:ext cx="5445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List</a:t>
            </a:r>
          </a:p>
        </p:txBody>
      </p:sp>
      <p:sp>
        <p:nvSpPr>
          <p:cNvPr id="12349" name="Right Arrow 103">
            <a:extLst>
              <a:ext uri="{FF2B5EF4-FFF2-40B4-BE49-F238E27FC236}">
                <a16:creationId xmlns:a16="http://schemas.microsoft.com/office/drawing/2014/main" id="{8F54B152-F340-DDA2-4177-D95FD7BC29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0314" y="3802064"/>
            <a:ext cx="465137" cy="293687"/>
          </a:xfrm>
          <a:prstGeom prst="rightArrow">
            <a:avLst>
              <a:gd name="adj1" fmla="val 50000"/>
              <a:gd name="adj2" fmla="val 49911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50" name="Right Arrow 103">
            <a:extLst>
              <a:ext uri="{FF2B5EF4-FFF2-40B4-BE49-F238E27FC236}">
                <a16:creationId xmlns:a16="http://schemas.microsoft.com/office/drawing/2014/main" id="{271F8FAB-3997-C647-C390-4BDA47A0BB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98725" y="5508625"/>
            <a:ext cx="877888" cy="293688"/>
          </a:xfrm>
          <a:prstGeom prst="rightArrow">
            <a:avLst>
              <a:gd name="adj1" fmla="val 50000"/>
              <a:gd name="adj2" fmla="val 49917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51" name="Right Arrow 103">
            <a:extLst>
              <a:ext uri="{FF2B5EF4-FFF2-40B4-BE49-F238E27FC236}">
                <a16:creationId xmlns:a16="http://schemas.microsoft.com/office/drawing/2014/main" id="{27274720-0AF5-383C-CEF5-AD30011AB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4214" y="2127250"/>
            <a:ext cx="1438275" cy="293688"/>
          </a:xfrm>
          <a:prstGeom prst="rightArrow">
            <a:avLst>
              <a:gd name="adj1" fmla="val 50000"/>
              <a:gd name="adj2" fmla="val 49902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52" name="Right Arrow 103">
            <a:extLst>
              <a:ext uri="{FF2B5EF4-FFF2-40B4-BE49-F238E27FC236}">
                <a16:creationId xmlns:a16="http://schemas.microsoft.com/office/drawing/2014/main" id="{99AFA8F9-3A13-2B04-6142-C4513DF958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5488" y="3798889"/>
            <a:ext cx="1827212" cy="293687"/>
          </a:xfrm>
          <a:prstGeom prst="rightArrow">
            <a:avLst>
              <a:gd name="adj1" fmla="val 50000"/>
              <a:gd name="adj2" fmla="val 49917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2353" name="Right Arrow 103">
            <a:extLst>
              <a:ext uri="{FF2B5EF4-FFF2-40B4-BE49-F238E27FC236}">
                <a16:creationId xmlns:a16="http://schemas.microsoft.com/office/drawing/2014/main" id="{E0C710AE-AA4D-AA84-F533-317629C9C1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5013" y="5465764"/>
            <a:ext cx="2393950" cy="293687"/>
          </a:xfrm>
          <a:prstGeom prst="rightArrow">
            <a:avLst>
              <a:gd name="adj1" fmla="val 50000"/>
              <a:gd name="adj2" fmla="val 49927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0ED95DF2-A895-90DF-BE5C-7918CD0F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5" y="-342900"/>
            <a:ext cx="9779183" cy="1325563"/>
          </a:xfrm>
        </p:spPr>
        <p:txBody>
          <a:bodyPr/>
          <a:lstStyle/>
          <a:p>
            <a:r>
              <a:rPr lang="en-GB" altLang="en-US" dirty="0"/>
              <a:t>Insertion Sort Analysis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175F1E9-8070-BB21-63AE-F0AC50B6B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1331913"/>
            <a:ext cx="7282307" cy="4506912"/>
          </a:xfrm>
        </p:spPr>
        <p:txBody>
          <a:bodyPr/>
          <a:lstStyle/>
          <a:p>
            <a:r>
              <a:rPr lang="en-GB" altLang="en-US" dirty="0"/>
              <a:t>We are moving through each item in the list </a:t>
            </a:r>
            <a:r>
              <a:rPr lang="en-GB" altLang="en-US" i="1" dirty="0"/>
              <a:t>n</a:t>
            </a:r>
            <a:r>
              <a:rPr lang="en-GB" altLang="en-US" dirty="0"/>
              <a:t> and checking each element against the remaining </a:t>
            </a:r>
            <a:r>
              <a:rPr lang="en-GB" altLang="en-US" i="1" dirty="0"/>
              <a:t>m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We have a loop within a loop</a:t>
            </a:r>
            <a:br>
              <a:rPr lang="en-GB" altLang="en-US" dirty="0"/>
            </a:br>
            <a:r>
              <a:rPr lang="en-GB" altLang="en-US" dirty="0"/>
              <a:t>so we sort in O(n x m) = O(n</a:t>
            </a:r>
            <a:r>
              <a:rPr lang="en-GB" altLang="en-US" baseline="30000" dirty="0"/>
              <a:t>2</a:t>
            </a:r>
            <a:r>
              <a:rPr lang="en-GB" altLang="en-US" dirty="0"/>
              <a:t>) time</a:t>
            </a:r>
          </a:p>
          <a:p>
            <a:endParaRPr lang="en-GB" altLang="en-US" dirty="0"/>
          </a:p>
          <a:p>
            <a:r>
              <a:rPr lang="en-GB" altLang="en-US" dirty="0"/>
              <a:t>Although a little slow, this is an effective technique if you sort as you add each new value instead of sorting the numbers once they have all been added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E05AE639-0B87-651B-6E8F-A3ABB788C7A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82D495-332B-A98D-DCD2-A116036DCB55}"/>
              </a:ext>
            </a:extLst>
          </p:cNvPr>
          <p:cNvSpPr txBox="1"/>
          <p:nvPr/>
        </p:nvSpPr>
        <p:spPr>
          <a:xfrm>
            <a:off x="7435989" y="272957"/>
            <a:ext cx="4606925" cy="631208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dirty="0" err="1"/>
              <a:t>numItems</a:t>
            </a:r>
            <a:r>
              <a:rPr lang="en-GB" dirty="0"/>
              <a:t> = </a:t>
            </a:r>
            <a:r>
              <a:rPr lang="en-GB" dirty="0" err="1"/>
              <a:t>list.length</a:t>
            </a:r>
            <a:endParaRPr lang="en-GB" dirty="0"/>
          </a:p>
          <a:p>
            <a:pPr>
              <a:defRPr/>
            </a:pPr>
            <a:br>
              <a:rPr lang="en-GB" dirty="0"/>
            </a:br>
            <a:r>
              <a:rPr lang="en-GB" dirty="0">
                <a:solidFill>
                  <a:schemeClr val="tx2"/>
                </a:solidFill>
              </a:rPr>
              <a:t>// Read through the list of unsorted data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// Each value becomes the next value to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// be inserted in the sorted list</a:t>
            </a:r>
            <a:br>
              <a:rPr lang="en-GB" dirty="0"/>
            </a:br>
            <a:r>
              <a:rPr lang="en-GB" dirty="0"/>
              <a:t>for(</a:t>
            </a:r>
            <a:r>
              <a:rPr lang="en-GB" dirty="0" err="1"/>
              <a:t>i</a:t>
            </a:r>
            <a:r>
              <a:rPr lang="en-GB" dirty="0"/>
              <a:t> = 1; </a:t>
            </a:r>
            <a:r>
              <a:rPr lang="en-GB" dirty="0" err="1"/>
              <a:t>i</a:t>
            </a:r>
            <a:r>
              <a:rPr lang="en-GB" dirty="0"/>
              <a:t> &lt; </a:t>
            </a:r>
            <a:r>
              <a:rPr lang="en-GB" dirty="0" err="1"/>
              <a:t>numItems</a:t>
            </a:r>
            <a:r>
              <a:rPr lang="en-GB" dirty="0"/>
              <a:t>; </a:t>
            </a:r>
            <a:r>
              <a:rPr lang="en-GB" dirty="0" err="1"/>
              <a:t>i</a:t>
            </a:r>
            <a:r>
              <a:rPr lang="en-GB" dirty="0"/>
              <a:t>++)</a:t>
            </a:r>
            <a:br>
              <a:rPr lang="en-GB" dirty="0"/>
            </a:br>
            <a:r>
              <a:rPr lang="en-GB" dirty="0"/>
              <a:t>{</a:t>
            </a:r>
          </a:p>
          <a:p>
            <a:pPr>
              <a:defRPr/>
            </a:pPr>
            <a:r>
              <a:rPr lang="en-GB" dirty="0">
                <a:solidFill>
                  <a:schemeClr val="tx2"/>
                </a:solidFill>
              </a:rPr>
              <a:t>     // Check each value before the value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     // we are inserting</a:t>
            </a:r>
          </a:p>
          <a:p>
            <a:pPr>
              <a:defRPr/>
            </a:pPr>
            <a:r>
              <a:rPr lang="en-GB" dirty="0"/>
              <a:t>     for(j = 0; j &lt; </a:t>
            </a:r>
            <a:r>
              <a:rPr lang="en-GB" dirty="0" err="1"/>
              <a:t>i</a:t>
            </a:r>
            <a:r>
              <a:rPr lang="en-GB" dirty="0"/>
              <a:t>; </a:t>
            </a:r>
            <a:r>
              <a:rPr lang="en-GB" dirty="0" err="1"/>
              <a:t>j++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{</a:t>
            </a:r>
          </a:p>
          <a:p>
            <a:pPr>
              <a:defRPr/>
            </a:pPr>
            <a:r>
              <a:rPr lang="en-GB" dirty="0"/>
              <a:t>           if( list[</a:t>
            </a:r>
            <a:r>
              <a:rPr lang="en-GB" dirty="0" err="1"/>
              <a:t>i</a:t>
            </a:r>
            <a:r>
              <a:rPr lang="en-GB" dirty="0"/>
              <a:t>] &gt; list[j] )   </a:t>
            </a:r>
            <a:r>
              <a:rPr lang="en-GB" dirty="0">
                <a:solidFill>
                  <a:schemeClr val="tx2"/>
                </a:solidFill>
              </a:rPr>
              <a:t>// Ascending order</a:t>
            </a:r>
            <a:br>
              <a:rPr lang="en-GB" dirty="0"/>
            </a:br>
            <a:r>
              <a:rPr lang="en-GB" dirty="0"/>
              <a:t>           {</a:t>
            </a:r>
            <a:br>
              <a:rPr lang="en-GB" dirty="0"/>
            </a:br>
            <a:r>
              <a:rPr lang="en-GB" dirty="0">
                <a:solidFill>
                  <a:schemeClr val="tx2"/>
                </a:solidFill>
              </a:rPr>
              <a:t>               // Remove the value from the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               // unsorted numbers and insert it </a:t>
            </a:r>
          </a:p>
          <a:p>
            <a:pPr>
              <a:defRPr/>
            </a:pPr>
            <a:r>
              <a:rPr lang="en-GB" dirty="0">
                <a:solidFill>
                  <a:schemeClr val="tx2"/>
                </a:solidFill>
              </a:rPr>
              <a:t>               // back into the sorted numbers</a:t>
            </a:r>
          </a:p>
          <a:p>
            <a:pPr>
              <a:defRPr/>
            </a:pPr>
            <a:r>
              <a:rPr lang="en-GB" dirty="0"/>
              <a:t>               data = Unlink( </a:t>
            </a:r>
            <a:r>
              <a:rPr lang="en-GB" dirty="0" err="1"/>
              <a:t>i</a:t>
            </a:r>
            <a:r>
              <a:rPr lang="en-GB" dirty="0"/>
              <a:t> );</a:t>
            </a:r>
          </a:p>
          <a:p>
            <a:pPr>
              <a:defRPr/>
            </a:pPr>
            <a:r>
              <a:rPr lang="en-GB" dirty="0"/>
              <a:t>               Insert( j, data );</a:t>
            </a:r>
          </a:p>
          <a:p>
            <a:pPr>
              <a:defRPr/>
            </a:pPr>
            <a:r>
              <a:rPr lang="en-GB" dirty="0"/>
              <a:t>           }</a:t>
            </a:r>
          </a:p>
          <a:p>
            <a:pPr>
              <a:defRPr/>
            </a:pPr>
            <a:r>
              <a:rPr lang="en-GB" dirty="0"/>
              <a:t>     }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913CC5B-A748-3C4E-4F3C-33B5F9A3E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90" y="-515144"/>
            <a:ext cx="9779183" cy="1325563"/>
          </a:xfrm>
        </p:spPr>
        <p:txBody>
          <a:bodyPr/>
          <a:lstStyle/>
          <a:p>
            <a:r>
              <a:rPr lang="en-GB" altLang="en-US" dirty="0"/>
              <a:t>Bubble Sort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F8C863B-3BD6-0922-4FA0-0F07591D2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509" y="844551"/>
            <a:ext cx="11742475" cy="4994275"/>
          </a:xfrm>
        </p:spPr>
        <p:txBody>
          <a:bodyPr/>
          <a:lstStyle/>
          <a:p>
            <a:r>
              <a:rPr lang="en-GB" altLang="en-US" dirty="0"/>
              <a:t>A slightly more elegant version of the insertion sort that also sorts in O(n</a:t>
            </a:r>
            <a:r>
              <a:rPr lang="en-GB" altLang="en-US" baseline="30000" dirty="0"/>
              <a:t>2</a:t>
            </a:r>
            <a:r>
              <a:rPr lang="en-GB" altLang="en-US" dirty="0"/>
              <a:t>) time, so not very efficient</a:t>
            </a:r>
          </a:p>
          <a:p>
            <a:r>
              <a:rPr lang="en-GB" altLang="en-US" dirty="0"/>
              <a:t>Essentially, we perform a number of sorting passes during which we compare numbers in pairs and migrate the sorted numbers to the top of the list/array i.e. “they bubble up to the top”</a:t>
            </a:r>
          </a:p>
          <a:p>
            <a:endParaRPr lang="en-GB" altLang="en-US" dirty="0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F74551C3-A0B4-8887-0004-4278E42BAD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1F59C04-F33F-7B2F-2E41-FAA6DF75B755}"/>
              </a:ext>
            </a:extLst>
          </p:cNvPr>
          <p:cNvGrpSpPr/>
          <p:nvPr/>
        </p:nvGrpSpPr>
        <p:grpSpPr>
          <a:xfrm>
            <a:off x="742951" y="3100869"/>
            <a:ext cx="7737474" cy="3656011"/>
            <a:chOff x="2571751" y="2995614"/>
            <a:chExt cx="7737474" cy="3656011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BDC442A-348E-7E07-78C5-573F519B2A6A}"/>
                </a:ext>
              </a:extLst>
            </p:cNvPr>
            <p:cNvSpPr/>
            <p:nvPr/>
          </p:nvSpPr>
          <p:spPr bwMode="auto">
            <a:xfrm>
              <a:off x="3594101" y="300037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7B70746-B12A-59C3-52CE-DE36E598A3EA}"/>
                </a:ext>
              </a:extLst>
            </p:cNvPr>
            <p:cNvSpPr/>
            <p:nvPr/>
          </p:nvSpPr>
          <p:spPr bwMode="auto">
            <a:xfrm>
              <a:off x="3140076" y="30003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F908670-7A7D-A9FB-1E33-D0D2B7C468F9}"/>
                </a:ext>
              </a:extLst>
            </p:cNvPr>
            <p:cNvSpPr/>
            <p:nvPr/>
          </p:nvSpPr>
          <p:spPr bwMode="auto">
            <a:xfrm>
              <a:off x="4048126" y="300037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0B58D6-2012-C7BC-A99E-B551905A50EB}"/>
                </a:ext>
              </a:extLst>
            </p:cNvPr>
            <p:cNvSpPr/>
            <p:nvPr/>
          </p:nvSpPr>
          <p:spPr bwMode="auto">
            <a:xfrm>
              <a:off x="4957763" y="3000376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3CD34F7-21B2-DD81-7A59-FE6D16FA49E9}"/>
                </a:ext>
              </a:extLst>
            </p:cNvPr>
            <p:cNvSpPr/>
            <p:nvPr/>
          </p:nvSpPr>
          <p:spPr bwMode="auto">
            <a:xfrm>
              <a:off x="4503739" y="30003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5913711-6DB1-2C95-ED34-0491C2DEA8EB}"/>
                </a:ext>
              </a:extLst>
            </p:cNvPr>
            <p:cNvSpPr/>
            <p:nvPr/>
          </p:nvSpPr>
          <p:spPr bwMode="auto">
            <a:xfrm>
              <a:off x="5411788" y="3000376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5371" name="Oval 10">
              <a:extLst>
                <a:ext uri="{FF2B5EF4-FFF2-40B4-BE49-F238E27FC236}">
                  <a16:creationId xmlns:a16="http://schemas.microsoft.com/office/drawing/2014/main" id="{21182000-5EE8-4A61-A23E-261595FD0B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1" y="3013076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cxnSp>
          <p:nvCxnSpPr>
            <p:cNvPr id="15372" name="Elbow Connector 12">
              <a:extLst>
                <a:ext uri="{FF2B5EF4-FFF2-40B4-BE49-F238E27FC236}">
                  <a16:creationId xmlns:a16="http://schemas.microsoft.com/office/drawing/2014/main" id="{E4257C8E-BEA8-CA72-2D2F-2FE2CF83B342}"/>
                </a:ext>
              </a:extLst>
            </p:cNvPr>
            <p:cNvCxnSpPr>
              <a:cxnSpLocks noChangeShapeType="1"/>
              <a:stCxn id="6" idx="2"/>
              <a:endCxn id="5" idx="2"/>
            </p:cNvCxnSpPr>
            <p:nvPr/>
          </p:nvCxnSpPr>
          <p:spPr bwMode="auto">
            <a:xfrm rot="16200000" flipH="1">
              <a:off x="3594101" y="3233738"/>
              <a:ext cx="12700" cy="454025"/>
            </a:xfrm>
            <a:prstGeom prst="bentConnector3">
              <a:avLst>
                <a:gd name="adj1" fmla="val 2004907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9383FC4-B41E-4A5E-43F3-D8F4AFE9EB9B}"/>
                </a:ext>
              </a:extLst>
            </p:cNvPr>
            <p:cNvSpPr/>
            <p:nvPr/>
          </p:nvSpPr>
          <p:spPr bwMode="auto">
            <a:xfrm>
              <a:off x="3594101" y="396875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1ECCD80-8609-5B27-605E-D2F64C28D8E5}"/>
                </a:ext>
              </a:extLst>
            </p:cNvPr>
            <p:cNvSpPr/>
            <p:nvPr/>
          </p:nvSpPr>
          <p:spPr bwMode="auto">
            <a:xfrm>
              <a:off x="3140076" y="396875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7D8C222-826A-68DE-98AA-75CE1EDC9130}"/>
                </a:ext>
              </a:extLst>
            </p:cNvPr>
            <p:cNvSpPr/>
            <p:nvPr/>
          </p:nvSpPr>
          <p:spPr bwMode="auto">
            <a:xfrm>
              <a:off x="4048126" y="396875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7C5E380-6091-D6AE-C45F-F59C9FDD88B4}"/>
                </a:ext>
              </a:extLst>
            </p:cNvPr>
            <p:cNvSpPr/>
            <p:nvPr/>
          </p:nvSpPr>
          <p:spPr bwMode="auto">
            <a:xfrm>
              <a:off x="4957763" y="3968751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D235405-CB76-1142-4506-42D34E20FB16}"/>
                </a:ext>
              </a:extLst>
            </p:cNvPr>
            <p:cNvSpPr/>
            <p:nvPr/>
          </p:nvSpPr>
          <p:spPr bwMode="auto">
            <a:xfrm>
              <a:off x="4503739" y="396875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896D8B2-A7E9-EA07-68A0-C39241507C8E}"/>
                </a:ext>
              </a:extLst>
            </p:cNvPr>
            <p:cNvSpPr/>
            <p:nvPr/>
          </p:nvSpPr>
          <p:spPr bwMode="auto">
            <a:xfrm>
              <a:off x="5411788" y="3968751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5379" name="Oval 22">
              <a:extLst>
                <a:ext uri="{FF2B5EF4-FFF2-40B4-BE49-F238E27FC236}">
                  <a16:creationId xmlns:a16="http://schemas.microsoft.com/office/drawing/2014/main" id="{64EE2BE0-AD3B-D25C-A6CE-C1378D0023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1" y="3981451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2</a:t>
              </a:r>
            </a:p>
          </p:txBody>
        </p:sp>
        <p:cxnSp>
          <p:nvCxnSpPr>
            <p:cNvPr id="15380" name="Elbow Connector 23">
              <a:extLst>
                <a:ext uri="{FF2B5EF4-FFF2-40B4-BE49-F238E27FC236}">
                  <a16:creationId xmlns:a16="http://schemas.microsoft.com/office/drawing/2014/main" id="{E563C29B-0E4E-3772-20CF-D88612835F76}"/>
                </a:ext>
              </a:extLst>
            </p:cNvPr>
            <p:cNvCxnSpPr>
              <a:cxnSpLocks noChangeShapeType="1"/>
              <a:stCxn id="17" idx="2"/>
              <a:endCxn id="19" idx="2"/>
            </p:cNvCxnSpPr>
            <p:nvPr/>
          </p:nvCxnSpPr>
          <p:spPr bwMode="auto">
            <a:xfrm rot="16200000" flipH="1">
              <a:off x="4048126" y="4202113"/>
              <a:ext cx="12700" cy="454025"/>
            </a:xfrm>
            <a:prstGeom prst="bentConnector3">
              <a:avLst>
                <a:gd name="adj1" fmla="val 2044472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08352595-6C70-5EA6-35B0-4D8C563360BF}"/>
                </a:ext>
              </a:extLst>
            </p:cNvPr>
            <p:cNvSpPr/>
            <p:nvPr/>
          </p:nvSpPr>
          <p:spPr bwMode="auto">
            <a:xfrm>
              <a:off x="3594101" y="505460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F5DA68C-A5E9-A376-D37C-72580E79A56F}"/>
                </a:ext>
              </a:extLst>
            </p:cNvPr>
            <p:cNvSpPr/>
            <p:nvPr/>
          </p:nvSpPr>
          <p:spPr bwMode="auto">
            <a:xfrm>
              <a:off x="3140076" y="505460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181764A-682B-040A-0D05-F29140437692}"/>
                </a:ext>
              </a:extLst>
            </p:cNvPr>
            <p:cNvSpPr/>
            <p:nvPr/>
          </p:nvSpPr>
          <p:spPr bwMode="auto">
            <a:xfrm>
              <a:off x="4048126" y="505460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388FEAE-2131-65EB-9EEC-79AA756AC6E0}"/>
                </a:ext>
              </a:extLst>
            </p:cNvPr>
            <p:cNvSpPr/>
            <p:nvPr/>
          </p:nvSpPr>
          <p:spPr bwMode="auto">
            <a:xfrm>
              <a:off x="4957763" y="5054601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2BA2B8F-0FFB-C3ED-B972-2DBD71E4D43D}"/>
                </a:ext>
              </a:extLst>
            </p:cNvPr>
            <p:cNvSpPr/>
            <p:nvPr/>
          </p:nvSpPr>
          <p:spPr bwMode="auto">
            <a:xfrm>
              <a:off x="4503739" y="505460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E18CAB3-1B49-6BC7-B348-2F737345622A}"/>
                </a:ext>
              </a:extLst>
            </p:cNvPr>
            <p:cNvSpPr/>
            <p:nvPr/>
          </p:nvSpPr>
          <p:spPr bwMode="auto">
            <a:xfrm>
              <a:off x="5411788" y="5054601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5387" name="Oval 33">
              <a:extLst>
                <a:ext uri="{FF2B5EF4-FFF2-40B4-BE49-F238E27FC236}">
                  <a16:creationId xmlns:a16="http://schemas.microsoft.com/office/drawing/2014/main" id="{E2D930D4-D220-C8A4-789B-D62909B0E1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71751" y="5067301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3</a:t>
              </a:r>
            </a:p>
          </p:txBody>
        </p:sp>
        <p:cxnSp>
          <p:nvCxnSpPr>
            <p:cNvPr id="15388" name="Elbow Connector 34">
              <a:extLst>
                <a:ext uri="{FF2B5EF4-FFF2-40B4-BE49-F238E27FC236}">
                  <a16:creationId xmlns:a16="http://schemas.microsoft.com/office/drawing/2014/main" id="{D047CBEC-B62A-EFD8-9A1B-006E658C4686}"/>
                </a:ext>
              </a:extLst>
            </p:cNvPr>
            <p:cNvCxnSpPr>
              <a:cxnSpLocks noChangeShapeType="1"/>
              <a:stCxn id="30" idx="2"/>
              <a:endCxn id="32" idx="2"/>
            </p:cNvCxnSpPr>
            <p:nvPr/>
          </p:nvCxnSpPr>
          <p:spPr bwMode="auto">
            <a:xfrm rot="16200000" flipH="1">
              <a:off x="4502944" y="5287169"/>
              <a:ext cx="12700" cy="455612"/>
            </a:xfrm>
            <a:prstGeom prst="bentConnector3">
              <a:avLst>
                <a:gd name="adj1" fmla="val 1800000"/>
              </a:avLst>
            </a:prstGeom>
            <a:noFill/>
            <a:ln w="38100" algn="ctr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A23E1BB-7214-B301-CE8E-2E0BB668F8AC}"/>
                </a:ext>
              </a:extLst>
            </p:cNvPr>
            <p:cNvSpPr/>
            <p:nvPr/>
          </p:nvSpPr>
          <p:spPr bwMode="auto">
            <a:xfrm>
              <a:off x="7443788" y="2995614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609A4CE-0EC9-580A-49E8-19A1591C2152}"/>
                </a:ext>
              </a:extLst>
            </p:cNvPr>
            <p:cNvSpPr/>
            <p:nvPr/>
          </p:nvSpPr>
          <p:spPr bwMode="auto">
            <a:xfrm>
              <a:off x="6989764" y="299561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231F8D6-3909-85CA-D2ED-423659023D54}"/>
                </a:ext>
              </a:extLst>
            </p:cNvPr>
            <p:cNvSpPr/>
            <p:nvPr/>
          </p:nvSpPr>
          <p:spPr bwMode="auto">
            <a:xfrm>
              <a:off x="7897813" y="2995614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8BFA7A95-728B-ED65-D64B-FB87F7509B1A}"/>
                </a:ext>
              </a:extLst>
            </p:cNvPr>
            <p:cNvSpPr/>
            <p:nvPr/>
          </p:nvSpPr>
          <p:spPr bwMode="auto">
            <a:xfrm>
              <a:off x="8807451" y="2995614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FDB726E-27F3-B911-C545-8059DCAB21F3}"/>
                </a:ext>
              </a:extLst>
            </p:cNvPr>
            <p:cNvSpPr/>
            <p:nvPr/>
          </p:nvSpPr>
          <p:spPr bwMode="auto">
            <a:xfrm>
              <a:off x="8353426" y="299561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05C7CC5F-35DC-1A73-FAE2-B2E4145269FE}"/>
                </a:ext>
              </a:extLst>
            </p:cNvPr>
            <p:cNvSpPr/>
            <p:nvPr/>
          </p:nvSpPr>
          <p:spPr bwMode="auto">
            <a:xfrm>
              <a:off x="9261476" y="2995614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5395" name="Oval 43">
              <a:extLst>
                <a:ext uri="{FF2B5EF4-FFF2-40B4-BE49-F238E27FC236}">
                  <a16:creationId xmlns:a16="http://schemas.microsoft.com/office/drawing/2014/main" id="{81E530BC-4936-96E0-5B39-CF6D767E18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21439" y="3008314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4</a:t>
              </a:r>
            </a:p>
          </p:txBody>
        </p:sp>
        <p:cxnSp>
          <p:nvCxnSpPr>
            <p:cNvPr id="15396" name="Elbow Connector 44">
              <a:extLst>
                <a:ext uri="{FF2B5EF4-FFF2-40B4-BE49-F238E27FC236}">
                  <a16:creationId xmlns:a16="http://schemas.microsoft.com/office/drawing/2014/main" id="{65A0DA39-C1B6-4839-59B3-2193A13C88F8}"/>
                </a:ext>
              </a:extLst>
            </p:cNvPr>
            <p:cNvCxnSpPr>
              <a:cxnSpLocks noChangeShapeType="1"/>
              <a:stCxn id="42" idx="2"/>
              <a:endCxn id="41" idx="2"/>
            </p:cNvCxnSpPr>
            <p:nvPr/>
          </p:nvCxnSpPr>
          <p:spPr bwMode="auto">
            <a:xfrm rot="16200000" flipH="1">
              <a:off x="8808244" y="3228182"/>
              <a:ext cx="12700" cy="455612"/>
            </a:xfrm>
            <a:prstGeom prst="bentConnector3">
              <a:avLst>
                <a:gd name="adj1" fmla="val 1800000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81E0825-233A-6D9D-6310-7FBF5C233913}"/>
                </a:ext>
              </a:extLst>
            </p:cNvPr>
            <p:cNvSpPr/>
            <p:nvPr/>
          </p:nvSpPr>
          <p:spPr bwMode="auto">
            <a:xfrm>
              <a:off x="7442201" y="396557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1FC5B3B9-35C1-C39F-B478-11AC41C01D03}"/>
                </a:ext>
              </a:extLst>
            </p:cNvPr>
            <p:cNvSpPr/>
            <p:nvPr/>
          </p:nvSpPr>
          <p:spPr bwMode="auto">
            <a:xfrm>
              <a:off x="6988176" y="39655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5EBD8263-AA57-D28F-B5A3-D9768BA25FD5}"/>
                </a:ext>
              </a:extLst>
            </p:cNvPr>
            <p:cNvSpPr/>
            <p:nvPr/>
          </p:nvSpPr>
          <p:spPr bwMode="auto">
            <a:xfrm>
              <a:off x="7896226" y="396557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8682D248-B791-54FC-724E-8357131F5EF5}"/>
                </a:ext>
              </a:extLst>
            </p:cNvPr>
            <p:cNvSpPr/>
            <p:nvPr/>
          </p:nvSpPr>
          <p:spPr bwMode="auto">
            <a:xfrm>
              <a:off x="8805863" y="3965576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EC78021C-6EFF-820F-31F1-8CCBF16A1158}"/>
                </a:ext>
              </a:extLst>
            </p:cNvPr>
            <p:cNvSpPr/>
            <p:nvPr/>
          </p:nvSpPr>
          <p:spPr bwMode="auto">
            <a:xfrm>
              <a:off x="8351839" y="39655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F3AF4A2B-F508-DA87-9194-E6DB29C95653}"/>
                </a:ext>
              </a:extLst>
            </p:cNvPr>
            <p:cNvSpPr/>
            <p:nvPr/>
          </p:nvSpPr>
          <p:spPr bwMode="auto">
            <a:xfrm>
              <a:off x="9259888" y="3965576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5403" name="Oval 53">
              <a:extLst>
                <a:ext uri="{FF2B5EF4-FFF2-40B4-BE49-F238E27FC236}">
                  <a16:creationId xmlns:a16="http://schemas.microsoft.com/office/drawing/2014/main" id="{C9F9DCF4-7138-8F2E-6630-B0E99CED09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19851" y="3978276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5</a:t>
              </a:r>
            </a:p>
          </p:txBody>
        </p:sp>
        <p:cxnSp>
          <p:nvCxnSpPr>
            <p:cNvPr id="15404" name="Elbow Connector 54">
              <a:extLst>
                <a:ext uri="{FF2B5EF4-FFF2-40B4-BE49-F238E27FC236}">
                  <a16:creationId xmlns:a16="http://schemas.microsoft.com/office/drawing/2014/main" id="{E5106B1C-6F86-6598-B6D9-DF65B90050A3}"/>
                </a:ext>
              </a:extLst>
            </p:cNvPr>
            <p:cNvCxnSpPr>
              <a:cxnSpLocks noChangeShapeType="1"/>
              <a:stCxn id="51" idx="2"/>
              <a:endCxn id="53" idx="2"/>
            </p:cNvCxnSpPr>
            <p:nvPr/>
          </p:nvCxnSpPr>
          <p:spPr bwMode="auto">
            <a:xfrm rot="16200000" flipH="1">
              <a:off x="9261476" y="4198938"/>
              <a:ext cx="12700" cy="454025"/>
            </a:xfrm>
            <a:prstGeom prst="bentConnector3">
              <a:avLst>
                <a:gd name="adj1" fmla="val 1800000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5E5A2049-65C8-E741-3A5C-FCED3E9C781D}"/>
                </a:ext>
              </a:extLst>
            </p:cNvPr>
            <p:cNvSpPr/>
            <p:nvPr/>
          </p:nvSpPr>
          <p:spPr bwMode="auto">
            <a:xfrm>
              <a:off x="7437438" y="583088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4AEF5CF5-9DCB-08F3-06C4-AEDF58B8D187}"/>
                </a:ext>
              </a:extLst>
            </p:cNvPr>
            <p:cNvSpPr/>
            <p:nvPr/>
          </p:nvSpPr>
          <p:spPr bwMode="auto">
            <a:xfrm>
              <a:off x="6983414" y="583088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3719FA3D-9ADE-7210-DA8E-1C397A80D21B}"/>
                </a:ext>
              </a:extLst>
            </p:cNvPr>
            <p:cNvSpPr/>
            <p:nvPr/>
          </p:nvSpPr>
          <p:spPr bwMode="auto">
            <a:xfrm>
              <a:off x="7891463" y="583088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9F396725-1C74-7C23-F6B4-302C0D90BAFE}"/>
                </a:ext>
              </a:extLst>
            </p:cNvPr>
            <p:cNvSpPr/>
            <p:nvPr/>
          </p:nvSpPr>
          <p:spPr bwMode="auto">
            <a:xfrm>
              <a:off x="8801101" y="5830889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E14E7316-6CF6-AF29-17B3-F59915CF9222}"/>
                </a:ext>
              </a:extLst>
            </p:cNvPr>
            <p:cNvSpPr/>
            <p:nvPr/>
          </p:nvSpPr>
          <p:spPr bwMode="auto">
            <a:xfrm>
              <a:off x="8347076" y="583088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15410" name="Rectangle 62">
              <a:extLst>
                <a:ext uri="{FF2B5EF4-FFF2-40B4-BE49-F238E27FC236}">
                  <a16:creationId xmlns:a16="http://schemas.microsoft.com/office/drawing/2014/main" id="{F712AB12-76FD-AFE2-EB5E-99B3A51D53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55126" y="5830889"/>
              <a:ext cx="455613" cy="460375"/>
            </a:xfrm>
            <a:prstGeom prst="rect">
              <a:avLst/>
            </a:prstGeom>
            <a:solidFill>
              <a:srgbClr val="3333FF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F</a:t>
              </a:r>
            </a:p>
          </p:txBody>
        </p:sp>
        <p:sp>
          <p:nvSpPr>
            <p:cNvPr id="15411" name="Oval 63">
              <a:extLst>
                <a:ext uri="{FF2B5EF4-FFF2-40B4-BE49-F238E27FC236}">
                  <a16:creationId xmlns:a16="http://schemas.microsoft.com/office/drawing/2014/main" id="{222F59BC-32A5-DA8D-09E0-F071518C8E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16676" y="5843589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cxnSp>
          <p:nvCxnSpPr>
            <p:cNvPr id="15412" name="Elbow Connector 64">
              <a:extLst>
                <a:ext uri="{FF2B5EF4-FFF2-40B4-BE49-F238E27FC236}">
                  <a16:creationId xmlns:a16="http://schemas.microsoft.com/office/drawing/2014/main" id="{70C9FAEA-4AC8-EE4C-0C3F-FEBF36414136}"/>
                </a:ext>
              </a:extLst>
            </p:cNvPr>
            <p:cNvCxnSpPr>
              <a:cxnSpLocks noChangeShapeType="1"/>
              <a:stCxn id="59" idx="2"/>
              <a:endCxn id="58" idx="2"/>
            </p:cNvCxnSpPr>
            <p:nvPr/>
          </p:nvCxnSpPr>
          <p:spPr bwMode="auto">
            <a:xfrm rot="16200000" flipH="1">
              <a:off x="7438232" y="6063457"/>
              <a:ext cx="12700" cy="455613"/>
            </a:xfrm>
            <a:prstGeom prst="bentConnector3">
              <a:avLst>
                <a:gd name="adj1" fmla="val 1800000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413" name="TextBox 67">
              <a:extLst>
                <a:ext uri="{FF2B5EF4-FFF2-40B4-BE49-F238E27FC236}">
                  <a16:creationId xmlns:a16="http://schemas.microsoft.com/office/drawing/2014/main" id="{5449708B-EA09-1D01-AB58-E0C59C69C5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70689" y="4797426"/>
              <a:ext cx="3284537" cy="9239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 at the top again for the second pass. One less check required now since F is fixed</a:t>
              </a:r>
            </a:p>
          </p:txBody>
        </p:sp>
        <p:sp>
          <p:nvSpPr>
            <p:cNvPr id="15414" name="TextBox 70">
              <a:extLst>
                <a:ext uri="{FF2B5EF4-FFF2-40B4-BE49-F238E27FC236}">
                  <a16:creationId xmlns:a16="http://schemas.microsoft.com/office/drawing/2014/main" id="{77FAA216-7F6D-4FEE-F50E-BEDB436128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27463" y="3467100"/>
              <a:ext cx="76200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  <p:sp>
          <p:nvSpPr>
            <p:cNvPr id="15415" name="TextBox 71">
              <a:extLst>
                <a:ext uri="{FF2B5EF4-FFF2-40B4-BE49-F238E27FC236}">
                  <a16:creationId xmlns:a16="http://schemas.microsoft.com/office/drawing/2014/main" id="{EBA01D2C-1915-14E5-1916-8495C935B2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18000" y="4445000"/>
              <a:ext cx="7620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  <p:sp>
          <p:nvSpPr>
            <p:cNvPr id="15416" name="TextBox 72">
              <a:extLst>
                <a:ext uri="{FF2B5EF4-FFF2-40B4-BE49-F238E27FC236}">
                  <a16:creationId xmlns:a16="http://schemas.microsoft.com/office/drawing/2014/main" id="{3695ECC4-B3D1-0EF0-DB6A-C0DEA646A5D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102725" y="3417888"/>
              <a:ext cx="7620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  <p:sp>
          <p:nvSpPr>
            <p:cNvPr id="15417" name="TextBox 73">
              <a:extLst>
                <a:ext uri="{FF2B5EF4-FFF2-40B4-BE49-F238E27FC236}">
                  <a16:creationId xmlns:a16="http://schemas.microsoft.com/office/drawing/2014/main" id="{33D47EFA-8021-E719-A2F7-64B244FDD9A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47225" y="4411664"/>
              <a:ext cx="7620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  <p:sp>
          <p:nvSpPr>
            <p:cNvPr id="15418" name="TextBox 74">
              <a:extLst>
                <a:ext uri="{FF2B5EF4-FFF2-40B4-BE49-F238E27FC236}">
                  <a16:creationId xmlns:a16="http://schemas.microsoft.com/office/drawing/2014/main" id="{DC9FE2A2-06EA-1912-D22E-03D7173981A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34301" y="6283325"/>
              <a:ext cx="76041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  <p:sp>
          <p:nvSpPr>
            <p:cNvPr id="15419" name="TextBox 74">
              <a:extLst>
                <a:ext uri="{FF2B5EF4-FFF2-40B4-BE49-F238E27FC236}">
                  <a16:creationId xmlns:a16="http://schemas.microsoft.com/office/drawing/2014/main" id="{0E5C2E9D-5E58-1D52-28C7-6B73B50590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54476" y="5710239"/>
              <a:ext cx="1082675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No swap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27A153D3-E048-D2C7-17B4-C84D2A2B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237" y="-492127"/>
            <a:ext cx="9779183" cy="1325563"/>
          </a:xfrm>
        </p:spPr>
        <p:txBody>
          <a:bodyPr/>
          <a:lstStyle/>
          <a:p>
            <a:r>
              <a:rPr lang="en-GB" altLang="en-US" dirty="0"/>
              <a:t>Exercise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47017515-0669-6DDF-4330-20299CADA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2237" y="800375"/>
            <a:ext cx="9779182" cy="3366815"/>
          </a:xfrm>
        </p:spPr>
        <p:txBody>
          <a:bodyPr/>
          <a:lstStyle/>
          <a:p>
            <a:r>
              <a:rPr lang="en-GB" altLang="en-US"/>
              <a:t>Bubble sort the following in alphabetic order A</a:t>
            </a:r>
            <a:r>
              <a:rPr lang="en-GB" altLang="en-US">
                <a:sym typeface="Wingdings" panose="05000000000000000000" pitchFamily="2" charset="2"/>
              </a:rPr>
              <a:t>Z</a:t>
            </a:r>
            <a:r>
              <a:rPr lang="en-GB" altLang="en-US"/>
              <a:t>: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DCAFEB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3F555C45-D2A8-2E26-60E7-089BC33C42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240B28D-B898-165D-610C-34D5900D7C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691987"/>
              </p:ext>
            </p:extLst>
          </p:nvPr>
        </p:nvGraphicFramePr>
        <p:xfrm>
          <a:off x="3142457" y="2205175"/>
          <a:ext cx="5351464" cy="55721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933">
                  <a:extLst>
                    <a:ext uri="{9D8B030D-6E8A-4147-A177-3AD203B41FA5}">
                      <a16:colId xmlns:a16="http://schemas.microsoft.com/office/drawing/2014/main" val="128140477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2823119472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2079680613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660161395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3350965021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622627146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1512242391"/>
                    </a:ext>
                  </a:extLst>
                </a:gridCol>
                <a:gridCol w="668933">
                  <a:extLst>
                    <a:ext uri="{9D8B030D-6E8A-4147-A177-3AD203B41FA5}">
                      <a16:colId xmlns:a16="http://schemas.microsoft.com/office/drawing/2014/main" val="2104925685"/>
                    </a:ext>
                  </a:extLst>
                </a:gridCol>
              </a:tblGrid>
              <a:tr h="18573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Start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 dirty="0">
                          <a:effectLst/>
                        </a:rPr>
                        <a:t>D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 dirty="0">
                          <a:effectLst/>
                        </a:rPr>
                        <a:t>C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F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B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extLst>
                  <a:ext uri="{0D108BD9-81ED-4DB2-BD59-A6C34878D82A}">
                    <a16:rowId xmlns:a16="http://schemas.microsoft.com/office/drawing/2014/main" val="2940546445"/>
                  </a:ext>
                </a:extLst>
              </a:tr>
              <a:tr h="18573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 dirty="0">
                          <a:effectLst/>
                        </a:rPr>
                        <a:t>1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C</a:t>
                      </a:r>
                      <a:endParaRPr lang="en-GB" sz="11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D</a:t>
                      </a:r>
                      <a:endParaRPr lang="en-GB" sz="11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F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>
                          <a:effectLst/>
                        </a:rPr>
                        <a:t>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 dirty="0">
                          <a:effectLst/>
                        </a:rPr>
                        <a:t>B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i="1" u="none" strike="noStrike" dirty="0">
                          <a:effectLst/>
                        </a:rPr>
                        <a:t>Swap</a:t>
                      </a:r>
                      <a:endParaRPr lang="en-GB" sz="11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extLst>
                  <a:ext uri="{0D108BD9-81ED-4DB2-BD59-A6C34878D82A}">
                    <a16:rowId xmlns:a16="http://schemas.microsoft.com/office/drawing/2014/main" val="3826144088"/>
                  </a:ext>
                </a:extLst>
              </a:tr>
              <a:tr h="18573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i="0" u="none" strike="noStrike" dirty="0">
                          <a:effectLst/>
                        </a:rPr>
                        <a:t>2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b="0" i="1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4" marR="4764" marT="4755" marB="0" anchor="b"/>
                </a:tc>
                <a:extLst>
                  <a:ext uri="{0D108BD9-81ED-4DB2-BD59-A6C34878D82A}">
                    <a16:rowId xmlns:a16="http://schemas.microsoft.com/office/drawing/2014/main" val="894703834"/>
                  </a:ext>
                </a:extLst>
              </a:tr>
            </a:tbl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B8375269-38F8-1011-C9EB-7C49077FED7E}"/>
              </a:ext>
            </a:extLst>
          </p:cNvPr>
          <p:cNvGrpSpPr/>
          <p:nvPr/>
        </p:nvGrpSpPr>
        <p:grpSpPr>
          <a:xfrm>
            <a:off x="2239667" y="3189150"/>
            <a:ext cx="3295650" cy="1812924"/>
            <a:chOff x="2522539" y="4621214"/>
            <a:chExt cx="3295650" cy="181292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43D41D7-38FC-27C2-1AF5-8BE4326DA78D}"/>
                </a:ext>
              </a:extLst>
            </p:cNvPr>
            <p:cNvSpPr/>
            <p:nvPr/>
          </p:nvSpPr>
          <p:spPr bwMode="auto">
            <a:xfrm>
              <a:off x="3544888" y="4621214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C5B7E79-62F3-5D34-0A3F-E7C36358BB79}"/>
                </a:ext>
              </a:extLst>
            </p:cNvPr>
            <p:cNvSpPr/>
            <p:nvPr/>
          </p:nvSpPr>
          <p:spPr bwMode="auto">
            <a:xfrm>
              <a:off x="3090864" y="462121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C26F00B-2241-1FD1-B4F6-EE3A5F3D078E}"/>
                </a:ext>
              </a:extLst>
            </p:cNvPr>
            <p:cNvSpPr/>
            <p:nvPr/>
          </p:nvSpPr>
          <p:spPr bwMode="auto">
            <a:xfrm>
              <a:off x="3998913" y="4621214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A2DB644-B71F-D9EF-3872-A027BA656088}"/>
                </a:ext>
              </a:extLst>
            </p:cNvPr>
            <p:cNvSpPr/>
            <p:nvPr/>
          </p:nvSpPr>
          <p:spPr bwMode="auto">
            <a:xfrm>
              <a:off x="4908551" y="4621214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DB36FC7-B130-849E-80B0-78AAC74A9648}"/>
                </a:ext>
              </a:extLst>
            </p:cNvPr>
            <p:cNvSpPr/>
            <p:nvPr/>
          </p:nvSpPr>
          <p:spPr bwMode="auto">
            <a:xfrm>
              <a:off x="4454526" y="462121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5344FF-4BBB-C4B3-3392-4DDBD87E0982}"/>
                </a:ext>
              </a:extLst>
            </p:cNvPr>
            <p:cNvSpPr/>
            <p:nvPr/>
          </p:nvSpPr>
          <p:spPr bwMode="auto">
            <a:xfrm>
              <a:off x="5362576" y="4621214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6433" name="Oval 10">
              <a:extLst>
                <a:ext uri="{FF2B5EF4-FFF2-40B4-BE49-F238E27FC236}">
                  <a16:creationId xmlns:a16="http://schemas.microsoft.com/office/drawing/2014/main" id="{025B5B7C-CC08-341C-FC0F-C257843457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22539" y="4633914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1</a:t>
              </a:r>
            </a:p>
          </p:txBody>
        </p:sp>
        <p:cxnSp>
          <p:nvCxnSpPr>
            <p:cNvPr id="16434" name="Elbow Connector 12">
              <a:extLst>
                <a:ext uri="{FF2B5EF4-FFF2-40B4-BE49-F238E27FC236}">
                  <a16:creationId xmlns:a16="http://schemas.microsoft.com/office/drawing/2014/main" id="{48738F29-BAFD-B6CF-EE75-88A506E9CCAC}"/>
                </a:ext>
              </a:extLst>
            </p:cNvPr>
            <p:cNvCxnSpPr>
              <a:cxnSpLocks noChangeShapeType="1"/>
              <a:stCxn id="8" idx="2"/>
              <a:endCxn id="6" idx="2"/>
            </p:cNvCxnSpPr>
            <p:nvPr/>
          </p:nvCxnSpPr>
          <p:spPr bwMode="auto">
            <a:xfrm rot="16200000" flipH="1">
              <a:off x="3544888" y="4854576"/>
              <a:ext cx="12700" cy="454025"/>
            </a:xfrm>
            <a:prstGeom prst="bentConnector3">
              <a:avLst>
                <a:gd name="adj1" fmla="val 2004907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FB9162A-B6CF-DE3B-B3AA-77BC04B0132C}"/>
                </a:ext>
              </a:extLst>
            </p:cNvPr>
            <p:cNvSpPr/>
            <p:nvPr/>
          </p:nvSpPr>
          <p:spPr bwMode="auto">
            <a:xfrm>
              <a:off x="3544888" y="558958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D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23D8160-D9CC-E1A8-6CAB-B49FF6A581D7}"/>
                </a:ext>
              </a:extLst>
            </p:cNvPr>
            <p:cNvSpPr/>
            <p:nvPr/>
          </p:nvSpPr>
          <p:spPr bwMode="auto">
            <a:xfrm>
              <a:off x="3090864" y="558958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C</a:t>
              </a: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5B3DD96-2AE9-BD7E-C3B2-E4811EBD0154}"/>
                </a:ext>
              </a:extLst>
            </p:cNvPr>
            <p:cNvSpPr/>
            <p:nvPr/>
          </p:nvSpPr>
          <p:spPr bwMode="auto">
            <a:xfrm>
              <a:off x="3998913" y="558958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A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86B60C1-135D-60E1-D380-38BBB067296F}"/>
                </a:ext>
              </a:extLst>
            </p:cNvPr>
            <p:cNvSpPr/>
            <p:nvPr/>
          </p:nvSpPr>
          <p:spPr bwMode="auto">
            <a:xfrm>
              <a:off x="4908551" y="5589589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E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A00B6AD-7C6A-632F-AB7E-6AB659DECF8C}"/>
                </a:ext>
              </a:extLst>
            </p:cNvPr>
            <p:cNvSpPr/>
            <p:nvPr/>
          </p:nvSpPr>
          <p:spPr bwMode="auto">
            <a:xfrm>
              <a:off x="4454526" y="558958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F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A0323D8-741C-AD57-FDC4-330097F76A12}"/>
                </a:ext>
              </a:extLst>
            </p:cNvPr>
            <p:cNvSpPr/>
            <p:nvPr/>
          </p:nvSpPr>
          <p:spPr bwMode="auto">
            <a:xfrm>
              <a:off x="5362576" y="5589589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B</a:t>
              </a:r>
            </a:p>
          </p:txBody>
        </p:sp>
        <p:sp>
          <p:nvSpPr>
            <p:cNvPr id="16441" name="Oval 22">
              <a:extLst>
                <a:ext uri="{FF2B5EF4-FFF2-40B4-BE49-F238E27FC236}">
                  <a16:creationId xmlns:a16="http://schemas.microsoft.com/office/drawing/2014/main" id="{095BC503-442F-1E56-2491-8CD01D715D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22539" y="5602289"/>
              <a:ext cx="422275" cy="422275"/>
            </a:xfrm>
            <a:prstGeom prst="ellipse">
              <a:avLst/>
            </a:prstGeom>
            <a:solidFill>
              <a:srgbClr val="FF0000"/>
            </a:solidFill>
            <a:ln w="2857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1">
                  <a:solidFill>
                    <a:schemeClr val="bg1"/>
                  </a:solidFill>
                </a:rPr>
                <a:t>2</a:t>
              </a:r>
            </a:p>
          </p:txBody>
        </p:sp>
        <p:cxnSp>
          <p:nvCxnSpPr>
            <p:cNvPr id="16442" name="Elbow Connector 23">
              <a:extLst>
                <a:ext uri="{FF2B5EF4-FFF2-40B4-BE49-F238E27FC236}">
                  <a16:creationId xmlns:a16="http://schemas.microsoft.com/office/drawing/2014/main" id="{06C25780-C6D1-17D2-F991-8E04A193F280}"/>
                </a:ext>
              </a:extLst>
            </p:cNvPr>
            <p:cNvCxnSpPr>
              <a:cxnSpLocks noChangeShapeType="1"/>
              <a:stCxn id="15" idx="2"/>
              <a:endCxn id="17" idx="2"/>
            </p:cNvCxnSpPr>
            <p:nvPr/>
          </p:nvCxnSpPr>
          <p:spPr bwMode="auto">
            <a:xfrm rot="16200000" flipH="1">
              <a:off x="3998913" y="5822951"/>
              <a:ext cx="12700" cy="454025"/>
            </a:xfrm>
            <a:prstGeom prst="bentConnector3">
              <a:avLst>
                <a:gd name="adj1" fmla="val 2044472"/>
              </a:avLst>
            </a:prstGeom>
            <a:noFill/>
            <a:ln w="38100" algn="ctr">
              <a:solidFill>
                <a:srgbClr val="FF0000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6443" name="TextBox 70">
              <a:extLst>
                <a:ext uri="{FF2B5EF4-FFF2-40B4-BE49-F238E27FC236}">
                  <a16:creationId xmlns:a16="http://schemas.microsoft.com/office/drawing/2014/main" id="{AA61AE75-0892-56E0-1E8C-037CD58DB11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78250" y="5087939"/>
              <a:ext cx="7620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  <p:sp>
          <p:nvSpPr>
            <p:cNvPr id="16444" name="TextBox 71">
              <a:extLst>
                <a:ext uri="{FF2B5EF4-FFF2-40B4-BE49-F238E27FC236}">
                  <a16:creationId xmlns:a16="http://schemas.microsoft.com/office/drawing/2014/main" id="{FB244B13-4F9A-D611-7E90-92C04487AC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68788" y="6065838"/>
              <a:ext cx="76200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rgbClr val="FF0000"/>
                  </a:solidFill>
                </a:rPr>
                <a:t>Swap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5F3AC95E-6D2F-68CD-EE10-59BF4ACBE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600" y="-292306"/>
            <a:ext cx="9779183" cy="1325563"/>
          </a:xfrm>
        </p:spPr>
        <p:txBody>
          <a:bodyPr/>
          <a:lstStyle/>
          <a:p>
            <a:r>
              <a:rPr lang="en-GB" altLang="en-US" dirty="0"/>
              <a:t>Answer</a:t>
            </a:r>
          </a:p>
        </p:txBody>
      </p:sp>
      <p:sp>
        <p:nvSpPr>
          <p:cNvPr id="17411" name="Footer Placeholder 3">
            <a:extLst>
              <a:ext uri="{FF2B5EF4-FFF2-40B4-BE49-F238E27FC236}">
                <a16:creationId xmlns:a16="http://schemas.microsoft.com/office/drawing/2014/main" id="{38C7EFC8-2ACB-FEEE-DA8D-DE731010C18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17412" name="Left Arrow 199">
            <a:extLst>
              <a:ext uri="{FF2B5EF4-FFF2-40B4-BE49-F238E27FC236}">
                <a16:creationId xmlns:a16="http://schemas.microsoft.com/office/drawing/2014/main" id="{86692A39-04FF-9919-AFAA-DD802E5C12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3780" y="5891213"/>
            <a:ext cx="3567112" cy="646112"/>
          </a:xfrm>
          <a:prstGeom prst="leftArrow">
            <a:avLst>
              <a:gd name="adj1" fmla="val 50000"/>
              <a:gd name="adj2" fmla="val 49892"/>
            </a:avLst>
          </a:prstGeom>
          <a:solidFill>
            <a:srgbClr val="0000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Reduce unsorted list</a:t>
            </a:r>
          </a:p>
        </p:txBody>
      </p:sp>
      <p:graphicFrame>
        <p:nvGraphicFramePr>
          <p:cNvPr id="202" name="Table 201">
            <a:extLst>
              <a:ext uri="{FF2B5EF4-FFF2-40B4-BE49-F238E27FC236}">
                <a16:creationId xmlns:a16="http://schemas.microsoft.com/office/drawing/2014/main" id="{6DF1417B-8790-A033-76CA-7611ACE08F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129137"/>
              </p:ext>
            </p:extLst>
          </p:nvPr>
        </p:nvGraphicFramePr>
        <p:xfrm>
          <a:off x="2176281" y="1228725"/>
          <a:ext cx="6365877" cy="4662482"/>
        </p:xfrm>
        <a:graphic>
          <a:graphicData uri="http://schemas.openxmlformats.org/drawingml/2006/table">
            <a:tbl>
              <a:tblPr/>
              <a:tblGrid>
                <a:gridCol w="909411">
                  <a:extLst>
                    <a:ext uri="{9D8B030D-6E8A-4147-A177-3AD203B41FA5}">
                      <a16:colId xmlns:a16="http://schemas.microsoft.com/office/drawing/2014/main" val="667177147"/>
                    </a:ext>
                  </a:extLst>
                </a:gridCol>
                <a:gridCol w="909411">
                  <a:extLst>
                    <a:ext uri="{9D8B030D-6E8A-4147-A177-3AD203B41FA5}">
                      <a16:colId xmlns:a16="http://schemas.microsoft.com/office/drawing/2014/main" val="3470123508"/>
                    </a:ext>
                  </a:extLst>
                </a:gridCol>
                <a:gridCol w="909411">
                  <a:extLst>
                    <a:ext uri="{9D8B030D-6E8A-4147-A177-3AD203B41FA5}">
                      <a16:colId xmlns:a16="http://schemas.microsoft.com/office/drawing/2014/main" val="3943239380"/>
                    </a:ext>
                  </a:extLst>
                </a:gridCol>
                <a:gridCol w="909411">
                  <a:extLst>
                    <a:ext uri="{9D8B030D-6E8A-4147-A177-3AD203B41FA5}">
                      <a16:colId xmlns:a16="http://schemas.microsoft.com/office/drawing/2014/main" val="183274405"/>
                    </a:ext>
                  </a:extLst>
                </a:gridCol>
                <a:gridCol w="909411">
                  <a:extLst>
                    <a:ext uri="{9D8B030D-6E8A-4147-A177-3AD203B41FA5}">
                      <a16:colId xmlns:a16="http://schemas.microsoft.com/office/drawing/2014/main" val="1010387223"/>
                    </a:ext>
                  </a:extLst>
                </a:gridCol>
                <a:gridCol w="909411">
                  <a:extLst>
                    <a:ext uri="{9D8B030D-6E8A-4147-A177-3AD203B41FA5}">
                      <a16:colId xmlns:a16="http://schemas.microsoft.com/office/drawing/2014/main" val="1195215377"/>
                    </a:ext>
                  </a:extLst>
                </a:gridCol>
                <a:gridCol w="909411">
                  <a:extLst>
                    <a:ext uri="{9D8B030D-6E8A-4147-A177-3AD203B41FA5}">
                      <a16:colId xmlns:a16="http://schemas.microsoft.com/office/drawing/2014/main" val="3487562913"/>
                    </a:ext>
                  </a:extLst>
                </a:gridCol>
              </a:tblGrid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1253823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5316001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3882441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9393690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0517534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5681479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6255796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4037527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3453549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977357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3906437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351764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2169708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5348957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7515245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8476902"/>
                  </a:ext>
                </a:extLst>
              </a:tr>
              <a:tr h="23105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</a:rPr>
                        <a:t>Done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D0D0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440369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8375776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Compare but no swap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50732661"/>
                  </a:ext>
                </a:extLst>
              </a:tr>
              <a:tr h="233233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5C5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Compare and swap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67924226"/>
                  </a:ext>
                </a:extLst>
              </a:tr>
            </a:tbl>
          </a:graphicData>
        </a:graphic>
      </p:graphicFrame>
      <p:sp>
        <p:nvSpPr>
          <p:cNvPr id="17606" name="TextBox 202">
            <a:extLst>
              <a:ext uri="{FF2B5EF4-FFF2-40B4-BE49-F238E27FC236}">
                <a16:creationId xmlns:a16="http://schemas.microsoft.com/office/drawing/2014/main" id="{499C1673-6BD8-C46A-F152-EF13431CDC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2506" y="1838325"/>
            <a:ext cx="9286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 steps</a:t>
            </a:r>
          </a:p>
        </p:txBody>
      </p:sp>
      <p:sp>
        <p:nvSpPr>
          <p:cNvPr id="17607" name="Right Brace 203">
            <a:extLst>
              <a:ext uri="{FF2B5EF4-FFF2-40B4-BE49-F238E27FC236}">
                <a16:creationId xmlns:a16="http://schemas.microsoft.com/office/drawing/2014/main" id="{ECB969AD-D9A3-D25F-4A98-7BD5FB71CEEB}"/>
              </a:ext>
            </a:extLst>
          </p:cNvPr>
          <p:cNvSpPr>
            <a:spLocks/>
          </p:cNvSpPr>
          <p:nvPr/>
        </p:nvSpPr>
        <p:spPr bwMode="auto">
          <a:xfrm>
            <a:off x="8632643" y="1479550"/>
            <a:ext cx="193675" cy="1131888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608" name="TextBox 204">
            <a:extLst>
              <a:ext uri="{FF2B5EF4-FFF2-40B4-BE49-F238E27FC236}">
                <a16:creationId xmlns:a16="http://schemas.microsoft.com/office/drawing/2014/main" id="{D1FD03BB-0223-AB9F-732B-F4E60D6B88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6317" y="2901950"/>
            <a:ext cx="9286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 steps</a:t>
            </a:r>
          </a:p>
        </p:txBody>
      </p:sp>
      <p:sp>
        <p:nvSpPr>
          <p:cNvPr id="17609" name="Right Brace 205">
            <a:extLst>
              <a:ext uri="{FF2B5EF4-FFF2-40B4-BE49-F238E27FC236}">
                <a16:creationId xmlns:a16="http://schemas.microsoft.com/office/drawing/2014/main" id="{25203CB5-F62C-33AA-5C42-4626CD1742EA}"/>
              </a:ext>
            </a:extLst>
          </p:cNvPr>
          <p:cNvSpPr>
            <a:spLocks/>
          </p:cNvSpPr>
          <p:nvPr/>
        </p:nvSpPr>
        <p:spPr bwMode="auto">
          <a:xfrm>
            <a:off x="8656456" y="2611439"/>
            <a:ext cx="193675" cy="949325"/>
          </a:xfrm>
          <a:prstGeom prst="rightBrace">
            <a:avLst>
              <a:gd name="adj1" fmla="val 8328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610" name="TextBox 206">
            <a:extLst>
              <a:ext uri="{FF2B5EF4-FFF2-40B4-BE49-F238E27FC236}">
                <a16:creationId xmlns:a16="http://schemas.microsoft.com/office/drawing/2014/main" id="{A98FFB65-F2E2-D02F-0FFB-411DAFBAB0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50131" y="3725864"/>
            <a:ext cx="928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 steps</a:t>
            </a:r>
          </a:p>
        </p:txBody>
      </p:sp>
      <p:sp>
        <p:nvSpPr>
          <p:cNvPr id="17611" name="Right Brace 207">
            <a:extLst>
              <a:ext uri="{FF2B5EF4-FFF2-40B4-BE49-F238E27FC236}">
                <a16:creationId xmlns:a16="http://schemas.microsoft.com/office/drawing/2014/main" id="{9FFB4545-98A7-6387-EBB6-B6B873BF0C0B}"/>
              </a:ext>
            </a:extLst>
          </p:cNvPr>
          <p:cNvSpPr>
            <a:spLocks/>
          </p:cNvSpPr>
          <p:nvPr/>
        </p:nvSpPr>
        <p:spPr bwMode="auto">
          <a:xfrm>
            <a:off x="8680268" y="3565526"/>
            <a:ext cx="193675" cy="690563"/>
          </a:xfrm>
          <a:prstGeom prst="rightBrace">
            <a:avLst>
              <a:gd name="adj1" fmla="val 8336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612" name="TextBox 208">
            <a:extLst>
              <a:ext uri="{FF2B5EF4-FFF2-40B4-BE49-F238E27FC236}">
                <a16:creationId xmlns:a16="http://schemas.microsoft.com/office/drawing/2014/main" id="{FC747369-D457-FB1D-0E23-B377F838E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50131" y="4321175"/>
            <a:ext cx="9286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 steps</a:t>
            </a:r>
          </a:p>
        </p:txBody>
      </p:sp>
      <p:sp>
        <p:nvSpPr>
          <p:cNvPr id="17613" name="Right Brace 209">
            <a:extLst>
              <a:ext uri="{FF2B5EF4-FFF2-40B4-BE49-F238E27FC236}">
                <a16:creationId xmlns:a16="http://schemas.microsoft.com/office/drawing/2014/main" id="{860CEB95-5CD8-830C-534F-EFE05DEFCFB2}"/>
              </a:ext>
            </a:extLst>
          </p:cNvPr>
          <p:cNvSpPr>
            <a:spLocks/>
          </p:cNvSpPr>
          <p:nvPr/>
        </p:nvSpPr>
        <p:spPr bwMode="auto">
          <a:xfrm>
            <a:off x="8680268" y="4256088"/>
            <a:ext cx="193675" cy="500062"/>
          </a:xfrm>
          <a:prstGeom prst="rightBrace">
            <a:avLst>
              <a:gd name="adj1" fmla="val 8308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7614" name="TextBox 210">
            <a:extLst>
              <a:ext uri="{FF2B5EF4-FFF2-40B4-BE49-F238E27FC236}">
                <a16:creationId xmlns:a16="http://schemas.microsoft.com/office/drawing/2014/main" id="{85F3A78E-960E-DA5E-042A-13C6D87F53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61242" y="4660900"/>
            <a:ext cx="812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 step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C42CC8E-CC71-D5DF-C7B3-FE53E5349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395" y="-414989"/>
            <a:ext cx="9779183" cy="1325563"/>
          </a:xfrm>
        </p:spPr>
        <p:txBody>
          <a:bodyPr/>
          <a:lstStyle/>
          <a:p>
            <a:r>
              <a:rPr lang="en-GB" altLang="en-US" dirty="0"/>
              <a:t>Bubble Sort Analysis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BA9CB236-8CEA-9344-8DFF-A91A6128E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038" y="818796"/>
            <a:ext cx="11867466" cy="4506912"/>
          </a:xfrm>
        </p:spPr>
        <p:txBody>
          <a:bodyPr/>
          <a:lstStyle/>
          <a:p>
            <a:r>
              <a:rPr lang="en-GB" altLang="en-US" dirty="0"/>
              <a:t>Given </a:t>
            </a:r>
            <a:r>
              <a:rPr lang="en-GB" altLang="en-US" i="1" dirty="0"/>
              <a:t>m</a:t>
            </a:r>
            <a:r>
              <a:rPr lang="en-GB" altLang="en-US" dirty="0"/>
              <a:t> is the size of list of numbers to sort, then we will need to compare </a:t>
            </a:r>
            <a:r>
              <a:rPr lang="en-GB" altLang="en-US" i="1" dirty="0"/>
              <a:t>(m – 1)</a:t>
            </a:r>
            <a:r>
              <a:rPr lang="en-GB" altLang="en-US" dirty="0"/>
              <a:t> pairs of numbers </a:t>
            </a:r>
          </a:p>
          <a:p>
            <a:r>
              <a:rPr lang="en-GB" altLang="en-US" dirty="0"/>
              <a:t>At the end of each pass, the last number will have found its home so decrement </a:t>
            </a:r>
            <a:r>
              <a:rPr lang="en-GB" altLang="en-US" i="1" dirty="0"/>
              <a:t>m</a:t>
            </a:r>
            <a:r>
              <a:rPr lang="en-GB" altLang="en-US" dirty="0"/>
              <a:t> because we have one less comparison required</a:t>
            </a:r>
            <a:endParaRPr lang="en-GB" altLang="en-US" i="1" dirty="0"/>
          </a:p>
          <a:p>
            <a:r>
              <a:rPr lang="en-GB" altLang="en-US" dirty="0"/>
              <a:t>Starting with 5 numbers:</a:t>
            </a:r>
            <a:br>
              <a:rPr lang="en-GB" altLang="en-US" dirty="0"/>
            </a:br>
            <a:r>
              <a:rPr lang="en-GB" altLang="en-US" dirty="0"/>
              <a:t>Pass 1: compares 4 pairs</a:t>
            </a:r>
            <a:br>
              <a:rPr lang="en-GB" altLang="en-US" dirty="0"/>
            </a:br>
            <a:r>
              <a:rPr lang="en-GB" altLang="en-US" dirty="0"/>
              <a:t>Pass 2: compares 3 pairs</a:t>
            </a:r>
            <a:br>
              <a:rPr lang="en-GB" altLang="en-US" dirty="0"/>
            </a:br>
            <a:r>
              <a:rPr lang="en-GB" altLang="en-US" dirty="0"/>
              <a:t>Pass 3: compares 2 pairs</a:t>
            </a:r>
            <a:br>
              <a:rPr lang="en-GB" altLang="en-US" dirty="0"/>
            </a:br>
            <a:r>
              <a:rPr lang="en-GB" altLang="en-US" dirty="0"/>
              <a:t>Pass 4: compares 1 pairs</a:t>
            </a:r>
          </a:p>
          <a:p>
            <a:r>
              <a:rPr lang="en-GB" altLang="en-US" dirty="0"/>
              <a:t>Stop when either m = 1 (the final pass completed) or no swaps take place during the previous pass (meaning the numbers are all in the correct places)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740F2111-9104-8822-663D-3B6ECAB3683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497B8AA5-0392-D825-CA29-79F2668F5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661" y="-605633"/>
            <a:ext cx="9779183" cy="1325563"/>
          </a:xfrm>
        </p:spPr>
        <p:txBody>
          <a:bodyPr/>
          <a:lstStyle/>
          <a:p>
            <a:r>
              <a:rPr lang="en-GB" altLang="en-US" dirty="0"/>
              <a:t>Bubble Sort Analysis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5E30674A-88E1-8CC0-E0C4-608493843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50" y="1165225"/>
            <a:ext cx="5835650" cy="4673600"/>
          </a:xfrm>
        </p:spPr>
        <p:txBody>
          <a:bodyPr/>
          <a:lstStyle/>
          <a:p>
            <a:r>
              <a:rPr lang="en-GB" altLang="en-US" dirty="0"/>
              <a:t>We have a loop to give us a series of sorting passes to move the lowest values down the array</a:t>
            </a:r>
          </a:p>
          <a:p>
            <a:r>
              <a:rPr lang="en-GB" altLang="en-US" dirty="0"/>
              <a:t>We have an internal loop checking the unsorted values and swapping them around during each pass</a:t>
            </a:r>
          </a:p>
          <a:p>
            <a:r>
              <a:rPr lang="en-GB" altLang="en-US" dirty="0"/>
              <a:t>Hence:</a:t>
            </a:r>
            <a:br>
              <a:rPr lang="en-GB" altLang="en-US" dirty="0"/>
            </a:br>
            <a:r>
              <a:rPr lang="en-GB" altLang="en-US" dirty="0"/>
              <a:t>O(n x m) = O(n</a:t>
            </a:r>
            <a:r>
              <a:rPr lang="en-GB" altLang="en-US" baseline="30000" dirty="0"/>
              <a:t>2</a:t>
            </a:r>
            <a:r>
              <a:rPr lang="en-GB" altLang="en-US" dirty="0"/>
              <a:t>)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6DB5E604-2DDF-9959-1653-46CD1297F82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CBEF93-0C7B-DD03-0A83-161FD15CB671}"/>
              </a:ext>
            </a:extLst>
          </p:cNvPr>
          <p:cNvSpPr txBox="1"/>
          <p:nvPr/>
        </p:nvSpPr>
        <p:spPr>
          <a:xfrm>
            <a:off x="6223628" y="613872"/>
            <a:ext cx="5073650" cy="60356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dirty="0"/>
              <a:t>swapped = true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Trigger the first pass</a:t>
            </a:r>
          </a:p>
          <a:p>
            <a:pPr>
              <a:defRPr/>
            </a:pPr>
            <a:r>
              <a:rPr lang="en-GB" dirty="0"/>
              <a:t>pairs = </a:t>
            </a:r>
            <a:r>
              <a:rPr lang="en-GB" dirty="0" err="1"/>
              <a:t>array.length</a:t>
            </a:r>
            <a:r>
              <a:rPr lang="en-GB" dirty="0"/>
              <a:t> - 1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Perform sorting passes</a:t>
            </a:r>
          </a:p>
          <a:p>
            <a:pPr>
              <a:defRPr/>
            </a:pPr>
            <a:r>
              <a:rPr lang="en-GB" dirty="0"/>
              <a:t>while(swapped)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Still swapping?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swapped = false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Check each pair</a:t>
            </a:r>
          </a:p>
          <a:p>
            <a:pPr>
              <a:defRPr/>
            </a:pPr>
            <a:r>
              <a:rPr lang="en-GB" dirty="0"/>
              <a:t>    for(</a:t>
            </a:r>
            <a:r>
              <a:rPr lang="en-GB" dirty="0" err="1"/>
              <a:t>i</a:t>
            </a:r>
            <a:r>
              <a:rPr lang="en-GB" dirty="0"/>
              <a:t> = 0; </a:t>
            </a:r>
            <a:r>
              <a:rPr lang="en-GB" dirty="0" err="1"/>
              <a:t>i</a:t>
            </a:r>
            <a:r>
              <a:rPr lang="en-GB" dirty="0"/>
              <a:t> &lt; pairs; </a:t>
            </a:r>
            <a:r>
              <a:rPr lang="en-GB" dirty="0" err="1"/>
              <a:t>i</a:t>
            </a:r>
            <a:r>
              <a:rPr lang="en-GB" dirty="0"/>
              <a:t>++)</a:t>
            </a:r>
          </a:p>
          <a:p>
            <a:pPr>
              <a:defRPr/>
            </a:pPr>
            <a:r>
              <a:rPr lang="en-GB" dirty="0"/>
              <a:t>    {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Is current value less than the next one?</a:t>
            </a:r>
          </a:p>
          <a:p>
            <a:pPr>
              <a:defRPr/>
            </a:pPr>
            <a:r>
              <a:rPr lang="en-GB" dirty="0"/>
              <a:t>         if( array[</a:t>
            </a:r>
            <a:r>
              <a:rPr lang="en-GB" dirty="0" err="1"/>
              <a:t>i</a:t>
            </a:r>
            <a:r>
              <a:rPr lang="en-GB" dirty="0"/>
              <a:t>] &lt; array[</a:t>
            </a:r>
            <a:r>
              <a:rPr lang="en-GB" dirty="0" err="1"/>
              <a:t>i</a:t>
            </a:r>
            <a:r>
              <a:rPr lang="en-GB" dirty="0"/>
              <a:t> + 1] )</a:t>
            </a:r>
          </a:p>
          <a:p>
            <a:pPr>
              <a:defRPr/>
            </a:pPr>
            <a:r>
              <a:rPr lang="en-GB" dirty="0"/>
              <a:t>         {</a:t>
            </a:r>
          </a:p>
          <a:p>
            <a:pPr>
              <a:defRPr/>
            </a:pPr>
            <a:r>
              <a:rPr lang="en-GB" dirty="0"/>
              <a:t>              Swap(</a:t>
            </a:r>
            <a:r>
              <a:rPr lang="en-GB" dirty="0" err="1"/>
              <a:t>i</a:t>
            </a:r>
            <a:r>
              <a:rPr lang="en-GB" dirty="0"/>
              <a:t>, i+1) 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Swap the values</a:t>
            </a:r>
            <a:r>
              <a:rPr lang="en-GB" dirty="0"/>
              <a:t>    </a:t>
            </a:r>
            <a:br>
              <a:rPr lang="en-GB" dirty="0"/>
            </a:br>
            <a:r>
              <a:rPr lang="en-GB" dirty="0"/>
              <a:t>              swapped = true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Yes, still swapping</a:t>
            </a:r>
          </a:p>
          <a:p>
            <a:pPr>
              <a:defRPr/>
            </a:pPr>
            <a:r>
              <a:rPr lang="en-GB" dirty="0"/>
              <a:t>         }</a:t>
            </a:r>
          </a:p>
          <a:p>
            <a:pPr>
              <a:defRPr/>
            </a:pPr>
            <a:r>
              <a:rPr lang="en-GB" dirty="0"/>
              <a:t>    }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One less pair on next pass</a:t>
            </a:r>
            <a:br>
              <a:rPr lang="en-GB" dirty="0"/>
            </a:br>
            <a:r>
              <a:rPr lang="en-GB" dirty="0"/>
              <a:t>    pairs = pairs – 1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30E52531-D039-7BCD-FF8F-E2C549FD0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121" y="-622299"/>
            <a:ext cx="9779183" cy="1325563"/>
          </a:xfrm>
        </p:spPr>
        <p:txBody>
          <a:bodyPr/>
          <a:lstStyle/>
          <a:p>
            <a:r>
              <a:rPr lang="en-GB" altLang="en-US" dirty="0"/>
              <a:t>Quick Sort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1F60909D-39F8-9C74-5A76-9C71286C7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74" y="923925"/>
            <a:ext cx="11189888" cy="4552950"/>
          </a:xfrm>
        </p:spPr>
        <p:txBody>
          <a:bodyPr/>
          <a:lstStyle/>
          <a:p>
            <a:r>
              <a:rPr lang="en-GB" altLang="en-US" dirty="0"/>
              <a:t>Quicksort algorithm is very well used and is very efficient</a:t>
            </a:r>
          </a:p>
          <a:p>
            <a:r>
              <a:rPr lang="en-GB" altLang="en-US" dirty="0"/>
              <a:t>Say we have three numbers we want to sort</a:t>
            </a:r>
          </a:p>
          <a:p>
            <a:endParaRPr lang="en-GB" altLang="en-US" dirty="0"/>
          </a:p>
          <a:p>
            <a:r>
              <a:rPr lang="en-GB" altLang="en-US" dirty="0"/>
              <a:t>Quicksort works using a divide and conquer approach by partitioning the data</a:t>
            </a:r>
          </a:p>
          <a:p>
            <a:r>
              <a:rPr lang="en-GB" altLang="en-US" dirty="0"/>
              <a:t>Begin by picking a </a:t>
            </a:r>
            <a:r>
              <a:rPr lang="en-GB" altLang="en-US" i="1" dirty="0"/>
              <a:t>partition value (pivot)</a:t>
            </a:r>
            <a:r>
              <a:rPr lang="en-GB" altLang="en-US" dirty="0"/>
              <a:t> and then partition data into numbers greater than the pivot and those less than it</a:t>
            </a:r>
          </a:p>
          <a:p>
            <a:r>
              <a:rPr lang="en-GB" altLang="en-US" dirty="0"/>
              <a:t>For example, pick a pivot of 56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In this example, we can add the left array + pivot + right array to get the sorted array [ ] + [56] + [4, 3] = [56, 4, 3]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538965B8-13D0-3025-84DD-6C0FCAE0A48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DE69214-6CCC-7F64-CB25-281EA1361525}"/>
              </a:ext>
            </a:extLst>
          </p:cNvPr>
          <p:cNvGrpSpPr/>
          <p:nvPr/>
        </p:nvGrpSpPr>
        <p:grpSpPr>
          <a:xfrm>
            <a:off x="5144293" y="1865951"/>
            <a:ext cx="1366838" cy="460375"/>
            <a:chOff x="4910138" y="1849439"/>
            <a:chExt cx="1366838" cy="46037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CD32706-1B2A-D5D3-D739-33D32C8434FE}"/>
                </a:ext>
              </a:extLst>
            </p:cNvPr>
            <p:cNvSpPr/>
            <p:nvPr/>
          </p:nvSpPr>
          <p:spPr bwMode="auto">
            <a:xfrm>
              <a:off x="4910138" y="184943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4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A459D22-66A4-2501-3A31-64D18D4071DF}"/>
                </a:ext>
              </a:extLst>
            </p:cNvPr>
            <p:cNvSpPr/>
            <p:nvPr/>
          </p:nvSpPr>
          <p:spPr bwMode="auto">
            <a:xfrm>
              <a:off x="5822951" y="184943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56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D622B7E-34A7-F2FB-BB46-9F770F9E684E}"/>
                </a:ext>
              </a:extLst>
            </p:cNvPr>
            <p:cNvSpPr/>
            <p:nvPr/>
          </p:nvSpPr>
          <p:spPr bwMode="auto">
            <a:xfrm>
              <a:off x="5364163" y="184943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</a:t>
              </a:r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FE66C961-AAA6-631D-8CDE-0BB7DDF51CD6}"/>
              </a:ext>
            </a:extLst>
          </p:cNvPr>
          <p:cNvSpPr/>
          <p:nvPr/>
        </p:nvSpPr>
        <p:spPr bwMode="auto">
          <a:xfrm>
            <a:off x="5916613" y="4911726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20489" name="Rectangle 8">
            <a:extLst>
              <a:ext uri="{FF2B5EF4-FFF2-40B4-BE49-F238E27FC236}">
                <a16:creationId xmlns:a16="http://schemas.microsoft.com/office/drawing/2014/main" id="{784D8953-CD47-CE96-6EB0-AB114BE51A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83201" y="4911726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9817B7-B577-7219-F14C-479DCD705A5F}"/>
              </a:ext>
            </a:extLst>
          </p:cNvPr>
          <p:cNvSpPr/>
          <p:nvPr/>
        </p:nvSpPr>
        <p:spPr bwMode="auto">
          <a:xfrm>
            <a:off x="6370638" y="4911726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20491" name="Rectangle 10">
            <a:extLst>
              <a:ext uri="{FF2B5EF4-FFF2-40B4-BE49-F238E27FC236}">
                <a16:creationId xmlns:a16="http://schemas.microsoft.com/office/drawing/2014/main" id="{E024DDC0-18CE-7B24-E75C-62C3FAF4B2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3914" y="4911726"/>
            <a:ext cx="454025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0492" name="TextBox 11">
            <a:extLst>
              <a:ext uri="{FF2B5EF4-FFF2-40B4-BE49-F238E27FC236}">
                <a16:creationId xmlns:a16="http://schemas.microsoft.com/office/drawing/2014/main" id="{46E96EA9-3D4D-BB67-E172-B38631A102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1950" y="4541839"/>
            <a:ext cx="1377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Higher than</a:t>
            </a:r>
          </a:p>
        </p:txBody>
      </p:sp>
      <p:sp>
        <p:nvSpPr>
          <p:cNvPr id="20493" name="TextBox 12">
            <a:extLst>
              <a:ext uri="{FF2B5EF4-FFF2-40B4-BE49-F238E27FC236}">
                <a16:creationId xmlns:a16="http://schemas.microsoft.com/office/drawing/2014/main" id="{2D0700AA-C284-B646-B51E-7110E5E64A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27713" y="4541839"/>
            <a:ext cx="11858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Less than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9353F7C6-AA61-1AC3-1902-434C6D81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46" y="-542219"/>
            <a:ext cx="9779183" cy="1325563"/>
          </a:xfrm>
        </p:spPr>
        <p:txBody>
          <a:bodyPr/>
          <a:lstStyle/>
          <a:p>
            <a:r>
              <a:rPr lang="en-GB" altLang="en-US" dirty="0"/>
              <a:t>Quicksort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85A1D5BD-1E1F-E08B-E40A-82492261B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909" y="702028"/>
            <a:ext cx="7029450" cy="484187"/>
          </a:xfrm>
        </p:spPr>
        <p:txBody>
          <a:bodyPr/>
          <a:lstStyle/>
          <a:p>
            <a:r>
              <a:rPr lang="en-GB" altLang="en-US"/>
              <a:t>You can choose any number as the </a:t>
            </a:r>
            <a:r>
              <a:rPr lang="en-GB" altLang="en-US" i="1"/>
              <a:t>pivot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Pivot again</a:t>
            </a:r>
          </a:p>
          <a:p>
            <a:endParaRPr lang="en-GB" altLang="en-US"/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3384B0D4-FFA6-1D5F-086B-BE2B7F84F2F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8E89E9-BC5C-BFC2-053E-E918E911928A}"/>
              </a:ext>
            </a:extLst>
          </p:cNvPr>
          <p:cNvSpPr/>
          <p:nvPr/>
        </p:nvSpPr>
        <p:spPr bwMode="auto">
          <a:xfrm>
            <a:off x="4648097" y="1798990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1510" name="Rectangle 5">
            <a:extLst>
              <a:ext uri="{FF2B5EF4-FFF2-40B4-BE49-F238E27FC236}">
                <a16:creationId xmlns:a16="http://schemas.microsoft.com/office/drawing/2014/main" id="{A3E24A3C-AC62-72F5-D7C5-4EBE2CC49A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4685" y="1798990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E21CA5-6216-7E88-3098-83E5ABC8874A}"/>
              </a:ext>
            </a:extLst>
          </p:cNvPr>
          <p:cNvSpPr/>
          <p:nvPr/>
        </p:nvSpPr>
        <p:spPr bwMode="auto">
          <a:xfrm>
            <a:off x="3365398" y="1798990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18</a:t>
            </a:r>
          </a:p>
        </p:txBody>
      </p:sp>
      <p:sp>
        <p:nvSpPr>
          <p:cNvPr id="21512" name="TextBox 8">
            <a:extLst>
              <a:ext uri="{FF2B5EF4-FFF2-40B4-BE49-F238E27FC236}">
                <a16:creationId xmlns:a16="http://schemas.microsoft.com/office/drawing/2014/main" id="{649C1ED0-AE60-E4F4-4B3F-726E4A0B8E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03434" y="1429103"/>
            <a:ext cx="1377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Higher than</a:t>
            </a:r>
          </a:p>
        </p:txBody>
      </p:sp>
      <p:sp>
        <p:nvSpPr>
          <p:cNvPr id="21513" name="TextBox 9">
            <a:extLst>
              <a:ext uri="{FF2B5EF4-FFF2-40B4-BE49-F238E27FC236}">
                <a16:creationId xmlns:a16="http://schemas.microsoft.com/office/drawing/2014/main" id="{F6712A7E-56B9-B1A7-1AB0-563929A58A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9197" y="1429103"/>
            <a:ext cx="11858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Less than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F35506-7C5C-4980-ECDC-212996FDD604}"/>
              </a:ext>
            </a:extLst>
          </p:cNvPr>
          <p:cNvSpPr/>
          <p:nvPr/>
        </p:nvSpPr>
        <p:spPr bwMode="auto">
          <a:xfrm>
            <a:off x="4646510" y="2503840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1515" name="Rectangle 11">
            <a:extLst>
              <a:ext uri="{FF2B5EF4-FFF2-40B4-BE49-F238E27FC236}">
                <a16:creationId xmlns:a16="http://schemas.microsoft.com/office/drawing/2014/main" id="{77F4257A-DF3D-075D-7803-D82F0510CB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3098" y="2503840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18</a:t>
            </a:r>
          </a:p>
        </p:txBody>
      </p:sp>
      <p:sp>
        <p:nvSpPr>
          <p:cNvPr id="21516" name="Rectangle 13">
            <a:extLst>
              <a:ext uri="{FF2B5EF4-FFF2-40B4-BE49-F238E27FC236}">
                <a16:creationId xmlns:a16="http://schemas.microsoft.com/office/drawing/2014/main" id="{413984F9-33DF-1B8F-F4F5-46F578CC12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3810" y="2503840"/>
            <a:ext cx="454025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517" name="Rectangle 18">
            <a:extLst>
              <a:ext uri="{FF2B5EF4-FFF2-40B4-BE49-F238E27FC236}">
                <a16:creationId xmlns:a16="http://schemas.microsoft.com/office/drawing/2014/main" id="{9F78CD86-3B95-8DE5-EA88-796C2A83F4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6510" y="3203928"/>
            <a:ext cx="455613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518" name="Rectangle 19">
            <a:extLst>
              <a:ext uri="{FF2B5EF4-FFF2-40B4-BE49-F238E27FC236}">
                <a16:creationId xmlns:a16="http://schemas.microsoft.com/office/drawing/2014/main" id="{58F82D6A-0F5E-BD30-E0AB-6A4949D525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3098" y="3203928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936A969-676F-4799-77C1-DA74FC13877C}"/>
              </a:ext>
            </a:extLst>
          </p:cNvPr>
          <p:cNvSpPr/>
          <p:nvPr/>
        </p:nvSpPr>
        <p:spPr bwMode="auto">
          <a:xfrm>
            <a:off x="3363810" y="3203928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18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039A5-7C6B-8C22-1833-2611AE7CC432}"/>
              </a:ext>
            </a:extLst>
          </p:cNvPr>
          <p:cNvSpPr/>
          <p:nvPr/>
        </p:nvSpPr>
        <p:spPr bwMode="auto">
          <a:xfrm>
            <a:off x="2909785" y="3203928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1CF17AC-0483-54E1-F4E9-7AC22F570CD6}"/>
              </a:ext>
            </a:extLst>
          </p:cNvPr>
          <p:cNvSpPr/>
          <p:nvPr/>
        </p:nvSpPr>
        <p:spPr bwMode="auto">
          <a:xfrm>
            <a:off x="5100535" y="2503840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D12231-D953-AACB-7193-6A076692274B}"/>
              </a:ext>
            </a:extLst>
          </p:cNvPr>
          <p:cNvSpPr/>
          <p:nvPr/>
        </p:nvSpPr>
        <p:spPr bwMode="auto">
          <a:xfrm>
            <a:off x="765072" y="1798990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28D5D05-F37D-5C3C-EADF-3C9B1975C412}"/>
              </a:ext>
            </a:extLst>
          </p:cNvPr>
          <p:cNvSpPr/>
          <p:nvPr/>
        </p:nvSpPr>
        <p:spPr bwMode="auto">
          <a:xfrm>
            <a:off x="1676298" y="1798990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18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486F6CC-B17C-2855-3782-E626D3D7614A}"/>
              </a:ext>
            </a:extLst>
          </p:cNvPr>
          <p:cNvSpPr/>
          <p:nvPr/>
        </p:nvSpPr>
        <p:spPr bwMode="auto">
          <a:xfrm>
            <a:off x="1219097" y="1798990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F4ADEE6-53FB-881E-7275-8E4FD9595F1F}"/>
              </a:ext>
            </a:extLst>
          </p:cNvPr>
          <p:cNvSpPr/>
          <p:nvPr/>
        </p:nvSpPr>
        <p:spPr bwMode="auto">
          <a:xfrm>
            <a:off x="788885" y="4829528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CE71812-DBC5-A316-695F-699E54F66DB0}"/>
              </a:ext>
            </a:extLst>
          </p:cNvPr>
          <p:cNvSpPr/>
          <p:nvPr/>
        </p:nvSpPr>
        <p:spPr bwMode="auto">
          <a:xfrm>
            <a:off x="1242910" y="4829528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21527" name="Rectangle 30">
            <a:extLst>
              <a:ext uri="{FF2B5EF4-FFF2-40B4-BE49-F238E27FC236}">
                <a16:creationId xmlns:a16="http://schemas.microsoft.com/office/drawing/2014/main" id="{34DAB364-14C0-360C-AB98-C0E7D3233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860" y="4829528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F1B5D92-CE2F-769C-399E-E70A8477A59D}"/>
              </a:ext>
            </a:extLst>
          </p:cNvPr>
          <p:cNvSpPr/>
          <p:nvPr/>
        </p:nvSpPr>
        <p:spPr bwMode="auto">
          <a:xfrm>
            <a:off x="3368573" y="4829528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F8EEF43-3E30-7CCB-EE2D-A3FAD0D7656C}"/>
              </a:ext>
            </a:extLst>
          </p:cNvPr>
          <p:cNvSpPr/>
          <p:nvPr/>
        </p:nvSpPr>
        <p:spPr bwMode="auto">
          <a:xfrm>
            <a:off x="1244498" y="5674078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18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EB2F71D-54F8-697B-E48E-81385A2B6FB9}"/>
              </a:ext>
            </a:extLst>
          </p:cNvPr>
          <p:cNvSpPr/>
          <p:nvPr/>
        </p:nvSpPr>
        <p:spPr bwMode="auto">
          <a:xfrm>
            <a:off x="790473" y="5674078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21531" name="Rectangle 34">
            <a:extLst>
              <a:ext uri="{FF2B5EF4-FFF2-40B4-BE49-F238E27FC236}">
                <a16:creationId xmlns:a16="http://schemas.microsoft.com/office/drawing/2014/main" id="{08719B75-CF2C-42DC-4E3D-66C8C6198A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4373" y="5674078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12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8742CB-759C-F3AC-B9AC-C5880E355E87}"/>
              </a:ext>
            </a:extLst>
          </p:cNvPr>
          <p:cNvSpPr/>
          <p:nvPr/>
        </p:nvSpPr>
        <p:spPr bwMode="auto">
          <a:xfrm>
            <a:off x="3403498" y="5674078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18</a:t>
            </a:r>
          </a:p>
        </p:txBody>
      </p:sp>
      <p:sp>
        <p:nvSpPr>
          <p:cNvPr id="21533" name="Rectangle 38">
            <a:extLst>
              <a:ext uri="{FF2B5EF4-FFF2-40B4-BE49-F238E27FC236}">
                <a16:creationId xmlns:a16="http://schemas.microsoft.com/office/drawing/2014/main" id="{6FB59957-D430-D729-A05B-4F373FD512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6510" y="4829528"/>
            <a:ext cx="455613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534" name="Rectangle 39">
            <a:extLst>
              <a:ext uri="{FF2B5EF4-FFF2-40B4-BE49-F238E27FC236}">
                <a16:creationId xmlns:a16="http://schemas.microsoft.com/office/drawing/2014/main" id="{2849E17C-85E4-B4B2-3B53-CDF2024AA5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6510" y="5674078"/>
            <a:ext cx="455613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535" name="Rectangle 40">
            <a:extLst>
              <a:ext uri="{FF2B5EF4-FFF2-40B4-BE49-F238E27FC236}">
                <a16:creationId xmlns:a16="http://schemas.microsoft.com/office/drawing/2014/main" id="{ABD1016E-06C6-201D-9C00-689CD594A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6548" y="4829528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12</a:t>
            </a:r>
          </a:p>
        </p:txBody>
      </p:sp>
      <p:sp>
        <p:nvSpPr>
          <p:cNvPr id="21536" name="Rectangle 41">
            <a:extLst>
              <a:ext uri="{FF2B5EF4-FFF2-40B4-BE49-F238E27FC236}">
                <a16:creationId xmlns:a16="http://schemas.microsoft.com/office/drawing/2014/main" id="{E72AD922-8005-8FAB-2D3F-B55D8DBD59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7260" y="4829528"/>
            <a:ext cx="454025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537" name="Rectangle 42">
            <a:extLst>
              <a:ext uri="{FF2B5EF4-FFF2-40B4-BE49-F238E27FC236}">
                <a16:creationId xmlns:a16="http://schemas.microsoft.com/office/drawing/2014/main" id="{37D8CE5B-10AF-F5B0-829E-5F6E0B5469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53060" y="5674078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18</a:t>
            </a:r>
          </a:p>
        </p:txBody>
      </p:sp>
      <p:sp>
        <p:nvSpPr>
          <p:cNvPr id="21538" name="Rectangle 43">
            <a:extLst>
              <a:ext uri="{FF2B5EF4-FFF2-40B4-BE49-F238E27FC236}">
                <a16:creationId xmlns:a16="http://schemas.microsoft.com/office/drawing/2014/main" id="{2CD818F7-C167-968F-7F37-EF453D96F8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3773" y="5674078"/>
            <a:ext cx="454025" cy="460375"/>
          </a:xfrm>
          <a:prstGeom prst="rect">
            <a:avLst/>
          </a:prstGeom>
          <a:noFill/>
          <a:ln w="1905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E61DB2F-1B71-E587-ED32-21CC7B18507D}"/>
              </a:ext>
            </a:extLst>
          </p:cNvPr>
          <p:cNvSpPr/>
          <p:nvPr/>
        </p:nvSpPr>
        <p:spPr bwMode="auto">
          <a:xfrm>
            <a:off x="6846785" y="4829528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8BC63A9-E93D-4A6A-3DDC-AEDC73F06F7D}"/>
              </a:ext>
            </a:extLst>
          </p:cNvPr>
          <p:cNvSpPr/>
          <p:nvPr/>
        </p:nvSpPr>
        <p:spPr bwMode="auto">
          <a:xfrm>
            <a:off x="6846785" y="5674078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12</a:t>
            </a:r>
          </a:p>
        </p:txBody>
      </p:sp>
      <p:sp>
        <p:nvSpPr>
          <p:cNvPr id="21541" name="TextBox 46">
            <a:extLst>
              <a:ext uri="{FF2B5EF4-FFF2-40B4-BE49-F238E27FC236}">
                <a16:creationId xmlns:a16="http://schemas.microsoft.com/office/drawing/2014/main" id="{C238E2B1-724D-6F5A-19D8-6A5C6ECA72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78609" y="4751739"/>
            <a:ext cx="18240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Choosing either value for the pivot produces the same result</a:t>
            </a:r>
          </a:p>
        </p:txBody>
      </p:sp>
      <p:sp>
        <p:nvSpPr>
          <p:cNvPr id="21542" name="TextBox 47">
            <a:extLst>
              <a:ext uri="{FF2B5EF4-FFF2-40B4-BE49-F238E27FC236}">
                <a16:creationId xmlns:a16="http://schemas.microsoft.com/office/drawing/2014/main" id="{34B0DE82-CA03-76AA-3DF3-B1F943A307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359" y="2226027"/>
            <a:ext cx="1747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qsort(5, 12, 18)</a:t>
            </a:r>
          </a:p>
        </p:txBody>
      </p:sp>
      <p:sp>
        <p:nvSpPr>
          <p:cNvPr id="21543" name="TextBox 48">
            <a:extLst>
              <a:ext uri="{FF2B5EF4-FFF2-40B4-BE49-F238E27FC236}">
                <a16:creationId xmlns:a16="http://schemas.microsoft.com/office/drawing/2014/main" id="{0FA5063B-D287-2860-3633-0A46277739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2347" y="4875564"/>
            <a:ext cx="13652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qsort(5, 12)</a:t>
            </a:r>
          </a:p>
        </p:txBody>
      </p:sp>
      <p:sp>
        <p:nvSpPr>
          <p:cNvPr id="21544" name="TextBox 49">
            <a:extLst>
              <a:ext uri="{FF2B5EF4-FFF2-40B4-BE49-F238E27FC236}">
                <a16:creationId xmlns:a16="http://schemas.microsoft.com/office/drawing/2014/main" id="{EA312956-C0FF-FCDE-4969-4B038F65AD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3459" y="5674078"/>
            <a:ext cx="14938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qsort(12, 18)</a:t>
            </a:r>
          </a:p>
        </p:txBody>
      </p:sp>
      <p:sp>
        <p:nvSpPr>
          <p:cNvPr id="21545" name="Oval 50">
            <a:extLst>
              <a:ext uri="{FF2B5EF4-FFF2-40B4-BE49-F238E27FC236}">
                <a16:creationId xmlns:a16="http://schemas.microsoft.com/office/drawing/2014/main" id="{90FDA089-C794-C381-8E74-E179F8EAE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8397" y="2351439"/>
            <a:ext cx="1236662" cy="750888"/>
          </a:xfrm>
          <a:prstGeom prst="ellipse">
            <a:avLst/>
          </a:prstGeom>
          <a:noFill/>
          <a:ln w="190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1546" name="Oval 51">
            <a:extLst>
              <a:ext uri="{FF2B5EF4-FFF2-40B4-BE49-F238E27FC236}">
                <a16:creationId xmlns:a16="http://schemas.microsoft.com/office/drawing/2014/main" id="{668B2DFC-7A13-B314-DAD7-3A147ED32F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4685" y="3057878"/>
            <a:ext cx="1236663" cy="750887"/>
          </a:xfrm>
          <a:prstGeom prst="ellipse">
            <a:avLst/>
          </a:prstGeom>
          <a:noFill/>
          <a:ln w="190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cxnSp>
        <p:nvCxnSpPr>
          <p:cNvPr id="21547" name="Straight Arrow Connector 53">
            <a:extLst>
              <a:ext uri="{FF2B5EF4-FFF2-40B4-BE49-F238E27FC236}">
                <a16:creationId xmlns:a16="http://schemas.microsoft.com/office/drawing/2014/main" id="{69645595-A2B7-1324-4602-D73F9A9D8013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698523" y="3846865"/>
            <a:ext cx="1628775" cy="1641475"/>
          </a:xfrm>
          <a:prstGeom prst="straightConnector1">
            <a:avLst/>
          </a:prstGeom>
          <a:noFill/>
          <a:ln w="19050" algn="ctr">
            <a:solidFill>
              <a:srgbClr val="FF0000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548" name="Straight Arrow Connector 54">
            <a:extLst>
              <a:ext uri="{FF2B5EF4-FFF2-40B4-BE49-F238E27FC236}">
                <a16:creationId xmlns:a16="http://schemas.microsoft.com/office/drawing/2014/main" id="{7ED0E982-C1BE-3CD1-39E0-047C134597EC}"/>
              </a:ext>
            </a:extLst>
          </p:cNvPr>
          <p:cNvCxnSpPr>
            <a:cxnSpLocks noChangeShapeType="1"/>
            <a:stCxn id="21545" idx="4"/>
          </p:cNvCxnSpPr>
          <p:nvPr/>
        </p:nvCxnSpPr>
        <p:spPr bwMode="auto">
          <a:xfrm flipH="1">
            <a:off x="1758848" y="3102327"/>
            <a:ext cx="3367087" cy="1809750"/>
          </a:xfrm>
          <a:prstGeom prst="straightConnector1">
            <a:avLst/>
          </a:prstGeom>
          <a:noFill/>
          <a:ln w="19050" algn="ctr">
            <a:solidFill>
              <a:srgbClr val="FF0000"/>
            </a:solidFill>
            <a:round/>
            <a:headEnd/>
            <a:tailEnd type="arrow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87DB8C05-730E-73C6-704C-644541622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502" y="-380208"/>
            <a:ext cx="9779183" cy="1325563"/>
          </a:xfrm>
        </p:spPr>
        <p:txBody>
          <a:bodyPr/>
          <a:lstStyle/>
          <a:p>
            <a:r>
              <a:rPr lang="en-GB" altLang="en-US" dirty="0"/>
              <a:t>Exercise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BBD767C8-18DA-AEDE-8998-0D1470937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940" y="945355"/>
            <a:ext cx="7029450" cy="2647950"/>
          </a:xfrm>
        </p:spPr>
        <p:txBody>
          <a:bodyPr/>
          <a:lstStyle/>
          <a:p>
            <a:r>
              <a:rPr lang="en-GB" altLang="en-US"/>
              <a:t>Quicksort the following 5 numbers:</a:t>
            </a:r>
            <a:br>
              <a:rPr lang="en-GB" altLang="en-US"/>
            </a:br>
            <a:br>
              <a:rPr lang="en-GB" altLang="en-US"/>
            </a:br>
            <a:r>
              <a:rPr kumimoji="0" lang="en-GB" altLang="en-US"/>
              <a:t>34, 5, 8, 22, 68</a:t>
            </a:r>
          </a:p>
          <a:p>
            <a:endParaRPr kumimoji="0" lang="en-GB" altLang="en-US"/>
          </a:p>
          <a:p>
            <a:endParaRPr kumimoji="0" lang="en-GB" altLang="en-US"/>
          </a:p>
          <a:p>
            <a:r>
              <a:rPr kumimoji="0" lang="en-GB" altLang="en-US"/>
              <a:t>Hint: At each stage, you can use any number for a pivot</a:t>
            </a:r>
          </a:p>
          <a:p>
            <a:r>
              <a:rPr kumimoji="0" lang="en-GB" altLang="en-US"/>
              <a:t>For example,</a:t>
            </a:r>
            <a:endParaRPr lang="en-GB" altLang="en-US"/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847B4321-08CA-7146-745B-28B48ECD8D9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33768BB-A7A5-C05D-FA09-FFFCB1D200EE}"/>
              </a:ext>
            </a:extLst>
          </p:cNvPr>
          <p:cNvGrpSpPr/>
          <p:nvPr/>
        </p:nvGrpSpPr>
        <p:grpSpPr>
          <a:xfrm>
            <a:off x="3632372" y="4080271"/>
            <a:ext cx="2190751" cy="1970087"/>
            <a:chOff x="2152228" y="3826669"/>
            <a:chExt cx="2190751" cy="197008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C807B3D-56B2-A49C-7506-B1514C212377}"/>
                </a:ext>
              </a:extLst>
            </p:cNvPr>
            <p:cNvSpPr/>
            <p:nvPr/>
          </p:nvSpPr>
          <p:spPr bwMode="auto">
            <a:xfrm>
              <a:off x="2353841" y="3826669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5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FBDAEF8-A20B-ECA8-BE2B-5921DD734267}"/>
                </a:ext>
              </a:extLst>
            </p:cNvPr>
            <p:cNvSpPr/>
            <p:nvPr/>
          </p:nvSpPr>
          <p:spPr bwMode="auto">
            <a:xfrm>
              <a:off x="3265066" y="382666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18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E5B947D-225A-4049-7C6B-81DE62F5676D}"/>
                </a:ext>
              </a:extLst>
            </p:cNvPr>
            <p:cNvSpPr/>
            <p:nvPr/>
          </p:nvSpPr>
          <p:spPr bwMode="auto">
            <a:xfrm>
              <a:off x="2807866" y="3826669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7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A2334BA-4450-0EFE-5754-7003D99F40B4}"/>
                </a:ext>
              </a:extLst>
            </p:cNvPr>
            <p:cNvSpPr/>
            <p:nvPr/>
          </p:nvSpPr>
          <p:spPr bwMode="auto">
            <a:xfrm>
              <a:off x="3717504" y="382666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22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2F153CE-8094-8ACF-2F1A-0ECBED98B13B}"/>
                </a:ext>
              </a:extLst>
            </p:cNvPr>
            <p:cNvSpPr/>
            <p:nvPr/>
          </p:nvSpPr>
          <p:spPr bwMode="auto">
            <a:xfrm>
              <a:off x="2152228" y="4561681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18</a:t>
              </a:r>
            </a:p>
          </p:txBody>
        </p:sp>
        <p:sp>
          <p:nvSpPr>
            <p:cNvPr id="22538" name="Rectangle 9">
              <a:extLst>
                <a:ext uri="{FF2B5EF4-FFF2-40B4-BE49-F238E27FC236}">
                  <a16:creationId xmlns:a16="http://schemas.microsoft.com/office/drawing/2014/main" id="{062616AC-0E5B-1A60-BA49-50E4BA34CA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3479" y="4561681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7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B083FA4-008F-6E56-8DD4-C092FAB3DD53}"/>
                </a:ext>
              </a:extLst>
            </p:cNvPr>
            <p:cNvSpPr/>
            <p:nvPr/>
          </p:nvSpPr>
          <p:spPr bwMode="auto">
            <a:xfrm>
              <a:off x="2606253" y="4561681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22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603EF50-3D8B-519F-2A39-B50A39917064}"/>
                </a:ext>
              </a:extLst>
            </p:cNvPr>
            <p:cNvSpPr/>
            <p:nvPr/>
          </p:nvSpPr>
          <p:spPr bwMode="auto">
            <a:xfrm>
              <a:off x="3888954" y="456168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5</a:t>
              </a:r>
            </a:p>
          </p:txBody>
        </p:sp>
        <p:sp>
          <p:nvSpPr>
            <p:cNvPr id="22541" name="Rectangle 12">
              <a:extLst>
                <a:ext uri="{FF2B5EF4-FFF2-40B4-BE49-F238E27FC236}">
                  <a16:creationId xmlns:a16="http://schemas.microsoft.com/office/drawing/2014/main" id="{97731B9C-FF1C-9ED9-16FF-99A7683C7A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52228" y="5336381"/>
              <a:ext cx="455612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22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3BF869B-5E1B-5643-8CB7-0FE6E64AA7AE}"/>
                </a:ext>
              </a:extLst>
            </p:cNvPr>
            <p:cNvSpPr/>
            <p:nvPr/>
          </p:nvSpPr>
          <p:spPr bwMode="auto">
            <a:xfrm>
              <a:off x="3211091" y="533638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7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C83CB75-42E3-979F-FB61-CF9F1BC365C9}"/>
                </a:ext>
              </a:extLst>
            </p:cNvPr>
            <p:cNvSpPr/>
            <p:nvPr/>
          </p:nvSpPr>
          <p:spPr bwMode="auto">
            <a:xfrm>
              <a:off x="2753891" y="533638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18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1E1B1BC-76B4-9C2B-EBAD-BE8A5BF31FDD}"/>
                </a:ext>
              </a:extLst>
            </p:cNvPr>
            <p:cNvSpPr/>
            <p:nvPr/>
          </p:nvSpPr>
          <p:spPr bwMode="auto">
            <a:xfrm>
              <a:off x="3660354" y="533638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5</a:t>
              </a: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DA208BBD-6D10-FF06-A473-895BD44AD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51" y="-607075"/>
            <a:ext cx="9779183" cy="1325563"/>
          </a:xfrm>
        </p:spPr>
        <p:txBody>
          <a:bodyPr/>
          <a:lstStyle/>
          <a:p>
            <a:r>
              <a:rPr lang="en-GB" altLang="en-US" dirty="0"/>
              <a:t>Answer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4F0CF50-0AEC-2EF6-38E9-3B0BE205D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895351"/>
            <a:ext cx="11959129" cy="4943475"/>
          </a:xfrm>
        </p:spPr>
        <p:txBody>
          <a:bodyPr/>
          <a:lstStyle/>
          <a:p>
            <a:r>
              <a:rPr lang="en-GB" altLang="en-US" dirty="0"/>
              <a:t>Lets take an example with 5 numbers</a:t>
            </a:r>
          </a:p>
          <a:p>
            <a:endParaRPr lang="en-GB" altLang="en-US" dirty="0"/>
          </a:p>
          <a:p>
            <a:r>
              <a:rPr lang="en-GB" altLang="en-US" dirty="0"/>
              <a:t>Choose a pivot, say 22 then partition the numbers into greater and smaller groups</a:t>
            </a:r>
          </a:p>
          <a:p>
            <a:endParaRPr lang="en-GB" altLang="en-US" dirty="0"/>
          </a:p>
          <a:p>
            <a:r>
              <a:rPr lang="en-GB" altLang="en-US" dirty="0"/>
              <a:t>Repeat, say we choose 34</a:t>
            </a:r>
          </a:p>
          <a:p>
            <a:endParaRPr lang="en-GB" altLang="en-US" dirty="0"/>
          </a:p>
          <a:p>
            <a:r>
              <a:rPr lang="en-GB" altLang="en-US" dirty="0"/>
              <a:t>Repeat, say we choose 8</a:t>
            </a:r>
          </a:p>
          <a:p>
            <a:endParaRPr lang="en-GB" altLang="en-US" dirty="0"/>
          </a:p>
          <a:p>
            <a:r>
              <a:rPr lang="en-GB" altLang="en-US" dirty="0"/>
              <a:t>Inductive proof: if works for arrays of size 2, 3 and 5 it will work for all array sizes</a:t>
            </a:r>
          </a:p>
          <a:p>
            <a:endParaRPr lang="en-GB" altLang="en-US" dirty="0"/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A06488B6-3715-771C-86FC-CE82FA013CB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27A2010-FB27-1505-E55C-B2A44EAE36CA}"/>
              </a:ext>
            </a:extLst>
          </p:cNvPr>
          <p:cNvGrpSpPr/>
          <p:nvPr/>
        </p:nvGrpSpPr>
        <p:grpSpPr>
          <a:xfrm>
            <a:off x="3215892" y="1380018"/>
            <a:ext cx="5524500" cy="460375"/>
            <a:chOff x="3841751" y="1338264"/>
            <a:chExt cx="5524500" cy="46037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48476A5-C2D7-8837-C9D6-4D2C62B84883}"/>
                </a:ext>
              </a:extLst>
            </p:cNvPr>
            <p:cNvSpPr/>
            <p:nvPr/>
          </p:nvSpPr>
          <p:spPr bwMode="auto">
            <a:xfrm>
              <a:off x="3841751" y="1338264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34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674A8DC-4A2A-12E7-C1EE-D0DFBAA6DAC1}"/>
                </a:ext>
              </a:extLst>
            </p:cNvPr>
            <p:cNvSpPr/>
            <p:nvPr/>
          </p:nvSpPr>
          <p:spPr bwMode="auto">
            <a:xfrm>
              <a:off x="4752976" y="133826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8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B983379-89B3-4AD8-0F3C-303343E075B5}"/>
                </a:ext>
              </a:extLst>
            </p:cNvPr>
            <p:cNvSpPr/>
            <p:nvPr/>
          </p:nvSpPr>
          <p:spPr bwMode="auto">
            <a:xfrm>
              <a:off x="4295776" y="1338264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7E021D4-A22A-1AF2-8029-F816F6BFE856}"/>
                </a:ext>
              </a:extLst>
            </p:cNvPr>
            <p:cNvSpPr/>
            <p:nvPr/>
          </p:nvSpPr>
          <p:spPr bwMode="auto">
            <a:xfrm>
              <a:off x="5205414" y="133826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22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7ECC358-3F08-3064-8BA8-DB71D446D01E}"/>
                </a:ext>
              </a:extLst>
            </p:cNvPr>
            <p:cNvSpPr/>
            <p:nvPr/>
          </p:nvSpPr>
          <p:spPr bwMode="auto">
            <a:xfrm>
              <a:off x="5653089" y="1338264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68</a:t>
              </a:r>
            </a:p>
          </p:txBody>
        </p:sp>
        <p:sp>
          <p:nvSpPr>
            <p:cNvPr id="23571" name="TextBox 28">
              <a:extLst>
                <a:ext uri="{FF2B5EF4-FFF2-40B4-BE49-F238E27FC236}">
                  <a16:creationId xmlns:a16="http://schemas.microsoft.com/office/drawing/2014/main" id="{1F9A531E-F200-1D28-89AD-A7F47CC842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75476" y="1384300"/>
              <a:ext cx="2390775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qsort(34, 5, 8, 22, 68)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78484975-7150-C468-75F2-D4FAF3DBBA57}"/>
              </a:ext>
            </a:extLst>
          </p:cNvPr>
          <p:cNvGrpSpPr/>
          <p:nvPr/>
        </p:nvGrpSpPr>
        <p:grpSpPr>
          <a:xfrm>
            <a:off x="2974975" y="2588083"/>
            <a:ext cx="6916739" cy="460375"/>
            <a:chOff x="3248025" y="2906714"/>
            <a:chExt cx="6916739" cy="460375"/>
          </a:xfrm>
        </p:grpSpPr>
        <p:grpSp>
          <p:nvGrpSpPr>
            <p:cNvPr id="23562" name="Group 24">
              <a:extLst>
                <a:ext uri="{FF2B5EF4-FFF2-40B4-BE49-F238E27FC236}">
                  <a16:creationId xmlns:a16="http://schemas.microsoft.com/office/drawing/2014/main" id="{2D5FE862-4C89-ED0B-8582-605B9C37E9E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29214" y="2906714"/>
              <a:ext cx="911225" cy="460375"/>
              <a:chOff x="5404695" y="2906771"/>
              <a:chExt cx="911395" cy="460375"/>
            </a:xfrm>
          </p:grpSpPr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9B7FC4EF-7433-66AB-6196-C33D04CAB36A}"/>
                  </a:ext>
                </a:extLst>
              </p:cNvPr>
              <p:cNvSpPr/>
              <p:nvPr/>
            </p:nvSpPr>
            <p:spPr bwMode="auto">
              <a:xfrm>
                <a:off x="5861980" y="2906771"/>
                <a:ext cx="454110" cy="460375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8</a:t>
                </a:r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6B80381D-CB0B-0B99-2F39-6FD277869894}"/>
                  </a:ext>
                </a:extLst>
              </p:cNvPr>
              <p:cNvSpPr/>
              <p:nvPr/>
            </p:nvSpPr>
            <p:spPr bwMode="auto">
              <a:xfrm>
                <a:off x="5404695" y="2906771"/>
                <a:ext cx="455697" cy="460375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3</a:t>
                </a:r>
              </a:p>
            </p:txBody>
          </p:sp>
        </p:grpSp>
        <p:sp>
          <p:nvSpPr>
            <p:cNvPr id="23563" name="Rectangle 12">
              <a:extLst>
                <a:ext uri="{FF2B5EF4-FFF2-40B4-BE49-F238E27FC236}">
                  <a16:creationId xmlns:a16="http://schemas.microsoft.com/office/drawing/2014/main" id="{ED9D0819-5C43-F846-683C-EE6D05A365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03726" y="2906714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22</a:t>
              </a:r>
            </a:p>
          </p:txBody>
        </p:sp>
        <p:grpSp>
          <p:nvGrpSpPr>
            <p:cNvPr id="23564" name="Group 27">
              <a:extLst>
                <a:ext uri="{FF2B5EF4-FFF2-40B4-BE49-F238E27FC236}">
                  <a16:creationId xmlns:a16="http://schemas.microsoft.com/office/drawing/2014/main" id="{BFD42F08-8AEA-3F6F-CBFF-F2FA71DBCB8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48025" y="2906714"/>
              <a:ext cx="909638" cy="460375"/>
              <a:chOff x="3035516" y="2906771"/>
              <a:chExt cx="908661" cy="460375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99253CAB-E29B-44FC-AEBE-C16DE1F3DCAC}"/>
                  </a:ext>
                </a:extLst>
              </p:cNvPr>
              <p:cNvSpPr/>
              <p:nvPr/>
            </p:nvSpPr>
            <p:spPr bwMode="auto">
              <a:xfrm>
                <a:off x="3489053" y="2906771"/>
                <a:ext cx="455124" cy="460375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68</a:t>
                </a:r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E4EF456B-6F7E-C154-F402-D437AAB3C995}"/>
                  </a:ext>
                </a:extLst>
              </p:cNvPr>
              <p:cNvSpPr/>
              <p:nvPr/>
            </p:nvSpPr>
            <p:spPr bwMode="auto">
              <a:xfrm>
                <a:off x="3035516" y="2906771"/>
                <a:ext cx="453537" cy="460375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34</a:t>
                </a:r>
              </a:p>
            </p:txBody>
          </p:sp>
        </p:grpSp>
        <p:sp>
          <p:nvSpPr>
            <p:cNvPr id="23572" name="TextBox 29">
              <a:extLst>
                <a:ext uri="{FF2B5EF4-FFF2-40B4-BE49-F238E27FC236}">
                  <a16:creationId xmlns:a16="http://schemas.microsoft.com/office/drawing/2014/main" id="{7EC07D46-4A06-DF96-CA06-7EC1DF88FA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38951" y="2906714"/>
              <a:ext cx="3325813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qsort(34, 68) + 22 + qsort(3, 8)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0ED0910-7358-62FE-B68F-A2C0DB1BEC05}"/>
              </a:ext>
            </a:extLst>
          </p:cNvPr>
          <p:cNvGrpSpPr/>
          <p:nvPr/>
        </p:nvGrpSpPr>
        <p:grpSpPr>
          <a:xfrm>
            <a:off x="2974975" y="3840599"/>
            <a:ext cx="6461125" cy="460375"/>
            <a:chOff x="3703639" y="3940176"/>
            <a:chExt cx="6461125" cy="460375"/>
          </a:xfrm>
        </p:grpSpPr>
        <p:grpSp>
          <p:nvGrpSpPr>
            <p:cNvPr id="23565" name="Group 25">
              <a:extLst>
                <a:ext uri="{FF2B5EF4-FFF2-40B4-BE49-F238E27FC236}">
                  <a16:creationId xmlns:a16="http://schemas.microsoft.com/office/drawing/2014/main" id="{DCABB965-8BD4-BC4D-7382-D5AEF485769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29214" y="3940176"/>
              <a:ext cx="1387475" cy="460375"/>
              <a:chOff x="4964593" y="3940225"/>
              <a:chExt cx="1388619" cy="460376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FCEEA1E6-E1AF-982F-C623-A6BA21FBAC79}"/>
                  </a:ext>
                </a:extLst>
              </p:cNvPr>
              <p:cNvSpPr/>
              <p:nvPr/>
            </p:nvSpPr>
            <p:spPr bwMode="auto">
              <a:xfrm>
                <a:off x="4964593" y="3940225"/>
                <a:ext cx="455988" cy="46037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22</a:t>
                </a:r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6E0DFA9-E09F-79A4-D28C-8628690C97E6}"/>
                  </a:ext>
                </a:extLst>
              </p:cNvPr>
              <p:cNvSpPr/>
              <p:nvPr/>
            </p:nvSpPr>
            <p:spPr bwMode="auto">
              <a:xfrm>
                <a:off x="5898813" y="3940225"/>
                <a:ext cx="454399" cy="46037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8</a:t>
                </a:r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7B938532-FD27-BDE5-4863-FA9C38F45E16}"/>
                  </a:ext>
                </a:extLst>
              </p:cNvPr>
              <p:cNvSpPr/>
              <p:nvPr/>
            </p:nvSpPr>
            <p:spPr bwMode="auto">
              <a:xfrm>
                <a:off x="5433291" y="3940225"/>
                <a:ext cx="454399" cy="46037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3</a:t>
                </a:r>
              </a:p>
            </p:txBody>
          </p:sp>
        </p:grpSp>
        <p:sp>
          <p:nvSpPr>
            <p:cNvPr id="23566" name="Rectangle 17">
              <a:extLst>
                <a:ext uri="{FF2B5EF4-FFF2-40B4-BE49-F238E27FC236}">
                  <a16:creationId xmlns:a16="http://schemas.microsoft.com/office/drawing/2014/main" id="{377CAF9B-D844-A666-6917-217D144FDB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03726" y="3940176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>
                  <a:solidFill>
                    <a:schemeClr val="bg1"/>
                  </a:solidFill>
                </a:rPr>
                <a:t>34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410D0C8-737B-2FB3-E87A-88DE408649BA}"/>
                </a:ext>
              </a:extLst>
            </p:cNvPr>
            <p:cNvSpPr/>
            <p:nvPr/>
          </p:nvSpPr>
          <p:spPr bwMode="auto">
            <a:xfrm>
              <a:off x="3703639" y="39401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68</a:t>
              </a:r>
            </a:p>
          </p:txBody>
        </p:sp>
        <p:sp>
          <p:nvSpPr>
            <p:cNvPr id="23573" name="TextBox 30">
              <a:extLst>
                <a:ext uri="{FF2B5EF4-FFF2-40B4-BE49-F238E27FC236}">
                  <a16:creationId xmlns:a16="http://schemas.microsoft.com/office/drawing/2014/main" id="{273042DD-2270-01EC-AEB8-C053089CF34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38951" y="3986213"/>
              <a:ext cx="332581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qsort(68) + 34 + qsort(22, 3, 8)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6851E95-FA1C-BBAE-953C-9332CCD0C884}"/>
              </a:ext>
            </a:extLst>
          </p:cNvPr>
          <p:cNvGrpSpPr/>
          <p:nvPr/>
        </p:nvGrpSpPr>
        <p:grpSpPr>
          <a:xfrm>
            <a:off x="2974975" y="4816693"/>
            <a:ext cx="7504111" cy="460375"/>
            <a:chOff x="2789239" y="4983164"/>
            <a:chExt cx="7504111" cy="460375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6D10063-2625-4DAE-FF3C-BD6A639DB47E}"/>
                </a:ext>
              </a:extLst>
            </p:cNvPr>
            <p:cNvSpPr/>
            <p:nvPr/>
          </p:nvSpPr>
          <p:spPr bwMode="auto">
            <a:xfrm>
              <a:off x="5129213" y="4983164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</a:t>
              </a:r>
            </a:p>
          </p:txBody>
        </p:sp>
        <p:sp>
          <p:nvSpPr>
            <p:cNvPr id="23569" name="Rectangle 22">
              <a:extLst>
                <a:ext uri="{FF2B5EF4-FFF2-40B4-BE49-F238E27FC236}">
                  <a16:creationId xmlns:a16="http://schemas.microsoft.com/office/drawing/2014/main" id="{237A618C-D600-7BAF-E75D-37E530C0EA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87851" y="4983164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8</a:t>
              </a:r>
            </a:p>
          </p:txBody>
        </p:sp>
        <p:grpSp>
          <p:nvGrpSpPr>
            <p:cNvPr id="23570" name="Group 26">
              <a:extLst>
                <a:ext uri="{FF2B5EF4-FFF2-40B4-BE49-F238E27FC236}">
                  <a16:creationId xmlns:a16="http://schemas.microsoft.com/office/drawing/2014/main" id="{74750D11-5233-F10C-9E61-07E8BC1BC64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89239" y="4983164"/>
              <a:ext cx="1368425" cy="460375"/>
              <a:chOff x="2797134" y="4983817"/>
              <a:chExt cx="1367525" cy="460376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D58F9A90-865A-4AE0-2980-F4706951BF4F}"/>
                  </a:ext>
                </a:extLst>
              </p:cNvPr>
              <p:cNvSpPr/>
              <p:nvPr/>
            </p:nvSpPr>
            <p:spPr bwMode="auto">
              <a:xfrm>
                <a:off x="3709346" y="4983817"/>
                <a:ext cx="455313" cy="46037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22</a:t>
                </a:r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5F80DC21-8382-B117-A6C2-B6F1D3C254BC}"/>
                  </a:ext>
                </a:extLst>
              </p:cNvPr>
              <p:cNvSpPr/>
              <p:nvPr/>
            </p:nvSpPr>
            <p:spPr bwMode="auto">
              <a:xfrm>
                <a:off x="3260379" y="4983817"/>
                <a:ext cx="453726" cy="46037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34</a:t>
                </a:r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081E7CE7-7453-92A3-3CE0-832F74F54ADF}"/>
                  </a:ext>
                </a:extLst>
              </p:cNvPr>
              <p:cNvSpPr/>
              <p:nvPr/>
            </p:nvSpPr>
            <p:spPr bwMode="auto">
              <a:xfrm>
                <a:off x="2797134" y="4983817"/>
                <a:ext cx="453726" cy="46037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1905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r>
                  <a:rPr lang="en-GB" dirty="0"/>
                  <a:t>68</a:t>
                </a:r>
              </a:p>
            </p:txBody>
          </p:sp>
        </p:grpSp>
        <p:sp>
          <p:nvSpPr>
            <p:cNvPr id="23574" name="TextBox 31">
              <a:extLst>
                <a:ext uri="{FF2B5EF4-FFF2-40B4-BE49-F238E27FC236}">
                  <a16:creationId xmlns:a16="http://schemas.microsoft.com/office/drawing/2014/main" id="{958CAFEB-1F94-0A54-82C2-F0B34E7993F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38950" y="5029200"/>
              <a:ext cx="345440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qsort(68, 34, 22) + 8 + qsort(3)</a:t>
              </a: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5A03BECA-86D5-B652-F2E8-60D317DE5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51" y="-204479"/>
            <a:ext cx="9779183" cy="1325563"/>
          </a:xfrm>
        </p:spPr>
        <p:txBody>
          <a:bodyPr/>
          <a:lstStyle/>
          <a:p>
            <a:r>
              <a:rPr lang="en-GB" altLang="en-US" dirty="0"/>
              <a:t>Randomised Algorithm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0DCA1557-CD90-9839-8E88-55622CFDC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876" y="1188586"/>
            <a:ext cx="9779182" cy="3366815"/>
          </a:xfrm>
        </p:spPr>
        <p:txBody>
          <a:bodyPr/>
          <a:lstStyle/>
          <a:p>
            <a:r>
              <a:rPr lang="en-GB" altLang="en-US" dirty="0"/>
              <a:t>We actually randomly choose the pivot because interestingly this gives us the best performance</a:t>
            </a:r>
          </a:p>
          <a:p>
            <a:r>
              <a:rPr lang="en-GB" altLang="en-US" dirty="0"/>
              <a:t>This randomness also means that we have to analyse both the average case performance and the worst-case performance of Quicksort….we will see why later</a:t>
            </a:r>
          </a:p>
          <a:p>
            <a:endParaRPr lang="en-GB" altLang="en-US" dirty="0"/>
          </a:p>
          <a:p>
            <a:r>
              <a:rPr lang="en-GB" altLang="en-US" dirty="0"/>
              <a:t>Quicksort is an example of a </a:t>
            </a:r>
            <a:r>
              <a:rPr lang="en-GB" altLang="en-US" i="1" dirty="0"/>
              <a:t>randomised algorithm </a:t>
            </a:r>
            <a:r>
              <a:rPr lang="en-GB" altLang="en-US" dirty="0"/>
              <a:t>which is why the average case is relevant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EE8777FA-8F29-8C12-3E60-8C1211C0E8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C9B88F89-ADDE-363E-1021-0C6872BC5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72" y="92867"/>
            <a:ext cx="9849604" cy="630238"/>
          </a:xfrm>
        </p:spPr>
        <p:txBody>
          <a:bodyPr/>
          <a:lstStyle/>
          <a:p>
            <a:r>
              <a:rPr lang="en-GB" altLang="en-US" dirty="0"/>
              <a:t>Quicksort Average Case Analysis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2829715A-EC61-D6D9-1D1E-18FA38A0F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4" y="630239"/>
            <a:ext cx="12112625" cy="5208587"/>
          </a:xfrm>
        </p:spPr>
        <p:txBody>
          <a:bodyPr/>
          <a:lstStyle/>
          <a:p>
            <a:r>
              <a:rPr lang="en-GB" altLang="en-US" sz="2400" dirty="0"/>
              <a:t>Every time we partition the numbers, we are picking a pivot and dividing the numbers into two partitions</a:t>
            </a:r>
          </a:p>
          <a:p>
            <a:r>
              <a:rPr lang="en-GB" altLang="en-US" sz="2400" dirty="0"/>
              <a:t>This means we are dividing the data by 2 each time until we have sorted all the values</a:t>
            </a:r>
          </a:p>
          <a:p>
            <a:pPr lvl="1"/>
            <a:r>
              <a:rPr lang="en-GB" altLang="en-US" sz="2000" dirty="0"/>
              <a:t>When we get to pairs of values, we can swap them if necessary and stop</a:t>
            </a:r>
          </a:p>
          <a:p>
            <a:r>
              <a:rPr lang="en-GB" altLang="en-US" sz="2400" dirty="0"/>
              <a:t>Remember log</a:t>
            </a:r>
            <a:r>
              <a:rPr lang="en-GB" altLang="en-US" sz="2400" baseline="-25000" dirty="0"/>
              <a:t>2</a:t>
            </a:r>
            <a:r>
              <a:rPr lang="en-GB" altLang="en-US" sz="2400" dirty="0"/>
              <a:t> N is equivalent to calculating the number of times the number N can be divided by 2</a:t>
            </a:r>
          </a:p>
          <a:p>
            <a:r>
              <a:rPr lang="en-GB" altLang="en-US" sz="2400" dirty="0"/>
              <a:t>For example, 8 numbers would be partitioned</a:t>
            </a:r>
            <a:br>
              <a:rPr lang="en-GB" altLang="en-US" sz="2400" dirty="0"/>
            </a:br>
            <a:endParaRPr lang="en-GB" altLang="en-US" sz="2400" dirty="0"/>
          </a:p>
          <a:p>
            <a:endParaRPr lang="en-GB" altLang="en-US" sz="2400" dirty="0"/>
          </a:p>
          <a:p>
            <a:r>
              <a:rPr lang="en-GB" altLang="en-US" sz="2400" dirty="0"/>
              <a:t>We have to move the values between the </a:t>
            </a:r>
            <a:br>
              <a:rPr lang="en-GB" altLang="en-US" sz="2400" dirty="0"/>
            </a:br>
            <a:r>
              <a:rPr lang="en-GB" altLang="en-US" sz="2400" dirty="0"/>
              <a:t>partitions, meaning we need a loop running in</a:t>
            </a:r>
            <a:br>
              <a:rPr lang="en-GB" altLang="en-US" sz="2400" dirty="0"/>
            </a:br>
            <a:r>
              <a:rPr lang="en-GB" altLang="en-US" sz="2400" dirty="0"/>
              <a:t>O(n) time</a:t>
            </a:r>
          </a:p>
          <a:p>
            <a:r>
              <a:rPr lang="en-GB" altLang="en-US" sz="2400" dirty="0"/>
              <a:t>When we use a random pivot, the average case time = O(n) x O(log n) = O(n log n)</a:t>
            </a:r>
          </a:p>
          <a:p>
            <a:endParaRPr lang="en-GB" altLang="en-US" sz="2400" dirty="0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82DEAB68-232C-2415-C004-4BD701E7B5A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E7783-AC06-F22A-6AFA-CD4B2BA7C6CF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902254" y="3759718"/>
            <a:ext cx="3290324" cy="369332"/>
          </a:xfrm>
          <a:prstGeom prst="rect">
            <a:avLst/>
          </a:prstGeom>
          <a:blipFill>
            <a:blip r:embed="rId2"/>
            <a:stretch>
              <a:fillRect l="-2593" r="-1667" b="-38333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</a:rPr>
              <a:t> </a:t>
            </a:r>
          </a:p>
        </p:txBody>
      </p:sp>
      <p:grpSp>
        <p:nvGrpSpPr>
          <p:cNvPr id="25606" name="Group 32">
            <a:extLst>
              <a:ext uri="{FF2B5EF4-FFF2-40B4-BE49-F238E27FC236}">
                <a16:creationId xmlns:a16="http://schemas.microsoft.com/office/drawing/2014/main" id="{2C928885-2A58-BFDB-40C9-723E893C05C3}"/>
              </a:ext>
            </a:extLst>
          </p:cNvPr>
          <p:cNvGrpSpPr>
            <a:grpSpLocks/>
          </p:cNvGrpSpPr>
          <p:nvPr/>
        </p:nvGrpSpPr>
        <p:grpSpPr bwMode="auto">
          <a:xfrm>
            <a:off x="8742798" y="3429000"/>
            <a:ext cx="2560637" cy="1316038"/>
            <a:chOff x="6454625" y="3759718"/>
            <a:chExt cx="2560665" cy="1316552"/>
          </a:xfrm>
        </p:grpSpPr>
        <p:sp>
          <p:nvSpPr>
            <p:cNvPr id="25608" name="Rectangle 5">
              <a:extLst>
                <a:ext uri="{FF2B5EF4-FFF2-40B4-BE49-F238E27FC236}">
                  <a16:creationId xmlns:a16="http://schemas.microsoft.com/office/drawing/2014/main" id="{1DFBD468-58A1-5C90-4BD8-7613F9BC6F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10461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09" name="Rectangle 6">
              <a:extLst>
                <a:ext uri="{FF2B5EF4-FFF2-40B4-BE49-F238E27FC236}">
                  <a16:creationId xmlns:a16="http://schemas.microsoft.com/office/drawing/2014/main" id="{BD0B8F67-132B-5CFB-812D-9FBF0458C0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81023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0" name="Rectangle 7">
              <a:extLst>
                <a:ext uri="{FF2B5EF4-FFF2-40B4-BE49-F238E27FC236}">
                  <a16:creationId xmlns:a16="http://schemas.microsoft.com/office/drawing/2014/main" id="{445C9F9E-FFFF-7278-F852-2E804C5892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51585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1" name="Rectangle 8">
              <a:extLst>
                <a:ext uri="{FF2B5EF4-FFF2-40B4-BE49-F238E27FC236}">
                  <a16:creationId xmlns:a16="http://schemas.microsoft.com/office/drawing/2014/main" id="{EF334161-0F7E-15D7-D973-3F0C93D34F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22147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2" name="Rectangle 9">
              <a:extLst>
                <a:ext uri="{FF2B5EF4-FFF2-40B4-BE49-F238E27FC236}">
                  <a16:creationId xmlns:a16="http://schemas.microsoft.com/office/drawing/2014/main" id="{D5EE6968-4024-2712-971C-035B09F01E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992709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3" name="Rectangle 10">
              <a:extLst>
                <a:ext uri="{FF2B5EF4-FFF2-40B4-BE49-F238E27FC236}">
                  <a16:creationId xmlns:a16="http://schemas.microsoft.com/office/drawing/2014/main" id="{CA518185-4FE6-05B1-432B-53BFEA3CC9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3271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4" name="Rectangle 11">
              <a:extLst>
                <a:ext uri="{FF2B5EF4-FFF2-40B4-BE49-F238E27FC236}">
                  <a16:creationId xmlns:a16="http://schemas.microsoft.com/office/drawing/2014/main" id="{699575A1-888A-2D01-D08E-4CFD2F06D5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33833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5" name="Rectangle 12">
              <a:extLst>
                <a:ext uri="{FF2B5EF4-FFF2-40B4-BE49-F238E27FC236}">
                  <a16:creationId xmlns:a16="http://schemas.microsoft.com/office/drawing/2014/main" id="{599EDEB9-8DD0-DD9A-88E9-FCAECB2EF6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04395" y="3880276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6" name="Rectangle 13">
              <a:extLst>
                <a:ext uri="{FF2B5EF4-FFF2-40B4-BE49-F238E27FC236}">
                  <a16:creationId xmlns:a16="http://schemas.microsoft.com/office/drawing/2014/main" id="{9AA5935F-AA99-BAAF-C39A-E2CD53E4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29630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7" name="Rectangle 14">
              <a:extLst>
                <a:ext uri="{FF2B5EF4-FFF2-40B4-BE49-F238E27FC236}">
                  <a16:creationId xmlns:a16="http://schemas.microsoft.com/office/drawing/2014/main" id="{4BA4B0E2-D162-5226-1136-EF964C7D09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0192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8" name="Rectangle 15">
              <a:extLst>
                <a:ext uri="{FF2B5EF4-FFF2-40B4-BE49-F238E27FC236}">
                  <a16:creationId xmlns:a16="http://schemas.microsoft.com/office/drawing/2014/main" id="{9838EFA5-0E4A-C097-608E-CA61D21D2D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70754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19" name="Rectangle 16">
              <a:extLst>
                <a:ext uri="{FF2B5EF4-FFF2-40B4-BE49-F238E27FC236}">
                  <a16:creationId xmlns:a16="http://schemas.microsoft.com/office/drawing/2014/main" id="{6114C693-23E7-0520-7687-C4506DF7ED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41316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0" name="Rectangle 17">
              <a:extLst>
                <a:ext uri="{FF2B5EF4-FFF2-40B4-BE49-F238E27FC236}">
                  <a16:creationId xmlns:a16="http://schemas.microsoft.com/office/drawing/2014/main" id="{7DD34E54-030F-D85C-A49D-B3ED08A340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24068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1" name="Rectangle 18">
              <a:extLst>
                <a:ext uri="{FF2B5EF4-FFF2-40B4-BE49-F238E27FC236}">
                  <a16:creationId xmlns:a16="http://schemas.microsoft.com/office/drawing/2014/main" id="{C25F5157-1608-350D-DD1F-EF0AE474FE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94630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2" name="Rectangle 19">
              <a:extLst>
                <a:ext uri="{FF2B5EF4-FFF2-40B4-BE49-F238E27FC236}">
                  <a16:creationId xmlns:a16="http://schemas.microsoft.com/office/drawing/2014/main" id="{EFD19B98-C4F2-7693-7986-47F7441CBB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65192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3" name="Rectangle 20">
              <a:extLst>
                <a:ext uri="{FF2B5EF4-FFF2-40B4-BE49-F238E27FC236}">
                  <a16:creationId xmlns:a16="http://schemas.microsoft.com/office/drawing/2014/main" id="{8F37182E-E3BF-8E50-F50D-2EC4F10EB1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35754" y="4352842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4" name="Rectangle 21">
              <a:extLst>
                <a:ext uri="{FF2B5EF4-FFF2-40B4-BE49-F238E27FC236}">
                  <a16:creationId xmlns:a16="http://schemas.microsoft.com/office/drawing/2014/main" id="{3958D0E9-3555-9FFA-91C9-5124CA2AA2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11188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5" name="Rectangle 22">
              <a:extLst>
                <a:ext uri="{FF2B5EF4-FFF2-40B4-BE49-F238E27FC236}">
                  <a16:creationId xmlns:a16="http://schemas.microsoft.com/office/drawing/2014/main" id="{FEDB254A-34C5-96F6-8254-1B5DF17712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81750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6" name="Rectangle 23">
              <a:extLst>
                <a:ext uri="{FF2B5EF4-FFF2-40B4-BE49-F238E27FC236}">
                  <a16:creationId xmlns:a16="http://schemas.microsoft.com/office/drawing/2014/main" id="{36BF3B1B-ACC1-3C81-414B-360A36CC8E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56039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7" name="Rectangle 24">
              <a:extLst>
                <a:ext uri="{FF2B5EF4-FFF2-40B4-BE49-F238E27FC236}">
                  <a16:creationId xmlns:a16="http://schemas.microsoft.com/office/drawing/2014/main" id="{9C7F318B-49E8-1A7A-6C01-B699717137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26601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8" name="Rectangle 25">
              <a:extLst>
                <a:ext uri="{FF2B5EF4-FFF2-40B4-BE49-F238E27FC236}">
                  <a16:creationId xmlns:a16="http://schemas.microsoft.com/office/drawing/2014/main" id="{4CB49705-C286-A225-CD35-0A0D93F5C2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38792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29" name="Rectangle 26">
              <a:extLst>
                <a:ext uri="{FF2B5EF4-FFF2-40B4-BE49-F238E27FC236}">
                  <a16:creationId xmlns:a16="http://schemas.microsoft.com/office/drawing/2014/main" id="{4920223A-7294-77F4-A257-5057086DB8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09354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30" name="Rectangle 27">
              <a:extLst>
                <a:ext uri="{FF2B5EF4-FFF2-40B4-BE49-F238E27FC236}">
                  <a16:creationId xmlns:a16="http://schemas.microsoft.com/office/drawing/2014/main" id="{421BC6C3-689D-794E-BB8C-D792EBF42F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74166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31" name="Rectangle 28">
              <a:extLst>
                <a:ext uri="{FF2B5EF4-FFF2-40B4-BE49-F238E27FC236}">
                  <a16:creationId xmlns:a16="http://schemas.microsoft.com/office/drawing/2014/main" id="{1327DB9B-DDA3-F173-37A5-04FDC7572A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844728" y="4796848"/>
              <a:ext cx="170562" cy="1895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5632" name="TextBox 29">
              <a:extLst>
                <a:ext uri="{FF2B5EF4-FFF2-40B4-BE49-F238E27FC236}">
                  <a16:creationId xmlns:a16="http://schemas.microsoft.com/office/drawing/2014/main" id="{FBDFE2DE-9EDC-2502-4D58-236E3153329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05833" y="3759718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8</a:t>
              </a:r>
            </a:p>
          </p:txBody>
        </p:sp>
        <p:sp>
          <p:nvSpPr>
            <p:cNvPr id="25633" name="TextBox 30">
              <a:extLst>
                <a:ext uri="{FF2B5EF4-FFF2-40B4-BE49-F238E27FC236}">
                  <a16:creationId xmlns:a16="http://schemas.microsoft.com/office/drawing/2014/main" id="{1077FE25-5F91-0A3D-B040-5C2C1018D57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62476" y="4247697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2x4</a:t>
              </a:r>
            </a:p>
          </p:txBody>
        </p:sp>
        <p:sp>
          <p:nvSpPr>
            <p:cNvPr id="25634" name="TextBox 31">
              <a:extLst>
                <a:ext uri="{FF2B5EF4-FFF2-40B4-BE49-F238E27FC236}">
                  <a16:creationId xmlns:a16="http://schemas.microsoft.com/office/drawing/2014/main" id="{5285D220-75B8-AA78-C351-F7D1B1423D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54625" y="4706938"/>
              <a:ext cx="55656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4x2</a:t>
              </a:r>
            </a:p>
          </p:txBody>
        </p:sp>
      </p:grpSp>
      <p:sp>
        <p:nvSpPr>
          <p:cNvPr id="25607" name="TextBox 1">
            <a:extLst>
              <a:ext uri="{FF2B5EF4-FFF2-40B4-BE49-F238E27FC236}">
                <a16:creationId xmlns:a16="http://schemas.microsoft.com/office/drawing/2014/main" id="{10588015-E1D6-2782-0C4C-2E0EA94957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0500" y="5926139"/>
            <a:ext cx="2736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400"/>
              <a:t>Note: in algorithms we often write “log” when we mean “log</a:t>
            </a:r>
            <a:r>
              <a:rPr kumimoji="0" lang="en-GB" altLang="en-US" sz="1400" baseline="-25000"/>
              <a:t>2</a:t>
            </a:r>
            <a:r>
              <a:rPr kumimoji="0" lang="en-GB" altLang="en-US" sz="1400"/>
              <a:t>”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0787ADBF-4BB8-3BD2-59BE-295691216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227" y="-501104"/>
            <a:ext cx="9779183" cy="1325563"/>
          </a:xfrm>
        </p:spPr>
        <p:txBody>
          <a:bodyPr/>
          <a:lstStyle/>
          <a:p>
            <a:r>
              <a:rPr lang="en-GB" altLang="en-US" dirty="0"/>
              <a:t>Quicksort Worst Case Analysis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CC87EDA4-0100-3C4F-A9DF-AF30DE51D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75" y="649289"/>
            <a:ext cx="11813627" cy="4656137"/>
          </a:xfrm>
        </p:spPr>
        <p:txBody>
          <a:bodyPr/>
          <a:lstStyle/>
          <a:p>
            <a:r>
              <a:rPr lang="en-GB" altLang="en-US" sz="2400" dirty="0"/>
              <a:t>Surprisingly, the worst case time = O(n</a:t>
            </a:r>
            <a:r>
              <a:rPr lang="en-GB" altLang="en-US" sz="2400" baseline="30000" dirty="0"/>
              <a:t>2</a:t>
            </a:r>
            <a:r>
              <a:rPr lang="en-GB" altLang="en-US" sz="2400" dirty="0"/>
              <a:t>) which means it performs as badly as the </a:t>
            </a:r>
            <a:r>
              <a:rPr lang="en-GB" altLang="en-US" sz="2400" i="1" dirty="0"/>
              <a:t>insertion sorting </a:t>
            </a:r>
            <a:endParaRPr lang="en-GB" altLang="en-US" sz="2400" dirty="0"/>
          </a:p>
          <a:p>
            <a:r>
              <a:rPr lang="en-GB" altLang="en-US" sz="2400" dirty="0"/>
              <a:t>However, the worst case only happens if we force the majority of the element into one partition</a:t>
            </a:r>
          </a:p>
          <a:p>
            <a:r>
              <a:rPr lang="en-GB" altLang="en-US" sz="2400" dirty="0"/>
              <a:t>When this happens, we have to check n levels</a:t>
            </a:r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  <a:p>
            <a:endParaRPr lang="en-GB" altLang="en-US" sz="2400" dirty="0"/>
          </a:p>
          <a:p>
            <a:r>
              <a:rPr lang="en-GB" altLang="en-US" sz="2400" dirty="0"/>
              <a:t>This almost can’t happen when using a random pivot</a:t>
            </a:r>
          </a:p>
          <a:p>
            <a:pPr lvl="1"/>
            <a:r>
              <a:rPr lang="en-GB" altLang="en-US" sz="2000" dirty="0"/>
              <a:t>Statistically randomness means we get more balanced partitions regardless of the data provided</a:t>
            </a:r>
          </a:p>
          <a:p>
            <a:endParaRPr lang="en-GB" altLang="en-US" sz="2400" dirty="0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D06D90BC-1FB0-936E-4CC9-F17C224E5F2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dirty="0"/>
              <a:t>ADD</a:t>
            </a:r>
            <a:endParaRPr kumimoji="0" lang="en-US" altLang="en-US" sz="10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B29ABD6-CCFD-445A-8B99-C7F3A521AAC6}"/>
              </a:ext>
            </a:extLst>
          </p:cNvPr>
          <p:cNvGrpSpPr/>
          <p:nvPr/>
        </p:nvGrpSpPr>
        <p:grpSpPr>
          <a:xfrm>
            <a:off x="1527175" y="2663278"/>
            <a:ext cx="7227887" cy="2724151"/>
            <a:chOff x="3178176" y="2432050"/>
            <a:chExt cx="7227887" cy="2724151"/>
          </a:xfrm>
        </p:grpSpPr>
        <p:sp>
          <p:nvSpPr>
            <p:cNvPr id="26629" name="Rectangle 4">
              <a:extLst>
                <a:ext uri="{FF2B5EF4-FFF2-40B4-BE49-F238E27FC236}">
                  <a16:creationId xmlns:a16="http://schemas.microsoft.com/office/drawing/2014/main" id="{FDDBE821-9730-B995-5C0E-E6F8A4287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8176" y="2466976"/>
              <a:ext cx="455613" cy="460375"/>
            </a:xfrm>
            <a:prstGeom prst="rect">
              <a:avLst/>
            </a:prstGeom>
            <a:solidFill>
              <a:srgbClr val="FF33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87921EA-7195-0260-D906-97664BA9D915}"/>
                </a:ext>
              </a:extLst>
            </p:cNvPr>
            <p:cNvSpPr/>
            <p:nvPr/>
          </p:nvSpPr>
          <p:spPr bwMode="auto">
            <a:xfrm>
              <a:off x="4089401" y="24669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6734DEF-4B11-6274-FC83-FA300BB31A27}"/>
                </a:ext>
              </a:extLst>
            </p:cNvPr>
            <p:cNvSpPr/>
            <p:nvPr/>
          </p:nvSpPr>
          <p:spPr bwMode="auto">
            <a:xfrm>
              <a:off x="3632201" y="246697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4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0D346FC-90FB-5019-568E-23583C0A5E34}"/>
                </a:ext>
              </a:extLst>
            </p:cNvPr>
            <p:cNvSpPr/>
            <p:nvPr/>
          </p:nvSpPr>
          <p:spPr bwMode="auto">
            <a:xfrm>
              <a:off x="4541839" y="24669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2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8F6DE8A-A28F-5EDC-338B-14F5B2A870E2}"/>
                </a:ext>
              </a:extLst>
            </p:cNvPr>
            <p:cNvSpPr/>
            <p:nvPr/>
          </p:nvSpPr>
          <p:spPr bwMode="auto">
            <a:xfrm>
              <a:off x="4989514" y="246697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1</a:t>
              </a:r>
            </a:p>
          </p:txBody>
        </p:sp>
        <p:sp>
          <p:nvSpPr>
            <p:cNvPr id="26634" name="Rectangle 9">
              <a:extLst>
                <a:ext uri="{FF2B5EF4-FFF2-40B4-BE49-F238E27FC236}">
                  <a16:creationId xmlns:a16="http://schemas.microsoft.com/office/drawing/2014/main" id="{4EA6FC65-07EB-75BA-2D27-F5B14A2BDD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8176" y="3024189"/>
              <a:ext cx="455613" cy="460375"/>
            </a:xfrm>
            <a:prstGeom prst="rect">
              <a:avLst/>
            </a:prstGeom>
            <a:solidFill>
              <a:srgbClr val="FF33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26635" name="Rectangle 10">
              <a:extLst>
                <a:ext uri="{FF2B5EF4-FFF2-40B4-BE49-F238E27FC236}">
                  <a16:creationId xmlns:a16="http://schemas.microsoft.com/office/drawing/2014/main" id="{D664AC8B-236A-229D-D1A1-DDF0DF6F46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0701" y="3024189"/>
              <a:ext cx="454025" cy="460375"/>
            </a:xfrm>
            <a:prstGeom prst="rect">
              <a:avLst/>
            </a:prstGeom>
            <a:solidFill>
              <a:srgbClr val="FF33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4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2C1B97-7981-2F6B-FD9B-0DA98C22728A}"/>
                </a:ext>
              </a:extLst>
            </p:cNvPr>
            <p:cNvSpPr/>
            <p:nvPr/>
          </p:nvSpPr>
          <p:spPr bwMode="auto">
            <a:xfrm>
              <a:off x="5688013" y="3024189"/>
              <a:ext cx="455612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34</a:t>
              </a: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1AB7BC4-6C2E-BB48-49F2-ADC7C07232D5}"/>
                </a:ext>
              </a:extLst>
            </p:cNvPr>
            <p:cNvSpPr/>
            <p:nvPr/>
          </p:nvSpPr>
          <p:spPr bwMode="auto">
            <a:xfrm>
              <a:off x="4783139" y="302418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8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FDCC729-40EF-64A8-33A9-669BC7B25DC0}"/>
                </a:ext>
              </a:extLst>
            </p:cNvPr>
            <p:cNvSpPr/>
            <p:nvPr/>
          </p:nvSpPr>
          <p:spPr bwMode="auto">
            <a:xfrm>
              <a:off x="5230814" y="3024189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22</a:t>
              </a:r>
            </a:p>
          </p:txBody>
        </p:sp>
        <p:sp>
          <p:nvSpPr>
            <p:cNvPr id="26639" name="Rectangle 14">
              <a:extLst>
                <a:ext uri="{FF2B5EF4-FFF2-40B4-BE49-F238E27FC236}">
                  <a16:creationId xmlns:a16="http://schemas.microsoft.com/office/drawing/2014/main" id="{1C6F3B1F-9736-5B6D-DFC2-A1F1488C7F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8176" y="3581401"/>
              <a:ext cx="455613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5</a:t>
              </a:r>
            </a:p>
          </p:txBody>
        </p:sp>
        <p:sp>
          <p:nvSpPr>
            <p:cNvPr id="26640" name="Rectangle 15">
              <a:extLst>
                <a:ext uri="{FF2B5EF4-FFF2-40B4-BE49-F238E27FC236}">
                  <a16:creationId xmlns:a16="http://schemas.microsoft.com/office/drawing/2014/main" id="{88FDEF12-4DA1-9D1D-6E5C-EF45C392EB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1851" y="3581401"/>
              <a:ext cx="454025" cy="460375"/>
            </a:xfrm>
            <a:prstGeom prst="rect">
              <a:avLst/>
            </a:prstGeom>
            <a:solidFill>
              <a:srgbClr val="FF33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3</a:t>
              </a:r>
            </a:p>
          </p:txBody>
        </p:sp>
        <p:sp>
          <p:nvSpPr>
            <p:cNvPr id="26641" name="Rectangle 16">
              <a:extLst>
                <a:ext uri="{FF2B5EF4-FFF2-40B4-BE49-F238E27FC236}">
                  <a16:creationId xmlns:a16="http://schemas.microsoft.com/office/drawing/2014/main" id="{FE545ECB-7D20-961C-6432-22FAC70EFA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2701" y="3581401"/>
              <a:ext cx="455613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4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E103372-76D7-6561-99D5-01454F8BD37F}"/>
                </a:ext>
              </a:extLst>
            </p:cNvPr>
            <p:cNvSpPr/>
            <p:nvPr/>
          </p:nvSpPr>
          <p:spPr bwMode="auto">
            <a:xfrm>
              <a:off x="5094289" y="358140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2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4614E15-C3E3-09F4-6CB8-A385987DBFF2}"/>
                </a:ext>
              </a:extLst>
            </p:cNvPr>
            <p:cNvSpPr/>
            <p:nvPr/>
          </p:nvSpPr>
          <p:spPr bwMode="auto">
            <a:xfrm>
              <a:off x="5541964" y="358140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1</a:t>
              </a: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0BA9F009-A3DD-C814-75CD-3090FEC50FC8}"/>
                </a:ext>
              </a:extLst>
            </p:cNvPr>
            <p:cNvSpPr/>
            <p:nvPr/>
          </p:nvSpPr>
          <p:spPr bwMode="auto">
            <a:xfrm>
              <a:off x="3178176" y="413385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5</a:t>
              </a: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3E32B67-96E4-D038-1216-0D39EAA60166}"/>
                </a:ext>
              </a:extLst>
            </p:cNvPr>
            <p:cNvSpPr/>
            <p:nvPr/>
          </p:nvSpPr>
          <p:spPr bwMode="auto">
            <a:xfrm>
              <a:off x="4641851" y="413385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</a:t>
              </a: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5857CB0-F924-6A99-CCA6-4C9187F3D6BD}"/>
                </a:ext>
              </a:extLst>
            </p:cNvPr>
            <p:cNvSpPr/>
            <p:nvPr/>
          </p:nvSpPr>
          <p:spPr bwMode="auto">
            <a:xfrm>
              <a:off x="3822701" y="4133851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4</a:t>
              </a:r>
            </a:p>
          </p:txBody>
        </p:sp>
        <p:sp>
          <p:nvSpPr>
            <p:cNvPr id="26647" name="Rectangle 42">
              <a:extLst>
                <a:ext uri="{FF2B5EF4-FFF2-40B4-BE49-F238E27FC236}">
                  <a16:creationId xmlns:a16="http://schemas.microsoft.com/office/drawing/2014/main" id="{98D97210-4322-9A6C-E887-E314205683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91151" y="4133851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4AB6403D-D224-631E-0BAB-8211841AAB79}"/>
                </a:ext>
              </a:extLst>
            </p:cNvPr>
            <p:cNvSpPr/>
            <p:nvPr/>
          </p:nvSpPr>
          <p:spPr bwMode="auto">
            <a:xfrm>
              <a:off x="5838826" y="4133851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1</a:t>
              </a: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270380A9-F0CD-9B13-0F13-839E5A684884}"/>
                </a:ext>
              </a:extLst>
            </p:cNvPr>
            <p:cNvSpPr/>
            <p:nvPr/>
          </p:nvSpPr>
          <p:spPr bwMode="auto">
            <a:xfrm>
              <a:off x="3178176" y="469582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5</a:t>
              </a: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79A762FF-1B5B-917C-68D8-8DDA724D7D0F}"/>
                </a:ext>
              </a:extLst>
            </p:cNvPr>
            <p:cNvSpPr/>
            <p:nvPr/>
          </p:nvSpPr>
          <p:spPr bwMode="auto">
            <a:xfrm>
              <a:off x="4641851" y="4695826"/>
              <a:ext cx="454025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3</a:t>
              </a: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1FBEE4AE-FE25-108B-75E0-6D18CD0B6C82}"/>
                </a:ext>
              </a:extLst>
            </p:cNvPr>
            <p:cNvSpPr/>
            <p:nvPr/>
          </p:nvSpPr>
          <p:spPr bwMode="auto">
            <a:xfrm>
              <a:off x="3822701" y="4695826"/>
              <a:ext cx="455613" cy="4603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r>
                <a:rPr lang="en-GB" dirty="0"/>
                <a:t>4</a:t>
              </a:r>
            </a:p>
          </p:txBody>
        </p:sp>
        <p:sp>
          <p:nvSpPr>
            <p:cNvPr id="26652" name="Rectangle 47">
              <a:extLst>
                <a:ext uri="{FF2B5EF4-FFF2-40B4-BE49-F238E27FC236}">
                  <a16:creationId xmlns:a16="http://schemas.microsoft.com/office/drawing/2014/main" id="{07487CE9-EAC5-B8B3-430F-2FBD52690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91151" y="4695826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2</a:t>
              </a:r>
            </a:p>
          </p:txBody>
        </p:sp>
        <p:sp>
          <p:nvSpPr>
            <p:cNvPr id="26653" name="Rectangle 48">
              <a:extLst>
                <a:ext uri="{FF2B5EF4-FFF2-40B4-BE49-F238E27FC236}">
                  <a16:creationId xmlns:a16="http://schemas.microsoft.com/office/drawing/2014/main" id="{A6FF66D2-7674-DBB4-17F0-394E25C945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75364" y="4695826"/>
              <a:ext cx="454025" cy="460375"/>
            </a:xfrm>
            <a:prstGeom prst="rect">
              <a:avLst/>
            </a:prstGeom>
            <a:solidFill>
              <a:srgbClr val="FF0000"/>
            </a:solidFill>
            <a:ln w="1905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26654" name="Right Brace 49">
              <a:extLst>
                <a:ext uri="{FF2B5EF4-FFF2-40B4-BE49-F238E27FC236}">
                  <a16:creationId xmlns:a16="http://schemas.microsoft.com/office/drawing/2014/main" id="{AB58EAFB-6214-FB6A-8C26-D975D6C60833}"/>
                </a:ext>
              </a:extLst>
            </p:cNvPr>
            <p:cNvSpPr>
              <a:spLocks/>
            </p:cNvSpPr>
            <p:nvPr/>
          </p:nvSpPr>
          <p:spPr bwMode="auto">
            <a:xfrm>
              <a:off x="7377113" y="2432050"/>
              <a:ext cx="330200" cy="2687638"/>
            </a:xfrm>
            <a:prstGeom prst="rightBrace">
              <a:avLst>
                <a:gd name="adj1" fmla="val 8328"/>
                <a:gd name="adj2" fmla="val 50000"/>
              </a:avLst>
            </a:prstGeom>
            <a:noFill/>
            <a:ln w="2857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kumimoji="0" lang="en-GB" altLang="en-US" sz="1800"/>
            </a:p>
          </p:txBody>
        </p:sp>
        <p:sp>
          <p:nvSpPr>
            <p:cNvPr id="26655" name="TextBox 50">
              <a:extLst>
                <a:ext uri="{FF2B5EF4-FFF2-40B4-BE49-F238E27FC236}">
                  <a16:creationId xmlns:a16="http://schemas.microsoft.com/office/drawing/2014/main" id="{76131C70-2423-765E-3052-829BCE58A8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00988" y="3581400"/>
              <a:ext cx="1358900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n = 5 times</a:t>
              </a:r>
            </a:p>
          </p:txBody>
        </p:sp>
        <p:sp>
          <p:nvSpPr>
            <p:cNvPr id="26656" name="TextBox 1">
              <a:extLst>
                <a:ext uri="{FF2B5EF4-FFF2-40B4-BE49-F238E27FC236}">
                  <a16:creationId xmlns:a16="http://schemas.microsoft.com/office/drawing/2014/main" id="{DFA97065-4810-D1D4-EA4F-35E30CEF9B9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66075" y="2700338"/>
              <a:ext cx="2439988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Here we always pivot on the first value</a:t>
              </a:r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5">
            <a:extLst>
              <a:ext uri="{FF2B5EF4-FFF2-40B4-BE49-F238E27FC236}">
                <a16:creationId xmlns:a16="http://schemas.microsoft.com/office/drawing/2014/main" id="{676E5D2D-7F7B-9BAA-A841-85AC79EBE2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9351" y="2136775"/>
            <a:ext cx="3832225" cy="3201988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7651" name="Title 1">
            <a:extLst>
              <a:ext uri="{FF2B5EF4-FFF2-40B4-BE49-F238E27FC236}">
                <a16:creationId xmlns:a16="http://schemas.microsoft.com/office/drawing/2014/main" id="{81164368-B0CE-CF73-6576-791A95C8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Quicksort Analysis</a:t>
            </a:r>
          </a:p>
        </p:txBody>
      </p:sp>
      <p:sp>
        <p:nvSpPr>
          <p:cNvPr id="27652" name="Content Placeholder 2">
            <a:extLst>
              <a:ext uri="{FF2B5EF4-FFF2-40B4-BE49-F238E27FC236}">
                <a16:creationId xmlns:a16="http://schemas.microsoft.com/office/drawing/2014/main" id="{4577B8DC-8B67-3FF9-61A0-DA8B31790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1" y="1724025"/>
            <a:ext cx="3509963" cy="4114800"/>
          </a:xfrm>
        </p:spPr>
        <p:txBody>
          <a:bodyPr/>
          <a:lstStyle/>
          <a:p>
            <a:r>
              <a:rPr lang="en-GB" altLang="en-US"/>
              <a:t>O(n log n) is much better than O(n</a:t>
            </a:r>
            <a:r>
              <a:rPr lang="en-GB" altLang="en-US" baseline="30000"/>
              <a:t>2</a:t>
            </a:r>
            <a:r>
              <a:rPr lang="en-GB" altLang="en-US"/>
              <a:t>)</a:t>
            </a:r>
          </a:p>
        </p:txBody>
      </p:sp>
      <p:sp>
        <p:nvSpPr>
          <p:cNvPr id="27653" name="Footer Placeholder 3">
            <a:extLst>
              <a:ext uri="{FF2B5EF4-FFF2-40B4-BE49-F238E27FC236}">
                <a16:creationId xmlns:a16="http://schemas.microsoft.com/office/drawing/2014/main" id="{72FFB72C-7FB0-271E-69E1-6313AE614F1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27654" name="TextBox 12">
            <a:extLst>
              <a:ext uri="{FF2B5EF4-FFF2-40B4-BE49-F238E27FC236}">
                <a16:creationId xmlns:a16="http://schemas.microsoft.com/office/drawing/2014/main" id="{724E5FE7-A350-0407-F6A2-2B40CD9E07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5988" y="2136775"/>
            <a:ext cx="1211262" cy="36830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O(n log n)</a:t>
            </a:r>
          </a:p>
        </p:txBody>
      </p:sp>
      <p:sp>
        <p:nvSpPr>
          <p:cNvPr id="27655" name="TextBox 13">
            <a:extLst>
              <a:ext uri="{FF2B5EF4-FFF2-40B4-BE49-F238E27FC236}">
                <a16:creationId xmlns:a16="http://schemas.microsoft.com/office/drawing/2014/main" id="{0896EC4E-98D9-D03D-4945-227C37EF61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3439" y="2209800"/>
            <a:ext cx="731837" cy="369888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O(n</a:t>
            </a:r>
            <a:r>
              <a:rPr kumimoji="0" lang="en-GB" altLang="en-US" sz="1800" baseline="30000">
                <a:solidFill>
                  <a:schemeClr val="bg1"/>
                </a:solidFill>
              </a:rPr>
              <a:t>2</a:t>
            </a:r>
            <a:r>
              <a:rPr kumimoji="0" lang="en-GB" altLang="en-US" sz="180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7656" name="Freeform 12">
            <a:extLst>
              <a:ext uri="{FF2B5EF4-FFF2-40B4-BE49-F238E27FC236}">
                <a16:creationId xmlns:a16="http://schemas.microsoft.com/office/drawing/2014/main" id="{4912A74D-1BB8-7721-BC21-CC3D6D550807}"/>
              </a:ext>
            </a:extLst>
          </p:cNvPr>
          <p:cNvSpPr>
            <a:spLocks/>
          </p:cNvSpPr>
          <p:nvPr/>
        </p:nvSpPr>
        <p:spPr bwMode="auto">
          <a:xfrm>
            <a:off x="6229350" y="2117726"/>
            <a:ext cx="2325688" cy="3235325"/>
          </a:xfrm>
          <a:custGeom>
            <a:avLst/>
            <a:gdLst>
              <a:gd name="T0" fmla="*/ 0 w 2326272"/>
              <a:gd name="T1" fmla="*/ 3230457 h 3235934"/>
              <a:gd name="T2" fmla="*/ 288356 w 2326272"/>
              <a:gd name="T3" fmla="*/ 3140590 h 3235934"/>
              <a:gd name="T4" fmla="*/ 600345 w 2326272"/>
              <a:gd name="T5" fmla="*/ 2804775 h 3235934"/>
              <a:gd name="T6" fmla="*/ 917063 w 2326272"/>
              <a:gd name="T7" fmla="*/ 2402741 h 3235934"/>
              <a:gd name="T8" fmla="*/ 1328323 w 2326272"/>
              <a:gd name="T9" fmla="*/ 1787865 h 3235934"/>
              <a:gd name="T10" fmla="*/ 1715948 w 2326272"/>
              <a:gd name="T11" fmla="*/ 1149342 h 3235934"/>
              <a:gd name="T12" fmla="*/ 2084664 w 2326272"/>
              <a:gd name="T13" fmla="*/ 458795 h 3235934"/>
              <a:gd name="T14" fmla="*/ 2321021 w 2326272"/>
              <a:gd name="T15" fmla="*/ 0 h 323593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326272" h="3235934">
                <a:moveTo>
                  <a:pt x="0" y="3235934"/>
                </a:moveTo>
                <a:cubicBezTo>
                  <a:pt x="94361" y="3226458"/>
                  <a:pt x="188723" y="3216982"/>
                  <a:pt x="289007" y="3145915"/>
                </a:cubicBezTo>
                <a:cubicBezTo>
                  <a:pt x="389291" y="3074848"/>
                  <a:pt x="496682" y="2932713"/>
                  <a:pt x="601704" y="2809530"/>
                </a:cubicBezTo>
                <a:cubicBezTo>
                  <a:pt x="706726" y="2686347"/>
                  <a:pt x="797534" y="2576587"/>
                  <a:pt x="919138" y="2406815"/>
                </a:cubicBezTo>
                <a:cubicBezTo>
                  <a:pt x="1040742" y="2237043"/>
                  <a:pt x="1197880" y="2000152"/>
                  <a:pt x="1331329" y="1790898"/>
                </a:cubicBezTo>
                <a:cubicBezTo>
                  <a:pt x="1464778" y="1581644"/>
                  <a:pt x="1593488" y="1373179"/>
                  <a:pt x="1719830" y="1151291"/>
                </a:cubicBezTo>
                <a:cubicBezTo>
                  <a:pt x="1846172" y="929403"/>
                  <a:pt x="1988306" y="651451"/>
                  <a:pt x="2089380" y="459569"/>
                </a:cubicBezTo>
                <a:cubicBezTo>
                  <a:pt x="2190454" y="267687"/>
                  <a:pt x="2258363" y="133843"/>
                  <a:pt x="2326272" y="0"/>
                </a:cubicBezTo>
              </a:path>
            </a:pathLst>
          </a:custGeom>
          <a:noFill/>
          <a:ln w="635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4CB0E8B9-8159-954C-38B9-C7AD8FE3834E}"/>
              </a:ext>
            </a:extLst>
          </p:cNvPr>
          <p:cNvSpPr/>
          <p:nvPr/>
        </p:nvSpPr>
        <p:spPr bwMode="auto">
          <a:xfrm>
            <a:off x="6254750" y="5346700"/>
            <a:ext cx="46038" cy="46038"/>
          </a:xfrm>
          <a:prstGeom prst="arc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7658" name="Freeform 14">
            <a:extLst>
              <a:ext uri="{FF2B5EF4-FFF2-40B4-BE49-F238E27FC236}">
                <a16:creationId xmlns:a16="http://schemas.microsoft.com/office/drawing/2014/main" id="{5827141F-607D-5A1B-4D22-67E8B0296BA9}"/>
              </a:ext>
            </a:extLst>
          </p:cNvPr>
          <p:cNvSpPr>
            <a:spLocks/>
          </p:cNvSpPr>
          <p:nvPr/>
        </p:nvSpPr>
        <p:spPr bwMode="auto">
          <a:xfrm>
            <a:off x="6261100" y="2117725"/>
            <a:ext cx="877888" cy="3221038"/>
          </a:xfrm>
          <a:custGeom>
            <a:avLst/>
            <a:gdLst>
              <a:gd name="T0" fmla="*/ 0 w 876497"/>
              <a:gd name="T1" fmla="*/ 3215587 h 3221720"/>
              <a:gd name="T2" fmla="*/ 134567 w 876497"/>
              <a:gd name="T3" fmla="*/ 3121011 h 3221720"/>
              <a:gd name="T4" fmla="*/ 302773 w 876497"/>
              <a:gd name="T5" fmla="*/ 2856198 h 3221720"/>
              <a:gd name="T6" fmla="*/ 495010 w 876497"/>
              <a:gd name="T7" fmla="*/ 2250911 h 3221720"/>
              <a:gd name="T8" fmla="*/ 701666 w 876497"/>
              <a:gd name="T9" fmla="*/ 1305150 h 3221720"/>
              <a:gd name="T10" fmla="*/ 841036 w 876497"/>
              <a:gd name="T11" fmla="*/ 496527 h 3221720"/>
              <a:gd name="T12" fmla="*/ 889096 w 876497"/>
              <a:gd name="T13" fmla="*/ 0 h 322172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876497" h="3221720">
                <a:moveTo>
                  <a:pt x="0" y="3221720"/>
                </a:moveTo>
                <a:cubicBezTo>
                  <a:pt x="41456" y="3204348"/>
                  <a:pt x="82912" y="3186976"/>
                  <a:pt x="132659" y="3126964"/>
                </a:cubicBezTo>
                <a:cubicBezTo>
                  <a:pt x="182406" y="3066952"/>
                  <a:pt x="239260" y="3006939"/>
                  <a:pt x="298483" y="2861646"/>
                </a:cubicBezTo>
                <a:cubicBezTo>
                  <a:pt x="357706" y="2716353"/>
                  <a:pt x="422456" y="2514205"/>
                  <a:pt x="487996" y="2255204"/>
                </a:cubicBezTo>
                <a:cubicBezTo>
                  <a:pt x="553536" y="1996203"/>
                  <a:pt x="634868" y="1600595"/>
                  <a:pt x="691722" y="1307640"/>
                </a:cubicBezTo>
                <a:cubicBezTo>
                  <a:pt x="748576" y="1014685"/>
                  <a:pt x="798323" y="715412"/>
                  <a:pt x="829119" y="497472"/>
                </a:cubicBezTo>
                <a:cubicBezTo>
                  <a:pt x="859915" y="279532"/>
                  <a:pt x="868206" y="139766"/>
                  <a:pt x="876497" y="0"/>
                </a:cubicBezTo>
              </a:path>
            </a:pathLst>
          </a:custGeom>
          <a:noFill/>
          <a:ln w="412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366C6EBC-07F2-07AA-5F55-2D95F49C5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305" y="-481013"/>
            <a:ext cx="9779183" cy="1325563"/>
          </a:xfrm>
        </p:spPr>
        <p:txBody>
          <a:bodyPr/>
          <a:lstStyle/>
          <a:p>
            <a:r>
              <a:rPr lang="en-GB" altLang="en-US" dirty="0"/>
              <a:t>In-place Sort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E5F0B-8C15-CF7F-CCE5-A070B37C3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717" y="844550"/>
            <a:ext cx="11761076" cy="5435600"/>
          </a:xfrm>
        </p:spPr>
        <p:txBody>
          <a:bodyPr/>
          <a:lstStyle/>
          <a:p>
            <a:pPr>
              <a:defRPr/>
            </a:pPr>
            <a:r>
              <a:rPr lang="en-GB" dirty="0"/>
              <a:t>Since we have been talking about partitioning, you may think that we need to create temporary stores for the partitions</a:t>
            </a:r>
          </a:p>
          <a:p>
            <a:pPr>
              <a:defRPr/>
            </a:pPr>
            <a:r>
              <a:rPr lang="en-GB" dirty="0"/>
              <a:t>However, Quicksort is an example of an algorithm that can be implemented using in-place sorting i.e. using the input array/list to “hold” the partitions</a:t>
            </a:r>
          </a:p>
          <a:p>
            <a:pPr>
              <a:defRPr/>
            </a:pPr>
            <a:r>
              <a:rPr lang="en-GB" dirty="0"/>
              <a:t>Assume left partition should contain high values and right partition should contain low values then the four required steps are: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Search the left partition for a low value that needs to be swapped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Search the right partition for a high value that needs to be swapped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If the left position equals or exceeds the right position then we have checked all the values in both partitions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Swap the left and right values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dirty="0"/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31C2A041-A6E6-0C3B-1B4A-284E78DB8E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ight Arrow 39">
            <a:extLst>
              <a:ext uri="{FF2B5EF4-FFF2-40B4-BE49-F238E27FC236}">
                <a16:creationId xmlns:a16="http://schemas.microsoft.com/office/drawing/2014/main" id="{C75E3A51-58CC-B4D9-0408-DB7AC106E43C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186114" y="5646739"/>
            <a:ext cx="344487" cy="414337"/>
          </a:xfrm>
          <a:prstGeom prst="rightArrow">
            <a:avLst>
              <a:gd name="adj1" fmla="val 50000"/>
              <a:gd name="adj2" fmla="val 50000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>
              <a:solidFill>
                <a:schemeClr val="bg1"/>
              </a:solidFill>
            </a:endParaRPr>
          </a:p>
        </p:txBody>
      </p:sp>
      <p:sp>
        <p:nvSpPr>
          <p:cNvPr id="29699" name="Right Arrow 39">
            <a:extLst>
              <a:ext uri="{FF2B5EF4-FFF2-40B4-BE49-F238E27FC236}">
                <a16:creationId xmlns:a16="http://schemas.microsoft.com/office/drawing/2014/main" id="{8E41AE52-6C62-D7A0-9C4D-89B8D32A2A6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8588375" y="1670050"/>
            <a:ext cx="344488" cy="414338"/>
          </a:xfrm>
          <a:prstGeom prst="rightArrow">
            <a:avLst>
              <a:gd name="adj1" fmla="val 50000"/>
              <a:gd name="adj2" fmla="val 50000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>
              <a:solidFill>
                <a:schemeClr val="bg1"/>
              </a:solidFill>
            </a:endParaRPr>
          </a:p>
        </p:txBody>
      </p:sp>
      <p:sp>
        <p:nvSpPr>
          <p:cNvPr id="29700" name="Right Arrow 39">
            <a:extLst>
              <a:ext uri="{FF2B5EF4-FFF2-40B4-BE49-F238E27FC236}">
                <a16:creationId xmlns:a16="http://schemas.microsoft.com/office/drawing/2014/main" id="{158E8E6B-5F97-8D88-05AF-1649DB706753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5019675" y="5657850"/>
            <a:ext cx="344488" cy="414338"/>
          </a:xfrm>
          <a:prstGeom prst="rightArrow">
            <a:avLst>
              <a:gd name="adj1" fmla="val 50000"/>
              <a:gd name="adj2" fmla="val 50000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>
              <a:solidFill>
                <a:schemeClr val="bg1"/>
              </a:solidFill>
            </a:endParaRPr>
          </a:p>
        </p:txBody>
      </p:sp>
      <p:sp>
        <p:nvSpPr>
          <p:cNvPr id="29701" name="Right Arrow 105">
            <a:extLst>
              <a:ext uri="{FF2B5EF4-FFF2-40B4-BE49-F238E27FC236}">
                <a16:creationId xmlns:a16="http://schemas.microsoft.com/office/drawing/2014/main" id="{45A2CE24-18F6-8F43-BCEE-FAA6176504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9451" y="5745164"/>
            <a:ext cx="339725" cy="293687"/>
          </a:xfrm>
          <a:prstGeom prst="rightArrow">
            <a:avLst>
              <a:gd name="adj1" fmla="val 50000"/>
              <a:gd name="adj2" fmla="val 50148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9702" name="Right Arrow 39">
            <a:extLst>
              <a:ext uri="{FF2B5EF4-FFF2-40B4-BE49-F238E27FC236}">
                <a16:creationId xmlns:a16="http://schemas.microsoft.com/office/drawing/2014/main" id="{328A2435-3847-5A35-3CEB-9EEB08CDF247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716213" y="2908301"/>
            <a:ext cx="344488" cy="414337"/>
          </a:xfrm>
          <a:prstGeom prst="rightArrow">
            <a:avLst>
              <a:gd name="adj1" fmla="val 50000"/>
              <a:gd name="adj2" fmla="val 50000"/>
            </a:avLst>
          </a:prstGeom>
          <a:noFill/>
          <a:ln w="12700" algn="ctr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>
              <a:solidFill>
                <a:schemeClr val="bg1"/>
              </a:solidFill>
            </a:endParaRPr>
          </a:p>
        </p:txBody>
      </p:sp>
      <p:sp>
        <p:nvSpPr>
          <p:cNvPr id="29703" name="Title 1">
            <a:extLst>
              <a:ext uri="{FF2B5EF4-FFF2-40B4-BE49-F238E27FC236}">
                <a16:creationId xmlns:a16="http://schemas.microsoft.com/office/drawing/2014/main" id="{6E534AD3-F097-BBC2-3559-160E70C84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96" y="-670197"/>
            <a:ext cx="9779183" cy="1325563"/>
          </a:xfrm>
        </p:spPr>
        <p:txBody>
          <a:bodyPr/>
          <a:lstStyle/>
          <a:p>
            <a:r>
              <a:rPr lang="en-GB" altLang="en-US"/>
              <a:t>In-place Partition Example</a:t>
            </a:r>
          </a:p>
        </p:txBody>
      </p:sp>
      <p:sp>
        <p:nvSpPr>
          <p:cNvPr id="29704" name="Footer Placeholder 3">
            <a:extLst>
              <a:ext uri="{FF2B5EF4-FFF2-40B4-BE49-F238E27FC236}">
                <a16:creationId xmlns:a16="http://schemas.microsoft.com/office/drawing/2014/main" id="{89777716-55CA-4B24-25E5-47C7B799984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1901D6C-1A55-5DA0-F7D2-62F4BFA679EF}"/>
              </a:ext>
            </a:extLst>
          </p:cNvPr>
          <p:cNvSpPr/>
          <p:nvPr/>
        </p:nvSpPr>
        <p:spPr bwMode="auto">
          <a:xfrm>
            <a:off x="2681288" y="12271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06" name="Rectangle 5">
            <a:extLst>
              <a:ext uri="{FF2B5EF4-FFF2-40B4-BE49-F238E27FC236}">
                <a16:creationId xmlns:a16="http://schemas.microsoft.com/office/drawing/2014/main" id="{C1E1E4B0-0072-2554-6C13-280364EEDB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2514" y="1227139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335A40-3F1F-546E-4476-563D4744283D}"/>
              </a:ext>
            </a:extLst>
          </p:cNvPr>
          <p:cNvSpPr/>
          <p:nvPr/>
        </p:nvSpPr>
        <p:spPr bwMode="auto">
          <a:xfrm>
            <a:off x="3135313" y="12271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5E698E-CEB2-207F-7F44-34E45DA688FB}"/>
              </a:ext>
            </a:extLst>
          </p:cNvPr>
          <p:cNvSpPr/>
          <p:nvPr/>
        </p:nvSpPr>
        <p:spPr bwMode="auto">
          <a:xfrm>
            <a:off x="4044951" y="1227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2069E27-0A6F-50E4-6B7B-D3CCEAD5CD63}"/>
              </a:ext>
            </a:extLst>
          </p:cNvPr>
          <p:cNvSpPr/>
          <p:nvPr/>
        </p:nvSpPr>
        <p:spPr bwMode="auto">
          <a:xfrm>
            <a:off x="4492626" y="1227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10" name="Right Arrow 9">
            <a:extLst>
              <a:ext uri="{FF2B5EF4-FFF2-40B4-BE49-F238E27FC236}">
                <a16:creationId xmlns:a16="http://schemas.microsoft.com/office/drawing/2014/main" id="{5582839D-8ECE-AC7B-1E10-F85E8CBD1B42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713038" y="1654176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11" name="Right Arrow 10">
            <a:extLst>
              <a:ext uri="{FF2B5EF4-FFF2-40B4-BE49-F238E27FC236}">
                <a16:creationId xmlns:a16="http://schemas.microsoft.com/office/drawing/2014/main" id="{3D7D1802-CFC7-D729-35CF-D361E03C634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4979195" y="1662907"/>
            <a:ext cx="344487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12" name="TextBox 12">
            <a:extLst>
              <a:ext uri="{FF2B5EF4-FFF2-40B4-BE49-F238E27FC236}">
                <a16:creationId xmlns:a16="http://schemas.microsoft.com/office/drawing/2014/main" id="{F939CAD4-4B9D-A9D3-4CF7-703B063E35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3013" y="895350"/>
            <a:ext cx="6588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High</a:t>
            </a:r>
          </a:p>
        </p:txBody>
      </p:sp>
      <p:sp>
        <p:nvSpPr>
          <p:cNvPr id="29713" name="TextBox 13">
            <a:extLst>
              <a:ext uri="{FF2B5EF4-FFF2-40B4-BE49-F238E27FC236}">
                <a16:creationId xmlns:a16="http://schemas.microsoft.com/office/drawing/2014/main" id="{6C3BAC40-8025-42B3-D6BD-3553D5708F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2138" y="895350"/>
            <a:ext cx="6080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Low</a:t>
            </a:r>
          </a:p>
        </p:txBody>
      </p:sp>
      <p:sp>
        <p:nvSpPr>
          <p:cNvPr id="29714" name="TextBox 14">
            <a:extLst>
              <a:ext uri="{FF2B5EF4-FFF2-40B4-BE49-F238E27FC236}">
                <a16:creationId xmlns:a16="http://schemas.microsoft.com/office/drawing/2014/main" id="{FA0AD60A-6063-2EF1-D020-E8C8FEE4FB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0688" y="2017714"/>
            <a:ext cx="1536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 &gt; 3 so stop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705A221-DA7C-F0FD-7D78-FBC1ED098742}"/>
              </a:ext>
            </a:extLst>
          </p:cNvPr>
          <p:cNvSpPr/>
          <p:nvPr/>
        </p:nvSpPr>
        <p:spPr bwMode="auto">
          <a:xfrm>
            <a:off x="6723063" y="12271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16" name="Rectangle 24">
            <a:extLst>
              <a:ext uri="{FF2B5EF4-FFF2-40B4-BE49-F238E27FC236}">
                <a16:creationId xmlns:a16="http://schemas.microsoft.com/office/drawing/2014/main" id="{82590435-88EC-5D31-27F3-5020389095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34289" y="1227139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9C3DC0C-077F-6FEC-BB3E-D5EEA671E42C}"/>
              </a:ext>
            </a:extLst>
          </p:cNvPr>
          <p:cNvSpPr/>
          <p:nvPr/>
        </p:nvSpPr>
        <p:spPr bwMode="auto">
          <a:xfrm>
            <a:off x="7177088" y="12271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53503EC-51F0-519E-986E-9CCF747364DC}"/>
              </a:ext>
            </a:extLst>
          </p:cNvPr>
          <p:cNvSpPr/>
          <p:nvPr/>
        </p:nvSpPr>
        <p:spPr bwMode="auto">
          <a:xfrm>
            <a:off x="8086726" y="1227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232F7E5-BAB3-8CE3-61C0-537DD7B397F5}"/>
              </a:ext>
            </a:extLst>
          </p:cNvPr>
          <p:cNvSpPr/>
          <p:nvPr/>
        </p:nvSpPr>
        <p:spPr bwMode="auto">
          <a:xfrm>
            <a:off x="8534401" y="1227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20" name="Right Arrow 28">
            <a:extLst>
              <a:ext uri="{FF2B5EF4-FFF2-40B4-BE49-F238E27FC236}">
                <a16:creationId xmlns:a16="http://schemas.microsoft.com/office/drawing/2014/main" id="{24D01455-628C-531C-7CBB-4A4D816D8DD9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705726" y="1670051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21" name="Right Arrow 29">
            <a:extLst>
              <a:ext uri="{FF2B5EF4-FFF2-40B4-BE49-F238E27FC236}">
                <a16:creationId xmlns:a16="http://schemas.microsoft.com/office/drawing/2014/main" id="{78B3262B-53BB-911D-7C80-3134BEF2E99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8176420" y="1662907"/>
            <a:ext cx="344487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22" name="TextBox 30">
            <a:extLst>
              <a:ext uri="{FF2B5EF4-FFF2-40B4-BE49-F238E27FC236}">
                <a16:creationId xmlns:a16="http://schemas.microsoft.com/office/drawing/2014/main" id="{44E606CD-5756-D4ED-F6AB-9196B179D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4326" y="2065339"/>
            <a:ext cx="19097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 &lt; 3 so move R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1E7CEF2-236D-BAF8-84B1-E1727CEDFBC2}"/>
              </a:ext>
            </a:extLst>
          </p:cNvPr>
          <p:cNvSpPr/>
          <p:nvPr/>
        </p:nvSpPr>
        <p:spPr bwMode="auto">
          <a:xfrm>
            <a:off x="4945064" y="1227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D7E5906-6CF4-8B84-CC8C-95158E9B1860}"/>
              </a:ext>
            </a:extLst>
          </p:cNvPr>
          <p:cNvSpPr/>
          <p:nvPr/>
        </p:nvSpPr>
        <p:spPr bwMode="auto">
          <a:xfrm>
            <a:off x="8993189" y="1227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C20AA1B-713F-F18F-060E-E5C0A5428095}"/>
              </a:ext>
            </a:extLst>
          </p:cNvPr>
          <p:cNvSpPr/>
          <p:nvPr/>
        </p:nvSpPr>
        <p:spPr bwMode="auto">
          <a:xfrm>
            <a:off x="2681288" y="2489201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26" name="Rectangle 35">
            <a:extLst>
              <a:ext uri="{FF2B5EF4-FFF2-40B4-BE49-F238E27FC236}">
                <a16:creationId xmlns:a16="http://schemas.microsoft.com/office/drawing/2014/main" id="{F86BEFC6-4974-4362-F7EB-EDF391A75D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2514" y="2489201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9DBE431-8FA3-2582-8FD2-68C16D0F27EC}"/>
              </a:ext>
            </a:extLst>
          </p:cNvPr>
          <p:cNvSpPr/>
          <p:nvPr/>
        </p:nvSpPr>
        <p:spPr bwMode="auto">
          <a:xfrm>
            <a:off x="3135313" y="2489201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C404A09-A9DA-D873-FE74-5F30BA8A2185}"/>
              </a:ext>
            </a:extLst>
          </p:cNvPr>
          <p:cNvSpPr/>
          <p:nvPr/>
        </p:nvSpPr>
        <p:spPr bwMode="auto">
          <a:xfrm>
            <a:off x="4044951" y="2489201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8207EE3-B5B2-973D-8B7D-79C46669746C}"/>
              </a:ext>
            </a:extLst>
          </p:cNvPr>
          <p:cNvSpPr/>
          <p:nvPr/>
        </p:nvSpPr>
        <p:spPr bwMode="auto">
          <a:xfrm>
            <a:off x="4492626" y="2489201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30" name="Right Arrow 39">
            <a:extLst>
              <a:ext uri="{FF2B5EF4-FFF2-40B4-BE49-F238E27FC236}">
                <a16:creationId xmlns:a16="http://schemas.microsoft.com/office/drawing/2014/main" id="{3A819F6D-62E9-4EEB-C7D3-DE61C3398D0C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182938" y="2914651"/>
            <a:ext cx="344488" cy="41433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31" name="Right Arrow 40">
            <a:extLst>
              <a:ext uri="{FF2B5EF4-FFF2-40B4-BE49-F238E27FC236}">
                <a16:creationId xmlns:a16="http://schemas.microsoft.com/office/drawing/2014/main" id="{682445B9-DC74-0288-0821-AAD47DA310C4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4978401" y="2924176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32" name="TextBox 41">
            <a:extLst>
              <a:ext uri="{FF2B5EF4-FFF2-40B4-BE49-F238E27FC236}">
                <a16:creationId xmlns:a16="http://schemas.microsoft.com/office/drawing/2014/main" id="{AFD9DCCA-FA97-E937-0B66-6969D2BDCD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9213" y="3363913"/>
            <a:ext cx="18843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 &gt; 3 so move L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AFE12C5-BA48-A65C-2EF5-71BC8358064E}"/>
              </a:ext>
            </a:extLst>
          </p:cNvPr>
          <p:cNvSpPr/>
          <p:nvPr/>
        </p:nvSpPr>
        <p:spPr bwMode="auto">
          <a:xfrm>
            <a:off x="4945064" y="2489201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8F18236-A779-0989-0BA5-90A4745C5941}"/>
              </a:ext>
            </a:extLst>
          </p:cNvPr>
          <p:cNvSpPr/>
          <p:nvPr/>
        </p:nvSpPr>
        <p:spPr bwMode="auto">
          <a:xfrm>
            <a:off x="2681288" y="38179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35" name="Rectangle 44">
            <a:extLst>
              <a:ext uri="{FF2B5EF4-FFF2-40B4-BE49-F238E27FC236}">
                <a16:creationId xmlns:a16="http://schemas.microsoft.com/office/drawing/2014/main" id="{FF04CB86-4A64-1C5A-10D3-09E71CEA2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2514" y="3817939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B50EBB8-75EA-68B9-1F93-786815C870FC}"/>
              </a:ext>
            </a:extLst>
          </p:cNvPr>
          <p:cNvSpPr/>
          <p:nvPr/>
        </p:nvSpPr>
        <p:spPr bwMode="auto">
          <a:xfrm>
            <a:off x="3135313" y="38179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268AB9B-CEB1-4C2F-FB76-D78ED602634D}"/>
              </a:ext>
            </a:extLst>
          </p:cNvPr>
          <p:cNvSpPr/>
          <p:nvPr/>
        </p:nvSpPr>
        <p:spPr bwMode="auto">
          <a:xfrm>
            <a:off x="4044951" y="38179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505309C-3254-8410-E91F-58044BDD6EEE}"/>
              </a:ext>
            </a:extLst>
          </p:cNvPr>
          <p:cNvSpPr/>
          <p:nvPr/>
        </p:nvSpPr>
        <p:spPr bwMode="auto">
          <a:xfrm>
            <a:off x="4492626" y="38179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39" name="Right Arrow 48">
            <a:extLst>
              <a:ext uri="{FF2B5EF4-FFF2-40B4-BE49-F238E27FC236}">
                <a16:creationId xmlns:a16="http://schemas.microsoft.com/office/drawing/2014/main" id="{5DAA4308-6F63-ABCD-8ECE-DDF4C8C3294A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211513" y="4268788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40" name="Right Arrow 49">
            <a:extLst>
              <a:ext uri="{FF2B5EF4-FFF2-40B4-BE49-F238E27FC236}">
                <a16:creationId xmlns:a16="http://schemas.microsoft.com/office/drawing/2014/main" id="{008F4048-0E4A-229F-FE10-82FE712A56F4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4978401" y="4254501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41" name="TextBox 50">
            <a:extLst>
              <a:ext uri="{FF2B5EF4-FFF2-40B4-BE49-F238E27FC236}">
                <a16:creationId xmlns:a16="http://schemas.microsoft.com/office/drawing/2014/main" id="{85CB165D-3A69-4246-557D-6B880C9C95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9214" y="4692650"/>
            <a:ext cx="15382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 &lt; 3 so stop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C0FF6D8-F0B4-3A25-E097-1B0CE9CC181D}"/>
              </a:ext>
            </a:extLst>
          </p:cNvPr>
          <p:cNvSpPr/>
          <p:nvPr/>
        </p:nvSpPr>
        <p:spPr bwMode="auto">
          <a:xfrm>
            <a:off x="4945064" y="38179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5F0FAB7-620E-F67D-F717-EFE2475DEBC9}"/>
              </a:ext>
            </a:extLst>
          </p:cNvPr>
          <p:cNvSpPr/>
          <p:nvPr/>
        </p:nvSpPr>
        <p:spPr bwMode="auto">
          <a:xfrm>
            <a:off x="2681288" y="522128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44" name="Rectangle 53">
            <a:extLst>
              <a:ext uri="{FF2B5EF4-FFF2-40B4-BE49-F238E27FC236}">
                <a16:creationId xmlns:a16="http://schemas.microsoft.com/office/drawing/2014/main" id="{D845D195-DF4E-87BA-8D29-387DB1D0F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2514" y="5221289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904BE8F-FCA4-5F62-BD67-11F718866F08}"/>
              </a:ext>
            </a:extLst>
          </p:cNvPr>
          <p:cNvSpPr/>
          <p:nvPr/>
        </p:nvSpPr>
        <p:spPr bwMode="auto">
          <a:xfrm>
            <a:off x="3135313" y="522128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5BA5F68-08A6-4223-6E91-7488014AA2B8}"/>
              </a:ext>
            </a:extLst>
          </p:cNvPr>
          <p:cNvSpPr/>
          <p:nvPr/>
        </p:nvSpPr>
        <p:spPr bwMode="auto">
          <a:xfrm>
            <a:off x="4044951" y="5221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426C968-1A6E-768D-5499-72AD3D021D69}"/>
              </a:ext>
            </a:extLst>
          </p:cNvPr>
          <p:cNvSpPr/>
          <p:nvPr/>
        </p:nvSpPr>
        <p:spPr bwMode="auto">
          <a:xfrm>
            <a:off x="4492626" y="5221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48" name="Right Arrow 57">
            <a:extLst>
              <a:ext uri="{FF2B5EF4-FFF2-40B4-BE49-F238E27FC236}">
                <a16:creationId xmlns:a16="http://schemas.microsoft.com/office/drawing/2014/main" id="{A5924560-2618-25EB-6106-7B2198486670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661570" y="5657058"/>
            <a:ext cx="346075" cy="41433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49" name="Right Arrow 58">
            <a:extLst>
              <a:ext uri="{FF2B5EF4-FFF2-40B4-BE49-F238E27FC236}">
                <a16:creationId xmlns:a16="http://schemas.microsoft.com/office/drawing/2014/main" id="{9C736AC2-79CC-519C-AA61-3304CDE6E2A0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4565651" y="5657851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50" name="TextBox 59">
            <a:extLst>
              <a:ext uri="{FF2B5EF4-FFF2-40B4-BE49-F238E27FC236}">
                <a16:creationId xmlns:a16="http://schemas.microsoft.com/office/drawing/2014/main" id="{6E6994B8-03C1-0067-0616-31B95C1E05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9213" y="6096000"/>
            <a:ext cx="272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Swap and move L and R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0C49458-BE24-E94F-50AA-D844A8445CD1}"/>
              </a:ext>
            </a:extLst>
          </p:cNvPr>
          <p:cNvSpPr/>
          <p:nvPr/>
        </p:nvSpPr>
        <p:spPr bwMode="auto">
          <a:xfrm>
            <a:off x="4945064" y="5221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B8DB41A-9485-A849-522C-51A7C8D3C627}"/>
              </a:ext>
            </a:extLst>
          </p:cNvPr>
          <p:cNvSpPr/>
          <p:nvPr/>
        </p:nvSpPr>
        <p:spPr bwMode="auto">
          <a:xfrm>
            <a:off x="6767513" y="2524126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53" name="Rectangle 62">
            <a:extLst>
              <a:ext uri="{FF2B5EF4-FFF2-40B4-BE49-F238E27FC236}">
                <a16:creationId xmlns:a16="http://schemas.microsoft.com/office/drawing/2014/main" id="{AF33C7DB-A9E5-D81D-4B7A-A7D8740D4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78739" y="2524126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9D651A63-46D2-380A-BC83-9A0933785B15}"/>
              </a:ext>
            </a:extLst>
          </p:cNvPr>
          <p:cNvSpPr/>
          <p:nvPr/>
        </p:nvSpPr>
        <p:spPr bwMode="auto">
          <a:xfrm>
            <a:off x="7221538" y="2524126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4764CB47-CBF0-15F4-5A42-BFA5FB9EE2FC}"/>
              </a:ext>
            </a:extLst>
          </p:cNvPr>
          <p:cNvSpPr/>
          <p:nvPr/>
        </p:nvSpPr>
        <p:spPr bwMode="auto">
          <a:xfrm>
            <a:off x="8131176" y="2524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6BC8DAC-4A5C-8FAC-F6F5-C0D44AE3A568}"/>
              </a:ext>
            </a:extLst>
          </p:cNvPr>
          <p:cNvSpPr/>
          <p:nvPr/>
        </p:nvSpPr>
        <p:spPr bwMode="auto">
          <a:xfrm>
            <a:off x="8578851" y="2524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57" name="Right Arrow 66">
            <a:extLst>
              <a:ext uri="{FF2B5EF4-FFF2-40B4-BE49-F238E27FC236}">
                <a16:creationId xmlns:a16="http://schemas.microsoft.com/office/drawing/2014/main" id="{8F845EC3-98F0-E2E8-3FA0-B75A882B58C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750176" y="2967038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58" name="Right Arrow 67">
            <a:extLst>
              <a:ext uri="{FF2B5EF4-FFF2-40B4-BE49-F238E27FC236}">
                <a16:creationId xmlns:a16="http://schemas.microsoft.com/office/drawing/2014/main" id="{52DDDFD2-5CB9-2D73-CBFE-983ED4126711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8183563" y="2960688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59" name="TextBox 68">
            <a:extLst>
              <a:ext uri="{FF2B5EF4-FFF2-40B4-BE49-F238E27FC236}">
                <a16:creationId xmlns:a16="http://schemas.microsoft.com/office/drawing/2014/main" id="{3E8394E7-AD9A-8C6C-6EA1-35972F9F6E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8775" y="3363913"/>
            <a:ext cx="15382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 &gt; 3 so stop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0ADB963-68D1-8CFF-6E37-796C0DDE80D4}"/>
              </a:ext>
            </a:extLst>
          </p:cNvPr>
          <p:cNvSpPr/>
          <p:nvPr/>
        </p:nvSpPr>
        <p:spPr bwMode="auto">
          <a:xfrm>
            <a:off x="9037639" y="2524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A595AD76-4578-A060-A349-F4BF3DC3C2DC}"/>
              </a:ext>
            </a:extLst>
          </p:cNvPr>
          <p:cNvSpPr/>
          <p:nvPr/>
        </p:nvSpPr>
        <p:spPr bwMode="auto">
          <a:xfrm>
            <a:off x="6786563" y="3806826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62" name="Rectangle 80">
            <a:extLst>
              <a:ext uri="{FF2B5EF4-FFF2-40B4-BE49-F238E27FC236}">
                <a16:creationId xmlns:a16="http://schemas.microsoft.com/office/drawing/2014/main" id="{9A7AA806-C63E-9435-A9CA-8FBA77880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7789" y="3806826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BF38412-F9AD-1AC3-B0F6-3FA0434CD6F0}"/>
              </a:ext>
            </a:extLst>
          </p:cNvPr>
          <p:cNvSpPr/>
          <p:nvPr/>
        </p:nvSpPr>
        <p:spPr bwMode="auto">
          <a:xfrm>
            <a:off x="7240588" y="3806826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59B10FAA-7F48-5955-DF8A-623AC1299353}"/>
              </a:ext>
            </a:extLst>
          </p:cNvPr>
          <p:cNvSpPr/>
          <p:nvPr/>
        </p:nvSpPr>
        <p:spPr bwMode="auto">
          <a:xfrm>
            <a:off x="8150226" y="38068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4BDC260D-F2F0-8210-8A75-75CE5403F53D}"/>
              </a:ext>
            </a:extLst>
          </p:cNvPr>
          <p:cNvSpPr/>
          <p:nvPr/>
        </p:nvSpPr>
        <p:spPr bwMode="auto">
          <a:xfrm>
            <a:off x="8597901" y="38068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66" name="Right Arrow 84">
            <a:extLst>
              <a:ext uri="{FF2B5EF4-FFF2-40B4-BE49-F238E27FC236}">
                <a16:creationId xmlns:a16="http://schemas.microsoft.com/office/drawing/2014/main" id="{62356071-222D-B4BC-630D-C51A39E1BFD5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769226" y="4249738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67" name="Right Arrow 85">
            <a:extLst>
              <a:ext uri="{FF2B5EF4-FFF2-40B4-BE49-F238E27FC236}">
                <a16:creationId xmlns:a16="http://schemas.microsoft.com/office/drawing/2014/main" id="{FED5E70E-4222-94F6-CA66-809D2B69BD35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8201820" y="4242595"/>
            <a:ext cx="346075" cy="41433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68" name="TextBox 86">
            <a:extLst>
              <a:ext uri="{FF2B5EF4-FFF2-40B4-BE49-F238E27FC236}">
                <a16:creationId xmlns:a16="http://schemas.microsoft.com/office/drawing/2014/main" id="{ED687023-5905-87B5-997C-FA4DB9023E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26239" y="4646613"/>
            <a:ext cx="15382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 = 3 so stop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DA83EB9-2C05-BE70-0386-1D8C8BB013DC}"/>
              </a:ext>
            </a:extLst>
          </p:cNvPr>
          <p:cNvSpPr/>
          <p:nvPr/>
        </p:nvSpPr>
        <p:spPr bwMode="auto">
          <a:xfrm>
            <a:off x="9056689" y="38068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82129125-C883-51B1-B8DB-FBDD994B5E12}"/>
              </a:ext>
            </a:extLst>
          </p:cNvPr>
          <p:cNvSpPr/>
          <p:nvPr/>
        </p:nvSpPr>
        <p:spPr bwMode="auto">
          <a:xfrm>
            <a:off x="6811963" y="51006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5</a:t>
            </a:r>
          </a:p>
        </p:txBody>
      </p:sp>
      <p:sp>
        <p:nvSpPr>
          <p:cNvPr id="29771" name="Rectangle 89">
            <a:extLst>
              <a:ext uri="{FF2B5EF4-FFF2-40B4-BE49-F238E27FC236}">
                <a16:creationId xmlns:a16="http://schemas.microsoft.com/office/drawing/2014/main" id="{D9DB9CF5-B756-DDB8-1B68-632BA0AA23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23189" y="5100639"/>
            <a:ext cx="454025" cy="460375"/>
          </a:xfrm>
          <a:prstGeom prst="rect">
            <a:avLst/>
          </a:prstGeom>
          <a:solidFill>
            <a:srgbClr val="FF0000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E210345A-F25C-B5DC-FBC3-6250D9896F3E}"/>
              </a:ext>
            </a:extLst>
          </p:cNvPr>
          <p:cNvSpPr/>
          <p:nvPr/>
        </p:nvSpPr>
        <p:spPr bwMode="auto">
          <a:xfrm>
            <a:off x="7265988" y="51006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D322995A-85F0-D2AD-AAB3-C73E130AFE9B}"/>
              </a:ext>
            </a:extLst>
          </p:cNvPr>
          <p:cNvSpPr/>
          <p:nvPr/>
        </p:nvSpPr>
        <p:spPr bwMode="auto">
          <a:xfrm>
            <a:off x="8175626" y="51006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2ACCC882-7CB4-359C-0560-431BA3D7BCD3}"/>
              </a:ext>
            </a:extLst>
          </p:cNvPr>
          <p:cNvSpPr/>
          <p:nvPr/>
        </p:nvSpPr>
        <p:spPr bwMode="auto">
          <a:xfrm>
            <a:off x="8623301" y="51006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</a:t>
            </a:r>
          </a:p>
        </p:txBody>
      </p:sp>
      <p:sp>
        <p:nvSpPr>
          <p:cNvPr id="29775" name="Right Arrow 93">
            <a:extLst>
              <a:ext uri="{FF2B5EF4-FFF2-40B4-BE49-F238E27FC236}">
                <a16:creationId xmlns:a16="http://schemas.microsoft.com/office/drawing/2014/main" id="{2733DDA7-1F5C-A38C-3565-C680E444B93C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7794626" y="5543551"/>
            <a:ext cx="346075" cy="41275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9776" name="Right Arrow 94">
            <a:extLst>
              <a:ext uri="{FF2B5EF4-FFF2-40B4-BE49-F238E27FC236}">
                <a16:creationId xmlns:a16="http://schemas.microsoft.com/office/drawing/2014/main" id="{7498E290-9330-EE43-5568-7529C28AB022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8227220" y="5536408"/>
            <a:ext cx="346075" cy="41433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29777" name="TextBox 95">
            <a:extLst>
              <a:ext uri="{FF2B5EF4-FFF2-40B4-BE49-F238E27FC236}">
                <a16:creationId xmlns:a16="http://schemas.microsoft.com/office/drawing/2014/main" id="{804FA36A-51D1-ECA3-E946-05445C06AC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1963" y="5892801"/>
            <a:ext cx="2724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Swap and move L and 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 &gt; L so we are done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42B33720-708E-66D8-5B6A-A9E8B0969B91}"/>
              </a:ext>
            </a:extLst>
          </p:cNvPr>
          <p:cNvSpPr/>
          <p:nvPr/>
        </p:nvSpPr>
        <p:spPr bwMode="auto">
          <a:xfrm>
            <a:off x="9082089" y="51006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</a:t>
            </a:r>
          </a:p>
        </p:txBody>
      </p:sp>
      <p:sp>
        <p:nvSpPr>
          <p:cNvPr id="29779" name="TextBox 97">
            <a:extLst>
              <a:ext uri="{FF2B5EF4-FFF2-40B4-BE49-F238E27FC236}">
                <a16:creationId xmlns:a16="http://schemas.microsoft.com/office/drawing/2014/main" id="{B50E9D16-7E08-5798-0D07-B97A31566BD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1120776" y="1092201"/>
            <a:ext cx="16113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Find high value on right</a:t>
            </a:r>
          </a:p>
        </p:txBody>
      </p:sp>
      <p:sp>
        <p:nvSpPr>
          <p:cNvPr id="29780" name="TextBox 98">
            <a:extLst>
              <a:ext uri="{FF2B5EF4-FFF2-40B4-BE49-F238E27FC236}">
                <a16:creationId xmlns:a16="http://schemas.microsoft.com/office/drawing/2014/main" id="{B9C875CC-F677-0018-2006-92C367F5653A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1190626" y="3243263"/>
            <a:ext cx="14716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Find low value on left</a:t>
            </a:r>
          </a:p>
        </p:txBody>
      </p:sp>
      <p:sp>
        <p:nvSpPr>
          <p:cNvPr id="29781" name="Left Brace 99">
            <a:extLst>
              <a:ext uri="{FF2B5EF4-FFF2-40B4-BE49-F238E27FC236}">
                <a16:creationId xmlns:a16="http://schemas.microsoft.com/office/drawing/2014/main" id="{BEEA77AB-1AD3-077F-BD7E-7353F533449B}"/>
              </a:ext>
            </a:extLst>
          </p:cNvPr>
          <p:cNvSpPr>
            <a:spLocks/>
          </p:cNvSpPr>
          <p:nvPr/>
        </p:nvSpPr>
        <p:spPr bwMode="auto">
          <a:xfrm>
            <a:off x="2232025" y="2347914"/>
            <a:ext cx="323850" cy="2714625"/>
          </a:xfrm>
          <a:prstGeom prst="leftBrace">
            <a:avLst>
              <a:gd name="adj1" fmla="val 8305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9782" name="TextBox 100">
            <a:extLst>
              <a:ext uri="{FF2B5EF4-FFF2-40B4-BE49-F238E27FC236}">
                <a16:creationId xmlns:a16="http://schemas.microsoft.com/office/drawing/2014/main" id="{B749A1E0-DFC1-E621-16D3-74D7F501D64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9440069" y="2053432"/>
            <a:ext cx="16002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Find high value on right</a:t>
            </a:r>
          </a:p>
        </p:txBody>
      </p:sp>
      <p:sp>
        <p:nvSpPr>
          <p:cNvPr id="29783" name="Left Brace 101">
            <a:extLst>
              <a:ext uri="{FF2B5EF4-FFF2-40B4-BE49-F238E27FC236}">
                <a16:creationId xmlns:a16="http://schemas.microsoft.com/office/drawing/2014/main" id="{B9CBDCF0-C08F-37D2-977D-587C7AB7E428}"/>
              </a:ext>
            </a:extLst>
          </p:cNvPr>
          <p:cNvSpPr>
            <a:spLocks/>
          </p:cNvSpPr>
          <p:nvPr/>
        </p:nvSpPr>
        <p:spPr bwMode="auto">
          <a:xfrm rot="10800000">
            <a:off x="9559925" y="1131888"/>
            <a:ext cx="331788" cy="2474912"/>
          </a:xfrm>
          <a:prstGeom prst="leftBrace">
            <a:avLst>
              <a:gd name="adj1" fmla="val 832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9784" name="TextBox 102">
            <a:extLst>
              <a:ext uri="{FF2B5EF4-FFF2-40B4-BE49-F238E27FC236}">
                <a16:creationId xmlns:a16="http://schemas.microsoft.com/office/drawing/2014/main" id="{6964FA77-8FBC-BFC9-CB32-16EDEDD3E2F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9494838" y="3841751"/>
            <a:ext cx="1471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Find low value on left</a:t>
            </a:r>
          </a:p>
        </p:txBody>
      </p:sp>
      <p:sp>
        <p:nvSpPr>
          <p:cNvPr id="29785" name="Right Arrow 103">
            <a:extLst>
              <a:ext uri="{FF2B5EF4-FFF2-40B4-BE49-F238E27FC236}">
                <a16:creationId xmlns:a16="http://schemas.microsoft.com/office/drawing/2014/main" id="{B893B0E4-65D2-FB0F-BAF7-0CB6612380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89239" y="2997200"/>
            <a:ext cx="338137" cy="293688"/>
          </a:xfrm>
          <a:prstGeom prst="rightArrow">
            <a:avLst>
              <a:gd name="adj1" fmla="val 50000"/>
              <a:gd name="adj2" fmla="val 4991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9786" name="Right Arrow 104">
            <a:extLst>
              <a:ext uri="{FF2B5EF4-FFF2-40B4-BE49-F238E27FC236}">
                <a16:creationId xmlns:a16="http://schemas.microsoft.com/office/drawing/2014/main" id="{F04555C7-236E-65EC-86D8-1AEE8E96F9D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58214" y="1768475"/>
            <a:ext cx="339725" cy="293688"/>
          </a:xfrm>
          <a:prstGeom prst="rightArrow">
            <a:avLst>
              <a:gd name="adj1" fmla="val 50000"/>
              <a:gd name="adj2" fmla="val 5014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9787" name="Right Arrow 106">
            <a:extLst>
              <a:ext uri="{FF2B5EF4-FFF2-40B4-BE49-F238E27FC236}">
                <a16:creationId xmlns:a16="http://schemas.microsoft.com/office/drawing/2014/main" id="{645B197A-C42A-27CF-38E2-9A62C645383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5027614" y="5745164"/>
            <a:ext cx="338137" cy="293687"/>
          </a:xfrm>
          <a:prstGeom prst="rightArrow">
            <a:avLst>
              <a:gd name="adj1" fmla="val 50000"/>
              <a:gd name="adj2" fmla="val 4991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9788" name="TextBox 107">
            <a:extLst>
              <a:ext uri="{FF2B5EF4-FFF2-40B4-BE49-F238E27FC236}">
                <a16:creationId xmlns:a16="http://schemas.microsoft.com/office/drawing/2014/main" id="{D87F7DA0-1591-9908-8D47-C2E0B62475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5064" y="650875"/>
            <a:ext cx="239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Partition value is 3</a:t>
            </a:r>
          </a:p>
        </p:txBody>
      </p:sp>
      <p:sp>
        <p:nvSpPr>
          <p:cNvPr id="29789" name="Oval 108">
            <a:extLst>
              <a:ext uri="{FF2B5EF4-FFF2-40B4-BE49-F238E27FC236}">
                <a16:creationId xmlns:a16="http://schemas.microsoft.com/office/drawing/2014/main" id="{1C12C139-1920-3EF7-3374-150BB89745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4" y="1268414"/>
            <a:ext cx="376237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29790" name="Oval 109">
            <a:extLst>
              <a:ext uri="{FF2B5EF4-FFF2-40B4-BE49-F238E27FC236}">
                <a16:creationId xmlns:a16="http://schemas.microsoft.com/office/drawing/2014/main" id="{7F5FFB73-D37E-403A-A25D-D377540072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5064" y="1268414"/>
            <a:ext cx="376237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29791" name="Oval 110">
            <a:extLst>
              <a:ext uri="{FF2B5EF4-FFF2-40B4-BE49-F238E27FC236}">
                <a16:creationId xmlns:a16="http://schemas.microsoft.com/office/drawing/2014/main" id="{9A11C83B-A9DD-D9E7-A271-986ABA7278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5" y="2541589"/>
            <a:ext cx="376238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9792" name="Oval 111">
            <a:extLst>
              <a:ext uri="{FF2B5EF4-FFF2-40B4-BE49-F238E27FC236}">
                <a16:creationId xmlns:a16="http://schemas.microsoft.com/office/drawing/2014/main" id="{A0F0061A-1645-DB87-E367-11DB3FD74D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6175" y="2541589"/>
            <a:ext cx="376238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9793" name="Oval 112">
            <a:extLst>
              <a:ext uri="{FF2B5EF4-FFF2-40B4-BE49-F238E27FC236}">
                <a16:creationId xmlns:a16="http://schemas.microsoft.com/office/drawing/2014/main" id="{AFD76F26-7B23-C7D5-386C-C5037CCBE9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5" y="3816350"/>
            <a:ext cx="376238" cy="376238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9794" name="Oval 113">
            <a:extLst>
              <a:ext uri="{FF2B5EF4-FFF2-40B4-BE49-F238E27FC236}">
                <a16:creationId xmlns:a16="http://schemas.microsoft.com/office/drawing/2014/main" id="{17A50A74-4002-3CC4-D1A9-CEF68854AF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6175" y="3816350"/>
            <a:ext cx="376238" cy="376238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29795" name="Oval 114">
            <a:extLst>
              <a:ext uri="{FF2B5EF4-FFF2-40B4-BE49-F238E27FC236}">
                <a16:creationId xmlns:a16="http://schemas.microsoft.com/office/drawing/2014/main" id="{12547E03-3AD3-4A71-6B69-AB0E63ACD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6250" y="5187950"/>
            <a:ext cx="376238" cy="376238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9796" name="Oval 115">
            <a:extLst>
              <a:ext uri="{FF2B5EF4-FFF2-40B4-BE49-F238E27FC236}">
                <a16:creationId xmlns:a16="http://schemas.microsoft.com/office/drawing/2014/main" id="{B782E550-11D8-EB78-CDBE-80F0D64B0C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0938" y="5187950"/>
            <a:ext cx="374650" cy="376238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8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3249A9F6-3848-F6F7-C87B-E2E49EED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7451" y="0"/>
            <a:ext cx="4200525" cy="844550"/>
          </a:xfrm>
        </p:spPr>
        <p:txBody>
          <a:bodyPr/>
          <a:lstStyle/>
          <a:p>
            <a:r>
              <a:rPr lang="en-GB" altLang="en-US" dirty="0"/>
              <a:t>Quicksort</a:t>
            </a:r>
          </a:p>
        </p:txBody>
      </p:sp>
      <p:sp>
        <p:nvSpPr>
          <p:cNvPr id="30723" name="Footer Placeholder 3">
            <a:extLst>
              <a:ext uri="{FF2B5EF4-FFF2-40B4-BE49-F238E27FC236}">
                <a16:creationId xmlns:a16="http://schemas.microsoft.com/office/drawing/2014/main" id="{F45B58EA-6E1A-88EE-079B-CE4510879E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ED3766-F793-7719-CAB4-446DB7566FE2}"/>
              </a:ext>
            </a:extLst>
          </p:cNvPr>
          <p:cNvSpPr txBox="1"/>
          <p:nvPr/>
        </p:nvSpPr>
        <p:spPr>
          <a:xfrm>
            <a:off x="541495" y="0"/>
            <a:ext cx="4400550" cy="32650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dirty="0"/>
              <a:t>function </a:t>
            </a:r>
            <a:r>
              <a:rPr lang="en-GB" dirty="0" err="1"/>
              <a:t>qsort</a:t>
            </a:r>
            <a:r>
              <a:rPr lang="en-GB" dirty="0"/>
              <a:t>(array, start, end)</a:t>
            </a:r>
          </a:p>
          <a:p>
            <a:pPr>
              <a:defRPr/>
            </a:pPr>
            <a:r>
              <a:rPr lang="en-GB" dirty="0"/>
              <a:t>{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pPr>
              <a:defRPr/>
            </a:pPr>
            <a:r>
              <a:rPr lang="en-GB"/>
              <a:t>       if(</a:t>
            </a:r>
            <a:r>
              <a:rPr lang="en-GB" dirty="0"/>
              <a:t>start &lt; end)</a:t>
            </a:r>
            <a:br>
              <a:rPr lang="en-GB" dirty="0"/>
            </a:br>
            <a:r>
              <a:rPr lang="en-GB" dirty="0"/>
              <a:t>       {</a:t>
            </a:r>
          </a:p>
          <a:p>
            <a:pPr>
              <a:defRPr/>
            </a:pPr>
            <a:r>
              <a:rPr lang="en-GB" dirty="0"/>
              <a:t>            pivot = partition(array, start,</a:t>
            </a:r>
          </a:p>
          <a:p>
            <a:pPr>
              <a:defRPr/>
            </a:pPr>
            <a:r>
              <a:rPr lang="en-GB" dirty="0"/>
              <a:t>                                     end)</a:t>
            </a:r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 err="1"/>
              <a:t>qsort</a:t>
            </a:r>
            <a:r>
              <a:rPr lang="en-GB" dirty="0"/>
              <a:t>(array, start, pivot)</a:t>
            </a:r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//Add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qsort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for right partition here</a:t>
            </a:r>
            <a:endParaRPr lang="en-GB" dirty="0"/>
          </a:p>
          <a:p>
            <a:pPr>
              <a:defRPr/>
            </a:pPr>
            <a:r>
              <a:rPr lang="en-GB" dirty="0"/>
              <a:t>            start = pivot + 1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pPr>
              <a:defRPr/>
            </a:pPr>
            <a:r>
              <a:rPr lang="en-GB" dirty="0"/>
              <a:t>       }    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A754EE-AAFE-52F0-B05D-F595C3B5FF0E}"/>
              </a:ext>
            </a:extLst>
          </p:cNvPr>
          <p:cNvSpPr txBox="1"/>
          <p:nvPr/>
        </p:nvSpPr>
        <p:spPr>
          <a:xfrm>
            <a:off x="6913563" y="1370780"/>
            <a:ext cx="5278437" cy="54800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dirty="0"/>
              <a:t>function partition(array, left, right)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   </a:t>
            </a:r>
            <a:r>
              <a:rPr lang="en-GB" dirty="0" err="1"/>
              <a:t>rndpos</a:t>
            </a:r>
            <a:r>
              <a:rPr lang="en-GB" dirty="0"/>
              <a:t> = random(left, right) //inclusive</a:t>
            </a:r>
          </a:p>
          <a:p>
            <a:pPr>
              <a:defRPr/>
            </a:pPr>
            <a:r>
              <a:rPr lang="en-GB" dirty="0"/>
              <a:t>       pivot = array[</a:t>
            </a:r>
            <a:r>
              <a:rPr lang="en-GB" dirty="0" err="1"/>
              <a:t>rndpos</a:t>
            </a:r>
            <a:r>
              <a:rPr lang="en-GB" dirty="0"/>
              <a:t>]</a:t>
            </a:r>
          </a:p>
          <a:p>
            <a:pPr>
              <a:defRPr/>
            </a:pPr>
            <a:r>
              <a:rPr lang="en-GB" dirty="0"/>
              <a:t>       while(true)</a:t>
            </a:r>
          </a:p>
          <a:p>
            <a:pPr>
              <a:defRPr/>
            </a:pPr>
            <a:r>
              <a:rPr lang="en-GB" dirty="0"/>
              <a:t>       {</a:t>
            </a:r>
          </a:p>
          <a:p>
            <a:pPr>
              <a:defRPr/>
            </a:pPr>
            <a:r>
              <a:rPr lang="en-GB" dirty="0"/>
              <a:t>            while( array[end] &lt; pivot ) </a:t>
            </a:r>
          </a:p>
          <a:p>
            <a:pPr>
              <a:defRPr/>
            </a:pPr>
            <a:r>
              <a:rPr lang="en-GB" dirty="0"/>
              <a:t>                 left = left  + 1</a:t>
            </a:r>
          </a:p>
          <a:p>
            <a:pPr>
              <a:defRPr/>
            </a:pPr>
            <a:r>
              <a:rPr lang="en-GB" dirty="0"/>
              <a:t>            while( array[start] &gt; pivot ) </a:t>
            </a:r>
          </a:p>
          <a:p>
            <a:pPr>
              <a:defRPr/>
            </a:pPr>
            <a:r>
              <a:rPr lang="en-GB" dirty="0"/>
              <a:t>                 right = right - 1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           if(left &gt;= right ) break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           Swap(array, left, right) </a:t>
            </a:r>
          </a:p>
          <a:p>
            <a:pPr>
              <a:defRPr/>
            </a:pPr>
            <a:r>
              <a:rPr lang="en-GB" dirty="0"/>
              <a:t>            left = left + 1</a:t>
            </a:r>
          </a:p>
          <a:p>
            <a:pPr>
              <a:defRPr/>
            </a:pPr>
            <a:r>
              <a:rPr lang="en-GB" dirty="0"/>
              <a:t>            right  = right  - 1</a:t>
            </a:r>
          </a:p>
          <a:p>
            <a:pPr>
              <a:defRPr/>
            </a:pPr>
            <a:r>
              <a:rPr lang="en-GB" dirty="0"/>
              <a:t>      }</a:t>
            </a:r>
          </a:p>
          <a:p>
            <a:pPr>
              <a:defRPr/>
            </a:pPr>
            <a:r>
              <a:rPr lang="en-GB" dirty="0"/>
              <a:t>      return right   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// Return the pivot position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30726" name="TextBox 6">
            <a:extLst>
              <a:ext uri="{FF2B5EF4-FFF2-40B4-BE49-F238E27FC236}">
                <a16:creationId xmlns:a16="http://schemas.microsoft.com/office/drawing/2014/main" id="{3377ACEB-93C8-6026-DBB4-F4CCC20ED2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03926" y="608013"/>
            <a:ext cx="2913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First call start = 0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and end = array.length - 1</a:t>
            </a:r>
          </a:p>
        </p:txBody>
      </p:sp>
      <p:sp>
        <p:nvSpPr>
          <p:cNvPr id="30727" name="Oval 7">
            <a:extLst>
              <a:ext uri="{FF2B5EF4-FFF2-40B4-BE49-F238E27FC236}">
                <a16:creationId xmlns:a16="http://schemas.microsoft.com/office/drawing/2014/main" id="{58A904B8-328A-DBB4-4CD4-018FD4B7E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2386" y="2231040"/>
            <a:ext cx="376237" cy="376238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0728" name="Oval 8">
            <a:extLst>
              <a:ext uri="{FF2B5EF4-FFF2-40B4-BE49-F238E27FC236}">
                <a16:creationId xmlns:a16="http://schemas.microsoft.com/office/drawing/2014/main" id="{53DB10AD-D3E6-6DE8-88EA-D1164AB21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70944" y="3240881"/>
            <a:ext cx="374650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0729" name="Oval 9">
            <a:extLst>
              <a:ext uri="{FF2B5EF4-FFF2-40B4-BE49-F238E27FC236}">
                <a16:creationId xmlns:a16="http://schemas.microsoft.com/office/drawing/2014/main" id="{8B6AA5C2-AAAB-AC7A-555A-DB1CF18F2D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70944" y="3922686"/>
            <a:ext cx="374650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0730" name="Oval 10">
            <a:extLst>
              <a:ext uri="{FF2B5EF4-FFF2-40B4-BE49-F238E27FC236}">
                <a16:creationId xmlns:a16="http://schemas.microsoft.com/office/drawing/2014/main" id="{1F79D220-1F8A-6BFD-30CC-FFE7F7B44B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6201" y="4704953"/>
            <a:ext cx="376237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0731" name="Oval 11">
            <a:extLst>
              <a:ext uri="{FF2B5EF4-FFF2-40B4-BE49-F238E27FC236}">
                <a16:creationId xmlns:a16="http://schemas.microsoft.com/office/drawing/2014/main" id="{B327E298-55CD-8A5B-9197-E39543A1C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6201" y="5386758"/>
            <a:ext cx="376237" cy="376237"/>
          </a:xfrm>
          <a:prstGeom prst="ellipse">
            <a:avLst/>
          </a:prstGeom>
          <a:solidFill>
            <a:srgbClr val="FF0000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0732" name="Content Placeholder 2">
            <a:extLst>
              <a:ext uri="{FF2B5EF4-FFF2-40B4-BE49-F238E27FC236}">
                <a16:creationId xmlns:a16="http://schemas.microsoft.com/office/drawing/2014/main" id="{97E773CF-4911-8AB2-4EBB-9D6E30DCB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3600450"/>
            <a:ext cx="6834188" cy="3097212"/>
          </a:xfrm>
          <a:solidFill>
            <a:schemeClr val="bg1"/>
          </a:solidFill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sz="2400" dirty="0"/>
              <a:t>Select a random pivot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sz="2400" dirty="0"/>
              <a:t>Find a low value in right partition &lt; array[pivot]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sz="2400" dirty="0"/>
              <a:t>Find a high value in the left partition &gt; array[pivot]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sz="2400" dirty="0"/>
              <a:t>Have we run out of higher values in the left partition?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sz="2400" dirty="0"/>
              <a:t>Swap the higher value with a lower value 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endParaRPr lang="en-GB" altLang="en-US" sz="2400" dirty="0"/>
          </a:p>
          <a:p>
            <a:pPr marL="457200" indent="-457200">
              <a:buFont typeface="Helvetica" panose="020B0604020202020204" pitchFamily="34" charset="0"/>
              <a:buAutoNum type="arabicPeriod"/>
            </a:pPr>
            <a:endParaRPr lang="en-GB" altLang="en-US" sz="2400" dirty="0"/>
          </a:p>
        </p:txBody>
      </p:sp>
      <p:sp>
        <p:nvSpPr>
          <p:cNvPr id="30733" name="Right Arrow 12">
            <a:extLst>
              <a:ext uri="{FF2B5EF4-FFF2-40B4-BE49-F238E27FC236}">
                <a16:creationId xmlns:a16="http://schemas.microsoft.com/office/drawing/2014/main" id="{4B609893-2E81-BA4F-D536-E9793F53B12B}"/>
              </a:ext>
            </a:extLst>
          </p:cNvPr>
          <p:cNvSpPr>
            <a:spLocks noChangeArrowheads="1"/>
          </p:cNvSpPr>
          <p:nvPr/>
        </p:nvSpPr>
        <p:spPr bwMode="auto">
          <a:xfrm rot="-9723302">
            <a:off x="4940301" y="471489"/>
            <a:ext cx="1090613" cy="403225"/>
          </a:xfrm>
          <a:prstGeom prst="rightArrow">
            <a:avLst>
              <a:gd name="adj1" fmla="val 50000"/>
              <a:gd name="adj2" fmla="val 5006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F2DB1983-8206-3F27-AA9A-E730C76A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0" y="209550"/>
            <a:ext cx="8686800" cy="487363"/>
          </a:xfrm>
        </p:spPr>
        <p:txBody>
          <a:bodyPr/>
          <a:lstStyle/>
          <a:p>
            <a:r>
              <a:rPr lang="en-GB" altLang="en-US" dirty="0"/>
              <a:t>Merge Sort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07065FB3-60AB-3714-764B-6C850B4CB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166" y="696913"/>
            <a:ext cx="11855668" cy="5141912"/>
          </a:xfrm>
        </p:spPr>
        <p:txBody>
          <a:bodyPr/>
          <a:lstStyle/>
          <a:p>
            <a:r>
              <a:rPr lang="en-GB" altLang="en-US" dirty="0"/>
              <a:t>Works a bit like the quicksort in that it uses a divide and conquer approach, however it does </a:t>
            </a:r>
            <a:r>
              <a:rPr lang="en-GB" altLang="en-US" b="1" dirty="0"/>
              <a:t>not</a:t>
            </a:r>
            <a:r>
              <a:rPr lang="en-GB" altLang="en-US" dirty="0"/>
              <a:t> perform an in-place sort</a:t>
            </a:r>
          </a:p>
          <a:p>
            <a:r>
              <a:rPr lang="en-GB" altLang="en-US" dirty="0"/>
              <a:t>What makes merge sort interesting is the method it uses for the merging process i.e. taking to two sorted sets and merging them back into one</a:t>
            </a:r>
          </a:p>
          <a:p>
            <a:endParaRPr lang="en-GB" altLang="en-US" dirty="0"/>
          </a:p>
          <a:p>
            <a:r>
              <a:rPr lang="en-GB" altLang="en-US" dirty="0"/>
              <a:t>Advantage: it always gives you O(n log n) performance</a:t>
            </a:r>
            <a:br>
              <a:rPr lang="en-GB" altLang="en-US" dirty="0"/>
            </a:br>
            <a:r>
              <a:rPr lang="en-GB" altLang="en-US" dirty="0"/>
              <a:t>It partitions the data in a predictable way and is better at handling very large datasets</a:t>
            </a:r>
            <a:br>
              <a:rPr lang="en-GB" altLang="en-US" dirty="0"/>
            </a:br>
            <a:r>
              <a:rPr lang="en-GB" altLang="en-US" dirty="0"/>
              <a:t>The partitions do not all have to sit in memory at the same time, they can be loaded from external storage e.g. databases</a:t>
            </a:r>
          </a:p>
          <a:p>
            <a:r>
              <a:rPr lang="en-GB" altLang="en-US" dirty="0"/>
              <a:t>Disadvantage: it uses up twice the memory of the unsorted data</a:t>
            </a:r>
          </a:p>
          <a:p>
            <a:pPr lvl="1"/>
            <a:r>
              <a:rPr lang="en-GB" altLang="en-US" dirty="0"/>
              <a:t>these space requirements mean that the quicksort is better</a:t>
            </a:r>
          </a:p>
          <a:p>
            <a:pPr lvl="1"/>
            <a:r>
              <a:rPr lang="en-GB" altLang="en-US" dirty="0"/>
              <a:t>unless you are dealing with very large datasets and you want the data to be divided in a predictable way</a:t>
            </a:r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17AFD145-3600-E038-485C-E2A337EF22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F5F9455D-7F92-501E-127B-56EB0F761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Merge Sort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387F-A525-BB3C-83A9-1B59CA926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 merge sort uses recursive calls that: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Breaks the data evenly into two partitions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Passes each partition to the recursive merge sort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dirty="0"/>
              <a:t>Stops recursion when there is only one value left in the partition</a:t>
            </a:r>
          </a:p>
          <a:p>
            <a:pPr>
              <a:defRPr/>
            </a:pPr>
            <a:r>
              <a:rPr lang="en-GB" b="1" dirty="0"/>
              <a:t>The sorting takes places when the partitions are merged back together</a:t>
            </a:r>
            <a:r>
              <a:rPr lang="en-GB" dirty="0"/>
              <a:t>….it is a break everything apart and merge it all back together approach</a:t>
            </a: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1DAF5718-D441-C183-4589-297DA6653E9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B97818AC-F5D3-13CC-8DFB-7A8533575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72" y="-440530"/>
            <a:ext cx="9779183" cy="1325563"/>
          </a:xfrm>
        </p:spPr>
        <p:txBody>
          <a:bodyPr/>
          <a:lstStyle/>
          <a:p>
            <a:r>
              <a:rPr lang="en-GB" altLang="en-US" dirty="0"/>
              <a:t>Partition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5CAA96BB-7D1A-54CE-7648-B0F6E3F0E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0" y="950913"/>
            <a:ext cx="7029450" cy="811212"/>
          </a:xfrm>
        </p:spPr>
        <p:txBody>
          <a:bodyPr/>
          <a:lstStyle/>
          <a:p>
            <a:r>
              <a:rPr lang="en-GB" altLang="en-US"/>
              <a:t>Calculate the pivot position using</a:t>
            </a:r>
            <a:br>
              <a:rPr lang="en-GB" altLang="en-US"/>
            </a:br>
            <a:r>
              <a:rPr lang="en-GB" altLang="en-US" i="1"/>
              <a:t>pivot = (start + end – 1)/2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2B3CD58F-8A1E-F0FF-6958-F5DD80C70E4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87CAE5-508D-99DA-4508-C9B86C26E1A2}"/>
              </a:ext>
            </a:extLst>
          </p:cNvPr>
          <p:cNvSpPr/>
          <p:nvPr/>
        </p:nvSpPr>
        <p:spPr bwMode="auto">
          <a:xfrm>
            <a:off x="4222751" y="3116264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82ADD6-713F-3EF0-88DE-8057FB6C95D0}"/>
              </a:ext>
            </a:extLst>
          </p:cNvPr>
          <p:cNvSpPr/>
          <p:nvPr/>
        </p:nvSpPr>
        <p:spPr bwMode="auto">
          <a:xfrm>
            <a:off x="5133976" y="3116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9876147-DDB0-9F13-0E55-90A8BEF743A7}"/>
              </a:ext>
            </a:extLst>
          </p:cNvPr>
          <p:cNvSpPr/>
          <p:nvPr/>
        </p:nvSpPr>
        <p:spPr bwMode="auto">
          <a:xfrm>
            <a:off x="4676776" y="3116264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487559-3DF0-7151-5490-5262F145527F}"/>
              </a:ext>
            </a:extLst>
          </p:cNvPr>
          <p:cNvSpPr/>
          <p:nvPr/>
        </p:nvSpPr>
        <p:spPr bwMode="auto">
          <a:xfrm>
            <a:off x="5586414" y="3116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047BBC-9B43-B69A-E244-EB1843C66971}"/>
              </a:ext>
            </a:extLst>
          </p:cNvPr>
          <p:cNvSpPr/>
          <p:nvPr/>
        </p:nvSpPr>
        <p:spPr bwMode="auto">
          <a:xfrm>
            <a:off x="6034089" y="3116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49BD6C-19AE-02E2-E315-64162F60B6D1}"/>
              </a:ext>
            </a:extLst>
          </p:cNvPr>
          <p:cNvSpPr/>
          <p:nvPr/>
        </p:nvSpPr>
        <p:spPr bwMode="auto">
          <a:xfrm>
            <a:off x="6480176" y="3116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33803" name="Down Arrow 16">
            <a:extLst>
              <a:ext uri="{FF2B5EF4-FFF2-40B4-BE49-F238E27FC236}">
                <a16:creationId xmlns:a16="http://schemas.microsoft.com/office/drawing/2014/main" id="{DA8D66A4-5DCF-3AD2-E607-6D162E2B29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7276" y="3576638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3804" name="Down Arrow 17">
            <a:extLst>
              <a:ext uri="{FF2B5EF4-FFF2-40B4-BE49-F238E27FC236}">
                <a16:creationId xmlns:a16="http://schemas.microsoft.com/office/drawing/2014/main" id="{FD1BAFCD-A4E3-02B1-D572-C63A016795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2901" y="3576638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33805" name="Down Arrow 18">
            <a:extLst>
              <a:ext uri="{FF2B5EF4-FFF2-40B4-BE49-F238E27FC236}">
                <a16:creationId xmlns:a16="http://schemas.microsoft.com/office/drawing/2014/main" id="{EAF2A63B-4B71-54B4-743A-9C44605874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1" y="4486275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3806" name="Down Arrow 19">
            <a:extLst>
              <a:ext uri="{FF2B5EF4-FFF2-40B4-BE49-F238E27FC236}">
                <a16:creationId xmlns:a16="http://schemas.microsoft.com/office/drawing/2014/main" id="{A83F5223-444A-2777-3D15-AC649B5169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9576" y="4503738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023126-CFAC-A81C-3FC0-9A6A97844C98}"/>
              </a:ext>
            </a:extLst>
          </p:cNvPr>
          <p:cNvSpPr/>
          <p:nvPr/>
        </p:nvSpPr>
        <p:spPr bwMode="auto">
          <a:xfrm>
            <a:off x="6940551" y="3116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68EBAF-1500-A461-D46C-40121EED21B8}"/>
              </a:ext>
            </a:extLst>
          </p:cNvPr>
          <p:cNvSpPr/>
          <p:nvPr/>
        </p:nvSpPr>
        <p:spPr bwMode="auto">
          <a:xfrm>
            <a:off x="7397751" y="31194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9BC9CB9-78AA-9AC8-8E8F-ADAC309A77C9}"/>
              </a:ext>
            </a:extLst>
          </p:cNvPr>
          <p:cNvSpPr/>
          <p:nvPr/>
        </p:nvSpPr>
        <p:spPr bwMode="auto">
          <a:xfrm>
            <a:off x="3316288" y="4038601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A1CF64-6B18-9C61-6347-6F559C196765}"/>
              </a:ext>
            </a:extLst>
          </p:cNvPr>
          <p:cNvSpPr/>
          <p:nvPr/>
        </p:nvSpPr>
        <p:spPr bwMode="auto">
          <a:xfrm>
            <a:off x="4227514" y="4038601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FD7F81-57E6-1446-F689-0EA8C2F86547}"/>
              </a:ext>
            </a:extLst>
          </p:cNvPr>
          <p:cNvSpPr/>
          <p:nvPr/>
        </p:nvSpPr>
        <p:spPr bwMode="auto">
          <a:xfrm>
            <a:off x="3770313" y="4038601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04BE0E-B7AA-0691-6546-3F4D5511A46B}"/>
              </a:ext>
            </a:extLst>
          </p:cNvPr>
          <p:cNvSpPr/>
          <p:nvPr/>
        </p:nvSpPr>
        <p:spPr bwMode="auto">
          <a:xfrm>
            <a:off x="4679951" y="4038601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109EB61-5655-2076-E628-1E68F1C2BC08}"/>
              </a:ext>
            </a:extLst>
          </p:cNvPr>
          <p:cNvSpPr/>
          <p:nvPr/>
        </p:nvSpPr>
        <p:spPr bwMode="auto">
          <a:xfrm>
            <a:off x="6931026" y="40433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6EBE9F-6640-70A9-DF0E-A75EDF2C8B1F}"/>
              </a:ext>
            </a:extLst>
          </p:cNvPr>
          <p:cNvSpPr/>
          <p:nvPr/>
        </p:nvSpPr>
        <p:spPr bwMode="auto">
          <a:xfrm>
            <a:off x="7377114" y="40433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0ED63FC-2139-FFCD-306A-5017DB3EDD62}"/>
              </a:ext>
            </a:extLst>
          </p:cNvPr>
          <p:cNvSpPr/>
          <p:nvPr/>
        </p:nvSpPr>
        <p:spPr bwMode="auto">
          <a:xfrm>
            <a:off x="7837489" y="40433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9AEE885-AAE9-A098-00DA-5A502D55A8EB}"/>
              </a:ext>
            </a:extLst>
          </p:cNvPr>
          <p:cNvSpPr/>
          <p:nvPr/>
        </p:nvSpPr>
        <p:spPr bwMode="auto">
          <a:xfrm>
            <a:off x="8293101" y="4048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2DD6213-2611-9136-BDD2-1A071BFBD02B}"/>
              </a:ext>
            </a:extLst>
          </p:cNvPr>
          <p:cNvSpPr/>
          <p:nvPr/>
        </p:nvSpPr>
        <p:spPr bwMode="auto">
          <a:xfrm>
            <a:off x="2976563" y="49482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D690327-4721-357B-81BC-8B9C20CA2263}"/>
              </a:ext>
            </a:extLst>
          </p:cNvPr>
          <p:cNvSpPr/>
          <p:nvPr/>
        </p:nvSpPr>
        <p:spPr bwMode="auto">
          <a:xfrm>
            <a:off x="3430588" y="4948239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67F6D56-9060-EBF6-149F-A77313D79FE1}"/>
              </a:ext>
            </a:extLst>
          </p:cNvPr>
          <p:cNvSpPr/>
          <p:nvPr/>
        </p:nvSpPr>
        <p:spPr bwMode="auto">
          <a:xfrm>
            <a:off x="4489451" y="49482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0069775-FC11-BD21-8A89-B2DA592C9C59}"/>
              </a:ext>
            </a:extLst>
          </p:cNvPr>
          <p:cNvSpPr/>
          <p:nvPr/>
        </p:nvSpPr>
        <p:spPr bwMode="auto">
          <a:xfrm>
            <a:off x="4941889" y="49482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0C3379F-483B-B10B-56F2-4B4D641F4828}"/>
              </a:ext>
            </a:extLst>
          </p:cNvPr>
          <p:cNvSpPr/>
          <p:nvPr/>
        </p:nvSpPr>
        <p:spPr bwMode="auto">
          <a:xfrm>
            <a:off x="6561139" y="4967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6B243C-E6B7-8D51-9CA2-9DAC31487076}"/>
              </a:ext>
            </a:extLst>
          </p:cNvPr>
          <p:cNvSpPr/>
          <p:nvPr/>
        </p:nvSpPr>
        <p:spPr bwMode="auto">
          <a:xfrm>
            <a:off x="7007226" y="4967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12F45E8-9168-4956-E086-00FC282EBC55}"/>
              </a:ext>
            </a:extLst>
          </p:cNvPr>
          <p:cNvSpPr/>
          <p:nvPr/>
        </p:nvSpPr>
        <p:spPr bwMode="auto">
          <a:xfrm>
            <a:off x="8107364" y="4967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61C6EFB-7D5C-EAB7-ADA1-1D7C2DE0C837}"/>
              </a:ext>
            </a:extLst>
          </p:cNvPr>
          <p:cNvSpPr/>
          <p:nvPr/>
        </p:nvSpPr>
        <p:spPr bwMode="auto">
          <a:xfrm>
            <a:off x="8562976" y="496728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33825" name="Down Arrow 38">
            <a:extLst>
              <a:ext uri="{FF2B5EF4-FFF2-40B4-BE49-F238E27FC236}">
                <a16:creationId xmlns:a16="http://schemas.microsoft.com/office/drawing/2014/main" id="{24636DE3-63D8-3D21-D67E-BE834739A7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6113" y="4495800"/>
            <a:ext cx="525462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33826" name="Down Arrow 39">
            <a:extLst>
              <a:ext uri="{FF2B5EF4-FFF2-40B4-BE49-F238E27FC236}">
                <a16:creationId xmlns:a16="http://schemas.microsoft.com/office/drawing/2014/main" id="{0E39FD41-F086-6D3E-EBC0-AD94980236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1526" y="4503738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438B4B8-B949-82FA-491A-28D729F8A1C3}"/>
              </a:ext>
            </a:extLst>
          </p:cNvPr>
          <p:cNvSpPr/>
          <p:nvPr/>
        </p:nvSpPr>
        <p:spPr bwMode="auto">
          <a:xfrm>
            <a:off x="2581276" y="5891214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FD26127-6A80-4416-2E00-181C37B78F1A}"/>
              </a:ext>
            </a:extLst>
          </p:cNvPr>
          <p:cNvSpPr/>
          <p:nvPr/>
        </p:nvSpPr>
        <p:spPr bwMode="auto">
          <a:xfrm>
            <a:off x="3659188" y="5891214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D1B1580-86AE-82E9-60B8-E26DB527F9F5}"/>
              </a:ext>
            </a:extLst>
          </p:cNvPr>
          <p:cNvSpPr/>
          <p:nvPr/>
        </p:nvSpPr>
        <p:spPr bwMode="auto">
          <a:xfrm>
            <a:off x="4257676" y="58912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9ABDC92-162A-358D-A986-7C79DE004BFA}"/>
              </a:ext>
            </a:extLst>
          </p:cNvPr>
          <p:cNvSpPr/>
          <p:nvPr/>
        </p:nvSpPr>
        <p:spPr bwMode="auto">
          <a:xfrm>
            <a:off x="5130801" y="58912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A00CA11-F9A3-1AC9-A0F5-F5F313099A40}"/>
              </a:ext>
            </a:extLst>
          </p:cNvPr>
          <p:cNvSpPr/>
          <p:nvPr/>
        </p:nvSpPr>
        <p:spPr bwMode="auto">
          <a:xfrm>
            <a:off x="6334126" y="5910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094B575-1031-B871-68DB-24039F2B4805}"/>
              </a:ext>
            </a:extLst>
          </p:cNvPr>
          <p:cNvSpPr/>
          <p:nvPr/>
        </p:nvSpPr>
        <p:spPr bwMode="auto">
          <a:xfrm>
            <a:off x="7234239" y="5910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FEB181F-C8B6-AC3C-DA5C-168E0B9CEAC0}"/>
              </a:ext>
            </a:extLst>
          </p:cNvPr>
          <p:cNvSpPr/>
          <p:nvPr/>
        </p:nvSpPr>
        <p:spPr bwMode="auto">
          <a:xfrm>
            <a:off x="7912101" y="5910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42AF636-4120-B166-3DB1-867345D1D070}"/>
              </a:ext>
            </a:extLst>
          </p:cNvPr>
          <p:cNvSpPr/>
          <p:nvPr/>
        </p:nvSpPr>
        <p:spPr bwMode="auto">
          <a:xfrm>
            <a:off x="8789989" y="59102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33835" name="Down Arrow 48">
            <a:extLst>
              <a:ext uri="{FF2B5EF4-FFF2-40B4-BE49-F238E27FC236}">
                <a16:creationId xmlns:a16="http://schemas.microsoft.com/office/drawing/2014/main" id="{CD5AB394-E79C-5127-5B1E-60C2B985CA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0026" y="5419725"/>
            <a:ext cx="525463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3836" name="Down Arrow 49">
            <a:extLst>
              <a:ext uri="{FF2B5EF4-FFF2-40B4-BE49-F238E27FC236}">
                <a16:creationId xmlns:a16="http://schemas.microsoft.com/office/drawing/2014/main" id="{E5B9BF74-B8E6-463B-4306-AD314E7BC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2488" y="5419725"/>
            <a:ext cx="525462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33837" name="Down Arrow 50">
            <a:extLst>
              <a:ext uri="{FF2B5EF4-FFF2-40B4-BE49-F238E27FC236}">
                <a16:creationId xmlns:a16="http://schemas.microsoft.com/office/drawing/2014/main" id="{F4CB239B-A188-116F-B7C4-438B291B4D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0239" y="5408613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3838" name="Down Arrow 51">
            <a:extLst>
              <a:ext uri="{FF2B5EF4-FFF2-40B4-BE49-F238E27FC236}">
                <a16:creationId xmlns:a16="http://schemas.microsoft.com/office/drawing/2014/main" id="{0104AB8B-B2EF-547F-F24B-354B5454A7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8551" y="5419725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33839" name="Down Arrow 52">
            <a:extLst>
              <a:ext uri="{FF2B5EF4-FFF2-40B4-BE49-F238E27FC236}">
                <a16:creationId xmlns:a16="http://schemas.microsoft.com/office/drawing/2014/main" id="{D261B440-0869-6499-A0AC-D3516BC56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514" y="5424488"/>
            <a:ext cx="523875" cy="455612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3840" name="Down Arrow 53">
            <a:extLst>
              <a:ext uri="{FF2B5EF4-FFF2-40B4-BE49-F238E27FC236}">
                <a16:creationId xmlns:a16="http://schemas.microsoft.com/office/drawing/2014/main" id="{CF63E4C0-9530-C20F-746F-5F6C042D04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6588" y="5424488"/>
            <a:ext cx="525462" cy="455612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33841" name="Down Arrow 54">
            <a:extLst>
              <a:ext uri="{FF2B5EF4-FFF2-40B4-BE49-F238E27FC236}">
                <a16:creationId xmlns:a16="http://schemas.microsoft.com/office/drawing/2014/main" id="{60971A53-3E02-DDE3-40FB-C15227CA4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59739" y="5426075"/>
            <a:ext cx="523875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33842" name="Down Arrow 55">
            <a:extLst>
              <a:ext uri="{FF2B5EF4-FFF2-40B4-BE49-F238E27FC236}">
                <a16:creationId xmlns:a16="http://schemas.microsoft.com/office/drawing/2014/main" id="{3015CDFB-E7E2-A9D6-08CF-00CD0228FA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3451" y="5427663"/>
            <a:ext cx="525463" cy="4572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olidFill>
                  <a:schemeClr val="bg1"/>
                </a:solidFill>
              </a:rPr>
              <a:t>R</a:t>
            </a:r>
          </a:p>
        </p:txBody>
      </p:sp>
      <p:graphicFrame>
        <p:nvGraphicFramePr>
          <p:cNvPr id="57" name="Table 56">
            <a:extLst>
              <a:ext uri="{FF2B5EF4-FFF2-40B4-BE49-F238E27FC236}">
                <a16:creationId xmlns:a16="http://schemas.microsoft.com/office/drawing/2014/main" id="{D4B5506D-E3D7-115E-212F-9F12E398CE24}"/>
              </a:ext>
            </a:extLst>
          </p:cNvPr>
          <p:cNvGraphicFramePr>
            <a:graphicFrameLocks noGrp="1"/>
          </p:cNvGraphicFramePr>
          <p:nvPr/>
        </p:nvGraphicFramePr>
        <p:xfrm>
          <a:off x="8450263" y="523875"/>
          <a:ext cx="1943100" cy="1740158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47700">
                  <a:extLst>
                    <a:ext uri="{9D8B030D-6E8A-4147-A177-3AD203B41FA5}">
                      <a16:colId xmlns:a16="http://schemas.microsoft.com/office/drawing/2014/main" val="3340045668"/>
                    </a:ext>
                  </a:extLst>
                </a:gridCol>
                <a:gridCol w="647700">
                  <a:extLst>
                    <a:ext uri="{9D8B030D-6E8A-4147-A177-3AD203B41FA5}">
                      <a16:colId xmlns:a16="http://schemas.microsoft.com/office/drawing/2014/main" val="2245221312"/>
                    </a:ext>
                  </a:extLst>
                </a:gridCol>
                <a:gridCol w="647700">
                  <a:extLst>
                    <a:ext uri="{9D8B030D-6E8A-4147-A177-3AD203B41FA5}">
                      <a16:colId xmlns:a16="http://schemas.microsoft.com/office/drawing/2014/main" val="1476126785"/>
                    </a:ext>
                  </a:extLst>
                </a:gridCol>
              </a:tblGrid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chemeClr val="bg1"/>
                          </a:solidFill>
                          <a:effectLst/>
                        </a:rPr>
                        <a:t>start</a:t>
                      </a:r>
                      <a:endParaRPr lang="en-GB" sz="16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chemeClr val="bg1"/>
                          </a:solidFill>
                          <a:effectLst/>
                        </a:rPr>
                        <a:t>end</a:t>
                      </a:r>
                      <a:endParaRPr lang="en-GB" sz="16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pivot</a:t>
                      </a:r>
                      <a:endParaRPr lang="en-GB" sz="16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2825585"/>
                  </a:ext>
                </a:extLst>
              </a:tr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extLst>
                  <a:ext uri="{0D108BD9-81ED-4DB2-BD59-A6C34878D82A}">
                    <a16:rowId xmlns:a16="http://schemas.microsoft.com/office/drawing/2014/main" val="438553373"/>
                  </a:ext>
                </a:extLst>
              </a:tr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extLst>
                  <a:ext uri="{0D108BD9-81ED-4DB2-BD59-A6C34878D82A}">
                    <a16:rowId xmlns:a16="http://schemas.microsoft.com/office/drawing/2014/main" val="2084915826"/>
                  </a:ext>
                </a:extLst>
              </a:tr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16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16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extLst>
                  <a:ext uri="{0D108BD9-81ED-4DB2-BD59-A6C34878D82A}">
                    <a16:rowId xmlns:a16="http://schemas.microsoft.com/office/drawing/2014/main" val="158111907"/>
                  </a:ext>
                </a:extLst>
              </a:tr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extLst>
                  <a:ext uri="{0D108BD9-81ED-4DB2-BD59-A6C34878D82A}">
                    <a16:rowId xmlns:a16="http://schemas.microsoft.com/office/drawing/2014/main" val="258265267"/>
                  </a:ext>
                </a:extLst>
              </a:tr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extLst>
                  <a:ext uri="{0D108BD9-81ED-4DB2-BD59-A6C34878D82A}">
                    <a16:rowId xmlns:a16="http://schemas.microsoft.com/office/drawing/2014/main" val="1374078710"/>
                  </a:ext>
                </a:extLst>
              </a:tr>
              <a:tr h="248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54" marB="0" anchor="b"/>
                </a:tc>
                <a:extLst>
                  <a:ext uri="{0D108BD9-81ED-4DB2-BD59-A6C34878D82A}">
                    <a16:rowId xmlns:a16="http://schemas.microsoft.com/office/drawing/2014/main" val="3250697613"/>
                  </a:ext>
                </a:extLst>
              </a:tr>
            </a:tbl>
          </a:graphicData>
        </a:graphic>
      </p:graphicFrame>
      <p:sp>
        <p:nvSpPr>
          <p:cNvPr id="33877" name="TextBox 57">
            <a:extLst>
              <a:ext uri="{FF2B5EF4-FFF2-40B4-BE49-F238E27FC236}">
                <a16:creationId xmlns:a16="http://schemas.microsoft.com/office/drawing/2014/main" id="{35645BF1-E492-F9CF-CA7D-B38470B7DD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97364" y="2767013"/>
            <a:ext cx="282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33878" name="TextBox 58">
            <a:extLst>
              <a:ext uri="{FF2B5EF4-FFF2-40B4-BE49-F238E27FC236}">
                <a16:creationId xmlns:a16="http://schemas.microsoft.com/office/drawing/2014/main" id="{E6879CC5-66A2-6314-D6E9-FBEA61686B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2976" y="2767013"/>
            <a:ext cx="282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33879" name="TextBox 59">
            <a:extLst>
              <a:ext uri="{FF2B5EF4-FFF2-40B4-BE49-F238E27FC236}">
                <a16:creationId xmlns:a16="http://schemas.microsoft.com/office/drawing/2014/main" id="{EBD43A88-3695-1837-6776-CC4E0C9BE4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5413" y="2767013"/>
            <a:ext cx="2841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33880" name="TextBox 60">
            <a:extLst>
              <a:ext uri="{FF2B5EF4-FFF2-40B4-BE49-F238E27FC236}">
                <a16:creationId xmlns:a16="http://schemas.microsoft.com/office/drawing/2014/main" id="{3BC74759-20E7-2BE4-85C2-DFD4231989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1501" y="2767013"/>
            <a:ext cx="2841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33881" name="TextBox 61">
            <a:extLst>
              <a:ext uri="{FF2B5EF4-FFF2-40B4-BE49-F238E27FC236}">
                <a16:creationId xmlns:a16="http://schemas.microsoft.com/office/drawing/2014/main" id="{8B6B2001-B111-3781-5AA0-84DAAAD237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26164" y="2767013"/>
            <a:ext cx="282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33882" name="TextBox 62">
            <a:extLst>
              <a:ext uri="{FF2B5EF4-FFF2-40B4-BE49-F238E27FC236}">
                <a16:creationId xmlns:a16="http://schemas.microsoft.com/office/drawing/2014/main" id="{6AE79539-A27F-10C2-BAE1-531AA6C6E9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1776" y="2767013"/>
            <a:ext cx="282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33883" name="TextBox 63">
            <a:extLst>
              <a:ext uri="{FF2B5EF4-FFF2-40B4-BE49-F238E27FC236}">
                <a16:creationId xmlns:a16="http://schemas.microsoft.com/office/drawing/2014/main" id="{DCAE93D9-41B3-4F07-FC6D-7C613A1BB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5801" y="2767013"/>
            <a:ext cx="282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6</a:t>
            </a:r>
          </a:p>
        </p:txBody>
      </p:sp>
      <p:sp>
        <p:nvSpPr>
          <p:cNvPr id="33884" name="TextBox 64">
            <a:extLst>
              <a:ext uri="{FF2B5EF4-FFF2-40B4-BE49-F238E27FC236}">
                <a16:creationId xmlns:a16="http://schemas.microsoft.com/office/drawing/2014/main" id="{951C8B4F-878E-5CD5-FB9C-38C52D212E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1889" y="2767013"/>
            <a:ext cx="282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7</a:t>
            </a:r>
          </a:p>
        </p:txBody>
      </p:sp>
      <p:sp>
        <p:nvSpPr>
          <p:cNvPr id="33885" name="Left Brace 65">
            <a:extLst>
              <a:ext uri="{FF2B5EF4-FFF2-40B4-BE49-F238E27FC236}">
                <a16:creationId xmlns:a16="http://schemas.microsoft.com/office/drawing/2014/main" id="{133EF91D-A44D-C092-9BAE-CB675121699F}"/>
              </a:ext>
            </a:extLst>
          </p:cNvPr>
          <p:cNvSpPr>
            <a:spLocks/>
          </p:cNvSpPr>
          <p:nvPr/>
        </p:nvSpPr>
        <p:spPr bwMode="auto">
          <a:xfrm rot="5400000">
            <a:off x="4959351" y="1862138"/>
            <a:ext cx="338137" cy="1811338"/>
          </a:xfrm>
          <a:prstGeom prst="leftBrace">
            <a:avLst>
              <a:gd name="adj1" fmla="val 8358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886" name="TextBox 66">
            <a:extLst>
              <a:ext uri="{FF2B5EF4-FFF2-40B4-BE49-F238E27FC236}">
                <a16:creationId xmlns:a16="http://schemas.microsoft.com/office/drawing/2014/main" id="{FEE4DE5C-BED7-AEF1-3177-02A5AFB9DF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6100" y="2047876"/>
            <a:ext cx="1479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Left Partition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0 - 3</a:t>
            </a:r>
          </a:p>
        </p:txBody>
      </p:sp>
      <p:sp>
        <p:nvSpPr>
          <p:cNvPr id="33887" name="Left Brace 67">
            <a:extLst>
              <a:ext uri="{FF2B5EF4-FFF2-40B4-BE49-F238E27FC236}">
                <a16:creationId xmlns:a16="http://schemas.microsoft.com/office/drawing/2014/main" id="{9F49B4C5-87BD-0CFF-4BEC-4B45F1434CBE}"/>
              </a:ext>
            </a:extLst>
          </p:cNvPr>
          <p:cNvSpPr>
            <a:spLocks/>
          </p:cNvSpPr>
          <p:nvPr/>
        </p:nvSpPr>
        <p:spPr bwMode="auto">
          <a:xfrm rot="5400000">
            <a:off x="6776245" y="1856583"/>
            <a:ext cx="339725" cy="1811337"/>
          </a:xfrm>
          <a:prstGeom prst="leftBrace">
            <a:avLst>
              <a:gd name="adj1" fmla="val 8319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888" name="TextBox 68">
            <a:extLst>
              <a:ext uri="{FF2B5EF4-FFF2-40B4-BE49-F238E27FC236}">
                <a16:creationId xmlns:a16="http://schemas.microsoft.com/office/drawing/2014/main" id="{B4696EBE-AE5B-2EF1-BE25-B284D067DA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3789" y="2043113"/>
            <a:ext cx="16335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Right Partition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4 - 7</a:t>
            </a:r>
          </a:p>
        </p:txBody>
      </p:sp>
      <p:sp>
        <p:nvSpPr>
          <p:cNvPr id="33889" name="Left Bracket 69">
            <a:extLst>
              <a:ext uri="{FF2B5EF4-FFF2-40B4-BE49-F238E27FC236}">
                <a16:creationId xmlns:a16="http://schemas.microsoft.com/office/drawing/2014/main" id="{3016EF92-7571-DCE0-BA7C-3EF83C77A6F2}"/>
              </a:ext>
            </a:extLst>
          </p:cNvPr>
          <p:cNvSpPr>
            <a:spLocks/>
          </p:cNvSpPr>
          <p:nvPr/>
        </p:nvSpPr>
        <p:spPr bwMode="auto">
          <a:xfrm>
            <a:off x="3886200" y="2103439"/>
            <a:ext cx="228600" cy="1012825"/>
          </a:xfrm>
          <a:prstGeom prst="leftBracket">
            <a:avLst>
              <a:gd name="adj" fmla="val 8307"/>
            </a:avLst>
          </a:prstGeom>
          <a:noFill/>
          <a:ln w="1905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890" name="TextBox 70">
            <a:extLst>
              <a:ext uri="{FF2B5EF4-FFF2-40B4-BE49-F238E27FC236}">
                <a16:creationId xmlns:a16="http://schemas.microsoft.com/office/drawing/2014/main" id="{BE6BB7B1-83E6-6D1E-03C5-B383F7F7F7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1250" y="2209801"/>
            <a:ext cx="17081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Example first portioning of numbers</a:t>
            </a:r>
          </a:p>
        </p:txBody>
      </p:sp>
      <p:sp>
        <p:nvSpPr>
          <p:cNvPr id="33891" name="TextBox 71">
            <a:extLst>
              <a:ext uri="{FF2B5EF4-FFF2-40B4-BE49-F238E27FC236}">
                <a16:creationId xmlns:a16="http://schemas.microsoft.com/office/drawing/2014/main" id="{A4B36823-39AE-593C-353E-6D3A0C4F89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74014" y="3117850"/>
            <a:ext cx="2428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mgsort(34, 3,…,17, 4)</a:t>
            </a:r>
          </a:p>
        </p:txBody>
      </p:sp>
      <p:sp>
        <p:nvSpPr>
          <p:cNvPr id="33892" name="TextBox 72">
            <a:extLst>
              <a:ext uri="{FF2B5EF4-FFF2-40B4-BE49-F238E27FC236}">
                <a16:creationId xmlns:a16="http://schemas.microsoft.com/office/drawing/2014/main" id="{14E43433-9ED1-9083-E2A2-9488369DD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4125" y="3681414"/>
            <a:ext cx="23256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mgsort(68, 14, 17, 4)</a:t>
            </a:r>
          </a:p>
        </p:txBody>
      </p:sp>
      <p:sp>
        <p:nvSpPr>
          <p:cNvPr id="33893" name="TextBox 73">
            <a:extLst>
              <a:ext uri="{FF2B5EF4-FFF2-40B4-BE49-F238E27FC236}">
                <a16:creationId xmlns:a16="http://schemas.microsoft.com/office/drawing/2014/main" id="{BE908C23-F3A2-BED8-1F11-1B97D9D6E4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8688" y="3667125"/>
            <a:ext cx="21971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mgsort(34, 3, 8, 22)</a:t>
            </a:r>
          </a:p>
        </p:txBody>
      </p:sp>
      <p:sp>
        <p:nvSpPr>
          <p:cNvPr id="33894" name="TextBox 74">
            <a:extLst>
              <a:ext uri="{FF2B5EF4-FFF2-40B4-BE49-F238E27FC236}">
                <a16:creationId xmlns:a16="http://schemas.microsoft.com/office/drawing/2014/main" id="{72349408-9E0E-050B-63D3-DB21ED35BF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3450" y="4572000"/>
            <a:ext cx="1557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mgsort(17, 4)</a:t>
            </a:r>
          </a:p>
        </p:txBody>
      </p:sp>
      <p:sp>
        <p:nvSpPr>
          <p:cNvPr id="33895" name="TextBox 75">
            <a:extLst>
              <a:ext uri="{FF2B5EF4-FFF2-40B4-BE49-F238E27FC236}">
                <a16:creationId xmlns:a16="http://schemas.microsoft.com/office/drawing/2014/main" id="{E936E607-E654-DB74-26CC-9173B4234B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5450" y="4579938"/>
            <a:ext cx="16843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mgsort(68, 14)</a:t>
            </a:r>
          </a:p>
        </p:txBody>
      </p:sp>
      <p:sp>
        <p:nvSpPr>
          <p:cNvPr id="33896" name="TextBox 76">
            <a:extLst>
              <a:ext uri="{FF2B5EF4-FFF2-40B4-BE49-F238E27FC236}">
                <a16:creationId xmlns:a16="http://schemas.microsoft.com/office/drawing/2014/main" id="{A287F103-920C-67F5-0216-98F09BA6DA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2150" y="4572000"/>
            <a:ext cx="1557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mgsort(34, 3)</a:t>
            </a:r>
          </a:p>
        </p:txBody>
      </p:sp>
      <p:sp>
        <p:nvSpPr>
          <p:cNvPr id="33897" name="TextBox 77">
            <a:extLst>
              <a:ext uri="{FF2B5EF4-FFF2-40B4-BE49-F238E27FC236}">
                <a16:creationId xmlns:a16="http://schemas.microsoft.com/office/drawing/2014/main" id="{98EEC6B6-9140-F1E3-7347-401F483F5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18589" y="5543550"/>
            <a:ext cx="11715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mgsort(4)</a:t>
            </a:r>
          </a:p>
        </p:txBody>
      </p:sp>
      <p:sp>
        <p:nvSpPr>
          <p:cNvPr id="33898" name="TextBox 78">
            <a:extLst>
              <a:ext uri="{FF2B5EF4-FFF2-40B4-BE49-F238E27FC236}">
                <a16:creationId xmlns:a16="http://schemas.microsoft.com/office/drawing/2014/main" id="{9A9D083D-0822-5FF9-2512-CF78DAD2E2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3838" y="5502275"/>
            <a:ext cx="13001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mgsort(34)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243C3359-0DD1-C6E8-07BD-9C2F68074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919" y="-461139"/>
            <a:ext cx="9779183" cy="1325563"/>
          </a:xfrm>
        </p:spPr>
        <p:txBody>
          <a:bodyPr/>
          <a:lstStyle/>
          <a:p>
            <a:r>
              <a:rPr lang="en-GB" altLang="en-US" dirty="0"/>
              <a:t>Partition</a:t>
            </a:r>
          </a:p>
        </p:txBody>
      </p:sp>
      <p:sp>
        <p:nvSpPr>
          <p:cNvPr id="34820" name="Footer Placeholder 3">
            <a:extLst>
              <a:ext uri="{FF2B5EF4-FFF2-40B4-BE49-F238E27FC236}">
                <a16:creationId xmlns:a16="http://schemas.microsoft.com/office/drawing/2014/main" id="{98D8E54B-2D1A-D617-2EC5-7875DBF8278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03AFB6-957C-8464-209C-48D325DFC444}"/>
              </a:ext>
            </a:extLst>
          </p:cNvPr>
          <p:cNvSpPr txBox="1"/>
          <p:nvPr/>
        </p:nvSpPr>
        <p:spPr>
          <a:xfrm>
            <a:off x="2874963" y="984251"/>
            <a:ext cx="5091112" cy="52038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dirty="0"/>
              <a:t>function </a:t>
            </a:r>
            <a:r>
              <a:rPr lang="en-GB" dirty="0" err="1"/>
              <a:t>mergesort</a:t>
            </a:r>
            <a:r>
              <a:rPr lang="en-GB" dirty="0"/>
              <a:t>(array, start, end)</a:t>
            </a:r>
          </a:p>
          <a:p>
            <a:pPr>
              <a:defRPr/>
            </a:pPr>
            <a:r>
              <a:rPr lang="en-GB" dirty="0"/>
              <a:t>{</a:t>
            </a:r>
          </a:p>
          <a:p>
            <a:pPr>
              <a:defRPr/>
            </a:pPr>
            <a:r>
              <a:rPr lang="en-GB" dirty="0"/>
              <a:t>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// More than one value in array?</a:t>
            </a:r>
          </a:p>
          <a:p>
            <a:pPr>
              <a:defRPr/>
            </a:pPr>
            <a:r>
              <a:rPr lang="en-GB" dirty="0"/>
              <a:t>       if(start &lt; end)</a:t>
            </a:r>
            <a:br>
              <a:rPr lang="en-GB" dirty="0"/>
            </a:br>
            <a:r>
              <a:rPr lang="en-GB" dirty="0"/>
              <a:t>       {</a:t>
            </a:r>
          </a:p>
          <a:p>
            <a:pPr>
              <a:defRPr/>
            </a:pPr>
            <a:r>
              <a:rPr lang="en-GB" dirty="0"/>
              <a:t>            pivot = (start + stop – 1)/2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Merge sort the left partition</a:t>
            </a:r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 err="1"/>
              <a:t>mergesort</a:t>
            </a:r>
            <a:r>
              <a:rPr lang="en-GB" dirty="0"/>
              <a:t>(array, start, pivot)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</a:t>
            </a:r>
          </a:p>
          <a:p>
            <a:pPr>
              <a:defRPr/>
            </a:pP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      // Merge sort the right partition</a:t>
            </a:r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 err="1"/>
              <a:t>mergesort</a:t>
            </a:r>
            <a:r>
              <a:rPr lang="en-GB" dirty="0"/>
              <a:t>(array, pivot+1, end)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Merge the left and right partitions </a:t>
            </a:r>
            <a:br>
              <a:rPr lang="en-GB" dirty="0">
                <a:solidFill>
                  <a:schemeClr val="accent1">
                    <a:lumMod val="25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           // back together</a:t>
            </a:r>
          </a:p>
          <a:p>
            <a:pPr>
              <a:defRPr/>
            </a:pPr>
            <a:r>
              <a:rPr lang="en-GB" dirty="0"/>
              <a:t>            </a:t>
            </a:r>
            <a:r>
              <a:rPr lang="en-GB" dirty="0" err="1"/>
              <a:t>mergepartitions</a:t>
            </a:r>
            <a:r>
              <a:rPr lang="en-GB" dirty="0"/>
              <a:t> (array, start, end, pivot)</a:t>
            </a:r>
          </a:p>
          <a:p>
            <a:pPr>
              <a:defRPr/>
            </a:pPr>
            <a:r>
              <a:rPr lang="en-GB" dirty="0"/>
              <a:t>       }    </a:t>
            </a:r>
          </a:p>
          <a:p>
            <a:pPr>
              <a:defRPr/>
            </a:pPr>
            <a:r>
              <a:rPr lang="en-GB" dirty="0"/>
              <a:t>}</a:t>
            </a:r>
          </a:p>
        </p:txBody>
      </p:sp>
      <p:sp>
        <p:nvSpPr>
          <p:cNvPr id="34822" name="TextBox 5">
            <a:extLst>
              <a:ext uri="{FF2B5EF4-FFF2-40B4-BE49-F238E27FC236}">
                <a16:creationId xmlns:a16="http://schemas.microsoft.com/office/drawing/2014/main" id="{1F6676AB-18EE-7B04-7503-E0B3416CFA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3089" y="1584326"/>
            <a:ext cx="1063625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start = 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end = 7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pivot = 4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0 - 4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5 - 7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ECA57FA0-E8B4-BFB5-EDF8-925814546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184" y="-487415"/>
            <a:ext cx="9779183" cy="1325563"/>
          </a:xfrm>
        </p:spPr>
        <p:txBody>
          <a:bodyPr/>
          <a:lstStyle/>
          <a:p>
            <a:r>
              <a:rPr lang="en-GB" altLang="en-US" dirty="0"/>
              <a:t>Merge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4389CB35-77CE-55F3-FA23-795BCFE85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0" y="704851"/>
            <a:ext cx="7029450" cy="1027113"/>
          </a:xfrm>
        </p:spPr>
        <p:txBody>
          <a:bodyPr/>
          <a:lstStyle/>
          <a:p>
            <a:r>
              <a:rPr lang="en-GB" altLang="en-US"/>
              <a:t>We walk through each partition and copy into the merged partition the highest value we encounter in either partition</a:t>
            </a:r>
          </a:p>
        </p:txBody>
      </p:sp>
      <p:sp>
        <p:nvSpPr>
          <p:cNvPr id="35844" name="Footer Placeholder 3">
            <a:extLst>
              <a:ext uri="{FF2B5EF4-FFF2-40B4-BE49-F238E27FC236}">
                <a16:creationId xmlns:a16="http://schemas.microsoft.com/office/drawing/2014/main" id="{ACC76856-3020-C23B-49CC-9BA339641E3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897CCC-F1D4-4394-9209-761B47836EC3}"/>
              </a:ext>
            </a:extLst>
          </p:cNvPr>
          <p:cNvSpPr/>
          <p:nvPr/>
        </p:nvSpPr>
        <p:spPr bwMode="auto">
          <a:xfrm>
            <a:off x="1884363" y="1871664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304262-A76E-AFE1-AB5B-6BC7A864081E}"/>
              </a:ext>
            </a:extLst>
          </p:cNvPr>
          <p:cNvSpPr/>
          <p:nvPr/>
        </p:nvSpPr>
        <p:spPr bwMode="auto">
          <a:xfrm>
            <a:off x="2960688" y="1871664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E7B504-2A2C-ECEC-A298-5ABCC3A7F18B}"/>
              </a:ext>
            </a:extLst>
          </p:cNvPr>
          <p:cNvSpPr/>
          <p:nvPr/>
        </p:nvSpPr>
        <p:spPr bwMode="auto">
          <a:xfrm>
            <a:off x="3560764" y="18716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730F34-988F-218A-BD3D-7C9B8F18C52F}"/>
              </a:ext>
            </a:extLst>
          </p:cNvPr>
          <p:cNvSpPr/>
          <p:nvPr/>
        </p:nvSpPr>
        <p:spPr bwMode="auto">
          <a:xfrm>
            <a:off x="4433889" y="18716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1E1B0FB-3D3B-CA63-BD7A-109D8E0775BA}"/>
              </a:ext>
            </a:extLst>
          </p:cNvPr>
          <p:cNvSpPr/>
          <p:nvPr/>
        </p:nvSpPr>
        <p:spPr bwMode="auto">
          <a:xfrm>
            <a:off x="5637214" y="1889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81B768-5BC4-6983-4523-FF00E8E5F80F}"/>
              </a:ext>
            </a:extLst>
          </p:cNvPr>
          <p:cNvSpPr/>
          <p:nvPr/>
        </p:nvSpPr>
        <p:spPr bwMode="auto">
          <a:xfrm>
            <a:off x="6537326" y="1889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F257EF-5693-32E4-F563-8AF3841EB8A2}"/>
              </a:ext>
            </a:extLst>
          </p:cNvPr>
          <p:cNvSpPr/>
          <p:nvPr/>
        </p:nvSpPr>
        <p:spPr bwMode="auto">
          <a:xfrm>
            <a:off x="7215189" y="1889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563A39-7224-BE5B-C97A-1344AB85E467}"/>
              </a:ext>
            </a:extLst>
          </p:cNvPr>
          <p:cNvSpPr/>
          <p:nvPr/>
        </p:nvSpPr>
        <p:spPr bwMode="auto">
          <a:xfrm>
            <a:off x="8093076" y="18891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3F8A25-A24F-5F66-5B85-AE78E2D84FAB}"/>
              </a:ext>
            </a:extLst>
          </p:cNvPr>
          <p:cNvSpPr/>
          <p:nvPr/>
        </p:nvSpPr>
        <p:spPr bwMode="auto">
          <a:xfrm>
            <a:off x="2114551" y="2854326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DC8DC98-F3BC-17ED-62D6-11AB4BB13AF1}"/>
              </a:ext>
            </a:extLst>
          </p:cNvPr>
          <p:cNvSpPr/>
          <p:nvPr/>
        </p:nvSpPr>
        <p:spPr bwMode="auto">
          <a:xfrm>
            <a:off x="2568576" y="2854326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cxnSp>
        <p:nvCxnSpPr>
          <p:cNvPr id="35855" name="Elbow Connector 16">
            <a:extLst>
              <a:ext uri="{FF2B5EF4-FFF2-40B4-BE49-F238E27FC236}">
                <a16:creationId xmlns:a16="http://schemas.microsoft.com/office/drawing/2014/main" id="{7C40E259-7A45-AF30-15DA-296BEF06232B}"/>
              </a:ext>
            </a:extLst>
          </p:cNvPr>
          <p:cNvCxnSpPr>
            <a:cxnSpLocks noChangeShapeType="1"/>
            <a:stCxn id="5" idx="2"/>
            <a:endCxn id="14" idx="0"/>
          </p:cNvCxnSpPr>
          <p:nvPr/>
        </p:nvCxnSpPr>
        <p:spPr bwMode="auto">
          <a:xfrm rot="16200000" flipH="1">
            <a:off x="1965326" y="2478088"/>
            <a:ext cx="522287" cy="230188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56" name="Elbow Connector 18">
            <a:extLst>
              <a:ext uri="{FF2B5EF4-FFF2-40B4-BE49-F238E27FC236}">
                <a16:creationId xmlns:a16="http://schemas.microsoft.com/office/drawing/2014/main" id="{55924A0A-D167-B5B2-A7D5-5E4EE3336AC3}"/>
              </a:ext>
            </a:extLst>
          </p:cNvPr>
          <p:cNvCxnSpPr>
            <a:cxnSpLocks noChangeShapeType="1"/>
            <a:stCxn id="6" idx="2"/>
            <a:endCxn id="15" idx="0"/>
          </p:cNvCxnSpPr>
          <p:nvPr/>
        </p:nvCxnSpPr>
        <p:spPr bwMode="auto">
          <a:xfrm rot="5400000">
            <a:off x="2731295" y="2396332"/>
            <a:ext cx="522287" cy="393700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B793F327-D1F8-6DBD-9910-CEC3F5ECBBD1}"/>
              </a:ext>
            </a:extLst>
          </p:cNvPr>
          <p:cNvSpPr/>
          <p:nvPr/>
        </p:nvSpPr>
        <p:spPr bwMode="auto">
          <a:xfrm>
            <a:off x="3802064" y="283527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456973D-4E57-08E3-2A68-977EA873EB19}"/>
              </a:ext>
            </a:extLst>
          </p:cNvPr>
          <p:cNvSpPr/>
          <p:nvPr/>
        </p:nvSpPr>
        <p:spPr bwMode="auto">
          <a:xfrm>
            <a:off x="4254501" y="283527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914BD0-4F14-8EAC-86DE-7523ED4DB261}"/>
              </a:ext>
            </a:extLst>
          </p:cNvPr>
          <p:cNvSpPr/>
          <p:nvPr/>
        </p:nvSpPr>
        <p:spPr bwMode="auto">
          <a:xfrm>
            <a:off x="5873751" y="28543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1E57A9F-BAF9-8CD9-CC6C-79F4DE9F31FF}"/>
              </a:ext>
            </a:extLst>
          </p:cNvPr>
          <p:cNvSpPr/>
          <p:nvPr/>
        </p:nvSpPr>
        <p:spPr bwMode="auto">
          <a:xfrm>
            <a:off x="6319839" y="28543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3672C6A-A387-F6DD-D7B0-695987FEC4F0}"/>
              </a:ext>
            </a:extLst>
          </p:cNvPr>
          <p:cNvSpPr/>
          <p:nvPr/>
        </p:nvSpPr>
        <p:spPr bwMode="auto">
          <a:xfrm>
            <a:off x="7421564" y="28543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D0AFCF6-4194-ADD5-5137-17AD20705127}"/>
              </a:ext>
            </a:extLst>
          </p:cNvPr>
          <p:cNvSpPr/>
          <p:nvPr/>
        </p:nvSpPr>
        <p:spPr bwMode="auto">
          <a:xfrm>
            <a:off x="7877176" y="285432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0FEEFE2-8ED4-B8E4-DF5B-BF4C14C53FFB}"/>
              </a:ext>
            </a:extLst>
          </p:cNvPr>
          <p:cNvSpPr/>
          <p:nvPr/>
        </p:nvSpPr>
        <p:spPr bwMode="auto">
          <a:xfrm>
            <a:off x="2568576" y="4011614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7CECBB6-3FAF-A4A9-56BE-7D68B8357063}"/>
              </a:ext>
            </a:extLst>
          </p:cNvPr>
          <p:cNvSpPr/>
          <p:nvPr/>
        </p:nvSpPr>
        <p:spPr bwMode="auto">
          <a:xfrm>
            <a:off x="3479801" y="40116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A58D4C4-83D2-5AD0-59AE-8CB7CAEFD11A}"/>
              </a:ext>
            </a:extLst>
          </p:cNvPr>
          <p:cNvSpPr/>
          <p:nvPr/>
        </p:nvSpPr>
        <p:spPr bwMode="auto">
          <a:xfrm>
            <a:off x="3022601" y="4011614"/>
            <a:ext cx="455613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2E93CB5-0C1A-75F0-10B0-C213ACF562B7}"/>
              </a:ext>
            </a:extLst>
          </p:cNvPr>
          <p:cNvSpPr/>
          <p:nvPr/>
        </p:nvSpPr>
        <p:spPr bwMode="auto">
          <a:xfrm>
            <a:off x="3932239" y="40116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848C6EF-09BB-9C0B-20A5-04A1BAF57A2C}"/>
              </a:ext>
            </a:extLst>
          </p:cNvPr>
          <p:cNvSpPr/>
          <p:nvPr/>
        </p:nvSpPr>
        <p:spPr bwMode="auto">
          <a:xfrm>
            <a:off x="6183314" y="40179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BB8B742-3871-F138-6365-2E4332DADF75}"/>
              </a:ext>
            </a:extLst>
          </p:cNvPr>
          <p:cNvSpPr/>
          <p:nvPr/>
        </p:nvSpPr>
        <p:spPr bwMode="auto">
          <a:xfrm>
            <a:off x="6629401" y="40179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700433-4EF7-FBB1-FF07-D342652BE13D}"/>
              </a:ext>
            </a:extLst>
          </p:cNvPr>
          <p:cNvSpPr/>
          <p:nvPr/>
        </p:nvSpPr>
        <p:spPr bwMode="auto">
          <a:xfrm>
            <a:off x="7089776" y="401796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78D4ABF-A03C-B930-8DA6-3FBA236BA494}"/>
              </a:ext>
            </a:extLst>
          </p:cNvPr>
          <p:cNvSpPr/>
          <p:nvPr/>
        </p:nvSpPr>
        <p:spPr bwMode="auto">
          <a:xfrm>
            <a:off x="7545389" y="4021139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2C7805C-FBB1-8BEE-8193-EDFDFDEA80EF}"/>
              </a:ext>
            </a:extLst>
          </p:cNvPr>
          <p:cNvSpPr/>
          <p:nvPr/>
        </p:nvSpPr>
        <p:spPr bwMode="auto">
          <a:xfrm>
            <a:off x="3462338" y="5776914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68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571F089-C09C-9714-2184-789079DE33DA}"/>
              </a:ext>
            </a:extLst>
          </p:cNvPr>
          <p:cNvSpPr/>
          <p:nvPr/>
        </p:nvSpPr>
        <p:spPr bwMode="auto">
          <a:xfrm>
            <a:off x="4373564" y="57769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22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106CE7D-35F7-117E-0315-B3519E363EE2}"/>
              </a:ext>
            </a:extLst>
          </p:cNvPr>
          <p:cNvSpPr/>
          <p:nvPr/>
        </p:nvSpPr>
        <p:spPr bwMode="auto">
          <a:xfrm>
            <a:off x="3916363" y="5776914"/>
            <a:ext cx="45561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34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007092D-4E92-918C-8238-C5B11793730D}"/>
              </a:ext>
            </a:extLst>
          </p:cNvPr>
          <p:cNvSpPr/>
          <p:nvPr/>
        </p:nvSpPr>
        <p:spPr bwMode="auto">
          <a:xfrm>
            <a:off x="4826001" y="57769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17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51F7B68-B7C2-C4EF-04D2-1546526D14C5}"/>
              </a:ext>
            </a:extLst>
          </p:cNvPr>
          <p:cNvSpPr/>
          <p:nvPr/>
        </p:nvSpPr>
        <p:spPr bwMode="auto">
          <a:xfrm>
            <a:off x="5273676" y="57769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14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6723878-81C6-6FA0-1E57-D9F96B68FE48}"/>
              </a:ext>
            </a:extLst>
          </p:cNvPr>
          <p:cNvSpPr/>
          <p:nvPr/>
        </p:nvSpPr>
        <p:spPr bwMode="auto">
          <a:xfrm>
            <a:off x="5719764" y="57769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8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8E38D51-CDB9-4C41-8ED7-ACAEAA020BA6}"/>
              </a:ext>
            </a:extLst>
          </p:cNvPr>
          <p:cNvSpPr/>
          <p:nvPr/>
        </p:nvSpPr>
        <p:spPr bwMode="auto">
          <a:xfrm>
            <a:off x="6180139" y="5776914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4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427588F-CFDA-E5F8-B937-9F1848B6DF5A}"/>
              </a:ext>
            </a:extLst>
          </p:cNvPr>
          <p:cNvSpPr/>
          <p:nvPr/>
        </p:nvSpPr>
        <p:spPr bwMode="auto">
          <a:xfrm>
            <a:off x="6635751" y="5781676"/>
            <a:ext cx="454025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dirty="0"/>
              <a:t>3</a:t>
            </a:r>
          </a:p>
        </p:txBody>
      </p:sp>
      <p:cxnSp>
        <p:nvCxnSpPr>
          <p:cNvPr id="35879" name="Elbow Connector 42">
            <a:extLst>
              <a:ext uri="{FF2B5EF4-FFF2-40B4-BE49-F238E27FC236}">
                <a16:creationId xmlns:a16="http://schemas.microsoft.com/office/drawing/2014/main" id="{5B5181B0-E3A1-71CD-0689-82E14761558E}"/>
              </a:ext>
            </a:extLst>
          </p:cNvPr>
          <p:cNvCxnSpPr>
            <a:cxnSpLocks noChangeShapeType="1"/>
            <a:stCxn id="8" idx="2"/>
            <a:endCxn id="20" idx="0"/>
          </p:cNvCxnSpPr>
          <p:nvPr/>
        </p:nvCxnSpPr>
        <p:spPr bwMode="auto">
          <a:xfrm rot="5400000">
            <a:off x="4093370" y="2267745"/>
            <a:ext cx="503237" cy="631825"/>
          </a:xfrm>
          <a:prstGeom prst="bentConnector3">
            <a:avLst>
              <a:gd name="adj1" fmla="val 56449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0" name="Elbow Connector 44">
            <a:extLst>
              <a:ext uri="{FF2B5EF4-FFF2-40B4-BE49-F238E27FC236}">
                <a16:creationId xmlns:a16="http://schemas.microsoft.com/office/drawing/2014/main" id="{59D7BC3C-57A3-0207-982D-40D6D7343599}"/>
              </a:ext>
            </a:extLst>
          </p:cNvPr>
          <p:cNvCxnSpPr>
            <a:cxnSpLocks noChangeShapeType="1"/>
            <a:stCxn id="7" idx="2"/>
            <a:endCxn id="21" idx="0"/>
          </p:cNvCxnSpPr>
          <p:nvPr/>
        </p:nvCxnSpPr>
        <p:spPr bwMode="auto">
          <a:xfrm rot="16200000" flipH="1">
            <a:off x="3883026" y="2236788"/>
            <a:ext cx="503237" cy="693738"/>
          </a:xfrm>
          <a:prstGeom prst="bentConnector3">
            <a:avLst>
              <a:gd name="adj1" fmla="val 33412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1" name="Elbow Connector 46">
            <a:extLst>
              <a:ext uri="{FF2B5EF4-FFF2-40B4-BE49-F238E27FC236}">
                <a16:creationId xmlns:a16="http://schemas.microsoft.com/office/drawing/2014/main" id="{B88C7F82-C9F3-C247-6BCB-DCFC2D6B1975}"/>
              </a:ext>
            </a:extLst>
          </p:cNvPr>
          <p:cNvCxnSpPr>
            <a:cxnSpLocks noChangeShapeType="1"/>
            <a:stCxn id="9" idx="2"/>
            <a:endCxn id="22" idx="0"/>
          </p:cNvCxnSpPr>
          <p:nvPr/>
        </p:nvCxnSpPr>
        <p:spPr bwMode="auto">
          <a:xfrm rot="16200000" flipH="1">
            <a:off x="5730082" y="2483644"/>
            <a:ext cx="504825" cy="236538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2" name="Elbow Connector 48">
            <a:extLst>
              <a:ext uri="{FF2B5EF4-FFF2-40B4-BE49-F238E27FC236}">
                <a16:creationId xmlns:a16="http://schemas.microsoft.com/office/drawing/2014/main" id="{B78BD770-4874-C938-E3E3-A352055DE427}"/>
              </a:ext>
            </a:extLst>
          </p:cNvPr>
          <p:cNvCxnSpPr>
            <a:cxnSpLocks noChangeShapeType="1"/>
            <a:stCxn id="10" idx="2"/>
            <a:endCxn id="23" idx="0"/>
          </p:cNvCxnSpPr>
          <p:nvPr/>
        </p:nvCxnSpPr>
        <p:spPr bwMode="auto">
          <a:xfrm rot="5400000">
            <a:off x="6403182" y="2493169"/>
            <a:ext cx="504825" cy="217488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3" name="Elbow Connector 50">
            <a:extLst>
              <a:ext uri="{FF2B5EF4-FFF2-40B4-BE49-F238E27FC236}">
                <a16:creationId xmlns:a16="http://schemas.microsoft.com/office/drawing/2014/main" id="{11DCB494-88CC-F0A4-AE1E-583750CB2CE7}"/>
              </a:ext>
            </a:extLst>
          </p:cNvPr>
          <p:cNvCxnSpPr>
            <a:cxnSpLocks noChangeShapeType="1"/>
            <a:stCxn id="11" idx="2"/>
            <a:endCxn id="24" idx="0"/>
          </p:cNvCxnSpPr>
          <p:nvPr/>
        </p:nvCxnSpPr>
        <p:spPr bwMode="auto">
          <a:xfrm rot="16200000" flipH="1">
            <a:off x="7292976" y="2498726"/>
            <a:ext cx="504825" cy="206375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4" name="Elbow Connector 52">
            <a:extLst>
              <a:ext uri="{FF2B5EF4-FFF2-40B4-BE49-F238E27FC236}">
                <a16:creationId xmlns:a16="http://schemas.microsoft.com/office/drawing/2014/main" id="{6DB39370-DA0D-FA80-36A1-35041DC294F6}"/>
              </a:ext>
            </a:extLst>
          </p:cNvPr>
          <p:cNvCxnSpPr>
            <a:cxnSpLocks noChangeShapeType="1"/>
            <a:stCxn id="12" idx="2"/>
            <a:endCxn id="25" idx="0"/>
          </p:cNvCxnSpPr>
          <p:nvPr/>
        </p:nvCxnSpPr>
        <p:spPr bwMode="auto">
          <a:xfrm rot="5400000">
            <a:off x="7959726" y="2493963"/>
            <a:ext cx="504825" cy="215900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5" name="Elbow Connector 54">
            <a:extLst>
              <a:ext uri="{FF2B5EF4-FFF2-40B4-BE49-F238E27FC236}">
                <a16:creationId xmlns:a16="http://schemas.microsoft.com/office/drawing/2014/main" id="{B7D20CC6-4D89-CD35-57CE-66BC6FC4B557}"/>
              </a:ext>
            </a:extLst>
          </p:cNvPr>
          <p:cNvCxnSpPr>
            <a:cxnSpLocks noChangeShapeType="1"/>
            <a:stCxn id="14" idx="2"/>
            <a:endCxn id="26" idx="0"/>
          </p:cNvCxnSpPr>
          <p:nvPr/>
        </p:nvCxnSpPr>
        <p:spPr bwMode="auto">
          <a:xfrm rot="16200000" flipH="1">
            <a:off x="2220120" y="3436145"/>
            <a:ext cx="696913" cy="454025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6" name="Elbow Connector 57">
            <a:extLst>
              <a:ext uri="{FF2B5EF4-FFF2-40B4-BE49-F238E27FC236}">
                <a16:creationId xmlns:a16="http://schemas.microsoft.com/office/drawing/2014/main" id="{A6BECD99-690C-C3F4-9281-56F163524706}"/>
              </a:ext>
            </a:extLst>
          </p:cNvPr>
          <p:cNvCxnSpPr>
            <a:cxnSpLocks noChangeShapeType="1"/>
            <a:stCxn id="20" idx="2"/>
            <a:endCxn id="28" idx="0"/>
          </p:cNvCxnSpPr>
          <p:nvPr/>
        </p:nvCxnSpPr>
        <p:spPr bwMode="auto">
          <a:xfrm rot="5400000">
            <a:off x="3281363" y="3263901"/>
            <a:ext cx="715963" cy="779462"/>
          </a:xfrm>
          <a:prstGeom prst="bentConnector3">
            <a:avLst>
              <a:gd name="adj1" fmla="val 41574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7" name="Elbow Connector 59">
            <a:extLst>
              <a:ext uri="{FF2B5EF4-FFF2-40B4-BE49-F238E27FC236}">
                <a16:creationId xmlns:a16="http://schemas.microsoft.com/office/drawing/2014/main" id="{C92EB736-4276-B493-DC91-29953708A7FF}"/>
              </a:ext>
            </a:extLst>
          </p:cNvPr>
          <p:cNvCxnSpPr>
            <a:cxnSpLocks noChangeShapeType="1"/>
            <a:stCxn id="21" idx="2"/>
            <a:endCxn id="27" idx="0"/>
          </p:cNvCxnSpPr>
          <p:nvPr/>
        </p:nvCxnSpPr>
        <p:spPr bwMode="auto">
          <a:xfrm rot="5400000">
            <a:off x="3736182" y="3266282"/>
            <a:ext cx="715963" cy="774700"/>
          </a:xfrm>
          <a:prstGeom prst="bentConnector3">
            <a:avLst>
              <a:gd name="adj1" fmla="val 6037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8" name="Elbow Connector 61">
            <a:extLst>
              <a:ext uri="{FF2B5EF4-FFF2-40B4-BE49-F238E27FC236}">
                <a16:creationId xmlns:a16="http://schemas.microsoft.com/office/drawing/2014/main" id="{20A4E768-C750-2950-C600-BB6B61E71BB3}"/>
              </a:ext>
            </a:extLst>
          </p:cNvPr>
          <p:cNvCxnSpPr>
            <a:cxnSpLocks noChangeShapeType="1"/>
            <a:stCxn id="15" idx="2"/>
            <a:endCxn id="29" idx="0"/>
          </p:cNvCxnSpPr>
          <p:nvPr/>
        </p:nvCxnSpPr>
        <p:spPr bwMode="auto">
          <a:xfrm rot="16200000" flipH="1">
            <a:off x="3128963" y="2981326"/>
            <a:ext cx="696913" cy="1363662"/>
          </a:xfrm>
          <a:prstGeom prst="bentConnector3">
            <a:avLst>
              <a:gd name="adj1" fmla="val 24046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89" name="Elbow Connector 66">
            <a:extLst>
              <a:ext uri="{FF2B5EF4-FFF2-40B4-BE49-F238E27FC236}">
                <a16:creationId xmlns:a16="http://schemas.microsoft.com/office/drawing/2014/main" id="{73D49C90-FC3B-CD2F-FEAA-C472FBC7A621}"/>
              </a:ext>
            </a:extLst>
          </p:cNvPr>
          <p:cNvCxnSpPr>
            <a:cxnSpLocks noChangeShapeType="1"/>
            <a:stCxn id="22" idx="2"/>
            <a:endCxn id="30" idx="0"/>
          </p:cNvCxnSpPr>
          <p:nvPr/>
        </p:nvCxnSpPr>
        <p:spPr bwMode="auto">
          <a:xfrm rot="16200000" flipH="1">
            <a:off x="5903913" y="3511551"/>
            <a:ext cx="703263" cy="309562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0" name="Elbow Connector 68">
            <a:extLst>
              <a:ext uri="{FF2B5EF4-FFF2-40B4-BE49-F238E27FC236}">
                <a16:creationId xmlns:a16="http://schemas.microsoft.com/office/drawing/2014/main" id="{98365CB7-DA63-E3FF-EA53-978A2DBD7563}"/>
              </a:ext>
            </a:extLst>
          </p:cNvPr>
          <p:cNvCxnSpPr>
            <a:cxnSpLocks noChangeShapeType="1"/>
            <a:stCxn id="23" idx="2"/>
            <a:endCxn id="32" idx="0"/>
          </p:cNvCxnSpPr>
          <p:nvPr/>
        </p:nvCxnSpPr>
        <p:spPr bwMode="auto">
          <a:xfrm rot="16200000" flipH="1">
            <a:off x="6580188" y="3281363"/>
            <a:ext cx="703263" cy="769938"/>
          </a:xfrm>
          <a:prstGeom prst="bentConnector3">
            <a:avLst>
              <a:gd name="adj1" fmla="val 18324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1" name="Elbow Connector 70">
            <a:extLst>
              <a:ext uri="{FF2B5EF4-FFF2-40B4-BE49-F238E27FC236}">
                <a16:creationId xmlns:a16="http://schemas.microsoft.com/office/drawing/2014/main" id="{EF56D9B4-6825-B5D1-6E56-C52B680FFAFE}"/>
              </a:ext>
            </a:extLst>
          </p:cNvPr>
          <p:cNvCxnSpPr>
            <a:cxnSpLocks noChangeShapeType="1"/>
            <a:stCxn id="24" idx="2"/>
            <a:endCxn id="31" idx="0"/>
          </p:cNvCxnSpPr>
          <p:nvPr/>
        </p:nvCxnSpPr>
        <p:spPr bwMode="auto">
          <a:xfrm rot="5400000">
            <a:off x="6900863" y="3270251"/>
            <a:ext cx="703263" cy="792162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2" name="Elbow Connector 72">
            <a:extLst>
              <a:ext uri="{FF2B5EF4-FFF2-40B4-BE49-F238E27FC236}">
                <a16:creationId xmlns:a16="http://schemas.microsoft.com/office/drawing/2014/main" id="{B02CD632-2B69-EBC6-C824-87D83C5064C6}"/>
              </a:ext>
            </a:extLst>
          </p:cNvPr>
          <p:cNvCxnSpPr>
            <a:cxnSpLocks noChangeShapeType="1"/>
            <a:stCxn id="25" idx="2"/>
            <a:endCxn id="33" idx="0"/>
          </p:cNvCxnSpPr>
          <p:nvPr/>
        </p:nvCxnSpPr>
        <p:spPr bwMode="auto">
          <a:xfrm rot="5400000">
            <a:off x="7585075" y="3502025"/>
            <a:ext cx="706438" cy="331788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3" name="Elbow Connector 74">
            <a:extLst>
              <a:ext uri="{FF2B5EF4-FFF2-40B4-BE49-F238E27FC236}">
                <a16:creationId xmlns:a16="http://schemas.microsoft.com/office/drawing/2014/main" id="{54C8A9C0-2D11-25CB-00DC-AFF3F326F49D}"/>
              </a:ext>
            </a:extLst>
          </p:cNvPr>
          <p:cNvCxnSpPr>
            <a:cxnSpLocks noChangeShapeType="1"/>
            <a:stCxn id="30" idx="2"/>
            <a:endCxn id="34" idx="0"/>
          </p:cNvCxnSpPr>
          <p:nvPr/>
        </p:nvCxnSpPr>
        <p:spPr bwMode="auto">
          <a:xfrm rot="5400000">
            <a:off x="4401345" y="3767933"/>
            <a:ext cx="1298575" cy="2719387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4" name="Elbow Connector 76">
            <a:extLst>
              <a:ext uri="{FF2B5EF4-FFF2-40B4-BE49-F238E27FC236}">
                <a16:creationId xmlns:a16="http://schemas.microsoft.com/office/drawing/2014/main" id="{C295F685-5B77-2A5A-02CF-920034257DFA}"/>
              </a:ext>
            </a:extLst>
          </p:cNvPr>
          <p:cNvCxnSpPr>
            <a:cxnSpLocks noChangeShapeType="1"/>
            <a:stCxn id="26" idx="2"/>
            <a:endCxn id="36" idx="0"/>
          </p:cNvCxnSpPr>
          <p:nvPr/>
        </p:nvCxnSpPr>
        <p:spPr bwMode="auto">
          <a:xfrm rot="16200000" flipH="1">
            <a:off x="2817814" y="4449764"/>
            <a:ext cx="1304925" cy="1349375"/>
          </a:xfrm>
          <a:prstGeom prst="bentConnector3">
            <a:avLst>
              <a:gd name="adj1" fmla="val 13019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5" name="Elbow Connector 78">
            <a:extLst>
              <a:ext uri="{FF2B5EF4-FFF2-40B4-BE49-F238E27FC236}">
                <a16:creationId xmlns:a16="http://schemas.microsoft.com/office/drawing/2014/main" id="{6F37C8B4-FE1F-5A05-BC28-2990187AE3D4}"/>
              </a:ext>
            </a:extLst>
          </p:cNvPr>
          <p:cNvCxnSpPr>
            <a:cxnSpLocks noChangeShapeType="1"/>
            <a:stCxn id="28" idx="2"/>
            <a:endCxn id="35" idx="0"/>
          </p:cNvCxnSpPr>
          <p:nvPr/>
        </p:nvCxnSpPr>
        <p:spPr bwMode="auto">
          <a:xfrm rot="16200000" flipH="1">
            <a:off x="3272632" y="4448970"/>
            <a:ext cx="1304925" cy="1350962"/>
          </a:xfrm>
          <a:prstGeom prst="bentConnector3">
            <a:avLst>
              <a:gd name="adj1" fmla="val 24755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6" name="Elbow Connector 80">
            <a:extLst>
              <a:ext uri="{FF2B5EF4-FFF2-40B4-BE49-F238E27FC236}">
                <a16:creationId xmlns:a16="http://schemas.microsoft.com/office/drawing/2014/main" id="{92119157-5629-8016-D287-1770EC42F540}"/>
              </a:ext>
            </a:extLst>
          </p:cNvPr>
          <p:cNvCxnSpPr>
            <a:cxnSpLocks noChangeShapeType="1"/>
            <a:stCxn id="31" idx="2"/>
            <a:endCxn id="37" idx="0"/>
          </p:cNvCxnSpPr>
          <p:nvPr/>
        </p:nvCxnSpPr>
        <p:spPr bwMode="auto">
          <a:xfrm rot="5400000">
            <a:off x="5305426" y="4225926"/>
            <a:ext cx="1298575" cy="1803400"/>
          </a:xfrm>
          <a:prstGeom prst="bentConnector3">
            <a:avLst>
              <a:gd name="adj1" fmla="val 60356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7" name="Elbow Connector 82">
            <a:extLst>
              <a:ext uri="{FF2B5EF4-FFF2-40B4-BE49-F238E27FC236}">
                <a16:creationId xmlns:a16="http://schemas.microsoft.com/office/drawing/2014/main" id="{F313B055-241F-DA22-C2BF-C474EBFC0E83}"/>
              </a:ext>
            </a:extLst>
          </p:cNvPr>
          <p:cNvCxnSpPr>
            <a:cxnSpLocks noChangeShapeType="1"/>
            <a:stCxn id="27" idx="2"/>
            <a:endCxn id="39" idx="0"/>
          </p:cNvCxnSpPr>
          <p:nvPr/>
        </p:nvCxnSpPr>
        <p:spPr bwMode="auto">
          <a:xfrm rot="16200000" flipH="1">
            <a:off x="4174332" y="4004470"/>
            <a:ext cx="1304925" cy="2239962"/>
          </a:xfrm>
          <a:prstGeom prst="bentConnector3">
            <a:avLst>
              <a:gd name="adj1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8" name="Elbow Connector 84">
            <a:extLst>
              <a:ext uri="{FF2B5EF4-FFF2-40B4-BE49-F238E27FC236}">
                <a16:creationId xmlns:a16="http://schemas.microsoft.com/office/drawing/2014/main" id="{FBBC1FAF-8543-0CAE-FB14-4EAC473E2C25}"/>
              </a:ext>
            </a:extLst>
          </p:cNvPr>
          <p:cNvCxnSpPr>
            <a:cxnSpLocks noChangeShapeType="1"/>
            <a:stCxn id="32" idx="2"/>
            <a:endCxn id="38" idx="0"/>
          </p:cNvCxnSpPr>
          <p:nvPr/>
        </p:nvCxnSpPr>
        <p:spPr bwMode="auto">
          <a:xfrm rot="5400000">
            <a:off x="5759451" y="4219576"/>
            <a:ext cx="1298575" cy="1816100"/>
          </a:xfrm>
          <a:prstGeom prst="bentConnector3">
            <a:avLst>
              <a:gd name="adj1" fmla="val 74287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99" name="Elbow Connector 86">
            <a:extLst>
              <a:ext uri="{FF2B5EF4-FFF2-40B4-BE49-F238E27FC236}">
                <a16:creationId xmlns:a16="http://schemas.microsoft.com/office/drawing/2014/main" id="{70B231CC-4793-CBE1-4838-A136F861FA53}"/>
              </a:ext>
            </a:extLst>
          </p:cNvPr>
          <p:cNvCxnSpPr>
            <a:cxnSpLocks noChangeShapeType="1"/>
            <a:stCxn id="29" idx="2"/>
            <a:endCxn id="41" idx="0"/>
          </p:cNvCxnSpPr>
          <p:nvPr/>
        </p:nvCxnSpPr>
        <p:spPr bwMode="auto">
          <a:xfrm rot="16200000" flipH="1">
            <a:off x="4856164" y="3775076"/>
            <a:ext cx="1309687" cy="2703513"/>
          </a:xfrm>
          <a:prstGeom prst="bentConnector3">
            <a:avLst>
              <a:gd name="adj1" fmla="val 36884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900" name="Elbow Connector 97">
            <a:extLst>
              <a:ext uri="{FF2B5EF4-FFF2-40B4-BE49-F238E27FC236}">
                <a16:creationId xmlns:a16="http://schemas.microsoft.com/office/drawing/2014/main" id="{541A67ED-3FD9-371E-FA5D-B6D2B6239D12}"/>
              </a:ext>
            </a:extLst>
          </p:cNvPr>
          <p:cNvCxnSpPr>
            <a:cxnSpLocks noChangeShapeType="1"/>
            <a:stCxn id="33" idx="2"/>
            <a:endCxn id="40" idx="0"/>
          </p:cNvCxnSpPr>
          <p:nvPr/>
        </p:nvCxnSpPr>
        <p:spPr bwMode="auto">
          <a:xfrm rot="5400000">
            <a:off x="6442075" y="4446588"/>
            <a:ext cx="1295400" cy="1365250"/>
          </a:xfrm>
          <a:prstGeom prst="bentConnector3">
            <a:avLst>
              <a:gd name="adj1" fmla="val 85824"/>
            </a:avLst>
          </a:prstGeom>
          <a:noFill/>
          <a:ln w="28575" algn="ctr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5901" name="TextBox 107">
            <a:extLst>
              <a:ext uri="{FF2B5EF4-FFF2-40B4-BE49-F238E27FC236}">
                <a16:creationId xmlns:a16="http://schemas.microsoft.com/office/drawing/2014/main" id="{EEDEB6A7-7606-6FC4-595E-596719C56F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86775" y="2465389"/>
            <a:ext cx="1504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merge(17, 4)</a:t>
            </a:r>
          </a:p>
        </p:txBody>
      </p:sp>
      <p:sp>
        <p:nvSpPr>
          <p:cNvPr id="35902" name="TextBox 108">
            <a:extLst>
              <a:ext uri="{FF2B5EF4-FFF2-40B4-BE49-F238E27FC236}">
                <a16:creationId xmlns:a16="http://schemas.microsoft.com/office/drawing/2014/main" id="{A35B7E3D-E631-2E54-19A3-194DED6A06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26414" y="3506788"/>
            <a:ext cx="2517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merge((68,14), (17, 4))</a:t>
            </a:r>
          </a:p>
        </p:txBody>
      </p:sp>
      <p:sp>
        <p:nvSpPr>
          <p:cNvPr id="35903" name="TextBox 109">
            <a:extLst>
              <a:ext uri="{FF2B5EF4-FFF2-40B4-BE49-F238E27FC236}">
                <a16:creationId xmlns:a16="http://schemas.microsoft.com/office/drawing/2014/main" id="{E16E36A3-10BA-47C1-C568-BE64679D3D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75589" y="4662488"/>
            <a:ext cx="24145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merge((68,17, 14, 4),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(34, 22, 8, 3))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Footer Placeholder 3">
            <a:extLst>
              <a:ext uri="{FF2B5EF4-FFF2-40B4-BE49-F238E27FC236}">
                <a16:creationId xmlns:a16="http://schemas.microsoft.com/office/drawing/2014/main" id="{AAEC6EC9-CD8D-B364-A2E3-93E9A3119F1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44A1CE-6711-7149-A51C-9F3FB4BF0068}"/>
              </a:ext>
            </a:extLst>
          </p:cNvPr>
          <p:cNvSpPr txBox="1"/>
          <p:nvPr/>
        </p:nvSpPr>
        <p:spPr>
          <a:xfrm>
            <a:off x="1565276" y="74614"/>
            <a:ext cx="8651875" cy="686593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600" dirty="0"/>
              <a:t>function </a:t>
            </a:r>
            <a:r>
              <a:rPr lang="en-GB" sz="1600" dirty="0" err="1"/>
              <a:t>mergepartitions</a:t>
            </a:r>
            <a:r>
              <a:rPr lang="en-GB" sz="1600" dirty="0"/>
              <a:t>(array, start, end, pivot)</a:t>
            </a:r>
          </a:p>
          <a:p>
            <a:pPr>
              <a:defRPr/>
            </a:pPr>
            <a:r>
              <a:rPr lang="en-GB" sz="1600" dirty="0"/>
              <a:t>{</a:t>
            </a:r>
          </a:p>
          <a:p>
            <a:pPr>
              <a:defRPr/>
            </a:pPr>
            <a:r>
              <a:rPr lang="en-GB" sz="1600" dirty="0"/>
              <a:t>  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// Create merge array</a:t>
            </a:r>
          </a:p>
          <a:p>
            <a:pPr>
              <a:defRPr/>
            </a:pPr>
            <a:r>
              <a:rPr lang="en-GB" sz="1600" dirty="0"/>
              <a:t>       </a:t>
            </a:r>
            <a:r>
              <a:rPr lang="en-GB" sz="1600" dirty="0" err="1"/>
              <a:t>marray</a:t>
            </a:r>
            <a:r>
              <a:rPr lang="en-GB" sz="1600" dirty="0"/>
              <a:t> = new array[(end - start)+1]</a:t>
            </a:r>
          </a:p>
          <a:p>
            <a:pPr>
              <a:defRPr/>
            </a:pPr>
            <a:r>
              <a:rPr lang="en-GB" sz="1600" dirty="0"/>
              <a:t>       </a:t>
            </a:r>
            <a:r>
              <a:rPr lang="en-GB" sz="1600" dirty="0" err="1"/>
              <a:t>mpos</a:t>
            </a:r>
            <a:r>
              <a:rPr lang="en-GB" sz="1600" dirty="0"/>
              <a:t> = 0, </a:t>
            </a:r>
            <a:r>
              <a:rPr lang="en-GB" sz="1600" dirty="0">
                <a:solidFill>
                  <a:srgbClr val="FF0000"/>
                </a:solidFill>
              </a:rPr>
              <a:t>left = start, right = pivot+1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       while(left &lt;= pivot || right &lt;= end)</a:t>
            </a:r>
          </a:p>
          <a:p>
            <a:pPr>
              <a:defRPr/>
            </a:pPr>
            <a:r>
              <a:rPr lang="en-GB" sz="1600" dirty="0"/>
              <a:t>       {</a:t>
            </a:r>
          </a:p>
          <a:p>
            <a:pPr>
              <a:defRPr/>
            </a:pPr>
            <a:r>
              <a:rPr lang="en-GB" sz="1600" dirty="0"/>
              <a:t>            if(left &gt; pivot)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left partition empty?</a:t>
            </a:r>
          </a:p>
          <a:p>
            <a:pPr>
              <a:defRPr/>
            </a:pPr>
            <a:r>
              <a:rPr lang="en-GB" sz="1600" dirty="0"/>
              <a:t>            {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Finish by copying remainder of right partition</a:t>
            </a:r>
          </a:p>
          <a:p>
            <a:pPr>
              <a:defRPr/>
            </a:pPr>
            <a:r>
              <a:rPr lang="en-GB" sz="1600" dirty="0"/>
              <a:t>                 count = copy(</a:t>
            </a:r>
            <a:r>
              <a:rPr lang="en-GB" sz="1600" dirty="0" err="1"/>
              <a:t>marray</a:t>
            </a:r>
            <a:r>
              <a:rPr lang="en-GB" sz="1600" dirty="0"/>
              <a:t>, array, </a:t>
            </a:r>
            <a:r>
              <a:rPr lang="en-GB" sz="1600" dirty="0" err="1"/>
              <a:t>mpos</a:t>
            </a:r>
            <a:r>
              <a:rPr lang="en-GB" sz="1600" dirty="0"/>
              <a:t>, right, end)</a:t>
            </a:r>
            <a:br>
              <a:rPr lang="en-GB" sz="1600" dirty="0"/>
            </a:br>
            <a:r>
              <a:rPr lang="en-GB" sz="1600" dirty="0"/>
              <a:t>                 right += count, </a:t>
            </a:r>
            <a:r>
              <a:rPr lang="en-GB" sz="1600" dirty="0" err="1"/>
              <a:t>mpos</a:t>
            </a:r>
            <a:r>
              <a:rPr lang="en-GB" sz="1600" dirty="0"/>
              <a:t> += count</a:t>
            </a:r>
          </a:p>
          <a:p>
            <a:pPr>
              <a:defRPr/>
            </a:pPr>
            <a:r>
              <a:rPr lang="en-GB" sz="1600" dirty="0"/>
              <a:t>            } </a:t>
            </a:r>
          </a:p>
          <a:p>
            <a:pPr>
              <a:defRPr/>
            </a:pPr>
            <a:r>
              <a:rPr lang="en-GB" sz="1600" dirty="0"/>
              <a:t>           else if(right &gt; end)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right partition empty?</a:t>
            </a:r>
          </a:p>
          <a:p>
            <a:pPr>
              <a:defRPr/>
            </a:pPr>
            <a:r>
              <a:rPr lang="en-GB" sz="1600" dirty="0"/>
              <a:t>            {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Finish by copying the remainder of the left partition</a:t>
            </a:r>
          </a:p>
          <a:p>
            <a:pPr>
              <a:defRPr/>
            </a:pPr>
            <a:r>
              <a:rPr lang="en-GB" sz="1600" dirty="0"/>
              <a:t>                 count = copy(</a:t>
            </a:r>
            <a:r>
              <a:rPr lang="en-GB" sz="1600" dirty="0" err="1"/>
              <a:t>marray</a:t>
            </a:r>
            <a:r>
              <a:rPr lang="en-GB" sz="1600" dirty="0"/>
              <a:t>, array, </a:t>
            </a:r>
            <a:r>
              <a:rPr lang="en-GB" sz="1600" dirty="0" err="1"/>
              <a:t>mpos</a:t>
            </a:r>
            <a:r>
              <a:rPr lang="en-GB" sz="1600" dirty="0"/>
              <a:t>, left, pivot)</a:t>
            </a:r>
          </a:p>
          <a:p>
            <a:pPr>
              <a:defRPr/>
            </a:pPr>
            <a:r>
              <a:rPr lang="en-GB" sz="1600" dirty="0"/>
              <a:t>                 left += count, </a:t>
            </a:r>
            <a:r>
              <a:rPr lang="en-GB" sz="1600" dirty="0" err="1"/>
              <a:t>mpos</a:t>
            </a:r>
            <a:r>
              <a:rPr lang="en-GB" sz="1600" dirty="0"/>
              <a:t> += count</a:t>
            </a:r>
          </a:p>
          <a:p>
            <a:pPr>
              <a:defRPr/>
            </a:pPr>
            <a:r>
              <a:rPr lang="en-GB" sz="1600" dirty="0"/>
              <a:t>            }</a:t>
            </a:r>
          </a:p>
          <a:p>
            <a:pPr>
              <a:defRPr/>
            </a:pPr>
            <a:r>
              <a:rPr lang="en-GB" sz="1600" dirty="0"/>
              <a:t>            else</a:t>
            </a:r>
          </a:p>
          <a:p>
            <a:pPr>
              <a:defRPr/>
            </a:pPr>
            <a:r>
              <a:rPr lang="en-GB" sz="1600" dirty="0"/>
              <a:t>            { 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Copy </a:t>
            </a:r>
            <a:r>
              <a:rPr lang="en-GB" sz="1600" dirty="0" err="1">
                <a:solidFill>
                  <a:schemeClr val="accent1">
                    <a:lumMod val="25000"/>
                  </a:schemeClr>
                </a:solidFill>
              </a:rPr>
              <a:t>hightest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value from either the left or the right partition</a:t>
            </a:r>
          </a:p>
          <a:p>
            <a:pPr>
              <a:defRPr/>
            </a:pPr>
            <a:r>
              <a:rPr lang="en-GB" sz="1600" dirty="0"/>
              <a:t>                  if(array[left] &gt; array[right])  </a:t>
            </a:r>
            <a:r>
              <a:rPr lang="en-GB" sz="1600" dirty="0" err="1"/>
              <a:t>marray</a:t>
            </a:r>
            <a:r>
              <a:rPr lang="en-GB" sz="1600" dirty="0"/>
              <a:t>[</a:t>
            </a:r>
            <a:r>
              <a:rPr lang="en-GB" sz="1600" dirty="0" err="1"/>
              <a:t>mpos</a:t>
            </a:r>
            <a:r>
              <a:rPr lang="en-GB" sz="1600" dirty="0"/>
              <a:t>++] = array[left++] </a:t>
            </a:r>
          </a:p>
          <a:p>
            <a:pPr>
              <a:defRPr/>
            </a:pPr>
            <a:r>
              <a:rPr lang="en-GB" sz="1600" dirty="0"/>
              <a:t>                  else </a:t>
            </a:r>
            <a:r>
              <a:rPr lang="en-GB" sz="1600" dirty="0" err="1"/>
              <a:t>marray</a:t>
            </a:r>
            <a:r>
              <a:rPr lang="en-GB" sz="1600" dirty="0"/>
              <a:t>[</a:t>
            </a:r>
            <a:r>
              <a:rPr lang="en-GB" sz="1600" dirty="0" err="1"/>
              <a:t>mpos</a:t>
            </a:r>
            <a:r>
              <a:rPr lang="en-GB" sz="1600" dirty="0"/>
              <a:t>++] = array[right++]</a:t>
            </a:r>
          </a:p>
          <a:p>
            <a:pPr>
              <a:defRPr/>
            </a:pPr>
            <a:r>
              <a:rPr lang="en-GB" sz="1600" dirty="0"/>
              <a:t>            }        </a:t>
            </a:r>
          </a:p>
          <a:p>
            <a:pPr>
              <a:defRPr/>
            </a:pPr>
            <a:r>
              <a:rPr lang="en-GB" sz="1600" dirty="0"/>
              <a:t>       }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GB" sz="1600" dirty="0"/>
              <a:t>       copy(array, </a:t>
            </a:r>
            <a:r>
              <a:rPr lang="en-GB" sz="1600" dirty="0" err="1"/>
              <a:t>marray</a:t>
            </a:r>
            <a:r>
              <a:rPr lang="en-GB" sz="1600" dirty="0"/>
              <a:t>, start, 0, </a:t>
            </a:r>
            <a:r>
              <a:rPr lang="en-GB" sz="1600"/>
              <a:t>(end-start))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Copy the merge array into original array</a:t>
            </a:r>
            <a:br>
              <a:rPr lang="en-GB" sz="1600" dirty="0"/>
            </a:br>
            <a:r>
              <a:rPr lang="en-GB" sz="16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3F7E72-B838-8290-549F-8A489566235C}"/>
              </a:ext>
            </a:extLst>
          </p:cNvPr>
          <p:cNvSpPr txBox="1"/>
          <p:nvPr/>
        </p:nvSpPr>
        <p:spPr>
          <a:xfrm>
            <a:off x="7085014" y="0"/>
            <a:ext cx="3582987" cy="27114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5875">
            <a:solidFill>
              <a:schemeClr val="tx1"/>
            </a:solidFill>
          </a:ln>
        </p:spPr>
        <p:txBody>
          <a:bodyPr lIns="144000" tIns="108000" rIns="144000" bIns="108000">
            <a:spAutoFit/>
          </a:bodyPr>
          <a:lstStyle/>
          <a:p>
            <a:pPr>
              <a:defRPr/>
            </a:pPr>
            <a:r>
              <a:rPr lang="en-GB" sz="1600" dirty="0"/>
              <a:t>function copy(</a:t>
            </a:r>
            <a:r>
              <a:rPr lang="en-GB" sz="1600" dirty="0" err="1"/>
              <a:t>dst</a:t>
            </a:r>
            <a:r>
              <a:rPr lang="en-GB" sz="1600" dirty="0"/>
              <a:t>, </a:t>
            </a:r>
            <a:r>
              <a:rPr lang="en-GB" sz="1600" dirty="0" err="1"/>
              <a:t>src</a:t>
            </a:r>
            <a:r>
              <a:rPr lang="en-GB" sz="1600" dirty="0"/>
              <a:t>, di, </a:t>
            </a:r>
            <a:r>
              <a:rPr lang="en-GB" sz="1600" dirty="0" err="1"/>
              <a:t>si</a:t>
            </a:r>
            <a:r>
              <a:rPr lang="en-GB" sz="1600" dirty="0"/>
              <a:t>, end)</a:t>
            </a:r>
          </a:p>
          <a:p>
            <a:pPr>
              <a:defRPr/>
            </a:pPr>
            <a:r>
              <a:rPr lang="en-GB" sz="1600" dirty="0"/>
              <a:t>{</a:t>
            </a:r>
          </a:p>
          <a:p>
            <a:pPr>
              <a:defRPr/>
            </a:pPr>
            <a:r>
              <a:rPr lang="en-GB" sz="1600" dirty="0"/>
              <a:t>     count = 0</a:t>
            </a:r>
          </a:p>
          <a:p>
            <a:pPr>
              <a:defRPr/>
            </a:pPr>
            <a:r>
              <a:rPr lang="en-GB" sz="1600" dirty="0"/>
              <a:t>     while(</a:t>
            </a:r>
            <a:r>
              <a:rPr lang="en-GB" sz="1600" dirty="0" err="1"/>
              <a:t>si</a:t>
            </a:r>
            <a:r>
              <a:rPr lang="en-GB" sz="1600" dirty="0"/>
              <a:t> &lt;= end)</a:t>
            </a:r>
          </a:p>
          <a:p>
            <a:pPr>
              <a:defRPr/>
            </a:pPr>
            <a:r>
              <a:rPr lang="en-GB" sz="1600" dirty="0"/>
              <a:t>     { </a:t>
            </a:r>
          </a:p>
          <a:p>
            <a:pPr>
              <a:defRPr/>
            </a:pPr>
            <a:r>
              <a:rPr lang="en-GB" sz="1600" dirty="0"/>
              <a:t>         </a:t>
            </a:r>
            <a:r>
              <a:rPr lang="en-GB" sz="1600" dirty="0" err="1"/>
              <a:t>dst</a:t>
            </a:r>
            <a:r>
              <a:rPr lang="en-GB" sz="1600" dirty="0"/>
              <a:t>[di++] = </a:t>
            </a:r>
            <a:r>
              <a:rPr lang="en-GB" sz="1600" dirty="0" err="1"/>
              <a:t>src</a:t>
            </a:r>
            <a:r>
              <a:rPr lang="en-GB" sz="1600" dirty="0"/>
              <a:t>[</a:t>
            </a:r>
            <a:r>
              <a:rPr lang="en-GB" sz="1600" dirty="0" err="1"/>
              <a:t>si</a:t>
            </a:r>
            <a:r>
              <a:rPr lang="en-GB" sz="1600" dirty="0"/>
              <a:t>++]</a:t>
            </a:r>
            <a:br>
              <a:rPr lang="en-GB" sz="1600" dirty="0"/>
            </a:br>
            <a:r>
              <a:rPr lang="en-GB" sz="1600" dirty="0"/>
              <a:t>         count++</a:t>
            </a:r>
          </a:p>
          <a:p>
            <a:pPr>
              <a:defRPr/>
            </a:pPr>
            <a:r>
              <a:rPr lang="en-GB" sz="1600" dirty="0"/>
              <a:t>     }</a:t>
            </a:r>
          </a:p>
          <a:p>
            <a:pPr>
              <a:defRPr/>
            </a:pPr>
            <a:r>
              <a:rPr lang="en-GB" sz="1600" dirty="0"/>
              <a:t>     return count</a:t>
            </a:r>
          </a:p>
          <a:p>
            <a:pPr>
              <a:defRPr/>
            </a:pPr>
            <a:r>
              <a:rPr lang="en-GB" sz="1600" dirty="0"/>
              <a:t>}</a:t>
            </a:r>
          </a:p>
        </p:txBody>
      </p:sp>
      <p:sp>
        <p:nvSpPr>
          <p:cNvPr id="36871" name="Right Brace 6">
            <a:extLst>
              <a:ext uri="{FF2B5EF4-FFF2-40B4-BE49-F238E27FC236}">
                <a16:creationId xmlns:a16="http://schemas.microsoft.com/office/drawing/2014/main" id="{0F017038-059B-2775-5AA3-59D4146E7273}"/>
              </a:ext>
            </a:extLst>
          </p:cNvPr>
          <p:cNvSpPr>
            <a:spLocks/>
          </p:cNvSpPr>
          <p:nvPr/>
        </p:nvSpPr>
        <p:spPr bwMode="auto">
          <a:xfrm>
            <a:off x="8443914" y="4803776"/>
            <a:ext cx="200025" cy="714375"/>
          </a:xfrm>
          <a:prstGeom prst="rightBrace">
            <a:avLst>
              <a:gd name="adj1" fmla="val 8317"/>
              <a:gd name="adj2" fmla="val 50000"/>
            </a:avLst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6872" name="TextBox 7">
            <a:extLst>
              <a:ext uri="{FF2B5EF4-FFF2-40B4-BE49-F238E27FC236}">
                <a16:creationId xmlns:a16="http://schemas.microsoft.com/office/drawing/2014/main" id="{0EA4CD52-F3D5-D3E9-80BE-37E4DC57EE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3938" y="4838701"/>
            <a:ext cx="1477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The sorting is done here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70A54CFA-1F28-6CC1-C90E-5DDC972CF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467" y="-547399"/>
            <a:ext cx="9779183" cy="1325563"/>
          </a:xfrm>
        </p:spPr>
        <p:txBody>
          <a:bodyPr/>
          <a:lstStyle/>
          <a:p>
            <a:r>
              <a:rPr lang="en-GB" altLang="en-US" dirty="0"/>
              <a:t>Analysis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F49CD0C5-7F3B-18AE-A2B1-3A8884011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414" y="976942"/>
            <a:ext cx="11004331" cy="3311279"/>
          </a:xfrm>
        </p:spPr>
        <p:txBody>
          <a:bodyPr/>
          <a:lstStyle/>
          <a:p>
            <a:r>
              <a:rPr lang="en-GB" altLang="en-US" dirty="0"/>
              <a:t>The </a:t>
            </a:r>
            <a:r>
              <a:rPr lang="en-GB" altLang="en-US" dirty="0" err="1"/>
              <a:t>MergeSort</a:t>
            </a:r>
            <a:r>
              <a:rPr lang="en-GB" altLang="en-US" dirty="0"/>
              <a:t> is performed in two stages</a:t>
            </a:r>
          </a:p>
          <a:p>
            <a:endParaRPr lang="en-GB" altLang="en-US" dirty="0"/>
          </a:p>
          <a:p>
            <a:r>
              <a:rPr lang="en-GB" altLang="en-US" dirty="0"/>
              <a:t>The partitioning involves dividing the data so it takes O(log n) time</a:t>
            </a:r>
          </a:p>
          <a:p>
            <a:endParaRPr lang="en-GB" altLang="en-US" dirty="0"/>
          </a:p>
          <a:p>
            <a:r>
              <a:rPr lang="en-GB" altLang="en-US" dirty="0"/>
              <a:t>However, each pair of partition has to merged in linear time O(n)</a:t>
            </a:r>
          </a:p>
          <a:p>
            <a:pPr lvl="1"/>
            <a:r>
              <a:rPr lang="en-GB" altLang="en-US" dirty="0"/>
              <a:t>It needs a loop to walk down each half adding them back to the “sorted” array</a:t>
            </a:r>
          </a:p>
          <a:p>
            <a:endParaRPr lang="en-GB" altLang="en-US" dirty="0"/>
          </a:p>
          <a:p>
            <a:r>
              <a:rPr lang="en-GB" altLang="en-US" dirty="0"/>
              <a:t>Hence, it </a:t>
            </a:r>
            <a:r>
              <a:rPr lang="en-GB" altLang="en-US" dirty="0" err="1"/>
              <a:t>peforms</a:t>
            </a:r>
            <a:r>
              <a:rPr lang="en-GB" altLang="en-US" dirty="0"/>
              <a:t> in O(n) x O(log n) = O(n log n) time</a:t>
            </a:r>
          </a:p>
        </p:txBody>
      </p:sp>
      <p:sp>
        <p:nvSpPr>
          <p:cNvPr id="37892" name="Footer Placeholder 3">
            <a:extLst>
              <a:ext uri="{FF2B5EF4-FFF2-40B4-BE49-F238E27FC236}">
                <a16:creationId xmlns:a16="http://schemas.microsoft.com/office/drawing/2014/main" id="{AF62EE92-DCCF-93B8-0396-CDB0C82F825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EFA6117D-F784-06E1-97A2-07322F32B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920" y="-461139"/>
            <a:ext cx="9779183" cy="1325563"/>
          </a:xfrm>
        </p:spPr>
        <p:txBody>
          <a:bodyPr/>
          <a:lstStyle/>
          <a:p>
            <a:r>
              <a:rPr lang="en-GB" altLang="en-US" dirty="0"/>
              <a:t>Questions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EC236616-6063-15E9-530F-CD84FCE19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3920" y="895436"/>
            <a:ext cx="9779182" cy="3366815"/>
          </a:xfrm>
        </p:spPr>
        <p:txBody>
          <a:bodyPr/>
          <a:lstStyle/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Say we maintaining a list of information that is entered by the user. It is relatively small and the data is being entered one value at a time.</a:t>
            </a:r>
            <a:br>
              <a:rPr lang="en-GB" altLang="en-US" dirty="0"/>
            </a:br>
            <a:r>
              <a:rPr lang="en-GB" altLang="en-US" dirty="0"/>
              <a:t>What sorting algorithm should we use?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Say we have 10,000 objects to store in a list that we want to sort.</a:t>
            </a:r>
            <a:br>
              <a:rPr lang="en-GB" altLang="en-US" dirty="0"/>
            </a:br>
            <a:r>
              <a:rPr lang="en-GB" altLang="en-US" dirty="0"/>
              <a:t>What sorting algorithm should we use?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Imagine we are sorting all the data for a worldwide company which is too large to all fit in memory at the same time.</a:t>
            </a:r>
            <a:br>
              <a:rPr lang="en-GB" altLang="en-US" dirty="0"/>
            </a:br>
            <a:r>
              <a:rPr lang="en-GB" altLang="en-US" dirty="0"/>
              <a:t>What sorting algorithm should we use?</a:t>
            </a:r>
          </a:p>
        </p:txBody>
      </p:sp>
      <p:sp>
        <p:nvSpPr>
          <p:cNvPr id="38916" name="Footer Placeholder 3">
            <a:extLst>
              <a:ext uri="{FF2B5EF4-FFF2-40B4-BE49-F238E27FC236}">
                <a16:creationId xmlns:a16="http://schemas.microsoft.com/office/drawing/2014/main" id="{41A252FB-EA52-275C-43E9-DFDDBC09F81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2D201DEF-8EEA-2805-6C95-02BF1D9C8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430" y="-533400"/>
            <a:ext cx="9779183" cy="1325563"/>
          </a:xfrm>
        </p:spPr>
        <p:txBody>
          <a:bodyPr/>
          <a:lstStyle/>
          <a:p>
            <a:r>
              <a:rPr lang="en-GB" altLang="en-US" dirty="0"/>
              <a:t>Answers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23247B3-508B-322E-44A0-964305BDD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227" y="792163"/>
            <a:ext cx="11761076" cy="4506912"/>
          </a:xfrm>
        </p:spPr>
        <p:txBody>
          <a:bodyPr/>
          <a:lstStyle/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Insertion sort. Sorting a value into place every time it is entered does not incur much cost….actually since it is always sorted the cost would be O(n)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Quicksort. The best general sorting algorithm for medium to large sets of data.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r>
              <a:rPr lang="en-GB" altLang="en-US" dirty="0"/>
              <a:t>Merge sort. A merge sort partitions data in a predictable way, and not all the partitions need to be kept in memory. We can easily manage the data ourselves to bring in and out of secondary storage. A merge sort effectively performs a set of </a:t>
            </a:r>
            <a:r>
              <a:rPr lang="en-GB" altLang="en-US" dirty="0" err="1"/>
              <a:t>mergesort</a:t>
            </a:r>
            <a:r>
              <a:rPr lang="en-GB" altLang="en-US" dirty="0"/>
              <a:t> on groups of data, so you can also distribute the computational load</a:t>
            </a:r>
          </a:p>
          <a:p>
            <a:pPr marL="457200" indent="-457200">
              <a:buFont typeface="Helvetica" panose="020B0604020202020204" pitchFamily="34" charset="0"/>
              <a:buAutoNum type="arabicPeriod"/>
            </a:pPr>
            <a:endParaRPr lang="en-GB" altLang="en-US" dirty="0"/>
          </a:p>
        </p:txBody>
      </p:sp>
      <p:sp>
        <p:nvSpPr>
          <p:cNvPr id="39940" name="Footer Placeholder 3">
            <a:extLst>
              <a:ext uri="{FF2B5EF4-FFF2-40B4-BE49-F238E27FC236}">
                <a16:creationId xmlns:a16="http://schemas.microsoft.com/office/drawing/2014/main" id="{8D79B617-3863-5471-0065-21E79FFDA6B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Helvetica" panose="020B0604020202020204" pitchFamily="34" charset="0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/>
              <a:t>ADD</a:t>
            </a:r>
            <a:endParaRPr kumimoji="0" lang="en-US" altLang="en-US" sz="100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460F-DE78-132D-A4C1-DCEA4F0A8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92" y="266700"/>
            <a:ext cx="9779183" cy="746443"/>
          </a:xfrm>
        </p:spPr>
        <p:txBody>
          <a:bodyPr/>
          <a:lstStyle/>
          <a:p>
            <a:r>
              <a:rPr lang="en-GB" dirty="0"/>
              <a:t>Complexity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BADBD7-30C0-E3EB-D213-20D460F352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38518"/>
              </p:ext>
            </p:extLst>
          </p:nvPr>
        </p:nvGraphicFramePr>
        <p:xfrm>
          <a:off x="243840" y="2017713"/>
          <a:ext cx="1128221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6442">
                  <a:extLst>
                    <a:ext uri="{9D8B030D-6E8A-4147-A177-3AD203B41FA5}">
                      <a16:colId xmlns:a16="http://schemas.microsoft.com/office/drawing/2014/main" val="1204768139"/>
                    </a:ext>
                  </a:extLst>
                </a:gridCol>
                <a:gridCol w="2256442">
                  <a:extLst>
                    <a:ext uri="{9D8B030D-6E8A-4147-A177-3AD203B41FA5}">
                      <a16:colId xmlns:a16="http://schemas.microsoft.com/office/drawing/2014/main" val="3259156513"/>
                    </a:ext>
                  </a:extLst>
                </a:gridCol>
                <a:gridCol w="2256442">
                  <a:extLst>
                    <a:ext uri="{9D8B030D-6E8A-4147-A177-3AD203B41FA5}">
                      <a16:colId xmlns:a16="http://schemas.microsoft.com/office/drawing/2014/main" val="687882657"/>
                    </a:ext>
                  </a:extLst>
                </a:gridCol>
                <a:gridCol w="2256442">
                  <a:extLst>
                    <a:ext uri="{9D8B030D-6E8A-4147-A177-3AD203B41FA5}">
                      <a16:colId xmlns:a16="http://schemas.microsoft.com/office/drawing/2014/main" val="3701596774"/>
                    </a:ext>
                  </a:extLst>
                </a:gridCol>
                <a:gridCol w="2256442">
                  <a:extLst>
                    <a:ext uri="{9D8B030D-6E8A-4147-A177-3AD203B41FA5}">
                      <a16:colId xmlns:a16="http://schemas.microsoft.com/office/drawing/2014/main" val="22022040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Algorithm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- best case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- average case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- worst case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Space - worst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068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Insertion sort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00"/>
                          </a:highlight>
                        </a:rPr>
                        <a:t>O(n)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O(n</a:t>
                      </a:r>
                      <a:r>
                        <a:rPr lang="en-GB" baseline="30000" dirty="0">
                          <a:highlight>
                            <a:srgbClr val="FF0000"/>
                          </a:highlight>
                        </a:rPr>
                        <a:t>2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O(n</a:t>
                      </a:r>
                      <a:r>
                        <a:rPr lang="en-GB" baseline="30000" dirty="0">
                          <a:highlight>
                            <a:srgbClr val="FF0000"/>
                          </a:highlight>
                        </a:rPr>
                        <a:t>2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00"/>
                          </a:highlight>
                        </a:rPr>
                        <a:t>O(1)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80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Bubble sort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00"/>
                          </a:highlight>
                        </a:rPr>
                        <a:t>O(n)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O(n</a:t>
                      </a:r>
                      <a:r>
                        <a:rPr lang="en-GB" baseline="30000" dirty="0">
                          <a:highlight>
                            <a:srgbClr val="FF0000"/>
                          </a:highlight>
                        </a:rPr>
                        <a:t>2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O(n</a:t>
                      </a:r>
                      <a:r>
                        <a:rPr lang="en-GB" baseline="30000" dirty="0">
                          <a:highlight>
                            <a:srgbClr val="FF0000"/>
                          </a:highlight>
                        </a:rPr>
                        <a:t>2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00"/>
                          </a:highlight>
                        </a:rPr>
                        <a:t>O(1)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2185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Quick sort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 log 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 log 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O(n</a:t>
                      </a:r>
                      <a:r>
                        <a:rPr lang="en-GB" baseline="30000" dirty="0">
                          <a:highlight>
                            <a:srgbClr val="FF0000"/>
                          </a:highlight>
                        </a:rPr>
                        <a:t>2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96366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Merge sort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 log 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 log 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 log 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O(n)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262561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A78FA-1553-7A0A-B136-4B914CC1F1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6943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FEFE7-4C27-C1F2-9999-9759F2FCA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1"/>
            <a:ext cx="9779183" cy="769620"/>
          </a:xfrm>
        </p:spPr>
        <p:txBody>
          <a:bodyPr/>
          <a:lstStyle/>
          <a:p>
            <a:r>
              <a:rPr lang="en-GB" dirty="0"/>
              <a:t>Complexity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A2F5A-5645-C1AF-EB62-382EECE5E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20" y="1318260"/>
            <a:ext cx="11780520" cy="4701539"/>
          </a:xfrm>
        </p:spPr>
        <p:txBody>
          <a:bodyPr/>
          <a:lstStyle/>
          <a:p>
            <a:r>
              <a:rPr lang="en-GB" dirty="0"/>
              <a:t>Insertion sort and bubble sort have an excellent “best case” – but this only occurs if the data is already sorted. This does not make them better algorithms overall.</a:t>
            </a:r>
          </a:p>
          <a:p>
            <a:r>
              <a:rPr lang="en-GB" dirty="0"/>
              <a:t>If you suspect that there is an above average probability of your data already being sorted, you would be better off checking first, then using a more efficient sorting algorithm if it isn’t.</a:t>
            </a:r>
          </a:p>
          <a:p>
            <a:r>
              <a:rPr lang="en-GB" dirty="0"/>
              <a:t>Quick sort’s worst case is a little more plausible, though also not entirely realistic – that you pick the highest or lowest value as a pivot every time.</a:t>
            </a:r>
          </a:p>
          <a:p>
            <a:r>
              <a:rPr lang="en-GB" dirty="0"/>
              <a:t>Insertion and bubble sort can be done in place, while quick and merge sorts require a separate array of size 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14BAA-3107-B0F2-F9DE-C3480E251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7537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{959AC7C8-13E0-466F-9F06-A9DCF8298093}tf45331398_win32</Template>
  <TotalTime>529</TotalTime>
  <Words>3981</Words>
  <Application>Microsoft Office PowerPoint</Application>
  <PresentationFormat>Widescreen</PresentationFormat>
  <Paragraphs>949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Helvetica</vt:lpstr>
      <vt:lpstr>Tenorite</vt:lpstr>
      <vt:lpstr>Times New Roman</vt:lpstr>
      <vt:lpstr>Wingdings</vt:lpstr>
      <vt:lpstr>Office Theme</vt:lpstr>
      <vt:lpstr>Week 9 - sorting</vt:lpstr>
      <vt:lpstr>Searching and Sorting</vt:lpstr>
      <vt:lpstr>Searching - recap</vt:lpstr>
      <vt:lpstr>Sorting</vt:lpstr>
      <vt:lpstr>Comparison Sort</vt:lpstr>
      <vt:lpstr>Insertion Sorting</vt:lpstr>
      <vt:lpstr>Insertion Sorting</vt:lpstr>
      <vt:lpstr>Insertion Sort Analysis</vt:lpstr>
      <vt:lpstr>Bubble Sort</vt:lpstr>
      <vt:lpstr>Exercise</vt:lpstr>
      <vt:lpstr>Answer</vt:lpstr>
      <vt:lpstr>Bubble Sort Analysis</vt:lpstr>
      <vt:lpstr>Bubble Sort Analysis</vt:lpstr>
      <vt:lpstr>Quick Sort</vt:lpstr>
      <vt:lpstr>Quicksort</vt:lpstr>
      <vt:lpstr>Exercise</vt:lpstr>
      <vt:lpstr>Answer</vt:lpstr>
      <vt:lpstr>Randomised Algorithm</vt:lpstr>
      <vt:lpstr>Quicksort Average Case Analysis</vt:lpstr>
      <vt:lpstr>Quicksort Worst Case Analysis</vt:lpstr>
      <vt:lpstr>Quicksort Analysis</vt:lpstr>
      <vt:lpstr>In-place Sort</vt:lpstr>
      <vt:lpstr>In-place Partition Example</vt:lpstr>
      <vt:lpstr>Quicksort</vt:lpstr>
      <vt:lpstr>Merge Sort</vt:lpstr>
      <vt:lpstr>Merge Sort</vt:lpstr>
      <vt:lpstr>Partition</vt:lpstr>
      <vt:lpstr>Partition</vt:lpstr>
      <vt:lpstr>Merge</vt:lpstr>
      <vt:lpstr>PowerPoint Presentation</vt:lpstr>
      <vt:lpstr>Analysis</vt:lpstr>
      <vt:lpstr>Questions</vt:lpstr>
      <vt:lpstr>Answers</vt:lpstr>
      <vt:lpstr>Complexity</vt:lpstr>
      <vt:lpstr>Complexity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Bashford</dc:creator>
  <cp:lastModifiedBy>Tim Bashford</cp:lastModifiedBy>
  <cp:revision>1</cp:revision>
  <dcterms:created xsi:type="dcterms:W3CDTF">2024-12-02T14:08:29Z</dcterms:created>
  <dcterms:modified xsi:type="dcterms:W3CDTF">2024-12-04T23:50:23Z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