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D48F6C-3B4A-4B07-899D-2AC5BD477960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CD225CB-B7E0-441E-A5D5-765AD5559A44}">
      <dgm:prSet phldrT="[Text]"/>
      <dgm:spPr/>
      <dgm:t>
        <a:bodyPr/>
        <a:lstStyle/>
        <a:p>
          <a:r>
            <a:rPr lang="en-US" dirty="0"/>
            <a:t>Systematic LR </a:t>
          </a:r>
        </a:p>
      </dgm:t>
    </dgm:pt>
    <dgm:pt modelId="{BCB542F7-2120-4BB7-B411-CFE5AF41433F}" type="parTrans" cxnId="{FC43D2F7-0257-431A-8703-A077FCB04336}">
      <dgm:prSet/>
      <dgm:spPr/>
      <dgm:t>
        <a:bodyPr/>
        <a:lstStyle/>
        <a:p>
          <a:endParaRPr lang="en-US"/>
        </a:p>
      </dgm:t>
    </dgm:pt>
    <dgm:pt modelId="{35811E73-24EB-4AC9-AB6E-D9FAC13919F1}" type="sibTrans" cxnId="{FC43D2F7-0257-431A-8703-A077FCB04336}">
      <dgm:prSet/>
      <dgm:spPr/>
      <dgm:t>
        <a:bodyPr/>
        <a:lstStyle/>
        <a:p>
          <a:endParaRPr lang="en-US"/>
        </a:p>
      </dgm:t>
    </dgm:pt>
    <dgm:pt modelId="{A2CA1A01-E368-4C65-AE6B-585A5194D25E}">
      <dgm:prSet phldrT="[Text]"/>
      <dgm:spPr/>
      <dgm:t>
        <a:bodyPr/>
        <a:lstStyle/>
        <a:p>
          <a:r>
            <a:rPr lang="en-US" dirty="0"/>
            <a:t>Pre-established criteria for selection</a:t>
          </a:r>
        </a:p>
      </dgm:t>
    </dgm:pt>
    <dgm:pt modelId="{12FBC82E-1038-4CF1-8379-017DBD2D684B}" type="parTrans" cxnId="{4ACA4A21-9D4D-455C-ACB2-B95AF35601B9}">
      <dgm:prSet/>
      <dgm:spPr/>
      <dgm:t>
        <a:bodyPr/>
        <a:lstStyle/>
        <a:p>
          <a:endParaRPr lang="en-US"/>
        </a:p>
      </dgm:t>
    </dgm:pt>
    <dgm:pt modelId="{29EB05EC-5B24-4168-B72A-1801AEC3686B}" type="sibTrans" cxnId="{4ACA4A21-9D4D-455C-ACB2-B95AF35601B9}">
      <dgm:prSet/>
      <dgm:spPr/>
      <dgm:t>
        <a:bodyPr/>
        <a:lstStyle/>
        <a:p>
          <a:endParaRPr lang="en-US"/>
        </a:p>
      </dgm:t>
    </dgm:pt>
    <dgm:pt modelId="{469DA8E8-EEC7-4C78-AD7B-BFCCE71905ED}">
      <dgm:prSet phldrT="[Text]"/>
      <dgm:spPr/>
      <dgm:t>
        <a:bodyPr/>
        <a:lstStyle/>
        <a:p>
          <a:r>
            <a:rPr lang="en-US" dirty="0"/>
            <a:t>Search Engines and Databases</a:t>
          </a:r>
        </a:p>
      </dgm:t>
    </dgm:pt>
    <dgm:pt modelId="{3F830D86-09BB-45E9-AD8A-14AFC19A014A}" type="parTrans" cxnId="{36563668-5820-4456-932C-83B85A29492A}">
      <dgm:prSet/>
      <dgm:spPr/>
      <dgm:t>
        <a:bodyPr/>
        <a:lstStyle/>
        <a:p>
          <a:endParaRPr lang="en-US"/>
        </a:p>
      </dgm:t>
    </dgm:pt>
    <dgm:pt modelId="{65C5315F-6FE3-4456-8CB5-2135CC87CCDB}" type="sibTrans" cxnId="{36563668-5820-4456-932C-83B85A29492A}">
      <dgm:prSet/>
      <dgm:spPr/>
      <dgm:t>
        <a:bodyPr/>
        <a:lstStyle/>
        <a:p>
          <a:endParaRPr lang="en-US"/>
        </a:p>
      </dgm:t>
    </dgm:pt>
    <dgm:pt modelId="{C90FBA29-6705-4B1C-8F17-796AD66FE851}">
      <dgm:prSet phldrT="[Text]"/>
      <dgm:spPr/>
      <dgm:t>
        <a:bodyPr/>
        <a:lstStyle/>
        <a:p>
          <a:r>
            <a:rPr lang="en-US" dirty="0"/>
            <a:t>PICO</a:t>
          </a:r>
        </a:p>
      </dgm:t>
    </dgm:pt>
    <dgm:pt modelId="{EA714DE8-9B61-41E6-918C-45B9FA62EE8B}" type="parTrans" cxnId="{16741E9F-0DCD-4299-BE3A-0FF5AA1E8507}">
      <dgm:prSet/>
      <dgm:spPr/>
      <dgm:t>
        <a:bodyPr/>
        <a:lstStyle/>
        <a:p>
          <a:endParaRPr lang="en-US"/>
        </a:p>
      </dgm:t>
    </dgm:pt>
    <dgm:pt modelId="{87B86213-3F93-4718-9D81-7458FE135422}" type="sibTrans" cxnId="{16741E9F-0DCD-4299-BE3A-0FF5AA1E8507}">
      <dgm:prSet/>
      <dgm:spPr/>
      <dgm:t>
        <a:bodyPr/>
        <a:lstStyle/>
        <a:p>
          <a:endParaRPr lang="en-US"/>
        </a:p>
      </dgm:t>
    </dgm:pt>
    <dgm:pt modelId="{023680C0-5240-41CA-A494-F33C6423F164}">
      <dgm:prSet phldrT="[Text]"/>
      <dgm:spPr/>
      <dgm:t>
        <a:bodyPr/>
        <a:lstStyle/>
        <a:p>
          <a:r>
            <a:rPr lang="en-US" dirty="0"/>
            <a:t>Quantitative Studies (Through surveys)</a:t>
          </a:r>
        </a:p>
      </dgm:t>
    </dgm:pt>
    <dgm:pt modelId="{2E722017-9231-4B8F-87B9-340AAAC52D65}" type="parTrans" cxnId="{8E4A51F1-92A2-49E0-85AF-B4CB28799992}">
      <dgm:prSet/>
      <dgm:spPr/>
      <dgm:t>
        <a:bodyPr/>
        <a:lstStyle/>
        <a:p>
          <a:endParaRPr lang="en-US"/>
        </a:p>
      </dgm:t>
    </dgm:pt>
    <dgm:pt modelId="{CCDF58E6-7E72-4CC7-B5E6-7E8FE1BA2C44}" type="sibTrans" cxnId="{8E4A51F1-92A2-49E0-85AF-B4CB28799992}">
      <dgm:prSet/>
      <dgm:spPr/>
      <dgm:t>
        <a:bodyPr/>
        <a:lstStyle/>
        <a:p>
          <a:endParaRPr lang="en-US"/>
        </a:p>
      </dgm:t>
    </dgm:pt>
    <dgm:pt modelId="{1992F1EC-7443-4C5E-861E-20B0D1AEAD0A}">
      <dgm:prSet phldrT="[Text]"/>
      <dgm:spPr/>
      <dgm:t>
        <a:bodyPr/>
        <a:lstStyle/>
        <a:p>
          <a:r>
            <a:rPr lang="en-US" dirty="0"/>
            <a:t>Collection of evidence-based research work</a:t>
          </a:r>
        </a:p>
      </dgm:t>
    </dgm:pt>
    <dgm:pt modelId="{90CF0150-33A6-4CBB-8283-7EAF791952DC}" type="parTrans" cxnId="{FC2D2631-C47B-4EC6-9A63-FEB531CD3D95}">
      <dgm:prSet/>
      <dgm:spPr/>
      <dgm:t>
        <a:bodyPr/>
        <a:lstStyle/>
        <a:p>
          <a:endParaRPr lang="en-US"/>
        </a:p>
      </dgm:t>
    </dgm:pt>
    <dgm:pt modelId="{85646924-F1A0-4F4C-AC60-B8B6B0703087}" type="sibTrans" cxnId="{FC2D2631-C47B-4EC6-9A63-FEB531CD3D95}">
      <dgm:prSet/>
      <dgm:spPr/>
      <dgm:t>
        <a:bodyPr/>
        <a:lstStyle/>
        <a:p>
          <a:endParaRPr lang="en-US"/>
        </a:p>
      </dgm:t>
    </dgm:pt>
    <dgm:pt modelId="{6BAB7826-87E9-447A-AEDA-6BBD3F2BDD8B}">
      <dgm:prSet phldrT="[Text]"/>
      <dgm:spPr/>
      <dgm:t>
        <a:bodyPr/>
        <a:lstStyle/>
        <a:p>
          <a:r>
            <a:rPr lang="en-US" dirty="0"/>
            <a:t>PEO</a:t>
          </a:r>
        </a:p>
      </dgm:t>
    </dgm:pt>
    <dgm:pt modelId="{54BBEA5A-AFE1-48B9-BF60-E88FF16F3AA9}" type="parTrans" cxnId="{132731F5-79D4-41E7-A6E2-A2BEE9A65169}">
      <dgm:prSet/>
      <dgm:spPr/>
      <dgm:t>
        <a:bodyPr/>
        <a:lstStyle/>
        <a:p>
          <a:endParaRPr lang="en-US"/>
        </a:p>
      </dgm:t>
    </dgm:pt>
    <dgm:pt modelId="{147BD001-CDBB-4C8E-916D-101D3E365012}" type="sibTrans" cxnId="{132731F5-79D4-41E7-A6E2-A2BEE9A65169}">
      <dgm:prSet/>
      <dgm:spPr/>
      <dgm:t>
        <a:bodyPr/>
        <a:lstStyle/>
        <a:p>
          <a:endParaRPr lang="en-US"/>
        </a:p>
      </dgm:t>
    </dgm:pt>
    <dgm:pt modelId="{DB76700E-5486-44D9-875E-0AD3366B7001}">
      <dgm:prSet phldrT="[Text]"/>
      <dgm:spPr/>
      <dgm:t>
        <a:bodyPr/>
        <a:lstStyle/>
        <a:p>
          <a:r>
            <a:rPr lang="en-US" dirty="0"/>
            <a:t>Qualitative data (In-depth data collection)</a:t>
          </a:r>
        </a:p>
      </dgm:t>
    </dgm:pt>
    <dgm:pt modelId="{D7A1CE88-3404-441E-990D-F48746ACB95F}" type="parTrans" cxnId="{BE134F37-1797-433A-AFA0-9AC74E4303E4}">
      <dgm:prSet/>
      <dgm:spPr/>
      <dgm:t>
        <a:bodyPr/>
        <a:lstStyle/>
        <a:p>
          <a:endParaRPr lang="en-US"/>
        </a:p>
      </dgm:t>
    </dgm:pt>
    <dgm:pt modelId="{809D0CC8-DC7C-42BF-950B-98E4FD295972}" type="sibTrans" cxnId="{BE134F37-1797-433A-AFA0-9AC74E4303E4}">
      <dgm:prSet/>
      <dgm:spPr/>
      <dgm:t>
        <a:bodyPr/>
        <a:lstStyle/>
        <a:p>
          <a:endParaRPr lang="en-US"/>
        </a:p>
      </dgm:t>
    </dgm:pt>
    <dgm:pt modelId="{2C230C2B-5776-4258-99C6-08CEDB15D471}">
      <dgm:prSet phldrT="[Text]"/>
      <dgm:spPr/>
      <dgm:t>
        <a:bodyPr/>
        <a:lstStyle/>
        <a:p>
          <a:r>
            <a:rPr lang="en-US" dirty="0"/>
            <a:t>Collection of evidence through detailed data</a:t>
          </a:r>
        </a:p>
      </dgm:t>
    </dgm:pt>
    <dgm:pt modelId="{0A487245-8D32-4EEE-9807-D5DA85DFE815}" type="parTrans" cxnId="{C200F720-7F5F-4832-BB08-62B45E83637E}">
      <dgm:prSet/>
      <dgm:spPr/>
      <dgm:t>
        <a:bodyPr/>
        <a:lstStyle/>
        <a:p>
          <a:endParaRPr lang="en-US"/>
        </a:p>
      </dgm:t>
    </dgm:pt>
    <dgm:pt modelId="{360A55C2-3440-4EC4-90D7-6007C21BCCE6}" type="sibTrans" cxnId="{C200F720-7F5F-4832-BB08-62B45E83637E}">
      <dgm:prSet/>
      <dgm:spPr/>
      <dgm:t>
        <a:bodyPr/>
        <a:lstStyle/>
        <a:p>
          <a:endParaRPr lang="en-US"/>
        </a:p>
      </dgm:t>
    </dgm:pt>
    <dgm:pt modelId="{5F04B073-8A28-4AF1-99A2-5D8F659651E4}" type="pres">
      <dgm:prSet presAssocID="{EED48F6C-3B4A-4B07-899D-2AC5BD477960}" presName="linearFlow" presStyleCnt="0">
        <dgm:presLayoutVars>
          <dgm:dir/>
          <dgm:animLvl val="lvl"/>
          <dgm:resizeHandles val="exact"/>
        </dgm:presLayoutVars>
      </dgm:prSet>
      <dgm:spPr/>
    </dgm:pt>
    <dgm:pt modelId="{0B0FD9FC-C3D2-482C-948B-DCB613F5FA38}" type="pres">
      <dgm:prSet presAssocID="{6CD225CB-B7E0-441E-A5D5-765AD5559A44}" presName="composite" presStyleCnt="0"/>
      <dgm:spPr/>
    </dgm:pt>
    <dgm:pt modelId="{B513D6AB-D9C5-4750-B0B8-3896273E0D6B}" type="pres">
      <dgm:prSet presAssocID="{6CD225CB-B7E0-441E-A5D5-765AD5559A4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C47BFE64-D2FD-4FCB-A7B4-27123B094306}" type="pres">
      <dgm:prSet presAssocID="{6CD225CB-B7E0-441E-A5D5-765AD5559A44}" presName="descendantText" presStyleLbl="alignAcc1" presStyleIdx="0" presStyleCnt="3">
        <dgm:presLayoutVars>
          <dgm:bulletEnabled val="1"/>
        </dgm:presLayoutVars>
      </dgm:prSet>
      <dgm:spPr/>
    </dgm:pt>
    <dgm:pt modelId="{66E331B2-4103-4AA1-9C4D-1FCD77402953}" type="pres">
      <dgm:prSet presAssocID="{35811E73-24EB-4AC9-AB6E-D9FAC13919F1}" presName="sp" presStyleCnt="0"/>
      <dgm:spPr/>
    </dgm:pt>
    <dgm:pt modelId="{F26FD516-9E4E-417B-9927-2B088562B604}" type="pres">
      <dgm:prSet presAssocID="{C90FBA29-6705-4B1C-8F17-796AD66FE851}" presName="composite" presStyleCnt="0"/>
      <dgm:spPr/>
    </dgm:pt>
    <dgm:pt modelId="{11F55E6D-DC3D-4E69-9FCD-138510863545}" type="pres">
      <dgm:prSet presAssocID="{C90FBA29-6705-4B1C-8F17-796AD66FE851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D8903F10-3C0F-47BA-9077-9027DEE76FA5}" type="pres">
      <dgm:prSet presAssocID="{C90FBA29-6705-4B1C-8F17-796AD66FE851}" presName="descendantText" presStyleLbl="alignAcc1" presStyleIdx="1" presStyleCnt="3">
        <dgm:presLayoutVars>
          <dgm:bulletEnabled val="1"/>
        </dgm:presLayoutVars>
      </dgm:prSet>
      <dgm:spPr/>
    </dgm:pt>
    <dgm:pt modelId="{8D74D883-6E4B-4246-A9C2-6A5561965B3A}" type="pres">
      <dgm:prSet presAssocID="{87B86213-3F93-4718-9D81-7458FE135422}" presName="sp" presStyleCnt="0"/>
      <dgm:spPr/>
    </dgm:pt>
    <dgm:pt modelId="{BF21F622-2C11-4090-9621-8EAE04E63D9E}" type="pres">
      <dgm:prSet presAssocID="{6BAB7826-87E9-447A-AEDA-6BBD3F2BDD8B}" presName="composite" presStyleCnt="0"/>
      <dgm:spPr/>
    </dgm:pt>
    <dgm:pt modelId="{AE038237-D4D8-4130-9426-8C6783D74761}" type="pres">
      <dgm:prSet presAssocID="{6BAB7826-87E9-447A-AEDA-6BBD3F2BDD8B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5292A95A-6FC2-4DA5-A2B9-6620165A4843}" type="pres">
      <dgm:prSet presAssocID="{6BAB7826-87E9-447A-AEDA-6BBD3F2BDD8B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200F720-7F5F-4832-BB08-62B45E83637E}" srcId="{6BAB7826-87E9-447A-AEDA-6BBD3F2BDD8B}" destId="{2C230C2B-5776-4258-99C6-08CEDB15D471}" srcOrd="1" destOrd="0" parTransId="{0A487245-8D32-4EEE-9807-D5DA85DFE815}" sibTransId="{360A55C2-3440-4EC4-90D7-6007C21BCCE6}"/>
    <dgm:cxn modelId="{4ACA4A21-9D4D-455C-ACB2-B95AF35601B9}" srcId="{6CD225CB-B7E0-441E-A5D5-765AD5559A44}" destId="{A2CA1A01-E368-4C65-AE6B-585A5194D25E}" srcOrd="0" destOrd="0" parTransId="{12FBC82E-1038-4CF1-8379-017DBD2D684B}" sibTransId="{29EB05EC-5B24-4168-B72A-1801AEC3686B}"/>
    <dgm:cxn modelId="{D2A9EE24-64AF-4FE9-A51A-3C28F35930BC}" type="presOf" srcId="{C90FBA29-6705-4B1C-8F17-796AD66FE851}" destId="{11F55E6D-DC3D-4E69-9FCD-138510863545}" srcOrd="0" destOrd="0" presId="urn:microsoft.com/office/officeart/2005/8/layout/chevron2"/>
    <dgm:cxn modelId="{FC2D2631-C47B-4EC6-9A63-FEB531CD3D95}" srcId="{C90FBA29-6705-4B1C-8F17-796AD66FE851}" destId="{1992F1EC-7443-4C5E-861E-20B0D1AEAD0A}" srcOrd="1" destOrd="0" parTransId="{90CF0150-33A6-4CBB-8283-7EAF791952DC}" sibTransId="{85646924-F1A0-4F4C-AC60-B8B6B0703087}"/>
    <dgm:cxn modelId="{BE134F37-1797-433A-AFA0-9AC74E4303E4}" srcId="{6BAB7826-87E9-447A-AEDA-6BBD3F2BDD8B}" destId="{DB76700E-5486-44D9-875E-0AD3366B7001}" srcOrd="0" destOrd="0" parTransId="{D7A1CE88-3404-441E-990D-F48746ACB95F}" sibTransId="{809D0CC8-DC7C-42BF-950B-98E4FD295972}"/>
    <dgm:cxn modelId="{1642403A-5690-4D3C-8E71-B0D20631FDB4}" type="presOf" srcId="{DB76700E-5486-44D9-875E-0AD3366B7001}" destId="{5292A95A-6FC2-4DA5-A2B9-6620165A4843}" srcOrd="0" destOrd="0" presId="urn:microsoft.com/office/officeart/2005/8/layout/chevron2"/>
    <dgm:cxn modelId="{2685175E-F203-46AE-AE0F-2B30E246B639}" type="presOf" srcId="{1992F1EC-7443-4C5E-861E-20B0D1AEAD0A}" destId="{D8903F10-3C0F-47BA-9077-9027DEE76FA5}" srcOrd="0" destOrd="1" presId="urn:microsoft.com/office/officeart/2005/8/layout/chevron2"/>
    <dgm:cxn modelId="{36563668-5820-4456-932C-83B85A29492A}" srcId="{6CD225CB-B7E0-441E-A5D5-765AD5559A44}" destId="{469DA8E8-EEC7-4C78-AD7B-BFCCE71905ED}" srcOrd="1" destOrd="0" parTransId="{3F830D86-09BB-45E9-AD8A-14AFC19A014A}" sibTransId="{65C5315F-6FE3-4456-8CB5-2135CC87CCDB}"/>
    <dgm:cxn modelId="{C1FC536B-62A8-4DDA-8184-79578C097E0B}" type="presOf" srcId="{6BAB7826-87E9-447A-AEDA-6BBD3F2BDD8B}" destId="{AE038237-D4D8-4130-9426-8C6783D74761}" srcOrd="0" destOrd="0" presId="urn:microsoft.com/office/officeart/2005/8/layout/chevron2"/>
    <dgm:cxn modelId="{2B74D96F-1733-432A-AD73-C9FE7A13136F}" type="presOf" srcId="{A2CA1A01-E368-4C65-AE6B-585A5194D25E}" destId="{C47BFE64-D2FD-4FCB-A7B4-27123B094306}" srcOrd="0" destOrd="0" presId="urn:microsoft.com/office/officeart/2005/8/layout/chevron2"/>
    <dgm:cxn modelId="{E451777F-F605-4927-875B-C4C1EDF9AB1B}" type="presOf" srcId="{2C230C2B-5776-4258-99C6-08CEDB15D471}" destId="{5292A95A-6FC2-4DA5-A2B9-6620165A4843}" srcOrd="0" destOrd="1" presId="urn:microsoft.com/office/officeart/2005/8/layout/chevron2"/>
    <dgm:cxn modelId="{682A2285-2635-4077-919B-BB776DBDB16A}" type="presOf" srcId="{469DA8E8-EEC7-4C78-AD7B-BFCCE71905ED}" destId="{C47BFE64-D2FD-4FCB-A7B4-27123B094306}" srcOrd="0" destOrd="1" presId="urn:microsoft.com/office/officeart/2005/8/layout/chevron2"/>
    <dgm:cxn modelId="{16741E9F-0DCD-4299-BE3A-0FF5AA1E8507}" srcId="{EED48F6C-3B4A-4B07-899D-2AC5BD477960}" destId="{C90FBA29-6705-4B1C-8F17-796AD66FE851}" srcOrd="1" destOrd="0" parTransId="{EA714DE8-9B61-41E6-918C-45B9FA62EE8B}" sibTransId="{87B86213-3F93-4718-9D81-7458FE135422}"/>
    <dgm:cxn modelId="{362F0DC8-C731-4CC1-BBE8-C114426DBAA3}" type="presOf" srcId="{EED48F6C-3B4A-4B07-899D-2AC5BD477960}" destId="{5F04B073-8A28-4AF1-99A2-5D8F659651E4}" srcOrd="0" destOrd="0" presId="urn:microsoft.com/office/officeart/2005/8/layout/chevron2"/>
    <dgm:cxn modelId="{6B716DCB-A45B-4ACD-9175-8BD56F2F70F7}" type="presOf" srcId="{023680C0-5240-41CA-A494-F33C6423F164}" destId="{D8903F10-3C0F-47BA-9077-9027DEE76FA5}" srcOrd="0" destOrd="0" presId="urn:microsoft.com/office/officeart/2005/8/layout/chevron2"/>
    <dgm:cxn modelId="{8E4A51F1-92A2-49E0-85AF-B4CB28799992}" srcId="{C90FBA29-6705-4B1C-8F17-796AD66FE851}" destId="{023680C0-5240-41CA-A494-F33C6423F164}" srcOrd="0" destOrd="0" parTransId="{2E722017-9231-4B8F-87B9-340AAAC52D65}" sibTransId="{CCDF58E6-7E72-4CC7-B5E6-7E8FE1BA2C44}"/>
    <dgm:cxn modelId="{132731F5-79D4-41E7-A6E2-A2BEE9A65169}" srcId="{EED48F6C-3B4A-4B07-899D-2AC5BD477960}" destId="{6BAB7826-87E9-447A-AEDA-6BBD3F2BDD8B}" srcOrd="2" destOrd="0" parTransId="{54BBEA5A-AFE1-48B9-BF60-E88FF16F3AA9}" sibTransId="{147BD001-CDBB-4C8E-916D-101D3E365012}"/>
    <dgm:cxn modelId="{F0558CF5-D4FC-479A-A083-3DDF2D22343A}" type="presOf" srcId="{6CD225CB-B7E0-441E-A5D5-765AD5559A44}" destId="{B513D6AB-D9C5-4750-B0B8-3896273E0D6B}" srcOrd="0" destOrd="0" presId="urn:microsoft.com/office/officeart/2005/8/layout/chevron2"/>
    <dgm:cxn modelId="{FC43D2F7-0257-431A-8703-A077FCB04336}" srcId="{EED48F6C-3B4A-4B07-899D-2AC5BD477960}" destId="{6CD225CB-B7E0-441E-A5D5-765AD5559A44}" srcOrd="0" destOrd="0" parTransId="{BCB542F7-2120-4BB7-B411-CFE5AF41433F}" sibTransId="{35811E73-24EB-4AC9-AB6E-D9FAC13919F1}"/>
    <dgm:cxn modelId="{49A6646F-DBD3-4432-89C0-F2695D6ACD26}" type="presParOf" srcId="{5F04B073-8A28-4AF1-99A2-5D8F659651E4}" destId="{0B0FD9FC-C3D2-482C-948B-DCB613F5FA38}" srcOrd="0" destOrd="0" presId="urn:microsoft.com/office/officeart/2005/8/layout/chevron2"/>
    <dgm:cxn modelId="{A884BEDF-570F-416D-97D6-9465A41C57C1}" type="presParOf" srcId="{0B0FD9FC-C3D2-482C-948B-DCB613F5FA38}" destId="{B513D6AB-D9C5-4750-B0B8-3896273E0D6B}" srcOrd="0" destOrd="0" presId="urn:microsoft.com/office/officeart/2005/8/layout/chevron2"/>
    <dgm:cxn modelId="{06D0B560-52E2-4667-A3CB-8EBA8AA3C61B}" type="presParOf" srcId="{0B0FD9FC-C3D2-482C-948B-DCB613F5FA38}" destId="{C47BFE64-D2FD-4FCB-A7B4-27123B094306}" srcOrd="1" destOrd="0" presId="urn:microsoft.com/office/officeart/2005/8/layout/chevron2"/>
    <dgm:cxn modelId="{15AEC78D-C17C-4A60-95D5-B7A161310A54}" type="presParOf" srcId="{5F04B073-8A28-4AF1-99A2-5D8F659651E4}" destId="{66E331B2-4103-4AA1-9C4D-1FCD77402953}" srcOrd="1" destOrd="0" presId="urn:microsoft.com/office/officeart/2005/8/layout/chevron2"/>
    <dgm:cxn modelId="{DBB7E41B-2CB7-499B-9E34-1092354B86EB}" type="presParOf" srcId="{5F04B073-8A28-4AF1-99A2-5D8F659651E4}" destId="{F26FD516-9E4E-417B-9927-2B088562B604}" srcOrd="2" destOrd="0" presId="urn:microsoft.com/office/officeart/2005/8/layout/chevron2"/>
    <dgm:cxn modelId="{6093F769-C647-42A1-A316-98CC516775E5}" type="presParOf" srcId="{F26FD516-9E4E-417B-9927-2B088562B604}" destId="{11F55E6D-DC3D-4E69-9FCD-138510863545}" srcOrd="0" destOrd="0" presId="urn:microsoft.com/office/officeart/2005/8/layout/chevron2"/>
    <dgm:cxn modelId="{07ED5B4A-0C06-49DA-90FB-866CA9BB6001}" type="presParOf" srcId="{F26FD516-9E4E-417B-9927-2B088562B604}" destId="{D8903F10-3C0F-47BA-9077-9027DEE76FA5}" srcOrd="1" destOrd="0" presId="urn:microsoft.com/office/officeart/2005/8/layout/chevron2"/>
    <dgm:cxn modelId="{FF4744DC-41B2-47D9-A94E-36A6ACE2979C}" type="presParOf" srcId="{5F04B073-8A28-4AF1-99A2-5D8F659651E4}" destId="{8D74D883-6E4B-4246-A9C2-6A5561965B3A}" srcOrd="3" destOrd="0" presId="urn:microsoft.com/office/officeart/2005/8/layout/chevron2"/>
    <dgm:cxn modelId="{8885A768-1D1E-4CAA-A72D-F8A0C249BB4E}" type="presParOf" srcId="{5F04B073-8A28-4AF1-99A2-5D8F659651E4}" destId="{BF21F622-2C11-4090-9621-8EAE04E63D9E}" srcOrd="4" destOrd="0" presId="urn:microsoft.com/office/officeart/2005/8/layout/chevron2"/>
    <dgm:cxn modelId="{4CD6721A-0E3C-48CD-9F3C-51685D28F0A8}" type="presParOf" srcId="{BF21F622-2C11-4090-9621-8EAE04E63D9E}" destId="{AE038237-D4D8-4130-9426-8C6783D74761}" srcOrd="0" destOrd="0" presId="urn:microsoft.com/office/officeart/2005/8/layout/chevron2"/>
    <dgm:cxn modelId="{FBB358BF-5808-47FB-B8B2-0A9DC68B25FA}" type="presParOf" srcId="{BF21F622-2C11-4090-9621-8EAE04E63D9E}" destId="{5292A95A-6FC2-4DA5-A2B9-6620165A4843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0B3D8B-80EF-44D1-AFCF-B672B0D48E6D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275B78-396C-4129-9BD5-666FA9499825}">
      <dgm:prSet phldrT="[Text]"/>
      <dgm:spPr/>
      <dgm:t>
        <a:bodyPr/>
        <a:lstStyle/>
        <a:p>
          <a:r>
            <a:rPr lang="en-US" dirty="0"/>
            <a:t>UK children’s health</a:t>
          </a:r>
        </a:p>
        <a:p>
          <a:r>
            <a:rPr lang="en-US" dirty="0"/>
            <a:t>UK children's health during a pandemic</a:t>
          </a:r>
        </a:p>
      </dgm:t>
    </dgm:pt>
    <dgm:pt modelId="{BDF59F71-3E99-495C-B39C-C0D9406556C3}" type="parTrans" cxnId="{A1F14BCC-2654-49AA-B5E2-F4FEC426E8CB}">
      <dgm:prSet/>
      <dgm:spPr/>
      <dgm:t>
        <a:bodyPr/>
        <a:lstStyle/>
        <a:p>
          <a:endParaRPr lang="en-US"/>
        </a:p>
      </dgm:t>
    </dgm:pt>
    <dgm:pt modelId="{D09420B5-7E64-478D-993D-AD1C66A0E864}" type="sibTrans" cxnId="{A1F14BCC-2654-49AA-B5E2-F4FEC426E8CB}">
      <dgm:prSet/>
      <dgm:spPr/>
      <dgm:t>
        <a:bodyPr/>
        <a:lstStyle/>
        <a:p>
          <a:r>
            <a:rPr lang="en-US" dirty="0"/>
            <a:t>Children, Mental health, UK social care,</a:t>
          </a:r>
        </a:p>
        <a:p>
          <a:r>
            <a:rPr lang="en-US" dirty="0"/>
            <a:t>children's mental health during COVID-19</a:t>
          </a:r>
        </a:p>
      </dgm:t>
    </dgm:pt>
    <dgm:pt modelId="{F6E18731-C359-4E06-92DF-3F13CD204362}">
      <dgm:prSet phldrT="[Text]"/>
      <dgm:spPr/>
      <dgm:t>
        <a:bodyPr/>
        <a:lstStyle/>
        <a:p>
          <a:r>
            <a:rPr lang="en-US" dirty="0"/>
            <a:t>Keywords used for searching</a:t>
          </a:r>
        </a:p>
      </dgm:t>
    </dgm:pt>
    <dgm:pt modelId="{40812929-69DC-4D83-B8E1-342CF817459D}" type="parTrans" cxnId="{5D792580-B0EB-4387-8BCA-2446394DCE15}">
      <dgm:prSet/>
      <dgm:spPr/>
      <dgm:t>
        <a:bodyPr/>
        <a:lstStyle/>
        <a:p>
          <a:endParaRPr lang="en-US"/>
        </a:p>
      </dgm:t>
    </dgm:pt>
    <dgm:pt modelId="{7A3A6A3A-7AC7-4921-8700-C0E6B663432D}" type="sibTrans" cxnId="{5D792580-B0EB-4387-8BCA-2446394DCE15}">
      <dgm:prSet/>
      <dgm:spPr/>
      <dgm:t>
        <a:bodyPr/>
        <a:lstStyle/>
        <a:p>
          <a:endParaRPr lang="en-US"/>
        </a:p>
      </dgm:t>
    </dgm:pt>
    <dgm:pt modelId="{FC283C2B-0AE5-4B1F-8FEB-149DEC42DC14}">
      <dgm:prSet phldrT="[Text]"/>
      <dgm:spPr/>
      <dgm:t>
        <a:bodyPr/>
        <a:lstStyle/>
        <a:p>
          <a:r>
            <a:rPr lang="en-US" dirty="0"/>
            <a:t>Quantitative</a:t>
          </a:r>
        </a:p>
        <a:p>
          <a:r>
            <a:rPr lang="en-US" dirty="0"/>
            <a:t>Qualitative</a:t>
          </a:r>
        </a:p>
        <a:p>
          <a:r>
            <a:rPr lang="en-US" dirty="0"/>
            <a:t>Experimental</a:t>
          </a:r>
        </a:p>
      </dgm:t>
    </dgm:pt>
    <dgm:pt modelId="{C706B35C-AF53-454A-B27A-347EA5F1B932}" type="parTrans" cxnId="{9AD2C1E7-0A07-4508-86E7-7A999ECF243E}">
      <dgm:prSet/>
      <dgm:spPr/>
      <dgm:t>
        <a:bodyPr/>
        <a:lstStyle/>
        <a:p>
          <a:endParaRPr lang="en-US"/>
        </a:p>
      </dgm:t>
    </dgm:pt>
    <dgm:pt modelId="{320714D3-D484-413C-8CBC-EF9314A10CFD}" type="sibTrans" cxnId="{9AD2C1E7-0A07-4508-86E7-7A999ECF243E}">
      <dgm:prSet/>
      <dgm:spPr/>
      <dgm:t>
        <a:bodyPr/>
        <a:lstStyle/>
        <a:p>
          <a:r>
            <a:rPr lang="en-US" dirty="0"/>
            <a:t>Observational</a:t>
          </a:r>
        </a:p>
        <a:p>
          <a:r>
            <a:rPr lang="en-US" dirty="0"/>
            <a:t>Literature Reviews</a:t>
          </a:r>
        </a:p>
        <a:p>
          <a:r>
            <a:rPr lang="en-US" dirty="0"/>
            <a:t>Focused Groups</a:t>
          </a:r>
        </a:p>
      </dgm:t>
    </dgm:pt>
    <dgm:pt modelId="{1D200AD6-72CC-449B-9A02-644658E8E146}">
      <dgm:prSet phldrT="[Text]"/>
      <dgm:spPr/>
      <dgm:t>
        <a:bodyPr/>
        <a:lstStyle/>
        <a:p>
          <a:r>
            <a:rPr lang="en-US" dirty="0"/>
            <a:t>Range of research studies</a:t>
          </a:r>
        </a:p>
      </dgm:t>
    </dgm:pt>
    <dgm:pt modelId="{92A5EDFD-3594-462C-A38E-45FE02CAE2FA}" type="parTrans" cxnId="{7FFE77DC-21DB-4D1F-AEAE-BE6CCEDF2C21}">
      <dgm:prSet/>
      <dgm:spPr/>
      <dgm:t>
        <a:bodyPr/>
        <a:lstStyle/>
        <a:p>
          <a:endParaRPr lang="en-US"/>
        </a:p>
      </dgm:t>
    </dgm:pt>
    <dgm:pt modelId="{B4AD91BB-18D8-4CBB-A66E-58E24A1DDF6D}" type="sibTrans" cxnId="{7FFE77DC-21DB-4D1F-AEAE-BE6CCEDF2C21}">
      <dgm:prSet/>
      <dgm:spPr/>
      <dgm:t>
        <a:bodyPr/>
        <a:lstStyle/>
        <a:p>
          <a:endParaRPr lang="en-US"/>
        </a:p>
      </dgm:t>
    </dgm:pt>
    <dgm:pt modelId="{05BE775D-9DE1-4A08-8DA9-F66E7328ABE0}">
      <dgm:prSet phldrT="[Text]"/>
      <dgm:spPr/>
      <dgm:t>
        <a:bodyPr/>
        <a:lstStyle/>
        <a:p>
          <a:r>
            <a:rPr lang="en-US" dirty="0"/>
            <a:t>0.25 seconds</a:t>
          </a:r>
        </a:p>
      </dgm:t>
    </dgm:pt>
    <dgm:pt modelId="{D0DAAD7E-42EE-4143-9A5C-B05517EF996B}" type="parTrans" cxnId="{039AA1B1-DC5C-439A-9200-F737861466E6}">
      <dgm:prSet/>
      <dgm:spPr/>
      <dgm:t>
        <a:bodyPr/>
        <a:lstStyle/>
        <a:p>
          <a:endParaRPr lang="en-US"/>
        </a:p>
      </dgm:t>
    </dgm:pt>
    <dgm:pt modelId="{9BA7E33D-248E-45EC-B7C9-C79D2478DFAC}" type="sibTrans" cxnId="{039AA1B1-DC5C-439A-9200-F737861466E6}">
      <dgm:prSet/>
      <dgm:spPr/>
      <dgm:t>
        <a:bodyPr/>
        <a:lstStyle/>
        <a:p>
          <a:r>
            <a:rPr lang="en-US" dirty="0"/>
            <a:t>19,700 studies</a:t>
          </a:r>
        </a:p>
      </dgm:t>
    </dgm:pt>
    <dgm:pt modelId="{BCA261B5-A0F6-4A06-8081-C532CA90ED42}">
      <dgm:prSet phldrT="[Text]"/>
      <dgm:spPr/>
      <dgm:t>
        <a:bodyPr/>
        <a:lstStyle/>
        <a:p>
          <a:r>
            <a:rPr lang="en-US" dirty="0"/>
            <a:t>Number of studies found through Google Scholar</a:t>
          </a:r>
        </a:p>
      </dgm:t>
    </dgm:pt>
    <dgm:pt modelId="{62695A46-AD1D-40F2-B28E-8557727EE920}" type="parTrans" cxnId="{91555BC8-DF92-4D7A-AB9B-3AF15E42AEB7}">
      <dgm:prSet/>
      <dgm:spPr/>
      <dgm:t>
        <a:bodyPr/>
        <a:lstStyle/>
        <a:p>
          <a:endParaRPr lang="en-US"/>
        </a:p>
      </dgm:t>
    </dgm:pt>
    <dgm:pt modelId="{5D028E05-84D5-471B-B4C4-5E0DE35CA5A2}" type="sibTrans" cxnId="{91555BC8-DF92-4D7A-AB9B-3AF15E42AEB7}">
      <dgm:prSet/>
      <dgm:spPr/>
      <dgm:t>
        <a:bodyPr/>
        <a:lstStyle/>
        <a:p>
          <a:endParaRPr lang="en-US"/>
        </a:p>
      </dgm:t>
    </dgm:pt>
    <dgm:pt modelId="{6CEE4DE0-4F6D-4A4B-9CCC-4AC3DB62A3B7}" type="pres">
      <dgm:prSet presAssocID="{A10B3D8B-80EF-44D1-AFCF-B672B0D48E6D}" presName="Name0" presStyleCnt="0">
        <dgm:presLayoutVars>
          <dgm:chMax/>
          <dgm:chPref/>
          <dgm:dir/>
          <dgm:animLvl val="lvl"/>
        </dgm:presLayoutVars>
      </dgm:prSet>
      <dgm:spPr/>
    </dgm:pt>
    <dgm:pt modelId="{7605E1BC-310C-415F-9706-3FCAF75D8D46}" type="pres">
      <dgm:prSet presAssocID="{91275B78-396C-4129-9BD5-666FA9499825}" presName="composite" presStyleCnt="0"/>
      <dgm:spPr/>
    </dgm:pt>
    <dgm:pt modelId="{3DEC0B8E-C4ED-4AEA-AD70-5C2A0286BF24}" type="pres">
      <dgm:prSet presAssocID="{91275B78-396C-4129-9BD5-666FA9499825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2C351E6F-2C58-4E7E-AD6A-AFE0B347F856}" type="pres">
      <dgm:prSet presAssocID="{91275B78-396C-4129-9BD5-666FA9499825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39357795-7867-4065-BF38-017EC1EF6D26}" type="pres">
      <dgm:prSet presAssocID="{91275B78-396C-4129-9BD5-666FA9499825}" presName="BalanceSpacing" presStyleCnt="0"/>
      <dgm:spPr/>
    </dgm:pt>
    <dgm:pt modelId="{A18B57E4-898D-4E47-9F2B-108078C91FF7}" type="pres">
      <dgm:prSet presAssocID="{91275B78-396C-4129-9BD5-666FA9499825}" presName="BalanceSpacing1" presStyleCnt="0"/>
      <dgm:spPr/>
    </dgm:pt>
    <dgm:pt modelId="{574FE6D9-A924-4154-A226-81C704C2623A}" type="pres">
      <dgm:prSet presAssocID="{D09420B5-7E64-478D-993D-AD1C66A0E864}" presName="Accent1Text" presStyleLbl="node1" presStyleIdx="1" presStyleCnt="6"/>
      <dgm:spPr/>
    </dgm:pt>
    <dgm:pt modelId="{9E99C80C-7EE7-4CC7-A584-813A4F7EF398}" type="pres">
      <dgm:prSet presAssocID="{D09420B5-7E64-478D-993D-AD1C66A0E864}" presName="spaceBetweenRectangles" presStyleCnt="0"/>
      <dgm:spPr/>
    </dgm:pt>
    <dgm:pt modelId="{15EC8B5D-5E74-4021-8DF5-347E30D0D670}" type="pres">
      <dgm:prSet presAssocID="{FC283C2B-0AE5-4B1F-8FEB-149DEC42DC14}" presName="composite" presStyleCnt="0"/>
      <dgm:spPr/>
    </dgm:pt>
    <dgm:pt modelId="{DE79AB17-270A-4959-8EB6-E70A995C9F93}" type="pres">
      <dgm:prSet presAssocID="{FC283C2B-0AE5-4B1F-8FEB-149DEC42DC14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3C9F6FBB-A3D9-4D5E-9357-65F255C0031D}" type="pres">
      <dgm:prSet presAssocID="{FC283C2B-0AE5-4B1F-8FEB-149DEC42DC14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6B69DF80-DC3B-4306-8105-74499AB9A704}" type="pres">
      <dgm:prSet presAssocID="{FC283C2B-0AE5-4B1F-8FEB-149DEC42DC14}" presName="BalanceSpacing" presStyleCnt="0"/>
      <dgm:spPr/>
    </dgm:pt>
    <dgm:pt modelId="{935237E4-A703-4DFE-B877-6A4FBAF5D32D}" type="pres">
      <dgm:prSet presAssocID="{FC283C2B-0AE5-4B1F-8FEB-149DEC42DC14}" presName="BalanceSpacing1" presStyleCnt="0"/>
      <dgm:spPr/>
    </dgm:pt>
    <dgm:pt modelId="{416DD7BA-D066-4479-B8A7-748C083BF6F1}" type="pres">
      <dgm:prSet presAssocID="{320714D3-D484-413C-8CBC-EF9314A10CFD}" presName="Accent1Text" presStyleLbl="node1" presStyleIdx="3" presStyleCnt="6"/>
      <dgm:spPr/>
    </dgm:pt>
    <dgm:pt modelId="{ABBE9435-F720-42F6-82D5-30A08B0916D8}" type="pres">
      <dgm:prSet presAssocID="{320714D3-D484-413C-8CBC-EF9314A10CFD}" presName="spaceBetweenRectangles" presStyleCnt="0"/>
      <dgm:spPr/>
    </dgm:pt>
    <dgm:pt modelId="{2425E6AE-6895-4C57-BE46-02EA1DE46942}" type="pres">
      <dgm:prSet presAssocID="{05BE775D-9DE1-4A08-8DA9-F66E7328ABE0}" presName="composite" presStyleCnt="0"/>
      <dgm:spPr/>
    </dgm:pt>
    <dgm:pt modelId="{F6EA0F22-ECA0-4FC9-8C31-E7B6D0921DE6}" type="pres">
      <dgm:prSet presAssocID="{05BE775D-9DE1-4A08-8DA9-F66E7328ABE0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3CB2B23A-E255-4CDD-8EC7-FDAC76C2FE9F}" type="pres">
      <dgm:prSet presAssocID="{05BE775D-9DE1-4A08-8DA9-F66E7328ABE0}" presName="Childtext1" presStyleLbl="revTx" presStyleIdx="2" presStyleCnt="3" custLinFactX="-100000" custLinFactNeighborX="-173994" custLinFactNeighborY="2573">
        <dgm:presLayoutVars>
          <dgm:chMax val="0"/>
          <dgm:chPref val="0"/>
          <dgm:bulletEnabled val="1"/>
        </dgm:presLayoutVars>
      </dgm:prSet>
      <dgm:spPr/>
    </dgm:pt>
    <dgm:pt modelId="{D6A19765-6616-4565-9B01-E1A786C194DF}" type="pres">
      <dgm:prSet presAssocID="{05BE775D-9DE1-4A08-8DA9-F66E7328ABE0}" presName="BalanceSpacing" presStyleCnt="0"/>
      <dgm:spPr/>
    </dgm:pt>
    <dgm:pt modelId="{EF276BEA-2730-42C0-93E2-38337E6155A7}" type="pres">
      <dgm:prSet presAssocID="{05BE775D-9DE1-4A08-8DA9-F66E7328ABE0}" presName="BalanceSpacing1" presStyleCnt="0"/>
      <dgm:spPr/>
    </dgm:pt>
    <dgm:pt modelId="{8C83AFBA-01E1-4223-81EF-C12B640309C3}" type="pres">
      <dgm:prSet presAssocID="{9BA7E33D-248E-45EC-B7C9-C79D2478DFAC}" presName="Accent1Text" presStyleLbl="node1" presStyleIdx="5" presStyleCnt="6"/>
      <dgm:spPr/>
    </dgm:pt>
  </dgm:ptLst>
  <dgm:cxnLst>
    <dgm:cxn modelId="{5E1D703E-1720-4F97-8C3C-3D08B8CA8F99}" type="presOf" srcId="{F6E18731-C359-4E06-92DF-3F13CD204362}" destId="{2C351E6F-2C58-4E7E-AD6A-AFE0B347F856}" srcOrd="0" destOrd="0" presId="urn:microsoft.com/office/officeart/2008/layout/AlternatingHexagons"/>
    <dgm:cxn modelId="{FE105661-74B5-41EA-99A2-B2137E783CEE}" type="presOf" srcId="{9BA7E33D-248E-45EC-B7C9-C79D2478DFAC}" destId="{8C83AFBA-01E1-4223-81EF-C12B640309C3}" srcOrd="0" destOrd="0" presId="urn:microsoft.com/office/officeart/2008/layout/AlternatingHexagons"/>
    <dgm:cxn modelId="{51439761-8C66-4BBB-A0A3-C65735E6B866}" type="presOf" srcId="{FC283C2B-0AE5-4B1F-8FEB-149DEC42DC14}" destId="{DE79AB17-270A-4959-8EB6-E70A995C9F93}" srcOrd="0" destOrd="0" presId="urn:microsoft.com/office/officeart/2008/layout/AlternatingHexagons"/>
    <dgm:cxn modelId="{E7D6E144-6384-4DCF-BFD9-46EA7B024976}" type="presOf" srcId="{91275B78-396C-4129-9BD5-666FA9499825}" destId="{3DEC0B8E-C4ED-4AEA-AD70-5C2A0286BF24}" srcOrd="0" destOrd="0" presId="urn:microsoft.com/office/officeart/2008/layout/AlternatingHexagons"/>
    <dgm:cxn modelId="{3D847065-E290-4331-B094-D2C2C9045854}" type="presOf" srcId="{320714D3-D484-413C-8CBC-EF9314A10CFD}" destId="{416DD7BA-D066-4479-B8A7-748C083BF6F1}" srcOrd="0" destOrd="0" presId="urn:microsoft.com/office/officeart/2008/layout/AlternatingHexagons"/>
    <dgm:cxn modelId="{9615A76B-9B9E-496A-9998-5CBA80855499}" type="presOf" srcId="{BCA261B5-A0F6-4A06-8081-C532CA90ED42}" destId="{3CB2B23A-E255-4CDD-8EC7-FDAC76C2FE9F}" srcOrd="0" destOrd="0" presId="urn:microsoft.com/office/officeart/2008/layout/AlternatingHexagons"/>
    <dgm:cxn modelId="{5AB12350-6267-4C47-9680-66A1F1CB63B3}" type="presOf" srcId="{05BE775D-9DE1-4A08-8DA9-F66E7328ABE0}" destId="{F6EA0F22-ECA0-4FC9-8C31-E7B6D0921DE6}" srcOrd="0" destOrd="0" presId="urn:microsoft.com/office/officeart/2008/layout/AlternatingHexagons"/>
    <dgm:cxn modelId="{5D792580-B0EB-4387-8BCA-2446394DCE15}" srcId="{91275B78-396C-4129-9BD5-666FA9499825}" destId="{F6E18731-C359-4E06-92DF-3F13CD204362}" srcOrd="0" destOrd="0" parTransId="{40812929-69DC-4D83-B8E1-342CF817459D}" sibTransId="{7A3A6A3A-7AC7-4921-8700-C0E6B663432D}"/>
    <dgm:cxn modelId="{3DE91093-A563-44EE-BC8F-57071AAF22CF}" type="presOf" srcId="{1D200AD6-72CC-449B-9A02-644658E8E146}" destId="{3C9F6FBB-A3D9-4D5E-9357-65F255C0031D}" srcOrd="0" destOrd="0" presId="urn:microsoft.com/office/officeart/2008/layout/AlternatingHexagons"/>
    <dgm:cxn modelId="{039AA1B1-DC5C-439A-9200-F737861466E6}" srcId="{A10B3D8B-80EF-44D1-AFCF-B672B0D48E6D}" destId="{05BE775D-9DE1-4A08-8DA9-F66E7328ABE0}" srcOrd="2" destOrd="0" parTransId="{D0DAAD7E-42EE-4143-9A5C-B05517EF996B}" sibTransId="{9BA7E33D-248E-45EC-B7C9-C79D2478DFAC}"/>
    <dgm:cxn modelId="{1A7D0CC6-9AAF-485C-8CEA-041A5FBF9202}" type="presOf" srcId="{D09420B5-7E64-478D-993D-AD1C66A0E864}" destId="{574FE6D9-A924-4154-A226-81C704C2623A}" srcOrd="0" destOrd="0" presId="urn:microsoft.com/office/officeart/2008/layout/AlternatingHexagons"/>
    <dgm:cxn modelId="{91555BC8-DF92-4D7A-AB9B-3AF15E42AEB7}" srcId="{05BE775D-9DE1-4A08-8DA9-F66E7328ABE0}" destId="{BCA261B5-A0F6-4A06-8081-C532CA90ED42}" srcOrd="0" destOrd="0" parTransId="{62695A46-AD1D-40F2-B28E-8557727EE920}" sibTransId="{5D028E05-84D5-471B-B4C4-5E0DE35CA5A2}"/>
    <dgm:cxn modelId="{A1F14BCC-2654-49AA-B5E2-F4FEC426E8CB}" srcId="{A10B3D8B-80EF-44D1-AFCF-B672B0D48E6D}" destId="{91275B78-396C-4129-9BD5-666FA9499825}" srcOrd="0" destOrd="0" parTransId="{BDF59F71-3E99-495C-B39C-C0D9406556C3}" sibTransId="{D09420B5-7E64-478D-993D-AD1C66A0E864}"/>
    <dgm:cxn modelId="{E6CEADD2-9CD6-4207-AAF2-47377AFB0748}" type="presOf" srcId="{A10B3D8B-80EF-44D1-AFCF-B672B0D48E6D}" destId="{6CEE4DE0-4F6D-4A4B-9CCC-4AC3DB62A3B7}" srcOrd="0" destOrd="0" presId="urn:microsoft.com/office/officeart/2008/layout/AlternatingHexagons"/>
    <dgm:cxn modelId="{7FFE77DC-21DB-4D1F-AEAE-BE6CCEDF2C21}" srcId="{FC283C2B-0AE5-4B1F-8FEB-149DEC42DC14}" destId="{1D200AD6-72CC-449B-9A02-644658E8E146}" srcOrd="0" destOrd="0" parTransId="{92A5EDFD-3594-462C-A38E-45FE02CAE2FA}" sibTransId="{B4AD91BB-18D8-4CBB-A66E-58E24A1DDF6D}"/>
    <dgm:cxn modelId="{9AD2C1E7-0A07-4508-86E7-7A999ECF243E}" srcId="{A10B3D8B-80EF-44D1-AFCF-B672B0D48E6D}" destId="{FC283C2B-0AE5-4B1F-8FEB-149DEC42DC14}" srcOrd="1" destOrd="0" parTransId="{C706B35C-AF53-454A-B27A-347EA5F1B932}" sibTransId="{320714D3-D484-413C-8CBC-EF9314A10CFD}"/>
    <dgm:cxn modelId="{7D6DC6F9-0C27-42E7-ADC3-D8741FE5C43F}" type="presParOf" srcId="{6CEE4DE0-4F6D-4A4B-9CCC-4AC3DB62A3B7}" destId="{7605E1BC-310C-415F-9706-3FCAF75D8D46}" srcOrd="0" destOrd="0" presId="urn:microsoft.com/office/officeart/2008/layout/AlternatingHexagons"/>
    <dgm:cxn modelId="{8A36BFBC-F176-48FD-A9AC-3F73EA6FD687}" type="presParOf" srcId="{7605E1BC-310C-415F-9706-3FCAF75D8D46}" destId="{3DEC0B8E-C4ED-4AEA-AD70-5C2A0286BF24}" srcOrd="0" destOrd="0" presId="urn:microsoft.com/office/officeart/2008/layout/AlternatingHexagons"/>
    <dgm:cxn modelId="{B4BFBA19-513E-4743-887C-87930D4DBC58}" type="presParOf" srcId="{7605E1BC-310C-415F-9706-3FCAF75D8D46}" destId="{2C351E6F-2C58-4E7E-AD6A-AFE0B347F856}" srcOrd="1" destOrd="0" presId="urn:microsoft.com/office/officeart/2008/layout/AlternatingHexagons"/>
    <dgm:cxn modelId="{AAFDCB81-61F2-4882-A7D9-001FBBE55E41}" type="presParOf" srcId="{7605E1BC-310C-415F-9706-3FCAF75D8D46}" destId="{39357795-7867-4065-BF38-017EC1EF6D26}" srcOrd="2" destOrd="0" presId="urn:microsoft.com/office/officeart/2008/layout/AlternatingHexagons"/>
    <dgm:cxn modelId="{D19B816C-072D-4787-92E3-2B3AD6046A85}" type="presParOf" srcId="{7605E1BC-310C-415F-9706-3FCAF75D8D46}" destId="{A18B57E4-898D-4E47-9F2B-108078C91FF7}" srcOrd="3" destOrd="0" presId="urn:microsoft.com/office/officeart/2008/layout/AlternatingHexagons"/>
    <dgm:cxn modelId="{E2B8C4EE-A464-49FA-A108-9BAFF4057027}" type="presParOf" srcId="{7605E1BC-310C-415F-9706-3FCAF75D8D46}" destId="{574FE6D9-A924-4154-A226-81C704C2623A}" srcOrd="4" destOrd="0" presId="urn:microsoft.com/office/officeart/2008/layout/AlternatingHexagons"/>
    <dgm:cxn modelId="{C45AA6E7-4EBF-4122-B93A-CCB40D2C6AFE}" type="presParOf" srcId="{6CEE4DE0-4F6D-4A4B-9CCC-4AC3DB62A3B7}" destId="{9E99C80C-7EE7-4CC7-A584-813A4F7EF398}" srcOrd="1" destOrd="0" presId="urn:microsoft.com/office/officeart/2008/layout/AlternatingHexagons"/>
    <dgm:cxn modelId="{8C857E1F-C6DD-4652-BE44-E5F45972955E}" type="presParOf" srcId="{6CEE4DE0-4F6D-4A4B-9CCC-4AC3DB62A3B7}" destId="{15EC8B5D-5E74-4021-8DF5-347E30D0D670}" srcOrd="2" destOrd="0" presId="urn:microsoft.com/office/officeart/2008/layout/AlternatingHexagons"/>
    <dgm:cxn modelId="{0C1C49ED-9C69-4DEE-8A30-92E1D04926FB}" type="presParOf" srcId="{15EC8B5D-5E74-4021-8DF5-347E30D0D670}" destId="{DE79AB17-270A-4959-8EB6-E70A995C9F93}" srcOrd="0" destOrd="0" presId="urn:microsoft.com/office/officeart/2008/layout/AlternatingHexagons"/>
    <dgm:cxn modelId="{D329B204-0DC6-48C2-909D-BBB3169D860E}" type="presParOf" srcId="{15EC8B5D-5E74-4021-8DF5-347E30D0D670}" destId="{3C9F6FBB-A3D9-4D5E-9357-65F255C0031D}" srcOrd="1" destOrd="0" presId="urn:microsoft.com/office/officeart/2008/layout/AlternatingHexagons"/>
    <dgm:cxn modelId="{93AF3BF7-3494-487C-AD72-C1622487D204}" type="presParOf" srcId="{15EC8B5D-5E74-4021-8DF5-347E30D0D670}" destId="{6B69DF80-DC3B-4306-8105-74499AB9A704}" srcOrd="2" destOrd="0" presId="urn:microsoft.com/office/officeart/2008/layout/AlternatingHexagons"/>
    <dgm:cxn modelId="{7AF49F7E-B33C-4144-A15E-023EDDE5FDB8}" type="presParOf" srcId="{15EC8B5D-5E74-4021-8DF5-347E30D0D670}" destId="{935237E4-A703-4DFE-B877-6A4FBAF5D32D}" srcOrd="3" destOrd="0" presId="urn:microsoft.com/office/officeart/2008/layout/AlternatingHexagons"/>
    <dgm:cxn modelId="{85E4E9CF-6396-4972-AE5B-C29D82B5EBC5}" type="presParOf" srcId="{15EC8B5D-5E74-4021-8DF5-347E30D0D670}" destId="{416DD7BA-D066-4479-B8A7-748C083BF6F1}" srcOrd="4" destOrd="0" presId="urn:microsoft.com/office/officeart/2008/layout/AlternatingHexagons"/>
    <dgm:cxn modelId="{CDB7D053-69FF-470F-9912-8A6FACE68ECC}" type="presParOf" srcId="{6CEE4DE0-4F6D-4A4B-9CCC-4AC3DB62A3B7}" destId="{ABBE9435-F720-42F6-82D5-30A08B0916D8}" srcOrd="3" destOrd="0" presId="urn:microsoft.com/office/officeart/2008/layout/AlternatingHexagons"/>
    <dgm:cxn modelId="{351D221C-EDF7-4A6E-BD6D-07FDB634272B}" type="presParOf" srcId="{6CEE4DE0-4F6D-4A4B-9CCC-4AC3DB62A3B7}" destId="{2425E6AE-6895-4C57-BE46-02EA1DE46942}" srcOrd="4" destOrd="0" presId="urn:microsoft.com/office/officeart/2008/layout/AlternatingHexagons"/>
    <dgm:cxn modelId="{19A938B1-ADB2-41EE-8890-7FD020ED6691}" type="presParOf" srcId="{2425E6AE-6895-4C57-BE46-02EA1DE46942}" destId="{F6EA0F22-ECA0-4FC9-8C31-E7B6D0921DE6}" srcOrd="0" destOrd="0" presId="urn:microsoft.com/office/officeart/2008/layout/AlternatingHexagons"/>
    <dgm:cxn modelId="{43F83C26-98CE-4957-B414-9AFF17E272A7}" type="presParOf" srcId="{2425E6AE-6895-4C57-BE46-02EA1DE46942}" destId="{3CB2B23A-E255-4CDD-8EC7-FDAC76C2FE9F}" srcOrd="1" destOrd="0" presId="urn:microsoft.com/office/officeart/2008/layout/AlternatingHexagons"/>
    <dgm:cxn modelId="{85A68EBF-9D6E-4C7E-AB50-25EDE452AB72}" type="presParOf" srcId="{2425E6AE-6895-4C57-BE46-02EA1DE46942}" destId="{D6A19765-6616-4565-9B01-E1A786C194DF}" srcOrd="2" destOrd="0" presId="urn:microsoft.com/office/officeart/2008/layout/AlternatingHexagons"/>
    <dgm:cxn modelId="{6B4CA034-5B98-4BF3-B681-919E8429DDAC}" type="presParOf" srcId="{2425E6AE-6895-4C57-BE46-02EA1DE46942}" destId="{EF276BEA-2730-42C0-93E2-38337E6155A7}" srcOrd="3" destOrd="0" presId="urn:microsoft.com/office/officeart/2008/layout/AlternatingHexagons"/>
    <dgm:cxn modelId="{129649A2-E074-4710-BECA-84E69422DF90}" type="presParOf" srcId="{2425E6AE-6895-4C57-BE46-02EA1DE46942}" destId="{8C83AFBA-01E1-4223-81EF-C12B640309C3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13D6AB-D9C5-4750-B0B8-3896273E0D6B}">
      <dsp:nvSpPr>
        <dsp:cNvPr id="0" name=""/>
        <dsp:cNvSpPr/>
      </dsp:nvSpPr>
      <dsp:spPr>
        <a:xfrm rot="5400000">
          <a:off x="-222646" y="223826"/>
          <a:ext cx="1484312" cy="10390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Systematic LR </a:t>
          </a:r>
        </a:p>
      </dsp:txBody>
      <dsp:txXfrm rot="-5400000">
        <a:off x="1" y="520688"/>
        <a:ext cx="1039018" cy="445294"/>
      </dsp:txXfrm>
    </dsp:sp>
    <dsp:sp modelId="{C47BFE64-D2FD-4FCB-A7B4-27123B094306}">
      <dsp:nvSpPr>
        <dsp:cNvPr id="0" name=""/>
        <dsp:cNvSpPr/>
      </dsp:nvSpPr>
      <dsp:spPr>
        <a:xfrm rot="5400000">
          <a:off x="4380507" y="-3340309"/>
          <a:ext cx="964803" cy="76477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Pre-established criteria for selection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Search Engines and Databases</a:t>
          </a:r>
        </a:p>
      </dsp:txBody>
      <dsp:txXfrm rot="-5400000">
        <a:off x="1039018" y="48278"/>
        <a:ext cx="7600683" cy="870607"/>
      </dsp:txXfrm>
    </dsp:sp>
    <dsp:sp modelId="{11F55E6D-DC3D-4E69-9FCD-138510863545}">
      <dsp:nvSpPr>
        <dsp:cNvPr id="0" name=""/>
        <dsp:cNvSpPr/>
      </dsp:nvSpPr>
      <dsp:spPr>
        <a:xfrm rot="5400000">
          <a:off x="-222646" y="1512490"/>
          <a:ext cx="1484312" cy="10390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PICO</a:t>
          </a:r>
        </a:p>
      </dsp:txBody>
      <dsp:txXfrm rot="-5400000">
        <a:off x="1" y="1809352"/>
        <a:ext cx="1039018" cy="445294"/>
      </dsp:txXfrm>
    </dsp:sp>
    <dsp:sp modelId="{D8903F10-3C0F-47BA-9077-9027DEE76FA5}">
      <dsp:nvSpPr>
        <dsp:cNvPr id="0" name=""/>
        <dsp:cNvSpPr/>
      </dsp:nvSpPr>
      <dsp:spPr>
        <a:xfrm rot="5400000">
          <a:off x="4380507" y="-2051645"/>
          <a:ext cx="964803" cy="76477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Quantitative Studies (Through surveys)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Collection of evidence-based research work</a:t>
          </a:r>
        </a:p>
      </dsp:txBody>
      <dsp:txXfrm rot="-5400000">
        <a:off x="1039018" y="1336942"/>
        <a:ext cx="7600683" cy="870607"/>
      </dsp:txXfrm>
    </dsp:sp>
    <dsp:sp modelId="{AE038237-D4D8-4130-9426-8C6783D74761}">
      <dsp:nvSpPr>
        <dsp:cNvPr id="0" name=""/>
        <dsp:cNvSpPr/>
      </dsp:nvSpPr>
      <dsp:spPr>
        <a:xfrm rot="5400000">
          <a:off x="-222646" y="2801154"/>
          <a:ext cx="1484312" cy="103901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PEO</a:t>
          </a:r>
        </a:p>
      </dsp:txBody>
      <dsp:txXfrm rot="-5400000">
        <a:off x="1" y="3098016"/>
        <a:ext cx="1039018" cy="445294"/>
      </dsp:txXfrm>
    </dsp:sp>
    <dsp:sp modelId="{5292A95A-6FC2-4DA5-A2B9-6620165A4843}">
      <dsp:nvSpPr>
        <dsp:cNvPr id="0" name=""/>
        <dsp:cNvSpPr/>
      </dsp:nvSpPr>
      <dsp:spPr>
        <a:xfrm rot="5400000">
          <a:off x="4380507" y="-762981"/>
          <a:ext cx="964803" cy="76477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Qualitative data (In-depth data collection)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Collection of evidence through detailed data</a:t>
          </a:r>
        </a:p>
      </dsp:txBody>
      <dsp:txXfrm rot="-5400000">
        <a:off x="1039018" y="2625606"/>
        <a:ext cx="7600683" cy="8706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EC0B8E-C4ED-4AEA-AD70-5C2A0286BF24}">
      <dsp:nvSpPr>
        <dsp:cNvPr id="0" name=""/>
        <dsp:cNvSpPr/>
      </dsp:nvSpPr>
      <dsp:spPr>
        <a:xfrm rot="5400000">
          <a:off x="3591390" y="116197"/>
          <a:ext cx="1749495" cy="152206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UK children’s health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UK children's health during a pandemic</a:t>
          </a:r>
        </a:p>
      </dsp:txBody>
      <dsp:txXfrm rot="-5400000">
        <a:off x="3942295" y="275110"/>
        <a:ext cx="1047684" cy="1204235"/>
      </dsp:txXfrm>
    </dsp:sp>
    <dsp:sp modelId="{2C351E6F-2C58-4E7E-AD6A-AFE0B347F856}">
      <dsp:nvSpPr>
        <dsp:cNvPr id="0" name=""/>
        <dsp:cNvSpPr/>
      </dsp:nvSpPr>
      <dsp:spPr>
        <a:xfrm>
          <a:off x="5273354" y="352379"/>
          <a:ext cx="1952436" cy="1049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Keywords used for searching</a:t>
          </a:r>
        </a:p>
      </dsp:txBody>
      <dsp:txXfrm>
        <a:off x="5273354" y="352379"/>
        <a:ext cx="1952436" cy="1049697"/>
      </dsp:txXfrm>
    </dsp:sp>
    <dsp:sp modelId="{574FE6D9-A924-4154-A226-81C704C2623A}">
      <dsp:nvSpPr>
        <dsp:cNvPr id="0" name=""/>
        <dsp:cNvSpPr/>
      </dsp:nvSpPr>
      <dsp:spPr>
        <a:xfrm rot="5400000">
          <a:off x="1947564" y="116197"/>
          <a:ext cx="1749495" cy="152206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Children, Mental health, UK social care,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children's mental health during COVID-19</a:t>
          </a:r>
        </a:p>
      </dsp:txBody>
      <dsp:txXfrm rot="-5400000">
        <a:off x="2298469" y="275110"/>
        <a:ext cx="1047684" cy="1204235"/>
      </dsp:txXfrm>
    </dsp:sp>
    <dsp:sp modelId="{DE79AB17-270A-4959-8EB6-E70A995C9F93}">
      <dsp:nvSpPr>
        <dsp:cNvPr id="0" name=""/>
        <dsp:cNvSpPr/>
      </dsp:nvSpPr>
      <dsp:spPr>
        <a:xfrm rot="5400000">
          <a:off x="2766328" y="1601169"/>
          <a:ext cx="1749495" cy="152206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Quantitative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Qualitative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Experimental</a:t>
          </a:r>
        </a:p>
      </dsp:txBody>
      <dsp:txXfrm rot="-5400000">
        <a:off x="3117233" y="1760082"/>
        <a:ext cx="1047684" cy="1204235"/>
      </dsp:txXfrm>
    </dsp:sp>
    <dsp:sp modelId="{3C9F6FBB-A3D9-4D5E-9357-65F255C0031D}">
      <dsp:nvSpPr>
        <dsp:cNvPr id="0" name=""/>
        <dsp:cNvSpPr/>
      </dsp:nvSpPr>
      <dsp:spPr>
        <a:xfrm>
          <a:off x="927608" y="1837351"/>
          <a:ext cx="1889454" cy="1049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Range of research studies</a:t>
          </a:r>
        </a:p>
      </dsp:txBody>
      <dsp:txXfrm>
        <a:off x="927608" y="1837351"/>
        <a:ext cx="1889454" cy="1049697"/>
      </dsp:txXfrm>
    </dsp:sp>
    <dsp:sp modelId="{416DD7BA-D066-4479-B8A7-748C083BF6F1}">
      <dsp:nvSpPr>
        <dsp:cNvPr id="0" name=""/>
        <dsp:cNvSpPr/>
      </dsp:nvSpPr>
      <dsp:spPr>
        <a:xfrm rot="5400000">
          <a:off x="4410153" y="1601169"/>
          <a:ext cx="1749495" cy="152206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Observational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Literature Reviews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Focused Groups</a:t>
          </a:r>
        </a:p>
      </dsp:txBody>
      <dsp:txXfrm rot="-5400000">
        <a:off x="4761058" y="1760082"/>
        <a:ext cx="1047684" cy="1204235"/>
      </dsp:txXfrm>
    </dsp:sp>
    <dsp:sp modelId="{F6EA0F22-ECA0-4FC9-8C31-E7B6D0921DE6}">
      <dsp:nvSpPr>
        <dsp:cNvPr id="0" name=""/>
        <dsp:cNvSpPr/>
      </dsp:nvSpPr>
      <dsp:spPr>
        <a:xfrm rot="5400000">
          <a:off x="3591390" y="3086141"/>
          <a:ext cx="1749495" cy="152206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0.25 seconds</a:t>
          </a:r>
        </a:p>
      </dsp:txBody>
      <dsp:txXfrm rot="-5400000">
        <a:off x="3942295" y="3245054"/>
        <a:ext cx="1047684" cy="1204235"/>
      </dsp:txXfrm>
    </dsp:sp>
    <dsp:sp modelId="{3CB2B23A-E255-4CDD-8EC7-FDAC76C2FE9F}">
      <dsp:nvSpPr>
        <dsp:cNvPr id="0" name=""/>
        <dsp:cNvSpPr/>
      </dsp:nvSpPr>
      <dsp:spPr>
        <a:xfrm>
          <a:off x="0" y="3349331"/>
          <a:ext cx="1952436" cy="1049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Number of studies found through Google Scholar</a:t>
          </a:r>
        </a:p>
      </dsp:txBody>
      <dsp:txXfrm>
        <a:off x="0" y="3349331"/>
        <a:ext cx="1952436" cy="1049697"/>
      </dsp:txXfrm>
    </dsp:sp>
    <dsp:sp modelId="{8C83AFBA-01E1-4223-81EF-C12B640309C3}">
      <dsp:nvSpPr>
        <dsp:cNvPr id="0" name=""/>
        <dsp:cNvSpPr/>
      </dsp:nvSpPr>
      <dsp:spPr>
        <a:xfrm rot="5400000">
          <a:off x="1947564" y="3086141"/>
          <a:ext cx="1749495" cy="152206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19,700 studies</a:t>
          </a:r>
        </a:p>
      </dsp:txBody>
      <dsp:txXfrm rot="-5400000">
        <a:off x="2298469" y="3245054"/>
        <a:ext cx="1047684" cy="1204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350DE3-5F16-4065-A70F-48CC2D057B9E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EB4A57-E4B4-41B9-9BBF-322C880F9B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83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PICO (Problem, Intervention, Comparison, Outcome)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More</a:t>
            </a:r>
            <a:r>
              <a:rPr lang="en-US" baseline="0" dirty="0"/>
              <a:t> focus of shreds of evidence in the studies through quantitative data collection and analysis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/>
              <a:t>PEO </a:t>
            </a:r>
            <a:r>
              <a:rPr lang="en-US" dirty="0"/>
              <a:t>(Problem, Exposure, Outcome)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Collecting evidence through </a:t>
            </a:r>
            <a:r>
              <a:rPr lang="en-US" dirty="0" err="1"/>
              <a:t>qualiative</a:t>
            </a:r>
            <a:r>
              <a:rPr lang="en-US" dirty="0"/>
              <a:t> data studies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B4A57-E4B4-41B9-9BBF-322C880F9B1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75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Keyword searching was used as a</a:t>
            </a:r>
            <a:r>
              <a:rPr lang="en-US" baseline="0" dirty="0"/>
              <a:t> primary method for extracting the most relevant research studies.</a:t>
            </a:r>
          </a:p>
          <a:p>
            <a:endParaRPr lang="en-US" baseline="0" dirty="0"/>
          </a:p>
          <a:p>
            <a:r>
              <a:rPr lang="en-US" baseline="0" dirty="0"/>
              <a:t>Time span was limited to the peak of COVID-19 years</a:t>
            </a:r>
          </a:p>
          <a:p>
            <a:endParaRPr lang="en-US" baseline="0" dirty="0"/>
          </a:p>
          <a:p>
            <a:r>
              <a:rPr lang="en-US" baseline="0" dirty="0"/>
              <a:t>Analysis was based on deeply studying the content and focusing on the pertinent themes in the study.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B4A57-E4B4-41B9-9BBF-322C880F9B1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891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</a:t>
            </a:r>
            <a:r>
              <a:rPr lang="en-US" baseline="0" dirty="0"/>
              <a:t> studies have been selected for the investigation.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B4A57-E4B4-41B9-9BBF-322C880F9B1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200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 was an extremely</a:t>
            </a:r>
            <a:r>
              <a:rPr lang="en-US" baseline="0" dirty="0"/>
              <a:t> unexpected phase for the children, because they were suddenly stopped from going outside for any activity, including studies and sports.</a:t>
            </a:r>
          </a:p>
          <a:p>
            <a:endParaRPr lang="en-US" baseline="0" dirty="0"/>
          </a:p>
          <a:p>
            <a:r>
              <a:rPr lang="en-US" baseline="0" dirty="0"/>
              <a:t>Gender difference have been reported, showing teenage girls having more vulnerable mental health. It also raises serious questions on why they were more depressed than boys. </a:t>
            </a:r>
          </a:p>
          <a:p>
            <a:endParaRPr lang="en-US" baseline="0" dirty="0"/>
          </a:p>
          <a:p>
            <a:r>
              <a:rPr lang="en-US" baseline="0" dirty="0"/>
              <a:t>Loneliness, including being away from friends was reported as the major reason. </a:t>
            </a:r>
          </a:p>
          <a:p>
            <a:endParaRPr lang="en-US" baseline="0" dirty="0"/>
          </a:p>
          <a:p>
            <a:r>
              <a:rPr lang="en-US" baseline="0" dirty="0"/>
              <a:t>Additionally, home environment was changed, as many children were not used to of seeing parents work from home.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B4A57-E4B4-41B9-9BBF-322C880F9B1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2617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Lack of staff and financial</a:t>
            </a:r>
            <a:r>
              <a:rPr lang="en-US" baseline="0" dirty="0"/>
              <a:t> resources have been highlighted during COVID-19, as the burden increased with higher number of cases.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B4A57-E4B4-41B9-9BBF-322C880F9B1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261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D916D0F-D5E9-4B2D-ACD8-B40E32B1F68F}" type="datetimeFigureOut">
              <a:rPr lang="en-US" smtClean="0"/>
              <a:t>7/13/2023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83CDC4B-7217-49E6-9807-AB6620C8748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ngminds.org.uk/about-us/reports-and-impact/coronavirus-impact-on-young-people-with-mental-health-needs" TargetMode="External" /><Relationship Id="rId2" Type="http://schemas.openxmlformats.org/officeDocument/2006/relationships/hyperlink" Target="https://www.gov.uk/government/statistics/fostering-in-england-1-april-2020-to-31-march-2021/fostering-in-england-2020-to-2021-main-findings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newham.gov.uk/downloads/file/4407/research-report-how-has-the-covid-19-pandemic-affected-children-in-care-and-care-leavers#:~:text=In%20addition%2C%20lockdown%20also%20disproportionately,out%20and%20feelings%20of%20overwhelm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1371600"/>
            <a:ext cx="5848268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/>
              <a:t>The Impact of COVID-19 on children’s mental health </a:t>
            </a:r>
          </a:p>
          <a:p>
            <a:pPr algn="ctr"/>
            <a:r>
              <a:rPr lang="en-US" sz="2000" b="1" dirty="0"/>
              <a:t>in the UK’s health and social care</a:t>
            </a:r>
          </a:p>
          <a:p>
            <a:pPr algn="ctr"/>
            <a:endParaRPr lang="en-US" sz="2000" b="1" dirty="0"/>
          </a:p>
          <a:p>
            <a:pPr algn="ctr"/>
            <a:r>
              <a:rPr lang="en-US" sz="2000" b="1" dirty="0"/>
              <a:t>An Investigation of the Literature Review</a:t>
            </a:r>
          </a:p>
          <a:p>
            <a:pPr algn="ctr"/>
            <a:endParaRPr lang="en-US" sz="2000" b="1" dirty="0"/>
          </a:p>
          <a:p>
            <a:pPr algn="ctr"/>
            <a:endParaRPr lang="en-US" sz="2000" dirty="0"/>
          </a:p>
        </p:txBody>
      </p:sp>
      <p:pic>
        <p:nvPicPr>
          <p:cNvPr id="1026" name="Picture 2" descr="C:\Users\asdf\Pictures\apa15484-toc-0001-m.jpe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895600"/>
            <a:ext cx="4572000" cy="290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258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22960" y="645622"/>
            <a:ext cx="7520940" cy="54864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en-US" dirty="0"/>
              <a:t>INTRODUCTION AND RATIONALE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6815" y="2057400"/>
            <a:ext cx="7520940" cy="3579849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>
              <a:buFont typeface="Arial" pitchFamily="34" charset="0"/>
              <a:buChar char="•"/>
            </a:pPr>
            <a:r>
              <a:rPr lang="en-US" sz="2400" dirty="0"/>
              <a:t>Children have been </a:t>
            </a:r>
            <a:r>
              <a:rPr lang="en-US" sz="2400" dirty="0" err="1"/>
              <a:t>recognised</a:t>
            </a:r>
            <a:r>
              <a:rPr lang="en-US" sz="2400" dirty="0"/>
              <a:t> as the most vulnerable group during the global pandemic of COVID-19 (Kosher and Ben-</a:t>
            </a:r>
            <a:r>
              <a:rPr lang="en-US" sz="2400" dirty="0" err="1"/>
              <a:t>Arieh</a:t>
            </a:r>
            <a:r>
              <a:rPr lang="en-US" sz="2400" dirty="0"/>
              <a:t>, 2020).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Within the age bracket of 0 to 17 years, they have suffered a lot more than others—physically and mentally.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These include special needs children, who need </a:t>
            </a:r>
            <a:r>
              <a:rPr lang="en-US" sz="2400" dirty="0" err="1"/>
              <a:t>carer</a:t>
            </a:r>
            <a:r>
              <a:rPr lang="en-US" sz="2400" dirty="0"/>
              <a:t> for special care.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It increased the responsibilities of health and social care department of the UK, which was already struggling with work overload and limited resources. </a:t>
            </a:r>
          </a:p>
        </p:txBody>
      </p:sp>
    </p:spTree>
    <p:extLst>
      <p:ext uri="{BB962C8B-B14F-4D97-AF65-F5344CB8AC3E}">
        <p14:creationId xmlns:p14="http://schemas.microsoft.com/office/powerpoint/2010/main" val="4045099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22960" y="645622"/>
            <a:ext cx="7520940" cy="54864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en-US" dirty="0"/>
              <a:t>CONTINUED….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6815" y="2057400"/>
            <a:ext cx="7520940" cy="3579849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>
              <a:buFont typeface="Arial" pitchFamily="34" charset="0"/>
              <a:buChar char="•"/>
            </a:pPr>
            <a:r>
              <a:rPr lang="en-US" sz="2400" dirty="0"/>
              <a:t>This is a </a:t>
            </a:r>
            <a:r>
              <a:rPr lang="en-US" sz="2400" dirty="0" err="1"/>
              <a:t>specialised</a:t>
            </a:r>
            <a:r>
              <a:rPr lang="en-US" sz="2400" dirty="0"/>
              <a:t> system, initiated by the United Kingdom to ensure health and wellbeing to the children from different aspects.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It works with the collaboration of local bodies, voluntary organisations and NHS to facilitate health and wellbeing of children, regardless of gender, race, and financial status. 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However, COVID-19 has brought a lot of burden to the entire system, as larger number of children suffered from mental trauma while experiencing deaths and lockdowns (Rose, 2020)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Additionally, lack of data increased the problems for health and social care system, and that attracted many researchers to study the topic as a serious problem. </a:t>
            </a:r>
          </a:p>
        </p:txBody>
      </p:sp>
    </p:spTree>
    <p:extLst>
      <p:ext uri="{BB962C8B-B14F-4D97-AF65-F5344CB8AC3E}">
        <p14:creationId xmlns:p14="http://schemas.microsoft.com/office/powerpoint/2010/main" val="637472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03564" y="411480"/>
            <a:ext cx="7520940" cy="54864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en-US" dirty="0"/>
              <a:t>METHODOLOGY AND METHODS FOR SELECTING STUDIES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26799261"/>
              </p:ext>
            </p:extLst>
          </p:nvPr>
        </p:nvGraphicFramePr>
        <p:xfrm>
          <a:off x="228600" y="2209800"/>
          <a:ext cx="86868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3877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98097953"/>
              </p:ext>
            </p:extLst>
          </p:nvPr>
        </p:nvGraphicFramePr>
        <p:xfrm>
          <a:off x="457200" y="1447800"/>
          <a:ext cx="8153400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822960" y="645622"/>
            <a:ext cx="7520940" cy="54864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en-US" dirty="0"/>
              <a:t>CONTINUED….</a:t>
            </a:r>
          </a:p>
        </p:txBody>
      </p:sp>
      <p:sp>
        <p:nvSpPr>
          <p:cNvPr id="4" name="Flowchart: Sequential Access Storage 3"/>
          <p:cNvSpPr/>
          <p:nvPr/>
        </p:nvSpPr>
        <p:spPr>
          <a:xfrm>
            <a:off x="228600" y="1371600"/>
            <a:ext cx="2057400" cy="1828800"/>
          </a:xfrm>
          <a:prstGeom prst="flowChartMagneticTa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Time Span was 2019-2021</a:t>
            </a:r>
          </a:p>
        </p:txBody>
      </p:sp>
      <p:sp>
        <p:nvSpPr>
          <p:cNvPr id="5" name="Flowchart: Sequential Access Storage 4"/>
          <p:cNvSpPr/>
          <p:nvPr/>
        </p:nvSpPr>
        <p:spPr>
          <a:xfrm>
            <a:off x="6553200" y="4038599"/>
            <a:ext cx="2362200" cy="1759527"/>
          </a:xfrm>
          <a:prstGeom prst="flowChartMagneticTa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Combination of content and 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4098186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sz="2800" dirty="0"/>
              <a:t>1. Children and COVID-19 in the UK</a:t>
            </a:r>
          </a:p>
          <a:p>
            <a:r>
              <a:rPr lang="en-US" sz="2800" dirty="0"/>
              <a:t>2. Mental health before and during the COVID-19 pandemic: a longitudinal probability sample survey of the UK population</a:t>
            </a:r>
          </a:p>
          <a:p>
            <a:r>
              <a:rPr lang="en-US" sz="2800" dirty="0"/>
              <a:t>3. Longitudinal increases in childhood depression symptoms during the COVID-19 lockdown</a:t>
            </a:r>
          </a:p>
          <a:p>
            <a:r>
              <a:rPr lang="en-US" sz="2800" dirty="0"/>
              <a:t>4. The impact of Covid-19 on young people with mental health needs </a:t>
            </a:r>
          </a:p>
          <a:p>
            <a:r>
              <a:rPr lang="en-US" sz="2800" dirty="0"/>
              <a:t>5. Child mental health in England before and during the COVID-19 lockdown.</a:t>
            </a:r>
          </a:p>
          <a:p>
            <a:r>
              <a:rPr lang="en-US" sz="2800" dirty="0"/>
              <a:t>6. Wider collateral damage to children in the UK because of the social distancing measures designed to reduce the impact of COVID-19 on adults.</a:t>
            </a:r>
          </a:p>
          <a:p>
            <a:r>
              <a:rPr lang="en-US" sz="2800" dirty="0"/>
              <a:t>7. How has the COVID-19 pandemic affected Children in Care and Care Leavers?</a:t>
            </a:r>
          </a:p>
          <a:p>
            <a:r>
              <a:rPr lang="en-US" sz="2800" dirty="0"/>
              <a:t>8. The impact of COVID-19 on Children’s Social Care in England</a:t>
            </a:r>
          </a:p>
          <a:p>
            <a:r>
              <a:rPr lang="en-US" sz="2800" dirty="0"/>
              <a:t>9. Children’s social care 2022: recovering from the COVID-19 pandemic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TITLES OF THE SELECTED STUDIES</a:t>
            </a:r>
          </a:p>
        </p:txBody>
      </p:sp>
    </p:spTree>
    <p:extLst>
      <p:ext uri="{BB962C8B-B14F-4D97-AF65-F5344CB8AC3E}">
        <p14:creationId xmlns:p14="http://schemas.microsoft.com/office/powerpoint/2010/main" val="1024955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24272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A significant decline in the mental health of children has been reported, specifically in the first and most unexpected lockdown in the UK.</a:t>
            </a:r>
          </a:p>
          <a:p>
            <a:endParaRPr lang="en-US" dirty="0"/>
          </a:p>
          <a:p>
            <a:r>
              <a:rPr lang="en-US" dirty="0"/>
              <a:t>Staying at homes for all the time was mentally disturbing phase for children, as there were little activities for them.</a:t>
            </a:r>
          </a:p>
          <a:p>
            <a:endParaRPr lang="en-US" dirty="0"/>
          </a:p>
          <a:p>
            <a:r>
              <a:rPr lang="en-US" dirty="0"/>
              <a:t>Girls have shown more adverse impacts than boys in some cases, as they were more inclined towards suicidal thoughts and self-harm intentions. </a:t>
            </a:r>
          </a:p>
          <a:p>
            <a:endParaRPr lang="en-US" dirty="0"/>
          </a:p>
          <a:p>
            <a:r>
              <a:rPr lang="en-US" dirty="0"/>
              <a:t>Overall, large number of children were reported with anxiety, depression, hyper-activity, and mental distortion (Minds, 2020).</a:t>
            </a:r>
          </a:p>
          <a:p>
            <a:pPr marL="109728" indent="0">
              <a:buNone/>
            </a:pPr>
            <a:endParaRPr lang="en-US" dirty="0"/>
          </a:p>
          <a:p>
            <a:r>
              <a:rPr lang="en-US" dirty="0"/>
              <a:t>Changes in sleep patterns also had worst impacts, particularly on special needs children. Children with disturbed sleep showed extreme behaviour of violence, inactiveness, and lack of sleep. </a:t>
            </a:r>
          </a:p>
          <a:p>
            <a:endParaRPr lang="en-US" dirty="0"/>
          </a:p>
          <a:p>
            <a:r>
              <a:rPr lang="en-US" dirty="0"/>
              <a:t>In contrast, some children enjoyed the time and showed better mental health because they feel safe at home from bullying and peer pressures.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 FROM THE STUDIES</a:t>
            </a:r>
          </a:p>
        </p:txBody>
      </p:sp>
    </p:spTree>
    <p:extLst>
      <p:ext uri="{BB962C8B-B14F-4D97-AF65-F5344CB8AC3E}">
        <p14:creationId xmlns:p14="http://schemas.microsoft.com/office/powerpoint/2010/main" val="2915584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 FROM THE STUDIES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US" dirty="0"/>
              <a:t>Health and social care system experienced  the highest burden during the pandemic than ever before.</a:t>
            </a:r>
          </a:p>
          <a:p>
            <a:endParaRPr lang="en-US" dirty="0"/>
          </a:p>
          <a:p>
            <a:r>
              <a:rPr lang="en-US" dirty="0"/>
              <a:t>This also brought in light the limitations of resources faced by health and social care system to provide help for all.</a:t>
            </a:r>
          </a:p>
          <a:p>
            <a:endParaRPr lang="en-US" dirty="0"/>
          </a:p>
          <a:p>
            <a:r>
              <a:rPr lang="en-US" dirty="0"/>
              <a:t>Strategies were also limited, which indicated lack of preparedness of the system for any such healthy emergency situation (</a:t>
            </a:r>
            <a:r>
              <a:rPr lang="en-US" dirty="0" err="1"/>
              <a:t>Newham</a:t>
            </a:r>
            <a:r>
              <a:rPr lang="en-US" dirty="0"/>
              <a:t>, 2021).</a:t>
            </a:r>
          </a:p>
          <a:p>
            <a:endParaRPr lang="en-US" dirty="0"/>
          </a:p>
          <a:p>
            <a:r>
              <a:rPr lang="en-US" dirty="0"/>
              <a:t>Such lack of intervention has become a key reason behind poorer mental health conditions among UK’s children.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961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Most of the children in the United Kingdom have suffered from adverse mental health during the hit of the pandemic. </a:t>
            </a:r>
          </a:p>
          <a:p>
            <a:endParaRPr lang="en-US" dirty="0"/>
          </a:p>
          <a:p>
            <a:r>
              <a:rPr lang="en-US" dirty="0"/>
              <a:t>Health and social care system failed to offer facilities to all children due to limited resources.</a:t>
            </a:r>
          </a:p>
          <a:p>
            <a:endParaRPr lang="en-US" dirty="0"/>
          </a:p>
          <a:p>
            <a:r>
              <a:rPr lang="en-US" dirty="0"/>
              <a:t>Depression, hyper-activeness, self-harm intentions, mental distortions, and suicidal thoughts were majorly reported.</a:t>
            </a:r>
          </a:p>
          <a:p>
            <a:endParaRPr lang="en-US" dirty="0"/>
          </a:p>
          <a:p>
            <a:r>
              <a:rPr lang="en-US" dirty="0"/>
              <a:t>Therefore, financial resources with human capital must be provided to the institution.</a:t>
            </a:r>
          </a:p>
          <a:p>
            <a:endParaRPr lang="en-US" dirty="0"/>
          </a:p>
          <a:p>
            <a:r>
              <a:rPr lang="en-US" dirty="0"/>
              <a:t>Additionally, the system should increase collaboration with voluntary organisations and local governments to collect data.</a:t>
            </a:r>
          </a:p>
          <a:p>
            <a:endParaRPr lang="en-US" dirty="0"/>
          </a:p>
          <a:p>
            <a:r>
              <a:rPr lang="en-US" dirty="0"/>
              <a:t>Lastly, an emergency plan must be created to effectively deal with any such medical emergency in the future.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CONCLUSION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948609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24272"/>
          </a:xfrm>
        </p:spPr>
        <p:txBody>
          <a:bodyPr>
            <a:normAutofit fontScale="40000" lnSpcReduction="20000"/>
          </a:bodyPr>
          <a:lstStyle/>
          <a:p>
            <a:r>
              <a:rPr lang="en-US" sz="2800" dirty="0" err="1"/>
              <a:t>Baginsky</a:t>
            </a:r>
            <a:r>
              <a:rPr lang="en-US" sz="2800" dirty="0"/>
              <a:t>, M., and </a:t>
            </a:r>
            <a:r>
              <a:rPr lang="en-US" sz="2800" dirty="0" err="1"/>
              <a:t>Manthorpe</a:t>
            </a:r>
            <a:r>
              <a:rPr lang="en-US" sz="2800" dirty="0"/>
              <a:t>, J. (2021). The impact of COVID-19 on Children’s Social Care in England. </a:t>
            </a:r>
            <a:r>
              <a:rPr lang="en-US" sz="2800" i="1" dirty="0"/>
              <a:t>Child Abuse &amp; Neglect</a:t>
            </a:r>
            <a:r>
              <a:rPr lang="en-US" sz="2800" dirty="0"/>
              <a:t>, 116, pp. 104739.</a:t>
            </a:r>
          </a:p>
          <a:p>
            <a:endParaRPr lang="en-US" sz="2800" dirty="0"/>
          </a:p>
          <a:p>
            <a:r>
              <a:rPr lang="en-US" sz="2800" dirty="0" err="1"/>
              <a:t>Bignardi</a:t>
            </a:r>
            <a:r>
              <a:rPr lang="en-US" sz="2800" dirty="0"/>
              <a:t>, G., </a:t>
            </a:r>
            <a:r>
              <a:rPr lang="en-US" sz="2800" dirty="0" err="1"/>
              <a:t>Dalmaijer</a:t>
            </a:r>
            <a:r>
              <a:rPr lang="en-US" sz="2800" dirty="0"/>
              <a:t>, E. S., </a:t>
            </a:r>
            <a:r>
              <a:rPr lang="en-US" sz="2800" dirty="0" err="1"/>
              <a:t>Anwyl</a:t>
            </a:r>
            <a:r>
              <a:rPr lang="en-US" sz="2800" dirty="0"/>
              <a:t>-Irvine, A. L., Smith, T. A., </a:t>
            </a:r>
            <a:r>
              <a:rPr lang="en-US" sz="2800" dirty="0" err="1"/>
              <a:t>Siugzdaite</a:t>
            </a:r>
            <a:r>
              <a:rPr lang="en-US" sz="2800" dirty="0"/>
              <a:t>, R., Uh, S., and </a:t>
            </a:r>
            <a:r>
              <a:rPr lang="en-US" sz="2800" dirty="0" err="1"/>
              <a:t>Astle</a:t>
            </a:r>
            <a:r>
              <a:rPr lang="en-US" sz="2800" dirty="0"/>
              <a:t>, D. E. (2021). Longitudinal increases in childhood depression symptoms during the COVID-19 lockdown. </a:t>
            </a:r>
            <a:r>
              <a:rPr lang="en-US" sz="2800" i="1" dirty="0"/>
              <a:t>Archives of disease in childhood</a:t>
            </a:r>
            <a:r>
              <a:rPr lang="en-US" sz="2800" dirty="0"/>
              <a:t>, 106(8), pp. 791-797.</a:t>
            </a:r>
          </a:p>
          <a:p>
            <a:r>
              <a:rPr lang="en-US" sz="2800" dirty="0"/>
              <a:t>Crawley, E., </a:t>
            </a:r>
            <a:r>
              <a:rPr lang="en-US" sz="2800" dirty="0" err="1"/>
              <a:t>Loades</a:t>
            </a:r>
            <a:r>
              <a:rPr lang="en-US" sz="2800" dirty="0"/>
              <a:t>, M., </a:t>
            </a:r>
            <a:r>
              <a:rPr lang="en-US" sz="2800" dirty="0" err="1"/>
              <a:t>Feder</a:t>
            </a:r>
            <a:r>
              <a:rPr lang="en-US" sz="2800" dirty="0"/>
              <a:t>, G., Logan, S., Redwood, S., and Macleod, J. (2020). Wider collateral damage to children in the UK because of the social distancing measures designed to reduce the impact of COVID-19 in adults. </a:t>
            </a:r>
            <a:r>
              <a:rPr lang="en-US" sz="2800" i="1" dirty="0"/>
              <a:t>BMJ </a:t>
            </a:r>
            <a:r>
              <a:rPr lang="en-US" sz="2800" i="1" dirty="0" err="1"/>
              <a:t>Paediatrics</a:t>
            </a:r>
            <a:r>
              <a:rPr lang="en-US" sz="2800" i="1" dirty="0"/>
              <a:t> open</a:t>
            </a:r>
            <a:r>
              <a:rPr lang="en-US" sz="2800" dirty="0"/>
              <a:t>, 4(1), pp. 1-4</a:t>
            </a:r>
          </a:p>
          <a:p>
            <a:r>
              <a:rPr lang="en-US" sz="2800" dirty="0"/>
              <a:t>Government, UK. (2021). </a:t>
            </a:r>
            <a:r>
              <a:rPr lang="en-US" sz="2800" i="1" dirty="0"/>
              <a:t>Fostering in England 2020 to 2021: main findings.</a:t>
            </a:r>
            <a:r>
              <a:rPr lang="en-US" sz="2800" dirty="0"/>
              <a:t> Available at: </a:t>
            </a:r>
            <a:r>
              <a:rPr lang="en-US" sz="2800" u="sng" dirty="0">
                <a:hlinkClick r:id="rId2"/>
              </a:rPr>
              <a:t>https://www.gov.uk/government/statistics/fostering-in-england-1-april-2020-to-31-march-2021/fostering-in-england-2020-to-2021-main-findings</a:t>
            </a:r>
            <a:r>
              <a:rPr lang="en-US" sz="2800" dirty="0"/>
              <a:t> (Accessed: 16 Feb 2023). </a:t>
            </a:r>
          </a:p>
          <a:p>
            <a:r>
              <a:rPr lang="en-US" sz="2800" dirty="0"/>
              <a:t>Holt, L., and Murray, L. (2022). Children and </a:t>
            </a:r>
            <a:r>
              <a:rPr lang="en-US" sz="2800" dirty="0" err="1"/>
              <a:t>Covid</a:t>
            </a:r>
            <a:r>
              <a:rPr lang="en-US" sz="2800" dirty="0"/>
              <a:t> 19 in the UK. </a:t>
            </a:r>
            <a:r>
              <a:rPr lang="en-US" sz="2800" i="1" dirty="0"/>
              <a:t>Children's Geographies</a:t>
            </a:r>
            <a:r>
              <a:rPr lang="en-US" sz="2800" dirty="0"/>
              <a:t>, 20(4), pp. 487-494.</a:t>
            </a:r>
          </a:p>
          <a:p>
            <a:r>
              <a:rPr lang="en-US" sz="2800" dirty="0"/>
              <a:t>Minds, Y. (2020). The Impact of Covid-19 on young people with mental health needs. </a:t>
            </a:r>
            <a:r>
              <a:rPr lang="en-US" sz="2800" u="sng" dirty="0">
                <a:hlinkClick r:id="rId3"/>
              </a:rPr>
              <a:t>https://www.youngminds.org.uk/about-us/reports-and-impact/coronavirus-impact-on-young-people-with-mental-health-needs</a:t>
            </a:r>
            <a:r>
              <a:rPr lang="en-US" sz="2800" dirty="0"/>
              <a:t> (Accessed: 18 Feb 2023).</a:t>
            </a:r>
          </a:p>
          <a:p>
            <a:r>
              <a:rPr lang="en-US" sz="2800" dirty="0" err="1"/>
              <a:t>Newham</a:t>
            </a:r>
            <a:r>
              <a:rPr lang="en-US" sz="2800" dirty="0"/>
              <a:t>. (2021). How has the COVID-19 pandemic affected Children in Care and Care Leavers? Available at: </a:t>
            </a:r>
            <a:r>
              <a:rPr lang="en-US" sz="2800" u="sng" dirty="0">
                <a:hlinkClick r:id="rId4"/>
              </a:rPr>
              <a:t>https://www.newham.gov.uk/downloads/file/4407/research-report-how-has-the-covid-19-pandemic-affected-children-in-care-and-care-leavers#:~:text=In%20addition%2C%20lockdown%20also%20disproportionately,out%20and%20feelings%20of%20overwhelm</a:t>
            </a:r>
            <a:r>
              <a:rPr lang="en-US" sz="2800" dirty="0"/>
              <a:t> (Accessed: 17 Feb 2023).</a:t>
            </a:r>
          </a:p>
          <a:p>
            <a:endParaRPr lang="en-US" sz="2800" dirty="0"/>
          </a:p>
          <a:p>
            <a:r>
              <a:rPr lang="en-US" sz="2800" dirty="0" err="1"/>
              <a:t>Newlove</a:t>
            </a:r>
            <a:r>
              <a:rPr lang="en-US" sz="2800" dirty="0"/>
              <a:t>-Delgado, T., McManus, S., Sadler, K., </a:t>
            </a:r>
            <a:r>
              <a:rPr lang="en-US" sz="2800" dirty="0" err="1"/>
              <a:t>Thandi</a:t>
            </a:r>
            <a:r>
              <a:rPr lang="en-US" sz="2800" dirty="0"/>
              <a:t>, S., </a:t>
            </a:r>
            <a:r>
              <a:rPr lang="en-US" sz="2800" dirty="0" err="1"/>
              <a:t>Vizard</a:t>
            </a:r>
            <a:r>
              <a:rPr lang="en-US" sz="2800" dirty="0"/>
              <a:t>, T., Cartwright, C., and Ford, T. (2021). Child mental health in England before and during the COVID-19 lockdown. </a:t>
            </a:r>
            <a:r>
              <a:rPr lang="en-US" sz="2800" i="1" dirty="0"/>
              <a:t>The Lancet Psychiatry</a:t>
            </a:r>
            <a:r>
              <a:rPr lang="en-US" sz="2800" dirty="0"/>
              <a:t>, 8(5), pp. 353-354.</a:t>
            </a:r>
          </a:p>
          <a:p>
            <a:endParaRPr lang="en-US" sz="2800" dirty="0"/>
          </a:p>
          <a:p>
            <a:r>
              <a:rPr lang="en-US" sz="2800" dirty="0"/>
              <a:t>Pierce, M., Hope, H., Ford, T., Hatch, S., </a:t>
            </a:r>
            <a:r>
              <a:rPr lang="en-US" sz="2800" dirty="0" err="1"/>
              <a:t>Hotopf</a:t>
            </a:r>
            <a:r>
              <a:rPr lang="en-US" sz="2800" dirty="0"/>
              <a:t>, M., John, A., ... and Abel, K. M. (2020). Mental health before and during the COVID-19 pandemic: a longitudinal probability sample survey of the UK population. </a:t>
            </a:r>
            <a:r>
              <a:rPr lang="en-US" sz="2800" i="1" dirty="0"/>
              <a:t>The Lancet Psychiatry</a:t>
            </a:r>
            <a:r>
              <a:rPr lang="en-US" sz="2800" dirty="0"/>
              <a:t>, 7(10), pp. 883-892.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5083337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oncourse">
  <a:themeElements>
    <a:clrScheme name="Couture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111</TotalTime>
  <Words>916</Words>
  <Application>Microsoft Office PowerPoint</Application>
  <PresentationFormat>On-screen Show (4:3)</PresentationFormat>
  <Paragraphs>127</Paragraphs>
  <Slides>10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TITLES OF THE SELECTED STUDIES</vt:lpstr>
      <vt:lpstr>FINDINGS FROM THE STUDIES</vt:lpstr>
      <vt:lpstr>FINDINGS FROM THE STUDIES</vt:lpstr>
      <vt:lpstr>CONCLUSION AND RECOMMENDATIONS</vt:lpstr>
      <vt:lpstr>REFERENCES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ismail - [2010]</dc:creator>
  <cp:lastModifiedBy>yemisi adesuyan</cp:lastModifiedBy>
  <cp:revision>37</cp:revision>
  <dcterms:created xsi:type="dcterms:W3CDTF">2023-07-05T03:57:06Z</dcterms:created>
  <dcterms:modified xsi:type="dcterms:W3CDTF">2023-07-13T12:43:25Z</dcterms:modified>
</cp:coreProperties>
</file>