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y="8229600" cx="14630400"/>
  <p:notesSz cx="8229600" cy="146304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9" name="Google Shape;49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" name="Google Shape;50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8" name="Google Shape;58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Google Shape;59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2" name="Google Shape;72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" name="Google Shape;73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2" name="Google Shape;92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5" name="Google Shape;115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1" name="Google Shape;131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6" name="Google Shape;146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8" name="Google Shape;168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9" name="Google Shape;169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92" name="Google Shape;192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6" name="Google Shape;206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3" name="Google Shape;223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32" name="Google Shape;232;p1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3" name="Google Shape;233;p1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55" name="Google Shape;255;p1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6" name="Google Shape;256;p1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1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3" name="Google Shape;283;p1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4" name="Google Shape;284;p1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2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 master">
  <p:cSld name="Slide 1 master">
    <p:bg>
      <p:bgPr>
        <a:solidFill>
          <a:srgbClr val="000000"/>
        </a:solidFill>
      </p:bgPr>
    </p:bg>
    <p:spTree>
      <p:nvGrpSpPr>
        <p:cNvPr id="6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7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8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9" name="Google Shape;9;p2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 master">
  <p:cSld name="Slide 2 master">
    <p:bg>
      <p:bgPr>
        <a:solidFill>
          <a:srgbClr val="000000"/>
        </a:solidFill>
      </p:bgPr>
    </p:bg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3" name="Google Shape;13;p3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 master">
  <p:cSld name="Slide 3 master">
    <p:bg>
      <p:bgPr>
        <a:solidFill>
          <a:srgbClr val="000000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7" name="Google Shape;17;p4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 master">
  <p:cSld name="Slide 4 master">
    <p:bg>
      <p:bgPr>
        <a:solidFill>
          <a:srgbClr val="000000"/>
        </a:solidFill>
      </p:bgPr>
    </p:bg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1" name="Google Shape;21;p5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 master">
  <p:cSld name="Slide 5 master">
    <p:bg>
      <p:bgPr>
        <a:solidFill>
          <a:srgbClr val="000000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" name="Google Shape;24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5" name="Google Shape;25;p6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 master">
  <p:cSld name="Slide 6 master">
    <p:bg>
      <p:bgPr>
        <a:solidFill>
          <a:srgbClr val="000000"/>
        </a:solidFill>
      </p:bgPr>
    </p:bg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9" name="Google Shape;29;p7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 master">
  <p:cSld name="Slide 7 master">
    <p:bg>
      <p:bgPr>
        <a:solidFill>
          <a:srgbClr val="000000"/>
        </a:solid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" name="Google Shape;32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3" name="Google Shape;33;p8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 master">
  <p:cSld name="Slide 8 master">
    <p:bg>
      <p:bgPr>
        <a:solidFill>
          <a:srgbClr val="000000"/>
        </a:solidFill>
      </p:bgPr>
    </p:bg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" name="Google Shape;36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7" name="Google Shape;37;p9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 master">
  <p:cSld name="Slide 9 master">
    <p:bg>
      <p:bgPr>
        <a:solidFill>
          <a:srgbClr val="000000"/>
        </a:solid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1" name="Google Shape;41;p10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 master">
  <p:cSld name="Slide 10 master">
    <p:bg>
      <p:bgPr>
        <a:solidFill>
          <a:srgbClr val="000000"/>
        </a:solidFill>
      </p:bgPr>
    </p:bg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" name="Google Shape;44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7F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5" name="Google Shape;45;p11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png"/><Relationship Id="rId4" Type="http://schemas.openxmlformats.org/officeDocument/2006/relationships/image" Target="../media/image5.png"/><Relationship Id="rId5" Type="http://schemas.openxmlformats.org/officeDocument/2006/relationships/image" Target="../media/image10.png"/><Relationship Id="rId6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2.png"/><Relationship Id="rId4" Type="http://schemas.openxmlformats.org/officeDocument/2006/relationships/image" Target="../media/image14.png"/><Relationship Id="rId5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6.png"/><Relationship Id="rId6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4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52" name="Google Shape;52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13"/>
          <p:cNvSpPr/>
          <p:nvPr/>
        </p:nvSpPr>
        <p:spPr>
          <a:xfrm>
            <a:off x="966073" y="2400181"/>
            <a:ext cx="7211854" cy="13801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000"/>
              <a:buFont typeface="Arial"/>
              <a:buNone/>
            </a:pPr>
            <a:r>
              <a:rPr lang="en-US" sz="40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Booze Cruise: Premium Alcohol and Cigar Retail Concept</a:t>
            </a:r>
            <a:endParaRPr sz="4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13"/>
          <p:cNvSpPr/>
          <p:nvPr/>
        </p:nvSpPr>
        <p:spPr>
          <a:xfrm>
            <a:off x="966073" y="4194334"/>
            <a:ext cx="7211854" cy="44148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Investment Pitch Presentation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55;p13"/>
          <p:cNvSpPr/>
          <p:nvPr/>
        </p:nvSpPr>
        <p:spPr>
          <a:xfrm>
            <a:off x="966073" y="4946333"/>
            <a:ext cx="7211854" cy="8829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Student: Iosif Minisan | Module: Managing Enterprise – BMSW4011 | University of Wales Trinity Saint David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/>
          <p:nvPr/>
        </p:nvSpPr>
        <p:spPr>
          <a:xfrm>
            <a:off x="966073" y="1065490"/>
            <a:ext cx="7314248" cy="6900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 Gap and Business Proposition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" name="Google Shape;62;p14"/>
          <p:cNvSpPr/>
          <p:nvPr/>
        </p:nvSpPr>
        <p:spPr>
          <a:xfrm>
            <a:off x="966073" y="2445544"/>
            <a:ext cx="3312438" cy="41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600"/>
              <a:buFont typeface="Arial"/>
              <a:buNone/>
            </a:pPr>
            <a:r>
              <a:rPr lang="en-US" sz="2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 Gap</a:t>
            </a:r>
            <a:endParaRPr sz="2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14"/>
          <p:cNvSpPr/>
          <p:nvPr/>
        </p:nvSpPr>
        <p:spPr>
          <a:xfrm>
            <a:off x="966073" y="3135511"/>
            <a:ext cx="6012418" cy="176593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 alcohol retail market is largely dominated by </a:t>
            </a: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supermarkets and convenience retailers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competing on price and volume rather than product expertise (Kotler and Armstrong, 2021).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" name="Google Shape;64;p14"/>
          <p:cNvSpPr/>
          <p:nvPr/>
        </p:nvSpPr>
        <p:spPr>
          <a:xfrm>
            <a:off x="966073" y="5149810"/>
            <a:ext cx="6012418" cy="132445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These retailers often provide </a:t>
            </a: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limited specialist advice or curated premium selections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, leaving a gap for customers seeking high-quality products.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" name="Google Shape;65;p14"/>
          <p:cNvSpPr/>
          <p:nvPr/>
        </p:nvSpPr>
        <p:spPr>
          <a:xfrm>
            <a:off x="7659529" y="2445544"/>
            <a:ext cx="3312438" cy="41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600"/>
              <a:buFont typeface="Arial"/>
              <a:buNone/>
            </a:pPr>
            <a:r>
              <a:rPr lang="en-US" sz="2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Business Proposition</a:t>
            </a:r>
            <a:endParaRPr sz="2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" name="Google Shape;66;p14"/>
          <p:cNvSpPr/>
          <p:nvPr/>
        </p:nvSpPr>
        <p:spPr>
          <a:xfrm>
            <a:off x="7659529" y="3135511"/>
            <a:ext cx="6012418" cy="44148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Booze Cruise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will be a specialist retail store offering: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" name="Google Shape;67;p14"/>
          <p:cNvSpPr/>
          <p:nvPr/>
        </p:nvSpPr>
        <p:spPr>
          <a:xfrm>
            <a:off x="7659529" y="3825359"/>
            <a:ext cx="6012418" cy="151757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Char char="•"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Premium whisky, rum, craft gin and fine wines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Char char="•"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High-quality cigars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Char char="•"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Expert customer advice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14"/>
          <p:cNvSpPr/>
          <p:nvPr/>
        </p:nvSpPr>
        <p:spPr>
          <a:xfrm>
            <a:off x="7659529" y="5591294"/>
            <a:ext cx="6012418" cy="132445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Specialist businesses often succeed by targeting </a:t>
            </a: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niche markets that are underserved by large retailers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(Barringer and Ireland, 2022).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9" name="Google Shape;69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001500" y="7628301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75" name="Google Shape;75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5"/>
          <p:cNvSpPr/>
          <p:nvPr/>
        </p:nvSpPr>
        <p:spPr>
          <a:xfrm>
            <a:off x="6452473" y="852368"/>
            <a:ext cx="4140637" cy="51756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61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3250"/>
              <a:buFont typeface="Arial"/>
              <a:buNone/>
            </a:pPr>
            <a:r>
              <a:rPr lang="en-US" sz="32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 Story Behind the Idea</a:t>
            </a:r>
            <a:endParaRPr sz="32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" name="Google Shape;77;p15"/>
          <p:cNvSpPr/>
          <p:nvPr/>
        </p:nvSpPr>
        <p:spPr>
          <a:xfrm>
            <a:off x="6452473" y="1602819"/>
            <a:ext cx="7211854" cy="2809518"/>
          </a:xfrm>
          <a:prstGeom prst="roundRect">
            <a:avLst>
              <a:gd fmla="val 3095" name="adj"/>
            </a:avLst>
          </a:prstGeom>
          <a:solidFill>
            <a:srgbClr val="E6E6E6"/>
          </a:solidFill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" name="Google Shape;78;p15"/>
          <p:cNvSpPr/>
          <p:nvPr/>
        </p:nvSpPr>
        <p:spPr>
          <a:xfrm>
            <a:off x="6667024" y="1817370"/>
            <a:ext cx="621030" cy="621030"/>
          </a:xfrm>
          <a:prstGeom prst="roundRect">
            <a:avLst>
              <a:gd fmla="val 14722454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79" name="Google Shape;79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837759" y="1988106"/>
            <a:ext cx="279440" cy="27944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15"/>
          <p:cNvSpPr/>
          <p:nvPr/>
        </p:nvSpPr>
        <p:spPr>
          <a:xfrm>
            <a:off x="6667024" y="2593658"/>
            <a:ext cx="2070259" cy="2587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 Opportunity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15"/>
          <p:cNvSpPr/>
          <p:nvPr/>
        </p:nvSpPr>
        <p:spPr>
          <a:xfrm>
            <a:off x="6667024" y="2945487"/>
            <a:ext cx="6782753" cy="5795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Consumer behaviour has increasingly shifted towards </a:t>
            </a:r>
            <a:r>
              <a:rPr b="1"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premium and craft alcohol products</a:t>
            </a: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, reflecting a broader trend toward quality-focused consumption (Hollensen, 2020).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Google Shape;82;p15"/>
          <p:cNvSpPr/>
          <p:nvPr/>
        </p:nvSpPr>
        <p:spPr>
          <a:xfrm>
            <a:off x="6667024" y="3831550"/>
            <a:ext cx="6782753" cy="5795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However, many local alcohol retailers still focus on </a:t>
            </a:r>
            <a:r>
              <a:rPr b="1"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low-price mass products rather than premium selections</a:t>
            </a: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" name="Google Shape;83;p15"/>
          <p:cNvSpPr/>
          <p:nvPr/>
        </p:nvSpPr>
        <p:spPr>
          <a:xfrm>
            <a:off x="6452473" y="4702373"/>
            <a:ext cx="7211854" cy="2809518"/>
          </a:xfrm>
          <a:prstGeom prst="roundRect">
            <a:avLst>
              <a:gd fmla="val 3095" name="adj"/>
            </a:avLst>
          </a:prstGeom>
          <a:solidFill>
            <a:srgbClr val="E6E6E6"/>
          </a:solidFill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" name="Google Shape;84;p15"/>
          <p:cNvSpPr/>
          <p:nvPr/>
        </p:nvSpPr>
        <p:spPr>
          <a:xfrm>
            <a:off x="6667024" y="4782145"/>
            <a:ext cx="621030" cy="621030"/>
          </a:xfrm>
          <a:prstGeom prst="roundRect">
            <a:avLst>
              <a:gd fmla="val 14722454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85" name="Google Shape;85;p1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837759" y="4952881"/>
            <a:ext cx="279440" cy="27944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5"/>
          <p:cNvSpPr/>
          <p:nvPr/>
        </p:nvSpPr>
        <p:spPr>
          <a:xfrm>
            <a:off x="6667024" y="5474613"/>
            <a:ext cx="2070259" cy="2587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Business Concept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15"/>
          <p:cNvSpPr/>
          <p:nvPr/>
        </p:nvSpPr>
        <p:spPr>
          <a:xfrm>
            <a:off x="6667024" y="5735003"/>
            <a:ext cx="6997303" cy="5795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Booze Cruise aims to create a </a:t>
            </a:r>
            <a:r>
              <a:rPr b="1"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specialist retail environment</a:t>
            </a: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where customers can access premium alcohol and cigars supported by knowledgeable service.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15"/>
          <p:cNvSpPr/>
          <p:nvPr/>
        </p:nvSpPr>
        <p:spPr>
          <a:xfrm>
            <a:off x="6667024" y="6604635"/>
            <a:ext cx="6997303" cy="5795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Entrepreneurs often create successful ventures by identifying </a:t>
            </a:r>
            <a:r>
              <a:rPr b="1"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unmet customer needs within existing markets</a:t>
            </a: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(Hisrich, Peters and Shepherd, 2019).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9" name="Google Shape;89;p15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2001500" y="762952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6"/>
          <p:cNvSpPr/>
          <p:nvPr/>
        </p:nvSpPr>
        <p:spPr>
          <a:xfrm>
            <a:off x="963454" y="759500"/>
            <a:ext cx="6252210" cy="61936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3900"/>
              <a:buFont typeface="Arial"/>
              <a:buNone/>
            </a:pPr>
            <a:r>
              <a:rPr lang="en-US" sz="39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Mission, Aim and SMART Objectives</a:t>
            </a:r>
            <a:endParaRPr sz="3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16"/>
          <p:cNvSpPr/>
          <p:nvPr/>
        </p:nvSpPr>
        <p:spPr>
          <a:xfrm>
            <a:off x="963454" y="1823561"/>
            <a:ext cx="4086225" cy="5020270"/>
          </a:xfrm>
          <a:prstGeom prst="roundRect">
            <a:avLst>
              <a:gd fmla="val 2547" name="adj"/>
            </a:avLst>
          </a:prstGeom>
          <a:solidFill>
            <a:srgbClr val="F7F7F7"/>
          </a:solidFill>
          <a:ln cap="flat" cmpd="sng" w="3047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16"/>
          <p:cNvSpPr/>
          <p:nvPr/>
        </p:nvSpPr>
        <p:spPr>
          <a:xfrm>
            <a:off x="993934" y="1854041"/>
            <a:ext cx="4025265" cy="743188"/>
          </a:xfrm>
          <a:prstGeom prst="roundRect">
            <a:avLst>
              <a:gd fmla="val 9080" name="adj"/>
            </a:avLst>
          </a:prstGeom>
          <a:solidFill>
            <a:srgbClr val="E6E6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" name="Google Shape;98;p16"/>
          <p:cNvSpPr/>
          <p:nvPr/>
        </p:nvSpPr>
        <p:spPr>
          <a:xfrm>
            <a:off x="2820710" y="1985724"/>
            <a:ext cx="371594" cy="46446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900"/>
              <a:buFont typeface="Arial"/>
              <a:buNone/>
            </a:pPr>
            <a:r>
              <a:rPr lang="en-US" sz="29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  <a:endParaRPr sz="2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6"/>
          <p:cNvSpPr/>
          <p:nvPr/>
        </p:nvSpPr>
        <p:spPr>
          <a:xfrm>
            <a:off x="1241584" y="2819519"/>
            <a:ext cx="2972991" cy="3715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300"/>
              <a:buFont typeface="Arial"/>
              <a:buNone/>
            </a:pPr>
            <a:r>
              <a:rPr lang="en-US" sz="2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Mission</a:t>
            </a:r>
            <a:endParaRPr sz="2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16"/>
          <p:cNvSpPr/>
          <p:nvPr/>
        </p:nvSpPr>
        <p:spPr>
          <a:xfrm>
            <a:off x="1241584" y="3324463"/>
            <a:ext cx="3529965" cy="15039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To provide customers with </a:t>
            </a:r>
            <a:r>
              <a:rPr b="1"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high-quality premium alcohol and cigars</a:t>
            </a: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supported by specialist knowledge and excellent customer service.</a:t>
            </a:r>
            <a:endParaRPr sz="19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16"/>
          <p:cNvSpPr/>
          <p:nvPr/>
        </p:nvSpPr>
        <p:spPr>
          <a:xfrm>
            <a:off x="5271968" y="1823561"/>
            <a:ext cx="4086344" cy="5020270"/>
          </a:xfrm>
          <a:prstGeom prst="roundRect">
            <a:avLst>
              <a:gd fmla="val 2546" name="adj"/>
            </a:avLst>
          </a:prstGeom>
          <a:solidFill>
            <a:srgbClr val="F7F7F7"/>
          </a:solidFill>
          <a:ln cap="flat" cmpd="sng" w="3047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16"/>
          <p:cNvSpPr/>
          <p:nvPr/>
        </p:nvSpPr>
        <p:spPr>
          <a:xfrm>
            <a:off x="5302448" y="1854041"/>
            <a:ext cx="4025384" cy="743188"/>
          </a:xfrm>
          <a:prstGeom prst="roundRect">
            <a:avLst>
              <a:gd fmla="val 9080" name="adj"/>
            </a:avLst>
          </a:prstGeom>
          <a:solidFill>
            <a:srgbClr val="E6E6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6"/>
          <p:cNvSpPr/>
          <p:nvPr/>
        </p:nvSpPr>
        <p:spPr>
          <a:xfrm>
            <a:off x="7129343" y="1985724"/>
            <a:ext cx="371594" cy="46446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900"/>
              <a:buFont typeface="Arial"/>
              <a:buNone/>
            </a:pPr>
            <a:r>
              <a:rPr lang="en-US" sz="29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  <a:endParaRPr sz="2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6"/>
          <p:cNvSpPr/>
          <p:nvPr/>
        </p:nvSpPr>
        <p:spPr>
          <a:xfrm>
            <a:off x="5550098" y="2819519"/>
            <a:ext cx="2972991" cy="3715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300"/>
              <a:buFont typeface="Arial"/>
              <a:buNone/>
            </a:pPr>
            <a:r>
              <a:rPr lang="en-US" sz="2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Business Aim</a:t>
            </a:r>
            <a:endParaRPr sz="2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16"/>
          <p:cNvSpPr/>
          <p:nvPr/>
        </p:nvSpPr>
        <p:spPr>
          <a:xfrm>
            <a:off x="5550098" y="3324463"/>
            <a:ext cx="3530084" cy="11279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To establish Booze Cruise as a </a:t>
            </a:r>
            <a:r>
              <a:rPr b="1"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recognised premium alcohol retailer within the local market</a:t>
            </a: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9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6" name="Google Shape;106;p16"/>
          <p:cNvSpPr/>
          <p:nvPr/>
        </p:nvSpPr>
        <p:spPr>
          <a:xfrm>
            <a:off x="9580602" y="1823561"/>
            <a:ext cx="4086344" cy="5020270"/>
          </a:xfrm>
          <a:prstGeom prst="roundRect">
            <a:avLst>
              <a:gd fmla="val 2546" name="adj"/>
            </a:avLst>
          </a:prstGeom>
          <a:solidFill>
            <a:srgbClr val="F7F7F7"/>
          </a:solidFill>
          <a:ln cap="flat" cmpd="sng" w="3047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" name="Google Shape;107;p16"/>
          <p:cNvSpPr/>
          <p:nvPr/>
        </p:nvSpPr>
        <p:spPr>
          <a:xfrm>
            <a:off x="9611082" y="1854041"/>
            <a:ext cx="4025384" cy="743188"/>
          </a:xfrm>
          <a:prstGeom prst="roundRect">
            <a:avLst>
              <a:gd fmla="val 9080" name="adj"/>
            </a:avLst>
          </a:prstGeom>
          <a:solidFill>
            <a:srgbClr val="E6E6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16"/>
          <p:cNvSpPr/>
          <p:nvPr/>
        </p:nvSpPr>
        <p:spPr>
          <a:xfrm>
            <a:off x="11437977" y="1985724"/>
            <a:ext cx="371594" cy="46446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900"/>
              <a:buFont typeface="Arial"/>
              <a:buNone/>
            </a:pPr>
            <a:r>
              <a:rPr lang="en-US" sz="29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  <a:endParaRPr sz="2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16"/>
          <p:cNvSpPr/>
          <p:nvPr/>
        </p:nvSpPr>
        <p:spPr>
          <a:xfrm>
            <a:off x="9858732" y="2819519"/>
            <a:ext cx="2972991" cy="3715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300"/>
              <a:buFont typeface="Arial"/>
              <a:buNone/>
            </a:pPr>
            <a:r>
              <a:rPr lang="en-US" sz="2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SMART Objectives</a:t>
            </a:r>
            <a:endParaRPr sz="2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16"/>
          <p:cNvSpPr/>
          <p:nvPr/>
        </p:nvSpPr>
        <p:spPr>
          <a:xfrm>
            <a:off x="9858732" y="3324463"/>
            <a:ext cx="3530084" cy="324123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Char char="•"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Achieve </a:t>
            </a:r>
            <a:r>
              <a:rPr b="1"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£15,000 monthly sales during the first year</a:t>
            </a:r>
            <a:endParaRPr sz="19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Char char="•"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Build a customer base of </a:t>
            </a:r>
            <a:r>
              <a:rPr b="1"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at least 500 regular customers</a:t>
            </a:r>
            <a:endParaRPr sz="19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Char char="•"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Partner with </a:t>
            </a:r>
            <a:r>
              <a:rPr b="1"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five premium suppliers</a:t>
            </a:r>
            <a:endParaRPr sz="19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Char char="•"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Achieve </a:t>
            </a:r>
            <a:r>
              <a:rPr b="1"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20% profit margin within year one</a:t>
            </a:r>
            <a:endParaRPr sz="19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16"/>
          <p:cNvSpPr/>
          <p:nvPr/>
        </p:nvSpPr>
        <p:spPr>
          <a:xfrm>
            <a:off x="932973" y="7093982"/>
            <a:ext cx="12703493" cy="3759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Clear mission statements and strategic objectives help organisations define direction and performance targets </a:t>
            </a:r>
            <a:endParaRPr/>
          </a:p>
          <a:p>
            <a:pPr indent="0" lvl="0" marL="0" marR="0" rtl="0" algn="l">
              <a:lnSpc>
                <a:spcPct val="151282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(Johnson et al., 2023).</a:t>
            </a:r>
            <a:endParaRPr sz="19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2" name="Google Shape;112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905364" y="757106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18" name="Google Shape;118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17"/>
          <p:cNvSpPr/>
          <p:nvPr/>
        </p:nvSpPr>
        <p:spPr>
          <a:xfrm>
            <a:off x="966073" y="1090613"/>
            <a:ext cx="5415439" cy="58650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2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3650"/>
              <a:buFont typeface="Arial"/>
              <a:buNone/>
            </a:pPr>
            <a:r>
              <a:rPr lang="en-US" sz="36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Business Structure and Location</a:t>
            </a:r>
            <a:endParaRPr sz="36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17"/>
          <p:cNvSpPr/>
          <p:nvPr/>
        </p:nvSpPr>
        <p:spPr>
          <a:xfrm>
            <a:off x="966073" y="2175629"/>
            <a:ext cx="2815590" cy="35194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200"/>
              <a:buFont typeface="Arial"/>
              <a:buNone/>
            </a:pPr>
            <a:r>
              <a:rPr lang="en-US" sz="22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Legal Structure</a:t>
            </a:r>
            <a:endParaRPr sz="2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17"/>
          <p:cNvSpPr/>
          <p:nvPr/>
        </p:nvSpPr>
        <p:spPr>
          <a:xfrm>
            <a:off x="966073" y="2727008"/>
            <a:ext cx="3319701" cy="173652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Booze Cruise will operate as a </a:t>
            </a:r>
            <a:r>
              <a:rPr b="1"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sole trader business</a:t>
            </a: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, which is common among start-up businesses due to its </a:t>
            </a:r>
            <a:r>
              <a:rPr b="1"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simplicity and lower administrative requirements</a:t>
            </a: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(Williams, 2022).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17"/>
          <p:cNvSpPr/>
          <p:nvPr/>
        </p:nvSpPr>
        <p:spPr>
          <a:xfrm>
            <a:off x="966073" y="4868704"/>
            <a:ext cx="2346365" cy="29325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777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Advantages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17"/>
          <p:cNvSpPr/>
          <p:nvPr/>
        </p:nvSpPr>
        <p:spPr>
          <a:xfrm>
            <a:off x="966073" y="5155644"/>
            <a:ext cx="3319701" cy="7643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Char char="•"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Easy to establish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Char char="•"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Full decision-making control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17"/>
          <p:cNvSpPr/>
          <p:nvPr/>
        </p:nvSpPr>
        <p:spPr>
          <a:xfrm>
            <a:off x="966073" y="6119455"/>
            <a:ext cx="2346365" cy="29325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777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Disadvantage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17"/>
          <p:cNvSpPr/>
          <p:nvPr/>
        </p:nvSpPr>
        <p:spPr>
          <a:xfrm>
            <a:off x="966073" y="6612136"/>
            <a:ext cx="3319701" cy="3473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Unlimited liability for the owner.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17"/>
          <p:cNvSpPr/>
          <p:nvPr/>
        </p:nvSpPr>
        <p:spPr>
          <a:xfrm>
            <a:off x="4865846" y="2175629"/>
            <a:ext cx="2815590" cy="35194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200"/>
              <a:buFont typeface="Arial"/>
              <a:buNone/>
            </a:pPr>
            <a:r>
              <a:rPr lang="en-US" sz="22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Location</a:t>
            </a:r>
            <a:endParaRPr sz="2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17"/>
          <p:cNvSpPr/>
          <p:nvPr/>
        </p:nvSpPr>
        <p:spPr>
          <a:xfrm>
            <a:off x="4865846" y="2727008"/>
            <a:ext cx="3319701" cy="10419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 store will be located in a </a:t>
            </a:r>
            <a:r>
              <a:rPr b="1"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busy high-street area</a:t>
            </a: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close to restaurants, bars and nightlife venues.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17"/>
          <p:cNvSpPr/>
          <p:nvPr/>
        </p:nvSpPr>
        <p:spPr>
          <a:xfrm>
            <a:off x="4865846" y="4291251"/>
            <a:ext cx="3319701" cy="138922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Retail location significantly influences customer accessibility and sales performance (Barrow, Barrow and Brown, 2021).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8"/>
          <p:cNvSpPr/>
          <p:nvPr/>
        </p:nvSpPr>
        <p:spPr>
          <a:xfrm>
            <a:off x="966073" y="784979"/>
            <a:ext cx="4416623" cy="5520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63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3450"/>
              <a:buFont typeface="Arial"/>
              <a:buNone/>
            </a:pPr>
            <a:r>
              <a:rPr lang="en-US" sz="34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Human Resources Strategy</a:t>
            </a:r>
            <a:endParaRPr sz="34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18"/>
          <p:cNvSpPr/>
          <p:nvPr/>
        </p:nvSpPr>
        <p:spPr>
          <a:xfrm>
            <a:off x="966073" y="1690330"/>
            <a:ext cx="12698254" cy="3180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 business will begin with a </a:t>
            </a:r>
            <a:r>
              <a:rPr b="1"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small team</a:t>
            </a: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consisting of the owner and one sales assistant.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136" name="Google Shape;136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66073" y="2207062"/>
            <a:ext cx="4990981" cy="3084552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18"/>
          <p:cNvSpPr/>
          <p:nvPr/>
        </p:nvSpPr>
        <p:spPr>
          <a:xfrm>
            <a:off x="966073" y="5468183"/>
            <a:ext cx="2208252" cy="2759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47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Owner Responsibilities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18"/>
          <p:cNvSpPr/>
          <p:nvPr/>
        </p:nvSpPr>
        <p:spPr>
          <a:xfrm>
            <a:off x="966073" y="5850136"/>
            <a:ext cx="6238756" cy="107763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Supplier management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Financial oversight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Strategic decision-making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139" name="Google Shape;139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425571" y="2207062"/>
            <a:ext cx="4990981" cy="3084552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8"/>
          <p:cNvSpPr/>
          <p:nvPr/>
        </p:nvSpPr>
        <p:spPr>
          <a:xfrm>
            <a:off x="7425571" y="5468183"/>
            <a:ext cx="2508766" cy="2759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47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Sales Assistant Responsibilities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" name="Google Shape;141;p18"/>
          <p:cNvSpPr/>
          <p:nvPr/>
        </p:nvSpPr>
        <p:spPr>
          <a:xfrm>
            <a:off x="7425571" y="5850136"/>
            <a:ext cx="6238756" cy="107763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Customer service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Product recommendations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Stock management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2" name="Google Shape;142;p18"/>
          <p:cNvSpPr/>
          <p:nvPr/>
        </p:nvSpPr>
        <p:spPr>
          <a:xfrm>
            <a:off x="966073" y="7126486"/>
            <a:ext cx="12698254" cy="3180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Human resources are critical for delivering customer value and ensuring operational efficiency in small businesses </a:t>
            </a:r>
            <a:endParaRPr/>
          </a:p>
          <a:p>
            <a:pPr indent="0" lvl="0" marL="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(Barringer and Ireland, 2022).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3" name="Google Shape;143;p1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2001500" y="762952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9"/>
          <p:cNvSpPr/>
          <p:nvPr/>
        </p:nvSpPr>
        <p:spPr>
          <a:xfrm>
            <a:off x="966073" y="860941"/>
            <a:ext cx="4416623" cy="5520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63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3450"/>
              <a:buFont typeface="Arial"/>
              <a:buNone/>
            </a:pPr>
            <a:r>
              <a:rPr lang="en-US" sz="34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 Research Findings</a:t>
            </a:r>
            <a:endParaRPr sz="34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19"/>
          <p:cNvSpPr/>
          <p:nvPr/>
        </p:nvSpPr>
        <p:spPr>
          <a:xfrm>
            <a:off x="966073" y="1483638"/>
            <a:ext cx="2649974" cy="3312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829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Primary Research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19"/>
          <p:cNvSpPr/>
          <p:nvPr/>
        </p:nvSpPr>
        <p:spPr>
          <a:xfrm>
            <a:off x="966073" y="2079784"/>
            <a:ext cx="12698254" cy="3180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 questionnaire was conducted among potential customers in the local area.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2" name="Google Shape;152;p19"/>
          <p:cNvSpPr/>
          <p:nvPr/>
        </p:nvSpPr>
        <p:spPr>
          <a:xfrm>
            <a:off x="1668661" y="4009787"/>
            <a:ext cx="2679978" cy="5519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70%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153" name="Google Shape;153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74577" y="2651641"/>
            <a:ext cx="3268385" cy="3268385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19"/>
          <p:cNvSpPr/>
          <p:nvPr/>
        </p:nvSpPr>
        <p:spPr>
          <a:xfrm>
            <a:off x="1904643" y="6151721"/>
            <a:ext cx="2208252" cy="2759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647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Interest in Premium Drinks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5" name="Google Shape;155;p19"/>
          <p:cNvSpPr/>
          <p:nvPr/>
        </p:nvSpPr>
        <p:spPr>
          <a:xfrm>
            <a:off x="966073" y="6533674"/>
            <a:ext cx="4085511" cy="3180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Expressed interest in premium alcoholic drinks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6" name="Google Shape;156;p19"/>
          <p:cNvSpPr/>
          <p:nvPr/>
        </p:nvSpPr>
        <p:spPr>
          <a:xfrm>
            <a:off x="5974913" y="4009906"/>
            <a:ext cx="2680097" cy="5519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50%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157" name="Google Shape;157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680829" y="2651641"/>
            <a:ext cx="3268504" cy="3268504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Google Shape;158;p19"/>
          <p:cNvSpPr/>
          <p:nvPr/>
        </p:nvSpPr>
        <p:spPr>
          <a:xfrm>
            <a:off x="6211014" y="6151840"/>
            <a:ext cx="2208252" cy="2759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647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Cigar Interest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9" name="Google Shape;159;p19"/>
          <p:cNvSpPr/>
          <p:nvPr/>
        </p:nvSpPr>
        <p:spPr>
          <a:xfrm>
            <a:off x="5272326" y="6533793"/>
            <a:ext cx="4085630" cy="3180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Reported interest in purchasing cigars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19"/>
          <p:cNvSpPr/>
          <p:nvPr/>
        </p:nvSpPr>
        <p:spPr>
          <a:xfrm>
            <a:off x="10281285" y="4009906"/>
            <a:ext cx="2680097" cy="5519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80%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161" name="Google Shape;161;p1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987201" y="2651641"/>
            <a:ext cx="3268504" cy="3268504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19"/>
          <p:cNvSpPr/>
          <p:nvPr/>
        </p:nvSpPr>
        <p:spPr>
          <a:xfrm>
            <a:off x="10517386" y="6151840"/>
            <a:ext cx="2208252" cy="2759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647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Shop Visits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19"/>
          <p:cNvSpPr/>
          <p:nvPr/>
        </p:nvSpPr>
        <p:spPr>
          <a:xfrm>
            <a:off x="9578697" y="6533793"/>
            <a:ext cx="4085630" cy="3180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Said they would visit a specialist alcohol shop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4" name="Google Shape;164;p19"/>
          <p:cNvSpPr/>
          <p:nvPr/>
        </p:nvSpPr>
        <p:spPr>
          <a:xfrm>
            <a:off x="966073" y="7050524"/>
            <a:ext cx="12698254" cy="3180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Understanding consumer preferences through market research helps businesses reduce uncertainty and improve strategic decisions </a:t>
            </a:r>
            <a:endParaRPr/>
          </a:p>
          <a:p>
            <a:pPr indent="0" lvl="0" marL="0" marR="0" rtl="0" algn="l">
              <a:lnSpc>
                <a:spcPct val="147058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700"/>
              <a:buFont typeface="Arial"/>
              <a:buNone/>
            </a:pPr>
            <a:r>
              <a:rPr lang="en-US" sz="17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(Malhotra, 2019).</a:t>
            </a: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5" name="Google Shape;165;p1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1941255" y="762952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0"/>
          <p:cNvSpPr/>
          <p:nvPr/>
        </p:nvSpPr>
        <p:spPr>
          <a:xfrm>
            <a:off x="966073" y="1031200"/>
            <a:ext cx="4325303" cy="4830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3000"/>
              <a:buFont typeface="Arial"/>
              <a:buNone/>
            </a:pPr>
            <a:r>
              <a:rPr lang="en-US" sz="30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Competitor Analysis and SWOT</a:t>
            </a:r>
            <a:endParaRPr sz="3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2" name="Google Shape;172;p20"/>
          <p:cNvSpPr/>
          <p:nvPr/>
        </p:nvSpPr>
        <p:spPr>
          <a:xfrm>
            <a:off x="966073" y="1568291"/>
            <a:ext cx="2318742" cy="28991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Competitor Analysis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3" name="Google Shape;173;p20"/>
          <p:cNvSpPr/>
          <p:nvPr/>
        </p:nvSpPr>
        <p:spPr>
          <a:xfrm>
            <a:off x="966073" y="2061091"/>
            <a:ext cx="12698254" cy="26277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 main competitors include supermarkets and local off-licence retailers. These competitors mainly compete through </a:t>
            </a:r>
            <a:r>
              <a:rPr b="1"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low prices and large product ranges</a:t>
            </a: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20"/>
          <p:cNvSpPr/>
          <p:nvPr/>
        </p:nvSpPr>
        <p:spPr>
          <a:xfrm>
            <a:off x="966073" y="2526744"/>
            <a:ext cx="2404467" cy="28991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800"/>
              <a:buFont typeface="Arial"/>
              <a:buNone/>
            </a:pPr>
            <a:r>
              <a:rPr lang="en-US" sz="18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Booze Cruise Differentiation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20"/>
          <p:cNvSpPr/>
          <p:nvPr/>
        </p:nvSpPr>
        <p:spPr>
          <a:xfrm>
            <a:off x="966073" y="3019544"/>
            <a:ext cx="12698254" cy="8828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Char char="•"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Premium product selection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Char char="•"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Specialist expertise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Char char="•"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Unique customer experience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6" name="Google Shape;176;p20"/>
          <p:cNvSpPr/>
          <p:nvPr/>
        </p:nvSpPr>
        <p:spPr>
          <a:xfrm>
            <a:off x="966073" y="4054554"/>
            <a:ext cx="6281499" cy="1296829"/>
          </a:xfrm>
          <a:prstGeom prst="roundRect">
            <a:avLst>
              <a:gd fmla="val 6258" name="adj"/>
            </a:avLst>
          </a:prstGeom>
          <a:solidFill>
            <a:srgbClr val="E6E6E6"/>
          </a:solidFill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20"/>
          <p:cNvSpPr/>
          <p:nvPr/>
        </p:nvSpPr>
        <p:spPr>
          <a:xfrm>
            <a:off x="1166813" y="4255294"/>
            <a:ext cx="1932265" cy="241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Strengths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20"/>
          <p:cNvSpPr/>
          <p:nvPr/>
        </p:nvSpPr>
        <p:spPr>
          <a:xfrm>
            <a:off x="1166813" y="4577834"/>
            <a:ext cx="5880021" cy="5728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Char char="•"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Unique niche concept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Char char="•"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Premium product selection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20"/>
          <p:cNvSpPr/>
          <p:nvPr/>
        </p:nvSpPr>
        <p:spPr>
          <a:xfrm>
            <a:off x="7382828" y="4054554"/>
            <a:ext cx="6281499" cy="1296829"/>
          </a:xfrm>
          <a:prstGeom prst="roundRect">
            <a:avLst>
              <a:gd fmla="val 6258" name="adj"/>
            </a:avLst>
          </a:prstGeom>
          <a:solidFill>
            <a:srgbClr val="E6E6E6"/>
          </a:solidFill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20"/>
          <p:cNvSpPr/>
          <p:nvPr/>
        </p:nvSpPr>
        <p:spPr>
          <a:xfrm>
            <a:off x="7583567" y="4255294"/>
            <a:ext cx="1932265" cy="241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Weaknesses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1" name="Google Shape;181;p20"/>
          <p:cNvSpPr/>
          <p:nvPr/>
        </p:nvSpPr>
        <p:spPr>
          <a:xfrm>
            <a:off x="7583567" y="4577834"/>
            <a:ext cx="5880021" cy="26277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Higher prices compared with supermarkets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20"/>
          <p:cNvSpPr/>
          <p:nvPr/>
        </p:nvSpPr>
        <p:spPr>
          <a:xfrm>
            <a:off x="966073" y="5486638"/>
            <a:ext cx="6281499" cy="1296829"/>
          </a:xfrm>
          <a:prstGeom prst="roundRect">
            <a:avLst>
              <a:gd fmla="val 6258" name="adj"/>
            </a:avLst>
          </a:prstGeom>
          <a:solidFill>
            <a:srgbClr val="E6E6E6"/>
          </a:solidFill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3" name="Google Shape;183;p20"/>
          <p:cNvSpPr/>
          <p:nvPr/>
        </p:nvSpPr>
        <p:spPr>
          <a:xfrm>
            <a:off x="1166813" y="5687378"/>
            <a:ext cx="1932265" cy="241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Opportunities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Google Shape;184;p20"/>
          <p:cNvSpPr/>
          <p:nvPr/>
        </p:nvSpPr>
        <p:spPr>
          <a:xfrm>
            <a:off x="1166813" y="6009918"/>
            <a:ext cx="5880021" cy="26277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Growing interest in premium alcohol products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5" name="Google Shape;185;p20"/>
          <p:cNvSpPr/>
          <p:nvPr/>
        </p:nvSpPr>
        <p:spPr>
          <a:xfrm>
            <a:off x="7382828" y="5486638"/>
            <a:ext cx="6281499" cy="1296829"/>
          </a:xfrm>
          <a:prstGeom prst="roundRect">
            <a:avLst>
              <a:gd fmla="val 6258" name="adj"/>
            </a:avLst>
          </a:prstGeom>
          <a:solidFill>
            <a:srgbClr val="E6E6E6"/>
          </a:solidFill>
          <a:ln cap="flat" cmpd="sng" w="95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20"/>
          <p:cNvSpPr/>
          <p:nvPr/>
        </p:nvSpPr>
        <p:spPr>
          <a:xfrm>
            <a:off x="7583567" y="5687378"/>
            <a:ext cx="1932265" cy="241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Threats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20"/>
          <p:cNvSpPr/>
          <p:nvPr/>
        </p:nvSpPr>
        <p:spPr>
          <a:xfrm>
            <a:off x="7583567" y="6009918"/>
            <a:ext cx="5880021" cy="5728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Char char="•"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Competition from large retailers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Char char="•"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Alcohol regulations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8" name="Google Shape;188;p20"/>
          <p:cNvSpPr/>
          <p:nvPr/>
        </p:nvSpPr>
        <p:spPr>
          <a:xfrm>
            <a:off x="966073" y="6935629"/>
            <a:ext cx="12698254" cy="26277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6666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Strategic analysis of competitors helps businesses identify sustainable competitive advantages (Porter, 2008).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9" name="Google Shape;189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947894" y="7602346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1"/>
          <p:cNvSpPr/>
          <p:nvPr/>
        </p:nvSpPr>
        <p:spPr>
          <a:xfrm>
            <a:off x="966073" y="1275755"/>
            <a:ext cx="5520809" cy="6900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Financial Overview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6" name="Google Shape;196;p21"/>
          <p:cNvSpPr/>
          <p:nvPr/>
        </p:nvSpPr>
        <p:spPr>
          <a:xfrm>
            <a:off x="966073" y="2076212"/>
            <a:ext cx="3312438" cy="41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600"/>
              <a:buFont typeface="Arial"/>
              <a:buNone/>
            </a:pPr>
            <a:r>
              <a:rPr lang="en-US" sz="2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Start-Up Costs</a:t>
            </a:r>
            <a:endParaRPr sz="2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21"/>
          <p:cNvSpPr/>
          <p:nvPr/>
        </p:nvSpPr>
        <p:spPr>
          <a:xfrm>
            <a:off x="966073" y="2904173"/>
            <a:ext cx="12698254" cy="44148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Major business costs include retail shop rent, product stock purchases, alcohol licence fees, </a:t>
            </a:r>
            <a:endParaRPr/>
          </a:p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and marketing expenses.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8" name="Google Shape;198;p21"/>
          <p:cNvSpPr/>
          <p:nvPr/>
        </p:nvSpPr>
        <p:spPr>
          <a:xfrm>
            <a:off x="966073" y="4216835"/>
            <a:ext cx="3312438" cy="41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600"/>
              <a:buFont typeface="Arial"/>
              <a:buNone/>
            </a:pPr>
            <a:r>
              <a:rPr lang="en-US" sz="2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Financial Forecast</a:t>
            </a:r>
            <a:endParaRPr sz="2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9" name="Google Shape;199;p21"/>
          <p:cNvSpPr/>
          <p:nvPr/>
        </p:nvSpPr>
        <p:spPr>
          <a:xfrm>
            <a:off x="966073" y="4587597"/>
            <a:ext cx="12698254" cy="44148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 12-month cash flow forecast shows increasing sales growth and improving profitability throughout the year.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21"/>
          <p:cNvSpPr/>
          <p:nvPr/>
        </p:nvSpPr>
        <p:spPr>
          <a:xfrm>
            <a:off x="966073" y="5339596"/>
            <a:ext cx="12698254" cy="1614249"/>
          </a:xfrm>
          <a:prstGeom prst="roundRect">
            <a:avLst>
              <a:gd fmla="val 7182" name="adj"/>
            </a:avLst>
          </a:prstGeom>
          <a:solidFill>
            <a:srgbClr val="D9D9D9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201" name="Google Shape;201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42060" y="5762982"/>
            <a:ext cx="345043" cy="275987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1"/>
          <p:cNvSpPr/>
          <p:nvPr/>
        </p:nvSpPr>
        <p:spPr>
          <a:xfrm>
            <a:off x="1863090" y="5684520"/>
            <a:ext cx="11525250" cy="8829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Financial forecasting enables entrepreneurs to assess whether a business idea is economically viable (Williams, 2022).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3" name="Google Shape;203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001500" y="762952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2"/>
          <p:cNvSpPr/>
          <p:nvPr/>
        </p:nvSpPr>
        <p:spPr>
          <a:xfrm>
            <a:off x="966073" y="878205"/>
            <a:ext cx="5520809" cy="6900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Marketing Strategy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p22"/>
          <p:cNvSpPr/>
          <p:nvPr/>
        </p:nvSpPr>
        <p:spPr>
          <a:xfrm>
            <a:off x="966073" y="1678662"/>
            <a:ext cx="3312438" cy="41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600"/>
              <a:buFont typeface="Arial"/>
              <a:buNone/>
            </a:pPr>
            <a:r>
              <a:rPr lang="en-US" sz="2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Marketing Objectives</a:t>
            </a:r>
            <a:endParaRPr sz="2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22"/>
          <p:cNvSpPr/>
          <p:nvPr/>
        </p:nvSpPr>
        <p:spPr>
          <a:xfrm>
            <a:off x="966073" y="2653248"/>
            <a:ext cx="137993" cy="137993"/>
          </a:xfrm>
          <a:prstGeom prst="roundRect">
            <a:avLst>
              <a:gd fmla="val 331321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2" name="Google Shape;212;p22"/>
          <p:cNvSpPr/>
          <p:nvPr/>
        </p:nvSpPr>
        <p:spPr>
          <a:xfrm>
            <a:off x="1380053" y="2506623"/>
            <a:ext cx="2760345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Build brand awareness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3" name="Google Shape;213;p22"/>
          <p:cNvSpPr/>
          <p:nvPr/>
        </p:nvSpPr>
        <p:spPr>
          <a:xfrm>
            <a:off x="5313759" y="2653248"/>
            <a:ext cx="137993" cy="137993"/>
          </a:xfrm>
          <a:prstGeom prst="roundRect">
            <a:avLst>
              <a:gd fmla="val 331321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4" name="Google Shape;214;p22"/>
          <p:cNvSpPr/>
          <p:nvPr/>
        </p:nvSpPr>
        <p:spPr>
          <a:xfrm>
            <a:off x="5727740" y="2506623"/>
            <a:ext cx="2760345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Attract new customers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5" name="Google Shape;215;p22"/>
          <p:cNvSpPr/>
          <p:nvPr/>
        </p:nvSpPr>
        <p:spPr>
          <a:xfrm>
            <a:off x="9661565" y="2653248"/>
            <a:ext cx="137993" cy="137993"/>
          </a:xfrm>
          <a:prstGeom prst="roundRect">
            <a:avLst>
              <a:gd fmla="val 331321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6" name="Google Shape;216;p22"/>
          <p:cNvSpPr/>
          <p:nvPr/>
        </p:nvSpPr>
        <p:spPr>
          <a:xfrm>
            <a:off x="10075545" y="2506623"/>
            <a:ext cx="2760345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Develop long-term loyalty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22"/>
          <p:cNvSpPr/>
          <p:nvPr/>
        </p:nvSpPr>
        <p:spPr>
          <a:xfrm>
            <a:off x="966073" y="3274219"/>
            <a:ext cx="3312438" cy="41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600"/>
              <a:buFont typeface="Arial"/>
              <a:buNone/>
            </a:pPr>
            <a:r>
              <a:rPr lang="en-US" sz="2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Marketing Activities</a:t>
            </a:r>
            <a:endParaRPr sz="2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22"/>
          <p:cNvSpPr/>
          <p:nvPr/>
        </p:nvSpPr>
        <p:spPr>
          <a:xfrm>
            <a:off x="966073" y="4102179"/>
            <a:ext cx="12698254" cy="205561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Char char="•"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Social media marketing through </a:t>
            </a: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Instagram and Facebook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Char char="•"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Flyers and business cards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Char char="•"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Launch promotions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Char char="•"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Product promotion posts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22"/>
          <p:cNvSpPr/>
          <p:nvPr/>
        </p:nvSpPr>
        <p:spPr>
          <a:xfrm>
            <a:off x="966073" y="6468308"/>
            <a:ext cx="12698254" cy="8829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Marketing activities are essential for new businesses to attract customers and build market presence (Kotler and Armstrong, 2021).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0" name="Google Shape;220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987323" y="762952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26" name="Google Shape;226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3"/>
          <p:cNvSpPr/>
          <p:nvPr/>
        </p:nvSpPr>
        <p:spPr>
          <a:xfrm>
            <a:off x="6452473" y="2113955"/>
            <a:ext cx="7211854" cy="13801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Strategic Investment Opportunity: £100,000 Expansion Plan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8" name="Google Shape;228;p23"/>
          <p:cNvSpPr/>
          <p:nvPr/>
        </p:nvSpPr>
        <p:spPr>
          <a:xfrm>
            <a:off x="6452473" y="4254694"/>
            <a:ext cx="7211854" cy="22074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Booze Cruise presents a compelling investment opportunity in the growing premium alcohol market. With £100,000 strategic funding, the business will expand product offerings, enhance retail presence, and strengthen market position through targeted investments across key operational areas.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9" name="Google Shape;229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001500" y="7529069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4"/>
          <p:cNvSpPr/>
          <p:nvPr/>
        </p:nvSpPr>
        <p:spPr>
          <a:xfrm>
            <a:off x="966073" y="1224558"/>
            <a:ext cx="6318528" cy="6900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300"/>
              <a:buFont typeface="Arial"/>
              <a:buNone/>
            </a:pPr>
            <a:r>
              <a:rPr lang="en-US" sz="43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Proposed Investment Allocation</a:t>
            </a:r>
            <a:endParaRPr sz="4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6" name="Google Shape;236;p24"/>
          <p:cNvSpPr/>
          <p:nvPr/>
        </p:nvSpPr>
        <p:spPr>
          <a:xfrm>
            <a:off x="966073" y="2466618"/>
            <a:ext cx="12698254" cy="44148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The £100,000 investment will be strategically deployed to maximise growth potential and operational capacity: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24"/>
          <p:cNvSpPr/>
          <p:nvPr/>
        </p:nvSpPr>
        <p:spPr>
          <a:xfrm>
            <a:off x="966073" y="3218617"/>
            <a:ext cx="4048720" cy="1975961"/>
          </a:xfrm>
          <a:prstGeom prst="roundRect">
            <a:avLst>
              <a:gd fmla="val 5867" name="adj"/>
            </a:avLst>
          </a:prstGeom>
          <a:solidFill>
            <a:srgbClr val="E6E6E6"/>
          </a:solidFill>
          <a:ln cap="flat" cmpd="sng" w="152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8" name="Google Shape;238;p24"/>
          <p:cNvSpPr/>
          <p:nvPr/>
        </p:nvSpPr>
        <p:spPr>
          <a:xfrm>
            <a:off x="1257300" y="3509843"/>
            <a:ext cx="2760345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Product Range Expansion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24"/>
          <p:cNvSpPr/>
          <p:nvPr/>
        </p:nvSpPr>
        <p:spPr>
          <a:xfrm>
            <a:off x="1257300" y="4020383"/>
            <a:ext cx="3466267" cy="8829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£40,000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– Premium product selection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0" name="Google Shape;240;p24"/>
          <p:cNvSpPr/>
          <p:nvPr/>
        </p:nvSpPr>
        <p:spPr>
          <a:xfrm>
            <a:off x="5290780" y="3218617"/>
            <a:ext cx="4048720" cy="1975961"/>
          </a:xfrm>
          <a:prstGeom prst="roundRect">
            <a:avLst>
              <a:gd fmla="val 5867" name="adj"/>
            </a:avLst>
          </a:prstGeom>
          <a:solidFill>
            <a:srgbClr val="E6E6E6"/>
          </a:solidFill>
          <a:ln cap="flat" cmpd="sng" w="152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1" name="Google Shape;241;p24"/>
          <p:cNvSpPr/>
          <p:nvPr/>
        </p:nvSpPr>
        <p:spPr>
          <a:xfrm>
            <a:off x="5582007" y="3509843"/>
            <a:ext cx="2852142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Retail Location Enhancement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2" name="Google Shape;242;p24"/>
          <p:cNvSpPr/>
          <p:nvPr/>
        </p:nvSpPr>
        <p:spPr>
          <a:xfrm>
            <a:off x="5582007" y="4020383"/>
            <a:ext cx="3466267" cy="8829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£25,000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– Store improvements or expansion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3" name="Google Shape;243;p24"/>
          <p:cNvSpPr/>
          <p:nvPr/>
        </p:nvSpPr>
        <p:spPr>
          <a:xfrm>
            <a:off x="9615488" y="3218617"/>
            <a:ext cx="4048839" cy="1975961"/>
          </a:xfrm>
          <a:prstGeom prst="roundRect">
            <a:avLst>
              <a:gd fmla="val 5867" name="adj"/>
            </a:avLst>
          </a:prstGeom>
          <a:solidFill>
            <a:srgbClr val="E6E6E6"/>
          </a:solidFill>
          <a:ln cap="flat" cmpd="sng" w="152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24"/>
          <p:cNvSpPr/>
          <p:nvPr/>
        </p:nvSpPr>
        <p:spPr>
          <a:xfrm>
            <a:off x="9906714" y="3509843"/>
            <a:ext cx="2760345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Digital Marketing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5" name="Google Shape;245;p24"/>
          <p:cNvSpPr/>
          <p:nvPr/>
        </p:nvSpPr>
        <p:spPr>
          <a:xfrm>
            <a:off x="9906714" y="4020383"/>
            <a:ext cx="3466386" cy="8829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£20,000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– Online store and digital presence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6" name="Google Shape;246;p24"/>
          <p:cNvSpPr/>
          <p:nvPr/>
        </p:nvSpPr>
        <p:spPr>
          <a:xfrm>
            <a:off x="966073" y="5470565"/>
            <a:ext cx="6211133" cy="1534477"/>
          </a:xfrm>
          <a:prstGeom prst="roundRect">
            <a:avLst>
              <a:gd fmla="val 7556" name="adj"/>
            </a:avLst>
          </a:prstGeom>
          <a:solidFill>
            <a:srgbClr val="E6E6E6"/>
          </a:solidFill>
          <a:ln cap="flat" cmpd="sng" w="152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7" name="Google Shape;247;p24"/>
          <p:cNvSpPr/>
          <p:nvPr/>
        </p:nvSpPr>
        <p:spPr>
          <a:xfrm>
            <a:off x="1257300" y="5761792"/>
            <a:ext cx="2760345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Staff Recruitment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8" name="Google Shape;248;p24"/>
          <p:cNvSpPr/>
          <p:nvPr/>
        </p:nvSpPr>
        <p:spPr>
          <a:xfrm>
            <a:off x="1257300" y="6272332"/>
            <a:ext cx="5628680" cy="44148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£10,000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– Additional team members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9" name="Google Shape;249;p24"/>
          <p:cNvSpPr/>
          <p:nvPr/>
        </p:nvSpPr>
        <p:spPr>
          <a:xfrm>
            <a:off x="7453193" y="5470565"/>
            <a:ext cx="6211133" cy="1534477"/>
          </a:xfrm>
          <a:prstGeom prst="roundRect">
            <a:avLst>
              <a:gd fmla="val 7556" name="adj"/>
            </a:avLst>
          </a:prstGeom>
          <a:solidFill>
            <a:srgbClr val="E6E6E6"/>
          </a:solidFill>
          <a:ln cap="flat" cmpd="sng" w="15225">
            <a:solidFill>
              <a:srgbClr val="CCCC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0" name="Google Shape;250;p24"/>
          <p:cNvSpPr/>
          <p:nvPr/>
        </p:nvSpPr>
        <p:spPr>
          <a:xfrm>
            <a:off x="7744420" y="5761792"/>
            <a:ext cx="2760345" cy="3449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Promotional Events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1" name="Google Shape;251;p24"/>
          <p:cNvSpPr/>
          <p:nvPr/>
        </p:nvSpPr>
        <p:spPr>
          <a:xfrm>
            <a:off x="7744420" y="6272332"/>
            <a:ext cx="5628680" cy="44148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46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150"/>
              <a:buFont typeface="Arial"/>
              <a:buNone/>
            </a:pPr>
            <a:r>
              <a:rPr b="1"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£5,000</a:t>
            </a:r>
            <a:r>
              <a:rPr lang="en-US" sz="21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 – Customer engagement activities</a:t>
            </a:r>
            <a:endParaRPr sz="21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2" name="Google Shape;252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001500" y="7583451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5"/>
          <p:cNvSpPr/>
          <p:nvPr/>
        </p:nvSpPr>
        <p:spPr>
          <a:xfrm>
            <a:off x="966073" y="764977"/>
            <a:ext cx="5901452" cy="6555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09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4100"/>
              <a:buFont typeface="Arial"/>
              <a:buNone/>
            </a:pPr>
            <a:r>
              <a:rPr lang="en-US" sz="41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Strategic Investment Rationale</a:t>
            </a:r>
            <a:endParaRPr sz="4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25"/>
          <p:cNvSpPr/>
          <p:nvPr/>
        </p:nvSpPr>
        <p:spPr>
          <a:xfrm>
            <a:off x="966073" y="1918692"/>
            <a:ext cx="262176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0" name="Google Shape;260;p25"/>
          <p:cNvSpPr/>
          <p:nvPr/>
        </p:nvSpPr>
        <p:spPr>
          <a:xfrm>
            <a:off x="966073" y="2333863"/>
            <a:ext cx="4066699" cy="30480"/>
          </a:xfrm>
          <a:prstGeom prst="rect">
            <a:avLst/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1" name="Google Shape;261;p25"/>
          <p:cNvSpPr/>
          <p:nvPr/>
        </p:nvSpPr>
        <p:spPr>
          <a:xfrm>
            <a:off x="966073" y="2525911"/>
            <a:ext cx="2622352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Enhanced Product Offering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2" name="Google Shape;262;p25"/>
          <p:cNvSpPr/>
          <p:nvPr/>
        </p:nvSpPr>
        <p:spPr>
          <a:xfrm>
            <a:off x="966073" y="3003113"/>
            <a:ext cx="4066699" cy="12272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Expanded premium range addresses market demand and increases average transaction value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3" name="Google Shape;263;p25"/>
          <p:cNvSpPr/>
          <p:nvPr/>
        </p:nvSpPr>
        <p:spPr>
          <a:xfrm>
            <a:off x="5281851" y="1918692"/>
            <a:ext cx="262176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4" name="Google Shape;264;p25"/>
          <p:cNvSpPr/>
          <p:nvPr/>
        </p:nvSpPr>
        <p:spPr>
          <a:xfrm>
            <a:off x="5281851" y="2333863"/>
            <a:ext cx="4066699" cy="30480"/>
          </a:xfrm>
          <a:prstGeom prst="rect">
            <a:avLst/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5" name="Google Shape;265;p25"/>
          <p:cNvSpPr/>
          <p:nvPr/>
        </p:nvSpPr>
        <p:spPr>
          <a:xfrm>
            <a:off x="5281851" y="2525911"/>
            <a:ext cx="2958227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Improved Customer Experience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6" name="Google Shape;266;p25"/>
          <p:cNvSpPr/>
          <p:nvPr/>
        </p:nvSpPr>
        <p:spPr>
          <a:xfrm>
            <a:off x="5281851" y="3003113"/>
            <a:ext cx="4066699" cy="12272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Enhanced retail location creates memorable shopping environment and strengthens brand identity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7" name="Google Shape;267;p25"/>
          <p:cNvSpPr/>
          <p:nvPr/>
        </p:nvSpPr>
        <p:spPr>
          <a:xfrm>
            <a:off x="9597628" y="1918692"/>
            <a:ext cx="262176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8" name="Google Shape;268;p25"/>
          <p:cNvSpPr/>
          <p:nvPr/>
        </p:nvSpPr>
        <p:spPr>
          <a:xfrm>
            <a:off x="9597628" y="2333863"/>
            <a:ext cx="4066699" cy="30480"/>
          </a:xfrm>
          <a:prstGeom prst="rect">
            <a:avLst/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p25"/>
          <p:cNvSpPr/>
          <p:nvPr/>
        </p:nvSpPr>
        <p:spPr>
          <a:xfrm>
            <a:off x="9597628" y="2525911"/>
            <a:ext cx="2726650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Digital Channel Development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0" name="Google Shape;270;p25"/>
          <p:cNvSpPr/>
          <p:nvPr/>
        </p:nvSpPr>
        <p:spPr>
          <a:xfrm>
            <a:off x="9597628" y="3003113"/>
            <a:ext cx="4066699" cy="8181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Online store and marketing campaigns extend reach beyond physical location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1" name="Google Shape;271;p25"/>
          <p:cNvSpPr/>
          <p:nvPr/>
        </p:nvSpPr>
        <p:spPr>
          <a:xfrm>
            <a:off x="966073" y="4676061"/>
            <a:ext cx="262176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04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25"/>
          <p:cNvSpPr/>
          <p:nvPr/>
        </p:nvSpPr>
        <p:spPr>
          <a:xfrm>
            <a:off x="966073" y="5091232"/>
            <a:ext cx="6224587" cy="30480"/>
          </a:xfrm>
          <a:prstGeom prst="rect">
            <a:avLst/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3" name="Google Shape;273;p25"/>
          <p:cNvSpPr/>
          <p:nvPr/>
        </p:nvSpPr>
        <p:spPr>
          <a:xfrm>
            <a:off x="966073" y="5283279"/>
            <a:ext cx="2622352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Operational Capacity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4" name="Google Shape;274;p25"/>
          <p:cNvSpPr/>
          <p:nvPr/>
        </p:nvSpPr>
        <p:spPr>
          <a:xfrm>
            <a:off x="966073" y="5760482"/>
            <a:ext cx="6224587" cy="8181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Additional staff enables extended hours and improved service quality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5" name="Google Shape;275;p25"/>
          <p:cNvSpPr/>
          <p:nvPr/>
        </p:nvSpPr>
        <p:spPr>
          <a:xfrm>
            <a:off x="7439739" y="4676061"/>
            <a:ext cx="262176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05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6" name="Google Shape;276;p25"/>
          <p:cNvSpPr/>
          <p:nvPr/>
        </p:nvSpPr>
        <p:spPr>
          <a:xfrm>
            <a:off x="7439739" y="5091232"/>
            <a:ext cx="6224587" cy="30480"/>
          </a:xfrm>
          <a:prstGeom prst="rect">
            <a:avLst/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7" name="Google Shape;277;p25"/>
          <p:cNvSpPr/>
          <p:nvPr/>
        </p:nvSpPr>
        <p:spPr>
          <a:xfrm>
            <a:off x="7439739" y="5283279"/>
            <a:ext cx="2622352" cy="327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Market Positioning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8" name="Google Shape;278;p25"/>
          <p:cNvSpPr/>
          <p:nvPr/>
        </p:nvSpPr>
        <p:spPr>
          <a:xfrm>
            <a:off x="7439739" y="5760482"/>
            <a:ext cx="6224587" cy="8181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Promotional events build community engagement and brand awareness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9" name="Google Shape;279;p25"/>
          <p:cNvSpPr/>
          <p:nvPr/>
        </p:nvSpPr>
        <p:spPr>
          <a:xfrm>
            <a:off x="966073" y="7055406"/>
            <a:ext cx="12698254" cy="40909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6097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Strategic investment allows businesses to increase operational capacity and strengthen market position (Burns, 2016).</a:t>
            </a:r>
            <a:endParaRPr sz="20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0" name="Google Shape;280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919540" y="762952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26"/>
          <p:cNvSpPr/>
          <p:nvPr/>
        </p:nvSpPr>
        <p:spPr>
          <a:xfrm>
            <a:off x="966073" y="854393"/>
            <a:ext cx="4140637" cy="51756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61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3250"/>
              <a:buFont typeface="Arial"/>
              <a:buNone/>
            </a:pPr>
            <a:r>
              <a:rPr lang="en-US" sz="325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sz="325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7" name="Google Shape;287;p26"/>
          <p:cNvSpPr/>
          <p:nvPr/>
        </p:nvSpPr>
        <p:spPr>
          <a:xfrm>
            <a:off x="966073" y="1796355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8" name="Google Shape;288;p26"/>
          <p:cNvSpPr/>
          <p:nvPr/>
        </p:nvSpPr>
        <p:spPr>
          <a:xfrm>
            <a:off x="1224796" y="1682472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Barringer, B. and Ireland, R. (2022) Entrepreneurship: Successfully Launching New Ventures. Pearson.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9" name="Google Shape;289;p26"/>
          <p:cNvSpPr/>
          <p:nvPr/>
        </p:nvSpPr>
        <p:spPr>
          <a:xfrm>
            <a:off x="966073" y="2396669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26"/>
          <p:cNvSpPr/>
          <p:nvPr/>
        </p:nvSpPr>
        <p:spPr>
          <a:xfrm>
            <a:off x="1224796" y="2282785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Barrow, C., Barrow, P. and Brown, R. (2021) The Business Plan Workbook. Kogan Page.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1" name="Google Shape;291;p26"/>
          <p:cNvSpPr/>
          <p:nvPr/>
        </p:nvSpPr>
        <p:spPr>
          <a:xfrm>
            <a:off x="966073" y="2996982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2" name="Google Shape;292;p26"/>
          <p:cNvSpPr/>
          <p:nvPr/>
        </p:nvSpPr>
        <p:spPr>
          <a:xfrm>
            <a:off x="1224796" y="2883098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Burns, P. (2016) Entrepreneurship and Small Business. Palgrave.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3" name="Google Shape;293;p26"/>
          <p:cNvSpPr/>
          <p:nvPr/>
        </p:nvSpPr>
        <p:spPr>
          <a:xfrm>
            <a:off x="966073" y="3597295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4" name="Google Shape;294;p26"/>
          <p:cNvSpPr/>
          <p:nvPr/>
        </p:nvSpPr>
        <p:spPr>
          <a:xfrm>
            <a:off x="1224796" y="3483412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Hisrich, R., Peters, M. and Shepherd, D. (2019) Entrepreneurship. McGraw-Hill.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5" name="Google Shape;295;p26"/>
          <p:cNvSpPr/>
          <p:nvPr/>
        </p:nvSpPr>
        <p:spPr>
          <a:xfrm>
            <a:off x="966073" y="4197608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6" name="Google Shape;296;p26"/>
          <p:cNvSpPr/>
          <p:nvPr/>
        </p:nvSpPr>
        <p:spPr>
          <a:xfrm>
            <a:off x="1224796" y="4083725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Hollensen, S. (2020) Marketing Management. Pearson.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7" name="Google Shape;297;p26"/>
          <p:cNvSpPr/>
          <p:nvPr/>
        </p:nvSpPr>
        <p:spPr>
          <a:xfrm>
            <a:off x="966073" y="4797921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8" name="Google Shape;298;p26"/>
          <p:cNvSpPr/>
          <p:nvPr/>
        </p:nvSpPr>
        <p:spPr>
          <a:xfrm>
            <a:off x="1224796" y="4684038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Johnson, G. et al. (2023) Exploring Strategy. Pearson.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9" name="Google Shape;299;p26"/>
          <p:cNvSpPr/>
          <p:nvPr/>
        </p:nvSpPr>
        <p:spPr>
          <a:xfrm>
            <a:off x="966073" y="5398234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0" name="Google Shape;300;p26"/>
          <p:cNvSpPr/>
          <p:nvPr/>
        </p:nvSpPr>
        <p:spPr>
          <a:xfrm>
            <a:off x="1224796" y="5284351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Kotler, P. and Armstrong, G. (2021) Principles of Marketing. Pearson.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1" name="Google Shape;301;p26"/>
          <p:cNvSpPr/>
          <p:nvPr/>
        </p:nvSpPr>
        <p:spPr>
          <a:xfrm>
            <a:off x="966073" y="5998547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2" name="Google Shape;302;p26"/>
          <p:cNvSpPr/>
          <p:nvPr/>
        </p:nvSpPr>
        <p:spPr>
          <a:xfrm>
            <a:off x="1224796" y="5884664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Malhotra, N. (2019) Marketing Research. Pearson.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3" name="Google Shape;303;p26"/>
          <p:cNvSpPr/>
          <p:nvPr/>
        </p:nvSpPr>
        <p:spPr>
          <a:xfrm>
            <a:off x="966073" y="6598860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4" name="Google Shape;304;p26"/>
          <p:cNvSpPr/>
          <p:nvPr/>
        </p:nvSpPr>
        <p:spPr>
          <a:xfrm>
            <a:off x="1224796" y="6484977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Porter, M. (2008) Competitive Strategy. Free Press.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5" name="Google Shape;305;p26"/>
          <p:cNvSpPr/>
          <p:nvPr/>
        </p:nvSpPr>
        <p:spPr>
          <a:xfrm>
            <a:off x="966073" y="7199174"/>
            <a:ext cx="103465" cy="103465"/>
          </a:xfrm>
          <a:prstGeom prst="roundRect">
            <a:avLst>
              <a:gd fmla="val 441889" name="adj"/>
            </a:avLst>
          </a:prstGeom>
          <a:solidFill>
            <a:srgbClr val="CCCCCC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6" name="Google Shape;306;p26"/>
          <p:cNvSpPr/>
          <p:nvPr/>
        </p:nvSpPr>
        <p:spPr>
          <a:xfrm>
            <a:off x="1224796" y="7085290"/>
            <a:ext cx="12439531" cy="2897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Clr>
                <a:srgbClr val="383838"/>
              </a:buClr>
              <a:buSzPts val="1600"/>
              <a:buFont typeface="Arial"/>
              <a:buNone/>
            </a:pPr>
            <a:r>
              <a:rPr lang="en-US" sz="1600">
                <a:solidFill>
                  <a:srgbClr val="383838"/>
                </a:solidFill>
                <a:latin typeface="Arial"/>
                <a:ea typeface="Arial"/>
                <a:cs typeface="Arial"/>
                <a:sym typeface="Arial"/>
              </a:rPr>
              <a:t>Williams, S. (2022) Financial Times Guide to Business Start Up. Pearson.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07" name="Google Shape;307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001500" y="7629525"/>
            <a:ext cx="2628900" cy="60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