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8288000" cy="10287000"/>
  <p:notesSz cx="6858000" cy="9144000"/>
  <p:embeddedFontLst>
    <p:embeddedFont>
      <p:font typeface="Canva Sans Bold" panose="020B0604020202020204" charset="0"/>
      <p:regular r:id="rId20"/>
    </p:embeddedFont>
    <p:embeddedFont>
      <p:font typeface="Poppins" panose="00000500000000000000" pitchFamily="2" charset="0"/>
      <p:regular r:id="rId21"/>
    </p:embeddedFont>
    <p:embeddedFont>
      <p:font typeface="Poppins Bold" panose="020B0604020202020204" charset="0"/>
      <p:regular r:id="rId22"/>
    </p:embeddedFont>
    <p:embeddedFont>
      <p:font typeface="Poppins Light" panose="00000400000000000000" pitchFamily="2" charset="0"/>
      <p:regular r:id="rId23"/>
    </p:embeddedFont>
    <p:embeddedFont>
      <p:font typeface="Poppins Semi-Bold" panose="020B0604020202020204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1138" y="2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jpe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7" Type="http://schemas.openxmlformats.org/officeDocument/2006/relationships/image" Target="../media/image24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svg"/><Relationship Id="rId3" Type="http://schemas.openxmlformats.org/officeDocument/2006/relationships/image" Target="../media/image37.svg"/><Relationship Id="rId7" Type="http://schemas.openxmlformats.org/officeDocument/2006/relationships/image" Target="../media/image41.svg"/><Relationship Id="rId12" Type="http://schemas.openxmlformats.org/officeDocument/2006/relationships/image" Target="../media/image46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45.svg"/><Relationship Id="rId5" Type="http://schemas.openxmlformats.org/officeDocument/2006/relationships/image" Target="../media/image39.sv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rategyand.pwc.com/gx/en/insights/2018/global-culture-survey.html?utm_source=chatgpt.com" TargetMode="External"/><Relationship Id="rId3" Type="http://schemas.openxmlformats.org/officeDocument/2006/relationships/hyperlink" Target="https://www.cipd.org/uk/knowledge/factsheets/well-being-factsheet/?utm_source=chatgpt.com" TargetMode="External"/><Relationship Id="rId7" Type="http://schemas.openxmlformats.org/officeDocument/2006/relationships/hyperlink" Target="https://www.mckinsey.com" TargetMode="External"/><Relationship Id="rId2" Type="http://schemas.openxmlformats.org/officeDocument/2006/relationships/hyperlink" Target="https://www.cipd.org/uk/views-and-insights/cipd-viewpoint/employee-voice/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info.lse.ac.uk/staff/divisions/Human-Resources/Assets/Documents/Recruitment-Toolkit/Interview-and-Assessment/4.2-A-Guide-to-Competency-Based-Interviews.pdf?utm_source=chatgpt.com" TargetMode="External"/><Relationship Id="rId5" Type="http://schemas.openxmlformats.org/officeDocument/2006/relationships/hyperlink" Target="https://www.iod.com/resources/employment-and-skills/what-is-workforce-planning/?utm_source=chatgpt.com" TargetMode="External"/><Relationship Id="rId4" Type="http://schemas.openxmlformats.org/officeDocument/2006/relationships/hyperlink" Target="https://www.mdpi.com/2071-1050/13/11/6360?utm_source=chatgpt.com" TargetMode="External"/><Relationship Id="rId9" Type="http://schemas.openxmlformats.org/officeDocument/2006/relationships/hyperlink" Target="https://research.e-greenation.org/GIJLSS/article/download/221/194?utm_source=chatgpt.com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4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303028" y="-1238441"/>
            <a:ext cx="3755482" cy="7333188"/>
            <a:chOff x="0" y="0"/>
            <a:chExt cx="2506307" cy="48939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06345" cy="4893945"/>
            </a:xfrm>
            <a:custGeom>
              <a:avLst/>
              <a:gdLst/>
              <a:ahLst/>
              <a:cxnLst/>
              <a:rect l="l" t="t" r="r" b="b"/>
              <a:pathLst>
                <a:path w="2506345" h="4893945">
                  <a:moveTo>
                    <a:pt x="0" y="0"/>
                  </a:moveTo>
                  <a:lnTo>
                    <a:pt x="0" y="2412619"/>
                  </a:lnTo>
                  <a:cubicBezTo>
                    <a:pt x="0" y="2435479"/>
                    <a:pt x="889" y="2458593"/>
                    <a:pt x="2921" y="2481326"/>
                  </a:cubicBezTo>
                  <a:cubicBezTo>
                    <a:pt x="214757" y="4864608"/>
                    <a:pt x="2506345" y="4893945"/>
                    <a:pt x="2506345" y="4893945"/>
                  </a:cubicBezTo>
                  <a:lnTo>
                    <a:pt x="2506345" y="2506218"/>
                  </a:lnTo>
                  <a:cubicBezTo>
                    <a:pt x="2506345" y="2466721"/>
                    <a:pt x="2504948" y="2427224"/>
                    <a:pt x="2501138" y="2387854"/>
                  </a:cubicBezTo>
                  <a:cubicBezTo>
                    <a:pt x="2275586" y="29210"/>
                    <a:pt x="0" y="0"/>
                    <a:pt x="0" y="0"/>
                  </a:cubicBezTo>
                  <a:close/>
                </a:path>
              </a:pathLst>
            </a:custGeom>
            <a:blipFill>
              <a:blip r:embed="rId2"/>
              <a:stretch>
                <a:fillRect l="-80174" r="-8017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135777" y="6371329"/>
            <a:ext cx="4163088" cy="4163088"/>
            <a:chOff x="0" y="0"/>
            <a:chExt cx="6350000" cy="6350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0" y="0"/>
                  </a:moveTo>
                  <a:lnTo>
                    <a:pt x="0" y="6350000"/>
                  </a:lnTo>
                  <a:cubicBezTo>
                    <a:pt x="3506470" y="6350000"/>
                    <a:pt x="6350000" y="3506470"/>
                    <a:pt x="6350000" y="0"/>
                  </a:cubicBez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42818" r="-727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 flipV="1">
            <a:off x="4490030" y="2157960"/>
            <a:ext cx="3808835" cy="3808835"/>
          </a:xfrm>
          <a:custGeom>
            <a:avLst/>
            <a:gdLst/>
            <a:ahLst/>
            <a:cxnLst/>
            <a:rect l="l" t="t" r="r" b="b"/>
            <a:pathLst>
              <a:path w="3808835" h="3808835">
                <a:moveTo>
                  <a:pt x="0" y="3808835"/>
                </a:moveTo>
                <a:lnTo>
                  <a:pt x="3808835" y="3808835"/>
                </a:lnTo>
                <a:lnTo>
                  <a:pt x="3808835" y="0"/>
                </a:lnTo>
                <a:lnTo>
                  <a:pt x="0" y="0"/>
                </a:lnTo>
                <a:lnTo>
                  <a:pt x="0" y="3808835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flipH="1">
            <a:off x="303028" y="2507353"/>
            <a:ext cx="3765408" cy="3765408"/>
          </a:xfrm>
          <a:custGeom>
            <a:avLst/>
            <a:gdLst/>
            <a:ahLst/>
            <a:cxnLst/>
            <a:rect l="l" t="t" r="r" b="b"/>
            <a:pathLst>
              <a:path w="3765408" h="3765408">
                <a:moveTo>
                  <a:pt x="3765408" y="0"/>
                </a:moveTo>
                <a:lnTo>
                  <a:pt x="0" y="0"/>
                </a:lnTo>
                <a:lnTo>
                  <a:pt x="0" y="3765407"/>
                </a:lnTo>
                <a:lnTo>
                  <a:pt x="3765408" y="3765407"/>
                </a:lnTo>
                <a:lnTo>
                  <a:pt x="3765408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070773" y="2737935"/>
            <a:ext cx="456183" cy="718399"/>
          </a:xfrm>
          <a:custGeom>
            <a:avLst/>
            <a:gdLst/>
            <a:ahLst/>
            <a:cxnLst/>
            <a:rect l="l" t="t" r="r" b="b"/>
            <a:pathLst>
              <a:path w="456183" h="718399">
                <a:moveTo>
                  <a:pt x="0" y="0"/>
                </a:moveTo>
                <a:lnTo>
                  <a:pt x="456183" y="0"/>
                </a:lnTo>
                <a:lnTo>
                  <a:pt x="456183" y="718399"/>
                </a:lnTo>
                <a:lnTo>
                  <a:pt x="0" y="71839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2750515" y="-2023290"/>
            <a:ext cx="5120425" cy="5120425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FE4F0">
                <a:alpha val="5568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-2560212" y="7883671"/>
            <a:ext cx="5120425" cy="5120425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FE4F0">
                <a:alpha val="5568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5712853" y="-1238441"/>
            <a:ext cx="4736460" cy="4114800"/>
          </a:xfrm>
          <a:custGeom>
            <a:avLst/>
            <a:gdLst/>
            <a:ahLst/>
            <a:cxnLst/>
            <a:rect l="l" t="t" r="r" b="b"/>
            <a:pathLst>
              <a:path w="4736460" h="4114800">
                <a:moveTo>
                  <a:pt x="0" y="0"/>
                </a:moveTo>
                <a:lnTo>
                  <a:pt x="4736461" y="0"/>
                </a:lnTo>
                <a:lnTo>
                  <a:pt x="473646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9429733" y="8398209"/>
            <a:ext cx="833556" cy="992328"/>
          </a:xfrm>
          <a:custGeom>
            <a:avLst/>
            <a:gdLst/>
            <a:ahLst/>
            <a:cxnLst/>
            <a:rect l="l" t="t" r="r" b="b"/>
            <a:pathLst>
              <a:path w="833556" h="992328">
                <a:moveTo>
                  <a:pt x="0" y="0"/>
                </a:moveTo>
                <a:lnTo>
                  <a:pt x="833555" y="0"/>
                </a:lnTo>
                <a:lnTo>
                  <a:pt x="833555" y="992328"/>
                </a:lnTo>
                <a:lnTo>
                  <a:pt x="0" y="99232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8973487" y="2557461"/>
            <a:ext cx="8897453" cy="1832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40"/>
              </a:lnSpc>
            </a:pPr>
            <a:r>
              <a:rPr lang="en-US" sz="51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Future People Management Strategy for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263288" y="4315184"/>
            <a:ext cx="7522485" cy="8283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94"/>
              </a:lnSpc>
            </a:pPr>
            <a:r>
              <a:rPr lang="en-US" sz="4638" b="1">
                <a:solidFill>
                  <a:srgbClr val="FF914D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BrightWave Services Ltd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558598" y="8311825"/>
            <a:ext cx="3079977" cy="486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781"/>
              </a:lnSpc>
              <a:spcBef>
                <a:spcPct val="0"/>
              </a:spcBef>
            </a:pPr>
            <a:r>
              <a:rPr lang="en-US" sz="270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Presented by: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2185732" y="7160671"/>
            <a:ext cx="723001" cy="723001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0025" cap="sq">
              <a:solidFill>
                <a:srgbClr val="202E4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9144000" y="6028072"/>
            <a:ext cx="5940862" cy="791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</a:pPr>
            <a:r>
              <a:rPr lang="en-US" sz="221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People Management (BMSW5010_CARD)</a:t>
            </a:r>
          </a:p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University of Wales Trinity Saint David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331220" y="8847243"/>
            <a:ext cx="5940862" cy="3777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Cristina Limbau (2410885)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6557010" y="9323862"/>
            <a:ext cx="1404580" cy="4008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01.12.2025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51515" y="-3527201"/>
            <a:ext cx="6692774" cy="669277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0" cap="sq">
              <a:solidFill>
                <a:srgbClr val="FF914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12427334" y="425902"/>
            <a:ext cx="4831966" cy="9435196"/>
            <a:chOff x="0" y="0"/>
            <a:chExt cx="2506307" cy="489397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06345" cy="4893945"/>
            </a:xfrm>
            <a:custGeom>
              <a:avLst/>
              <a:gdLst/>
              <a:ahLst/>
              <a:cxnLst/>
              <a:rect l="l" t="t" r="r" b="b"/>
              <a:pathLst>
                <a:path w="2506345" h="4893945">
                  <a:moveTo>
                    <a:pt x="0" y="0"/>
                  </a:moveTo>
                  <a:lnTo>
                    <a:pt x="0" y="2412619"/>
                  </a:lnTo>
                  <a:cubicBezTo>
                    <a:pt x="0" y="2435479"/>
                    <a:pt x="889" y="2458593"/>
                    <a:pt x="2921" y="2481326"/>
                  </a:cubicBezTo>
                  <a:cubicBezTo>
                    <a:pt x="214757" y="4864608"/>
                    <a:pt x="2506345" y="4893945"/>
                    <a:pt x="2506345" y="4893945"/>
                  </a:cubicBezTo>
                  <a:lnTo>
                    <a:pt x="2506345" y="2506218"/>
                  </a:lnTo>
                  <a:cubicBezTo>
                    <a:pt x="2506345" y="2466721"/>
                    <a:pt x="2504948" y="2427224"/>
                    <a:pt x="2501138" y="2387854"/>
                  </a:cubicBezTo>
                  <a:cubicBezTo>
                    <a:pt x="2275586" y="29210"/>
                    <a:pt x="0" y="0"/>
                    <a:pt x="0" y="0"/>
                  </a:cubicBezTo>
                  <a:close/>
                </a:path>
              </a:pathLst>
            </a:custGeom>
            <a:blipFill>
              <a:blip r:embed="rId2"/>
              <a:stretch>
                <a:fillRect l="-96538" r="-9653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11766126" y="8248785"/>
            <a:ext cx="3077191" cy="1104785"/>
          </a:xfrm>
          <a:custGeom>
            <a:avLst/>
            <a:gdLst/>
            <a:ahLst/>
            <a:cxnLst/>
            <a:rect l="l" t="t" r="r" b="b"/>
            <a:pathLst>
              <a:path w="3077191" h="1104785">
                <a:moveTo>
                  <a:pt x="0" y="0"/>
                </a:moveTo>
                <a:lnTo>
                  <a:pt x="3077191" y="0"/>
                </a:lnTo>
                <a:lnTo>
                  <a:pt x="3077191" y="1104785"/>
                </a:lnTo>
                <a:lnTo>
                  <a:pt x="0" y="110478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17853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3114763" y="294640"/>
            <a:ext cx="2173843" cy="7340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0"/>
              </a:lnSpc>
            </a:pPr>
            <a:r>
              <a:rPr lang="en-US" sz="41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Content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-892513" y="2135511"/>
            <a:ext cx="9067633" cy="6665667"/>
            <a:chOff x="0" y="0"/>
            <a:chExt cx="12090177" cy="8887556"/>
          </a:xfrm>
        </p:grpSpPr>
        <p:grpSp>
          <p:nvGrpSpPr>
            <p:cNvPr id="10" name="Group 10"/>
            <p:cNvGrpSpPr/>
            <p:nvPr/>
          </p:nvGrpSpPr>
          <p:grpSpPr>
            <a:xfrm>
              <a:off x="2457838" y="5674494"/>
              <a:ext cx="9632339" cy="947792"/>
              <a:chOff x="0" y="0"/>
              <a:chExt cx="2447118" cy="240789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2447118" cy="240789"/>
              </a:xfrm>
              <a:custGeom>
                <a:avLst/>
                <a:gdLst/>
                <a:ahLst/>
                <a:cxnLst/>
                <a:rect l="l" t="t" r="r" b="b"/>
                <a:pathLst>
                  <a:path w="2447118" h="240789">
                    <a:moveTo>
                      <a:pt x="54654" y="0"/>
                    </a:moveTo>
                    <a:lnTo>
                      <a:pt x="2392464" y="0"/>
                    </a:lnTo>
                    <a:cubicBezTo>
                      <a:pt x="2422648" y="0"/>
                      <a:pt x="2447118" y="24470"/>
                      <a:pt x="2447118" y="54654"/>
                    </a:cubicBezTo>
                    <a:lnTo>
                      <a:pt x="2447118" y="186134"/>
                    </a:lnTo>
                    <a:cubicBezTo>
                      <a:pt x="2447118" y="200629"/>
                      <a:pt x="2441360" y="214531"/>
                      <a:pt x="2431110" y="224781"/>
                    </a:cubicBezTo>
                    <a:cubicBezTo>
                      <a:pt x="2420860" y="235030"/>
                      <a:pt x="2406959" y="240789"/>
                      <a:pt x="2392464" y="240789"/>
                    </a:cubicBezTo>
                    <a:lnTo>
                      <a:pt x="54654" y="240789"/>
                    </a:lnTo>
                    <a:cubicBezTo>
                      <a:pt x="40159" y="240789"/>
                      <a:pt x="26258" y="235030"/>
                      <a:pt x="16008" y="224781"/>
                    </a:cubicBezTo>
                    <a:cubicBezTo>
                      <a:pt x="5758" y="214531"/>
                      <a:pt x="0" y="200629"/>
                      <a:pt x="0" y="186134"/>
                    </a:cubicBezTo>
                    <a:lnTo>
                      <a:pt x="0" y="54654"/>
                    </a:lnTo>
                    <a:cubicBezTo>
                      <a:pt x="0" y="40159"/>
                      <a:pt x="5758" y="26258"/>
                      <a:pt x="16008" y="16008"/>
                    </a:cubicBezTo>
                    <a:cubicBezTo>
                      <a:pt x="26258" y="5758"/>
                      <a:pt x="40159" y="0"/>
                      <a:pt x="54654" y="0"/>
                    </a:cubicBezTo>
                    <a:close/>
                  </a:path>
                </a:pathLst>
              </a:custGeom>
              <a:solidFill>
                <a:srgbClr val="5F6C8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66675"/>
                <a:ext cx="2447118" cy="307464"/>
              </a:xfrm>
              <a:prstGeom prst="rect">
                <a:avLst/>
              </a:prstGeom>
            </p:spPr>
            <p:txBody>
              <a:bodyPr lIns="39498" tIns="39498" rIns="39498" bIns="39498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>
              <a:off x="2435371" y="4539087"/>
              <a:ext cx="9632339" cy="947792"/>
              <a:chOff x="0" y="0"/>
              <a:chExt cx="2447118" cy="240789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2447118" cy="240789"/>
              </a:xfrm>
              <a:custGeom>
                <a:avLst/>
                <a:gdLst/>
                <a:ahLst/>
                <a:cxnLst/>
                <a:rect l="l" t="t" r="r" b="b"/>
                <a:pathLst>
                  <a:path w="2447118" h="240789">
                    <a:moveTo>
                      <a:pt x="54654" y="0"/>
                    </a:moveTo>
                    <a:lnTo>
                      <a:pt x="2392464" y="0"/>
                    </a:lnTo>
                    <a:cubicBezTo>
                      <a:pt x="2422648" y="0"/>
                      <a:pt x="2447118" y="24470"/>
                      <a:pt x="2447118" y="54654"/>
                    </a:cubicBezTo>
                    <a:lnTo>
                      <a:pt x="2447118" y="186134"/>
                    </a:lnTo>
                    <a:cubicBezTo>
                      <a:pt x="2447118" y="200629"/>
                      <a:pt x="2441360" y="214531"/>
                      <a:pt x="2431110" y="224781"/>
                    </a:cubicBezTo>
                    <a:cubicBezTo>
                      <a:pt x="2420860" y="235030"/>
                      <a:pt x="2406959" y="240789"/>
                      <a:pt x="2392464" y="240789"/>
                    </a:cubicBezTo>
                    <a:lnTo>
                      <a:pt x="54654" y="240789"/>
                    </a:lnTo>
                    <a:cubicBezTo>
                      <a:pt x="40159" y="240789"/>
                      <a:pt x="26258" y="235030"/>
                      <a:pt x="16008" y="224781"/>
                    </a:cubicBezTo>
                    <a:cubicBezTo>
                      <a:pt x="5758" y="214531"/>
                      <a:pt x="0" y="200629"/>
                      <a:pt x="0" y="186134"/>
                    </a:cubicBezTo>
                    <a:lnTo>
                      <a:pt x="0" y="54654"/>
                    </a:lnTo>
                    <a:cubicBezTo>
                      <a:pt x="0" y="40159"/>
                      <a:pt x="5758" y="26258"/>
                      <a:pt x="16008" y="16008"/>
                    </a:cubicBezTo>
                    <a:cubicBezTo>
                      <a:pt x="26258" y="5758"/>
                      <a:pt x="40159" y="0"/>
                      <a:pt x="54654" y="0"/>
                    </a:cubicBezTo>
                    <a:close/>
                  </a:path>
                </a:pathLst>
              </a:custGeom>
              <a:solidFill>
                <a:srgbClr val="5F6C8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66675"/>
                <a:ext cx="2447118" cy="307464"/>
              </a:xfrm>
              <a:prstGeom prst="rect">
                <a:avLst/>
              </a:prstGeom>
            </p:spPr>
            <p:txBody>
              <a:bodyPr lIns="39498" tIns="39498" rIns="39498" bIns="39498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  <p:sp>
          <p:nvSpPr>
            <p:cNvPr id="16" name="Freeform 16"/>
            <p:cNvSpPr/>
            <p:nvPr/>
          </p:nvSpPr>
          <p:spPr>
            <a:xfrm>
              <a:off x="2785951" y="4745301"/>
              <a:ext cx="634886" cy="540447"/>
            </a:xfrm>
            <a:custGeom>
              <a:avLst/>
              <a:gdLst/>
              <a:ahLst/>
              <a:cxnLst/>
              <a:rect l="l" t="t" r="r" b="b"/>
              <a:pathLst>
                <a:path w="634886" h="540447">
                  <a:moveTo>
                    <a:pt x="0" y="0"/>
                  </a:moveTo>
                  <a:lnTo>
                    <a:pt x="634886" y="0"/>
                  </a:lnTo>
                  <a:lnTo>
                    <a:pt x="634886" y="540447"/>
                  </a:lnTo>
                  <a:lnTo>
                    <a:pt x="0" y="5404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2785951" y="5878167"/>
              <a:ext cx="634886" cy="540447"/>
            </a:xfrm>
            <a:custGeom>
              <a:avLst/>
              <a:gdLst/>
              <a:ahLst/>
              <a:cxnLst/>
              <a:rect l="l" t="t" r="r" b="b"/>
              <a:pathLst>
                <a:path w="634886" h="540447">
                  <a:moveTo>
                    <a:pt x="0" y="0"/>
                  </a:moveTo>
                  <a:lnTo>
                    <a:pt x="634886" y="0"/>
                  </a:lnTo>
                  <a:lnTo>
                    <a:pt x="634886" y="540446"/>
                  </a:lnTo>
                  <a:lnTo>
                    <a:pt x="0" y="5404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8" name="Group 18"/>
            <p:cNvGrpSpPr/>
            <p:nvPr/>
          </p:nvGrpSpPr>
          <p:grpSpPr>
            <a:xfrm>
              <a:off x="2457838" y="6807360"/>
              <a:ext cx="9632339" cy="947792"/>
              <a:chOff x="0" y="0"/>
              <a:chExt cx="2447118" cy="240789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2447118" cy="240789"/>
              </a:xfrm>
              <a:custGeom>
                <a:avLst/>
                <a:gdLst/>
                <a:ahLst/>
                <a:cxnLst/>
                <a:rect l="l" t="t" r="r" b="b"/>
                <a:pathLst>
                  <a:path w="2447118" h="240789">
                    <a:moveTo>
                      <a:pt x="54654" y="0"/>
                    </a:moveTo>
                    <a:lnTo>
                      <a:pt x="2392464" y="0"/>
                    </a:lnTo>
                    <a:cubicBezTo>
                      <a:pt x="2422648" y="0"/>
                      <a:pt x="2447118" y="24470"/>
                      <a:pt x="2447118" y="54654"/>
                    </a:cubicBezTo>
                    <a:lnTo>
                      <a:pt x="2447118" y="186134"/>
                    </a:lnTo>
                    <a:cubicBezTo>
                      <a:pt x="2447118" y="200629"/>
                      <a:pt x="2441360" y="214531"/>
                      <a:pt x="2431110" y="224781"/>
                    </a:cubicBezTo>
                    <a:cubicBezTo>
                      <a:pt x="2420860" y="235030"/>
                      <a:pt x="2406959" y="240789"/>
                      <a:pt x="2392464" y="240789"/>
                    </a:cubicBezTo>
                    <a:lnTo>
                      <a:pt x="54654" y="240789"/>
                    </a:lnTo>
                    <a:cubicBezTo>
                      <a:pt x="40159" y="240789"/>
                      <a:pt x="26258" y="235030"/>
                      <a:pt x="16008" y="224781"/>
                    </a:cubicBezTo>
                    <a:cubicBezTo>
                      <a:pt x="5758" y="214531"/>
                      <a:pt x="0" y="200629"/>
                      <a:pt x="0" y="186134"/>
                    </a:cubicBezTo>
                    <a:lnTo>
                      <a:pt x="0" y="54654"/>
                    </a:lnTo>
                    <a:cubicBezTo>
                      <a:pt x="0" y="40159"/>
                      <a:pt x="5758" y="26258"/>
                      <a:pt x="16008" y="16008"/>
                    </a:cubicBezTo>
                    <a:cubicBezTo>
                      <a:pt x="26258" y="5758"/>
                      <a:pt x="40159" y="0"/>
                      <a:pt x="54654" y="0"/>
                    </a:cubicBezTo>
                    <a:close/>
                  </a:path>
                </a:pathLst>
              </a:custGeom>
              <a:solidFill>
                <a:srgbClr val="5F6C8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66675"/>
                <a:ext cx="2447118" cy="307464"/>
              </a:xfrm>
              <a:prstGeom prst="rect">
                <a:avLst/>
              </a:prstGeom>
            </p:spPr>
            <p:txBody>
              <a:bodyPr lIns="39498" tIns="39498" rIns="39498" bIns="39498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  <p:sp>
          <p:nvSpPr>
            <p:cNvPr id="21" name="Freeform 21"/>
            <p:cNvSpPr/>
            <p:nvPr/>
          </p:nvSpPr>
          <p:spPr>
            <a:xfrm>
              <a:off x="2785951" y="7011032"/>
              <a:ext cx="634886" cy="540447"/>
            </a:xfrm>
            <a:custGeom>
              <a:avLst/>
              <a:gdLst/>
              <a:ahLst/>
              <a:cxnLst/>
              <a:rect l="l" t="t" r="r" b="b"/>
              <a:pathLst>
                <a:path w="634886" h="540447">
                  <a:moveTo>
                    <a:pt x="0" y="0"/>
                  </a:moveTo>
                  <a:lnTo>
                    <a:pt x="634886" y="0"/>
                  </a:lnTo>
                  <a:lnTo>
                    <a:pt x="634886" y="540447"/>
                  </a:lnTo>
                  <a:lnTo>
                    <a:pt x="0" y="5404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2" name="Group 22"/>
            <p:cNvGrpSpPr/>
            <p:nvPr/>
          </p:nvGrpSpPr>
          <p:grpSpPr>
            <a:xfrm>
              <a:off x="2457838" y="3406222"/>
              <a:ext cx="9632339" cy="947792"/>
              <a:chOff x="0" y="0"/>
              <a:chExt cx="2447118" cy="240789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2447118" cy="240789"/>
              </a:xfrm>
              <a:custGeom>
                <a:avLst/>
                <a:gdLst/>
                <a:ahLst/>
                <a:cxnLst/>
                <a:rect l="l" t="t" r="r" b="b"/>
                <a:pathLst>
                  <a:path w="2447118" h="240789">
                    <a:moveTo>
                      <a:pt x="54654" y="0"/>
                    </a:moveTo>
                    <a:lnTo>
                      <a:pt x="2392464" y="0"/>
                    </a:lnTo>
                    <a:cubicBezTo>
                      <a:pt x="2422648" y="0"/>
                      <a:pt x="2447118" y="24470"/>
                      <a:pt x="2447118" y="54654"/>
                    </a:cubicBezTo>
                    <a:lnTo>
                      <a:pt x="2447118" y="186134"/>
                    </a:lnTo>
                    <a:cubicBezTo>
                      <a:pt x="2447118" y="200629"/>
                      <a:pt x="2441360" y="214531"/>
                      <a:pt x="2431110" y="224781"/>
                    </a:cubicBezTo>
                    <a:cubicBezTo>
                      <a:pt x="2420860" y="235030"/>
                      <a:pt x="2406959" y="240789"/>
                      <a:pt x="2392464" y="240789"/>
                    </a:cubicBezTo>
                    <a:lnTo>
                      <a:pt x="54654" y="240789"/>
                    </a:lnTo>
                    <a:cubicBezTo>
                      <a:pt x="40159" y="240789"/>
                      <a:pt x="26258" y="235030"/>
                      <a:pt x="16008" y="224781"/>
                    </a:cubicBezTo>
                    <a:cubicBezTo>
                      <a:pt x="5758" y="214531"/>
                      <a:pt x="0" y="200629"/>
                      <a:pt x="0" y="186134"/>
                    </a:cubicBezTo>
                    <a:lnTo>
                      <a:pt x="0" y="54654"/>
                    </a:lnTo>
                    <a:cubicBezTo>
                      <a:pt x="0" y="40159"/>
                      <a:pt x="5758" y="26258"/>
                      <a:pt x="16008" y="16008"/>
                    </a:cubicBezTo>
                    <a:cubicBezTo>
                      <a:pt x="26258" y="5758"/>
                      <a:pt x="40159" y="0"/>
                      <a:pt x="54654" y="0"/>
                    </a:cubicBezTo>
                    <a:close/>
                  </a:path>
                </a:pathLst>
              </a:custGeom>
              <a:solidFill>
                <a:srgbClr val="5F6C8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66675"/>
                <a:ext cx="2447118" cy="307464"/>
              </a:xfrm>
              <a:prstGeom prst="rect">
                <a:avLst/>
              </a:prstGeom>
            </p:spPr>
            <p:txBody>
              <a:bodyPr lIns="39498" tIns="39498" rIns="39498" bIns="39498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  <p:sp>
          <p:nvSpPr>
            <p:cNvPr id="25" name="Freeform 25"/>
            <p:cNvSpPr/>
            <p:nvPr/>
          </p:nvSpPr>
          <p:spPr>
            <a:xfrm>
              <a:off x="2785951" y="3609894"/>
              <a:ext cx="634886" cy="540447"/>
            </a:xfrm>
            <a:custGeom>
              <a:avLst/>
              <a:gdLst/>
              <a:ahLst/>
              <a:cxnLst/>
              <a:rect l="l" t="t" r="r" b="b"/>
              <a:pathLst>
                <a:path w="634886" h="540447">
                  <a:moveTo>
                    <a:pt x="0" y="0"/>
                  </a:moveTo>
                  <a:lnTo>
                    <a:pt x="634886" y="0"/>
                  </a:lnTo>
                  <a:lnTo>
                    <a:pt x="634886" y="540447"/>
                  </a:lnTo>
                  <a:lnTo>
                    <a:pt x="0" y="5404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6" name="Group 26"/>
            <p:cNvGrpSpPr/>
            <p:nvPr/>
          </p:nvGrpSpPr>
          <p:grpSpPr>
            <a:xfrm>
              <a:off x="2457838" y="2270815"/>
              <a:ext cx="9632339" cy="947792"/>
              <a:chOff x="0" y="0"/>
              <a:chExt cx="2447118" cy="240789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2447118" cy="240789"/>
              </a:xfrm>
              <a:custGeom>
                <a:avLst/>
                <a:gdLst/>
                <a:ahLst/>
                <a:cxnLst/>
                <a:rect l="l" t="t" r="r" b="b"/>
                <a:pathLst>
                  <a:path w="2447118" h="240789">
                    <a:moveTo>
                      <a:pt x="54654" y="0"/>
                    </a:moveTo>
                    <a:lnTo>
                      <a:pt x="2392464" y="0"/>
                    </a:lnTo>
                    <a:cubicBezTo>
                      <a:pt x="2422648" y="0"/>
                      <a:pt x="2447118" y="24470"/>
                      <a:pt x="2447118" y="54654"/>
                    </a:cubicBezTo>
                    <a:lnTo>
                      <a:pt x="2447118" y="186134"/>
                    </a:lnTo>
                    <a:cubicBezTo>
                      <a:pt x="2447118" y="200629"/>
                      <a:pt x="2441360" y="214531"/>
                      <a:pt x="2431110" y="224781"/>
                    </a:cubicBezTo>
                    <a:cubicBezTo>
                      <a:pt x="2420860" y="235030"/>
                      <a:pt x="2406959" y="240789"/>
                      <a:pt x="2392464" y="240789"/>
                    </a:cubicBezTo>
                    <a:lnTo>
                      <a:pt x="54654" y="240789"/>
                    </a:lnTo>
                    <a:cubicBezTo>
                      <a:pt x="40159" y="240789"/>
                      <a:pt x="26258" y="235030"/>
                      <a:pt x="16008" y="224781"/>
                    </a:cubicBezTo>
                    <a:cubicBezTo>
                      <a:pt x="5758" y="214531"/>
                      <a:pt x="0" y="200629"/>
                      <a:pt x="0" y="186134"/>
                    </a:cubicBezTo>
                    <a:lnTo>
                      <a:pt x="0" y="54654"/>
                    </a:lnTo>
                    <a:cubicBezTo>
                      <a:pt x="0" y="40159"/>
                      <a:pt x="5758" y="26258"/>
                      <a:pt x="16008" y="16008"/>
                    </a:cubicBezTo>
                    <a:cubicBezTo>
                      <a:pt x="26258" y="5758"/>
                      <a:pt x="40159" y="0"/>
                      <a:pt x="54654" y="0"/>
                    </a:cubicBezTo>
                    <a:close/>
                  </a:path>
                </a:pathLst>
              </a:custGeom>
              <a:solidFill>
                <a:srgbClr val="5F6C8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66675"/>
                <a:ext cx="2447118" cy="307464"/>
              </a:xfrm>
              <a:prstGeom prst="rect">
                <a:avLst/>
              </a:prstGeom>
            </p:spPr>
            <p:txBody>
              <a:bodyPr lIns="39498" tIns="39498" rIns="39498" bIns="39498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  <p:sp>
          <p:nvSpPr>
            <p:cNvPr id="29" name="Freeform 29"/>
            <p:cNvSpPr/>
            <p:nvPr/>
          </p:nvSpPr>
          <p:spPr>
            <a:xfrm>
              <a:off x="2785951" y="2474487"/>
              <a:ext cx="634886" cy="540447"/>
            </a:xfrm>
            <a:custGeom>
              <a:avLst/>
              <a:gdLst/>
              <a:ahLst/>
              <a:cxnLst/>
              <a:rect l="l" t="t" r="r" b="b"/>
              <a:pathLst>
                <a:path w="634886" h="540447">
                  <a:moveTo>
                    <a:pt x="0" y="0"/>
                  </a:moveTo>
                  <a:lnTo>
                    <a:pt x="634886" y="0"/>
                  </a:lnTo>
                  <a:lnTo>
                    <a:pt x="634886" y="540447"/>
                  </a:lnTo>
                  <a:lnTo>
                    <a:pt x="0" y="5404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30" name="Group 30"/>
            <p:cNvGrpSpPr/>
            <p:nvPr/>
          </p:nvGrpSpPr>
          <p:grpSpPr>
            <a:xfrm>
              <a:off x="2457838" y="1135407"/>
              <a:ext cx="9632339" cy="947792"/>
              <a:chOff x="0" y="0"/>
              <a:chExt cx="2447118" cy="240789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2447118" cy="240789"/>
              </a:xfrm>
              <a:custGeom>
                <a:avLst/>
                <a:gdLst/>
                <a:ahLst/>
                <a:cxnLst/>
                <a:rect l="l" t="t" r="r" b="b"/>
                <a:pathLst>
                  <a:path w="2447118" h="240789">
                    <a:moveTo>
                      <a:pt x="54654" y="0"/>
                    </a:moveTo>
                    <a:lnTo>
                      <a:pt x="2392464" y="0"/>
                    </a:lnTo>
                    <a:cubicBezTo>
                      <a:pt x="2422648" y="0"/>
                      <a:pt x="2447118" y="24470"/>
                      <a:pt x="2447118" y="54654"/>
                    </a:cubicBezTo>
                    <a:lnTo>
                      <a:pt x="2447118" y="186134"/>
                    </a:lnTo>
                    <a:cubicBezTo>
                      <a:pt x="2447118" y="200629"/>
                      <a:pt x="2441360" y="214531"/>
                      <a:pt x="2431110" y="224781"/>
                    </a:cubicBezTo>
                    <a:cubicBezTo>
                      <a:pt x="2420860" y="235030"/>
                      <a:pt x="2406959" y="240789"/>
                      <a:pt x="2392464" y="240789"/>
                    </a:cubicBezTo>
                    <a:lnTo>
                      <a:pt x="54654" y="240789"/>
                    </a:lnTo>
                    <a:cubicBezTo>
                      <a:pt x="40159" y="240789"/>
                      <a:pt x="26258" y="235030"/>
                      <a:pt x="16008" y="224781"/>
                    </a:cubicBezTo>
                    <a:cubicBezTo>
                      <a:pt x="5758" y="214531"/>
                      <a:pt x="0" y="200629"/>
                      <a:pt x="0" y="186134"/>
                    </a:cubicBezTo>
                    <a:lnTo>
                      <a:pt x="0" y="54654"/>
                    </a:lnTo>
                    <a:cubicBezTo>
                      <a:pt x="0" y="40159"/>
                      <a:pt x="5758" y="26258"/>
                      <a:pt x="16008" y="16008"/>
                    </a:cubicBezTo>
                    <a:cubicBezTo>
                      <a:pt x="26258" y="5758"/>
                      <a:pt x="40159" y="0"/>
                      <a:pt x="54654" y="0"/>
                    </a:cubicBezTo>
                    <a:close/>
                  </a:path>
                </a:pathLst>
              </a:custGeom>
              <a:solidFill>
                <a:srgbClr val="5F6C8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0" y="-66675"/>
                <a:ext cx="2447118" cy="307464"/>
              </a:xfrm>
              <a:prstGeom prst="rect">
                <a:avLst/>
              </a:prstGeom>
            </p:spPr>
            <p:txBody>
              <a:bodyPr lIns="39498" tIns="39498" rIns="39498" bIns="39498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2785951" y="1339080"/>
              <a:ext cx="634886" cy="540447"/>
            </a:xfrm>
            <a:custGeom>
              <a:avLst/>
              <a:gdLst/>
              <a:ahLst/>
              <a:cxnLst/>
              <a:rect l="l" t="t" r="r" b="b"/>
              <a:pathLst>
                <a:path w="634886" h="540447">
                  <a:moveTo>
                    <a:pt x="0" y="0"/>
                  </a:moveTo>
                  <a:lnTo>
                    <a:pt x="634886" y="0"/>
                  </a:lnTo>
                  <a:lnTo>
                    <a:pt x="634886" y="540446"/>
                  </a:lnTo>
                  <a:lnTo>
                    <a:pt x="0" y="5404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34" name="Group 34"/>
            <p:cNvGrpSpPr/>
            <p:nvPr/>
          </p:nvGrpSpPr>
          <p:grpSpPr>
            <a:xfrm>
              <a:off x="2457838" y="0"/>
              <a:ext cx="9632339" cy="947792"/>
              <a:chOff x="0" y="0"/>
              <a:chExt cx="2447118" cy="240789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2447118" cy="240789"/>
              </a:xfrm>
              <a:custGeom>
                <a:avLst/>
                <a:gdLst/>
                <a:ahLst/>
                <a:cxnLst/>
                <a:rect l="l" t="t" r="r" b="b"/>
                <a:pathLst>
                  <a:path w="2447118" h="240789">
                    <a:moveTo>
                      <a:pt x="54654" y="0"/>
                    </a:moveTo>
                    <a:lnTo>
                      <a:pt x="2392464" y="0"/>
                    </a:lnTo>
                    <a:cubicBezTo>
                      <a:pt x="2422648" y="0"/>
                      <a:pt x="2447118" y="24470"/>
                      <a:pt x="2447118" y="54654"/>
                    </a:cubicBezTo>
                    <a:lnTo>
                      <a:pt x="2447118" y="186134"/>
                    </a:lnTo>
                    <a:cubicBezTo>
                      <a:pt x="2447118" y="200629"/>
                      <a:pt x="2441360" y="214531"/>
                      <a:pt x="2431110" y="224781"/>
                    </a:cubicBezTo>
                    <a:cubicBezTo>
                      <a:pt x="2420860" y="235030"/>
                      <a:pt x="2406959" y="240789"/>
                      <a:pt x="2392464" y="240789"/>
                    </a:cubicBezTo>
                    <a:lnTo>
                      <a:pt x="54654" y="240789"/>
                    </a:lnTo>
                    <a:cubicBezTo>
                      <a:pt x="40159" y="240789"/>
                      <a:pt x="26258" y="235030"/>
                      <a:pt x="16008" y="224781"/>
                    </a:cubicBezTo>
                    <a:cubicBezTo>
                      <a:pt x="5758" y="214531"/>
                      <a:pt x="0" y="200629"/>
                      <a:pt x="0" y="186134"/>
                    </a:cubicBezTo>
                    <a:lnTo>
                      <a:pt x="0" y="54654"/>
                    </a:lnTo>
                    <a:cubicBezTo>
                      <a:pt x="0" y="40159"/>
                      <a:pt x="5758" y="26258"/>
                      <a:pt x="16008" y="16008"/>
                    </a:cubicBezTo>
                    <a:cubicBezTo>
                      <a:pt x="26258" y="5758"/>
                      <a:pt x="40159" y="0"/>
                      <a:pt x="54654" y="0"/>
                    </a:cubicBezTo>
                    <a:close/>
                  </a:path>
                </a:pathLst>
              </a:custGeom>
              <a:solidFill>
                <a:srgbClr val="5F6C8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/>
              <p:cNvSpPr txBox="1"/>
              <p:nvPr/>
            </p:nvSpPr>
            <p:spPr>
              <a:xfrm>
                <a:off x="0" y="-66675"/>
                <a:ext cx="2447118" cy="307464"/>
              </a:xfrm>
              <a:prstGeom prst="rect">
                <a:avLst/>
              </a:prstGeom>
            </p:spPr>
            <p:txBody>
              <a:bodyPr lIns="39498" tIns="39498" rIns="39498" bIns="39498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  <p:sp>
          <p:nvSpPr>
            <p:cNvPr id="37" name="Freeform 37"/>
            <p:cNvSpPr/>
            <p:nvPr/>
          </p:nvSpPr>
          <p:spPr>
            <a:xfrm>
              <a:off x="2785951" y="203672"/>
              <a:ext cx="634886" cy="540447"/>
            </a:xfrm>
            <a:custGeom>
              <a:avLst/>
              <a:gdLst/>
              <a:ahLst/>
              <a:cxnLst/>
              <a:rect l="l" t="t" r="r" b="b"/>
              <a:pathLst>
                <a:path w="634886" h="540447">
                  <a:moveTo>
                    <a:pt x="0" y="0"/>
                  </a:moveTo>
                  <a:lnTo>
                    <a:pt x="634886" y="0"/>
                  </a:lnTo>
                  <a:lnTo>
                    <a:pt x="634886" y="540447"/>
                  </a:lnTo>
                  <a:lnTo>
                    <a:pt x="0" y="54044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0" y="333286"/>
              <a:ext cx="9632339" cy="395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10"/>
                </a:lnSpc>
              </a:pPr>
              <a:r>
                <a:rPr lang="en-US" sz="1721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1.Introduction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3103394" y="1387630"/>
              <a:ext cx="7657805" cy="395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10"/>
                </a:lnSpc>
                <a:spcBef>
                  <a:spcPct val="0"/>
                </a:spcBef>
              </a:pPr>
              <a:r>
                <a:rPr lang="en-US" sz="1721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2. Current People-Management Challenges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3213570" y="2523037"/>
              <a:ext cx="7044352" cy="395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10"/>
                </a:lnSpc>
                <a:spcBef>
                  <a:spcPct val="0"/>
                </a:spcBef>
              </a:pPr>
              <a:r>
                <a:rPr lang="en-US" sz="1721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3. Organisational Culture and Its Impact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3398370" y="3622665"/>
              <a:ext cx="4718905" cy="395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10"/>
                </a:lnSpc>
                <a:spcBef>
                  <a:spcPct val="0"/>
                </a:spcBef>
              </a:pPr>
              <a:r>
                <a:rPr lang="en-US" sz="1721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4. HR Strategy: 3-Year Plan</a:t>
              </a:r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3103394" y="4793852"/>
              <a:ext cx="5509667" cy="395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10"/>
                </a:lnSpc>
                <a:spcBef>
                  <a:spcPct val="0"/>
                </a:spcBef>
              </a:pPr>
              <a:r>
                <a:rPr lang="en-US" sz="1721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5. SMART Recommendations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3420837" y="5830542"/>
              <a:ext cx="4327998" cy="395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10"/>
                </a:lnSpc>
                <a:spcBef>
                  <a:spcPct val="0"/>
                </a:spcBef>
              </a:pPr>
              <a:r>
                <a:rPr lang="en-US" sz="1721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6. Impact of the Strategy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3420837" y="6981061"/>
              <a:ext cx="3688870" cy="395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10"/>
                </a:lnSpc>
                <a:spcBef>
                  <a:spcPct val="0"/>
                </a:spcBef>
              </a:pPr>
              <a:r>
                <a:rPr lang="en-US" sz="1721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7. Overall Conclusion</a:t>
              </a:r>
            </a:p>
          </p:txBody>
        </p:sp>
        <p:grpSp>
          <p:nvGrpSpPr>
            <p:cNvPr id="45" name="Group 45"/>
            <p:cNvGrpSpPr/>
            <p:nvPr/>
          </p:nvGrpSpPr>
          <p:grpSpPr>
            <a:xfrm>
              <a:off x="2435371" y="7939764"/>
              <a:ext cx="9632339" cy="947792"/>
              <a:chOff x="0" y="0"/>
              <a:chExt cx="2447118" cy="240789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2447118" cy="240789"/>
              </a:xfrm>
              <a:custGeom>
                <a:avLst/>
                <a:gdLst/>
                <a:ahLst/>
                <a:cxnLst/>
                <a:rect l="l" t="t" r="r" b="b"/>
                <a:pathLst>
                  <a:path w="2447118" h="240789">
                    <a:moveTo>
                      <a:pt x="54654" y="0"/>
                    </a:moveTo>
                    <a:lnTo>
                      <a:pt x="2392464" y="0"/>
                    </a:lnTo>
                    <a:cubicBezTo>
                      <a:pt x="2422648" y="0"/>
                      <a:pt x="2447118" y="24470"/>
                      <a:pt x="2447118" y="54654"/>
                    </a:cubicBezTo>
                    <a:lnTo>
                      <a:pt x="2447118" y="186134"/>
                    </a:lnTo>
                    <a:cubicBezTo>
                      <a:pt x="2447118" y="200629"/>
                      <a:pt x="2441360" y="214531"/>
                      <a:pt x="2431110" y="224781"/>
                    </a:cubicBezTo>
                    <a:cubicBezTo>
                      <a:pt x="2420860" y="235030"/>
                      <a:pt x="2406959" y="240789"/>
                      <a:pt x="2392464" y="240789"/>
                    </a:cubicBezTo>
                    <a:lnTo>
                      <a:pt x="54654" y="240789"/>
                    </a:lnTo>
                    <a:cubicBezTo>
                      <a:pt x="40159" y="240789"/>
                      <a:pt x="26258" y="235030"/>
                      <a:pt x="16008" y="224781"/>
                    </a:cubicBezTo>
                    <a:cubicBezTo>
                      <a:pt x="5758" y="214531"/>
                      <a:pt x="0" y="200629"/>
                      <a:pt x="0" y="186134"/>
                    </a:cubicBezTo>
                    <a:lnTo>
                      <a:pt x="0" y="54654"/>
                    </a:lnTo>
                    <a:cubicBezTo>
                      <a:pt x="0" y="40159"/>
                      <a:pt x="5758" y="26258"/>
                      <a:pt x="16008" y="16008"/>
                    </a:cubicBezTo>
                    <a:cubicBezTo>
                      <a:pt x="26258" y="5758"/>
                      <a:pt x="40159" y="0"/>
                      <a:pt x="54654" y="0"/>
                    </a:cubicBezTo>
                    <a:close/>
                  </a:path>
                </a:pathLst>
              </a:custGeom>
              <a:solidFill>
                <a:srgbClr val="5F6C8C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66675"/>
                <a:ext cx="2447118" cy="307464"/>
              </a:xfrm>
              <a:prstGeom prst="rect">
                <a:avLst/>
              </a:prstGeom>
            </p:spPr>
            <p:txBody>
              <a:bodyPr lIns="39498" tIns="39498" rIns="39498" bIns="39498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  <p:sp>
          <p:nvSpPr>
            <p:cNvPr id="48" name="Freeform 48"/>
            <p:cNvSpPr/>
            <p:nvPr/>
          </p:nvSpPr>
          <p:spPr>
            <a:xfrm>
              <a:off x="2763484" y="8143437"/>
              <a:ext cx="634886" cy="540447"/>
            </a:xfrm>
            <a:custGeom>
              <a:avLst/>
              <a:gdLst/>
              <a:ahLst/>
              <a:cxnLst/>
              <a:rect l="l" t="t" r="r" b="b"/>
              <a:pathLst>
                <a:path w="634886" h="540447">
                  <a:moveTo>
                    <a:pt x="0" y="0"/>
                  </a:moveTo>
                  <a:lnTo>
                    <a:pt x="634886" y="0"/>
                  </a:lnTo>
                  <a:lnTo>
                    <a:pt x="634886" y="540446"/>
                  </a:lnTo>
                  <a:lnTo>
                    <a:pt x="0" y="5404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103394" y="8113926"/>
              <a:ext cx="3688870" cy="3957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410"/>
                </a:lnSpc>
                <a:spcBef>
                  <a:spcPct val="0"/>
                </a:spcBef>
              </a:pPr>
              <a:r>
                <a:rPr lang="en-US" sz="1721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8. Reference List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728455" y="-2382220"/>
            <a:ext cx="6692774" cy="669277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905136" y="1359942"/>
            <a:ext cx="6914622" cy="691462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37153" r="-1322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971125" y="346546"/>
            <a:ext cx="4470707" cy="4470707"/>
            <a:chOff x="0" y="0"/>
            <a:chExt cx="6350000" cy="6350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0" y="6350000"/>
                  </a:moveTo>
                  <a:lnTo>
                    <a:pt x="6350000" y="6350000"/>
                  </a:lnTo>
                  <a:lnTo>
                    <a:pt x="6350000" y="0"/>
                  </a:lnTo>
                  <a:cubicBezTo>
                    <a:pt x="2843530" y="0"/>
                    <a:pt x="0" y="2843530"/>
                    <a:pt x="0" y="635000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570137" y="907457"/>
            <a:ext cx="3348884" cy="3348884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0" y="6350000"/>
                  </a:moveTo>
                  <a:lnTo>
                    <a:pt x="6350000" y="6350000"/>
                  </a:lnTo>
                  <a:lnTo>
                    <a:pt x="6350000" y="0"/>
                  </a:lnTo>
                  <a:cubicBezTo>
                    <a:pt x="2843530" y="0"/>
                    <a:pt x="0" y="2843530"/>
                    <a:pt x="0" y="6350000"/>
                  </a:cubicBezTo>
                  <a:close/>
                </a:path>
              </a:pathLst>
            </a:custGeom>
            <a:blipFill>
              <a:blip r:embed="rId2"/>
              <a:stretch>
                <a:fillRect l="-75371" t="-29338" r="-155973" b="-9100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748414" y="-2054500"/>
            <a:ext cx="5120425" cy="5120425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FE4F0">
                <a:alpha val="5568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05136" y="505712"/>
            <a:ext cx="723001" cy="723001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0025" cap="sq">
              <a:solidFill>
                <a:srgbClr val="202E4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 rot="-8100000">
            <a:off x="14643563" y="6873274"/>
            <a:ext cx="3965949" cy="4735462"/>
          </a:xfrm>
          <a:custGeom>
            <a:avLst/>
            <a:gdLst/>
            <a:ahLst/>
            <a:cxnLst/>
            <a:rect l="l" t="t" r="r" b="b"/>
            <a:pathLst>
              <a:path w="3965949" h="4735462">
                <a:moveTo>
                  <a:pt x="0" y="0"/>
                </a:moveTo>
                <a:lnTo>
                  <a:pt x="3965949" y="0"/>
                </a:lnTo>
                <a:lnTo>
                  <a:pt x="3965949" y="4735461"/>
                </a:lnTo>
                <a:lnTo>
                  <a:pt x="0" y="473546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297061" y="537570"/>
            <a:ext cx="3604736" cy="5897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5" lvl="1" indent="-377828" algn="r">
              <a:lnSpc>
                <a:spcPts val="4900"/>
              </a:lnSpc>
              <a:buAutoNum type="arabicPeriod"/>
            </a:pPr>
            <a:r>
              <a:rPr lang="en-US" sz="33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Introduction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28700" y="2164747"/>
            <a:ext cx="5746195" cy="9410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7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1.1 Purpose of today’s presentation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89095" y="4173482"/>
            <a:ext cx="8254905" cy="39155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9248" lvl="1" indent="-239624" algn="l">
              <a:lnSpc>
                <a:spcPts val="3107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Outline the key people-management issues currently affecting performance and workforce stability.</a:t>
            </a:r>
          </a:p>
          <a:p>
            <a:pPr algn="l">
              <a:lnSpc>
                <a:spcPts val="3107"/>
              </a:lnSpc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79248" lvl="1" indent="-239624" algn="l">
              <a:lnSpc>
                <a:spcPts val="3107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Highlight how current management practices and culture influence engagement, retention, and service delivery.</a:t>
            </a:r>
          </a:p>
          <a:p>
            <a:pPr algn="l">
              <a:lnSpc>
                <a:spcPts val="3107"/>
              </a:lnSpc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79248" lvl="1" indent="-239624" algn="l">
              <a:lnSpc>
                <a:spcPts val="3107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Present a clear, evidence-based HR strategy for the next three years.</a:t>
            </a:r>
          </a:p>
          <a:p>
            <a:pPr algn="just">
              <a:lnSpc>
                <a:spcPts val="3107"/>
              </a:lnSpc>
              <a:spcBef>
                <a:spcPct val="0"/>
              </a:spcBef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728455" y="-2382220"/>
            <a:ext cx="6692774" cy="669277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905136" y="1359942"/>
            <a:ext cx="6914622" cy="691462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37153" r="-1322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971125" y="346546"/>
            <a:ext cx="4470707" cy="4470707"/>
            <a:chOff x="0" y="0"/>
            <a:chExt cx="6350000" cy="6350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0" y="6350000"/>
                  </a:moveTo>
                  <a:lnTo>
                    <a:pt x="6350000" y="6350000"/>
                  </a:lnTo>
                  <a:lnTo>
                    <a:pt x="6350000" y="0"/>
                  </a:lnTo>
                  <a:cubicBezTo>
                    <a:pt x="2843530" y="0"/>
                    <a:pt x="0" y="2843530"/>
                    <a:pt x="0" y="6350000"/>
                  </a:cubicBez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570137" y="907457"/>
            <a:ext cx="3348884" cy="3348884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0" y="6350000"/>
                  </a:moveTo>
                  <a:lnTo>
                    <a:pt x="6350000" y="6350000"/>
                  </a:lnTo>
                  <a:lnTo>
                    <a:pt x="6350000" y="0"/>
                  </a:lnTo>
                  <a:cubicBezTo>
                    <a:pt x="2843530" y="0"/>
                    <a:pt x="0" y="2843530"/>
                    <a:pt x="0" y="6350000"/>
                  </a:cubicBezTo>
                  <a:close/>
                </a:path>
              </a:pathLst>
            </a:custGeom>
            <a:blipFill>
              <a:blip r:embed="rId2"/>
              <a:stretch>
                <a:fillRect l="-75371" t="-29338" r="-155973" b="-9100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748414" y="-2054500"/>
            <a:ext cx="5120425" cy="5120425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FE4F0">
                <a:alpha val="5568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05136" y="505712"/>
            <a:ext cx="723001" cy="723001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0025" cap="sq">
              <a:solidFill>
                <a:srgbClr val="202E4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 rot="-8100000">
            <a:off x="14643563" y="6873274"/>
            <a:ext cx="3965949" cy="4735462"/>
          </a:xfrm>
          <a:custGeom>
            <a:avLst/>
            <a:gdLst/>
            <a:ahLst/>
            <a:cxnLst/>
            <a:rect l="l" t="t" r="r" b="b"/>
            <a:pathLst>
              <a:path w="3965949" h="4735462">
                <a:moveTo>
                  <a:pt x="0" y="0"/>
                </a:moveTo>
                <a:lnTo>
                  <a:pt x="3965949" y="0"/>
                </a:lnTo>
                <a:lnTo>
                  <a:pt x="3965949" y="4735461"/>
                </a:lnTo>
                <a:lnTo>
                  <a:pt x="0" y="473546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684762" y="1984999"/>
            <a:ext cx="5495925" cy="596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1.2 Strategic Focus Areas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0198" y="3587695"/>
            <a:ext cx="6505052" cy="5477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9248" lvl="1" indent="-239624" algn="l">
              <a:lnSpc>
                <a:spcPts val="3107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Developing people-management capability across supervisory and managerial levels.</a:t>
            </a:r>
          </a:p>
          <a:p>
            <a:pPr algn="l">
              <a:lnSpc>
                <a:spcPts val="3107"/>
              </a:lnSpc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79248" lvl="1" indent="-239624" algn="l">
              <a:lnSpc>
                <a:spcPts val="3107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Improving performance management processes and accountability.</a:t>
            </a:r>
          </a:p>
          <a:p>
            <a:pPr algn="l">
              <a:lnSpc>
                <a:spcPts val="3107"/>
              </a:lnSpc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79248" lvl="1" indent="-239624" algn="l">
              <a:lnSpc>
                <a:spcPts val="3107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Strengthening employee engagement, retention, and career development.</a:t>
            </a:r>
          </a:p>
          <a:p>
            <a:pPr algn="l">
              <a:lnSpc>
                <a:spcPts val="3107"/>
              </a:lnSpc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79248" lvl="1" indent="-239624" algn="l">
              <a:lnSpc>
                <a:spcPts val="3107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Supporting a shift toward a more people-centred and sustainable organisational culture.</a:t>
            </a:r>
          </a:p>
          <a:p>
            <a:pPr algn="ctr">
              <a:lnSpc>
                <a:spcPts val="3107"/>
              </a:lnSpc>
              <a:spcBef>
                <a:spcPct val="0"/>
              </a:spcBef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672006" y="8505330"/>
            <a:ext cx="6692774" cy="669277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0" cap="sq">
              <a:solidFill>
                <a:srgbClr val="FF914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3672006" y="8306264"/>
            <a:ext cx="2097271" cy="752970"/>
          </a:xfrm>
          <a:custGeom>
            <a:avLst/>
            <a:gdLst/>
            <a:ahLst/>
            <a:cxnLst/>
            <a:rect l="l" t="t" r="r" b="b"/>
            <a:pathLst>
              <a:path w="2097271" h="752970">
                <a:moveTo>
                  <a:pt x="0" y="0"/>
                </a:moveTo>
                <a:lnTo>
                  <a:pt x="2097271" y="0"/>
                </a:lnTo>
                <a:lnTo>
                  <a:pt x="2097271" y="752970"/>
                </a:lnTo>
                <a:lnTo>
                  <a:pt x="0" y="75297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7853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6656893" y="7120029"/>
            <a:ext cx="723001" cy="72300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0025" cap="sq">
              <a:solidFill>
                <a:srgbClr val="202E4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4757137" y="-2900494"/>
            <a:ext cx="5120425" cy="5120425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2834283" y="1064881"/>
            <a:ext cx="12619434" cy="793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60"/>
              </a:lnSpc>
            </a:pPr>
            <a:r>
              <a:rPr lang="en-US" sz="44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2. Current People-Management Challenges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23620" y="2313252"/>
            <a:ext cx="8472726" cy="635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2.1 Performance Management Issues 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3537490" y="3724322"/>
            <a:ext cx="10860092" cy="4581943"/>
            <a:chOff x="0" y="0"/>
            <a:chExt cx="14480122" cy="6109257"/>
          </a:xfrm>
        </p:grpSpPr>
        <p:sp>
          <p:nvSpPr>
            <p:cNvPr id="15" name="Freeform 15"/>
            <p:cNvSpPr/>
            <p:nvPr/>
          </p:nvSpPr>
          <p:spPr>
            <a:xfrm>
              <a:off x="3972959" y="2174654"/>
              <a:ext cx="7004775" cy="1759950"/>
            </a:xfrm>
            <a:custGeom>
              <a:avLst/>
              <a:gdLst/>
              <a:ahLst/>
              <a:cxnLst/>
              <a:rect l="l" t="t" r="r" b="b"/>
              <a:pathLst>
                <a:path w="7004775" h="1759950">
                  <a:moveTo>
                    <a:pt x="0" y="0"/>
                  </a:moveTo>
                  <a:lnTo>
                    <a:pt x="7004776" y="0"/>
                  </a:lnTo>
                  <a:lnTo>
                    <a:pt x="7004776" y="1759949"/>
                  </a:lnTo>
                  <a:lnTo>
                    <a:pt x="0" y="175994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70571" y="0"/>
              <a:ext cx="7004775" cy="1759950"/>
            </a:xfrm>
            <a:custGeom>
              <a:avLst/>
              <a:gdLst/>
              <a:ahLst/>
              <a:cxnLst/>
              <a:rect l="l" t="t" r="r" b="b"/>
              <a:pathLst>
                <a:path w="7004775" h="1759950">
                  <a:moveTo>
                    <a:pt x="0" y="0"/>
                  </a:moveTo>
                  <a:lnTo>
                    <a:pt x="7004776" y="0"/>
                  </a:lnTo>
                  <a:lnTo>
                    <a:pt x="7004776" y="1759950"/>
                  </a:lnTo>
                  <a:lnTo>
                    <a:pt x="0" y="1759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7475347" y="4349307"/>
              <a:ext cx="7004775" cy="1759950"/>
            </a:xfrm>
            <a:custGeom>
              <a:avLst/>
              <a:gdLst/>
              <a:ahLst/>
              <a:cxnLst/>
              <a:rect l="l" t="t" r="r" b="b"/>
              <a:pathLst>
                <a:path w="7004775" h="1759950">
                  <a:moveTo>
                    <a:pt x="0" y="0"/>
                  </a:moveTo>
                  <a:lnTo>
                    <a:pt x="7004775" y="0"/>
                  </a:lnTo>
                  <a:lnTo>
                    <a:pt x="7004775" y="1759950"/>
                  </a:lnTo>
                  <a:lnTo>
                    <a:pt x="0" y="1759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283410"/>
              <a:ext cx="8243788" cy="10328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07"/>
                </a:lnSpc>
                <a:spcBef>
                  <a:spcPct val="0"/>
                </a:spcBef>
              </a:pPr>
              <a:r>
                <a:rPr lang="en-US" sz="2219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Supervisors avoid addressing underperformance (LSE, 2019)</a:t>
              </a:r>
              <a:r>
                <a:rPr lang="en-US" sz="2219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.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3873710" y="2504842"/>
              <a:ext cx="7203273" cy="10328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07"/>
                </a:lnSpc>
                <a:spcBef>
                  <a:spcPct val="0"/>
                </a:spcBef>
              </a:pPr>
              <a:r>
                <a:rPr lang="en-US" sz="2219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Limited confidence in giving constructive feedback (LSE, 2019)</a:t>
              </a:r>
              <a:r>
                <a:rPr lang="en-US" sz="2219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.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267916" y="4728365"/>
              <a:ext cx="7212206" cy="10328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07"/>
                </a:lnSpc>
                <a:spcBef>
                  <a:spcPct val="0"/>
                </a:spcBef>
              </a:pPr>
              <a:r>
                <a:rPr lang="en-US" sz="2219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Inconsistent expectations across teams.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-1913685" y="7843030"/>
            <a:ext cx="5120425" cy="5120425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2488855" y="8306264"/>
            <a:ext cx="2097271" cy="752970"/>
          </a:xfrm>
          <a:custGeom>
            <a:avLst/>
            <a:gdLst/>
            <a:ahLst/>
            <a:cxnLst/>
            <a:rect l="l" t="t" r="r" b="b"/>
            <a:pathLst>
              <a:path w="2097271" h="752970">
                <a:moveTo>
                  <a:pt x="0" y="0"/>
                </a:moveTo>
                <a:lnTo>
                  <a:pt x="2097270" y="0"/>
                </a:lnTo>
                <a:lnTo>
                  <a:pt x="2097270" y="752970"/>
                </a:lnTo>
                <a:lnTo>
                  <a:pt x="0" y="75297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178533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672006" y="8505330"/>
            <a:ext cx="6692774" cy="669277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0" cap="sq">
              <a:solidFill>
                <a:srgbClr val="FF914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3672006" y="8306264"/>
            <a:ext cx="2097271" cy="752970"/>
          </a:xfrm>
          <a:custGeom>
            <a:avLst/>
            <a:gdLst/>
            <a:ahLst/>
            <a:cxnLst/>
            <a:rect l="l" t="t" r="r" b="b"/>
            <a:pathLst>
              <a:path w="2097271" h="752970">
                <a:moveTo>
                  <a:pt x="0" y="0"/>
                </a:moveTo>
                <a:lnTo>
                  <a:pt x="2097271" y="0"/>
                </a:lnTo>
                <a:lnTo>
                  <a:pt x="2097271" y="752970"/>
                </a:lnTo>
                <a:lnTo>
                  <a:pt x="0" y="75297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7853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6656893" y="7120029"/>
            <a:ext cx="723001" cy="72300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0025" cap="sq">
              <a:solidFill>
                <a:srgbClr val="202E4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4757137" y="-2900494"/>
            <a:ext cx="5120425" cy="5120425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711963" y="3096726"/>
            <a:ext cx="9848020" cy="6161574"/>
            <a:chOff x="0" y="0"/>
            <a:chExt cx="13130693" cy="8215432"/>
          </a:xfrm>
        </p:grpSpPr>
        <p:grpSp>
          <p:nvGrpSpPr>
            <p:cNvPr id="13" name="Group 13"/>
            <p:cNvGrpSpPr/>
            <p:nvPr/>
          </p:nvGrpSpPr>
          <p:grpSpPr>
            <a:xfrm>
              <a:off x="0" y="0"/>
              <a:ext cx="13130693" cy="2098587"/>
              <a:chOff x="0" y="0"/>
              <a:chExt cx="2593717" cy="414536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2593717" cy="414536"/>
              </a:xfrm>
              <a:custGeom>
                <a:avLst/>
                <a:gdLst/>
                <a:ahLst/>
                <a:cxnLst/>
                <a:rect l="l" t="t" r="r" b="b"/>
                <a:pathLst>
                  <a:path w="2593717" h="414536">
                    <a:moveTo>
                      <a:pt x="40093" y="0"/>
                    </a:moveTo>
                    <a:lnTo>
                      <a:pt x="2553624" y="0"/>
                    </a:lnTo>
                    <a:cubicBezTo>
                      <a:pt x="2575767" y="0"/>
                      <a:pt x="2593717" y="17950"/>
                      <a:pt x="2593717" y="40093"/>
                    </a:cubicBezTo>
                    <a:lnTo>
                      <a:pt x="2593717" y="374443"/>
                    </a:lnTo>
                    <a:cubicBezTo>
                      <a:pt x="2593717" y="396585"/>
                      <a:pt x="2575767" y="414536"/>
                      <a:pt x="2553624" y="414536"/>
                    </a:cubicBezTo>
                    <a:lnTo>
                      <a:pt x="40093" y="414536"/>
                    </a:lnTo>
                    <a:cubicBezTo>
                      <a:pt x="17950" y="414536"/>
                      <a:pt x="0" y="396585"/>
                      <a:pt x="0" y="374443"/>
                    </a:cubicBezTo>
                    <a:lnTo>
                      <a:pt x="0" y="40093"/>
                    </a:lnTo>
                    <a:cubicBezTo>
                      <a:pt x="0" y="17950"/>
                      <a:pt x="17950" y="0"/>
                      <a:pt x="40093" y="0"/>
                    </a:cubicBezTo>
                    <a:close/>
                  </a:path>
                </a:pathLst>
              </a:custGeom>
              <a:solidFill>
                <a:srgbClr val="DFE4F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66675"/>
                <a:ext cx="2593717" cy="4812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0" y="3058423"/>
              <a:ext cx="13130693" cy="2098587"/>
              <a:chOff x="0" y="0"/>
              <a:chExt cx="2593717" cy="414536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2593717" cy="414536"/>
              </a:xfrm>
              <a:custGeom>
                <a:avLst/>
                <a:gdLst/>
                <a:ahLst/>
                <a:cxnLst/>
                <a:rect l="l" t="t" r="r" b="b"/>
                <a:pathLst>
                  <a:path w="2593717" h="414536">
                    <a:moveTo>
                      <a:pt x="40093" y="0"/>
                    </a:moveTo>
                    <a:lnTo>
                      <a:pt x="2553624" y="0"/>
                    </a:lnTo>
                    <a:cubicBezTo>
                      <a:pt x="2575767" y="0"/>
                      <a:pt x="2593717" y="17950"/>
                      <a:pt x="2593717" y="40093"/>
                    </a:cubicBezTo>
                    <a:lnTo>
                      <a:pt x="2593717" y="374443"/>
                    </a:lnTo>
                    <a:cubicBezTo>
                      <a:pt x="2593717" y="396585"/>
                      <a:pt x="2575767" y="414536"/>
                      <a:pt x="2553624" y="414536"/>
                    </a:cubicBezTo>
                    <a:lnTo>
                      <a:pt x="40093" y="414536"/>
                    </a:lnTo>
                    <a:cubicBezTo>
                      <a:pt x="17950" y="414536"/>
                      <a:pt x="0" y="396585"/>
                      <a:pt x="0" y="374443"/>
                    </a:cubicBezTo>
                    <a:lnTo>
                      <a:pt x="0" y="40093"/>
                    </a:lnTo>
                    <a:cubicBezTo>
                      <a:pt x="0" y="17950"/>
                      <a:pt x="17950" y="0"/>
                      <a:pt x="40093" y="0"/>
                    </a:cubicBezTo>
                    <a:close/>
                  </a:path>
                </a:pathLst>
              </a:custGeom>
              <a:solidFill>
                <a:srgbClr val="DFE4F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66675"/>
                <a:ext cx="2593717" cy="4812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0" y="6116845"/>
              <a:ext cx="13130693" cy="2098587"/>
              <a:chOff x="0" y="0"/>
              <a:chExt cx="2593717" cy="41453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2593717" cy="414536"/>
              </a:xfrm>
              <a:custGeom>
                <a:avLst/>
                <a:gdLst/>
                <a:ahLst/>
                <a:cxnLst/>
                <a:rect l="l" t="t" r="r" b="b"/>
                <a:pathLst>
                  <a:path w="2593717" h="414536">
                    <a:moveTo>
                      <a:pt x="40093" y="0"/>
                    </a:moveTo>
                    <a:lnTo>
                      <a:pt x="2553624" y="0"/>
                    </a:lnTo>
                    <a:cubicBezTo>
                      <a:pt x="2575767" y="0"/>
                      <a:pt x="2593717" y="17950"/>
                      <a:pt x="2593717" y="40093"/>
                    </a:cubicBezTo>
                    <a:lnTo>
                      <a:pt x="2593717" y="374443"/>
                    </a:lnTo>
                    <a:cubicBezTo>
                      <a:pt x="2593717" y="396585"/>
                      <a:pt x="2575767" y="414536"/>
                      <a:pt x="2553624" y="414536"/>
                    </a:cubicBezTo>
                    <a:lnTo>
                      <a:pt x="40093" y="414536"/>
                    </a:lnTo>
                    <a:cubicBezTo>
                      <a:pt x="17950" y="414536"/>
                      <a:pt x="0" y="396585"/>
                      <a:pt x="0" y="374443"/>
                    </a:cubicBezTo>
                    <a:lnTo>
                      <a:pt x="0" y="40093"/>
                    </a:lnTo>
                    <a:cubicBezTo>
                      <a:pt x="0" y="17950"/>
                      <a:pt x="17950" y="0"/>
                      <a:pt x="40093" y="0"/>
                    </a:cubicBezTo>
                    <a:close/>
                  </a:path>
                </a:pathLst>
              </a:custGeom>
              <a:solidFill>
                <a:srgbClr val="DFE4F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2593717" cy="4812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</p:grpSp>
      <p:grpSp>
        <p:nvGrpSpPr>
          <p:cNvPr id="22" name="Group 22"/>
          <p:cNvGrpSpPr/>
          <p:nvPr/>
        </p:nvGrpSpPr>
        <p:grpSpPr>
          <a:xfrm>
            <a:off x="3969517" y="3751372"/>
            <a:ext cx="164922" cy="164922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488294" y="1850043"/>
            <a:ext cx="7147679" cy="635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2.2 Managerial Capability Gaps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73747" y="3487285"/>
            <a:ext cx="7924452" cy="791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Promotions based on technical skill, not people leadership (Northouse, 2025).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3969517" y="8340408"/>
            <a:ext cx="164922" cy="164922"/>
            <a:chOff x="0" y="0"/>
            <a:chExt cx="812800" cy="8128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969517" y="6012591"/>
            <a:ext cx="164922" cy="164922"/>
            <a:chOff x="0" y="0"/>
            <a:chExt cx="812800" cy="8128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192855" y="5748504"/>
            <a:ext cx="8886236" cy="791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Managers focus on scheduling/compliance rather than coaching (Lussier &amp; Achua, 2022).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44892" y="8076321"/>
            <a:ext cx="8582161" cy="791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Limited skills for motivation and difficult conversations (Northouse, 2025).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672006" y="8505330"/>
            <a:ext cx="6692774" cy="669277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0" cap="sq">
              <a:solidFill>
                <a:srgbClr val="FF914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3672006" y="8306264"/>
            <a:ext cx="2097271" cy="752970"/>
          </a:xfrm>
          <a:custGeom>
            <a:avLst/>
            <a:gdLst/>
            <a:ahLst/>
            <a:cxnLst/>
            <a:rect l="l" t="t" r="r" b="b"/>
            <a:pathLst>
              <a:path w="2097271" h="752970">
                <a:moveTo>
                  <a:pt x="0" y="0"/>
                </a:moveTo>
                <a:lnTo>
                  <a:pt x="2097271" y="0"/>
                </a:lnTo>
                <a:lnTo>
                  <a:pt x="2097271" y="752970"/>
                </a:lnTo>
                <a:lnTo>
                  <a:pt x="0" y="75297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7853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6656893" y="7120029"/>
            <a:ext cx="723001" cy="72300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0025" cap="sq">
              <a:solidFill>
                <a:srgbClr val="202E4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4757137" y="-2900494"/>
            <a:ext cx="5120425" cy="5120425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1850043"/>
            <a:ext cx="8711327" cy="635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2.3 Engagement &amp; Retention Problems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821176" y="3162423"/>
            <a:ext cx="10148342" cy="5405274"/>
            <a:chOff x="0" y="0"/>
            <a:chExt cx="13531123" cy="7207032"/>
          </a:xfrm>
        </p:grpSpPr>
        <p:sp>
          <p:nvSpPr>
            <p:cNvPr id="14" name="Freeform 14"/>
            <p:cNvSpPr/>
            <p:nvPr/>
          </p:nvSpPr>
          <p:spPr>
            <a:xfrm flipH="1">
              <a:off x="0" y="0"/>
              <a:ext cx="937237" cy="1378289"/>
            </a:xfrm>
            <a:custGeom>
              <a:avLst/>
              <a:gdLst/>
              <a:ahLst/>
              <a:cxnLst/>
              <a:rect l="l" t="t" r="r" b="b"/>
              <a:pathLst>
                <a:path w="937237" h="1378289">
                  <a:moveTo>
                    <a:pt x="937237" y="0"/>
                  </a:moveTo>
                  <a:lnTo>
                    <a:pt x="0" y="0"/>
                  </a:lnTo>
                  <a:lnTo>
                    <a:pt x="0" y="1378289"/>
                  </a:lnTo>
                  <a:lnTo>
                    <a:pt x="937237" y="1378289"/>
                  </a:lnTo>
                  <a:lnTo>
                    <a:pt x="937237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 flipH="1">
              <a:off x="0" y="2626934"/>
              <a:ext cx="937237" cy="1378289"/>
            </a:xfrm>
            <a:custGeom>
              <a:avLst/>
              <a:gdLst/>
              <a:ahLst/>
              <a:cxnLst/>
              <a:rect l="l" t="t" r="r" b="b"/>
              <a:pathLst>
                <a:path w="937237" h="1378289">
                  <a:moveTo>
                    <a:pt x="937237" y="0"/>
                  </a:moveTo>
                  <a:lnTo>
                    <a:pt x="0" y="0"/>
                  </a:lnTo>
                  <a:lnTo>
                    <a:pt x="0" y="1378289"/>
                  </a:lnTo>
                  <a:lnTo>
                    <a:pt x="937237" y="1378289"/>
                  </a:lnTo>
                  <a:lnTo>
                    <a:pt x="937237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 flipH="1">
              <a:off x="0" y="5249823"/>
              <a:ext cx="937237" cy="1378289"/>
            </a:xfrm>
            <a:custGeom>
              <a:avLst/>
              <a:gdLst/>
              <a:ahLst/>
              <a:cxnLst/>
              <a:rect l="l" t="t" r="r" b="b"/>
              <a:pathLst>
                <a:path w="937237" h="1378289">
                  <a:moveTo>
                    <a:pt x="937237" y="0"/>
                  </a:moveTo>
                  <a:lnTo>
                    <a:pt x="0" y="0"/>
                  </a:lnTo>
                  <a:lnTo>
                    <a:pt x="0" y="1378289"/>
                  </a:lnTo>
                  <a:lnTo>
                    <a:pt x="937237" y="1378289"/>
                  </a:lnTo>
                  <a:lnTo>
                    <a:pt x="937237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2121552" y="974877"/>
              <a:ext cx="8123396" cy="5121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07"/>
                </a:lnSpc>
                <a:spcBef>
                  <a:spcPct val="0"/>
                </a:spcBef>
              </a:pPr>
              <a:r>
                <a:rPr lang="en-US" sz="2219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Turnover at 28%, mainly in lower-paid roles.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121552" y="3591408"/>
              <a:ext cx="9073515" cy="5121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07"/>
                </a:lnSpc>
                <a:spcBef>
                  <a:spcPct val="0"/>
                </a:spcBef>
              </a:pPr>
              <a:r>
                <a:rPr lang="en-US" sz="2219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Staff feel undervalued and unheard (CIPD, 2025)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791043" y="6174133"/>
              <a:ext cx="11740080" cy="10328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07"/>
                </a:lnSpc>
                <a:spcBef>
                  <a:spcPct val="0"/>
                </a:spcBef>
              </a:pPr>
              <a:r>
                <a:rPr lang="en-US" sz="2219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Wellbeing concerns and lack of recognition affect retention (CIPD, 2025)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672006" y="8505330"/>
            <a:ext cx="6692774" cy="669277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0" cap="sq">
              <a:solidFill>
                <a:srgbClr val="FF914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3672006" y="8306264"/>
            <a:ext cx="2097271" cy="752970"/>
          </a:xfrm>
          <a:custGeom>
            <a:avLst/>
            <a:gdLst/>
            <a:ahLst/>
            <a:cxnLst/>
            <a:rect l="l" t="t" r="r" b="b"/>
            <a:pathLst>
              <a:path w="2097271" h="752970">
                <a:moveTo>
                  <a:pt x="0" y="0"/>
                </a:moveTo>
                <a:lnTo>
                  <a:pt x="2097271" y="0"/>
                </a:lnTo>
                <a:lnTo>
                  <a:pt x="2097271" y="752970"/>
                </a:lnTo>
                <a:lnTo>
                  <a:pt x="0" y="75297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7853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6656893" y="7120029"/>
            <a:ext cx="723001" cy="72300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0025" cap="sq">
              <a:solidFill>
                <a:srgbClr val="202E4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4757137" y="-2900494"/>
            <a:ext cx="5120425" cy="5120425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4246058" y="3655680"/>
            <a:ext cx="9272754" cy="4849650"/>
          </a:xfrm>
          <a:custGeom>
            <a:avLst/>
            <a:gdLst/>
            <a:ahLst/>
            <a:cxnLst/>
            <a:rect l="l" t="t" r="r" b="b"/>
            <a:pathLst>
              <a:path w="9272754" h="4849650">
                <a:moveTo>
                  <a:pt x="0" y="0"/>
                </a:moveTo>
                <a:lnTo>
                  <a:pt x="9272753" y="0"/>
                </a:lnTo>
                <a:lnTo>
                  <a:pt x="9272753" y="4849650"/>
                </a:lnTo>
                <a:lnTo>
                  <a:pt x="0" y="484965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319323" y="1850043"/>
            <a:ext cx="5853470" cy="635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2.4 Culture Misalignment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642552" y="4550676"/>
            <a:ext cx="8479765" cy="30025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0117" lvl="1" indent="-230059" algn="l">
              <a:lnSpc>
                <a:spcPts val="2983"/>
              </a:lnSpc>
              <a:buFont typeface="Arial"/>
              <a:buChar char="•"/>
            </a:pPr>
            <a:r>
              <a:rPr lang="en-US" sz="213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“Task-driven, numbers-first” culture with low recognition (Strategy&amp;, 2018).</a:t>
            </a:r>
          </a:p>
          <a:p>
            <a:pPr algn="l">
              <a:lnSpc>
                <a:spcPts val="2983"/>
              </a:lnSpc>
            </a:pPr>
            <a:endParaRPr lang="en-US" sz="2131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60117" lvl="1" indent="-230059" algn="l">
              <a:lnSpc>
                <a:spcPts val="2983"/>
              </a:lnSpc>
              <a:buFont typeface="Arial"/>
              <a:buChar char="•"/>
            </a:pPr>
            <a:r>
              <a:rPr lang="en-US" sz="213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Resistance to new ideas; weak collaboration between teams (Buchanan &amp; Huczynski, 2017).</a:t>
            </a:r>
          </a:p>
          <a:p>
            <a:pPr algn="l">
              <a:lnSpc>
                <a:spcPts val="2983"/>
              </a:lnSpc>
            </a:pPr>
            <a:endParaRPr lang="en-US" sz="2131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60117" lvl="1" indent="-230059" algn="l">
              <a:lnSpc>
                <a:spcPts val="2983"/>
              </a:lnSpc>
              <a:buFont typeface="Arial"/>
              <a:buChar char="•"/>
            </a:pPr>
            <a:r>
              <a:rPr lang="en-US" sz="213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Limited development opportunities.</a:t>
            </a:r>
          </a:p>
          <a:p>
            <a:pPr algn="ctr">
              <a:lnSpc>
                <a:spcPts val="2983"/>
              </a:lnSpc>
              <a:spcBef>
                <a:spcPct val="0"/>
              </a:spcBef>
            </a:pPr>
            <a:endParaRPr lang="en-US" sz="2131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672006" y="8505330"/>
            <a:ext cx="6692774" cy="6692774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0" cap="sq">
              <a:solidFill>
                <a:srgbClr val="FF914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3672006" y="8306264"/>
            <a:ext cx="2097271" cy="752970"/>
          </a:xfrm>
          <a:custGeom>
            <a:avLst/>
            <a:gdLst/>
            <a:ahLst/>
            <a:cxnLst/>
            <a:rect l="l" t="t" r="r" b="b"/>
            <a:pathLst>
              <a:path w="2097271" h="752970">
                <a:moveTo>
                  <a:pt x="0" y="0"/>
                </a:moveTo>
                <a:lnTo>
                  <a:pt x="2097271" y="0"/>
                </a:lnTo>
                <a:lnTo>
                  <a:pt x="2097271" y="752970"/>
                </a:lnTo>
                <a:lnTo>
                  <a:pt x="0" y="75297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7853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6656893" y="7120029"/>
            <a:ext cx="723001" cy="72300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0025" cap="sq">
              <a:solidFill>
                <a:srgbClr val="202E4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4757137" y="-2900494"/>
            <a:ext cx="5120425" cy="5120425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3394174" y="904875"/>
            <a:ext cx="11499652" cy="793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60"/>
              </a:lnSpc>
            </a:pPr>
            <a:r>
              <a:rPr lang="en-US" sz="44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3. Organisational Culture and Its Impact</a:t>
            </a:r>
          </a:p>
        </p:txBody>
      </p:sp>
      <p:grpSp>
        <p:nvGrpSpPr>
          <p:cNvPr id="13" name="Group 13"/>
          <p:cNvGrpSpPr/>
          <p:nvPr/>
        </p:nvGrpSpPr>
        <p:grpSpPr>
          <a:xfrm rot="1538435">
            <a:off x="-3346387" y="8961562"/>
            <a:ext cx="6692774" cy="6692774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0" cap="sq">
              <a:solidFill>
                <a:srgbClr val="FF914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101566" y="2387635"/>
            <a:ext cx="8042434" cy="635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3.1 Current Cultural Characteristics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135267" y="4063866"/>
            <a:ext cx="14017466" cy="3134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Strong emphasis on output and efficiency over people support (Strategy&amp;, 2018).</a:t>
            </a:r>
          </a:p>
          <a:p>
            <a:pPr algn="l">
              <a:lnSpc>
                <a:spcPts val="3107"/>
              </a:lnSpc>
              <a:spcBef>
                <a:spcPct val="0"/>
              </a:spcBef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Processes feel rigid, with limited openness to new ways of working (Buchanan &amp; Huczynski, 2017.)</a:t>
            </a:r>
          </a:p>
          <a:p>
            <a:pPr algn="l">
              <a:lnSpc>
                <a:spcPts val="3107"/>
              </a:lnSpc>
              <a:spcBef>
                <a:spcPct val="0"/>
              </a:spcBef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.</a:t>
            </a: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Teams work independently with minimal cross-team collaboration.</a:t>
            </a:r>
          </a:p>
          <a:p>
            <a:pPr algn="l">
              <a:lnSpc>
                <a:spcPts val="3107"/>
              </a:lnSpc>
              <a:spcBef>
                <a:spcPct val="0"/>
              </a:spcBef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Managers have limited preparation for leading and developing staff (Northouse, 2025).</a:t>
            </a:r>
          </a:p>
          <a:p>
            <a:pPr algn="ctr">
              <a:lnSpc>
                <a:spcPts val="3107"/>
              </a:lnSpc>
              <a:spcBef>
                <a:spcPct val="0"/>
              </a:spcBef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5948" y="5871705"/>
            <a:ext cx="546811" cy="546811"/>
          </a:xfrm>
          <a:custGeom>
            <a:avLst/>
            <a:gdLst/>
            <a:ahLst/>
            <a:cxnLst/>
            <a:rect l="l" t="t" r="r" b="b"/>
            <a:pathLst>
              <a:path w="546811" h="546811">
                <a:moveTo>
                  <a:pt x="0" y="0"/>
                </a:moveTo>
                <a:lnTo>
                  <a:pt x="546810" y="0"/>
                </a:lnTo>
                <a:lnTo>
                  <a:pt x="546810" y="546811"/>
                </a:lnTo>
                <a:lnTo>
                  <a:pt x="0" y="54681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15948" y="3897036"/>
            <a:ext cx="546811" cy="546811"/>
          </a:xfrm>
          <a:custGeom>
            <a:avLst/>
            <a:gdLst/>
            <a:ahLst/>
            <a:cxnLst/>
            <a:rect l="l" t="t" r="r" b="b"/>
            <a:pathLst>
              <a:path w="546811" h="546811">
                <a:moveTo>
                  <a:pt x="0" y="0"/>
                </a:moveTo>
                <a:lnTo>
                  <a:pt x="546810" y="0"/>
                </a:lnTo>
                <a:lnTo>
                  <a:pt x="546810" y="546811"/>
                </a:lnTo>
                <a:lnTo>
                  <a:pt x="0" y="54681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1382988" y="1756548"/>
            <a:ext cx="783070" cy="783070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0025" cap="sq">
              <a:solidFill>
                <a:srgbClr val="202E4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 rot="-8100000">
            <a:off x="13836234" y="-844651"/>
            <a:ext cx="4295455" cy="5128902"/>
          </a:xfrm>
          <a:custGeom>
            <a:avLst/>
            <a:gdLst/>
            <a:ahLst/>
            <a:cxnLst/>
            <a:rect l="l" t="t" r="r" b="b"/>
            <a:pathLst>
              <a:path w="4295455" h="5128902">
                <a:moveTo>
                  <a:pt x="0" y="0"/>
                </a:moveTo>
                <a:lnTo>
                  <a:pt x="4295455" y="0"/>
                </a:lnTo>
                <a:lnTo>
                  <a:pt x="4295455" y="5128902"/>
                </a:lnTo>
                <a:lnTo>
                  <a:pt x="0" y="512890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515948" y="8129162"/>
            <a:ext cx="546811" cy="546811"/>
          </a:xfrm>
          <a:custGeom>
            <a:avLst/>
            <a:gdLst/>
            <a:ahLst/>
            <a:cxnLst/>
            <a:rect l="l" t="t" r="r" b="b"/>
            <a:pathLst>
              <a:path w="546811" h="546811">
                <a:moveTo>
                  <a:pt x="0" y="0"/>
                </a:moveTo>
                <a:lnTo>
                  <a:pt x="546810" y="0"/>
                </a:lnTo>
                <a:lnTo>
                  <a:pt x="546810" y="546810"/>
                </a:lnTo>
                <a:lnTo>
                  <a:pt x="0" y="54681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515948" y="1778196"/>
            <a:ext cx="7914799" cy="635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3.2 Impact on People Management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009313" y="3741432"/>
            <a:ext cx="5678286" cy="791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Low psychological safety limits open communication (McKinsey, 2023).</a:t>
            </a:r>
          </a:p>
        </p:txBody>
      </p:sp>
      <p:sp>
        <p:nvSpPr>
          <p:cNvPr id="11" name="Freeform 11"/>
          <p:cNvSpPr/>
          <p:nvPr/>
        </p:nvSpPr>
        <p:spPr>
          <a:xfrm>
            <a:off x="10453811" y="7186926"/>
            <a:ext cx="546811" cy="546811"/>
          </a:xfrm>
          <a:custGeom>
            <a:avLst/>
            <a:gdLst/>
            <a:ahLst/>
            <a:cxnLst/>
            <a:rect l="l" t="t" r="r" b="b"/>
            <a:pathLst>
              <a:path w="546811" h="546811">
                <a:moveTo>
                  <a:pt x="0" y="0"/>
                </a:moveTo>
                <a:lnTo>
                  <a:pt x="546811" y="0"/>
                </a:lnTo>
                <a:lnTo>
                  <a:pt x="546811" y="546811"/>
                </a:lnTo>
                <a:lnTo>
                  <a:pt x="0" y="54681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0453811" y="4596689"/>
            <a:ext cx="546811" cy="546811"/>
          </a:xfrm>
          <a:custGeom>
            <a:avLst/>
            <a:gdLst/>
            <a:ahLst/>
            <a:cxnLst/>
            <a:rect l="l" t="t" r="r" b="b"/>
            <a:pathLst>
              <a:path w="546811" h="546811">
                <a:moveTo>
                  <a:pt x="0" y="0"/>
                </a:moveTo>
                <a:lnTo>
                  <a:pt x="546811" y="0"/>
                </a:lnTo>
                <a:lnTo>
                  <a:pt x="546811" y="546811"/>
                </a:lnTo>
                <a:lnTo>
                  <a:pt x="0" y="54681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634204" y="5716102"/>
            <a:ext cx="6491976" cy="791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Avoidance of performance discussions creates inconsistent standards (LSE, 2019).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34204" y="7973558"/>
            <a:ext cx="6428503" cy="791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Staff feel unheard, affecting engagement and voice (CIPD, 2025).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000622" y="4441086"/>
            <a:ext cx="5915011" cy="791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Weak wellbeing support increases turnover risk (CIPD, 2025).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344289" y="7109465"/>
            <a:ext cx="5915011" cy="1181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Limited development options reduce confidence about progression (Bratton, Gold &amp; Bratton, 2021).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40669"/>
            <a:ext cx="4637351" cy="847063"/>
            <a:chOff x="0" y="0"/>
            <a:chExt cx="1221360" cy="22309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21360" cy="223095"/>
            </a:xfrm>
            <a:custGeom>
              <a:avLst/>
              <a:gdLst/>
              <a:ahLst/>
              <a:cxnLst/>
              <a:rect l="l" t="t" r="r" b="b"/>
              <a:pathLst>
                <a:path w="1221360" h="223095">
                  <a:moveTo>
                    <a:pt x="85143" y="0"/>
                  </a:moveTo>
                  <a:lnTo>
                    <a:pt x="1136217" y="0"/>
                  </a:lnTo>
                  <a:cubicBezTo>
                    <a:pt x="1158798" y="0"/>
                    <a:pt x="1180455" y="8970"/>
                    <a:pt x="1196422" y="24938"/>
                  </a:cubicBezTo>
                  <a:cubicBezTo>
                    <a:pt x="1212390" y="40905"/>
                    <a:pt x="1221360" y="62562"/>
                    <a:pt x="1221360" y="85143"/>
                  </a:cubicBezTo>
                  <a:lnTo>
                    <a:pt x="1221360" y="137952"/>
                  </a:lnTo>
                  <a:cubicBezTo>
                    <a:pt x="1221360" y="160533"/>
                    <a:pt x="1212390" y="182189"/>
                    <a:pt x="1196422" y="198157"/>
                  </a:cubicBezTo>
                  <a:cubicBezTo>
                    <a:pt x="1180455" y="214124"/>
                    <a:pt x="1158798" y="223095"/>
                    <a:pt x="1136217" y="223095"/>
                  </a:cubicBezTo>
                  <a:lnTo>
                    <a:pt x="85143" y="223095"/>
                  </a:lnTo>
                  <a:cubicBezTo>
                    <a:pt x="62562" y="223095"/>
                    <a:pt x="40905" y="214124"/>
                    <a:pt x="24938" y="198157"/>
                  </a:cubicBezTo>
                  <a:cubicBezTo>
                    <a:pt x="8970" y="182189"/>
                    <a:pt x="0" y="160533"/>
                    <a:pt x="0" y="137952"/>
                  </a:cubicBezTo>
                  <a:lnTo>
                    <a:pt x="0" y="85143"/>
                  </a:lnTo>
                  <a:cubicBezTo>
                    <a:pt x="0" y="62562"/>
                    <a:pt x="8970" y="40905"/>
                    <a:pt x="24938" y="24938"/>
                  </a:cubicBezTo>
                  <a:cubicBezTo>
                    <a:pt x="40905" y="8970"/>
                    <a:pt x="62562" y="0"/>
                    <a:pt x="85143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1221360" cy="2897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rot="-8100000">
            <a:off x="13941945" y="6693849"/>
            <a:ext cx="4295455" cy="5128902"/>
          </a:xfrm>
          <a:custGeom>
            <a:avLst/>
            <a:gdLst/>
            <a:ahLst/>
            <a:cxnLst/>
            <a:rect l="l" t="t" r="r" b="b"/>
            <a:pathLst>
              <a:path w="4295455" h="5128902">
                <a:moveTo>
                  <a:pt x="0" y="0"/>
                </a:moveTo>
                <a:lnTo>
                  <a:pt x="4295455" y="0"/>
                </a:lnTo>
                <a:lnTo>
                  <a:pt x="4295455" y="5128902"/>
                </a:lnTo>
                <a:lnTo>
                  <a:pt x="0" y="51289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285000" y="2246687"/>
            <a:ext cx="9718000" cy="635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3.3 Impact on Organisational Performance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50673" y="3817407"/>
            <a:ext cx="15708627" cy="3525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9248" lvl="1" indent="-239624" algn="l">
              <a:lnSpc>
                <a:spcPts val="3107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Variability in service quality across locations.</a:t>
            </a:r>
          </a:p>
          <a:p>
            <a:pPr algn="l">
              <a:lnSpc>
                <a:spcPts val="3107"/>
              </a:lnSpc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Growing pressure to meet client expectations on fair work, wellbeing, and social value (Institute of Directors, 2024)</a:t>
            </a:r>
          </a:p>
          <a:p>
            <a:pPr algn="l">
              <a:lnSpc>
                <a:spcPts val="3107"/>
              </a:lnSpc>
              <a:spcBef>
                <a:spcPct val="0"/>
              </a:spcBef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.</a:t>
            </a: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Limited innovation due to reluctance to test or adopt new practices (Özbilgin &amp; Erbil, 2023).</a:t>
            </a:r>
          </a:p>
          <a:p>
            <a:pPr algn="l">
              <a:lnSpc>
                <a:spcPts val="3107"/>
              </a:lnSpc>
              <a:spcBef>
                <a:spcPct val="0"/>
              </a:spcBef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Workforce instability creates operational gaps (Armstrong &amp; Taylor, 2023).</a:t>
            </a:r>
          </a:p>
          <a:p>
            <a:pPr algn="l">
              <a:lnSpc>
                <a:spcPts val="3107"/>
              </a:lnSpc>
              <a:spcBef>
                <a:spcPct val="0"/>
              </a:spcBef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72193" y="6030605"/>
            <a:ext cx="3976121" cy="3755140"/>
            <a:chOff x="0" y="0"/>
            <a:chExt cx="1345793" cy="12709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45793" cy="1270998"/>
            </a:xfrm>
            <a:custGeom>
              <a:avLst/>
              <a:gdLst/>
              <a:ahLst/>
              <a:cxnLst/>
              <a:rect l="l" t="t" r="r" b="b"/>
              <a:pathLst>
                <a:path w="1345793" h="1270998">
                  <a:moveTo>
                    <a:pt x="99302" y="0"/>
                  </a:moveTo>
                  <a:lnTo>
                    <a:pt x="1246491" y="0"/>
                  </a:lnTo>
                  <a:cubicBezTo>
                    <a:pt x="1272827" y="0"/>
                    <a:pt x="1298085" y="10462"/>
                    <a:pt x="1316708" y="29085"/>
                  </a:cubicBezTo>
                  <a:cubicBezTo>
                    <a:pt x="1335331" y="47708"/>
                    <a:pt x="1345793" y="72966"/>
                    <a:pt x="1345793" y="99302"/>
                  </a:cubicBezTo>
                  <a:lnTo>
                    <a:pt x="1345793" y="1171695"/>
                  </a:lnTo>
                  <a:cubicBezTo>
                    <a:pt x="1345793" y="1198032"/>
                    <a:pt x="1335331" y="1223290"/>
                    <a:pt x="1316708" y="1241913"/>
                  </a:cubicBezTo>
                  <a:cubicBezTo>
                    <a:pt x="1298085" y="1260536"/>
                    <a:pt x="1272827" y="1270998"/>
                    <a:pt x="1246491" y="1270998"/>
                  </a:cubicBezTo>
                  <a:lnTo>
                    <a:pt x="99302" y="1270998"/>
                  </a:lnTo>
                  <a:cubicBezTo>
                    <a:pt x="72966" y="1270998"/>
                    <a:pt x="47708" y="1260536"/>
                    <a:pt x="29085" y="1241913"/>
                  </a:cubicBezTo>
                  <a:cubicBezTo>
                    <a:pt x="10462" y="1223290"/>
                    <a:pt x="0" y="1198032"/>
                    <a:pt x="0" y="1171695"/>
                  </a:cubicBezTo>
                  <a:lnTo>
                    <a:pt x="0" y="99302"/>
                  </a:lnTo>
                  <a:cubicBezTo>
                    <a:pt x="0" y="72966"/>
                    <a:pt x="10462" y="47708"/>
                    <a:pt x="29085" y="29085"/>
                  </a:cubicBezTo>
                  <a:cubicBezTo>
                    <a:pt x="47708" y="10462"/>
                    <a:pt x="72966" y="0"/>
                    <a:pt x="99302" y="0"/>
                  </a:cubicBezTo>
                  <a:close/>
                </a:path>
              </a:pathLst>
            </a:custGeom>
            <a:solidFill>
              <a:srgbClr val="DFE4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1345793" cy="13376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434300" y="4557343"/>
            <a:ext cx="4109643" cy="1774210"/>
            <a:chOff x="0" y="0"/>
            <a:chExt cx="5479524" cy="2365614"/>
          </a:xfrm>
        </p:grpSpPr>
        <p:sp>
          <p:nvSpPr>
            <p:cNvPr id="6" name="Freeform 6"/>
            <p:cNvSpPr/>
            <p:nvPr/>
          </p:nvSpPr>
          <p:spPr>
            <a:xfrm rot="-5400000">
              <a:off x="-494963" y="542963"/>
              <a:ext cx="1979852" cy="989926"/>
            </a:xfrm>
            <a:custGeom>
              <a:avLst/>
              <a:gdLst/>
              <a:ahLst/>
              <a:cxnLst/>
              <a:rect l="l" t="t" r="r" b="b"/>
              <a:pathLst>
                <a:path w="1979852" h="989926">
                  <a:moveTo>
                    <a:pt x="0" y="0"/>
                  </a:moveTo>
                  <a:lnTo>
                    <a:pt x="1979852" y="0"/>
                  </a:lnTo>
                  <a:lnTo>
                    <a:pt x="1979852" y="989926"/>
                  </a:lnTo>
                  <a:lnTo>
                    <a:pt x="0" y="9899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878654" y="0"/>
              <a:ext cx="4600870" cy="2365614"/>
            </a:xfrm>
            <a:custGeom>
              <a:avLst/>
              <a:gdLst/>
              <a:ahLst/>
              <a:cxnLst/>
              <a:rect l="l" t="t" r="r" b="b"/>
              <a:pathLst>
                <a:path w="4600870" h="2365614">
                  <a:moveTo>
                    <a:pt x="0" y="0"/>
                  </a:moveTo>
                  <a:lnTo>
                    <a:pt x="4600870" y="0"/>
                  </a:lnTo>
                  <a:lnTo>
                    <a:pt x="4600870" y="2365614"/>
                  </a:lnTo>
                  <a:lnTo>
                    <a:pt x="0" y="236561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alphaModFix amt="57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8" name="Group 8"/>
            <p:cNvGrpSpPr/>
            <p:nvPr/>
          </p:nvGrpSpPr>
          <p:grpSpPr>
            <a:xfrm>
              <a:off x="342414" y="296871"/>
              <a:ext cx="5137110" cy="1535877"/>
              <a:chOff x="0" y="0"/>
              <a:chExt cx="1062829" cy="317761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1062829" cy="317761"/>
              </a:xfrm>
              <a:custGeom>
                <a:avLst/>
                <a:gdLst/>
                <a:ahLst/>
                <a:cxnLst/>
                <a:rect l="l" t="t" r="r" b="b"/>
                <a:pathLst>
                  <a:path w="1062829" h="317761">
                    <a:moveTo>
                      <a:pt x="124583" y="0"/>
                    </a:moveTo>
                    <a:lnTo>
                      <a:pt x="938246" y="0"/>
                    </a:lnTo>
                    <a:cubicBezTo>
                      <a:pt x="1007051" y="0"/>
                      <a:pt x="1062829" y="55778"/>
                      <a:pt x="1062829" y="124583"/>
                    </a:cubicBezTo>
                    <a:lnTo>
                      <a:pt x="1062829" y="193178"/>
                    </a:lnTo>
                    <a:cubicBezTo>
                      <a:pt x="1062829" y="226219"/>
                      <a:pt x="1049703" y="257908"/>
                      <a:pt x="1026339" y="281272"/>
                    </a:cubicBezTo>
                    <a:cubicBezTo>
                      <a:pt x="1002975" y="304636"/>
                      <a:pt x="971287" y="317761"/>
                      <a:pt x="938246" y="317761"/>
                    </a:cubicBezTo>
                    <a:lnTo>
                      <a:pt x="124583" y="317761"/>
                    </a:lnTo>
                    <a:cubicBezTo>
                      <a:pt x="91542" y="317761"/>
                      <a:pt x="59854" y="304636"/>
                      <a:pt x="36490" y="281272"/>
                    </a:cubicBezTo>
                    <a:cubicBezTo>
                      <a:pt x="13126" y="257908"/>
                      <a:pt x="0" y="226219"/>
                      <a:pt x="0" y="193178"/>
                    </a:cubicBezTo>
                    <a:lnTo>
                      <a:pt x="0" y="124583"/>
                    </a:lnTo>
                    <a:cubicBezTo>
                      <a:pt x="0" y="91542"/>
                      <a:pt x="13126" y="59854"/>
                      <a:pt x="36490" y="36490"/>
                    </a:cubicBezTo>
                    <a:cubicBezTo>
                      <a:pt x="59854" y="13126"/>
                      <a:pt x="91542" y="0"/>
                      <a:pt x="124583" y="0"/>
                    </a:cubicBezTo>
                    <a:close/>
                  </a:path>
                </a:pathLst>
              </a:custGeom>
              <a:solidFill>
                <a:srgbClr val="202E4E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66675"/>
                <a:ext cx="1062829" cy="38443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790022" y="4557343"/>
            <a:ext cx="4077995" cy="4156529"/>
            <a:chOff x="0" y="0"/>
            <a:chExt cx="1380274" cy="140685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80274" cy="1406856"/>
            </a:xfrm>
            <a:custGeom>
              <a:avLst/>
              <a:gdLst/>
              <a:ahLst/>
              <a:cxnLst/>
              <a:rect l="l" t="t" r="r" b="b"/>
              <a:pathLst>
                <a:path w="1380274" h="1406856">
                  <a:moveTo>
                    <a:pt x="96822" y="0"/>
                  </a:moveTo>
                  <a:lnTo>
                    <a:pt x="1283453" y="0"/>
                  </a:lnTo>
                  <a:cubicBezTo>
                    <a:pt x="1309131" y="0"/>
                    <a:pt x="1333758" y="10201"/>
                    <a:pt x="1351916" y="28358"/>
                  </a:cubicBezTo>
                  <a:cubicBezTo>
                    <a:pt x="1370073" y="46516"/>
                    <a:pt x="1380274" y="71143"/>
                    <a:pt x="1380274" y="96822"/>
                  </a:cubicBezTo>
                  <a:lnTo>
                    <a:pt x="1380274" y="1310034"/>
                  </a:lnTo>
                  <a:cubicBezTo>
                    <a:pt x="1380274" y="1335713"/>
                    <a:pt x="1370073" y="1360340"/>
                    <a:pt x="1351916" y="1378497"/>
                  </a:cubicBezTo>
                  <a:cubicBezTo>
                    <a:pt x="1333758" y="1396655"/>
                    <a:pt x="1309131" y="1406856"/>
                    <a:pt x="1283453" y="1406856"/>
                  </a:cubicBezTo>
                  <a:lnTo>
                    <a:pt x="96822" y="1406856"/>
                  </a:lnTo>
                  <a:cubicBezTo>
                    <a:pt x="71143" y="1406856"/>
                    <a:pt x="46516" y="1396655"/>
                    <a:pt x="28358" y="1378497"/>
                  </a:cubicBezTo>
                  <a:cubicBezTo>
                    <a:pt x="10201" y="1360340"/>
                    <a:pt x="0" y="1335713"/>
                    <a:pt x="0" y="1310034"/>
                  </a:cubicBezTo>
                  <a:lnTo>
                    <a:pt x="0" y="96822"/>
                  </a:lnTo>
                  <a:cubicBezTo>
                    <a:pt x="0" y="71143"/>
                    <a:pt x="10201" y="46516"/>
                    <a:pt x="28358" y="28358"/>
                  </a:cubicBezTo>
                  <a:cubicBezTo>
                    <a:pt x="46516" y="10201"/>
                    <a:pt x="71143" y="0"/>
                    <a:pt x="96822" y="0"/>
                  </a:cubicBezTo>
                  <a:close/>
                </a:path>
              </a:pathLst>
            </a:custGeom>
            <a:solidFill>
              <a:srgbClr val="DFE4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66675"/>
              <a:ext cx="1380274" cy="147353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 rot="-5400000">
            <a:off x="44887" y="3443676"/>
            <a:ext cx="1484889" cy="742445"/>
          </a:xfrm>
          <a:custGeom>
            <a:avLst/>
            <a:gdLst/>
            <a:ahLst/>
            <a:cxnLst/>
            <a:rect l="l" t="t" r="r" b="b"/>
            <a:pathLst>
              <a:path w="1484889" h="742445">
                <a:moveTo>
                  <a:pt x="0" y="0"/>
                </a:moveTo>
                <a:lnTo>
                  <a:pt x="1484889" y="0"/>
                </a:lnTo>
                <a:lnTo>
                  <a:pt x="1484889" y="742445"/>
                </a:lnTo>
                <a:lnTo>
                  <a:pt x="0" y="7424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075100" y="3036454"/>
            <a:ext cx="3450652" cy="1774210"/>
          </a:xfrm>
          <a:custGeom>
            <a:avLst/>
            <a:gdLst/>
            <a:ahLst/>
            <a:cxnLst/>
            <a:rect l="l" t="t" r="r" b="b"/>
            <a:pathLst>
              <a:path w="3450652" h="1774210">
                <a:moveTo>
                  <a:pt x="0" y="0"/>
                </a:moveTo>
                <a:lnTo>
                  <a:pt x="3450652" y="0"/>
                </a:lnTo>
                <a:lnTo>
                  <a:pt x="3450652" y="1774211"/>
                </a:lnTo>
                <a:lnTo>
                  <a:pt x="0" y="177421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7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>
            <a:off x="672920" y="3259108"/>
            <a:ext cx="3852832" cy="1151908"/>
            <a:chOff x="0" y="0"/>
            <a:chExt cx="1062829" cy="317761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062829" cy="317761"/>
            </a:xfrm>
            <a:custGeom>
              <a:avLst/>
              <a:gdLst/>
              <a:ahLst/>
              <a:cxnLst/>
              <a:rect l="l" t="t" r="r" b="b"/>
              <a:pathLst>
                <a:path w="1062829" h="317761">
                  <a:moveTo>
                    <a:pt x="124583" y="0"/>
                  </a:moveTo>
                  <a:lnTo>
                    <a:pt x="938246" y="0"/>
                  </a:lnTo>
                  <a:cubicBezTo>
                    <a:pt x="1007051" y="0"/>
                    <a:pt x="1062829" y="55778"/>
                    <a:pt x="1062829" y="124583"/>
                  </a:cubicBezTo>
                  <a:lnTo>
                    <a:pt x="1062829" y="193178"/>
                  </a:lnTo>
                  <a:cubicBezTo>
                    <a:pt x="1062829" y="226219"/>
                    <a:pt x="1049703" y="257908"/>
                    <a:pt x="1026339" y="281272"/>
                  </a:cubicBezTo>
                  <a:cubicBezTo>
                    <a:pt x="1002975" y="304636"/>
                    <a:pt x="971287" y="317761"/>
                    <a:pt x="938246" y="317761"/>
                  </a:cubicBezTo>
                  <a:lnTo>
                    <a:pt x="124583" y="317761"/>
                  </a:lnTo>
                  <a:cubicBezTo>
                    <a:pt x="91542" y="317761"/>
                    <a:pt x="59854" y="304636"/>
                    <a:pt x="36490" y="281272"/>
                  </a:cubicBezTo>
                  <a:cubicBezTo>
                    <a:pt x="13126" y="257908"/>
                    <a:pt x="0" y="226219"/>
                    <a:pt x="0" y="193178"/>
                  </a:cubicBezTo>
                  <a:lnTo>
                    <a:pt x="0" y="124583"/>
                  </a:lnTo>
                  <a:cubicBezTo>
                    <a:pt x="0" y="91542"/>
                    <a:pt x="13126" y="59854"/>
                    <a:pt x="36490" y="36490"/>
                  </a:cubicBezTo>
                  <a:cubicBezTo>
                    <a:pt x="59854" y="13126"/>
                    <a:pt x="91542" y="0"/>
                    <a:pt x="124583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66675"/>
              <a:ext cx="1062829" cy="3844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2789517" y="4514660"/>
            <a:ext cx="3620732" cy="4500262"/>
            <a:chOff x="0" y="0"/>
            <a:chExt cx="1225505" cy="1523198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225505" cy="1523198"/>
            </a:xfrm>
            <a:custGeom>
              <a:avLst/>
              <a:gdLst/>
              <a:ahLst/>
              <a:cxnLst/>
              <a:rect l="l" t="t" r="r" b="b"/>
              <a:pathLst>
                <a:path w="1225505" h="1523198">
                  <a:moveTo>
                    <a:pt x="109049" y="0"/>
                  </a:moveTo>
                  <a:lnTo>
                    <a:pt x="1116455" y="0"/>
                  </a:lnTo>
                  <a:cubicBezTo>
                    <a:pt x="1176682" y="0"/>
                    <a:pt x="1225505" y="48823"/>
                    <a:pt x="1225505" y="109049"/>
                  </a:cubicBezTo>
                  <a:lnTo>
                    <a:pt x="1225505" y="1414149"/>
                  </a:lnTo>
                  <a:cubicBezTo>
                    <a:pt x="1225505" y="1443071"/>
                    <a:pt x="1214016" y="1470808"/>
                    <a:pt x="1193565" y="1491259"/>
                  </a:cubicBezTo>
                  <a:cubicBezTo>
                    <a:pt x="1173114" y="1511709"/>
                    <a:pt x="1145377" y="1523198"/>
                    <a:pt x="1116455" y="1523198"/>
                  </a:cubicBezTo>
                  <a:lnTo>
                    <a:pt x="109049" y="1523198"/>
                  </a:lnTo>
                  <a:cubicBezTo>
                    <a:pt x="48823" y="1523198"/>
                    <a:pt x="0" y="1474375"/>
                    <a:pt x="0" y="1414149"/>
                  </a:cubicBezTo>
                  <a:lnTo>
                    <a:pt x="0" y="109049"/>
                  </a:lnTo>
                  <a:cubicBezTo>
                    <a:pt x="0" y="48823"/>
                    <a:pt x="48823" y="0"/>
                    <a:pt x="109049" y="0"/>
                  </a:cubicBezTo>
                  <a:close/>
                </a:path>
              </a:pathLst>
            </a:custGeom>
            <a:solidFill>
              <a:srgbClr val="DFE4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66675"/>
              <a:ext cx="1225505" cy="15898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 rot="-5400000">
            <a:off x="11856464" y="3407677"/>
            <a:ext cx="1484889" cy="742445"/>
          </a:xfrm>
          <a:custGeom>
            <a:avLst/>
            <a:gdLst/>
            <a:ahLst/>
            <a:cxnLst/>
            <a:rect l="l" t="t" r="r" b="b"/>
            <a:pathLst>
              <a:path w="1484889" h="742445">
                <a:moveTo>
                  <a:pt x="0" y="0"/>
                </a:moveTo>
                <a:lnTo>
                  <a:pt x="1484889" y="0"/>
                </a:lnTo>
                <a:lnTo>
                  <a:pt x="1484889" y="742444"/>
                </a:lnTo>
                <a:lnTo>
                  <a:pt x="0" y="7424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3" name="Group 23"/>
          <p:cNvGrpSpPr/>
          <p:nvPr/>
        </p:nvGrpSpPr>
        <p:grpSpPr>
          <a:xfrm>
            <a:off x="12484496" y="3223108"/>
            <a:ext cx="3852832" cy="1151908"/>
            <a:chOff x="0" y="0"/>
            <a:chExt cx="1062829" cy="317761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062829" cy="317761"/>
            </a:xfrm>
            <a:custGeom>
              <a:avLst/>
              <a:gdLst/>
              <a:ahLst/>
              <a:cxnLst/>
              <a:rect l="l" t="t" r="r" b="b"/>
              <a:pathLst>
                <a:path w="1062829" h="317761">
                  <a:moveTo>
                    <a:pt x="124583" y="0"/>
                  </a:moveTo>
                  <a:lnTo>
                    <a:pt x="938246" y="0"/>
                  </a:lnTo>
                  <a:cubicBezTo>
                    <a:pt x="1007051" y="0"/>
                    <a:pt x="1062829" y="55778"/>
                    <a:pt x="1062829" y="124583"/>
                  </a:cubicBezTo>
                  <a:lnTo>
                    <a:pt x="1062829" y="193178"/>
                  </a:lnTo>
                  <a:cubicBezTo>
                    <a:pt x="1062829" y="226219"/>
                    <a:pt x="1049703" y="257908"/>
                    <a:pt x="1026339" y="281272"/>
                  </a:cubicBezTo>
                  <a:cubicBezTo>
                    <a:pt x="1002975" y="304636"/>
                    <a:pt x="971287" y="317761"/>
                    <a:pt x="938246" y="317761"/>
                  </a:cubicBezTo>
                  <a:lnTo>
                    <a:pt x="124583" y="317761"/>
                  </a:lnTo>
                  <a:cubicBezTo>
                    <a:pt x="91542" y="317761"/>
                    <a:pt x="59854" y="304636"/>
                    <a:pt x="36490" y="281272"/>
                  </a:cubicBezTo>
                  <a:cubicBezTo>
                    <a:pt x="13126" y="257908"/>
                    <a:pt x="0" y="226219"/>
                    <a:pt x="0" y="193178"/>
                  </a:cubicBezTo>
                  <a:lnTo>
                    <a:pt x="0" y="124583"/>
                  </a:lnTo>
                  <a:cubicBezTo>
                    <a:pt x="0" y="91542"/>
                    <a:pt x="13126" y="59854"/>
                    <a:pt x="36490" y="36490"/>
                  </a:cubicBezTo>
                  <a:cubicBezTo>
                    <a:pt x="59854" y="13126"/>
                    <a:pt x="91542" y="0"/>
                    <a:pt x="124583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66675"/>
              <a:ext cx="1062829" cy="3844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0823088" y="-4925295"/>
            <a:ext cx="7464912" cy="7464912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0" cap="sq">
              <a:solidFill>
                <a:srgbClr val="FF914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>
            <a:off x="416109" y="451149"/>
            <a:ext cx="1608672" cy="577551"/>
          </a:xfrm>
          <a:custGeom>
            <a:avLst/>
            <a:gdLst/>
            <a:ahLst/>
            <a:cxnLst/>
            <a:rect l="l" t="t" r="r" b="b"/>
            <a:pathLst>
              <a:path w="1608672" h="577551">
                <a:moveTo>
                  <a:pt x="0" y="0"/>
                </a:moveTo>
                <a:lnTo>
                  <a:pt x="1608672" y="0"/>
                </a:lnTo>
                <a:lnTo>
                  <a:pt x="1608672" y="577551"/>
                </a:lnTo>
                <a:lnTo>
                  <a:pt x="0" y="57755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17853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TextBox 30"/>
          <p:cNvSpPr txBox="1"/>
          <p:nvPr/>
        </p:nvSpPr>
        <p:spPr>
          <a:xfrm>
            <a:off x="5292328" y="904875"/>
            <a:ext cx="7703344" cy="7931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60"/>
              </a:lnSpc>
            </a:pPr>
            <a:r>
              <a:rPr lang="en-US" sz="44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4. HR Strategy: 3-Year Plan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90022" y="3406053"/>
            <a:ext cx="3589107" cy="791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1. Build Strong Leadership Capability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28700" y="4454669"/>
            <a:ext cx="3839317" cy="46965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Develop confident, skilled managers who can lead teams effectively.</a:t>
            </a: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Focus on communication, coaching, motivation, and fair performance management.</a:t>
            </a: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(Adair, 2023; Fry &amp; Egel, 2021)</a:t>
            </a:r>
          </a:p>
          <a:p>
            <a:pPr algn="ctr">
              <a:lnSpc>
                <a:spcPts val="3107"/>
              </a:lnSpc>
              <a:spcBef>
                <a:spcPct val="0"/>
              </a:spcBef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6501060" y="4885289"/>
            <a:ext cx="3976121" cy="791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2. Strengthen Performance Management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34300" y="6698116"/>
            <a:ext cx="4377298" cy="23534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Create consistent standards across all sites.</a:t>
            </a: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Support managers to hold constructive performance conversations.(LSE, 2019)</a:t>
            </a:r>
          </a:p>
          <a:p>
            <a:pPr algn="ctr">
              <a:lnSpc>
                <a:spcPts val="3107"/>
              </a:lnSpc>
              <a:spcBef>
                <a:spcPct val="0"/>
              </a:spcBef>
            </a:pPr>
            <a:endParaRPr lang="en-US" sz="221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12361208" y="3349890"/>
            <a:ext cx="3976121" cy="791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3. Modernise Recruitment &amp; Workforce Planning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611822" y="4490668"/>
            <a:ext cx="3976121" cy="3134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Improve recruitment methods to attract reliable talent.</a:t>
            </a: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Develop a long-term workforce plan for stability across all divisions.</a:t>
            </a: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(Susanto, 2024)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40968" y="818959"/>
            <a:ext cx="4771604" cy="847063"/>
            <a:chOff x="0" y="0"/>
            <a:chExt cx="1256719" cy="22309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56719" cy="223095"/>
            </a:xfrm>
            <a:custGeom>
              <a:avLst/>
              <a:gdLst/>
              <a:ahLst/>
              <a:cxnLst/>
              <a:rect l="l" t="t" r="r" b="b"/>
              <a:pathLst>
                <a:path w="1256719" h="223095">
                  <a:moveTo>
                    <a:pt x="82747" y="0"/>
                  </a:moveTo>
                  <a:lnTo>
                    <a:pt x="1173971" y="0"/>
                  </a:lnTo>
                  <a:cubicBezTo>
                    <a:pt x="1219672" y="0"/>
                    <a:pt x="1256719" y="37047"/>
                    <a:pt x="1256719" y="82747"/>
                  </a:cubicBezTo>
                  <a:lnTo>
                    <a:pt x="1256719" y="140347"/>
                  </a:lnTo>
                  <a:cubicBezTo>
                    <a:pt x="1256719" y="186047"/>
                    <a:pt x="1219672" y="223095"/>
                    <a:pt x="1173971" y="223095"/>
                  </a:cubicBezTo>
                  <a:lnTo>
                    <a:pt x="82747" y="223095"/>
                  </a:lnTo>
                  <a:cubicBezTo>
                    <a:pt x="37047" y="223095"/>
                    <a:pt x="0" y="186047"/>
                    <a:pt x="0" y="140347"/>
                  </a:cubicBezTo>
                  <a:lnTo>
                    <a:pt x="0" y="82747"/>
                  </a:lnTo>
                  <a:cubicBezTo>
                    <a:pt x="0" y="37047"/>
                    <a:pt x="37047" y="0"/>
                    <a:pt x="82747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1256719" cy="2897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6117582" y="-1238441"/>
            <a:ext cx="4736460" cy="4114800"/>
          </a:xfrm>
          <a:custGeom>
            <a:avLst/>
            <a:gdLst/>
            <a:ahLst/>
            <a:cxnLst/>
            <a:rect l="l" t="t" r="r" b="b"/>
            <a:pathLst>
              <a:path w="4736460" h="4114800">
                <a:moveTo>
                  <a:pt x="0" y="0"/>
                </a:moveTo>
                <a:lnTo>
                  <a:pt x="4736460" y="0"/>
                </a:lnTo>
                <a:lnTo>
                  <a:pt x="47364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1044974" y="-2661440"/>
            <a:ext cx="4537203" cy="453720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0" cap="sq">
              <a:solidFill>
                <a:srgbClr val="202E4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107485" y="3036454"/>
            <a:ext cx="4451908" cy="5677418"/>
            <a:chOff x="0" y="0"/>
            <a:chExt cx="5935878" cy="7569891"/>
          </a:xfrm>
        </p:grpSpPr>
        <p:grpSp>
          <p:nvGrpSpPr>
            <p:cNvPr id="10" name="Group 10"/>
            <p:cNvGrpSpPr/>
            <p:nvPr/>
          </p:nvGrpSpPr>
          <p:grpSpPr>
            <a:xfrm>
              <a:off x="498551" y="2027852"/>
              <a:ext cx="5437327" cy="5542039"/>
              <a:chOff x="0" y="0"/>
              <a:chExt cx="1380274" cy="1406856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1380274" cy="1406856"/>
              </a:xfrm>
              <a:custGeom>
                <a:avLst/>
                <a:gdLst/>
                <a:ahLst/>
                <a:cxnLst/>
                <a:rect l="l" t="t" r="r" b="b"/>
                <a:pathLst>
                  <a:path w="1380274" h="1406856">
                    <a:moveTo>
                      <a:pt x="96822" y="0"/>
                    </a:moveTo>
                    <a:lnTo>
                      <a:pt x="1283453" y="0"/>
                    </a:lnTo>
                    <a:cubicBezTo>
                      <a:pt x="1309131" y="0"/>
                      <a:pt x="1333758" y="10201"/>
                      <a:pt x="1351916" y="28358"/>
                    </a:cubicBezTo>
                    <a:cubicBezTo>
                      <a:pt x="1370073" y="46516"/>
                      <a:pt x="1380274" y="71143"/>
                      <a:pt x="1380274" y="96822"/>
                    </a:cubicBezTo>
                    <a:lnTo>
                      <a:pt x="1380274" y="1310034"/>
                    </a:lnTo>
                    <a:cubicBezTo>
                      <a:pt x="1380274" y="1335713"/>
                      <a:pt x="1370073" y="1360340"/>
                      <a:pt x="1351916" y="1378497"/>
                    </a:cubicBezTo>
                    <a:cubicBezTo>
                      <a:pt x="1333758" y="1396655"/>
                      <a:pt x="1309131" y="1406856"/>
                      <a:pt x="1283453" y="1406856"/>
                    </a:cubicBezTo>
                    <a:lnTo>
                      <a:pt x="96822" y="1406856"/>
                    </a:lnTo>
                    <a:cubicBezTo>
                      <a:pt x="71143" y="1406856"/>
                      <a:pt x="46516" y="1396655"/>
                      <a:pt x="28358" y="1378497"/>
                    </a:cubicBezTo>
                    <a:cubicBezTo>
                      <a:pt x="10201" y="1360340"/>
                      <a:pt x="0" y="1335713"/>
                      <a:pt x="0" y="1310034"/>
                    </a:cubicBezTo>
                    <a:lnTo>
                      <a:pt x="0" y="96822"/>
                    </a:lnTo>
                    <a:cubicBezTo>
                      <a:pt x="0" y="71143"/>
                      <a:pt x="10201" y="46516"/>
                      <a:pt x="28358" y="28358"/>
                    </a:cubicBezTo>
                    <a:cubicBezTo>
                      <a:pt x="46516" y="10201"/>
                      <a:pt x="71143" y="0"/>
                      <a:pt x="96822" y="0"/>
                    </a:cubicBezTo>
                    <a:close/>
                  </a:path>
                </a:pathLst>
              </a:custGeom>
              <a:solidFill>
                <a:srgbClr val="DFE4F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66675"/>
                <a:ext cx="1380274" cy="147353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  <p:sp>
          <p:nvSpPr>
            <p:cNvPr id="13" name="Freeform 13"/>
            <p:cNvSpPr/>
            <p:nvPr/>
          </p:nvSpPr>
          <p:spPr>
            <a:xfrm rot="-5400000">
              <a:off x="-494963" y="542963"/>
              <a:ext cx="1979852" cy="989926"/>
            </a:xfrm>
            <a:custGeom>
              <a:avLst/>
              <a:gdLst/>
              <a:ahLst/>
              <a:cxnLst/>
              <a:rect l="l" t="t" r="r" b="b"/>
              <a:pathLst>
                <a:path w="1979852" h="989926">
                  <a:moveTo>
                    <a:pt x="0" y="0"/>
                  </a:moveTo>
                  <a:lnTo>
                    <a:pt x="1979852" y="0"/>
                  </a:lnTo>
                  <a:lnTo>
                    <a:pt x="1979852" y="989926"/>
                  </a:lnTo>
                  <a:lnTo>
                    <a:pt x="0" y="9899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878654" y="0"/>
              <a:ext cx="4600870" cy="2365614"/>
            </a:xfrm>
            <a:custGeom>
              <a:avLst/>
              <a:gdLst/>
              <a:ahLst/>
              <a:cxnLst/>
              <a:rect l="l" t="t" r="r" b="b"/>
              <a:pathLst>
                <a:path w="4600870" h="2365614">
                  <a:moveTo>
                    <a:pt x="0" y="0"/>
                  </a:moveTo>
                  <a:lnTo>
                    <a:pt x="4600870" y="0"/>
                  </a:lnTo>
                  <a:lnTo>
                    <a:pt x="4600870" y="2365614"/>
                  </a:lnTo>
                  <a:lnTo>
                    <a:pt x="0" y="236561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57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5" name="Group 15"/>
            <p:cNvGrpSpPr/>
            <p:nvPr/>
          </p:nvGrpSpPr>
          <p:grpSpPr>
            <a:xfrm>
              <a:off x="342414" y="296871"/>
              <a:ext cx="5137110" cy="1535877"/>
              <a:chOff x="0" y="0"/>
              <a:chExt cx="1062829" cy="317761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1062829" cy="317761"/>
              </a:xfrm>
              <a:custGeom>
                <a:avLst/>
                <a:gdLst/>
                <a:ahLst/>
                <a:cxnLst/>
                <a:rect l="l" t="t" r="r" b="b"/>
                <a:pathLst>
                  <a:path w="1062829" h="317761">
                    <a:moveTo>
                      <a:pt x="124583" y="0"/>
                    </a:moveTo>
                    <a:lnTo>
                      <a:pt x="938246" y="0"/>
                    </a:lnTo>
                    <a:cubicBezTo>
                      <a:pt x="1007051" y="0"/>
                      <a:pt x="1062829" y="55778"/>
                      <a:pt x="1062829" y="124583"/>
                    </a:cubicBezTo>
                    <a:lnTo>
                      <a:pt x="1062829" y="193178"/>
                    </a:lnTo>
                    <a:cubicBezTo>
                      <a:pt x="1062829" y="226219"/>
                      <a:pt x="1049703" y="257908"/>
                      <a:pt x="1026339" y="281272"/>
                    </a:cubicBezTo>
                    <a:cubicBezTo>
                      <a:pt x="1002975" y="304636"/>
                      <a:pt x="971287" y="317761"/>
                      <a:pt x="938246" y="317761"/>
                    </a:cubicBezTo>
                    <a:lnTo>
                      <a:pt x="124583" y="317761"/>
                    </a:lnTo>
                    <a:cubicBezTo>
                      <a:pt x="91542" y="317761"/>
                      <a:pt x="59854" y="304636"/>
                      <a:pt x="36490" y="281272"/>
                    </a:cubicBezTo>
                    <a:cubicBezTo>
                      <a:pt x="13126" y="257908"/>
                      <a:pt x="0" y="226219"/>
                      <a:pt x="0" y="193178"/>
                    </a:cubicBezTo>
                    <a:lnTo>
                      <a:pt x="0" y="124583"/>
                    </a:lnTo>
                    <a:cubicBezTo>
                      <a:pt x="0" y="91542"/>
                      <a:pt x="13126" y="59854"/>
                      <a:pt x="36490" y="36490"/>
                    </a:cubicBezTo>
                    <a:cubicBezTo>
                      <a:pt x="59854" y="13126"/>
                      <a:pt x="91542" y="0"/>
                      <a:pt x="124583" y="0"/>
                    </a:cubicBezTo>
                    <a:close/>
                  </a:path>
                </a:pathLst>
              </a:custGeom>
              <a:solidFill>
                <a:srgbClr val="202E4E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66675"/>
                <a:ext cx="1062829" cy="38443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</p:grpSp>
      <p:grpSp>
        <p:nvGrpSpPr>
          <p:cNvPr id="18" name="Group 18"/>
          <p:cNvGrpSpPr/>
          <p:nvPr/>
        </p:nvGrpSpPr>
        <p:grpSpPr>
          <a:xfrm>
            <a:off x="11665674" y="3036454"/>
            <a:ext cx="4451908" cy="5677418"/>
            <a:chOff x="0" y="0"/>
            <a:chExt cx="5935878" cy="7569891"/>
          </a:xfrm>
        </p:grpSpPr>
        <p:grpSp>
          <p:nvGrpSpPr>
            <p:cNvPr id="19" name="Group 19"/>
            <p:cNvGrpSpPr/>
            <p:nvPr/>
          </p:nvGrpSpPr>
          <p:grpSpPr>
            <a:xfrm>
              <a:off x="498551" y="2027852"/>
              <a:ext cx="5437327" cy="5542039"/>
              <a:chOff x="0" y="0"/>
              <a:chExt cx="1380274" cy="140685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380274" cy="1406856"/>
              </a:xfrm>
              <a:custGeom>
                <a:avLst/>
                <a:gdLst/>
                <a:ahLst/>
                <a:cxnLst/>
                <a:rect l="l" t="t" r="r" b="b"/>
                <a:pathLst>
                  <a:path w="1380274" h="1406856">
                    <a:moveTo>
                      <a:pt x="96822" y="0"/>
                    </a:moveTo>
                    <a:lnTo>
                      <a:pt x="1283453" y="0"/>
                    </a:lnTo>
                    <a:cubicBezTo>
                      <a:pt x="1309131" y="0"/>
                      <a:pt x="1333758" y="10201"/>
                      <a:pt x="1351916" y="28358"/>
                    </a:cubicBezTo>
                    <a:cubicBezTo>
                      <a:pt x="1370073" y="46516"/>
                      <a:pt x="1380274" y="71143"/>
                      <a:pt x="1380274" y="96822"/>
                    </a:cubicBezTo>
                    <a:lnTo>
                      <a:pt x="1380274" y="1310034"/>
                    </a:lnTo>
                    <a:cubicBezTo>
                      <a:pt x="1380274" y="1335713"/>
                      <a:pt x="1370073" y="1360340"/>
                      <a:pt x="1351916" y="1378497"/>
                    </a:cubicBezTo>
                    <a:cubicBezTo>
                      <a:pt x="1333758" y="1396655"/>
                      <a:pt x="1309131" y="1406856"/>
                      <a:pt x="1283453" y="1406856"/>
                    </a:cubicBezTo>
                    <a:lnTo>
                      <a:pt x="96822" y="1406856"/>
                    </a:lnTo>
                    <a:cubicBezTo>
                      <a:pt x="71143" y="1406856"/>
                      <a:pt x="46516" y="1396655"/>
                      <a:pt x="28358" y="1378497"/>
                    </a:cubicBezTo>
                    <a:cubicBezTo>
                      <a:pt x="10201" y="1360340"/>
                      <a:pt x="0" y="1335713"/>
                      <a:pt x="0" y="1310034"/>
                    </a:cubicBezTo>
                    <a:lnTo>
                      <a:pt x="0" y="96822"/>
                    </a:lnTo>
                    <a:cubicBezTo>
                      <a:pt x="0" y="71143"/>
                      <a:pt x="10201" y="46516"/>
                      <a:pt x="28358" y="28358"/>
                    </a:cubicBezTo>
                    <a:cubicBezTo>
                      <a:pt x="46516" y="10201"/>
                      <a:pt x="71143" y="0"/>
                      <a:pt x="96822" y="0"/>
                    </a:cubicBezTo>
                    <a:close/>
                  </a:path>
                </a:pathLst>
              </a:custGeom>
              <a:solidFill>
                <a:srgbClr val="DFE4F0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66675"/>
                <a:ext cx="1380274" cy="147353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  <p:sp>
          <p:nvSpPr>
            <p:cNvPr id="22" name="Freeform 22"/>
            <p:cNvSpPr/>
            <p:nvPr/>
          </p:nvSpPr>
          <p:spPr>
            <a:xfrm rot="-5400000">
              <a:off x="-494963" y="542963"/>
              <a:ext cx="1979852" cy="989926"/>
            </a:xfrm>
            <a:custGeom>
              <a:avLst/>
              <a:gdLst/>
              <a:ahLst/>
              <a:cxnLst/>
              <a:rect l="l" t="t" r="r" b="b"/>
              <a:pathLst>
                <a:path w="1979852" h="989926">
                  <a:moveTo>
                    <a:pt x="0" y="0"/>
                  </a:moveTo>
                  <a:lnTo>
                    <a:pt x="1979852" y="0"/>
                  </a:lnTo>
                  <a:lnTo>
                    <a:pt x="1979852" y="989926"/>
                  </a:lnTo>
                  <a:lnTo>
                    <a:pt x="0" y="98992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878654" y="0"/>
              <a:ext cx="4600870" cy="2365614"/>
            </a:xfrm>
            <a:custGeom>
              <a:avLst/>
              <a:gdLst/>
              <a:ahLst/>
              <a:cxnLst/>
              <a:rect l="l" t="t" r="r" b="b"/>
              <a:pathLst>
                <a:path w="4600870" h="2365614">
                  <a:moveTo>
                    <a:pt x="0" y="0"/>
                  </a:moveTo>
                  <a:lnTo>
                    <a:pt x="4600870" y="0"/>
                  </a:lnTo>
                  <a:lnTo>
                    <a:pt x="4600870" y="2365614"/>
                  </a:lnTo>
                  <a:lnTo>
                    <a:pt x="0" y="236561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57000"/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4" name="Group 24"/>
            <p:cNvGrpSpPr/>
            <p:nvPr/>
          </p:nvGrpSpPr>
          <p:grpSpPr>
            <a:xfrm>
              <a:off x="342414" y="296871"/>
              <a:ext cx="5137110" cy="1535877"/>
              <a:chOff x="0" y="0"/>
              <a:chExt cx="1062829" cy="317761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1062829" cy="317761"/>
              </a:xfrm>
              <a:custGeom>
                <a:avLst/>
                <a:gdLst/>
                <a:ahLst/>
                <a:cxnLst/>
                <a:rect l="l" t="t" r="r" b="b"/>
                <a:pathLst>
                  <a:path w="1062829" h="317761">
                    <a:moveTo>
                      <a:pt x="124583" y="0"/>
                    </a:moveTo>
                    <a:lnTo>
                      <a:pt x="938246" y="0"/>
                    </a:lnTo>
                    <a:cubicBezTo>
                      <a:pt x="1007051" y="0"/>
                      <a:pt x="1062829" y="55778"/>
                      <a:pt x="1062829" y="124583"/>
                    </a:cubicBezTo>
                    <a:lnTo>
                      <a:pt x="1062829" y="193178"/>
                    </a:lnTo>
                    <a:cubicBezTo>
                      <a:pt x="1062829" y="226219"/>
                      <a:pt x="1049703" y="257908"/>
                      <a:pt x="1026339" y="281272"/>
                    </a:cubicBezTo>
                    <a:cubicBezTo>
                      <a:pt x="1002975" y="304636"/>
                      <a:pt x="971287" y="317761"/>
                      <a:pt x="938246" y="317761"/>
                    </a:cubicBezTo>
                    <a:lnTo>
                      <a:pt x="124583" y="317761"/>
                    </a:lnTo>
                    <a:cubicBezTo>
                      <a:pt x="91542" y="317761"/>
                      <a:pt x="59854" y="304636"/>
                      <a:pt x="36490" y="281272"/>
                    </a:cubicBezTo>
                    <a:cubicBezTo>
                      <a:pt x="13126" y="257908"/>
                      <a:pt x="0" y="226219"/>
                      <a:pt x="0" y="193178"/>
                    </a:cubicBezTo>
                    <a:lnTo>
                      <a:pt x="0" y="124583"/>
                    </a:lnTo>
                    <a:cubicBezTo>
                      <a:pt x="0" y="91542"/>
                      <a:pt x="13126" y="59854"/>
                      <a:pt x="36490" y="36490"/>
                    </a:cubicBezTo>
                    <a:cubicBezTo>
                      <a:pt x="59854" y="13126"/>
                      <a:pt x="91542" y="0"/>
                      <a:pt x="124583" y="0"/>
                    </a:cubicBezTo>
                    <a:close/>
                  </a:path>
                </a:pathLst>
              </a:custGeom>
              <a:solidFill>
                <a:srgbClr val="202E4E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TextBox 26"/>
              <p:cNvSpPr txBox="1"/>
              <p:nvPr/>
            </p:nvSpPr>
            <p:spPr>
              <a:xfrm>
                <a:off x="0" y="-66675"/>
                <a:ext cx="1062829" cy="38443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107"/>
                  </a:lnSpc>
                </a:pPr>
                <a:endParaRPr/>
              </a:p>
            </p:txBody>
          </p:sp>
        </p:grpSp>
      </p:grpSp>
      <p:sp>
        <p:nvSpPr>
          <p:cNvPr id="27" name="TextBox 27"/>
          <p:cNvSpPr txBox="1"/>
          <p:nvPr/>
        </p:nvSpPr>
        <p:spPr>
          <a:xfrm>
            <a:off x="2051443" y="3429800"/>
            <a:ext cx="4507951" cy="791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4. Improve Engagement, Wellbeing &amp; Retention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609631" y="3429800"/>
            <a:ext cx="4507951" cy="791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07"/>
              </a:lnSpc>
              <a:spcBef>
                <a:spcPct val="0"/>
              </a:spcBef>
            </a:pPr>
            <a:r>
              <a:rPr lang="en-US" sz="221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5. Shift Towards a More People-Centred Culture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414419" y="5076825"/>
            <a:ext cx="4144974" cy="23534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Strengthen employee voice and recognition.</a:t>
            </a: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Introduce wellbeing initiatives that support morale and retention.(CIPD, 2025)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2000882" y="5076825"/>
            <a:ext cx="4116700" cy="3525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Encourage collaboration, recognition, and innovation.</a:t>
            </a: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Support an environment where staff feel valued, listened to, and included.</a:t>
            </a:r>
          </a:p>
          <a:p>
            <a:pPr marL="479248" lvl="1" indent="-239624" algn="l">
              <a:lnSpc>
                <a:spcPts val="3107"/>
              </a:lnSpc>
              <a:spcBef>
                <a:spcPct val="0"/>
              </a:spcBef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(Strategy&amp;, 2018; Buchanan &amp; Huczynski, 2017)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405613" y="5731651"/>
            <a:ext cx="19922309" cy="0"/>
          </a:xfrm>
          <a:prstGeom prst="line">
            <a:avLst/>
          </a:prstGeom>
          <a:ln w="28575" cap="flat">
            <a:solidFill>
              <a:srgbClr val="202E4E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4396271" y="-2265557"/>
            <a:ext cx="5120425" cy="5120425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FE4F0">
                <a:alpha val="5568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4000610" y="739924"/>
            <a:ext cx="1608672" cy="577551"/>
          </a:xfrm>
          <a:custGeom>
            <a:avLst/>
            <a:gdLst/>
            <a:ahLst/>
            <a:cxnLst/>
            <a:rect l="l" t="t" r="r" b="b"/>
            <a:pathLst>
              <a:path w="1608672" h="577551">
                <a:moveTo>
                  <a:pt x="0" y="0"/>
                </a:moveTo>
                <a:lnTo>
                  <a:pt x="1608671" y="0"/>
                </a:lnTo>
                <a:lnTo>
                  <a:pt x="1608671" y="577552"/>
                </a:lnTo>
                <a:lnTo>
                  <a:pt x="0" y="57755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7853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681904" y="2388114"/>
            <a:ext cx="5510997" cy="3186375"/>
            <a:chOff x="0" y="0"/>
            <a:chExt cx="1865301" cy="107848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865301" cy="1078489"/>
            </a:xfrm>
            <a:custGeom>
              <a:avLst/>
              <a:gdLst/>
              <a:ahLst/>
              <a:cxnLst/>
              <a:rect l="l" t="t" r="r" b="b"/>
              <a:pathLst>
                <a:path w="1865301" h="1078489">
                  <a:moveTo>
                    <a:pt x="71645" y="0"/>
                  </a:moveTo>
                  <a:lnTo>
                    <a:pt x="1793655" y="0"/>
                  </a:lnTo>
                  <a:cubicBezTo>
                    <a:pt x="1812657" y="0"/>
                    <a:pt x="1830880" y="7548"/>
                    <a:pt x="1844316" y="20984"/>
                  </a:cubicBezTo>
                  <a:cubicBezTo>
                    <a:pt x="1857752" y="34421"/>
                    <a:pt x="1865301" y="52644"/>
                    <a:pt x="1865301" y="71645"/>
                  </a:cubicBezTo>
                  <a:lnTo>
                    <a:pt x="1865301" y="1006843"/>
                  </a:lnTo>
                  <a:cubicBezTo>
                    <a:pt x="1865301" y="1025845"/>
                    <a:pt x="1857752" y="1044068"/>
                    <a:pt x="1844316" y="1057504"/>
                  </a:cubicBezTo>
                  <a:cubicBezTo>
                    <a:pt x="1830880" y="1070940"/>
                    <a:pt x="1812657" y="1078489"/>
                    <a:pt x="1793655" y="1078489"/>
                  </a:cubicBezTo>
                  <a:lnTo>
                    <a:pt x="71645" y="1078489"/>
                  </a:lnTo>
                  <a:cubicBezTo>
                    <a:pt x="52644" y="1078489"/>
                    <a:pt x="34421" y="1070940"/>
                    <a:pt x="20984" y="1057504"/>
                  </a:cubicBezTo>
                  <a:cubicBezTo>
                    <a:pt x="7548" y="1044068"/>
                    <a:pt x="0" y="1025845"/>
                    <a:pt x="0" y="1006843"/>
                  </a:cubicBezTo>
                  <a:lnTo>
                    <a:pt x="0" y="71645"/>
                  </a:lnTo>
                  <a:cubicBezTo>
                    <a:pt x="0" y="52644"/>
                    <a:pt x="7548" y="34421"/>
                    <a:pt x="20984" y="20984"/>
                  </a:cubicBezTo>
                  <a:cubicBezTo>
                    <a:pt x="34421" y="7548"/>
                    <a:pt x="52644" y="0"/>
                    <a:pt x="71645" y="0"/>
                  </a:cubicBezTo>
                  <a:close/>
                </a:path>
              </a:pathLst>
            </a:custGeom>
            <a:solidFill>
              <a:srgbClr val="DFE4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1865301" cy="11451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855302" y="2561480"/>
            <a:ext cx="5164201" cy="2772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1</a:t>
            </a:r>
            <a:r>
              <a:rPr lang="en-US" sz="20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. Leadership Development Programme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Launch a leadership programme by Feb 2026 so all supervisors and managers complete core people-management training within 12 months to strengthen confidence and consistency.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(Adair, 2023; Fry &amp; Egel, 2021)</a:t>
            </a:r>
          </a:p>
          <a:p>
            <a:pPr algn="ctr">
              <a:lnSpc>
                <a:spcPts val="2318"/>
              </a:lnSpc>
              <a:spcBef>
                <a:spcPct val="0"/>
              </a:spcBef>
            </a:pPr>
            <a:endParaRPr lang="en-US" sz="200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6729454" y="2388114"/>
            <a:ext cx="5510997" cy="3186375"/>
            <a:chOff x="0" y="0"/>
            <a:chExt cx="1865301" cy="107848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865301" cy="1078489"/>
            </a:xfrm>
            <a:custGeom>
              <a:avLst/>
              <a:gdLst/>
              <a:ahLst/>
              <a:cxnLst/>
              <a:rect l="l" t="t" r="r" b="b"/>
              <a:pathLst>
                <a:path w="1865301" h="1078489">
                  <a:moveTo>
                    <a:pt x="71645" y="0"/>
                  </a:moveTo>
                  <a:lnTo>
                    <a:pt x="1793655" y="0"/>
                  </a:lnTo>
                  <a:cubicBezTo>
                    <a:pt x="1812657" y="0"/>
                    <a:pt x="1830880" y="7548"/>
                    <a:pt x="1844316" y="20984"/>
                  </a:cubicBezTo>
                  <a:cubicBezTo>
                    <a:pt x="1857752" y="34421"/>
                    <a:pt x="1865301" y="52644"/>
                    <a:pt x="1865301" y="71645"/>
                  </a:cubicBezTo>
                  <a:lnTo>
                    <a:pt x="1865301" y="1006843"/>
                  </a:lnTo>
                  <a:cubicBezTo>
                    <a:pt x="1865301" y="1025845"/>
                    <a:pt x="1857752" y="1044068"/>
                    <a:pt x="1844316" y="1057504"/>
                  </a:cubicBezTo>
                  <a:cubicBezTo>
                    <a:pt x="1830880" y="1070940"/>
                    <a:pt x="1812657" y="1078489"/>
                    <a:pt x="1793655" y="1078489"/>
                  </a:cubicBezTo>
                  <a:lnTo>
                    <a:pt x="71645" y="1078489"/>
                  </a:lnTo>
                  <a:cubicBezTo>
                    <a:pt x="52644" y="1078489"/>
                    <a:pt x="34421" y="1070940"/>
                    <a:pt x="20984" y="1057504"/>
                  </a:cubicBezTo>
                  <a:cubicBezTo>
                    <a:pt x="7548" y="1044068"/>
                    <a:pt x="0" y="1025845"/>
                    <a:pt x="0" y="1006843"/>
                  </a:cubicBezTo>
                  <a:lnTo>
                    <a:pt x="0" y="71645"/>
                  </a:lnTo>
                  <a:cubicBezTo>
                    <a:pt x="0" y="52644"/>
                    <a:pt x="7548" y="34421"/>
                    <a:pt x="20984" y="20984"/>
                  </a:cubicBezTo>
                  <a:cubicBezTo>
                    <a:pt x="34421" y="7548"/>
                    <a:pt x="52644" y="0"/>
                    <a:pt x="71645" y="0"/>
                  </a:cubicBezTo>
                  <a:close/>
                </a:path>
              </a:pathLst>
            </a:custGeom>
            <a:solidFill>
              <a:srgbClr val="DFE4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66675"/>
              <a:ext cx="1865301" cy="11451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2777003" y="2388114"/>
            <a:ext cx="5510997" cy="3186375"/>
            <a:chOff x="0" y="0"/>
            <a:chExt cx="1865301" cy="107848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865301" cy="1078489"/>
            </a:xfrm>
            <a:custGeom>
              <a:avLst/>
              <a:gdLst/>
              <a:ahLst/>
              <a:cxnLst/>
              <a:rect l="l" t="t" r="r" b="b"/>
              <a:pathLst>
                <a:path w="1865301" h="1078489">
                  <a:moveTo>
                    <a:pt x="71645" y="0"/>
                  </a:moveTo>
                  <a:lnTo>
                    <a:pt x="1793655" y="0"/>
                  </a:lnTo>
                  <a:cubicBezTo>
                    <a:pt x="1812657" y="0"/>
                    <a:pt x="1830880" y="7548"/>
                    <a:pt x="1844316" y="20984"/>
                  </a:cubicBezTo>
                  <a:cubicBezTo>
                    <a:pt x="1857752" y="34421"/>
                    <a:pt x="1865301" y="52644"/>
                    <a:pt x="1865301" y="71645"/>
                  </a:cubicBezTo>
                  <a:lnTo>
                    <a:pt x="1865301" y="1006843"/>
                  </a:lnTo>
                  <a:cubicBezTo>
                    <a:pt x="1865301" y="1025845"/>
                    <a:pt x="1857752" y="1044068"/>
                    <a:pt x="1844316" y="1057504"/>
                  </a:cubicBezTo>
                  <a:cubicBezTo>
                    <a:pt x="1830880" y="1070940"/>
                    <a:pt x="1812657" y="1078489"/>
                    <a:pt x="1793655" y="1078489"/>
                  </a:cubicBezTo>
                  <a:lnTo>
                    <a:pt x="71645" y="1078489"/>
                  </a:lnTo>
                  <a:cubicBezTo>
                    <a:pt x="52644" y="1078489"/>
                    <a:pt x="34421" y="1070940"/>
                    <a:pt x="20984" y="1057504"/>
                  </a:cubicBezTo>
                  <a:cubicBezTo>
                    <a:pt x="7548" y="1044068"/>
                    <a:pt x="0" y="1025845"/>
                    <a:pt x="0" y="1006843"/>
                  </a:cubicBezTo>
                  <a:lnTo>
                    <a:pt x="0" y="71645"/>
                  </a:lnTo>
                  <a:cubicBezTo>
                    <a:pt x="0" y="52644"/>
                    <a:pt x="7548" y="34421"/>
                    <a:pt x="20984" y="20984"/>
                  </a:cubicBezTo>
                  <a:cubicBezTo>
                    <a:pt x="34421" y="7548"/>
                    <a:pt x="52644" y="0"/>
                    <a:pt x="71645" y="0"/>
                  </a:cubicBezTo>
                  <a:close/>
                </a:path>
              </a:pathLst>
            </a:custGeom>
            <a:solidFill>
              <a:srgbClr val="DFE4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66675"/>
              <a:ext cx="1865301" cy="11451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2773850" y="5884051"/>
            <a:ext cx="5510997" cy="3186375"/>
            <a:chOff x="0" y="0"/>
            <a:chExt cx="1865301" cy="1078488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865301" cy="1078489"/>
            </a:xfrm>
            <a:custGeom>
              <a:avLst/>
              <a:gdLst/>
              <a:ahLst/>
              <a:cxnLst/>
              <a:rect l="l" t="t" r="r" b="b"/>
              <a:pathLst>
                <a:path w="1865301" h="1078489">
                  <a:moveTo>
                    <a:pt x="71645" y="0"/>
                  </a:moveTo>
                  <a:lnTo>
                    <a:pt x="1793655" y="0"/>
                  </a:lnTo>
                  <a:cubicBezTo>
                    <a:pt x="1812657" y="0"/>
                    <a:pt x="1830880" y="7548"/>
                    <a:pt x="1844316" y="20984"/>
                  </a:cubicBezTo>
                  <a:cubicBezTo>
                    <a:pt x="1857752" y="34421"/>
                    <a:pt x="1865301" y="52644"/>
                    <a:pt x="1865301" y="71645"/>
                  </a:cubicBezTo>
                  <a:lnTo>
                    <a:pt x="1865301" y="1006843"/>
                  </a:lnTo>
                  <a:cubicBezTo>
                    <a:pt x="1865301" y="1025845"/>
                    <a:pt x="1857752" y="1044068"/>
                    <a:pt x="1844316" y="1057504"/>
                  </a:cubicBezTo>
                  <a:cubicBezTo>
                    <a:pt x="1830880" y="1070940"/>
                    <a:pt x="1812657" y="1078489"/>
                    <a:pt x="1793655" y="1078489"/>
                  </a:cubicBezTo>
                  <a:lnTo>
                    <a:pt x="71645" y="1078489"/>
                  </a:lnTo>
                  <a:cubicBezTo>
                    <a:pt x="52644" y="1078489"/>
                    <a:pt x="34421" y="1070940"/>
                    <a:pt x="20984" y="1057504"/>
                  </a:cubicBezTo>
                  <a:cubicBezTo>
                    <a:pt x="7548" y="1044068"/>
                    <a:pt x="0" y="1025845"/>
                    <a:pt x="0" y="1006843"/>
                  </a:cubicBezTo>
                  <a:lnTo>
                    <a:pt x="0" y="71645"/>
                  </a:lnTo>
                  <a:cubicBezTo>
                    <a:pt x="0" y="52644"/>
                    <a:pt x="7548" y="34421"/>
                    <a:pt x="20984" y="20984"/>
                  </a:cubicBezTo>
                  <a:cubicBezTo>
                    <a:pt x="34421" y="7548"/>
                    <a:pt x="52644" y="0"/>
                    <a:pt x="71645" y="0"/>
                  </a:cubicBezTo>
                  <a:close/>
                </a:path>
              </a:pathLst>
            </a:custGeom>
            <a:solidFill>
              <a:srgbClr val="DFE4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66675"/>
              <a:ext cx="1865301" cy="11451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6729454" y="5884051"/>
            <a:ext cx="5510997" cy="3186375"/>
            <a:chOff x="0" y="0"/>
            <a:chExt cx="1865301" cy="1078488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865301" cy="1078489"/>
            </a:xfrm>
            <a:custGeom>
              <a:avLst/>
              <a:gdLst/>
              <a:ahLst/>
              <a:cxnLst/>
              <a:rect l="l" t="t" r="r" b="b"/>
              <a:pathLst>
                <a:path w="1865301" h="1078489">
                  <a:moveTo>
                    <a:pt x="71645" y="0"/>
                  </a:moveTo>
                  <a:lnTo>
                    <a:pt x="1793655" y="0"/>
                  </a:lnTo>
                  <a:cubicBezTo>
                    <a:pt x="1812657" y="0"/>
                    <a:pt x="1830880" y="7548"/>
                    <a:pt x="1844316" y="20984"/>
                  </a:cubicBezTo>
                  <a:cubicBezTo>
                    <a:pt x="1857752" y="34421"/>
                    <a:pt x="1865301" y="52644"/>
                    <a:pt x="1865301" y="71645"/>
                  </a:cubicBezTo>
                  <a:lnTo>
                    <a:pt x="1865301" y="1006843"/>
                  </a:lnTo>
                  <a:cubicBezTo>
                    <a:pt x="1865301" y="1025845"/>
                    <a:pt x="1857752" y="1044068"/>
                    <a:pt x="1844316" y="1057504"/>
                  </a:cubicBezTo>
                  <a:cubicBezTo>
                    <a:pt x="1830880" y="1070940"/>
                    <a:pt x="1812657" y="1078489"/>
                    <a:pt x="1793655" y="1078489"/>
                  </a:cubicBezTo>
                  <a:lnTo>
                    <a:pt x="71645" y="1078489"/>
                  </a:lnTo>
                  <a:cubicBezTo>
                    <a:pt x="52644" y="1078489"/>
                    <a:pt x="34421" y="1070940"/>
                    <a:pt x="20984" y="1057504"/>
                  </a:cubicBezTo>
                  <a:cubicBezTo>
                    <a:pt x="7548" y="1044068"/>
                    <a:pt x="0" y="1025845"/>
                    <a:pt x="0" y="1006843"/>
                  </a:cubicBezTo>
                  <a:lnTo>
                    <a:pt x="0" y="71645"/>
                  </a:lnTo>
                  <a:cubicBezTo>
                    <a:pt x="0" y="52644"/>
                    <a:pt x="7548" y="34421"/>
                    <a:pt x="20984" y="20984"/>
                  </a:cubicBezTo>
                  <a:cubicBezTo>
                    <a:pt x="34421" y="7548"/>
                    <a:pt x="52644" y="0"/>
                    <a:pt x="71645" y="0"/>
                  </a:cubicBezTo>
                  <a:close/>
                </a:path>
              </a:pathLst>
            </a:custGeom>
            <a:solidFill>
              <a:srgbClr val="DFE4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66675"/>
              <a:ext cx="1865301" cy="11451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681904" y="5884051"/>
            <a:ext cx="5510997" cy="3186375"/>
            <a:chOff x="0" y="0"/>
            <a:chExt cx="1865301" cy="107848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865301" cy="1078489"/>
            </a:xfrm>
            <a:custGeom>
              <a:avLst/>
              <a:gdLst/>
              <a:ahLst/>
              <a:cxnLst/>
              <a:rect l="l" t="t" r="r" b="b"/>
              <a:pathLst>
                <a:path w="1865301" h="1078489">
                  <a:moveTo>
                    <a:pt x="71645" y="0"/>
                  </a:moveTo>
                  <a:lnTo>
                    <a:pt x="1793655" y="0"/>
                  </a:lnTo>
                  <a:cubicBezTo>
                    <a:pt x="1812657" y="0"/>
                    <a:pt x="1830880" y="7548"/>
                    <a:pt x="1844316" y="20984"/>
                  </a:cubicBezTo>
                  <a:cubicBezTo>
                    <a:pt x="1857752" y="34421"/>
                    <a:pt x="1865301" y="52644"/>
                    <a:pt x="1865301" y="71645"/>
                  </a:cubicBezTo>
                  <a:lnTo>
                    <a:pt x="1865301" y="1006843"/>
                  </a:lnTo>
                  <a:cubicBezTo>
                    <a:pt x="1865301" y="1025845"/>
                    <a:pt x="1857752" y="1044068"/>
                    <a:pt x="1844316" y="1057504"/>
                  </a:cubicBezTo>
                  <a:cubicBezTo>
                    <a:pt x="1830880" y="1070940"/>
                    <a:pt x="1812657" y="1078489"/>
                    <a:pt x="1793655" y="1078489"/>
                  </a:cubicBezTo>
                  <a:lnTo>
                    <a:pt x="71645" y="1078489"/>
                  </a:lnTo>
                  <a:cubicBezTo>
                    <a:pt x="52644" y="1078489"/>
                    <a:pt x="34421" y="1070940"/>
                    <a:pt x="20984" y="1057504"/>
                  </a:cubicBezTo>
                  <a:cubicBezTo>
                    <a:pt x="7548" y="1044068"/>
                    <a:pt x="0" y="1025845"/>
                    <a:pt x="0" y="1006843"/>
                  </a:cubicBezTo>
                  <a:lnTo>
                    <a:pt x="0" y="71645"/>
                  </a:lnTo>
                  <a:cubicBezTo>
                    <a:pt x="0" y="52644"/>
                    <a:pt x="7548" y="34421"/>
                    <a:pt x="20984" y="20984"/>
                  </a:cubicBezTo>
                  <a:cubicBezTo>
                    <a:pt x="34421" y="7548"/>
                    <a:pt x="52644" y="0"/>
                    <a:pt x="71645" y="0"/>
                  </a:cubicBezTo>
                  <a:close/>
                </a:path>
              </a:pathLst>
            </a:custGeom>
            <a:solidFill>
              <a:srgbClr val="DFE4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66675"/>
              <a:ext cx="1865301" cy="11451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6958494" y="2661043"/>
            <a:ext cx="5052916" cy="3223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2. Performance Management Framework 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Introduce a standard performance process by April 2026, requiring monthly one-to-ones and aiming for 90% manager compliance to create fair and consistent expectations. (LSE, 2019)</a:t>
            </a:r>
          </a:p>
          <a:p>
            <a:pPr algn="ctr">
              <a:lnSpc>
                <a:spcPts val="3107"/>
              </a:lnSpc>
              <a:spcBef>
                <a:spcPct val="0"/>
              </a:spcBef>
            </a:pPr>
            <a:endParaRPr lang="en-US" sz="200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3002450" y="2688885"/>
            <a:ext cx="4827468" cy="25181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3. Recruitment &amp; Workforce Planning 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Modernise recruitment and complete a 3-year workforce plan by June 2026, targeting a reduction in turnover from 28% to 20% by 2028 to stabilise staffing.  (Susanto, 2024)</a:t>
            </a:r>
          </a:p>
          <a:p>
            <a:pPr algn="l">
              <a:lnSpc>
                <a:spcPts val="3107"/>
              </a:lnSpc>
              <a:spcBef>
                <a:spcPct val="0"/>
              </a:spcBef>
            </a:pPr>
            <a:endParaRPr lang="en-US" sz="200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028700" y="6060264"/>
            <a:ext cx="4827468" cy="25181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4. Engagement &amp; Wellbeing 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Run quarterly engagement forums from May 2026 and launch a wellbeing package by Aug 2026, aiming to increase engagement scores by 10% by late 2027.</a:t>
            </a:r>
          </a:p>
          <a:p>
            <a:pPr algn="ctr">
              <a:lnSpc>
                <a:spcPts val="3107"/>
              </a:lnSpc>
              <a:spcBef>
                <a:spcPct val="0"/>
              </a:spcBef>
            </a:pPr>
            <a:endParaRPr lang="en-US" sz="200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6958494" y="6060264"/>
            <a:ext cx="4520496" cy="1778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5. Culture Improvement 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Start a culture initiative by Sept 2026 to increase collaboration and recognition, aiming for a 25% rise in cross-team involvement by 2027</a:t>
            </a:r>
            <a:r>
              <a:rPr lang="en-US" sz="20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2892255" y="6060264"/>
            <a:ext cx="5434054" cy="2482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6. Career Pathways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Create clear career pathways by Dec 2026, with a goal of raising internal promotions by 15% by 2027 to support retention and development.(Bratton, Gold &amp; Bratton, 2021)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endParaRPr lang="en-US" sz="200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5280141" y="904875"/>
            <a:ext cx="8409623" cy="809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5. SMART Recommendations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86946" y="4669649"/>
            <a:ext cx="8575948" cy="4598852"/>
          </a:xfrm>
          <a:custGeom>
            <a:avLst/>
            <a:gdLst/>
            <a:ahLst/>
            <a:cxnLst/>
            <a:rect l="l" t="t" r="r" b="b"/>
            <a:pathLst>
              <a:path w="8575948" h="4598852">
                <a:moveTo>
                  <a:pt x="0" y="0"/>
                </a:moveTo>
                <a:lnTo>
                  <a:pt x="8575947" y="0"/>
                </a:lnTo>
                <a:lnTo>
                  <a:pt x="8575947" y="4598852"/>
                </a:lnTo>
                <a:lnTo>
                  <a:pt x="0" y="459885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755762" y="8853064"/>
            <a:ext cx="807131" cy="2419743"/>
          </a:xfrm>
          <a:custGeom>
            <a:avLst/>
            <a:gdLst/>
            <a:ahLst/>
            <a:cxnLst/>
            <a:rect l="l" t="t" r="r" b="b"/>
            <a:pathLst>
              <a:path w="807131" h="2419743">
                <a:moveTo>
                  <a:pt x="0" y="0"/>
                </a:moveTo>
                <a:lnTo>
                  <a:pt x="807131" y="0"/>
                </a:lnTo>
                <a:lnTo>
                  <a:pt x="807131" y="2419743"/>
                </a:lnTo>
                <a:lnTo>
                  <a:pt x="0" y="24197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962522" t="-9005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986946" y="8914248"/>
            <a:ext cx="1906272" cy="2409040"/>
          </a:xfrm>
          <a:custGeom>
            <a:avLst/>
            <a:gdLst/>
            <a:ahLst/>
            <a:cxnLst/>
            <a:rect l="l" t="t" r="r" b="b"/>
            <a:pathLst>
              <a:path w="1906272" h="2409040">
                <a:moveTo>
                  <a:pt x="0" y="0"/>
                </a:moveTo>
                <a:lnTo>
                  <a:pt x="1906272" y="0"/>
                </a:lnTo>
                <a:lnTo>
                  <a:pt x="1906272" y="2409041"/>
                </a:lnTo>
                <a:lnTo>
                  <a:pt x="0" y="24090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90899" r="-34988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728724" y="5432869"/>
            <a:ext cx="1840781" cy="1840781"/>
          </a:xfrm>
          <a:custGeom>
            <a:avLst/>
            <a:gdLst/>
            <a:ahLst/>
            <a:cxnLst/>
            <a:rect l="l" t="t" r="r" b="b"/>
            <a:pathLst>
              <a:path w="1840781" h="1840781">
                <a:moveTo>
                  <a:pt x="0" y="0"/>
                </a:moveTo>
                <a:lnTo>
                  <a:pt x="1840781" y="0"/>
                </a:lnTo>
                <a:lnTo>
                  <a:pt x="1840781" y="1840781"/>
                </a:lnTo>
                <a:lnTo>
                  <a:pt x="0" y="184078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4312774" y="6708486"/>
            <a:ext cx="1840781" cy="1840781"/>
          </a:xfrm>
          <a:custGeom>
            <a:avLst/>
            <a:gdLst/>
            <a:ahLst/>
            <a:cxnLst/>
            <a:rect l="l" t="t" r="r" b="b"/>
            <a:pathLst>
              <a:path w="1840781" h="1840781">
                <a:moveTo>
                  <a:pt x="0" y="0"/>
                </a:moveTo>
                <a:lnTo>
                  <a:pt x="1840782" y="0"/>
                </a:lnTo>
                <a:lnTo>
                  <a:pt x="1840782" y="1840782"/>
                </a:lnTo>
                <a:lnTo>
                  <a:pt x="0" y="184078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7058431" y="5401770"/>
            <a:ext cx="1840781" cy="1840781"/>
          </a:xfrm>
          <a:custGeom>
            <a:avLst/>
            <a:gdLst/>
            <a:ahLst/>
            <a:cxnLst/>
            <a:rect l="l" t="t" r="r" b="b"/>
            <a:pathLst>
              <a:path w="1840781" h="1840781">
                <a:moveTo>
                  <a:pt x="0" y="0"/>
                </a:moveTo>
                <a:lnTo>
                  <a:pt x="1840781" y="0"/>
                </a:lnTo>
                <a:lnTo>
                  <a:pt x="1840781" y="1840781"/>
                </a:lnTo>
                <a:lnTo>
                  <a:pt x="0" y="184078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807294" y="5528119"/>
            <a:ext cx="1600132" cy="160013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914D"/>
            </a:solidFill>
            <a:ln w="85725" cap="sq">
              <a:solidFill>
                <a:srgbClr val="FFFFF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433099" y="6803736"/>
            <a:ext cx="1600132" cy="160013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914D"/>
            </a:solidFill>
            <a:ln w="85725" cap="sq">
              <a:solidFill>
                <a:srgbClr val="FFFFF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188280" y="5503044"/>
            <a:ext cx="1600132" cy="1600132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914D"/>
            </a:solidFill>
            <a:ln w="85725" cap="sq">
              <a:solidFill>
                <a:srgbClr val="FFFFF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418731" y="-5673455"/>
            <a:ext cx="7869269" cy="7869269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FE4F0">
                <a:alpha val="5568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673154" y="-2535462"/>
            <a:ext cx="4537203" cy="4537203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0" cap="sq">
              <a:solidFill>
                <a:srgbClr val="FF914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2758662" y="541091"/>
            <a:ext cx="2722820" cy="433877"/>
            <a:chOff x="0" y="0"/>
            <a:chExt cx="812800" cy="12951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129518"/>
            </a:xfrm>
            <a:custGeom>
              <a:avLst/>
              <a:gdLst/>
              <a:ahLst/>
              <a:cxnLst/>
              <a:rect l="l" t="t" r="r" b="b"/>
              <a:pathLst>
                <a:path w="812800" h="129518">
                  <a:moveTo>
                    <a:pt x="64759" y="0"/>
                  </a:moveTo>
                  <a:lnTo>
                    <a:pt x="748041" y="0"/>
                  </a:lnTo>
                  <a:cubicBezTo>
                    <a:pt x="765216" y="0"/>
                    <a:pt x="781688" y="6823"/>
                    <a:pt x="793832" y="18968"/>
                  </a:cubicBezTo>
                  <a:cubicBezTo>
                    <a:pt x="805977" y="31112"/>
                    <a:pt x="812800" y="47584"/>
                    <a:pt x="812800" y="64759"/>
                  </a:cubicBezTo>
                  <a:lnTo>
                    <a:pt x="812800" y="64759"/>
                  </a:lnTo>
                  <a:cubicBezTo>
                    <a:pt x="812800" y="81934"/>
                    <a:pt x="805977" y="98406"/>
                    <a:pt x="793832" y="110551"/>
                  </a:cubicBezTo>
                  <a:cubicBezTo>
                    <a:pt x="781688" y="122696"/>
                    <a:pt x="765216" y="129518"/>
                    <a:pt x="748041" y="129518"/>
                  </a:cubicBezTo>
                  <a:lnTo>
                    <a:pt x="64759" y="129518"/>
                  </a:lnTo>
                  <a:cubicBezTo>
                    <a:pt x="47584" y="129518"/>
                    <a:pt x="31112" y="122696"/>
                    <a:pt x="18968" y="110551"/>
                  </a:cubicBezTo>
                  <a:cubicBezTo>
                    <a:pt x="6823" y="98406"/>
                    <a:pt x="0" y="81934"/>
                    <a:pt x="0" y="64759"/>
                  </a:cubicBezTo>
                  <a:lnTo>
                    <a:pt x="0" y="64759"/>
                  </a:lnTo>
                  <a:cubicBezTo>
                    <a:pt x="0" y="47584"/>
                    <a:pt x="6823" y="31112"/>
                    <a:pt x="18968" y="18968"/>
                  </a:cubicBezTo>
                  <a:cubicBezTo>
                    <a:pt x="31112" y="6823"/>
                    <a:pt x="47584" y="0"/>
                    <a:pt x="64759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66675"/>
              <a:ext cx="812800" cy="1961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0774625" y="541091"/>
            <a:ext cx="1538558" cy="433877"/>
            <a:chOff x="0" y="0"/>
            <a:chExt cx="459281" cy="129518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459281" cy="129518"/>
            </a:xfrm>
            <a:custGeom>
              <a:avLst/>
              <a:gdLst/>
              <a:ahLst/>
              <a:cxnLst/>
              <a:rect l="l" t="t" r="r" b="b"/>
              <a:pathLst>
                <a:path w="459281" h="129518">
                  <a:moveTo>
                    <a:pt x="64759" y="0"/>
                  </a:moveTo>
                  <a:lnTo>
                    <a:pt x="394522" y="0"/>
                  </a:lnTo>
                  <a:cubicBezTo>
                    <a:pt x="411697" y="0"/>
                    <a:pt x="428169" y="6823"/>
                    <a:pt x="440314" y="18968"/>
                  </a:cubicBezTo>
                  <a:cubicBezTo>
                    <a:pt x="452458" y="31112"/>
                    <a:pt x="459281" y="47584"/>
                    <a:pt x="459281" y="64759"/>
                  </a:cubicBezTo>
                  <a:lnTo>
                    <a:pt x="459281" y="64759"/>
                  </a:lnTo>
                  <a:cubicBezTo>
                    <a:pt x="459281" y="81934"/>
                    <a:pt x="452458" y="98406"/>
                    <a:pt x="440314" y="110551"/>
                  </a:cubicBezTo>
                  <a:cubicBezTo>
                    <a:pt x="428169" y="122696"/>
                    <a:pt x="411697" y="129518"/>
                    <a:pt x="394522" y="129518"/>
                  </a:cubicBezTo>
                  <a:lnTo>
                    <a:pt x="64759" y="129518"/>
                  </a:lnTo>
                  <a:cubicBezTo>
                    <a:pt x="47584" y="129518"/>
                    <a:pt x="31112" y="122696"/>
                    <a:pt x="18968" y="110551"/>
                  </a:cubicBezTo>
                  <a:cubicBezTo>
                    <a:pt x="6823" y="98406"/>
                    <a:pt x="0" y="81934"/>
                    <a:pt x="0" y="64759"/>
                  </a:cubicBezTo>
                  <a:lnTo>
                    <a:pt x="0" y="64759"/>
                  </a:lnTo>
                  <a:cubicBezTo>
                    <a:pt x="0" y="47584"/>
                    <a:pt x="6823" y="31112"/>
                    <a:pt x="18968" y="18968"/>
                  </a:cubicBezTo>
                  <a:cubicBezTo>
                    <a:pt x="31112" y="6823"/>
                    <a:pt x="47584" y="0"/>
                    <a:pt x="64759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66675"/>
              <a:ext cx="459281" cy="1961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5840796" y="865493"/>
            <a:ext cx="832358" cy="326414"/>
            <a:chOff x="0" y="0"/>
            <a:chExt cx="248471" cy="97439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248471" cy="97439"/>
            </a:xfrm>
            <a:custGeom>
              <a:avLst/>
              <a:gdLst/>
              <a:ahLst/>
              <a:cxnLst/>
              <a:rect l="l" t="t" r="r" b="b"/>
              <a:pathLst>
                <a:path w="248471" h="97439">
                  <a:moveTo>
                    <a:pt x="48720" y="0"/>
                  </a:moveTo>
                  <a:lnTo>
                    <a:pt x="199751" y="0"/>
                  </a:lnTo>
                  <a:cubicBezTo>
                    <a:pt x="226658" y="0"/>
                    <a:pt x="248471" y="21812"/>
                    <a:pt x="248471" y="48720"/>
                  </a:cubicBezTo>
                  <a:lnTo>
                    <a:pt x="248471" y="48720"/>
                  </a:lnTo>
                  <a:cubicBezTo>
                    <a:pt x="248471" y="61641"/>
                    <a:pt x="243338" y="74033"/>
                    <a:pt x="234201" y="83169"/>
                  </a:cubicBezTo>
                  <a:cubicBezTo>
                    <a:pt x="225064" y="92306"/>
                    <a:pt x="212672" y="97439"/>
                    <a:pt x="199751" y="97439"/>
                  </a:cubicBezTo>
                  <a:lnTo>
                    <a:pt x="48720" y="97439"/>
                  </a:lnTo>
                  <a:cubicBezTo>
                    <a:pt x="35798" y="97439"/>
                    <a:pt x="23406" y="92306"/>
                    <a:pt x="14270" y="83169"/>
                  </a:cubicBezTo>
                  <a:cubicBezTo>
                    <a:pt x="5133" y="74033"/>
                    <a:pt x="0" y="61641"/>
                    <a:pt x="0" y="48720"/>
                  </a:cubicBezTo>
                  <a:lnTo>
                    <a:pt x="0" y="48720"/>
                  </a:lnTo>
                  <a:cubicBezTo>
                    <a:pt x="0" y="35798"/>
                    <a:pt x="5133" y="23406"/>
                    <a:pt x="14270" y="14270"/>
                  </a:cubicBezTo>
                  <a:cubicBezTo>
                    <a:pt x="23406" y="5133"/>
                    <a:pt x="35798" y="0"/>
                    <a:pt x="48720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66675"/>
              <a:ext cx="248471" cy="164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2488500" y="758030"/>
            <a:ext cx="2722820" cy="433877"/>
            <a:chOff x="0" y="0"/>
            <a:chExt cx="812800" cy="129518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812800" cy="129518"/>
            </a:xfrm>
            <a:custGeom>
              <a:avLst/>
              <a:gdLst/>
              <a:ahLst/>
              <a:cxnLst/>
              <a:rect l="l" t="t" r="r" b="b"/>
              <a:pathLst>
                <a:path w="812800" h="129518">
                  <a:moveTo>
                    <a:pt x="64759" y="0"/>
                  </a:moveTo>
                  <a:lnTo>
                    <a:pt x="748041" y="0"/>
                  </a:lnTo>
                  <a:cubicBezTo>
                    <a:pt x="765216" y="0"/>
                    <a:pt x="781688" y="6823"/>
                    <a:pt x="793832" y="18968"/>
                  </a:cubicBezTo>
                  <a:cubicBezTo>
                    <a:pt x="805977" y="31112"/>
                    <a:pt x="812800" y="47584"/>
                    <a:pt x="812800" y="64759"/>
                  </a:cubicBezTo>
                  <a:lnTo>
                    <a:pt x="812800" y="64759"/>
                  </a:lnTo>
                  <a:cubicBezTo>
                    <a:pt x="812800" y="81934"/>
                    <a:pt x="805977" y="98406"/>
                    <a:pt x="793832" y="110551"/>
                  </a:cubicBezTo>
                  <a:cubicBezTo>
                    <a:pt x="781688" y="122696"/>
                    <a:pt x="765216" y="129518"/>
                    <a:pt x="748041" y="129518"/>
                  </a:cubicBezTo>
                  <a:lnTo>
                    <a:pt x="64759" y="129518"/>
                  </a:lnTo>
                  <a:cubicBezTo>
                    <a:pt x="47584" y="129518"/>
                    <a:pt x="31112" y="122696"/>
                    <a:pt x="18968" y="110551"/>
                  </a:cubicBezTo>
                  <a:cubicBezTo>
                    <a:pt x="6823" y="98406"/>
                    <a:pt x="0" y="81934"/>
                    <a:pt x="0" y="64759"/>
                  </a:cubicBezTo>
                  <a:lnTo>
                    <a:pt x="0" y="64759"/>
                  </a:lnTo>
                  <a:cubicBezTo>
                    <a:pt x="0" y="47584"/>
                    <a:pt x="6823" y="31112"/>
                    <a:pt x="18968" y="18968"/>
                  </a:cubicBezTo>
                  <a:cubicBezTo>
                    <a:pt x="31112" y="6823"/>
                    <a:pt x="47584" y="0"/>
                    <a:pt x="6475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-66675"/>
              <a:ext cx="812800" cy="1961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387330" y="377030"/>
            <a:ext cx="2722820" cy="433877"/>
            <a:chOff x="0" y="0"/>
            <a:chExt cx="812800" cy="129518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812800" cy="129518"/>
            </a:xfrm>
            <a:custGeom>
              <a:avLst/>
              <a:gdLst/>
              <a:ahLst/>
              <a:cxnLst/>
              <a:rect l="l" t="t" r="r" b="b"/>
              <a:pathLst>
                <a:path w="812800" h="129518">
                  <a:moveTo>
                    <a:pt x="64759" y="0"/>
                  </a:moveTo>
                  <a:lnTo>
                    <a:pt x="748041" y="0"/>
                  </a:lnTo>
                  <a:cubicBezTo>
                    <a:pt x="765216" y="0"/>
                    <a:pt x="781688" y="6823"/>
                    <a:pt x="793832" y="18968"/>
                  </a:cubicBezTo>
                  <a:cubicBezTo>
                    <a:pt x="805977" y="31112"/>
                    <a:pt x="812800" y="47584"/>
                    <a:pt x="812800" y="64759"/>
                  </a:cubicBezTo>
                  <a:lnTo>
                    <a:pt x="812800" y="64759"/>
                  </a:lnTo>
                  <a:cubicBezTo>
                    <a:pt x="812800" y="81934"/>
                    <a:pt x="805977" y="98406"/>
                    <a:pt x="793832" y="110551"/>
                  </a:cubicBezTo>
                  <a:cubicBezTo>
                    <a:pt x="781688" y="122696"/>
                    <a:pt x="765216" y="129518"/>
                    <a:pt x="748041" y="129518"/>
                  </a:cubicBezTo>
                  <a:lnTo>
                    <a:pt x="64759" y="129518"/>
                  </a:lnTo>
                  <a:cubicBezTo>
                    <a:pt x="47584" y="129518"/>
                    <a:pt x="31112" y="122696"/>
                    <a:pt x="18968" y="110551"/>
                  </a:cubicBezTo>
                  <a:cubicBezTo>
                    <a:pt x="6823" y="98406"/>
                    <a:pt x="0" y="81934"/>
                    <a:pt x="0" y="64759"/>
                  </a:cubicBezTo>
                  <a:lnTo>
                    <a:pt x="0" y="64759"/>
                  </a:lnTo>
                  <a:cubicBezTo>
                    <a:pt x="0" y="47584"/>
                    <a:pt x="6823" y="31112"/>
                    <a:pt x="18968" y="18968"/>
                  </a:cubicBezTo>
                  <a:cubicBezTo>
                    <a:pt x="31112" y="6823"/>
                    <a:pt x="47584" y="0"/>
                    <a:pt x="6475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0" y="-66675"/>
              <a:ext cx="812800" cy="1961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38" name="Freeform 38"/>
          <p:cNvSpPr/>
          <p:nvPr/>
        </p:nvSpPr>
        <p:spPr>
          <a:xfrm>
            <a:off x="2193853" y="5780857"/>
            <a:ext cx="788915" cy="1009811"/>
          </a:xfrm>
          <a:custGeom>
            <a:avLst/>
            <a:gdLst/>
            <a:ahLst/>
            <a:cxnLst/>
            <a:rect l="l" t="t" r="r" b="b"/>
            <a:pathLst>
              <a:path w="788915" h="1009811">
                <a:moveTo>
                  <a:pt x="0" y="0"/>
                </a:moveTo>
                <a:lnTo>
                  <a:pt x="788915" y="0"/>
                </a:lnTo>
                <a:lnTo>
                  <a:pt x="788915" y="1009811"/>
                </a:lnTo>
                <a:lnTo>
                  <a:pt x="0" y="100981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/>
          <p:nvPr/>
        </p:nvSpPr>
        <p:spPr>
          <a:xfrm>
            <a:off x="4800557" y="7242551"/>
            <a:ext cx="865215" cy="838177"/>
          </a:xfrm>
          <a:custGeom>
            <a:avLst/>
            <a:gdLst/>
            <a:ahLst/>
            <a:cxnLst/>
            <a:rect l="l" t="t" r="r" b="b"/>
            <a:pathLst>
              <a:path w="865215" h="838177">
                <a:moveTo>
                  <a:pt x="0" y="0"/>
                </a:moveTo>
                <a:lnTo>
                  <a:pt x="865215" y="0"/>
                </a:lnTo>
                <a:lnTo>
                  <a:pt x="865215" y="838177"/>
                </a:lnTo>
                <a:lnTo>
                  <a:pt x="0" y="83817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0" name="Freeform 40"/>
          <p:cNvSpPr/>
          <p:nvPr/>
        </p:nvSpPr>
        <p:spPr>
          <a:xfrm>
            <a:off x="7562438" y="5934407"/>
            <a:ext cx="762468" cy="774080"/>
          </a:xfrm>
          <a:custGeom>
            <a:avLst/>
            <a:gdLst/>
            <a:ahLst/>
            <a:cxnLst/>
            <a:rect l="l" t="t" r="r" b="b"/>
            <a:pathLst>
              <a:path w="762468" h="774080">
                <a:moveTo>
                  <a:pt x="0" y="0"/>
                </a:moveTo>
                <a:lnTo>
                  <a:pt x="762469" y="0"/>
                </a:lnTo>
                <a:lnTo>
                  <a:pt x="762469" y="774079"/>
                </a:lnTo>
                <a:lnTo>
                  <a:pt x="0" y="77407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1" name="TextBox 41"/>
          <p:cNvSpPr txBox="1"/>
          <p:nvPr/>
        </p:nvSpPr>
        <p:spPr>
          <a:xfrm>
            <a:off x="5286141" y="1068082"/>
            <a:ext cx="7226141" cy="809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6. Impact of the Strategy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467768" y="2348214"/>
            <a:ext cx="6807041" cy="8474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1453" lvl="1" indent="-225726" algn="ctr">
              <a:lnSpc>
                <a:spcPts val="2927"/>
              </a:lnSpc>
              <a:buFont typeface="Arial"/>
              <a:buChar char="•"/>
            </a:pPr>
            <a:r>
              <a:rPr lang="en-US" sz="2091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Stronger and More Confident Managers</a:t>
            </a:r>
          </a:p>
          <a:p>
            <a:pPr algn="ctr">
              <a:lnSpc>
                <a:spcPts val="2927"/>
              </a:lnSpc>
              <a:spcBef>
                <a:spcPct val="0"/>
              </a:spcBef>
            </a:pPr>
            <a:r>
              <a:rPr lang="en-US" sz="209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Managers better equipped to lead, coach and address performance issues.</a:t>
            </a:r>
          </a:p>
          <a:p>
            <a:pPr marL="451453" lvl="1" indent="-225726" algn="ctr">
              <a:lnSpc>
                <a:spcPts val="2927"/>
              </a:lnSpc>
              <a:buFont typeface="Arial"/>
              <a:buChar char="•"/>
            </a:pPr>
            <a:r>
              <a:rPr lang="en-US" sz="2091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Consistent Performance Across All Sites</a:t>
            </a:r>
          </a:p>
          <a:p>
            <a:pPr algn="ctr">
              <a:lnSpc>
                <a:spcPts val="2927"/>
              </a:lnSpc>
            </a:pPr>
            <a:r>
              <a:rPr lang="en-US" sz="209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Clear expectations and regular one-to-ones reduce underperformance.</a:t>
            </a:r>
          </a:p>
          <a:p>
            <a:pPr algn="ctr">
              <a:lnSpc>
                <a:spcPts val="2927"/>
              </a:lnSpc>
            </a:pPr>
            <a:r>
              <a:rPr lang="en-US" sz="209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(LSE, 2019)</a:t>
            </a:r>
          </a:p>
          <a:p>
            <a:pPr marL="451453" lvl="1" indent="-225726" algn="ctr">
              <a:lnSpc>
                <a:spcPts val="2927"/>
              </a:lnSpc>
              <a:buFont typeface="Arial"/>
              <a:buChar char="•"/>
            </a:pPr>
            <a:r>
              <a:rPr lang="en-US" sz="2091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Improved Recruitment and Workforce Stability</a:t>
            </a:r>
          </a:p>
          <a:p>
            <a:pPr algn="ctr">
              <a:lnSpc>
                <a:spcPts val="2927"/>
              </a:lnSpc>
              <a:spcBef>
                <a:spcPct val="0"/>
              </a:spcBef>
            </a:pPr>
            <a:r>
              <a:rPr lang="en-US" sz="209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Modernised recruitment and clearer progression reduce turnover.</a:t>
            </a:r>
          </a:p>
          <a:p>
            <a:pPr marL="451453" lvl="1" indent="-225726" algn="ctr">
              <a:lnSpc>
                <a:spcPts val="2927"/>
              </a:lnSpc>
              <a:buFont typeface="Arial"/>
              <a:buChar char="•"/>
            </a:pPr>
            <a:r>
              <a:rPr lang="en-US" sz="2091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Higher Engagement and Wellbeing</a:t>
            </a:r>
          </a:p>
          <a:p>
            <a:pPr algn="ctr">
              <a:lnSpc>
                <a:spcPts val="2927"/>
              </a:lnSpc>
              <a:spcBef>
                <a:spcPct val="0"/>
              </a:spcBef>
            </a:pPr>
            <a:r>
              <a:rPr lang="en-US" sz="209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Staff feel more listened to, valued and supported.(CIPD, 2025)</a:t>
            </a:r>
          </a:p>
          <a:p>
            <a:pPr marL="451453" lvl="1" indent="-225726" algn="ctr">
              <a:lnSpc>
                <a:spcPts val="2927"/>
              </a:lnSpc>
              <a:buFont typeface="Arial"/>
              <a:buChar char="•"/>
            </a:pPr>
            <a:r>
              <a:rPr lang="en-US" sz="2091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A More Collaborative, People-Centred Culture</a:t>
            </a:r>
          </a:p>
          <a:p>
            <a:pPr algn="ctr">
              <a:lnSpc>
                <a:spcPts val="2927"/>
              </a:lnSpc>
              <a:spcBef>
                <a:spcPct val="0"/>
              </a:spcBef>
            </a:pPr>
            <a:r>
              <a:rPr lang="en-US" sz="209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Increased cross-team working, innovation and recognition.</a:t>
            </a:r>
          </a:p>
          <a:p>
            <a:pPr marL="451453" lvl="1" indent="-225726" algn="ctr">
              <a:lnSpc>
                <a:spcPts val="2927"/>
              </a:lnSpc>
              <a:buFont typeface="Arial"/>
              <a:buChar char="•"/>
            </a:pPr>
            <a:r>
              <a:rPr lang="en-US" sz="2091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Better Client Confidence and Contract Security</a:t>
            </a:r>
          </a:p>
          <a:p>
            <a:pPr algn="ctr">
              <a:lnSpc>
                <a:spcPts val="2927"/>
              </a:lnSpc>
              <a:spcBef>
                <a:spcPct val="0"/>
              </a:spcBef>
            </a:pPr>
            <a:r>
              <a:rPr lang="en-US" sz="209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More reliable service, aligned with expectations for fair work and social value.</a:t>
            </a:r>
          </a:p>
          <a:p>
            <a:pPr algn="ctr">
              <a:lnSpc>
                <a:spcPts val="2927"/>
              </a:lnSpc>
              <a:spcBef>
                <a:spcPct val="0"/>
              </a:spcBef>
            </a:pPr>
            <a:endParaRPr lang="en-US" sz="2091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2927"/>
              </a:lnSpc>
              <a:spcBef>
                <a:spcPct val="0"/>
              </a:spcBef>
            </a:pPr>
            <a:endParaRPr lang="en-US" sz="2091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632344" y="-1238441"/>
            <a:ext cx="4736460" cy="4114800"/>
          </a:xfrm>
          <a:custGeom>
            <a:avLst/>
            <a:gdLst/>
            <a:ahLst/>
            <a:cxnLst/>
            <a:rect l="l" t="t" r="r" b="b"/>
            <a:pathLst>
              <a:path w="4736460" h="4114800">
                <a:moveTo>
                  <a:pt x="0" y="0"/>
                </a:moveTo>
                <a:lnTo>
                  <a:pt x="4736460" y="0"/>
                </a:lnTo>
                <a:lnTo>
                  <a:pt x="47364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117582" y="-1238441"/>
            <a:ext cx="4736460" cy="4114800"/>
          </a:xfrm>
          <a:custGeom>
            <a:avLst/>
            <a:gdLst/>
            <a:ahLst/>
            <a:cxnLst/>
            <a:rect l="l" t="t" r="r" b="b"/>
            <a:pathLst>
              <a:path w="4736460" h="4114800">
                <a:moveTo>
                  <a:pt x="0" y="0"/>
                </a:moveTo>
                <a:lnTo>
                  <a:pt x="4736460" y="0"/>
                </a:lnTo>
                <a:lnTo>
                  <a:pt x="47364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488219" y="9280452"/>
            <a:ext cx="2722820" cy="433877"/>
            <a:chOff x="0" y="0"/>
            <a:chExt cx="812800" cy="12951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129518"/>
            </a:xfrm>
            <a:custGeom>
              <a:avLst/>
              <a:gdLst/>
              <a:ahLst/>
              <a:cxnLst/>
              <a:rect l="l" t="t" r="r" b="b"/>
              <a:pathLst>
                <a:path w="812800" h="129518">
                  <a:moveTo>
                    <a:pt x="64759" y="0"/>
                  </a:moveTo>
                  <a:lnTo>
                    <a:pt x="748041" y="0"/>
                  </a:lnTo>
                  <a:cubicBezTo>
                    <a:pt x="765216" y="0"/>
                    <a:pt x="781688" y="6823"/>
                    <a:pt x="793832" y="18968"/>
                  </a:cubicBezTo>
                  <a:cubicBezTo>
                    <a:pt x="805977" y="31112"/>
                    <a:pt x="812800" y="47584"/>
                    <a:pt x="812800" y="64759"/>
                  </a:cubicBezTo>
                  <a:lnTo>
                    <a:pt x="812800" y="64759"/>
                  </a:lnTo>
                  <a:cubicBezTo>
                    <a:pt x="812800" y="81934"/>
                    <a:pt x="805977" y="98406"/>
                    <a:pt x="793832" y="110551"/>
                  </a:cubicBezTo>
                  <a:cubicBezTo>
                    <a:pt x="781688" y="122696"/>
                    <a:pt x="765216" y="129518"/>
                    <a:pt x="748041" y="129518"/>
                  </a:cubicBezTo>
                  <a:lnTo>
                    <a:pt x="64759" y="129518"/>
                  </a:lnTo>
                  <a:cubicBezTo>
                    <a:pt x="47584" y="129518"/>
                    <a:pt x="31112" y="122696"/>
                    <a:pt x="18968" y="110551"/>
                  </a:cubicBezTo>
                  <a:cubicBezTo>
                    <a:pt x="6823" y="98406"/>
                    <a:pt x="0" y="81934"/>
                    <a:pt x="0" y="64759"/>
                  </a:cubicBezTo>
                  <a:lnTo>
                    <a:pt x="0" y="64759"/>
                  </a:lnTo>
                  <a:cubicBezTo>
                    <a:pt x="0" y="47584"/>
                    <a:pt x="6823" y="31112"/>
                    <a:pt x="18968" y="18968"/>
                  </a:cubicBezTo>
                  <a:cubicBezTo>
                    <a:pt x="31112" y="6823"/>
                    <a:pt x="47584" y="0"/>
                    <a:pt x="64759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66675"/>
              <a:ext cx="812800" cy="1961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3821902" y="9280452"/>
            <a:ext cx="2722820" cy="433877"/>
            <a:chOff x="0" y="0"/>
            <a:chExt cx="812800" cy="12951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129518"/>
            </a:xfrm>
            <a:custGeom>
              <a:avLst/>
              <a:gdLst/>
              <a:ahLst/>
              <a:cxnLst/>
              <a:rect l="l" t="t" r="r" b="b"/>
              <a:pathLst>
                <a:path w="812800" h="129518">
                  <a:moveTo>
                    <a:pt x="64759" y="0"/>
                  </a:moveTo>
                  <a:lnTo>
                    <a:pt x="748041" y="0"/>
                  </a:lnTo>
                  <a:cubicBezTo>
                    <a:pt x="765216" y="0"/>
                    <a:pt x="781688" y="6823"/>
                    <a:pt x="793832" y="18968"/>
                  </a:cubicBezTo>
                  <a:cubicBezTo>
                    <a:pt x="805977" y="31112"/>
                    <a:pt x="812800" y="47584"/>
                    <a:pt x="812800" y="64759"/>
                  </a:cubicBezTo>
                  <a:lnTo>
                    <a:pt x="812800" y="64759"/>
                  </a:lnTo>
                  <a:cubicBezTo>
                    <a:pt x="812800" y="81934"/>
                    <a:pt x="805977" y="98406"/>
                    <a:pt x="793832" y="110551"/>
                  </a:cubicBezTo>
                  <a:cubicBezTo>
                    <a:pt x="781688" y="122696"/>
                    <a:pt x="765216" y="129518"/>
                    <a:pt x="748041" y="129518"/>
                  </a:cubicBezTo>
                  <a:lnTo>
                    <a:pt x="64759" y="129518"/>
                  </a:lnTo>
                  <a:cubicBezTo>
                    <a:pt x="47584" y="129518"/>
                    <a:pt x="31112" y="122696"/>
                    <a:pt x="18968" y="110551"/>
                  </a:cubicBezTo>
                  <a:cubicBezTo>
                    <a:pt x="6823" y="98406"/>
                    <a:pt x="0" y="81934"/>
                    <a:pt x="0" y="64759"/>
                  </a:cubicBezTo>
                  <a:lnTo>
                    <a:pt x="0" y="64759"/>
                  </a:lnTo>
                  <a:cubicBezTo>
                    <a:pt x="0" y="47584"/>
                    <a:pt x="6823" y="31112"/>
                    <a:pt x="18968" y="18968"/>
                  </a:cubicBezTo>
                  <a:cubicBezTo>
                    <a:pt x="31112" y="6823"/>
                    <a:pt x="47584" y="0"/>
                    <a:pt x="64759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812800" cy="1961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-495818" y="9280452"/>
            <a:ext cx="1538558" cy="433877"/>
            <a:chOff x="0" y="0"/>
            <a:chExt cx="459281" cy="12951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59281" cy="129518"/>
            </a:xfrm>
            <a:custGeom>
              <a:avLst/>
              <a:gdLst/>
              <a:ahLst/>
              <a:cxnLst/>
              <a:rect l="l" t="t" r="r" b="b"/>
              <a:pathLst>
                <a:path w="459281" h="129518">
                  <a:moveTo>
                    <a:pt x="64759" y="0"/>
                  </a:moveTo>
                  <a:lnTo>
                    <a:pt x="394522" y="0"/>
                  </a:lnTo>
                  <a:cubicBezTo>
                    <a:pt x="411697" y="0"/>
                    <a:pt x="428169" y="6823"/>
                    <a:pt x="440314" y="18968"/>
                  </a:cubicBezTo>
                  <a:cubicBezTo>
                    <a:pt x="452458" y="31112"/>
                    <a:pt x="459281" y="47584"/>
                    <a:pt x="459281" y="64759"/>
                  </a:cubicBezTo>
                  <a:lnTo>
                    <a:pt x="459281" y="64759"/>
                  </a:lnTo>
                  <a:cubicBezTo>
                    <a:pt x="459281" y="81934"/>
                    <a:pt x="452458" y="98406"/>
                    <a:pt x="440314" y="110551"/>
                  </a:cubicBezTo>
                  <a:cubicBezTo>
                    <a:pt x="428169" y="122696"/>
                    <a:pt x="411697" y="129518"/>
                    <a:pt x="394522" y="129518"/>
                  </a:cubicBezTo>
                  <a:lnTo>
                    <a:pt x="64759" y="129518"/>
                  </a:lnTo>
                  <a:cubicBezTo>
                    <a:pt x="47584" y="129518"/>
                    <a:pt x="31112" y="122696"/>
                    <a:pt x="18968" y="110551"/>
                  </a:cubicBezTo>
                  <a:cubicBezTo>
                    <a:pt x="6823" y="98406"/>
                    <a:pt x="0" y="81934"/>
                    <a:pt x="0" y="64759"/>
                  </a:cubicBezTo>
                  <a:lnTo>
                    <a:pt x="0" y="64759"/>
                  </a:lnTo>
                  <a:cubicBezTo>
                    <a:pt x="0" y="47584"/>
                    <a:pt x="6823" y="31112"/>
                    <a:pt x="18968" y="18968"/>
                  </a:cubicBezTo>
                  <a:cubicBezTo>
                    <a:pt x="31112" y="6823"/>
                    <a:pt x="47584" y="0"/>
                    <a:pt x="64759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66675"/>
              <a:ext cx="459281" cy="1961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7235245" y="9280452"/>
            <a:ext cx="1538558" cy="433877"/>
            <a:chOff x="0" y="0"/>
            <a:chExt cx="459281" cy="129518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59281" cy="129518"/>
            </a:xfrm>
            <a:custGeom>
              <a:avLst/>
              <a:gdLst/>
              <a:ahLst/>
              <a:cxnLst/>
              <a:rect l="l" t="t" r="r" b="b"/>
              <a:pathLst>
                <a:path w="459281" h="129518">
                  <a:moveTo>
                    <a:pt x="64759" y="0"/>
                  </a:moveTo>
                  <a:lnTo>
                    <a:pt x="394522" y="0"/>
                  </a:lnTo>
                  <a:cubicBezTo>
                    <a:pt x="411697" y="0"/>
                    <a:pt x="428169" y="6823"/>
                    <a:pt x="440314" y="18968"/>
                  </a:cubicBezTo>
                  <a:cubicBezTo>
                    <a:pt x="452458" y="31112"/>
                    <a:pt x="459281" y="47584"/>
                    <a:pt x="459281" y="64759"/>
                  </a:cubicBezTo>
                  <a:lnTo>
                    <a:pt x="459281" y="64759"/>
                  </a:lnTo>
                  <a:cubicBezTo>
                    <a:pt x="459281" y="81934"/>
                    <a:pt x="452458" y="98406"/>
                    <a:pt x="440314" y="110551"/>
                  </a:cubicBezTo>
                  <a:cubicBezTo>
                    <a:pt x="428169" y="122696"/>
                    <a:pt x="411697" y="129518"/>
                    <a:pt x="394522" y="129518"/>
                  </a:cubicBezTo>
                  <a:lnTo>
                    <a:pt x="64759" y="129518"/>
                  </a:lnTo>
                  <a:cubicBezTo>
                    <a:pt x="47584" y="129518"/>
                    <a:pt x="31112" y="122696"/>
                    <a:pt x="18968" y="110551"/>
                  </a:cubicBezTo>
                  <a:cubicBezTo>
                    <a:pt x="6823" y="98406"/>
                    <a:pt x="0" y="81934"/>
                    <a:pt x="0" y="64759"/>
                  </a:cubicBezTo>
                  <a:lnTo>
                    <a:pt x="0" y="64759"/>
                  </a:lnTo>
                  <a:cubicBezTo>
                    <a:pt x="0" y="47584"/>
                    <a:pt x="6823" y="31112"/>
                    <a:pt x="18968" y="18968"/>
                  </a:cubicBezTo>
                  <a:cubicBezTo>
                    <a:pt x="31112" y="6823"/>
                    <a:pt x="47584" y="0"/>
                    <a:pt x="64759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66675"/>
              <a:ext cx="459281" cy="1961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70354" y="9604853"/>
            <a:ext cx="832358" cy="326414"/>
            <a:chOff x="0" y="0"/>
            <a:chExt cx="248471" cy="9743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48471" cy="97439"/>
            </a:xfrm>
            <a:custGeom>
              <a:avLst/>
              <a:gdLst/>
              <a:ahLst/>
              <a:cxnLst/>
              <a:rect l="l" t="t" r="r" b="b"/>
              <a:pathLst>
                <a:path w="248471" h="97439">
                  <a:moveTo>
                    <a:pt x="48720" y="0"/>
                  </a:moveTo>
                  <a:lnTo>
                    <a:pt x="199751" y="0"/>
                  </a:lnTo>
                  <a:cubicBezTo>
                    <a:pt x="226658" y="0"/>
                    <a:pt x="248471" y="21812"/>
                    <a:pt x="248471" y="48720"/>
                  </a:cubicBezTo>
                  <a:lnTo>
                    <a:pt x="248471" y="48720"/>
                  </a:lnTo>
                  <a:cubicBezTo>
                    <a:pt x="248471" y="61641"/>
                    <a:pt x="243338" y="74033"/>
                    <a:pt x="234201" y="83169"/>
                  </a:cubicBezTo>
                  <a:cubicBezTo>
                    <a:pt x="225064" y="92306"/>
                    <a:pt x="212672" y="97439"/>
                    <a:pt x="199751" y="97439"/>
                  </a:cubicBezTo>
                  <a:lnTo>
                    <a:pt x="48720" y="97439"/>
                  </a:lnTo>
                  <a:cubicBezTo>
                    <a:pt x="35798" y="97439"/>
                    <a:pt x="23406" y="92306"/>
                    <a:pt x="14270" y="83169"/>
                  </a:cubicBezTo>
                  <a:cubicBezTo>
                    <a:pt x="5133" y="74033"/>
                    <a:pt x="0" y="61641"/>
                    <a:pt x="0" y="48720"/>
                  </a:cubicBezTo>
                  <a:lnTo>
                    <a:pt x="0" y="48720"/>
                  </a:lnTo>
                  <a:cubicBezTo>
                    <a:pt x="0" y="35798"/>
                    <a:pt x="5133" y="23406"/>
                    <a:pt x="14270" y="14270"/>
                  </a:cubicBezTo>
                  <a:cubicBezTo>
                    <a:pt x="23406" y="5133"/>
                    <a:pt x="35798" y="0"/>
                    <a:pt x="48720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66675"/>
              <a:ext cx="248471" cy="164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2451948" y="9604853"/>
            <a:ext cx="832358" cy="326414"/>
            <a:chOff x="0" y="0"/>
            <a:chExt cx="248471" cy="97439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48471" cy="97439"/>
            </a:xfrm>
            <a:custGeom>
              <a:avLst/>
              <a:gdLst/>
              <a:ahLst/>
              <a:cxnLst/>
              <a:rect l="l" t="t" r="r" b="b"/>
              <a:pathLst>
                <a:path w="248471" h="97439">
                  <a:moveTo>
                    <a:pt x="48720" y="0"/>
                  </a:moveTo>
                  <a:lnTo>
                    <a:pt x="199751" y="0"/>
                  </a:lnTo>
                  <a:cubicBezTo>
                    <a:pt x="226658" y="0"/>
                    <a:pt x="248471" y="21812"/>
                    <a:pt x="248471" y="48720"/>
                  </a:cubicBezTo>
                  <a:lnTo>
                    <a:pt x="248471" y="48720"/>
                  </a:lnTo>
                  <a:cubicBezTo>
                    <a:pt x="248471" y="61641"/>
                    <a:pt x="243338" y="74033"/>
                    <a:pt x="234201" y="83169"/>
                  </a:cubicBezTo>
                  <a:cubicBezTo>
                    <a:pt x="225064" y="92306"/>
                    <a:pt x="212672" y="97439"/>
                    <a:pt x="199751" y="97439"/>
                  </a:cubicBezTo>
                  <a:lnTo>
                    <a:pt x="48720" y="97439"/>
                  </a:lnTo>
                  <a:cubicBezTo>
                    <a:pt x="35798" y="97439"/>
                    <a:pt x="23406" y="92306"/>
                    <a:pt x="14270" y="83169"/>
                  </a:cubicBezTo>
                  <a:cubicBezTo>
                    <a:pt x="5133" y="74033"/>
                    <a:pt x="0" y="61641"/>
                    <a:pt x="0" y="48720"/>
                  </a:cubicBezTo>
                  <a:lnTo>
                    <a:pt x="0" y="48720"/>
                  </a:lnTo>
                  <a:cubicBezTo>
                    <a:pt x="0" y="35798"/>
                    <a:pt x="5133" y="23406"/>
                    <a:pt x="14270" y="14270"/>
                  </a:cubicBezTo>
                  <a:cubicBezTo>
                    <a:pt x="23406" y="5133"/>
                    <a:pt x="35798" y="0"/>
                    <a:pt x="48720" y="0"/>
                  </a:cubicBezTo>
                  <a:close/>
                </a:path>
              </a:pathLst>
            </a:custGeom>
            <a:solidFill>
              <a:srgbClr val="202E4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66675"/>
              <a:ext cx="248471" cy="164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218057" y="9497390"/>
            <a:ext cx="2722820" cy="433877"/>
            <a:chOff x="0" y="0"/>
            <a:chExt cx="812800" cy="12951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129518"/>
            </a:xfrm>
            <a:custGeom>
              <a:avLst/>
              <a:gdLst/>
              <a:ahLst/>
              <a:cxnLst/>
              <a:rect l="l" t="t" r="r" b="b"/>
              <a:pathLst>
                <a:path w="812800" h="129518">
                  <a:moveTo>
                    <a:pt x="64759" y="0"/>
                  </a:moveTo>
                  <a:lnTo>
                    <a:pt x="748041" y="0"/>
                  </a:lnTo>
                  <a:cubicBezTo>
                    <a:pt x="765216" y="0"/>
                    <a:pt x="781688" y="6823"/>
                    <a:pt x="793832" y="18968"/>
                  </a:cubicBezTo>
                  <a:cubicBezTo>
                    <a:pt x="805977" y="31112"/>
                    <a:pt x="812800" y="47584"/>
                    <a:pt x="812800" y="64759"/>
                  </a:cubicBezTo>
                  <a:lnTo>
                    <a:pt x="812800" y="64759"/>
                  </a:lnTo>
                  <a:cubicBezTo>
                    <a:pt x="812800" y="81934"/>
                    <a:pt x="805977" y="98406"/>
                    <a:pt x="793832" y="110551"/>
                  </a:cubicBezTo>
                  <a:cubicBezTo>
                    <a:pt x="781688" y="122696"/>
                    <a:pt x="765216" y="129518"/>
                    <a:pt x="748041" y="129518"/>
                  </a:cubicBezTo>
                  <a:lnTo>
                    <a:pt x="64759" y="129518"/>
                  </a:lnTo>
                  <a:cubicBezTo>
                    <a:pt x="47584" y="129518"/>
                    <a:pt x="31112" y="122696"/>
                    <a:pt x="18968" y="110551"/>
                  </a:cubicBezTo>
                  <a:cubicBezTo>
                    <a:pt x="6823" y="98406"/>
                    <a:pt x="0" y="81934"/>
                    <a:pt x="0" y="64759"/>
                  </a:cubicBezTo>
                  <a:lnTo>
                    <a:pt x="0" y="64759"/>
                  </a:lnTo>
                  <a:cubicBezTo>
                    <a:pt x="0" y="47584"/>
                    <a:pt x="6823" y="31112"/>
                    <a:pt x="18968" y="18968"/>
                  </a:cubicBezTo>
                  <a:cubicBezTo>
                    <a:pt x="31112" y="6823"/>
                    <a:pt x="47584" y="0"/>
                    <a:pt x="6475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66675"/>
              <a:ext cx="812800" cy="1961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4150476" y="9497390"/>
            <a:ext cx="2722820" cy="433877"/>
            <a:chOff x="0" y="0"/>
            <a:chExt cx="812800" cy="129518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129518"/>
            </a:xfrm>
            <a:custGeom>
              <a:avLst/>
              <a:gdLst/>
              <a:ahLst/>
              <a:cxnLst/>
              <a:rect l="l" t="t" r="r" b="b"/>
              <a:pathLst>
                <a:path w="812800" h="129518">
                  <a:moveTo>
                    <a:pt x="64759" y="0"/>
                  </a:moveTo>
                  <a:lnTo>
                    <a:pt x="748041" y="0"/>
                  </a:lnTo>
                  <a:cubicBezTo>
                    <a:pt x="765216" y="0"/>
                    <a:pt x="781688" y="6823"/>
                    <a:pt x="793832" y="18968"/>
                  </a:cubicBezTo>
                  <a:cubicBezTo>
                    <a:pt x="805977" y="31112"/>
                    <a:pt x="812800" y="47584"/>
                    <a:pt x="812800" y="64759"/>
                  </a:cubicBezTo>
                  <a:lnTo>
                    <a:pt x="812800" y="64759"/>
                  </a:lnTo>
                  <a:cubicBezTo>
                    <a:pt x="812800" y="81934"/>
                    <a:pt x="805977" y="98406"/>
                    <a:pt x="793832" y="110551"/>
                  </a:cubicBezTo>
                  <a:cubicBezTo>
                    <a:pt x="781688" y="122696"/>
                    <a:pt x="765216" y="129518"/>
                    <a:pt x="748041" y="129518"/>
                  </a:cubicBezTo>
                  <a:lnTo>
                    <a:pt x="64759" y="129518"/>
                  </a:lnTo>
                  <a:cubicBezTo>
                    <a:pt x="47584" y="129518"/>
                    <a:pt x="31112" y="122696"/>
                    <a:pt x="18968" y="110551"/>
                  </a:cubicBezTo>
                  <a:cubicBezTo>
                    <a:pt x="6823" y="98406"/>
                    <a:pt x="0" y="81934"/>
                    <a:pt x="0" y="64759"/>
                  </a:cubicBezTo>
                  <a:lnTo>
                    <a:pt x="0" y="64759"/>
                  </a:lnTo>
                  <a:cubicBezTo>
                    <a:pt x="0" y="47584"/>
                    <a:pt x="6823" y="31112"/>
                    <a:pt x="18968" y="18968"/>
                  </a:cubicBezTo>
                  <a:cubicBezTo>
                    <a:pt x="31112" y="6823"/>
                    <a:pt x="47584" y="0"/>
                    <a:pt x="6475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66675"/>
              <a:ext cx="812800" cy="1961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-1883113" y="9116390"/>
            <a:ext cx="2722820" cy="433877"/>
            <a:chOff x="0" y="0"/>
            <a:chExt cx="812800" cy="129518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129518"/>
            </a:xfrm>
            <a:custGeom>
              <a:avLst/>
              <a:gdLst/>
              <a:ahLst/>
              <a:cxnLst/>
              <a:rect l="l" t="t" r="r" b="b"/>
              <a:pathLst>
                <a:path w="812800" h="129518">
                  <a:moveTo>
                    <a:pt x="64759" y="0"/>
                  </a:moveTo>
                  <a:lnTo>
                    <a:pt x="748041" y="0"/>
                  </a:lnTo>
                  <a:cubicBezTo>
                    <a:pt x="765216" y="0"/>
                    <a:pt x="781688" y="6823"/>
                    <a:pt x="793832" y="18968"/>
                  </a:cubicBezTo>
                  <a:cubicBezTo>
                    <a:pt x="805977" y="31112"/>
                    <a:pt x="812800" y="47584"/>
                    <a:pt x="812800" y="64759"/>
                  </a:cubicBezTo>
                  <a:lnTo>
                    <a:pt x="812800" y="64759"/>
                  </a:lnTo>
                  <a:cubicBezTo>
                    <a:pt x="812800" y="81934"/>
                    <a:pt x="805977" y="98406"/>
                    <a:pt x="793832" y="110551"/>
                  </a:cubicBezTo>
                  <a:cubicBezTo>
                    <a:pt x="781688" y="122696"/>
                    <a:pt x="765216" y="129518"/>
                    <a:pt x="748041" y="129518"/>
                  </a:cubicBezTo>
                  <a:lnTo>
                    <a:pt x="64759" y="129518"/>
                  </a:lnTo>
                  <a:cubicBezTo>
                    <a:pt x="47584" y="129518"/>
                    <a:pt x="31112" y="122696"/>
                    <a:pt x="18968" y="110551"/>
                  </a:cubicBezTo>
                  <a:cubicBezTo>
                    <a:pt x="6823" y="98406"/>
                    <a:pt x="0" y="81934"/>
                    <a:pt x="0" y="64759"/>
                  </a:cubicBezTo>
                  <a:lnTo>
                    <a:pt x="0" y="64759"/>
                  </a:lnTo>
                  <a:cubicBezTo>
                    <a:pt x="0" y="47584"/>
                    <a:pt x="6823" y="31112"/>
                    <a:pt x="18968" y="18968"/>
                  </a:cubicBezTo>
                  <a:cubicBezTo>
                    <a:pt x="31112" y="6823"/>
                    <a:pt x="47584" y="0"/>
                    <a:pt x="6475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66675"/>
              <a:ext cx="812800" cy="1961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7412394" y="9116390"/>
            <a:ext cx="2722820" cy="433877"/>
            <a:chOff x="0" y="0"/>
            <a:chExt cx="812800" cy="129518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812800" cy="129518"/>
            </a:xfrm>
            <a:custGeom>
              <a:avLst/>
              <a:gdLst/>
              <a:ahLst/>
              <a:cxnLst/>
              <a:rect l="l" t="t" r="r" b="b"/>
              <a:pathLst>
                <a:path w="812800" h="129518">
                  <a:moveTo>
                    <a:pt x="64759" y="0"/>
                  </a:moveTo>
                  <a:lnTo>
                    <a:pt x="748041" y="0"/>
                  </a:lnTo>
                  <a:cubicBezTo>
                    <a:pt x="765216" y="0"/>
                    <a:pt x="781688" y="6823"/>
                    <a:pt x="793832" y="18968"/>
                  </a:cubicBezTo>
                  <a:cubicBezTo>
                    <a:pt x="805977" y="31112"/>
                    <a:pt x="812800" y="47584"/>
                    <a:pt x="812800" y="64759"/>
                  </a:cubicBezTo>
                  <a:lnTo>
                    <a:pt x="812800" y="64759"/>
                  </a:lnTo>
                  <a:cubicBezTo>
                    <a:pt x="812800" y="81934"/>
                    <a:pt x="805977" y="98406"/>
                    <a:pt x="793832" y="110551"/>
                  </a:cubicBezTo>
                  <a:cubicBezTo>
                    <a:pt x="781688" y="122696"/>
                    <a:pt x="765216" y="129518"/>
                    <a:pt x="748041" y="129518"/>
                  </a:cubicBezTo>
                  <a:lnTo>
                    <a:pt x="64759" y="129518"/>
                  </a:lnTo>
                  <a:cubicBezTo>
                    <a:pt x="47584" y="129518"/>
                    <a:pt x="31112" y="122696"/>
                    <a:pt x="18968" y="110551"/>
                  </a:cubicBezTo>
                  <a:cubicBezTo>
                    <a:pt x="6823" y="98406"/>
                    <a:pt x="0" y="81934"/>
                    <a:pt x="0" y="64759"/>
                  </a:cubicBezTo>
                  <a:lnTo>
                    <a:pt x="0" y="64759"/>
                  </a:lnTo>
                  <a:cubicBezTo>
                    <a:pt x="0" y="47584"/>
                    <a:pt x="6823" y="31112"/>
                    <a:pt x="18968" y="18968"/>
                  </a:cubicBezTo>
                  <a:cubicBezTo>
                    <a:pt x="31112" y="6823"/>
                    <a:pt x="47584" y="0"/>
                    <a:pt x="6475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66675"/>
              <a:ext cx="812800" cy="1961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028700" y="2876359"/>
            <a:ext cx="2634872" cy="4141566"/>
            <a:chOff x="0" y="0"/>
            <a:chExt cx="693958" cy="1090783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693958" cy="1090783"/>
            </a:xfrm>
            <a:custGeom>
              <a:avLst/>
              <a:gdLst/>
              <a:ahLst/>
              <a:cxnLst/>
              <a:rect l="l" t="t" r="r" b="b"/>
              <a:pathLst>
                <a:path w="693958" h="1090783">
                  <a:moveTo>
                    <a:pt x="149851" y="0"/>
                  </a:moveTo>
                  <a:lnTo>
                    <a:pt x="544107" y="0"/>
                  </a:lnTo>
                  <a:cubicBezTo>
                    <a:pt x="626867" y="0"/>
                    <a:pt x="693958" y="67091"/>
                    <a:pt x="693958" y="149851"/>
                  </a:cubicBezTo>
                  <a:lnTo>
                    <a:pt x="693958" y="940932"/>
                  </a:lnTo>
                  <a:cubicBezTo>
                    <a:pt x="693958" y="980675"/>
                    <a:pt x="678170" y="1018790"/>
                    <a:pt x="650068" y="1046892"/>
                  </a:cubicBezTo>
                  <a:cubicBezTo>
                    <a:pt x="621965" y="1074995"/>
                    <a:pt x="583850" y="1090783"/>
                    <a:pt x="544107" y="1090783"/>
                  </a:cubicBezTo>
                  <a:lnTo>
                    <a:pt x="149851" y="1090783"/>
                  </a:lnTo>
                  <a:cubicBezTo>
                    <a:pt x="67091" y="1090783"/>
                    <a:pt x="0" y="1023692"/>
                    <a:pt x="0" y="940932"/>
                  </a:cubicBezTo>
                  <a:lnTo>
                    <a:pt x="0" y="149851"/>
                  </a:lnTo>
                  <a:cubicBezTo>
                    <a:pt x="0" y="67091"/>
                    <a:pt x="67091" y="0"/>
                    <a:pt x="149851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66675"/>
              <a:ext cx="693958" cy="11574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800"/>
                </a:lnSpc>
              </a:pPr>
              <a:r>
                <a:rPr lang="en-US" sz="2000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A Clear Path Forward</a:t>
              </a:r>
            </a:p>
            <a:p>
              <a:pPr algn="l">
                <a:lnSpc>
                  <a:spcPts val="2800"/>
                </a:lnSpc>
              </a:pPr>
              <a:r>
                <a:rPr lang="en-US" sz="2000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BrightWave faces people-management challenges that impact performance, engagement and consistency.</a:t>
              </a:r>
            </a:p>
            <a:p>
              <a:pPr algn="ctr">
                <a:lnSpc>
                  <a:spcPts val="3107"/>
                </a:lnSpc>
              </a:pPr>
              <a:endPara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6064448" y="904875"/>
            <a:ext cx="6159103" cy="809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7. Overall Conclusion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446061" y="2876359"/>
            <a:ext cx="2634872" cy="4141566"/>
            <a:chOff x="0" y="0"/>
            <a:chExt cx="693958" cy="1090783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693958" cy="1090783"/>
            </a:xfrm>
            <a:custGeom>
              <a:avLst/>
              <a:gdLst/>
              <a:ahLst/>
              <a:cxnLst/>
              <a:rect l="l" t="t" r="r" b="b"/>
              <a:pathLst>
                <a:path w="693958" h="1090783">
                  <a:moveTo>
                    <a:pt x="149851" y="0"/>
                  </a:moveTo>
                  <a:lnTo>
                    <a:pt x="544107" y="0"/>
                  </a:lnTo>
                  <a:cubicBezTo>
                    <a:pt x="626867" y="0"/>
                    <a:pt x="693958" y="67091"/>
                    <a:pt x="693958" y="149851"/>
                  </a:cubicBezTo>
                  <a:lnTo>
                    <a:pt x="693958" y="940932"/>
                  </a:lnTo>
                  <a:cubicBezTo>
                    <a:pt x="693958" y="980675"/>
                    <a:pt x="678170" y="1018790"/>
                    <a:pt x="650068" y="1046892"/>
                  </a:cubicBezTo>
                  <a:cubicBezTo>
                    <a:pt x="621965" y="1074995"/>
                    <a:pt x="583850" y="1090783"/>
                    <a:pt x="544107" y="1090783"/>
                  </a:cubicBezTo>
                  <a:lnTo>
                    <a:pt x="149851" y="1090783"/>
                  </a:lnTo>
                  <a:cubicBezTo>
                    <a:pt x="67091" y="1090783"/>
                    <a:pt x="0" y="1023692"/>
                    <a:pt x="0" y="940932"/>
                  </a:cubicBezTo>
                  <a:lnTo>
                    <a:pt x="0" y="149851"/>
                  </a:lnTo>
                  <a:cubicBezTo>
                    <a:pt x="0" y="67091"/>
                    <a:pt x="67091" y="0"/>
                    <a:pt x="149851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0" y="-66675"/>
              <a:ext cx="693958" cy="11574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800"/>
                </a:lnSpc>
              </a:pPr>
              <a:r>
                <a:rPr lang="en-US" sz="2000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Focused 3-Year HR Strategy</a:t>
              </a:r>
            </a:p>
            <a:p>
              <a:pPr algn="l">
                <a:lnSpc>
                  <a:spcPts val="2800"/>
                </a:lnSpc>
              </a:pPr>
              <a:r>
                <a:rPr lang="en-US" sz="2000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A plan to improve leadership, management, modernise recruitment, support wellbeing and develop careers.</a:t>
              </a:r>
            </a:p>
            <a:p>
              <a:pPr algn="l">
                <a:lnSpc>
                  <a:spcPts val="2800"/>
                </a:lnSpc>
              </a:pPr>
              <a:endPara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890558" y="2876359"/>
            <a:ext cx="2634872" cy="4141566"/>
            <a:chOff x="0" y="0"/>
            <a:chExt cx="693958" cy="1090783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693958" cy="1090783"/>
            </a:xfrm>
            <a:custGeom>
              <a:avLst/>
              <a:gdLst/>
              <a:ahLst/>
              <a:cxnLst/>
              <a:rect l="l" t="t" r="r" b="b"/>
              <a:pathLst>
                <a:path w="693958" h="1090783">
                  <a:moveTo>
                    <a:pt x="149851" y="0"/>
                  </a:moveTo>
                  <a:lnTo>
                    <a:pt x="544107" y="0"/>
                  </a:lnTo>
                  <a:cubicBezTo>
                    <a:pt x="626867" y="0"/>
                    <a:pt x="693958" y="67091"/>
                    <a:pt x="693958" y="149851"/>
                  </a:cubicBezTo>
                  <a:lnTo>
                    <a:pt x="693958" y="940932"/>
                  </a:lnTo>
                  <a:cubicBezTo>
                    <a:pt x="693958" y="980675"/>
                    <a:pt x="678170" y="1018790"/>
                    <a:pt x="650068" y="1046892"/>
                  </a:cubicBezTo>
                  <a:cubicBezTo>
                    <a:pt x="621965" y="1074995"/>
                    <a:pt x="583850" y="1090783"/>
                    <a:pt x="544107" y="1090783"/>
                  </a:cubicBezTo>
                  <a:lnTo>
                    <a:pt x="149851" y="1090783"/>
                  </a:lnTo>
                  <a:cubicBezTo>
                    <a:pt x="67091" y="1090783"/>
                    <a:pt x="0" y="1023692"/>
                    <a:pt x="0" y="940932"/>
                  </a:cubicBezTo>
                  <a:lnTo>
                    <a:pt x="0" y="149851"/>
                  </a:lnTo>
                  <a:cubicBezTo>
                    <a:pt x="0" y="67091"/>
                    <a:pt x="67091" y="0"/>
                    <a:pt x="149851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0" y="-66675"/>
              <a:ext cx="693958" cy="11574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800"/>
                </a:lnSpc>
              </a:pPr>
              <a:r>
                <a:rPr lang="en-US" sz="2000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SMART and Evidence-Based</a:t>
              </a:r>
            </a:p>
            <a:p>
              <a:pPr algn="l">
                <a:lnSpc>
                  <a:spcPts val="2800"/>
                </a:lnSpc>
              </a:pPr>
              <a:r>
                <a:rPr lang="en-US" sz="2000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All actions are realistic, measurable and aligned with organisational needs.</a:t>
              </a:r>
            </a:p>
            <a:p>
              <a:pPr algn="l">
                <a:lnSpc>
                  <a:spcPts val="2800"/>
                </a:lnSpc>
              </a:pPr>
              <a:endPara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335054" y="2876359"/>
            <a:ext cx="2634872" cy="4141566"/>
            <a:chOff x="0" y="0"/>
            <a:chExt cx="693958" cy="1090783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693958" cy="1090783"/>
            </a:xfrm>
            <a:custGeom>
              <a:avLst/>
              <a:gdLst/>
              <a:ahLst/>
              <a:cxnLst/>
              <a:rect l="l" t="t" r="r" b="b"/>
              <a:pathLst>
                <a:path w="693958" h="1090783">
                  <a:moveTo>
                    <a:pt x="149851" y="0"/>
                  </a:moveTo>
                  <a:lnTo>
                    <a:pt x="544107" y="0"/>
                  </a:lnTo>
                  <a:cubicBezTo>
                    <a:pt x="626867" y="0"/>
                    <a:pt x="693958" y="67091"/>
                    <a:pt x="693958" y="149851"/>
                  </a:cubicBezTo>
                  <a:lnTo>
                    <a:pt x="693958" y="940932"/>
                  </a:lnTo>
                  <a:cubicBezTo>
                    <a:pt x="693958" y="980675"/>
                    <a:pt x="678170" y="1018790"/>
                    <a:pt x="650068" y="1046892"/>
                  </a:cubicBezTo>
                  <a:cubicBezTo>
                    <a:pt x="621965" y="1074995"/>
                    <a:pt x="583850" y="1090783"/>
                    <a:pt x="544107" y="1090783"/>
                  </a:cubicBezTo>
                  <a:lnTo>
                    <a:pt x="149851" y="1090783"/>
                  </a:lnTo>
                  <a:cubicBezTo>
                    <a:pt x="67091" y="1090783"/>
                    <a:pt x="0" y="1023692"/>
                    <a:pt x="0" y="940932"/>
                  </a:cubicBezTo>
                  <a:lnTo>
                    <a:pt x="0" y="149851"/>
                  </a:lnTo>
                  <a:cubicBezTo>
                    <a:pt x="0" y="67091"/>
                    <a:pt x="67091" y="0"/>
                    <a:pt x="149851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0" y="-66675"/>
              <a:ext cx="693958" cy="11574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800"/>
                </a:lnSpc>
              </a:pPr>
              <a:r>
                <a:rPr lang="en-US" sz="2000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Stronger Workforce, Better Service</a:t>
              </a:r>
            </a:p>
            <a:p>
              <a:pPr algn="l">
                <a:lnSpc>
                  <a:spcPts val="2800"/>
                </a:lnSpc>
              </a:pPr>
              <a:r>
                <a:rPr lang="en-US" sz="2000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Improved leadership, higher engagement, lower turnover and more consistent service delivery.</a:t>
              </a:r>
            </a:p>
            <a:p>
              <a:pPr algn="l">
                <a:lnSpc>
                  <a:spcPts val="2800"/>
                </a:lnSpc>
              </a:pPr>
              <a:endPara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4777522" y="2876359"/>
            <a:ext cx="2634872" cy="4141566"/>
            <a:chOff x="0" y="0"/>
            <a:chExt cx="693958" cy="1090783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693958" cy="1090783"/>
            </a:xfrm>
            <a:custGeom>
              <a:avLst/>
              <a:gdLst/>
              <a:ahLst/>
              <a:cxnLst/>
              <a:rect l="l" t="t" r="r" b="b"/>
              <a:pathLst>
                <a:path w="693958" h="1090783">
                  <a:moveTo>
                    <a:pt x="149851" y="0"/>
                  </a:moveTo>
                  <a:lnTo>
                    <a:pt x="544107" y="0"/>
                  </a:lnTo>
                  <a:cubicBezTo>
                    <a:pt x="626867" y="0"/>
                    <a:pt x="693958" y="67091"/>
                    <a:pt x="693958" y="149851"/>
                  </a:cubicBezTo>
                  <a:lnTo>
                    <a:pt x="693958" y="940932"/>
                  </a:lnTo>
                  <a:cubicBezTo>
                    <a:pt x="693958" y="980675"/>
                    <a:pt x="678170" y="1018790"/>
                    <a:pt x="650068" y="1046892"/>
                  </a:cubicBezTo>
                  <a:cubicBezTo>
                    <a:pt x="621965" y="1074995"/>
                    <a:pt x="583850" y="1090783"/>
                    <a:pt x="544107" y="1090783"/>
                  </a:cubicBezTo>
                  <a:lnTo>
                    <a:pt x="149851" y="1090783"/>
                  </a:lnTo>
                  <a:cubicBezTo>
                    <a:pt x="67091" y="1090783"/>
                    <a:pt x="0" y="1023692"/>
                    <a:pt x="0" y="940932"/>
                  </a:cubicBezTo>
                  <a:lnTo>
                    <a:pt x="0" y="149851"/>
                  </a:lnTo>
                  <a:cubicBezTo>
                    <a:pt x="0" y="67091"/>
                    <a:pt x="67091" y="0"/>
                    <a:pt x="149851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0" y="-66675"/>
              <a:ext cx="693958" cy="11574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2800"/>
                </a:lnSpc>
              </a:pPr>
              <a:r>
                <a:rPr lang="en-US" sz="2000" b="1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Supports Long-Term Sustainability</a:t>
              </a:r>
            </a:p>
            <a:p>
              <a:pPr algn="l">
                <a:lnSpc>
                  <a:spcPts val="2800"/>
                </a:lnSpc>
              </a:pPr>
              <a:r>
                <a:rPr lang="en-US" sz="2000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Aligns with client expectations for fair work, wellbeing and social value.</a:t>
              </a:r>
            </a:p>
            <a:p>
              <a:pPr algn="l">
                <a:lnSpc>
                  <a:spcPts val="2800"/>
                </a:lnSpc>
              </a:pPr>
              <a:r>
                <a:rPr lang="en-US" sz="2000">
                  <a:solidFill>
                    <a:srgbClr val="000000"/>
                  </a:solidFill>
                  <a:latin typeface="Poppins"/>
                  <a:ea typeface="Poppins"/>
                  <a:cs typeface="Poppins"/>
                  <a:sym typeface="Poppins"/>
                </a:rPr>
                <a:t>(Institute of Directors, 2024)</a:t>
              </a:r>
            </a:p>
            <a:p>
              <a:pPr algn="l">
                <a:lnSpc>
                  <a:spcPts val="2800"/>
                </a:lnSpc>
              </a:pPr>
              <a:endPara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102869" y="6717640"/>
            <a:ext cx="6793152" cy="6793152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FE4F0">
                <a:alpha val="5568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15780577" y="4166313"/>
            <a:ext cx="6492240" cy="0"/>
          </a:xfrm>
          <a:prstGeom prst="line">
            <a:avLst/>
          </a:prstGeom>
          <a:ln w="2381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7744133" y="9752716"/>
            <a:ext cx="723001" cy="72300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0025" cap="sq">
              <a:solidFill>
                <a:srgbClr val="202E4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28700" y="1059796"/>
            <a:ext cx="6860201" cy="746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70"/>
              </a:lnSpc>
            </a:pPr>
            <a:r>
              <a:rPr lang="en-US" sz="4500" b="1">
                <a:solidFill>
                  <a:srgbClr val="00000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8. Reference List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7368543" y="-2084401"/>
            <a:ext cx="3550915" cy="3550915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0" cap="sq">
              <a:solidFill>
                <a:srgbClr val="FF914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514350" y="2392155"/>
            <a:ext cx="17773650" cy="67273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1. Adair, J. (2023) Develop Your Leadership Skills: Fast, Effective Ways to Become a Leader People Want to Follow. Kogan Page.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2. Armstrong, M. and Taylor, S. (2023) Armstrong’s Handbook of Performance Management: An Evidence-Based Guide to Delivering High Performance. Kogan Page.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3. Bratton, J., Gold, J. and Bratton, A. (2021) Human Resource Management: Theory and Practice. Bloomsbury Publishing.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4. Buchanan, D. and Huczynski, A. (2017) Organizational Behaviour. Pearson Education.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5. CIPD (2025) ‘Employee Voice’. Available at: </a:t>
            </a:r>
            <a:r>
              <a:rPr lang="en-US" sz="1741" u="sng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  <a:hlinkClick r:id="rId2" tooltip="https://www.cipd.org/uk/views-and-insights/cipd-viewpoint/employee-voice/?utm_source=chatgpt.com"/>
              </a:rPr>
              <a:t>https://www.cipd.org/uk/views-and-insights/cipd-viewpoint/employee-voice/</a:t>
            </a: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(Accessed: 28 November 2025).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6. CIPD (2025) Wellbeing at Work. Available at: </a:t>
            </a:r>
            <a:r>
              <a:rPr lang="en-US" sz="1741" u="sng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  <a:hlinkClick r:id="rId3" tooltip="https://www.cipd.org/uk/knowledge/factsheets/well-being-factsheet/?utm_source=chatgpt.com"/>
              </a:rPr>
              <a:t>https://www.cipd.org/uk/knowledge/factsheets/well-being-factsheet/</a:t>
            </a: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(Accessed: 28 November 2025).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7. Fry, L.W. and Egel, E. (2021) ‘Global Leadership for Sustainability’, Sustainability, 13(11), pp. 1–15. Available at: </a:t>
            </a:r>
            <a:r>
              <a:rPr lang="en-US" sz="1741" u="sng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  <a:hlinkClick r:id="rId4" tooltip="https://www.mdpi.com/2071-1050/13/11/6360?utm_source=chatgpt.com"/>
              </a:rPr>
              <a:t>https://www.mdpi.com/2071-1050/13/11/6360</a:t>
            </a: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(Accessed: 28 November 2025).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8. Institute of Directors (2024) What is Workforce Planning? Available at: </a:t>
            </a:r>
            <a:r>
              <a:rPr lang="en-US" sz="1741" u="sng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  <a:hlinkClick r:id="rId5" tooltip="https://www.iod.com/resources/employment-and-skills/what-is-workforce-planning/?utm_source=chatgpt.com"/>
              </a:rPr>
              <a:t>https://www.iod.com/resources/employment-and-skills/what-is-workforce-planning/</a:t>
            </a: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(Accessed: 28 November 2025).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9. LSE (2019) A Guide to Competency-Based Interviews. Available at: </a:t>
            </a:r>
            <a:r>
              <a:rPr lang="en-US" sz="1741" u="sng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  <a:hlinkClick r:id="rId6" tooltip="https://info.lse.ac.uk/staff/divisions/Human-Resources/Assets/Documents/Recruitment-Toolkit/Interview-and-Assessment/4.2-A-Guide-to-Competency-Based-Interviews.pdf?utm_source=chatgpt.com"/>
              </a:rPr>
              <a:t>https://info.lse.ac.uk/staff/divisions/Human-Resources/Assets/Documents/Recruitment-Toolkit/Interview-and-Assessment/4.2-A-Guide-to-Competency-Based-Interviews.pdf</a:t>
            </a: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(Accessed: 29 November 2025).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10. Lussier, R.N. and Achua, C.F. (2022) Leadership: Theory, Application, &amp; Skill Development. SAGE Publications.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11. McKinsey &amp; Company (2023) Psychological Safety and High-Performing Teams. Available at: </a:t>
            </a:r>
            <a:r>
              <a:rPr lang="en-US" sz="1741" u="sng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  <a:hlinkClick r:id="rId7" tooltip="https://www.mckinsey.com"/>
              </a:rPr>
              <a:t>https://www.mckinsey.com</a:t>
            </a: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(Accessed: 27 November 2025).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12. Northouse, P.G. (2025) Leadership: Theory and Practice. SAGE Publications.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13. Strategy&amp; (2018) Global Culture Survey. Available at: </a:t>
            </a:r>
            <a:r>
              <a:rPr lang="en-US" sz="1741" u="sng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  <a:hlinkClick r:id="rId8" tooltip="https://www.strategyand.pwc.com/gx/en/insights/2018/global-culture-survey.html?utm_source=chatgpt.com"/>
              </a:rPr>
              <a:t>https://www.strategyand.pwc.com/gx/en/insights/2018/global-culture-survey.html</a:t>
            </a: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(Accessed: 27 November 2025).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14. Susanto, P.C. (2024) ‘Human Resource Management Concepts: Recruitment, Job Analysis, Job Evaluation, Remuneration and Organisational Development.’ Global International Journal of Liberal Social Sciences, 4(1), pp. 194–202. Available at: </a:t>
            </a:r>
            <a:r>
              <a:rPr lang="en-US" sz="1741" u="sng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  <a:hlinkClick r:id="rId9" tooltip="https://research.e-greenation.org/GIJLSS/article/download/221/194?utm_source=chatgpt.com"/>
              </a:rPr>
              <a:t>https://research.e-greenation.org/GIJLSS/article/download/221/194</a:t>
            </a:r>
            <a:r>
              <a:rPr lang="en-US" sz="1741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 (Accessed: 27 November 2025).</a:t>
            </a:r>
          </a:p>
          <a:p>
            <a:pPr algn="l">
              <a:lnSpc>
                <a:spcPts val="2437"/>
              </a:lnSpc>
              <a:spcBef>
                <a:spcPct val="0"/>
              </a:spcBef>
            </a:pPr>
            <a:endParaRPr lang="en-US" sz="1741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56307" y="1028700"/>
            <a:ext cx="456183" cy="718399"/>
          </a:xfrm>
          <a:custGeom>
            <a:avLst/>
            <a:gdLst/>
            <a:ahLst/>
            <a:cxnLst/>
            <a:rect l="l" t="t" r="r" b="b"/>
            <a:pathLst>
              <a:path w="456183" h="718399">
                <a:moveTo>
                  <a:pt x="0" y="0"/>
                </a:moveTo>
                <a:lnTo>
                  <a:pt x="456183" y="0"/>
                </a:lnTo>
                <a:lnTo>
                  <a:pt x="456183" y="718399"/>
                </a:lnTo>
                <a:lnTo>
                  <a:pt x="0" y="7183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3225312" y="4220104"/>
            <a:ext cx="3562426" cy="3708441"/>
            <a:chOff x="0" y="0"/>
            <a:chExt cx="5061319" cy="526877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061319" cy="5268770"/>
            </a:xfrm>
            <a:custGeom>
              <a:avLst/>
              <a:gdLst/>
              <a:ahLst/>
              <a:cxnLst/>
              <a:rect l="l" t="t" r="r" b="b"/>
              <a:pathLst>
                <a:path w="5061319" h="5268770">
                  <a:moveTo>
                    <a:pt x="0" y="0"/>
                  </a:moveTo>
                  <a:lnTo>
                    <a:pt x="0" y="5268770"/>
                  </a:lnTo>
                  <a:cubicBezTo>
                    <a:pt x="2794860" y="5268770"/>
                    <a:pt x="5061319" y="2909415"/>
                    <a:pt x="5061319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202E4E"/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474555" y="-3912279"/>
            <a:ext cx="5474297" cy="10910477"/>
            <a:chOff x="0" y="0"/>
            <a:chExt cx="3186092" cy="6350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186092" cy="6350000"/>
            </a:xfrm>
            <a:custGeom>
              <a:avLst/>
              <a:gdLst/>
              <a:ahLst/>
              <a:cxnLst/>
              <a:rect l="l" t="t" r="r" b="b"/>
              <a:pathLst>
                <a:path w="3186092" h="6350000">
                  <a:moveTo>
                    <a:pt x="1593046" y="6350000"/>
                  </a:moveTo>
                  <a:cubicBezTo>
                    <a:pt x="713685" y="6350000"/>
                    <a:pt x="0" y="5638800"/>
                    <a:pt x="0" y="4762500"/>
                  </a:cubicBezTo>
                  <a:lnTo>
                    <a:pt x="0" y="1587500"/>
                  </a:lnTo>
                  <a:cubicBezTo>
                    <a:pt x="0" y="711200"/>
                    <a:pt x="713685" y="0"/>
                    <a:pt x="1593046" y="0"/>
                  </a:cubicBezTo>
                  <a:cubicBezTo>
                    <a:pt x="2472408" y="0"/>
                    <a:pt x="3186092" y="711200"/>
                    <a:pt x="3186092" y="1587500"/>
                  </a:cubicBezTo>
                  <a:lnTo>
                    <a:pt x="3186092" y="4762500"/>
                  </a:lnTo>
                  <a:cubicBezTo>
                    <a:pt x="3186092" y="5638800"/>
                    <a:pt x="2472408" y="6350000"/>
                    <a:pt x="1593046" y="6350000"/>
                  </a:cubicBezTo>
                  <a:close/>
                </a:path>
              </a:pathLst>
            </a:custGeom>
            <a:solidFill>
              <a:srgbClr val="FFFFFF"/>
            </a:solidFill>
            <a:ln w="127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0541230" y="-3695215"/>
            <a:ext cx="5288948" cy="10577897"/>
            <a:chOff x="0" y="0"/>
            <a:chExt cx="3175000" cy="6350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175000" cy="6350000"/>
            </a:xfrm>
            <a:custGeom>
              <a:avLst/>
              <a:gdLst/>
              <a:ahLst/>
              <a:cxnLst/>
              <a:rect l="l" t="t" r="r" b="b"/>
              <a:pathLst>
                <a:path w="3175000" h="6350000">
                  <a:moveTo>
                    <a:pt x="1587500" y="6350000"/>
                  </a:moveTo>
                  <a:cubicBezTo>
                    <a:pt x="711200" y="6350000"/>
                    <a:pt x="0" y="5638800"/>
                    <a:pt x="0" y="4762500"/>
                  </a:cubicBezTo>
                  <a:lnTo>
                    <a:pt x="0" y="1587500"/>
                  </a:lnTo>
                  <a:cubicBezTo>
                    <a:pt x="0" y="711200"/>
                    <a:pt x="711200" y="0"/>
                    <a:pt x="1587500" y="0"/>
                  </a:cubicBezTo>
                  <a:cubicBezTo>
                    <a:pt x="2463800" y="0"/>
                    <a:pt x="3175000" y="711200"/>
                    <a:pt x="3175000" y="1587500"/>
                  </a:cubicBezTo>
                  <a:lnTo>
                    <a:pt x="3175000" y="4762500"/>
                  </a:lnTo>
                  <a:cubicBezTo>
                    <a:pt x="3175000" y="5638800"/>
                    <a:pt x="2463800" y="6350000"/>
                    <a:pt x="1587500" y="6350000"/>
                  </a:cubicBezTo>
                  <a:close/>
                </a:path>
              </a:pathLst>
            </a:custGeom>
            <a:blipFill>
              <a:blip r:embed="rId4"/>
              <a:stretch>
                <a:fillRect l="-16750" r="-16750"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707260" y="8301048"/>
            <a:ext cx="5036104" cy="5036104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00" cap="sq">
              <a:solidFill>
                <a:srgbClr val="FF914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83913" y="3499527"/>
            <a:ext cx="11064895" cy="1322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259"/>
              </a:lnSpc>
            </a:pPr>
            <a:r>
              <a:rPr lang="en-US" sz="7328">
                <a:solidFill>
                  <a:srgbClr val="000000"/>
                </a:solidFill>
                <a:latin typeface="Poppins Light"/>
                <a:ea typeface="Poppins Light"/>
                <a:cs typeface="Poppins Light"/>
                <a:sym typeface="Poppins Light"/>
              </a:rPr>
              <a:t>For Your Attention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83913" y="1894491"/>
            <a:ext cx="9038216" cy="16313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668"/>
              </a:lnSpc>
            </a:pPr>
            <a:r>
              <a:rPr lang="en-US" sz="9048" b="1">
                <a:solidFill>
                  <a:srgbClr val="FF914D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Thank You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2488" y="5140861"/>
            <a:ext cx="8793627" cy="101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47"/>
              </a:lnSpc>
              <a:spcBef>
                <a:spcPct val="0"/>
              </a:spcBef>
            </a:pPr>
            <a:r>
              <a:rPr lang="en-US" sz="281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</a:t>
            </a:r>
            <a:r>
              <a:rPr lang="en-US" sz="2819" u="none" strike="noStrike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et’s continue to create workplaces where people feel valued, developed, and inspired.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028640" y="6810228"/>
            <a:ext cx="5085380" cy="735216"/>
            <a:chOff x="0" y="0"/>
            <a:chExt cx="1525628" cy="22056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525628" cy="220567"/>
            </a:xfrm>
            <a:custGeom>
              <a:avLst/>
              <a:gdLst/>
              <a:ahLst/>
              <a:cxnLst/>
              <a:rect l="l" t="t" r="r" b="b"/>
              <a:pathLst>
                <a:path w="1525628" h="220567">
                  <a:moveTo>
                    <a:pt x="77642" y="0"/>
                  </a:moveTo>
                  <a:lnTo>
                    <a:pt x="1447987" y="0"/>
                  </a:lnTo>
                  <a:cubicBezTo>
                    <a:pt x="1468578" y="0"/>
                    <a:pt x="1488327" y="8180"/>
                    <a:pt x="1502888" y="22741"/>
                  </a:cubicBezTo>
                  <a:cubicBezTo>
                    <a:pt x="1517448" y="37301"/>
                    <a:pt x="1525628" y="57050"/>
                    <a:pt x="1525628" y="77642"/>
                  </a:cubicBezTo>
                  <a:lnTo>
                    <a:pt x="1525628" y="142925"/>
                  </a:lnTo>
                  <a:cubicBezTo>
                    <a:pt x="1525628" y="163517"/>
                    <a:pt x="1517448" y="183265"/>
                    <a:pt x="1502888" y="197826"/>
                  </a:cubicBezTo>
                  <a:cubicBezTo>
                    <a:pt x="1488327" y="212387"/>
                    <a:pt x="1468578" y="220567"/>
                    <a:pt x="1447987" y="220567"/>
                  </a:cubicBezTo>
                  <a:lnTo>
                    <a:pt x="77642" y="220567"/>
                  </a:lnTo>
                  <a:cubicBezTo>
                    <a:pt x="57050" y="220567"/>
                    <a:pt x="37301" y="212387"/>
                    <a:pt x="22741" y="197826"/>
                  </a:cubicBezTo>
                  <a:cubicBezTo>
                    <a:pt x="8180" y="183265"/>
                    <a:pt x="0" y="163517"/>
                    <a:pt x="0" y="142925"/>
                  </a:cubicBezTo>
                  <a:lnTo>
                    <a:pt x="0" y="77642"/>
                  </a:lnTo>
                  <a:cubicBezTo>
                    <a:pt x="0" y="57050"/>
                    <a:pt x="8180" y="37301"/>
                    <a:pt x="22741" y="22741"/>
                  </a:cubicBezTo>
                  <a:cubicBezTo>
                    <a:pt x="37301" y="8180"/>
                    <a:pt x="57050" y="0"/>
                    <a:pt x="77642" y="0"/>
                  </a:cubicBezTo>
                  <a:close/>
                </a:path>
              </a:pathLst>
            </a:custGeom>
            <a:solidFill>
              <a:srgbClr val="202E4E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66675"/>
              <a:ext cx="1525628" cy="2872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16431222" y="-343399"/>
            <a:ext cx="4736460" cy="4114800"/>
          </a:xfrm>
          <a:custGeom>
            <a:avLst/>
            <a:gdLst/>
            <a:ahLst/>
            <a:cxnLst/>
            <a:rect l="l" t="t" r="r" b="b"/>
            <a:pathLst>
              <a:path w="4736460" h="4114800">
                <a:moveTo>
                  <a:pt x="0" y="0"/>
                </a:moveTo>
                <a:lnTo>
                  <a:pt x="4736460" y="0"/>
                </a:lnTo>
                <a:lnTo>
                  <a:pt x="47364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9" name="Group 19"/>
          <p:cNvGrpSpPr/>
          <p:nvPr/>
        </p:nvGrpSpPr>
        <p:grpSpPr>
          <a:xfrm>
            <a:off x="16431222" y="7435919"/>
            <a:ext cx="723001" cy="723001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00025" cap="sq">
              <a:solidFill>
                <a:srgbClr val="202E4E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1644</Words>
  <Application>Microsoft Office PowerPoint</Application>
  <PresentationFormat>Custom</PresentationFormat>
  <Paragraphs>150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Poppins Semi-Bold</vt:lpstr>
      <vt:lpstr>Arial</vt:lpstr>
      <vt:lpstr>Poppins Bold</vt:lpstr>
      <vt:lpstr>Canva Sans Bold</vt:lpstr>
      <vt:lpstr>Poppins</vt:lpstr>
      <vt:lpstr>Poppins Light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Orange and Blue Modern Human Resource Management Presentation</dc:title>
  <cp:lastModifiedBy>cristina limbau</cp:lastModifiedBy>
  <cp:revision>2</cp:revision>
  <dcterms:created xsi:type="dcterms:W3CDTF">2006-08-16T00:00:00Z</dcterms:created>
  <dcterms:modified xsi:type="dcterms:W3CDTF">2025-11-30T23:16:00Z</dcterms:modified>
  <dc:identifier>DAG5pERIpnc</dc:identifier>
</cp:coreProperties>
</file>