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16"/>
  </p:notesMasterIdLst>
  <p:sldIdLst>
    <p:sldId id="273" r:id="rId5"/>
    <p:sldId id="283" r:id="rId6"/>
    <p:sldId id="282" r:id="rId7"/>
    <p:sldId id="274" r:id="rId8"/>
    <p:sldId id="275" r:id="rId9"/>
    <p:sldId id="276" r:id="rId10"/>
    <p:sldId id="277" r:id="rId11"/>
    <p:sldId id="278" r:id="rId12"/>
    <p:sldId id="279" r:id="rId13"/>
    <p:sldId id="280" r:id="rId14"/>
    <p:sldId id="281"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2C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71852" autoAdjust="0"/>
  </p:normalViewPr>
  <p:slideViewPr>
    <p:cSldViewPr snapToGrid="0">
      <p:cViewPr varScale="1">
        <p:scale>
          <a:sx n="65" d="100"/>
          <a:sy n="65" d="100"/>
        </p:scale>
        <p:origin x="1038" y="6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CAA0BC-6609-4556-8B76-A1EDF3B4E98C}" type="datetimeFigureOut">
              <a:rPr lang="en-US" smtClean="0"/>
              <a:t>2/12/2020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70A596-7141-45E9-836C-E467146705EF}" type="slidenum">
              <a:rPr lang="en-US" smtClean="0"/>
              <a:t>‹#›</a:t>
            </a:fld>
            <a:endParaRPr lang="en-US" dirty="0"/>
          </a:p>
        </p:txBody>
      </p:sp>
    </p:spTree>
    <p:extLst>
      <p:ext uri="{BB962C8B-B14F-4D97-AF65-F5344CB8AC3E}">
        <p14:creationId xmlns:p14="http://schemas.microsoft.com/office/powerpoint/2010/main" val="739599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u="sng" dirty="0"/>
              <a:t>The Function of HR</a:t>
            </a:r>
          </a:p>
          <a:p>
            <a:endParaRPr lang="en-GB" b="0" dirty="0"/>
          </a:p>
          <a:p>
            <a:r>
              <a:rPr lang="en-GB" b="0" dirty="0"/>
              <a:t>Since the beginning of the century, HR services have often been laboured with the task of completing jobs that would typically be carried out by a payroll and finance department within the company. This was due to the series of overlaps that can usually be found between the roles of HR services and finance services at an organisation. This led to </a:t>
            </a:r>
            <a:r>
              <a:rPr lang="en-GB" b="0" dirty="0" err="1"/>
              <a:t>Bendorf</a:t>
            </a:r>
            <a:r>
              <a:rPr lang="en-GB" b="0" dirty="0"/>
              <a:t>, Barge and Graziano (2005) to contribute towards the literature that suggested outsourcing or reallocating these financial tasks. This was with the aim of developing the role of HR services and allowing them to focus on tasks that required their skills, expertise and input for the benefit of the company. However, this change was slow to be realised and administered until the later developments in the form of technology making these tasks much more efficient and effective when being completed by computerised and standardised technologies. </a:t>
            </a:r>
          </a:p>
          <a:p>
            <a:endParaRPr lang="en-GB" b="0" dirty="0"/>
          </a:p>
          <a:p>
            <a:r>
              <a:rPr lang="en-GB" b="0" dirty="0"/>
              <a:t>Due to a series of developments, advancements and changes in the wider world and the HR-world specifically, this has led to an impact on the work and practices that are being carried out by HR departments. One of the most noticeable changes, particular since the turn on the century and in the last decade, is the developments made in the field of technology. Ulrich and </a:t>
            </a:r>
            <a:r>
              <a:rPr lang="en-GB" b="0" dirty="0" err="1"/>
              <a:t>Grochowski</a:t>
            </a:r>
            <a:r>
              <a:rPr lang="en-GB" b="0" dirty="0"/>
              <a:t> (2012) outline how this has led to HR services and practices needing to move to the next stage and develop their functions accordingly. They argue that technological advancements have allowed HR services to differentiate their tasks between transaction work and transformation work. The technology can then be utilised in order to complete the simpler and more standardised tasks that HR now has to complete as part of their responsibilities within an organisation. Therefore, Ulrich and </a:t>
            </a:r>
            <a:r>
              <a:rPr lang="en-GB" b="0" dirty="0" err="1"/>
              <a:t>Grochowski</a:t>
            </a:r>
            <a:r>
              <a:rPr lang="en-GB" b="0" dirty="0"/>
              <a:t> suggest that HR needs to be focus their attention on the transformation tasks that they need unique thought to complete for the organisation. Making this change should allow the HR services of an organisation to complete tasks that are most needing of their time and will be of most benefit to the wider company with the unique input of a HR taskforce.</a:t>
            </a:r>
          </a:p>
          <a:p>
            <a:endParaRPr lang="en-GB" b="0" dirty="0"/>
          </a:p>
          <a:p>
            <a:endParaRPr lang="en-GB" b="0" dirty="0"/>
          </a:p>
        </p:txBody>
      </p:sp>
      <p:sp>
        <p:nvSpPr>
          <p:cNvPr id="4" name="Slide Number Placeholder 3"/>
          <p:cNvSpPr>
            <a:spLocks noGrp="1"/>
          </p:cNvSpPr>
          <p:nvPr>
            <p:ph type="sldNum" sz="quarter" idx="5"/>
          </p:nvPr>
        </p:nvSpPr>
        <p:spPr/>
        <p:txBody>
          <a:bodyPr/>
          <a:lstStyle/>
          <a:p>
            <a:fld id="{5170A596-7141-45E9-836C-E467146705EF}" type="slidenum">
              <a:rPr lang="en-US" smtClean="0"/>
              <a:t>4</a:t>
            </a:fld>
            <a:endParaRPr lang="en-US" dirty="0"/>
          </a:p>
        </p:txBody>
      </p:sp>
    </p:spTree>
    <p:extLst>
      <p:ext uri="{BB962C8B-B14F-4D97-AF65-F5344CB8AC3E}">
        <p14:creationId xmlns:p14="http://schemas.microsoft.com/office/powerpoint/2010/main" val="3820040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Contributions of HR in Effective Change Management</a:t>
            </a:r>
          </a:p>
          <a:p>
            <a:endParaRPr lang="en-GB" dirty="0"/>
          </a:p>
          <a:p>
            <a:r>
              <a:rPr lang="en-GB" dirty="0"/>
              <a:t>The role that HR can play in effective change management should not be underestimated. When taking the Burke-Litwin Change Model (1992), numerous levels of intervention and responsibility fall on the expertise and tasks that are required of any HR department and services in the organisation. These different periods of intervention and change management can be located and identified as three different forms of ‘lever’: long-term levers; operational levers and short-term levers (Boone, 2012). The term lever refers to a strategy of ensuring that the change process is managed and delivered in the most effective and appropriate manner possible by the HR services.</a:t>
            </a:r>
          </a:p>
          <a:p>
            <a:endParaRPr lang="en-GB" dirty="0"/>
          </a:p>
          <a:p>
            <a:r>
              <a:rPr lang="en-GB" dirty="0"/>
              <a:t>There are a variety of strategies that the HR department can utilise in order to administer effective change management within the Burke-Litwin Model (1992). One example of this can be found in the short-term levers section of the model. The importance of motivation and skills training is identified as being an important factor in the short-term success of any change within the company. Therefore, the HR department can promote positive motivation within the organisation and offer training opportunities to ensure that the employees are prepared for the changes they are being asked to make and will be motivated to continue with the change even if they find it difficult at first. This will then result in short-term success as the change will be accepted at organisational level in the early stages of its’ implementation. </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5</a:t>
            </a:fld>
            <a:endParaRPr lang="en-US" dirty="0"/>
          </a:p>
        </p:txBody>
      </p:sp>
    </p:spTree>
    <p:extLst>
      <p:ext uri="{BB962C8B-B14F-4D97-AF65-F5344CB8AC3E}">
        <p14:creationId xmlns:p14="http://schemas.microsoft.com/office/powerpoint/2010/main" val="1351183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Different Methods of Delivering HR</a:t>
            </a:r>
          </a:p>
          <a:p>
            <a:endParaRPr lang="en-GB" u="sng" dirty="0"/>
          </a:p>
          <a:p>
            <a:r>
              <a:rPr lang="en-GB" dirty="0"/>
              <a:t>Generally, there are two main methods for delivering the typical services of HR. The traditional model for doing so is labelled the ‘generalist’ model and centres around the HR department providing key services and handling needs of line managers within the organisation (Pritchard, 2010). They will also provide support and help to other employees at the company, including senior staff. This includes a large body of employees and varying responsibilities that must be completed relating to each individual employees’ situation and needs.</a:t>
            </a:r>
          </a:p>
          <a:p>
            <a:endParaRPr lang="en-GB" dirty="0"/>
          </a:p>
          <a:p>
            <a:r>
              <a:rPr lang="en-GB" dirty="0"/>
              <a:t>Therefore, similar to other elements of HR in recent years, there have been calls for this method of delivery to be streamlined across the services of HR departments. This is represented in the form of Ulrich’s three-legged stool model for HR delivery. This model focuses on three crucial elements of the HR delivery process, including business partners, expertise and shared HR services (CIPD, 2018). One of the most identified benefits of utilising this method of HR delivery is the greater opportunities to be strategic on behalf of the HR services team. This would allow them to use their own creative and unique thinking in order to ensure that the organisation is focusing on the most important elements of HR services and receiving the benefits of doing so at the same time.</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6</a:t>
            </a:fld>
            <a:endParaRPr lang="en-US" dirty="0"/>
          </a:p>
        </p:txBody>
      </p:sp>
    </p:spTree>
    <p:extLst>
      <p:ext uri="{BB962C8B-B14F-4D97-AF65-F5344CB8AC3E}">
        <p14:creationId xmlns:p14="http://schemas.microsoft.com/office/powerpoint/2010/main" val="2070566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HR and Line Manager Collaboration</a:t>
            </a:r>
          </a:p>
          <a:p>
            <a:endParaRPr lang="en-GB" dirty="0"/>
          </a:p>
          <a:p>
            <a:r>
              <a:rPr lang="en-GB" dirty="0"/>
              <a:t>CIPD (2019) outlines how the relationship and collaboration between HR services and line managers can play an important and crucial role in the management of the majority of employees at the organisation. They state that line managers have an important role in the day-to-day management of people and operations at the company. As previously outlined in earlier sections of the presentation, this is very closely linked to the work and tasks that HR services carry out on a daily basis. Therefore, the opportunities to collaborate and work together between the HR department and line manager seems like an easy and ready-made one to conduct. </a:t>
            </a:r>
          </a:p>
          <a:p>
            <a:endParaRPr lang="en-GB" dirty="0"/>
          </a:p>
          <a:p>
            <a:r>
              <a:rPr lang="en-GB" dirty="0"/>
              <a:t>One of the key examples and scenarios where this logic can be applied is within the role of skills and training development for employees within the organisation. This is a key element of the HR department in ensuring that all staff are being trained to the highest level and being given sufficient training opportunities to do so whilst with the company. Therefore, due to the close relationship that the line manager should have with their employees, collaboration appears to be possible within this area of HR development. Line managers can identify key skills and qualifications that they think they need from their employees and can also select the employees who are need of this training. This would enable the HR department to become more efficient and focused in how they provide training to the employees of the organisation and will lead to a more streamlined and effective process for all.</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7</a:t>
            </a:fld>
            <a:endParaRPr lang="en-US" dirty="0"/>
          </a:p>
        </p:txBody>
      </p:sp>
    </p:spTree>
    <p:extLst>
      <p:ext uri="{BB962C8B-B14F-4D97-AF65-F5344CB8AC3E}">
        <p14:creationId xmlns:p14="http://schemas.microsoft.com/office/powerpoint/2010/main" val="702067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Ethical and Non-Ethical HR Management</a:t>
            </a:r>
          </a:p>
          <a:p>
            <a:endParaRPr lang="en-GB" dirty="0"/>
          </a:p>
          <a:p>
            <a:r>
              <a:rPr lang="en-GB" dirty="0"/>
              <a:t>Due to the nature of HR management and the close links that it has to the everyday experiences of people and employees within an organisation, there must be a strong emphasis on maintaining a good ethical standpoint. This will ensure that all roles and responsibilities of the HR department are conducted with the best intentions and values at their core. There are a number of key examples, both of good ethical practice and poor ethical practice that can outline why and how this is important within any HR services department.</a:t>
            </a:r>
          </a:p>
          <a:p>
            <a:endParaRPr lang="en-GB" dirty="0"/>
          </a:p>
          <a:p>
            <a:r>
              <a:rPr lang="en-GB" dirty="0"/>
              <a:t>It is due to this personal relation that HR can have with the employees that ethical considerations of the department should place the employee at the centre of their concern. </a:t>
            </a:r>
            <a:r>
              <a:rPr lang="en-GB" dirty="0" err="1"/>
              <a:t>Febber</a:t>
            </a:r>
            <a:r>
              <a:rPr lang="en-GB" dirty="0"/>
              <a:t> (2017) outlines how this should ensure that a member of the HR services at a company is acting with the best interests of their employees in mind. This may not always mean that they do what the employee wants or needs of them, especially if this interferes with the ethical responsibilities that all civilians hold relating to lawful conduct that may need intervention by emergency or other services. However, this is a good way to ensure that the employee is kept safe and secure by the HR department in a variety of scenarios and situations. An example of ethical and unethical practice can be found within the selection process of hiring a new employee. This process should remain free from bias and fair at all times. Therefore, members of the HR services should ensure that they do not let any outside knowledge or personal interests impact this. This would be an example of where an individual’s dislike or personal relationship with a prospective employee should remain outside of the work environment. However, </a:t>
            </a:r>
            <a:r>
              <a:rPr lang="en-GB" dirty="0" err="1"/>
              <a:t>Febber’s</a:t>
            </a:r>
            <a:r>
              <a:rPr lang="en-GB" dirty="0"/>
              <a:t> suggestion of being a lawful and ethical citizen would become part of this scenario if the HR department or member of staff knew of a crime or unlawful act committed by the individual that has not become known to the organisation during the selection and hiring process.</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8</a:t>
            </a:fld>
            <a:endParaRPr lang="en-US" dirty="0"/>
          </a:p>
        </p:txBody>
      </p:sp>
    </p:spTree>
    <p:extLst>
      <p:ext uri="{BB962C8B-B14F-4D97-AF65-F5344CB8AC3E}">
        <p14:creationId xmlns:p14="http://schemas.microsoft.com/office/powerpoint/2010/main" val="1898921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Evaluation of HR Contribution</a:t>
            </a:r>
          </a:p>
          <a:p>
            <a:endParaRPr lang="en-GB" u="sng" dirty="0"/>
          </a:p>
          <a:p>
            <a:r>
              <a:rPr lang="en-GB" dirty="0"/>
              <a:t>It is important to evaluate the work that is conducted by the HR services team in an organisation as they have a responsibility to ensure that their methods of delivery and practices are effective and considered in their approach (McLean, 2005). There are numerous ways that the contribution of HR services can be evaluated, including Kirkpatrick’s Four Levels and Return on Investments models. The aim of each of these models is to identify the role of the HR services within the organisation and to determine the level of effectiveness that these services are providing to the company as a whole.</a:t>
            </a:r>
          </a:p>
          <a:p>
            <a:endParaRPr lang="en-GB" dirty="0"/>
          </a:p>
          <a:p>
            <a:r>
              <a:rPr lang="en-GB" dirty="0"/>
              <a:t>In particular, the Return on Investments models can have a number of strengths and weaknesses within their application. The clearest benefit of using this approach is that it puts the effectiveness of the HR services into a numerical and financial value in terms of the business itself. Therefore, this can demonstrate to senior staff that the services and tasks of the HR department are crucial to the wider organisation and that serious interest in their contribution is an important factor in terms of monetary success. However, this could lead to misunderstandings in regards to the HR contribution that is being made in the company. It is not as simple as viewing each role of HR in terms of financial gain or loss as much of their work, especially in the area of training and skills development of staff, may be difficult to identify when using this model. Therefore, it is crucial that the correct model is used to ensure that the whole organisation can fairly evaluate the contribution that is being made by the HR services of the company. This could suggest that Kirkpatrick’s model is more appropriate as it considers a range of factors in relation to the work of the HR team.</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9</a:t>
            </a:fld>
            <a:endParaRPr lang="en-US" dirty="0"/>
          </a:p>
        </p:txBody>
      </p:sp>
    </p:spTree>
    <p:extLst>
      <p:ext uri="{BB962C8B-B14F-4D97-AF65-F5344CB8AC3E}">
        <p14:creationId xmlns:p14="http://schemas.microsoft.com/office/powerpoint/2010/main" val="3970094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Evidence of HR and Positive Outcomes</a:t>
            </a:r>
          </a:p>
          <a:p>
            <a:endParaRPr lang="en-GB" dirty="0"/>
          </a:p>
          <a:p>
            <a:r>
              <a:rPr lang="en-GB" dirty="0"/>
              <a:t>Guest and Conway (2011) investigated the effectiveness of HR services and whether there can be a link made between effective HR practice and positive outcomes for the wider organisation. The study placed a high value of importance on the effectiveness of these practices which is an element of HR and positive outcomes that has often been overlooked or missed by previous pieces of research. The findings of the study are considerable enough to suggest that there is a link to made between HR effectiveness and benefits to the wider company and its’ outcomes. This can be evidenced by the large sample size of the research and its’ focus on senior members of staff at organisational level, such as CEOs and line managers. Therefore, significant weight can be placed behind the results and findings of this study to suggest that effective HR practices can lead to more positive organisational outcomes.</a:t>
            </a:r>
          </a:p>
          <a:p>
            <a:endParaRPr lang="en-GB" dirty="0"/>
          </a:p>
          <a:p>
            <a:r>
              <a:rPr lang="en-GB" dirty="0"/>
              <a:t>Another example of published research within the focus of HR effectiveness and positive outcomes is research on HR practices relating to performance by </a:t>
            </a:r>
            <a:r>
              <a:rPr lang="en-GB" dirty="0" err="1"/>
              <a:t>Theriou</a:t>
            </a:r>
            <a:r>
              <a:rPr lang="en-GB" dirty="0"/>
              <a:t> and </a:t>
            </a:r>
            <a:r>
              <a:rPr lang="en-GB" dirty="0" err="1"/>
              <a:t>Prodromos</a:t>
            </a:r>
            <a:r>
              <a:rPr lang="en-GB" dirty="0"/>
              <a:t> (2014). They aimed to examine the relationship between HR practices and organisational performance. They also focus on organisational learning, capabilities and knowledge management. The key findings of the study suggest that there are clear links to be made between these different elements of HR and effective organisational outcomes. However, due to a smaller sample size that only included the use of HR managers, the findings of this study may not carry as much weight within the topic area in terms of future research than the work of Guest and Conway (2011). Furthermore, the research also self-identifies that its’ techniques for evaluating organisation effectiveness could be perceived as subjective.</a:t>
            </a:r>
          </a:p>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10</a:t>
            </a:fld>
            <a:endParaRPr lang="en-US" dirty="0"/>
          </a:p>
        </p:txBody>
      </p:sp>
    </p:spTree>
    <p:extLst>
      <p:ext uri="{BB962C8B-B14F-4D97-AF65-F5344CB8AC3E}">
        <p14:creationId xmlns:p14="http://schemas.microsoft.com/office/powerpoint/2010/main" val="3499663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170A596-7141-45E9-836C-E467146705EF}" type="slidenum">
              <a:rPr lang="en-US" smtClean="0"/>
              <a:t>11</a:t>
            </a:fld>
            <a:endParaRPr lang="en-US" dirty="0"/>
          </a:p>
        </p:txBody>
      </p:sp>
    </p:spTree>
    <p:extLst>
      <p:ext uri="{BB962C8B-B14F-4D97-AF65-F5344CB8AC3E}">
        <p14:creationId xmlns:p14="http://schemas.microsoft.com/office/powerpoint/2010/main" val="2544218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A53EF8-F1F1-426B-B0A9-FD4AEE8EDDC7}" type="datetime1">
              <a:rPr lang="en-US" smtClean="0"/>
              <a:t>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E7C161-5F1A-4F87-A250-8C55998B83EC}" type="datetime1">
              <a:rPr lang="en-US" smtClean="0"/>
              <a:t>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3E4DB066-BA4C-4ACB-B5EF-D11313F7B512}" type="datetime1">
              <a:rPr lang="en-US" smtClean="0"/>
              <a:t>2/12/2020</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83D13D9-FA56-4191-B3D1-0F0946347F7F}" type="datetime1">
              <a:rPr lang="en-US" smtClean="0"/>
              <a:t>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8E99F0-C981-43CA-8461-68A368C933F2}" type="datetime1">
              <a:rPr lang="en-US" smtClean="0"/>
              <a:t>2/12/2020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97E3CD-9FEF-4266-9447-6E0BADDDB821}" type="datetime1">
              <a:rPr lang="en-US" smtClean="0"/>
              <a:t>2/12/2020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7ED101-F83B-4D7E-9E34-DC0B18767A58}" type="datetime1">
              <a:rPr lang="en-US" smtClean="0"/>
              <a:t>2/12/2020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47F4BB-6FA0-4C2D-AD18-4EF7D955C743}" type="datetime1">
              <a:rPr lang="en-US" smtClean="0"/>
              <a:t>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D3067F-260F-43C4-A09C-6B48384CFE2B}" type="datetime1">
              <a:rPr lang="en-US" smtClean="0"/>
              <a:t>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AAAADA-552C-4634-A9B8-C1EEDF253588}" type="datetime1">
              <a:rPr lang="en-US" smtClean="0"/>
              <a:t>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6A594C05-AA5C-4F09-A6B7-D3A3193AA5D7}" type="datetime1">
              <a:rPr lang="en-US" smtClean="0"/>
              <a:t>2/12/2020</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FBE5A9-3ED6-497C-9CD0-6F852ECCBD21}" type="datetime1">
              <a:rPr lang="en-US" smtClean="0"/>
              <a:t>2/12/2020</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cipd.co.uk/knowledge/fundamentals/people/hr/shared-services-factsheet"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cipd.co.uk/knowledge/fundamentals/people/hr/line-managers-factshe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758CB7-007C-40DF-A901-600703FB6D31}"/>
              </a:ext>
              <a:ext uri="{C183D7F6-B498-43B3-948B-1728B52AA6E4}">
                <adec:decorative xmlns:adec="http://schemas.microsoft.com/office/drawing/2017/decorative" val="1"/>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B459C3A3-8B02-4FAB-91CE-E81E1BA31F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048" y="2059012"/>
            <a:ext cx="12188952" cy="1828800"/>
          </a:xfrm>
          <a:prstGeom prst="rect">
            <a:avLst/>
          </a:prstGeom>
          <a:solidFill>
            <a:schemeClr val="tx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rgbClr val="FFFFFF"/>
              </a:solidFill>
            </a:endParaRPr>
          </a:p>
        </p:txBody>
      </p:sp>
      <p:sp>
        <p:nvSpPr>
          <p:cNvPr id="2" name="Title 1">
            <a:extLst>
              <a:ext uri="{FF2B5EF4-FFF2-40B4-BE49-F238E27FC236}">
                <a16:creationId xmlns:a16="http://schemas.microsoft.com/office/drawing/2014/main" id="{DDA2022F-1436-49C5-9347-FDDDF4EE8915}"/>
              </a:ext>
            </a:extLst>
          </p:cNvPr>
          <p:cNvSpPr>
            <a:spLocks noGrp="1"/>
          </p:cNvSpPr>
          <p:nvPr>
            <p:ph type="ctrTitle"/>
          </p:nvPr>
        </p:nvSpPr>
        <p:spPr>
          <a:xfrm>
            <a:off x="365759" y="2166364"/>
            <a:ext cx="11471565" cy="1739347"/>
          </a:xfrm>
        </p:spPr>
        <p:txBody>
          <a:bodyPr>
            <a:normAutofit/>
          </a:bodyPr>
          <a:lstStyle/>
          <a:p>
            <a:r>
              <a:rPr lang="en-US" dirty="0">
                <a:solidFill>
                  <a:schemeClr val="bg1"/>
                </a:solidFill>
              </a:rPr>
              <a:t>The function of </a:t>
            </a:r>
            <a:r>
              <a:rPr lang="en-US" dirty="0" err="1">
                <a:solidFill>
                  <a:schemeClr val="bg1"/>
                </a:solidFill>
              </a:rPr>
              <a:t>hr</a:t>
            </a:r>
            <a:endParaRPr lang="en-US" dirty="0">
              <a:solidFill>
                <a:schemeClr val="bg1"/>
              </a:solidFill>
            </a:endParaRPr>
          </a:p>
        </p:txBody>
      </p:sp>
      <p:sp>
        <p:nvSpPr>
          <p:cNvPr id="21" name="Rectangle 20">
            <a:extLst>
              <a:ext uri="{FF2B5EF4-FFF2-40B4-BE49-F238E27FC236}">
                <a16:creationId xmlns:a16="http://schemas.microsoft.com/office/drawing/2014/main" id="{EDB366A7-87C2-43BB-AF03-1AF039EE1D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48" y="3887812"/>
            <a:ext cx="12188952" cy="457200"/>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rgbClr val="FFFFFF"/>
              </a:solidFill>
            </a:endParaRPr>
          </a:p>
        </p:txBody>
      </p:sp>
      <p:sp>
        <p:nvSpPr>
          <p:cNvPr id="3" name="Subtitle 2">
            <a:extLst>
              <a:ext uri="{FF2B5EF4-FFF2-40B4-BE49-F238E27FC236}">
                <a16:creationId xmlns:a16="http://schemas.microsoft.com/office/drawing/2014/main" id="{4F56C232-3134-4C4E-8119-3B970E1C3887}"/>
              </a:ext>
            </a:extLst>
          </p:cNvPr>
          <p:cNvSpPr>
            <a:spLocks noGrp="1"/>
          </p:cNvSpPr>
          <p:nvPr>
            <p:ph type="subTitle" idx="1"/>
          </p:nvPr>
        </p:nvSpPr>
        <p:spPr>
          <a:xfrm>
            <a:off x="347472" y="3913632"/>
            <a:ext cx="11503152" cy="457200"/>
          </a:xfrm>
        </p:spPr>
        <p:txBody>
          <a:bodyPr>
            <a:normAutofit/>
          </a:bodyPr>
          <a:lstStyle/>
          <a:p>
            <a:r>
              <a:rPr lang="en-US" dirty="0"/>
              <a:t>Tracy Hughes</a:t>
            </a:r>
          </a:p>
        </p:txBody>
      </p:sp>
    </p:spTree>
    <p:extLst>
      <p:ext uri="{BB962C8B-B14F-4D97-AF65-F5344CB8AC3E}">
        <p14:creationId xmlns:p14="http://schemas.microsoft.com/office/powerpoint/2010/main" val="181117377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1DDE4-43E7-4A1E-8B3B-D22C95448C26}"/>
              </a:ext>
            </a:extLst>
          </p:cNvPr>
          <p:cNvSpPr>
            <a:spLocks noGrp="1"/>
          </p:cNvSpPr>
          <p:nvPr>
            <p:ph type="title"/>
          </p:nvPr>
        </p:nvSpPr>
        <p:spPr/>
        <p:txBody>
          <a:bodyPr/>
          <a:lstStyle/>
          <a:p>
            <a:r>
              <a:rPr lang="en-GB" dirty="0"/>
              <a:t>Presentation content</a:t>
            </a:r>
          </a:p>
        </p:txBody>
      </p:sp>
      <p:sp>
        <p:nvSpPr>
          <p:cNvPr id="3" name="Content Placeholder 2">
            <a:extLst>
              <a:ext uri="{FF2B5EF4-FFF2-40B4-BE49-F238E27FC236}">
                <a16:creationId xmlns:a16="http://schemas.microsoft.com/office/drawing/2014/main" id="{37D9D767-02D2-4B4E-A77E-47D847CFBAC6}"/>
              </a:ext>
            </a:extLst>
          </p:cNvPr>
          <p:cNvSpPr>
            <a:spLocks noGrp="1"/>
          </p:cNvSpPr>
          <p:nvPr>
            <p:ph idx="1"/>
          </p:nvPr>
        </p:nvSpPr>
        <p:spPr/>
        <p:txBody>
          <a:bodyPr>
            <a:normAutofit/>
          </a:bodyPr>
          <a:lstStyle/>
          <a:p>
            <a:r>
              <a:rPr lang="en-GB" sz="2400" dirty="0"/>
              <a:t>Aims of the Presentation</a:t>
            </a:r>
          </a:p>
          <a:p>
            <a:r>
              <a:rPr lang="en-GB" sz="2400" dirty="0"/>
              <a:t>The Function of HR</a:t>
            </a:r>
          </a:p>
          <a:p>
            <a:r>
              <a:rPr lang="en-GB" sz="2400" dirty="0"/>
              <a:t>Contributions of HR in Effective Change Management</a:t>
            </a:r>
          </a:p>
          <a:p>
            <a:r>
              <a:rPr lang="en-GB" sz="2400" dirty="0"/>
              <a:t>Different Method of Delivering HR</a:t>
            </a:r>
          </a:p>
          <a:p>
            <a:r>
              <a:rPr lang="en-GB" sz="2400" dirty="0"/>
              <a:t>HR and Line Manager Collaboration</a:t>
            </a:r>
          </a:p>
          <a:p>
            <a:r>
              <a:rPr lang="en-GB" sz="2400" dirty="0"/>
              <a:t>Ethical and Non-Ethical HR Management</a:t>
            </a:r>
          </a:p>
          <a:p>
            <a:r>
              <a:rPr lang="en-GB" sz="2400" dirty="0"/>
              <a:t>Evaluation of HR Contribution</a:t>
            </a:r>
          </a:p>
          <a:p>
            <a:r>
              <a:rPr lang="en-GB" sz="2400" dirty="0"/>
              <a:t>Evidence of HR Effectiveness and Positive Outcomes</a:t>
            </a:r>
          </a:p>
          <a:p>
            <a:endParaRPr lang="en-GB" dirty="0"/>
          </a:p>
          <a:p>
            <a:endParaRPr lang="en-GB" dirty="0"/>
          </a:p>
        </p:txBody>
      </p:sp>
    </p:spTree>
    <p:extLst>
      <p:ext uri="{BB962C8B-B14F-4D97-AF65-F5344CB8AC3E}">
        <p14:creationId xmlns:p14="http://schemas.microsoft.com/office/powerpoint/2010/main" val="565280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805D0-F216-40BE-B69E-42DFFBFD6831}"/>
              </a:ext>
            </a:extLst>
          </p:cNvPr>
          <p:cNvSpPr>
            <a:spLocks noGrp="1"/>
          </p:cNvSpPr>
          <p:nvPr>
            <p:ph type="title"/>
          </p:nvPr>
        </p:nvSpPr>
        <p:spPr/>
        <p:txBody>
          <a:bodyPr/>
          <a:lstStyle/>
          <a:p>
            <a:r>
              <a:rPr lang="en-GB" dirty="0"/>
              <a:t>Aims of the presentation</a:t>
            </a:r>
          </a:p>
        </p:txBody>
      </p:sp>
      <p:sp>
        <p:nvSpPr>
          <p:cNvPr id="3" name="Content Placeholder 2">
            <a:extLst>
              <a:ext uri="{FF2B5EF4-FFF2-40B4-BE49-F238E27FC236}">
                <a16:creationId xmlns:a16="http://schemas.microsoft.com/office/drawing/2014/main" id="{67A7707A-8BA0-4A20-ADEE-5397D37B6FED}"/>
              </a:ext>
            </a:extLst>
          </p:cNvPr>
          <p:cNvSpPr>
            <a:spLocks noGrp="1"/>
          </p:cNvSpPr>
          <p:nvPr>
            <p:ph idx="1"/>
          </p:nvPr>
        </p:nvSpPr>
        <p:spPr/>
        <p:txBody>
          <a:bodyPr>
            <a:normAutofit lnSpcReduction="10000"/>
          </a:bodyPr>
          <a:lstStyle/>
          <a:p>
            <a:r>
              <a:rPr lang="en-GB" sz="3200" dirty="0"/>
              <a:t>Identify the key elements of HR including functions, contributions and methods of delivery.</a:t>
            </a:r>
          </a:p>
          <a:p>
            <a:endParaRPr lang="en-GB" sz="3200" dirty="0"/>
          </a:p>
          <a:p>
            <a:r>
              <a:rPr lang="en-GB" sz="3200" dirty="0"/>
              <a:t>Examine line manager collaboration and ethical management in HR practices.</a:t>
            </a:r>
          </a:p>
          <a:p>
            <a:endParaRPr lang="en-GB" sz="3200" dirty="0"/>
          </a:p>
          <a:p>
            <a:r>
              <a:rPr lang="en-GB" sz="3200" dirty="0"/>
              <a:t>Evaluate effectiveness of current HR practices in relation to positive organisational outcomes.</a:t>
            </a:r>
          </a:p>
        </p:txBody>
      </p:sp>
    </p:spTree>
    <p:extLst>
      <p:ext uri="{BB962C8B-B14F-4D97-AF65-F5344CB8AC3E}">
        <p14:creationId xmlns:p14="http://schemas.microsoft.com/office/powerpoint/2010/main" val="3492724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515EE-B4EB-495F-9313-D51DECFED5F5}"/>
              </a:ext>
            </a:extLst>
          </p:cNvPr>
          <p:cNvSpPr>
            <a:spLocks noGrp="1"/>
          </p:cNvSpPr>
          <p:nvPr>
            <p:ph type="title"/>
          </p:nvPr>
        </p:nvSpPr>
        <p:spPr/>
        <p:txBody>
          <a:bodyPr/>
          <a:lstStyle/>
          <a:p>
            <a:r>
              <a:rPr lang="en-GB" dirty="0"/>
              <a:t>The function of hr</a:t>
            </a:r>
          </a:p>
        </p:txBody>
      </p:sp>
      <p:sp>
        <p:nvSpPr>
          <p:cNvPr id="3" name="Content Placeholder 2">
            <a:extLst>
              <a:ext uri="{FF2B5EF4-FFF2-40B4-BE49-F238E27FC236}">
                <a16:creationId xmlns:a16="http://schemas.microsoft.com/office/drawing/2014/main" id="{24010460-D848-482F-B23D-BE9BBF1DB201}"/>
              </a:ext>
            </a:extLst>
          </p:cNvPr>
          <p:cNvSpPr>
            <a:spLocks noGrp="1"/>
          </p:cNvSpPr>
          <p:nvPr>
            <p:ph idx="1"/>
          </p:nvPr>
        </p:nvSpPr>
        <p:spPr/>
        <p:txBody>
          <a:bodyPr>
            <a:normAutofit fontScale="92500" lnSpcReduction="10000"/>
          </a:bodyPr>
          <a:lstStyle/>
          <a:p>
            <a:r>
              <a:rPr lang="en-GB" sz="2800" dirty="0"/>
              <a:t>Talk of outsourcing tasks of payroll and financial responsibilities were first mentioned by </a:t>
            </a:r>
            <a:r>
              <a:rPr lang="en-GB" sz="2800" dirty="0" err="1"/>
              <a:t>Bendorf</a:t>
            </a:r>
            <a:r>
              <a:rPr lang="en-GB" sz="2800" dirty="0"/>
              <a:t>, Barge and Graziano (2005).</a:t>
            </a:r>
          </a:p>
          <a:p>
            <a:endParaRPr lang="en-GB" sz="2800" dirty="0"/>
          </a:p>
          <a:p>
            <a:r>
              <a:rPr lang="en-GB" sz="2800" dirty="0"/>
              <a:t>These changes that they suggested were slow to be put into place until the sudden surge of technological advancements in the last decade.</a:t>
            </a:r>
          </a:p>
          <a:p>
            <a:endParaRPr lang="en-GB" sz="2800" dirty="0"/>
          </a:p>
          <a:p>
            <a:r>
              <a:rPr lang="en-GB" sz="2800" dirty="0"/>
              <a:t>Technology has enabled HR services to separate their tasks and complete transaction work through the method of standardised technology (Ulrich and </a:t>
            </a:r>
            <a:r>
              <a:rPr lang="en-GB" sz="2800" dirty="0" err="1"/>
              <a:t>Grochowski</a:t>
            </a:r>
            <a:r>
              <a:rPr lang="en-GB" sz="2800" dirty="0"/>
              <a:t>, 2012).</a:t>
            </a:r>
          </a:p>
        </p:txBody>
      </p:sp>
    </p:spTree>
    <p:extLst>
      <p:ext uri="{BB962C8B-B14F-4D97-AF65-F5344CB8AC3E}">
        <p14:creationId xmlns:p14="http://schemas.microsoft.com/office/powerpoint/2010/main" val="2015022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12624-256F-47D3-981C-A90333207753}"/>
              </a:ext>
            </a:extLst>
          </p:cNvPr>
          <p:cNvSpPr>
            <a:spLocks noGrp="1"/>
          </p:cNvSpPr>
          <p:nvPr>
            <p:ph type="title"/>
          </p:nvPr>
        </p:nvSpPr>
        <p:spPr/>
        <p:txBody>
          <a:bodyPr/>
          <a:lstStyle/>
          <a:p>
            <a:r>
              <a:rPr lang="en-GB" dirty="0"/>
              <a:t>Contributions of hr in effective change management</a:t>
            </a:r>
          </a:p>
        </p:txBody>
      </p:sp>
      <p:sp>
        <p:nvSpPr>
          <p:cNvPr id="3" name="Content Placeholder 2">
            <a:extLst>
              <a:ext uri="{FF2B5EF4-FFF2-40B4-BE49-F238E27FC236}">
                <a16:creationId xmlns:a16="http://schemas.microsoft.com/office/drawing/2014/main" id="{BF5750D6-CFCB-46F1-8F0C-1ECDCE0B6D5C}"/>
              </a:ext>
            </a:extLst>
          </p:cNvPr>
          <p:cNvSpPr>
            <a:spLocks noGrp="1"/>
          </p:cNvSpPr>
          <p:nvPr>
            <p:ph idx="1"/>
          </p:nvPr>
        </p:nvSpPr>
        <p:spPr/>
        <p:txBody>
          <a:bodyPr>
            <a:normAutofit fontScale="92500" lnSpcReduction="10000"/>
          </a:bodyPr>
          <a:lstStyle/>
          <a:p>
            <a:r>
              <a:rPr lang="en-GB" sz="2800" dirty="0"/>
              <a:t>HR services can play an important role in effective change management.</a:t>
            </a:r>
          </a:p>
          <a:p>
            <a:endParaRPr lang="en-GB" sz="2800" dirty="0"/>
          </a:p>
          <a:p>
            <a:r>
              <a:rPr lang="en-GB" sz="2800" dirty="0"/>
              <a:t>The Burke-Litwin Model (1992) outlines how HR services have 3 different levels or ‘levers’ in ensuring that change is effectively managed and carried out successfully.</a:t>
            </a:r>
          </a:p>
          <a:p>
            <a:endParaRPr lang="en-GB" sz="2800" dirty="0"/>
          </a:p>
          <a:p>
            <a:r>
              <a:rPr lang="en-GB" sz="2800" dirty="0"/>
              <a:t>These levers include long-term, operational and short-term forms of managing the change in the organisation by the HR department (Boone, 2012).</a:t>
            </a:r>
          </a:p>
        </p:txBody>
      </p:sp>
    </p:spTree>
    <p:extLst>
      <p:ext uri="{BB962C8B-B14F-4D97-AF65-F5344CB8AC3E}">
        <p14:creationId xmlns:p14="http://schemas.microsoft.com/office/powerpoint/2010/main" val="564405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29156-A7DC-4788-AA68-AAFD15EDE5CE}"/>
              </a:ext>
            </a:extLst>
          </p:cNvPr>
          <p:cNvSpPr>
            <a:spLocks noGrp="1"/>
          </p:cNvSpPr>
          <p:nvPr>
            <p:ph type="title"/>
          </p:nvPr>
        </p:nvSpPr>
        <p:spPr/>
        <p:txBody>
          <a:bodyPr/>
          <a:lstStyle/>
          <a:p>
            <a:r>
              <a:rPr lang="en-GB" dirty="0"/>
              <a:t>Different methods of delivering hr</a:t>
            </a:r>
          </a:p>
        </p:txBody>
      </p:sp>
      <p:sp>
        <p:nvSpPr>
          <p:cNvPr id="3" name="Content Placeholder 2">
            <a:extLst>
              <a:ext uri="{FF2B5EF4-FFF2-40B4-BE49-F238E27FC236}">
                <a16:creationId xmlns:a16="http://schemas.microsoft.com/office/drawing/2014/main" id="{3F76DC39-CFD5-4BB8-8265-728C4C080726}"/>
              </a:ext>
            </a:extLst>
          </p:cNvPr>
          <p:cNvSpPr>
            <a:spLocks noGrp="1"/>
          </p:cNvSpPr>
          <p:nvPr>
            <p:ph idx="1"/>
          </p:nvPr>
        </p:nvSpPr>
        <p:spPr/>
        <p:txBody>
          <a:bodyPr>
            <a:normAutofit fontScale="92500" lnSpcReduction="20000"/>
          </a:bodyPr>
          <a:lstStyle/>
          <a:p>
            <a:r>
              <a:rPr lang="en-GB" sz="2800" dirty="0"/>
              <a:t>‘Generalist’ model puts the HR services at the centre of the organisation and puts great importance on them for the needs of all employees and staff (Pritchard, 2010). </a:t>
            </a:r>
          </a:p>
          <a:p>
            <a:endParaRPr lang="en-GB" sz="2800" dirty="0"/>
          </a:p>
          <a:p>
            <a:r>
              <a:rPr lang="en-GB" sz="2800" dirty="0"/>
              <a:t>Ulrich’s Three-Legged Stool Model links the HR services to key elements of the delivery process, including business partners and shared HR services and expertise (CIPD, 2018). </a:t>
            </a:r>
          </a:p>
          <a:p>
            <a:endParaRPr lang="en-GB" sz="2800" dirty="0"/>
          </a:p>
          <a:p>
            <a:r>
              <a:rPr lang="en-GB" sz="2800" dirty="0"/>
              <a:t>A shift in usage is moving towards Ulrich’s Model as it is seen to provide more opportunities for expertise and strategic decision making to be carried out by the HR department.</a:t>
            </a:r>
          </a:p>
        </p:txBody>
      </p:sp>
    </p:spTree>
    <p:extLst>
      <p:ext uri="{BB962C8B-B14F-4D97-AF65-F5344CB8AC3E}">
        <p14:creationId xmlns:p14="http://schemas.microsoft.com/office/powerpoint/2010/main" val="1014597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D20BD-EFAA-40CC-A123-7038BCC1DF99}"/>
              </a:ext>
            </a:extLst>
          </p:cNvPr>
          <p:cNvSpPr>
            <a:spLocks noGrp="1"/>
          </p:cNvSpPr>
          <p:nvPr>
            <p:ph type="title"/>
          </p:nvPr>
        </p:nvSpPr>
        <p:spPr/>
        <p:txBody>
          <a:bodyPr/>
          <a:lstStyle/>
          <a:p>
            <a:r>
              <a:rPr lang="en-GB" dirty="0"/>
              <a:t>Hr &amp; line manager collaboration</a:t>
            </a:r>
          </a:p>
        </p:txBody>
      </p:sp>
      <p:sp>
        <p:nvSpPr>
          <p:cNvPr id="3" name="Content Placeholder 2">
            <a:extLst>
              <a:ext uri="{FF2B5EF4-FFF2-40B4-BE49-F238E27FC236}">
                <a16:creationId xmlns:a16="http://schemas.microsoft.com/office/drawing/2014/main" id="{9434839A-5A87-4442-9F0D-8F44C4235E8D}"/>
              </a:ext>
            </a:extLst>
          </p:cNvPr>
          <p:cNvSpPr>
            <a:spLocks noGrp="1"/>
          </p:cNvSpPr>
          <p:nvPr>
            <p:ph idx="1"/>
          </p:nvPr>
        </p:nvSpPr>
        <p:spPr/>
        <p:txBody>
          <a:bodyPr>
            <a:normAutofit lnSpcReduction="10000"/>
          </a:bodyPr>
          <a:lstStyle/>
          <a:p>
            <a:r>
              <a:rPr lang="en-GB" sz="2800" dirty="0"/>
              <a:t>Line managers can play an important role in the HR services of a company.</a:t>
            </a:r>
          </a:p>
          <a:p>
            <a:endParaRPr lang="en-GB" sz="2800" dirty="0"/>
          </a:p>
          <a:p>
            <a:r>
              <a:rPr lang="en-GB" sz="2800" dirty="0"/>
              <a:t>Important that the selection process for a line manager takes the crucial aspect of their role into consideration.</a:t>
            </a:r>
          </a:p>
          <a:p>
            <a:endParaRPr lang="en-GB" sz="2800" dirty="0"/>
          </a:p>
          <a:p>
            <a:r>
              <a:rPr lang="en-GB" sz="2800" dirty="0"/>
              <a:t>Positive relationships between line managers, HR services and the wider employees of the organisation is important for managing the team effectively (CIPD, 2019).</a:t>
            </a:r>
          </a:p>
        </p:txBody>
      </p:sp>
    </p:spTree>
    <p:extLst>
      <p:ext uri="{BB962C8B-B14F-4D97-AF65-F5344CB8AC3E}">
        <p14:creationId xmlns:p14="http://schemas.microsoft.com/office/powerpoint/2010/main" val="2790750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17D52-56EF-49F5-A134-4983820F2866}"/>
              </a:ext>
            </a:extLst>
          </p:cNvPr>
          <p:cNvSpPr>
            <a:spLocks noGrp="1"/>
          </p:cNvSpPr>
          <p:nvPr>
            <p:ph type="title"/>
          </p:nvPr>
        </p:nvSpPr>
        <p:spPr/>
        <p:txBody>
          <a:bodyPr/>
          <a:lstStyle/>
          <a:p>
            <a:r>
              <a:rPr lang="en-GB" dirty="0"/>
              <a:t>Ethical and non-ethical hr management</a:t>
            </a:r>
          </a:p>
        </p:txBody>
      </p:sp>
      <p:sp>
        <p:nvSpPr>
          <p:cNvPr id="4" name="Content Placeholder 3">
            <a:extLst>
              <a:ext uri="{FF2B5EF4-FFF2-40B4-BE49-F238E27FC236}">
                <a16:creationId xmlns:a16="http://schemas.microsoft.com/office/drawing/2014/main" id="{4B952C94-1A45-4884-8F21-FDAAF5281C73}"/>
              </a:ext>
            </a:extLst>
          </p:cNvPr>
          <p:cNvSpPr>
            <a:spLocks noGrp="1"/>
          </p:cNvSpPr>
          <p:nvPr>
            <p:ph sz="half" idx="1"/>
          </p:nvPr>
        </p:nvSpPr>
        <p:spPr/>
        <p:txBody>
          <a:bodyPr>
            <a:normAutofit fontScale="92500" lnSpcReduction="20000"/>
          </a:bodyPr>
          <a:lstStyle/>
          <a:p>
            <a:r>
              <a:rPr lang="en-GB" i="1" u="sng" dirty="0"/>
              <a:t>Ethical Practices</a:t>
            </a:r>
          </a:p>
          <a:p>
            <a:r>
              <a:rPr lang="en-GB" sz="2800" dirty="0"/>
              <a:t>Ensuring that job performance appraisal in fair and free from bias or outside influence.</a:t>
            </a:r>
          </a:p>
          <a:p>
            <a:endParaRPr lang="en-GB" sz="2800" dirty="0"/>
          </a:p>
          <a:p>
            <a:endParaRPr lang="en-GB" sz="2800" dirty="0"/>
          </a:p>
          <a:p>
            <a:r>
              <a:rPr lang="en-GB" sz="2800" dirty="0"/>
              <a:t>Emphasis on having a fair selection process when hiring a new employee for the organisation.</a:t>
            </a:r>
          </a:p>
        </p:txBody>
      </p:sp>
      <p:sp>
        <p:nvSpPr>
          <p:cNvPr id="5" name="Content Placeholder 4">
            <a:extLst>
              <a:ext uri="{FF2B5EF4-FFF2-40B4-BE49-F238E27FC236}">
                <a16:creationId xmlns:a16="http://schemas.microsoft.com/office/drawing/2014/main" id="{875BDCF9-73F8-4E1C-A734-CA29B5328729}"/>
              </a:ext>
            </a:extLst>
          </p:cNvPr>
          <p:cNvSpPr>
            <a:spLocks noGrp="1"/>
          </p:cNvSpPr>
          <p:nvPr>
            <p:ph sz="half" idx="2"/>
          </p:nvPr>
        </p:nvSpPr>
        <p:spPr/>
        <p:txBody>
          <a:bodyPr>
            <a:normAutofit fontScale="92500" lnSpcReduction="20000"/>
          </a:bodyPr>
          <a:lstStyle/>
          <a:p>
            <a:r>
              <a:rPr lang="en-GB" i="1" u="sng" dirty="0"/>
              <a:t>Non-Ethical Practices</a:t>
            </a:r>
          </a:p>
          <a:p>
            <a:r>
              <a:rPr lang="en-GB" sz="2800" dirty="0"/>
              <a:t>Allowing other influences, such as personal issues, to determine the appraisal of an employees job performance.</a:t>
            </a:r>
          </a:p>
          <a:p>
            <a:endParaRPr lang="en-GB" sz="2800" dirty="0"/>
          </a:p>
          <a:p>
            <a:r>
              <a:rPr lang="en-GB" sz="2800" dirty="0"/>
              <a:t>A lack of fairness within the selection process when hiring a new employee, with factors including misleading information and discrimination playing a role in decision making.</a:t>
            </a:r>
          </a:p>
        </p:txBody>
      </p:sp>
    </p:spTree>
    <p:extLst>
      <p:ext uri="{BB962C8B-B14F-4D97-AF65-F5344CB8AC3E}">
        <p14:creationId xmlns:p14="http://schemas.microsoft.com/office/powerpoint/2010/main" val="2224883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A9F81-FEFD-4863-A9DB-227C3242CFCB}"/>
              </a:ext>
            </a:extLst>
          </p:cNvPr>
          <p:cNvSpPr>
            <a:spLocks noGrp="1"/>
          </p:cNvSpPr>
          <p:nvPr>
            <p:ph type="title"/>
          </p:nvPr>
        </p:nvSpPr>
        <p:spPr/>
        <p:txBody>
          <a:bodyPr/>
          <a:lstStyle/>
          <a:p>
            <a:r>
              <a:rPr lang="en-GB" dirty="0"/>
              <a:t>Evaluation of hr contribution</a:t>
            </a:r>
          </a:p>
        </p:txBody>
      </p:sp>
      <p:sp>
        <p:nvSpPr>
          <p:cNvPr id="3" name="Content Placeholder 2">
            <a:extLst>
              <a:ext uri="{FF2B5EF4-FFF2-40B4-BE49-F238E27FC236}">
                <a16:creationId xmlns:a16="http://schemas.microsoft.com/office/drawing/2014/main" id="{F2A1AC24-506D-49A2-8E38-94A7723D348F}"/>
              </a:ext>
            </a:extLst>
          </p:cNvPr>
          <p:cNvSpPr>
            <a:spLocks noGrp="1"/>
          </p:cNvSpPr>
          <p:nvPr>
            <p:ph idx="1"/>
          </p:nvPr>
        </p:nvSpPr>
        <p:spPr/>
        <p:txBody>
          <a:bodyPr>
            <a:normAutofit lnSpcReduction="10000"/>
          </a:bodyPr>
          <a:lstStyle/>
          <a:p>
            <a:r>
              <a:rPr lang="en-GB" sz="2800" dirty="0"/>
              <a:t>Important to evaluate contribution of HR services to ensure they are as effective as possible (McLean, 2005).</a:t>
            </a:r>
          </a:p>
          <a:p>
            <a:endParaRPr lang="en-GB" sz="2800" dirty="0"/>
          </a:p>
          <a:p>
            <a:r>
              <a:rPr lang="en-GB" sz="2800" dirty="0"/>
              <a:t>Kirkpatrick’s Four Levels Model focuses on varying factors of the HR contribution, including bottom line measures and learning.</a:t>
            </a:r>
          </a:p>
          <a:p>
            <a:endParaRPr lang="en-GB" sz="2800" dirty="0"/>
          </a:p>
          <a:p>
            <a:r>
              <a:rPr lang="en-GB" sz="2800" dirty="0"/>
              <a:t>Return on Investments Models place a financial gain or loss on the HR services, which can cause some differing values to be placed on the work of the HR department in an organisation.</a:t>
            </a:r>
          </a:p>
        </p:txBody>
      </p:sp>
    </p:spTree>
    <p:extLst>
      <p:ext uri="{BB962C8B-B14F-4D97-AF65-F5344CB8AC3E}">
        <p14:creationId xmlns:p14="http://schemas.microsoft.com/office/powerpoint/2010/main" val="2189805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4A804-A204-4705-B408-DDF35ACA96A9}"/>
              </a:ext>
            </a:extLst>
          </p:cNvPr>
          <p:cNvSpPr>
            <a:spLocks noGrp="1"/>
          </p:cNvSpPr>
          <p:nvPr>
            <p:ph type="title"/>
          </p:nvPr>
        </p:nvSpPr>
        <p:spPr/>
        <p:txBody>
          <a:bodyPr/>
          <a:lstStyle/>
          <a:p>
            <a:r>
              <a:rPr lang="en-GB" dirty="0"/>
              <a:t>Evidence of hr effectiveness and positive outcomes</a:t>
            </a:r>
          </a:p>
        </p:txBody>
      </p:sp>
      <p:sp>
        <p:nvSpPr>
          <p:cNvPr id="3" name="Content Placeholder 2">
            <a:extLst>
              <a:ext uri="{FF2B5EF4-FFF2-40B4-BE49-F238E27FC236}">
                <a16:creationId xmlns:a16="http://schemas.microsoft.com/office/drawing/2014/main" id="{2533F052-7768-480B-AE1F-2374BA16AE16}"/>
              </a:ext>
            </a:extLst>
          </p:cNvPr>
          <p:cNvSpPr>
            <a:spLocks noGrp="1"/>
          </p:cNvSpPr>
          <p:nvPr>
            <p:ph idx="1"/>
          </p:nvPr>
        </p:nvSpPr>
        <p:spPr/>
        <p:txBody>
          <a:bodyPr>
            <a:normAutofit lnSpcReduction="10000"/>
          </a:bodyPr>
          <a:lstStyle/>
          <a:p>
            <a:r>
              <a:rPr lang="en-GB" sz="2800" dirty="0"/>
              <a:t>Clear links made between volume of HR practices, HR effectiveness and positive organisational outcomes (Guest and Conway, 2011). The focus placed on effectiveness in the research creates a possible implication for future research studies. </a:t>
            </a:r>
          </a:p>
          <a:p>
            <a:endParaRPr lang="en-GB" sz="2800" dirty="0"/>
          </a:p>
          <a:p>
            <a:r>
              <a:rPr lang="en-GB" sz="2800" dirty="0"/>
              <a:t>Other example of research on this topic has found a similar link between the two concepts (</a:t>
            </a:r>
            <a:r>
              <a:rPr lang="en-GB" sz="2800" dirty="0" err="1"/>
              <a:t>Theriou</a:t>
            </a:r>
            <a:r>
              <a:rPr lang="en-GB" sz="2800" dirty="0"/>
              <a:t> and </a:t>
            </a:r>
            <a:r>
              <a:rPr lang="en-GB" sz="2800" dirty="0" err="1"/>
              <a:t>Prodromos</a:t>
            </a:r>
            <a:r>
              <a:rPr lang="en-GB" sz="2800" dirty="0"/>
              <a:t>, 2014). However, it pays less attention directly to the effectiveness of HR practices and also utilises subjective indicators for the effectiveness analysis within its’ findings.</a:t>
            </a:r>
          </a:p>
        </p:txBody>
      </p:sp>
    </p:spTree>
    <p:extLst>
      <p:ext uri="{BB962C8B-B14F-4D97-AF65-F5344CB8AC3E}">
        <p14:creationId xmlns:p14="http://schemas.microsoft.com/office/powerpoint/2010/main" val="2848749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F94C6-9F4C-41FB-A1C7-2AE9594910B9}"/>
              </a:ext>
            </a:extLst>
          </p:cNvPr>
          <p:cNvSpPr>
            <a:spLocks noGrp="1"/>
          </p:cNvSpPr>
          <p:nvPr>
            <p:ph type="title"/>
          </p:nvPr>
        </p:nvSpPr>
        <p:spPr>
          <a:xfrm>
            <a:off x="216131" y="0"/>
            <a:ext cx="3923607" cy="698269"/>
          </a:xfrm>
        </p:spPr>
        <p:txBody>
          <a:bodyPr/>
          <a:lstStyle/>
          <a:p>
            <a:r>
              <a:rPr lang="en-GB" u="sng" dirty="0">
                <a:solidFill>
                  <a:schemeClr val="bg1"/>
                </a:solidFill>
              </a:rPr>
              <a:t>Reference List</a:t>
            </a:r>
          </a:p>
        </p:txBody>
      </p:sp>
      <p:sp>
        <p:nvSpPr>
          <p:cNvPr id="10" name="Content Placeholder 9">
            <a:extLst>
              <a:ext uri="{FF2B5EF4-FFF2-40B4-BE49-F238E27FC236}">
                <a16:creationId xmlns:a16="http://schemas.microsoft.com/office/drawing/2014/main" id="{481CA816-F909-4FE0-8A2C-94689712DD9C}"/>
              </a:ext>
            </a:extLst>
          </p:cNvPr>
          <p:cNvSpPr>
            <a:spLocks noGrp="1"/>
          </p:cNvSpPr>
          <p:nvPr>
            <p:ph idx="1"/>
          </p:nvPr>
        </p:nvSpPr>
        <p:spPr>
          <a:xfrm>
            <a:off x="0" y="698268"/>
            <a:ext cx="12192000" cy="6159731"/>
          </a:xfrm>
        </p:spPr>
        <p:txBody>
          <a:bodyPr>
            <a:normAutofit fontScale="85000" lnSpcReduction="20000"/>
          </a:bodyPr>
          <a:lstStyle/>
          <a:p>
            <a:r>
              <a:rPr lang="en-GB" dirty="0" err="1">
                <a:solidFill>
                  <a:schemeClr val="bg1"/>
                </a:solidFill>
              </a:rPr>
              <a:t>Bendorf</a:t>
            </a:r>
            <a:r>
              <a:rPr lang="en-GB" dirty="0">
                <a:solidFill>
                  <a:schemeClr val="bg1"/>
                </a:solidFill>
              </a:rPr>
              <a:t>, M., Barge, B. and Graziano, C. (2005)  ‘Ask FERF About. . .Outsourcing Human-Resource Services’, </a:t>
            </a:r>
            <a:r>
              <a:rPr lang="en-GB" i="1" dirty="0">
                <a:solidFill>
                  <a:schemeClr val="bg1"/>
                </a:solidFill>
              </a:rPr>
              <a:t>Financial Executive</a:t>
            </a:r>
            <a:r>
              <a:rPr lang="en-GB" dirty="0">
                <a:solidFill>
                  <a:schemeClr val="bg1"/>
                </a:solidFill>
              </a:rPr>
              <a:t>, 21 (1), p. 60.</a:t>
            </a:r>
          </a:p>
          <a:p>
            <a:r>
              <a:rPr lang="en-GB" dirty="0">
                <a:solidFill>
                  <a:schemeClr val="bg1"/>
                </a:solidFill>
              </a:rPr>
              <a:t>Boone, J. B. (2012) ‘Improving Employee Engagement: Making the Case for Planned Organizational Change Using the Burke-Litwin Model of Organizational Performance and Change’, </a:t>
            </a:r>
            <a:r>
              <a:rPr lang="en-GB" i="1" dirty="0">
                <a:solidFill>
                  <a:schemeClr val="bg1"/>
                </a:solidFill>
              </a:rPr>
              <a:t>Information Management and Business Review</a:t>
            </a:r>
            <a:r>
              <a:rPr lang="en-GB" dirty="0">
                <a:solidFill>
                  <a:schemeClr val="bg1"/>
                </a:solidFill>
              </a:rPr>
              <a:t>, 4 (7), pp. 402-408.</a:t>
            </a:r>
          </a:p>
          <a:p>
            <a:r>
              <a:rPr lang="en-GB" dirty="0">
                <a:solidFill>
                  <a:schemeClr val="bg1"/>
                </a:solidFill>
              </a:rPr>
              <a:t>CIPD (2018) </a:t>
            </a:r>
            <a:r>
              <a:rPr lang="en-GB" i="1" dirty="0">
                <a:solidFill>
                  <a:schemeClr val="bg1"/>
                </a:solidFill>
              </a:rPr>
              <a:t>HR shared services.</a:t>
            </a:r>
            <a:r>
              <a:rPr lang="en-GB" dirty="0">
                <a:solidFill>
                  <a:schemeClr val="bg1"/>
                </a:solidFill>
              </a:rPr>
              <a:t> Available at: </a:t>
            </a:r>
            <a:r>
              <a:rPr lang="en-GB" u="sng" dirty="0">
                <a:solidFill>
                  <a:schemeClr val="bg1"/>
                </a:solidFill>
                <a:hlinkClick r:id="rId3">
                  <a:extLst>
                    <a:ext uri="{A12FA001-AC4F-418D-AE19-62706E023703}">
                      <ahyp:hlinkClr xmlns:ahyp="http://schemas.microsoft.com/office/drawing/2018/hyperlinkcolor" val="tx"/>
                    </a:ext>
                  </a:extLst>
                </a:hlinkClick>
              </a:rPr>
              <a:t>https://www.cipd.co.uk/knowledge/fundamentals/people/hr/shared-services-factsheet</a:t>
            </a:r>
            <a:r>
              <a:rPr lang="en-GB" dirty="0">
                <a:solidFill>
                  <a:schemeClr val="bg1"/>
                </a:solidFill>
              </a:rPr>
              <a:t> (Accessed: 12 February 2020)</a:t>
            </a:r>
          </a:p>
          <a:p>
            <a:r>
              <a:rPr lang="en-GB" dirty="0">
                <a:solidFill>
                  <a:schemeClr val="bg1"/>
                </a:solidFill>
              </a:rPr>
              <a:t>CIPD (2019) </a:t>
            </a:r>
            <a:r>
              <a:rPr lang="en-GB" i="1" dirty="0">
                <a:solidFill>
                  <a:schemeClr val="bg1"/>
                </a:solidFill>
              </a:rPr>
              <a:t>Line managers' role in supporting the people profession. </a:t>
            </a:r>
            <a:r>
              <a:rPr lang="en-GB" dirty="0">
                <a:solidFill>
                  <a:schemeClr val="bg1"/>
                </a:solidFill>
              </a:rPr>
              <a:t>Available at: </a:t>
            </a:r>
            <a:r>
              <a:rPr lang="en-GB" u="sng" dirty="0">
                <a:solidFill>
                  <a:schemeClr val="bg1"/>
                </a:solidFill>
                <a:hlinkClick r:id="rId4">
                  <a:extLst>
                    <a:ext uri="{A12FA001-AC4F-418D-AE19-62706E023703}">
                      <ahyp:hlinkClr xmlns:ahyp="http://schemas.microsoft.com/office/drawing/2018/hyperlinkcolor" val="tx"/>
                    </a:ext>
                  </a:extLst>
                </a:hlinkClick>
              </a:rPr>
              <a:t>https://www.cipd.co.uk/knowledge/fundamentals/people/hr/line-managers-factsheet</a:t>
            </a:r>
            <a:r>
              <a:rPr lang="en-GB" dirty="0">
                <a:solidFill>
                  <a:schemeClr val="bg1"/>
                </a:solidFill>
              </a:rPr>
              <a:t> (Accessed: 12 February 2020)</a:t>
            </a:r>
          </a:p>
          <a:p>
            <a:r>
              <a:rPr lang="en-GB" dirty="0" err="1">
                <a:solidFill>
                  <a:schemeClr val="bg1"/>
                </a:solidFill>
              </a:rPr>
              <a:t>Feffer</a:t>
            </a:r>
            <a:r>
              <a:rPr lang="en-GB" dirty="0">
                <a:solidFill>
                  <a:schemeClr val="bg1"/>
                </a:solidFill>
              </a:rPr>
              <a:t>, M. (2017) ‘Ethical vs. Legal Responsibilities for HR Professionals’, </a:t>
            </a:r>
            <a:r>
              <a:rPr lang="en-GB" i="1" dirty="0" err="1">
                <a:solidFill>
                  <a:schemeClr val="bg1"/>
                </a:solidFill>
              </a:rPr>
              <a:t>HRNews</a:t>
            </a:r>
            <a:r>
              <a:rPr lang="en-GB" dirty="0">
                <a:solidFill>
                  <a:schemeClr val="bg1"/>
                </a:solidFill>
              </a:rPr>
              <a:t>, Mar (2017), Web.</a:t>
            </a:r>
          </a:p>
          <a:p>
            <a:r>
              <a:rPr lang="en-GB" dirty="0">
                <a:solidFill>
                  <a:schemeClr val="bg1"/>
                </a:solidFill>
              </a:rPr>
              <a:t>Guest, D. and Conway, N. (2011) ‘The Impact of HR Practices, HR Effectiveness and a 'strong HR System' on Organisational Outcomes: A Stakeholder Perspective.’, </a:t>
            </a:r>
            <a:r>
              <a:rPr lang="en-GB" i="1" dirty="0">
                <a:solidFill>
                  <a:schemeClr val="bg1"/>
                </a:solidFill>
              </a:rPr>
              <a:t>The International Journal of Human Resource Management</a:t>
            </a:r>
            <a:r>
              <a:rPr lang="en-GB" dirty="0">
                <a:solidFill>
                  <a:schemeClr val="bg1"/>
                </a:solidFill>
              </a:rPr>
              <a:t>, 22 (8), pp. 1686-1702.</a:t>
            </a:r>
          </a:p>
          <a:p>
            <a:r>
              <a:rPr lang="en-GB" dirty="0">
                <a:solidFill>
                  <a:schemeClr val="bg1"/>
                </a:solidFill>
              </a:rPr>
              <a:t>McLean, G. (2005) </a:t>
            </a:r>
            <a:r>
              <a:rPr lang="en-GB" i="1" dirty="0">
                <a:solidFill>
                  <a:schemeClr val="bg1"/>
                </a:solidFill>
              </a:rPr>
              <a:t>Organization Development: Principles, Processes, Performance. </a:t>
            </a:r>
            <a:r>
              <a:rPr lang="en-GB" dirty="0">
                <a:solidFill>
                  <a:schemeClr val="bg1"/>
                </a:solidFill>
              </a:rPr>
              <a:t>United Kingdom: Berrett-Koehler Publishers.</a:t>
            </a:r>
          </a:p>
          <a:p>
            <a:r>
              <a:rPr lang="en-GB" dirty="0">
                <a:solidFill>
                  <a:schemeClr val="bg1"/>
                </a:solidFill>
              </a:rPr>
              <a:t>Pritchard, K. (2010) ‘Becoming an HR strategic partner: tales of transition’, </a:t>
            </a:r>
            <a:r>
              <a:rPr lang="en-GB" i="1" dirty="0">
                <a:solidFill>
                  <a:schemeClr val="bg1"/>
                </a:solidFill>
              </a:rPr>
              <a:t>Human Resource Management Journal</a:t>
            </a:r>
            <a:r>
              <a:rPr lang="en-GB" dirty="0">
                <a:solidFill>
                  <a:schemeClr val="bg1"/>
                </a:solidFill>
              </a:rPr>
              <a:t>, 20, pp. 175-188.</a:t>
            </a:r>
          </a:p>
          <a:p>
            <a:r>
              <a:rPr lang="en-GB" dirty="0" err="1">
                <a:solidFill>
                  <a:schemeClr val="bg1"/>
                </a:solidFill>
              </a:rPr>
              <a:t>Theriou</a:t>
            </a:r>
            <a:r>
              <a:rPr lang="en-GB" dirty="0">
                <a:solidFill>
                  <a:schemeClr val="bg1"/>
                </a:solidFill>
              </a:rPr>
              <a:t>, G. and </a:t>
            </a:r>
            <a:r>
              <a:rPr lang="en-GB" dirty="0" err="1">
                <a:solidFill>
                  <a:schemeClr val="bg1"/>
                </a:solidFill>
              </a:rPr>
              <a:t>Prodromos</a:t>
            </a:r>
            <a:r>
              <a:rPr lang="en-GB" dirty="0">
                <a:solidFill>
                  <a:schemeClr val="bg1"/>
                </a:solidFill>
              </a:rPr>
              <a:t>, C. (2014) ‘The Impact of Best HRM Practices on Performance – Identifying Enabling Factors.’, </a:t>
            </a:r>
            <a:r>
              <a:rPr lang="en-GB" i="1" dirty="0">
                <a:solidFill>
                  <a:schemeClr val="bg1"/>
                </a:solidFill>
              </a:rPr>
              <a:t>Employee Relations</a:t>
            </a:r>
            <a:r>
              <a:rPr lang="en-GB" dirty="0">
                <a:solidFill>
                  <a:schemeClr val="bg1"/>
                </a:solidFill>
              </a:rPr>
              <a:t>, 36 (5), pp. 535-561.</a:t>
            </a:r>
          </a:p>
          <a:p>
            <a:r>
              <a:rPr lang="en-GB" dirty="0">
                <a:solidFill>
                  <a:schemeClr val="bg1"/>
                </a:solidFill>
              </a:rPr>
              <a:t>Ulrich, D. and </a:t>
            </a:r>
            <a:r>
              <a:rPr lang="en-GB" dirty="0" err="1">
                <a:solidFill>
                  <a:schemeClr val="bg1"/>
                </a:solidFill>
              </a:rPr>
              <a:t>Grochowski</a:t>
            </a:r>
            <a:r>
              <a:rPr lang="en-GB" dirty="0">
                <a:solidFill>
                  <a:schemeClr val="bg1"/>
                </a:solidFill>
              </a:rPr>
              <a:t>, J. (2012) ‘From shared services to professional services’, </a:t>
            </a:r>
            <a:r>
              <a:rPr lang="en-GB" i="1" dirty="0">
                <a:solidFill>
                  <a:schemeClr val="bg1"/>
                </a:solidFill>
              </a:rPr>
              <a:t>Strategic HR Review</a:t>
            </a:r>
            <a:r>
              <a:rPr lang="en-GB" dirty="0">
                <a:solidFill>
                  <a:schemeClr val="bg1"/>
                </a:solidFill>
              </a:rPr>
              <a:t>, 11 (3), pp. 136-142.</a:t>
            </a:r>
          </a:p>
          <a:p>
            <a:endParaRPr lang="en-GB" dirty="0">
              <a:solidFill>
                <a:schemeClr val="bg1"/>
              </a:solidFill>
            </a:endParaRPr>
          </a:p>
        </p:txBody>
      </p:sp>
    </p:spTree>
    <p:extLst>
      <p:ext uri="{BB962C8B-B14F-4D97-AF65-F5344CB8AC3E}">
        <p14:creationId xmlns:p14="http://schemas.microsoft.com/office/powerpoint/2010/main" val="32158839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4E3864-550F-4194-BC9D-CCA442A52D0D}">
  <ds:schemaRefs>
    <ds:schemaRef ds:uri="http://schemas.microsoft.com/office/2006/metadata/properties"/>
    <ds:schemaRef ds:uri="http://purl.org/dc/elements/1.1/"/>
    <ds:schemaRef ds:uri="http://purl.org/dc/dcmitype/"/>
    <ds:schemaRef ds:uri="http://schemas.microsoft.com/office/2006/documentManagement/types"/>
    <ds:schemaRef ds:uri="http://www.w3.org/XML/1998/namespace"/>
    <ds:schemaRef ds:uri="http://schemas.openxmlformats.org/package/2006/metadata/core-properties"/>
    <ds:schemaRef ds:uri="http://purl.org/dc/terms/"/>
    <ds:schemaRef ds:uri="http://schemas.microsoft.com/office/infopath/2007/PartnerControls"/>
    <ds:schemaRef ds:uri="16c05727-aa75-4e4a-9b5f-8a80a1165891"/>
    <ds:schemaRef ds:uri="71af3243-3dd4-4a8d-8c0d-dd76da1f02a5"/>
  </ds:schemaRefs>
</ds:datastoreItem>
</file>

<file path=customXml/itemProps2.xml><?xml version="1.0" encoding="utf-8"?>
<ds:datastoreItem xmlns:ds="http://schemas.openxmlformats.org/officeDocument/2006/customXml" ds:itemID="{8F871927-9856-4138-B7A7-125C4AA7EFDB}">
  <ds:schemaRefs>
    <ds:schemaRef ds:uri="http://schemas.microsoft.com/sharepoint/v3/contenttype/forms"/>
  </ds:schemaRefs>
</ds:datastoreItem>
</file>

<file path=customXml/itemProps3.xml><?xml version="1.0" encoding="utf-8"?>
<ds:datastoreItem xmlns:ds="http://schemas.openxmlformats.org/officeDocument/2006/customXml" ds:itemID="{79934CB3-A97C-40D1-8D7D-5211E1C57C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0</TotalTime>
  <Words>3199</Words>
  <Application>Microsoft Office PowerPoint</Application>
  <PresentationFormat>Widescreen</PresentationFormat>
  <Paragraphs>115</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Corbel</vt:lpstr>
      <vt:lpstr>Wingdings</vt:lpstr>
      <vt:lpstr>Banded</vt:lpstr>
      <vt:lpstr>The function of hr</vt:lpstr>
      <vt:lpstr>Presentation content</vt:lpstr>
      <vt:lpstr>Aims of the presentation</vt:lpstr>
      <vt:lpstr>The function of hr</vt:lpstr>
      <vt:lpstr>Contributions of hr in effective change management</vt:lpstr>
      <vt:lpstr>Different methods of delivering hr</vt:lpstr>
      <vt:lpstr>Hr &amp; line manager collaboration</vt:lpstr>
      <vt:lpstr>Ethical and non-ethical hr management</vt:lpstr>
      <vt:lpstr>Evaluation of hr contribution</vt:lpstr>
      <vt:lpstr>Evidence of hr effectiveness and positive outcomes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2020-02-12T09:43:33Z</dcterms:created>
  <dcterms:modified xsi:type="dcterms:W3CDTF">2020-02-12T13:49:33Z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