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64" r:id="rId4"/>
    <p:sldId id="259" r:id="rId5"/>
    <p:sldId id="261" r:id="rId6"/>
    <p:sldId id="262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BD7924-0615-4A66-947E-61117CA5C7E5}" v="20" dt="2026-06-09T22:05:47.2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020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2478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627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5918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953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9455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0324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551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58471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92576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2194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4334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17463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00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415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56727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143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972C445-F669-4FCE-9E73-8C2E284736DA}" type="datetimeFigureOut">
              <a:rPr lang="en-IN" smtClean="0"/>
              <a:t>20-06-2026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54524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FCFC7-C4CB-A389-4560-BBB2F9BE4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1943" y="1600200"/>
            <a:ext cx="6346371" cy="1655762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1"/>
                </a:solidFill>
              </a:rPr>
              <a:t>The </a:t>
            </a:r>
            <a:r>
              <a:rPr lang="en-US" sz="3600" dirty="0" err="1">
                <a:solidFill>
                  <a:schemeClr val="accent1"/>
                </a:solidFill>
              </a:rPr>
              <a:t>RaDonda</a:t>
            </a:r>
            <a:r>
              <a:rPr lang="en-US" sz="3600" dirty="0">
                <a:solidFill>
                  <a:schemeClr val="accent1"/>
                </a:solidFill>
              </a:rPr>
              <a:t> Vaught Medication error case</a:t>
            </a:r>
            <a:endParaRPr lang="en-IN" sz="3600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0B324-1A2F-55CD-AF2E-A98D81BA00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1943" y="3602039"/>
            <a:ext cx="9144000" cy="1655762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nl-NL" dirty="0">
                <a:solidFill>
                  <a:schemeClr val="accent1"/>
                </a:solidFill>
              </a:rPr>
              <a:t>Student Name: Jaimin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Student Id: 2527056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Module Name: Quality Assurance and Service Improvement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Module Code: LCHS7006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Lecturer: Dr. Fahad Khan</a:t>
            </a:r>
          </a:p>
          <a:p>
            <a:pPr algn="l"/>
            <a:r>
              <a:rPr lang="nl-NL">
                <a:solidFill>
                  <a:schemeClr val="accent1"/>
                </a:solidFill>
              </a:rPr>
              <a:t>Programme: MSc Public Health and Social Care in Practice </a:t>
            </a:r>
            <a:endParaRPr lang="nl-NL" dirty="0">
              <a:solidFill>
                <a:schemeClr val="accent1"/>
              </a:solidFill>
            </a:endParaRPr>
          </a:p>
          <a:p>
            <a:pPr algn="l"/>
            <a:endParaRPr lang="nl-NL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036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3A473-F306-637B-6CB1-D809794B41A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Case Background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7D50-7A19-66E2-EEEC-188082BF5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867399" cy="2918582"/>
          </a:xfrm>
        </p:spPr>
        <p:txBody>
          <a:bodyPr>
            <a:normAutofit fontScale="77500" lnSpcReduction="20000"/>
          </a:bodyPr>
          <a:lstStyle/>
          <a:p>
            <a:r>
              <a:rPr lang="en-IN" dirty="0"/>
              <a:t>In December 2017, nurse </a:t>
            </a:r>
            <a:r>
              <a:rPr lang="en-IN" dirty="0" err="1"/>
              <a:t>RaDonda</a:t>
            </a:r>
            <a:r>
              <a:rPr lang="en-IN" dirty="0"/>
              <a:t> Vaught accidentally administered vecuronium instead of midazolam </a:t>
            </a:r>
          </a:p>
          <a:p>
            <a:r>
              <a:rPr lang="en-IN" dirty="0"/>
              <a:t>The patient experienced respiratory arrest and subsequently died.</a:t>
            </a:r>
          </a:p>
          <a:p>
            <a:r>
              <a:rPr lang="en-IN" dirty="0"/>
              <a:t>The incident occurred during a diagnostic procedure at </a:t>
            </a:r>
            <a:r>
              <a:rPr lang="en-IN" dirty="0" err="1"/>
              <a:t>Vanderblit</a:t>
            </a:r>
            <a:r>
              <a:rPr lang="en-IN" dirty="0"/>
              <a:t> University Medical </a:t>
            </a:r>
            <a:r>
              <a:rPr lang="en-IN" dirty="0" err="1"/>
              <a:t>Center</a:t>
            </a:r>
            <a:r>
              <a:rPr lang="en-IN" dirty="0"/>
              <a:t>.</a:t>
            </a:r>
          </a:p>
          <a:p>
            <a:r>
              <a:rPr lang="en-IN" dirty="0"/>
              <a:t>The case attracted international attention due to the criminal prosecution of the nurse.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56C355-8D2F-54DD-E756-B0BB293104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2660" y="2668208"/>
            <a:ext cx="3470104" cy="23065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F8525A-FDF3-EB94-DAD6-3267ED67AC19}"/>
              </a:ext>
            </a:extLst>
          </p:cNvPr>
          <p:cNvSpPr txBox="1"/>
          <p:nvPr/>
        </p:nvSpPr>
        <p:spPr>
          <a:xfrm>
            <a:off x="8240486" y="5706535"/>
            <a:ext cx="3570515" cy="382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(Noguchi,2022; Watt,2022)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29495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3DE2-FE44-70E5-719B-947CB3023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Went Wrong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7C179-8A9C-988A-5547-F79347CB4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Automated dispensing cabinet override became routine practice.</a:t>
            </a:r>
          </a:p>
          <a:p>
            <a:r>
              <a:rPr lang="en-US" dirty="0"/>
              <a:t>Failure to verify the medication label before administration.</a:t>
            </a:r>
          </a:p>
          <a:p>
            <a:r>
              <a:rPr lang="en-US" dirty="0"/>
              <a:t>Barcode medication administration was not used.</a:t>
            </a:r>
          </a:p>
          <a:p>
            <a:r>
              <a:rPr lang="en-US" dirty="0"/>
              <a:t> High workload and workflow interruptions.</a:t>
            </a:r>
          </a:p>
          <a:p>
            <a:r>
              <a:rPr lang="en-US" dirty="0"/>
              <a:t> Inadequate monitoring after sedative administration.</a:t>
            </a:r>
          </a:p>
          <a:p>
            <a:r>
              <a:rPr lang="en-US" dirty="0"/>
              <a:t> Weak </a:t>
            </a:r>
            <a:r>
              <a:rPr lang="en-US" dirty="0" err="1"/>
              <a:t>organisational</a:t>
            </a:r>
            <a:r>
              <a:rPr lang="en-US" dirty="0"/>
              <a:t> safety culture that tolerated unsafe workarounds.</a:t>
            </a:r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4A2A46-8C90-947C-23C5-368AD0113538}"/>
              </a:ext>
            </a:extLst>
          </p:cNvPr>
          <p:cNvSpPr txBox="1"/>
          <p:nvPr/>
        </p:nvSpPr>
        <p:spPr>
          <a:xfrm>
            <a:off x="5505448" y="5726276"/>
            <a:ext cx="61123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IN" dirty="0"/>
              <a:t>(Dekker, 2023; WHO, 2024)</a:t>
            </a:r>
          </a:p>
        </p:txBody>
      </p:sp>
    </p:spTree>
    <p:extLst>
      <p:ext uri="{BB962C8B-B14F-4D97-AF65-F5344CB8AC3E}">
        <p14:creationId xmlns:p14="http://schemas.microsoft.com/office/powerpoint/2010/main" val="4269983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10CF8-324A-7931-11FF-1B4F38A44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Swiss Cheese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5FCF6-3AA9-05A0-8DF2-71A2FFE3A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584370" cy="307098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James Reason proposed that patient harm occurs when multiple system weaknesses align (Reason, 2000)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Key Concept</a:t>
            </a:r>
          </a:p>
          <a:p>
            <a:endParaRPr lang="en-US" dirty="0"/>
          </a:p>
          <a:p>
            <a:r>
              <a:rPr lang="en-US" dirty="0"/>
              <a:t> Each </a:t>
            </a:r>
            <a:r>
              <a:rPr lang="en-US" dirty="0" err="1"/>
              <a:t>defence</a:t>
            </a:r>
            <a:r>
              <a:rPr lang="en-US" dirty="0"/>
              <a:t> layer contains holes.</a:t>
            </a:r>
          </a:p>
          <a:p>
            <a:r>
              <a:rPr lang="en-US" dirty="0"/>
              <a:t> Errors occur when holes align across multiple layers.</a:t>
            </a:r>
          </a:p>
          <a:p>
            <a:r>
              <a:rPr lang="en-US" dirty="0"/>
              <a:t>Focus is on system failure rather than individual blame.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CF9DD3-7F7E-0A63-5081-CE343867C1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9771" y="2667000"/>
            <a:ext cx="3835398" cy="2556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480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FFD6B2F3-9984-7AC3-C8D2-036FAC462B8E}"/>
              </a:ext>
            </a:extLst>
          </p:cNvPr>
          <p:cNvSpPr/>
          <p:nvPr/>
        </p:nvSpPr>
        <p:spPr>
          <a:xfrm>
            <a:off x="3006634" y="1210731"/>
            <a:ext cx="8412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6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of the Swiss Cheese Model</a:t>
            </a:r>
            <a:endParaRPr lang="en-US" sz="2600" dirty="0"/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E2BBF6FF-6908-98BE-F007-3972A15DBB98}"/>
              </a:ext>
            </a:extLst>
          </p:cNvPr>
          <p:cNvSpPr/>
          <p:nvPr/>
        </p:nvSpPr>
        <p:spPr>
          <a:xfrm>
            <a:off x="1933306" y="1938527"/>
            <a:ext cx="8412480" cy="457200"/>
          </a:xfrm>
          <a:prstGeom prst="roundRect">
            <a:avLst>
              <a:gd name="adj" fmla="val 10000"/>
            </a:avLst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8D137CBD-AD23-14F2-92F9-DD33F9814145}"/>
              </a:ext>
            </a:extLst>
          </p:cNvPr>
          <p:cNvSpPr/>
          <p:nvPr/>
        </p:nvSpPr>
        <p:spPr>
          <a:xfrm>
            <a:off x="1889759" y="1893291"/>
            <a:ext cx="8412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Unsafe Outcome: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death due to administration of incorrect medication.</a:t>
            </a:r>
            <a:endParaRPr lang="en-US" sz="1300" dirty="0"/>
          </a:p>
        </p:txBody>
      </p:sp>
      <p:pic>
        <p:nvPicPr>
          <p:cNvPr id="7" name="table">
            <a:extLst>
              <a:ext uri="{FF2B5EF4-FFF2-40B4-BE49-F238E27FC236}">
                <a16:creationId xmlns:a16="http://schemas.microsoft.com/office/drawing/2014/main" id="{B26E9269-9822-1D21-0E44-9D5FB91F76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86" y="2425868"/>
            <a:ext cx="10646228" cy="3016554"/>
          </a:xfrm>
          <a:prstGeom prst="rect">
            <a:avLst/>
          </a:prstGeom>
        </p:spPr>
      </p:pic>
      <p:sp>
        <p:nvSpPr>
          <p:cNvPr id="9" name="Text 4">
            <a:extLst>
              <a:ext uri="{FF2B5EF4-FFF2-40B4-BE49-F238E27FC236}">
                <a16:creationId xmlns:a16="http://schemas.microsoft.com/office/drawing/2014/main" id="{3FF74D87-10D8-8251-BDA1-3A0F7B645C93}"/>
              </a:ext>
            </a:extLst>
          </p:cNvPr>
          <p:cNvSpPr/>
          <p:nvPr/>
        </p:nvSpPr>
        <p:spPr>
          <a:xfrm>
            <a:off x="1889760" y="5212080"/>
            <a:ext cx="84124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latent and active failures aligned to permit patient harm.</a:t>
            </a:r>
            <a:endParaRPr lang="en-US" sz="1200" dirty="0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EC408898-A1C7-B1A0-9755-75F74215EE26}"/>
              </a:ext>
            </a:extLst>
          </p:cNvPr>
          <p:cNvSpPr/>
          <p:nvPr/>
        </p:nvSpPr>
        <p:spPr>
          <a:xfrm>
            <a:off x="1889759" y="6513141"/>
            <a:ext cx="8412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900" dirty="0">
                <a:solidFill>
                  <a:srgbClr val="88888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(Reason, 2000; </a:t>
            </a:r>
            <a:r>
              <a:rPr lang="en-US" sz="900" dirty="0" err="1">
                <a:solidFill>
                  <a:srgbClr val="88888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Adashi</a:t>
            </a:r>
            <a:r>
              <a:rPr lang="en-US" sz="900" dirty="0">
                <a:solidFill>
                  <a:srgbClr val="88888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and Cohen, 2022; Barry, Swanson and Pearlman, 2022)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213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2261F-A2EB-4501-8C65-0FB1EBB61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98" y="545350"/>
            <a:ext cx="9601196" cy="683383"/>
          </a:xfrm>
        </p:spPr>
        <p:txBody>
          <a:bodyPr>
            <a:normAutofit/>
          </a:bodyPr>
          <a:lstStyle/>
          <a:p>
            <a:r>
              <a:rPr lang="en-IN" sz="3200" dirty="0"/>
              <a:t>Benchmark:  Against Best Practice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0591701-95C8-032C-4DAC-8E46F9B25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487243"/>
              </p:ext>
            </p:extLst>
          </p:nvPr>
        </p:nvGraphicFramePr>
        <p:xfrm>
          <a:off x="1104898" y="1228733"/>
          <a:ext cx="9998532" cy="503699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332844">
                  <a:extLst>
                    <a:ext uri="{9D8B030D-6E8A-4147-A177-3AD203B41FA5}">
                      <a16:colId xmlns:a16="http://schemas.microsoft.com/office/drawing/2014/main" val="3262435642"/>
                    </a:ext>
                  </a:extLst>
                </a:gridCol>
                <a:gridCol w="3332844">
                  <a:extLst>
                    <a:ext uri="{9D8B030D-6E8A-4147-A177-3AD203B41FA5}">
                      <a16:colId xmlns:a16="http://schemas.microsoft.com/office/drawing/2014/main" val="3917840293"/>
                    </a:ext>
                  </a:extLst>
                </a:gridCol>
                <a:gridCol w="3332844">
                  <a:extLst>
                    <a:ext uri="{9D8B030D-6E8A-4147-A177-3AD203B41FA5}">
                      <a16:colId xmlns:a16="http://schemas.microsoft.com/office/drawing/2014/main" val="2614304292"/>
                    </a:ext>
                  </a:extLst>
                </a:gridCol>
              </a:tblGrid>
              <a:tr h="408315">
                <a:tc>
                  <a:txBody>
                    <a:bodyPr/>
                    <a:lstStyle/>
                    <a:p>
                      <a:r>
                        <a:rPr lang="en-US" sz="1200" dirty="0"/>
                        <a:t>National Standard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Expected Standard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Gap in the </a:t>
                      </a:r>
                      <a:r>
                        <a:rPr lang="en-US" sz="1200" dirty="0" err="1"/>
                        <a:t>RaDonda</a:t>
                      </a:r>
                      <a:r>
                        <a:rPr lang="en-US" sz="1200" dirty="0"/>
                        <a:t> Vaught Case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1237453"/>
                  </a:ext>
                </a:extLst>
              </a:tr>
              <a:tr h="758301">
                <a:tc>
                  <a:txBody>
                    <a:bodyPr/>
                    <a:lstStyle/>
                    <a:p>
                      <a:r>
                        <a:rPr lang="en-US" sz="1200" dirty="0"/>
                        <a:t>WHO Global patient safety Action plan (2021-2030)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High-risk medications should be managed using multiple safety barriers to prevent medication errors.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Multiple safety barriers failed simultaneously, resulting in a fatal medication error. (WHO, 2021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5237358"/>
                  </a:ext>
                </a:extLst>
              </a:tr>
              <a:tr h="1108285">
                <a:tc>
                  <a:txBody>
                    <a:bodyPr/>
                    <a:lstStyle/>
                    <a:p>
                      <a:r>
                        <a:rPr lang="en-US" sz="1200" b="0" dirty="0">
                          <a:solidFill>
                            <a:schemeClr val="tx1"/>
                          </a:solidFill>
                        </a:rPr>
                        <a:t>Five Rights of Medication Administration (Nursing Standard)</a:t>
                      </a:r>
                      <a:endParaRPr lang="en-IN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The right patient, right medication, right dose, right route and right time should always be confirmed before administration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The wrong medication (vecuronium instead of midazolam) was administered, demonstrating failure to follow medication verification procedures. (NMC, 2018)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660710"/>
                  </a:ext>
                </a:extLst>
              </a:tr>
              <a:tr h="933293">
                <a:tc>
                  <a:txBody>
                    <a:bodyPr/>
                    <a:lstStyle/>
                    <a:p>
                      <a:r>
                        <a:rPr lang="en-US" sz="1200" dirty="0"/>
                        <a:t>The Joint Commission National Patient Safety Goals (2025)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Patients should be correctly identified and medications verified using barcode technology before administration.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Barcode medication administration was not used, allowing the medication error to go undetected. (The Joint Commission, 2025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19438"/>
                  </a:ext>
                </a:extLst>
              </a:tr>
              <a:tr h="746583">
                <a:tc>
                  <a:txBody>
                    <a:bodyPr/>
                    <a:lstStyle/>
                    <a:p>
                      <a:r>
                        <a:rPr lang="en-US" sz="1200" dirty="0"/>
                        <a:t>Institute for Safe Medication Practices (ISMP) High-Alert Medication Guidelines (2024)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Neuromuscular blocking agents (e.g., vecuronium) should require enhanced safeguards, including independent double-checks and clear warning labels.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Vecuronium was removed using an override and administered without an independent double-check. (ISMP, 2024)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268054"/>
                  </a:ext>
                </a:extLst>
              </a:tr>
              <a:tr h="912490">
                <a:tc>
                  <a:txBody>
                    <a:bodyPr/>
                    <a:lstStyle/>
                    <a:p>
                      <a:r>
                        <a:rPr lang="en-IN" sz="1200" dirty="0"/>
                        <a:t>Just Culture Principles (AHRQ/WHO)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/>
                        <a:t>Organisations</a:t>
                      </a:r>
                      <a:r>
                        <a:rPr lang="en-US" sz="1200" dirty="0"/>
                        <a:t> should promote learning from errors by addressing system weaknesses rather than focusing solely on individual blame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The criminal prosecution of the nurse shifted attention towards individual accountability, raising concerns that </a:t>
                      </a:r>
                      <a:r>
                        <a:rPr lang="en-US" sz="1200" dirty="0" err="1"/>
                        <a:t>organisational</a:t>
                      </a:r>
                      <a:r>
                        <a:rPr lang="en-US" sz="1200" dirty="0"/>
                        <a:t> learning and open reporting could be discouraged. (Dekker, 2023; WHO, 2024)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53072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9766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19F4E-DB9D-D305-9753-D0E7DD039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Proposed Structure for Component 2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08EE7-9F0E-3995-67D0-28DF6E42C3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Introduction </a:t>
            </a:r>
          </a:p>
          <a:p>
            <a:r>
              <a:rPr lang="en-US" dirty="0"/>
              <a:t>Description of Patient safety incident</a:t>
            </a:r>
          </a:p>
          <a:p>
            <a:r>
              <a:rPr lang="en-US" dirty="0"/>
              <a:t>Swiss Cheese Analysis</a:t>
            </a:r>
          </a:p>
          <a:p>
            <a:r>
              <a:rPr lang="en-US" dirty="0"/>
              <a:t>Root Cause Analysis and Fishbone</a:t>
            </a:r>
          </a:p>
          <a:p>
            <a:r>
              <a:rPr lang="en-US" dirty="0"/>
              <a:t>Application of theory</a:t>
            </a:r>
          </a:p>
          <a:p>
            <a:r>
              <a:rPr lang="en-US" dirty="0"/>
              <a:t>Donabedian Model Evaluation</a:t>
            </a:r>
          </a:p>
          <a:p>
            <a:r>
              <a:rPr lang="en-US" dirty="0"/>
              <a:t>Policy Analysis </a:t>
            </a:r>
          </a:p>
          <a:p>
            <a:r>
              <a:rPr lang="en-IN" dirty="0" err="1"/>
              <a:t>Imapct</a:t>
            </a:r>
            <a:r>
              <a:rPr lang="en-IN" dirty="0"/>
              <a:t> on Quality, efficiency and Equity</a:t>
            </a:r>
          </a:p>
          <a:p>
            <a:r>
              <a:rPr lang="en-IN" dirty="0"/>
              <a:t>Recommendation</a:t>
            </a:r>
          </a:p>
          <a:p>
            <a:r>
              <a:rPr lang="en-IN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989464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6AD39-03BD-DEF8-CE9C-18681909A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I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5B4A9D-E05A-EB11-28DC-EE3DF7835317}"/>
              </a:ext>
            </a:extLst>
          </p:cNvPr>
          <p:cNvSpPr txBox="1"/>
          <p:nvPr/>
        </p:nvSpPr>
        <p:spPr>
          <a:xfrm>
            <a:off x="1295402" y="2492829"/>
            <a:ext cx="96011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1. </a:t>
            </a:r>
            <a:r>
              <a:rPr lang="en-US" sz="1600" dirty="0" err="1"/>
              <a:t>Adashi</a:t>
            </a:r>
            <a:r>
              <a:rPr lang="en-US" sz="1600" dirty="0"/>
              <a:t>, E.Y. and Cohen, I.G. (2022) ‘Criminalizing medical errors will undermine patient safety’, Nature Medicine, 28, pp. 2241–2242. Available at: https://doi.org/10.1038/s41591-022-01982-1 (Accessed: 20 June 2026).</a:t>
            </a:r>
          </a:p>
          <a:p>
            <a:r>
              <a:rPr lang="en-US" sz="1600" dirty="0"/>
              <a:t>2. Barry, J.S., Swanson, J.R. and Pearlman, S.A. (2022) ‘Is medical error a crime? The impact of the State v. Vaught on patient safety’, Journal of Perinatology, 42(9), pp. 1271–1274. Available at: https://doi.org/10.1038/s41372-022-01481-8 (Accessed: 20 June 2026).</a:t>
            </a:r>
          </a:p>
          <a:p>
            <a:r>
              <a:rPr lang="en-US" sz="1600" dirty="0"/>
              <a:t>3. Dekker, S. (2023) ‘Investigative approaches: Lessons learned from the </a:t>
            </a:r>
            <a:r>
              <a:rPr lang="en-US" sz="1600" dirty="0" err="1"/>
              <a:t>RaDonda</a:t>
            </a:r>
            <a:r>
              <a:rPr lang="en-US" sz="1600" dirty="0"/>
              <a:t> Vaught case’, Human Factors in Healthcare, 4, 100054. Available at: https://www.sciencedirect.com/science/article/pii/S2772501423000210 (Accessed: 17 June 2026).</a:t>
            </a:r>
          </a:p>
          <a:p>
            <a:r>
              <a:rPr lang="en-US" sz="1600" dirty="0"/>
              <a:t>4. Noguchi, Y. (2022) Nurse </a:t>
            </a:r>
            <a:r>
              <a:rPr lang="en-US" sz="1600" dirty="0" err="1"/>
              <a:t>RaDonda</a:t>
            </a:r>
            <a:r>
              <a:rPr lang="en-US" sz="1600" dirty="0"/>
              <a:t> Vaught convicted of 2 felonies for fatal medical error. NPR, 25 March. Available at: https://www.npr.org/sections/health-shots/2022/03/25/1088902487/former-nurse-found-guilty-in-accidental-injection-death-of-75-year-old-patient (Accessed: 20 June 2026).</a:t>
            </a:r>
          </a:p>
        </p:txBody>
      </p:sp>
    </p:spTree>
    <p:extLst>
      <p:ext uri="{BB962C8B-B14F-4D97-AF65-F5344CB8AC3E}">
        <p14:creationId xmlns:p14="http://schemas.microsoft.com/office/powerpoint/2010/main" val="1649050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109E78-9A94-9B55-197B-47E96282A360}"/>
              </a:ext>
            </a:extLst>
          </p:cNvPr>
          <p:cNvSpPr txBox="1"/>
          <p:nvPr/>
        </p:nvSpPr>
        <p:spPr>
          <a:xfrm>
            <a:off x="1164771" y="1153886"/>
            <a:ext cx="101128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5. Nursing and Midwifery Council (2018) The Code: Professional standards of practice and </a:t>
            </a:r>
            <a:r>
              <a:rPr lang="en-US" sz="1600" dirty="0" err="1"/>
              <a:t>behaviour</a:t>
            </a:r>
            <a:r>
              <a:rPr lang="en-US" sz="1600" dirty="0"/>
              <a:t> for nurses, midwives and nursing associates. Available at: https://www.nmc.org.uk/standards/code/ (Accessed: 17 June 2026).</a:t>
            </a:r>
          </a:p>
          <a:p>
            <a:r>
              <a:rPr lang="en-US" sz="1600" dirty="0"/>
              <a:t>6. Reason, J. (2000) ‘Human error: Models and management’, BMJ, 320(7237), pp. 768–770. Available at: https://www.bmj.com/content/320/7237/768 (Accessed: 20 June 2026).</a:t>
            </a:r>
          </a:p>
          <a:p>
            <a:r>
              <a:rPr lang="en-US" sz="1600" dirty="0"/>
              <a:t>7. The Joint Commission (2025) National Patient Safety Goals for Hospitals. Available at: https://www.jointcommission.org/standards/national-patient-safety-goals (Accessed: 17 June 2026).</a:t>
            </a:r>
          </a:p>
          <a:p>
            <a:r>
              <a:rPr lang="en-US" sz="1600" dirty="0"/>
              <a:t>8. Watt, W. (2022) </a:t>
            </a:r>
            <a:r>
              <a:rPr lang="en-US" sz="1600" dirty="0" err="1"/>
              <a:t>RaDonda</a:t>
            </a:r>
            <a:r>
              <a:rPr lang="en-US" sz="1600" dirty="0"/>
              <a:t> Vaught’s Criminal Prosecution and Its Implications for Medical Errors. </a:t>
            </a:r>
            <a:r>
              <a:rPr lang="en-US" sz="1600" dirty="0" err="1"/>
              <a:t>GoodRx</a:t>
            </a:r>
            <a:r>
              <a:rPr lang="en-US" sz="1600" dirty="0"/>
              <a:t> Health. Available at: https://www.goodrx.com/hcp-articles/nurses/radonda-vaught-story (Accessed: 20 June 2026).</a:t>
            </a:r>
          </a:p>
          <a:p>
            <a:r>
              <a:rPr lang="en-US" sz="1600" dirty="0"/>
              <a:t>9. Wiegmann, D.A., Wood, L.J., Cohen, T.N. and Shappell, S.A. (2022) ‘Understanding the “Swiss Cheese Model” and Its Application to Patient Safety’, Journal of Patient Safety, 18(2), pp. 119–123. Available at: https://pubmed.ncbi.nlm.nih.gov/33852542/ (Accessed: 20 June 2026).</a:t>
            </a:r>
          </a:p>
          <a:p>
            <a:r>
              <a:rPr lang="en-US" sz="1600" dirty="0"/>
              <a:t>10. World Health Organization (2021) Global Patient Safety Action Plan 2021–2030. Available at: https://www.who.int/publications/i/item/9789240032705 (Accessed: 17 June 2026).</a:t>
            </a:r>
          </a:p>
          <a:p>
            <a:r>
              <a:rPr lang="en-US" sz="1600" dirty="0"/>
              <a:t>11. World Health Organization (2024) Global Patient Safety Report 2024. Geneva: WHO. Available at: https://www.who.int/publications/i/item/9789240095458 (Accessed: 17 June 2026).</a:t>
            </a:r>
            <a:endParaRPr lang="en-IN" sz="1600" dirty="0"/>
          </a:p>
          <a:p>
            <a:endParaRPr lang="en-IN" sz="1600" dirty="0"/>
          </a:p>
        </p:txBody>
      </p:sp>
    </p:spTree>
    <p:extLst>
      <p:ext uri="{BB962C8B-B14F-4D97-AF65-F5344CB8AC3E}">
        <p14:creationId xmlns:p14="http://schemas.microsoft.com/office/powerpoint/2010/main" val="11519011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TM02900743[[fn=Organic]]</Template>
  <TotalTime>294</TotalTime>
  <Words>1140</Words>
  <Application>Microsoft Office PowerPoint</Application>
  <PresentationFormat>Widescreen</PresentationFormat>
  <Paragraphs>75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Wingdings</vt:lpstr>
      <vt:lpstr>Organic</vt:lpstr>
      <vt:lpstr>The RaDonda Vaught Medication error case</vt:lpstr>
      <vt:lpstr>Case Background</vt:lpstr>
      <vt:lpstr>What Went Wrong</vt:lpstr>
      <vt:lpstr>Swiss Cheese Model </vt:lpstr>
      <vt:lpstr>PowerPoint Presentation</vt:lpstr>
      <vt:lpstr>Benchmark:  Against Best Practice</vt:lpstr>
      <vt:lpstr>Proposed Structure for Component 2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Rajveer Rana</dc:creator>
  <cp:lastModifiedBy>Rajveer Rana</cp:lastModifiedBy>
  <cp:revision>18</cp:revision>
  <dcterms:created xsi:type="dcterms:W3CDTF">2026-06-09T19:12:47Z</dcterms:created>
  <dcterms:modified xsi:type="dcterms:W3CDTF">2026-06-20T17:20:09Z</dcterms:modified>
</cp:coreProperties>
</file>