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9"/>
  </p:notesMasterIdLst>
  <p:sldIdLst>
    <p:sldId id="256" r:id="rId3"/>
    <p:sldId id="258" r:id="rId4"/>
    <p:sldId id="382" r:id="rId5"/>
    <p:sldId id="493" r:id="rId6"/>
    <p:sldId id="380" r:id="rId7"/>
    <p:sldId id="494" r:id="rId8"/>
    <p:sldId id="495" r:id="rId9"/>
    <p:sldId id="496" r:id="rId10"/>
    <p:sldId id="497" r:id="rId11"/>
    <p:sldId id="498" r:id="rId12"/>
    <p:sldId id="499" r:id="rId13"/>
    <p:sldId id="500" r:id="rId14"/>
    <p:sldId id="501" r:id="rId15"/>
    <p:sldId id="415" r:id="rId16"/>
    <p:sldId id="476" r:id="rId17"/>
    <p:sldId id="429" r:id="rId18"/>
    <p:sldId id="509" r:id="rId19"/>
    <p:sldId id="510" r:id="rId20"/>
    <p:sldId id="502" r:id="rId21"/>
    <p:sldId id="511" r:id="rId22"/>
    <p:sldId id="512" r:id="rId23"/>
    <p:sldId id="513" r:id="rId24"/>
    <p:sldId id="518" r:id="rId25"/>
    <p:sldId id="514" r:id="rId26"/>
    <p:sldId id="425" r:id="rId27"/>
    <p:sldId id="281" r:id="rId28"/>
  </p:sldIdLst>
  <p:sldSz cx="12192000" cy="6858000"/>
  <p:notesSz cx="7103745" cy="1023429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1A9A5"/>
    <a:srgbClr val="BBB1A8"/>
    <a:srgbClr val="BBB0AC"/>
    <a:srgbClr val="BCB7B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4" d="100"/>
          <a:sy n="74" d="100"/>
        </p:scale>
        <p:origin x="-540" y="-90"/>
      </p:cViewPr>
      <p:guideLst>
        <p:guide orient="horz" pos="2136"/>
        <p:guide pos="392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2" Type="http://schemas.openxmlformats.org/officeDocument/2006/relationships/tableStyles" Target="tableStyles.xml"/><Relationship Id="rId31" Type="http://schemas.openxmlformats.org/officeDocument/2006/relationships/viewProps" Target="viewProps.xml"/><Relationship Id="rId30" Type="http://schemas.openxmlformats.org/officeDocument/2006/relationships/presProps" Target="presProps.xml"/><Relationship Id="rId3" Type="http://schemas.openxmlformats.org/officeDocument/2006/relationships/slide" Target="slides/slide1.xml"/><Relationship Id="rId29" Type="http://schemas.openxmlformats.org/officeDocument/2006/relationships/notesMaster" Target="notesMasters/notesMaster1.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188595" cy="574719"/>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167998" y="0"/>
            <a:ext cx="3188595" cy="574719"/>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242770" y="1431824"/>
            <a:ext cx="6872756" cy="386592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35830" y="5512523"/>
            <a:ext cx="5886637" cy="4510246"/>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10879875"/>
            <a:ext cx="3188595" cy="574718"/>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167998" y="10879875"/>
            <a:ext cx="3188595" cy="574718"/>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838200" y="365125"/>
            <a:ext cx="10515600" cy="58118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image" Target="../media/image1.jpeg"/><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1"/>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F288E0-7875-42C4-84C8-98DBBD3BF4D2}"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9BB5D0-35E4-459D-AEF3-FE4D7C45CC19}"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3.png"/><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3.png"/><Relationship Id="rId1"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3.png"/><Relationship Id="rId1"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4.png"/><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file:///C:\Users\Yunrui\AppData\Local\Temp\wps\INetCache\d86020cf20fd4afcf1a9d36ea270542c" TargetMode="External"/><Relationship Id="rId5" Type="http://schemas.openxmlformats.org/officeDocument/2006/relationships/image" Target="../media/image6.jpeg"/><Relationship Id="rId4" Type="http://schemas.openxmlformats.org/officeDocument/2006/relationships/image" Target="file:///C:\Users\Yunrui\AppData\Local\Temp\wps\INetCache\879d68ba221df4617873c33eb9f6496c" TargetMode="External"/><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image" Target="../media/image11.png"/><Relationship Id="rId6" Type="http://schemas.openxmlformats.org/officeDocument/2006/relationships/image" Target="../media/image10.png"/><Relationship Id="rId5" Type="http://schemas.openxmlformats.org/officeDocument/2006/relationships/image" Target="file:///C:\Users\Yunrui\AppData\Local\Temp\wps\INetCache\2c85c643e42198674d0cdf5065393542" TargetMode="External"/><Relationship Id="rId4" Type="http://schemas.openxmlformats.org/officeDocument/2006/relationships/image" Target="../media/image9.jpeg"/><Relationship Id="rId3" Type="http://schemas.openxmlformats.org/officeDocument/2006/relationships/image" Target="../media/image8.png"/><Relationship Id="rId2" Type="http://schemas.openxmlformats.org/officeDocument/2006/relationships/image" Target="file:///C:\Users\Yunrui\AppData\Local\Temp\wps\INetCache\ca13bfe31ce145f3cf16e3375daffc67" TargetMode="External"/><Relationship Id="rId1" Type="http://schemas.openxmlformats.org/officeDocument/2006/relationships/image" Target="../media/image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4.png"/><Relationship Id="rId1" Type="http://schemas.openxmlformats.org/officeDocument/2006/relationships/tags" Target="../tags/tag3.xml"/></Relationships>
</file>

<file path=ppt/slides/_rels/slide12.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image" Target="file:///C:\Users\Yunrui\AppData\Local\Temp\wps\INetCache\88acca0f781e903862d4e5d87895050d" TargetMode="External"/><Relationship Id="rId5" Type="http://schemas.openxmlformats.org/officeDocument/2006/relationships/image" Target="../media/image13.jpeg"/><Relationship Id="rId4" Type="http://schemas.openxmlformats.org/officeDocument/2006/relationships/image" Target="file:///C:\Users\Yunrui\AppData\Local\Temp\wps\INetCache\9d310e14938645ed71f94505bdbd4d11" TargetMode="External"/><Relationship Id="rId3" Type="http://schemas.openxmlformats.org/officeDocument/2006/relationships/image" Target="../media/image12.jpeg"/><Relationship Id="rId2" Type="http://schemas.openxmlformats.org/officeDocument/2006/relationships/image" Target="../media/image4.png"/><Relationship Id="rId1" Type="http://schemas.openxmlformats.org/officeDocument/2006/relationships/tags" Target="../tags/tag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file:///C:\Users\Yunrui\AppData\Local\Temp\wps\INetCache\a934aec8978f3200b0bc5bad4063a188" TargetMode="External"/><Relationship Id="rId1"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3.png"/><Relationship Id="rId1" Type="http://schemas.openxmlformats.org/officeDocument/2006/relationships/image" Target="../media/image2.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file:///C:\Users\Yunrui\AppData\Local\Temp\wps\INetCache\83aa6dd75610d7a79ae7439e95a46819" TargetMode="External"/><Relationship Id="rId1" Type="http://schemas.openxmlformats.org/officeDocument/2006/relationships/image" Target="../media/image16.jpeg"/></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file:///C:\Users\Yunrui\AppData\Local\Temp\wps\INetCache\a48cefad7c280c714808dfafe603337f" TargetMode="External"/><Relationship Id="rId1" Type="http://schemas.openxmlformats.org/officeDocument/2006/relationships/image" Target="../media/image18.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jpe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12" name="文本框 11"/>
          <p:cNvSpPr txBox="1"/>
          <p:nvPr/>
        </p:nvSpPr>
        <p:spPr>
          <a:xfrm>
            <a:off x="1130300" y="1374775"/>
            <a:ext cx="9930765" cy="1691640"/>
          </a:xfrm>
          <a:prstGeom prst="rect">
            <a:avLst/>
          </a:prstGeom>
          <a:noFill/>
        </p:spPr>
        <p:txBody>
          <a:bodyPr wrap="square" rtlCol="0">
            <a:spAutoFit/>
          </a:bodyPr>
          <a:lstStyle/>
          <a:p>
            <a:pPr algn="ctr">
              <a:lnSpc>
                <a:spcPct val="130000"/>
              </a:lnSpc>
              <a:spcBef>
                <a:spcPts val="0"/>
              </a:spcBef>
              <a:spcAft>
                <a:spcPts val="0"/>
              </a:spcAft>
              <a:buClrTx/>
              <a:buSzTx/>
              <a:buFontTx/>
            </a:pPr>
            <a:r>
              <a:rPr sz="4000" b="1" dirty="0">
                <a:solidFill>
                  <a:srgbClr val="C00000"/>
                </a:solidFill>
                <a:latin typeface="Times New Roman" panose="02020603050405020304" charset="0"/>
                <a:ea typeface="黑体" panose="02010609060101010101" charset="-122"/>
                <a:cs typeface="Times New Roman" panose="02020603050405020304" charset="0"/>
              </a:rPr>
              <a:t>An Investigation on the Nature of </a:t>
            </a:r>
            <a:endParaRPr sz="4000" b="1" dirty="0">
              <a:solidFill>
                <a:srgbClr val="C00000"/>
              </a:solidFill>
              <a:latin typeface="Times New Roman" panose="02020603050405020304" charset="0"/>
              <a:ea typeface="黑体" panose="02010609060101010101" charset="-122"/>
              <a:cs typeface="Times New Roman" panose="02020603050405020304" charset="0"/>
            </a:endParaRPr>
          </a:p>
          <a:p>
            <a:pPr algn="ctr">
              <a:lnSpc>
                <a:spcPct val="130000"/>
              </a:lnSpc>
              <a:spcBef>
                <a:spcPts val="0"/>
              </a:spcBef>
              <a:spcAft>
                <a:spcPts val="0"/>
              </a:spcAft>
              <a:buClrTx/>
              <a:buSzTx/>
              <a:buFontTx/>
            </a:pPr>
            <a:r>
              <a:rPr sz="4000" b="1" i="1" dirty="0">
                <a:solidFill>
                  <a:srgbClr val="C00000"/>
                </a:solidFill>
                <a:latin typeface="Times New Roman" panose="02020603050405020304" charset="0"/>
                <a:ea typeface="黑体" panose="02010609060101010101" charset="-122"/>
                <a:cs typeface="Times New Roman" panose="02020603050405020304" charset="0"/>
              </a:rPr>
              <a:t>Qieyun </a:t>
            </a:r>
            <a:r>
              <a:rPr lang="zh-CN" sz="4000" b="1" dirty="0">
                <a:solidFill>
                  <a:srgbClr val="C00000"/>
                </a:solidFill>
                <a:latin typeface="Times New Roman" panose="02020603050405020304" charset="0"/>
                <a:ea typeface="黑体" panose="02010609060101010101" charset="-122"/>
                <a:cs typeface="Times New Roman" panose="02020603050405020304" charset="0"/>
              </a:rPr>
              <a:t>切韵</a:t>
            </a:r>
            <a:r>
              <a:rPr lang="en-US" altLang="zh-CN" sz="4000" b="1" dirty="0">
                <a:solidFill>
                  <a:srgbClr val="C00000"/>
                </a:solidFill>
                <a:latin typeface="Times New Roman" panose="02020603050405020304" charset="0"/>
                <a:ea typeface="黑体" panose="02010609060101010101" charset="-122"/>
                <a:cs typeface="Times New Roman" panose="02020603050405020304" charset="0"/>
              </a:rPr>
              <a:t> </a:t>
            </a:r>
            <a:r>
              <a:rPr sz="4000" b="1" dirty="0">
                <a:solidFill>
                  <a:srgbClr val="C00000"/>
                </a:solidFill>
                <a:latin typeface="Times New Roman" panose="02020603050405020304" charset="0"/>
                <a:ea typeface="黑体" panose="02010609060101010101" charset="-122"/>
                <a:cs typeface="Times New Roman" panose="02020603050405020304" charset="0"/>
              </a:rPr>
              <a:t>and Phonology</a:t>
            </a:r>
            <a:endParaRPr sz="4000" b="1" dirty="0">
              <a:solidFill>
                <a:srgbClr val="C00000"/>
              </a:solidFill>
              <a:latin typeface="Times New Roman" panose="02020603050405020304" charset="0"/>
              <a:ea typeface="黑体" panose="02010609060101010101" charset="-122"/>
              <a:cs typeface="Times New Roman" panose="02020603050405020304" charset="0"/>
            </a:endParaRPr>
          </a:p>
        </p:txBody>
      </p:sp>
      <p:sp>
        <p:nvSpPr>
          <p:cNvPr id="4" name="文本框 3"/>
          <p:cNvSpPr txBox="1"/>
          <p:nvPr/>
        </p:nvSpPr>
        <p:spPr>
          <a:xfrm>
            <a:off x="6793230" y="4134485"/>
            <a:ext cx="4730115" cy="1783715"/>
          </a:xfrm>
          <a:prstGeom prst="rect">
            <a:avLst/>
          </a:prstGeom>
          <a:noFill/>
        </p:spPr>
        <p:txBody>
          <a:bodyPr wrap="square" rtlCol="0">
            <a:spAutoFit/>
          </a:bodyPr>
          <a:lstStyle/>
          <a:p>
            <a:pPr algn="l">
              <a:lnSpc>
                <a:spcPct val="110000"/>
              </a:lnSpc>
            </a:pPr>
            <a:r>
              <a:rPr sz="2000" dirty="0">
                <a:solidFill>
                  <a:schemeClr val="tx1"/>
                </a:solidFill>
                <a:latin typeface="Times New Roman" panose="02020603050405020304" charset="0"/>
                <a:ea typeface="微软雅黑" panose="020B0503020204020204" charset="-122"/>
                <a:cs typeface="Times New Roman" panose="02020603050405020304" charset="0"/>
              </a:rPr>
              <a:t>Moodle:            SICH 5005</a:t>
            </a:r>
            <a:endParaRPr sz="2000" dirty="0">
              <a:solidFill>
                <a:schemeClr val="tx1"/>
              </a:solidFill>
              <a:latin typeface="Times New Roman" panose="02020603050405020304" charset="0"/>
              <a:ea typeface="微软雅黑" panose="020B0503020204020204" charset="-122"/>
              <a:cs typeface="Times New Roman" panose="02020603050405020304" charset="0"/>
            </a:endParaRPr>
          </a:p>
          <a:p>
            <a:pPr algn="l">
              <a:lnSpc>
                <a:spcPct val="110000"/>
              </a:lnSpc>
            </a:pPr>
            <a:r>
              <a:rPr sz="2000" dirty="0">
                <a:solidFill>
                  <a:schemeClr val="tx1"/>
                </a:solidFill>
                <a:latin typeface="Times New Roman" panose="02020603050405020304" charset="0"/>
                <a:ea typeface="微软雅黑" panose="020B0503020204020204" charset="-122"/>
                <a:cs typeface="Times New Roman" panose="02020603050405020304" charset="0"/>
              </a:rPr>
              <a:t>Module tutor:  </a:t>
            </a:r>
            <a:r>
              <a:rPr lang="en-US" sz="2000" dirty="0">
                <a:solidFill>
                  <a:schemeClr val="tx1"/>
                </a:solidFill>
                <a:latin typeface="Times New Roman" panose="02020603050405020304" charset="0"/>
                <a:ea typeface="微软雅黑" panose="020B0503020204020204" charset="-122"/>
                <a:cs typeface="Times New Roman" panose="02020603050405020304" charset="0"/>
              </a:rPr>
              <a:t>  </a:t>
            </a:r>
            <a:r>
              <a:rPr sz="2000" dirty="0">
                <a:solidFill>
                  <a:schemeClr val="tx1"/>
                </a:solidFill>
                <a:latin typeface="Times New Roman" panose="02020603050405020304" charset="0"/>
                <a:ea typeface="微软雅黑" panose="020B0503020204020204" charset="-122"/>
                <a:cs typeface="Times New Roman" panose="02020603050405020304" charset="0"/>
              </a:rPr>
              <a:t>Prof. Yao Rong-Song</a:t>
            </a:r>
            <a:endParaRPr sz="2000" dirty="0">
              <a:solidFill>
                <a:schemeClr val="tx1"/>
              </a:solidFill>
              <a:latin typeface="Times New Roman" panose="02020603050405020304" charset="0"/>
              <a:ea typeface="微软雅黑" panose="020B0503020204020204" charset="-122"/>
              <a:cs typeface="Times New Roman" panose="02020603050405020304" charset="0"/>
            </a:endParaRPr>
          </a:p>
          <a:p>
            <a:pPr algn="l">
              <a:lnSpc>
                <a:spcPct val="110000"/>
              </a:lnSpc>
            </a:pPr>
            <a:r>
              <a:rPr sz="2000" dirty="0">
                <a:solidFill>
                  <a:schemeClr val="tx1"/>
                </a:solidFill>
                <a:latin typeface="Times New Roman" panose="02020603050405020304" charset="0"/>
                <a:ea typeface="微软雅黑" panose="020B0503020204020204" charset="-122"/>
                <a:cs typeface="Times New Roman" panose="02020603050405020304" charset="0"/>
              </a:rPr>
              <a:t>Name:               </a:t>
            </a:r>
            <a:r>
              <a:rPr lang="en-US" sz="2000" dirty="0">
                <a:solidFill>
                  <a:schemeClr val="tx1"/>
                </a:solidFill>
                <a:latin typeface="Times New Roman" panose="02020603050405020304" charset="0"/>
                <a:ea typeface="微软雅黑" panose="020B0503020204020204" charset="-122"/>
                <a:cs typeface="Times New Roman" panose="02020603050405020304" charset="0"/>
              </a:rPr>
              <a:t>Taiyu Cao</a:t>
            </a:r>
            <a:endParaRPr sz="2000" dirty="0">
              <a:solidFill>
                <a:schemeClr val="tx1"/>
              </a:solidFill>
              <a:latin typeface="Times New Roman" panose="02020603050405020304" charset="0"/>
              <a:ea typeface="微软雅黑" panose="020B0503020204020204" charset="-122"/>
              <a:cs typeface="Times New Roman" panose="02020603050405020304" charset="0"/>
            </a:endParaRPr>
          </a:p>
          <a:p>
            <a:pPr algn="l">
              <a:lnSpc>
                <a:spcPct val="110000"/>
              </a:lnSpc>
            </a:pPr>
            <a:r>
              <a:rPr sz="2000" dirty="0">
                <a:solidFill>
                  <a:schemeClr val="tx1"/>
                </a:solidFill>
                <a:latin typeface="Times New Roman" panose="02020603050405020304" charset="0"/>
                <a:ea typeface="微软雅黑" panose="020B0503020204020204" charset="-122"/>
                <a:cs typeface="Times New Roman" panose="02020603050405020304" charset="0"/>
              </a:rPr>
              <a:t>SID:                  1706350</a:t>
            </a:r>
            <a:endParaRPr sz="2000" dirty="0">
              <a:solidFill>
                <a:schemeClr val="tx1"/>
              </a:solidFill>
              <a:latin typeface="Times New Roman" panose="02020603050405020304" charset="0"/>
              <a:ea typeface="微软雅黑" panose="020B0503020204020204" charset="-122"/>
              <a:cs typeface="Times New Roman" panose="02020603050405020304" charset="0"/>
            </a:endParaRPr>
          </a:p>
          <a:p>
            <a:pPr algn="l">
              <a:lnSpc>
                <a:spcPct val="110000"/>
              </a:lnSpc>
            </a:pPr>
            <a:r>
              <a:rPr sz="2000" dirty="0">
                <a:solidFill>
                  <a:schemeClr val="tx1"/>
                </a:solidFill>
                <a:latin typeface="Times New Roman" panose="02020603050405020304" charset="0"/>
                <a:ea typeface="微软雅黑" panose="020B0503020204020204" charset="-122"/>
                <a:cs typeface="Times New Roman" panose="02020603050405020304" charset="0"/>
              </a:rPr>
              <a:t>Date:                 0</a:t>
            </a:r>
            <a:r>
              <a:rPr lang="en-US" sz="2000" dirty="0">
                <a:solidFill>
                  <a:schemeClr val="tx1"/>
                </a:solidFill>
                <a:latin typeface="Times New Roman" panose="02020603050405020304" charset="0"/>
                <a:ea typeface="微软雅黑" panose="020B0503020204020204" charset="-122"/>
                <a:cs typeface="Times New Roman" panose="02020603050405020304" charset="0"/>
              </a:rPr>
              <a:t>3/06</a:t>
            </a:r>
            <a:r>
              <a:rPr sz="2000" dirty="0">
                <a:solidFill>
                  <a:schemeClr val="tx1"/>
                </a:solidFill>
                <a:latin typeface="Times New Roman" panose="02020603050405020304" charset="0"/>
                <a:ea typeface="微软雅黑" panose="020B0503020204020204" charset="-122"/>
                <a:cs typeface="Times New Roman" panose="02020603050405020304" charset="0"/>
              </a:rPr>
              <a:t>/2021</a:t>
            </a:r>
            <a:endParaRPr sz="2000" dirty="0">
              <a:solidFill>
                <a:schemeClr val="tx1"/>
              </a:solidFill>
              <a:latin typeface="Times New Roman" panose="02020603050405020304" charset="0"/>
              <a:ea typeface="微软雅黑" panose="020B0503020204020204" charset="-122"/>
              <a:cs typeface="Times New Roman" panose="02020603050405020304" charset="0"/>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6" name="图片 5" descr="5de101964d001b5eb0b8e18458c80e73"/>
          <p:cNvPicPr>
            <a:picLocks noChangeAspect="1"/>
          </p:cNvPicPr>
          <p:nvPr/>
        </p:nvPicPr>
        <p:blipFill>
          <a:blip r:embed="rId2"/>
          <a:stretch>
            <a:fillRect/>
          </a:stretch>
        </p:blipFill>
        <p:spPr>
          <a:xfrm>
            <a:off x="11074400" y="5798820"/>
            <a:ext cx="572770" cy="763270"/>
          </a:xfrm>
          <a:prstGeom prst="rect">
            <a:avLst/>
          </a:prstGeom>
        </p:spPr>
      </p:pic>
      <p:sp>
        <p:nvSpPr>
          <p:cNvPr id="7" name="文本框 6"/>
          <p:cNvSpPr txBox="1"/>
          <p:nvPr/>
        </p:nvSpPr>
        <p:spPr>
          <a:xfrm>
            <a:off x="1147445" y="771525"/>
            <a:ext cx="9896475" cy="4623435"/>
          </a:xfrm>
          <a:prstGeom prst="rect">
            <a:avLst/>
          </a:prstGeom>
          <a:noFill/>
        </p:spPr>
        <p:txBody>
          <a:bodyPr wrap="square" lIns="68580" tIns="34290" rIns="68580" bIns="34290" rtlCol="0">
            <a:spAutoFit/>
          </a:bodyPr>
          <a:p>
            <a:pPr algn="just">
              <a:lnSpc>
                <a:spcPct val="200000"/>
              </a:lnSpc>
            </a:pPr>
            <a:r>
              <a:rPr lang="en-US" altLang="zh-CN" sz="2800" b="1" dirty="0">
                <a:solidFill>
                  <a:srgbClr val="FF0000"/>
                </a:solidFill>
                <a:latin typeface="Times New Roman" panose="02020603050405020304" charset="0"/>
                <a:ea typeface="微软雅黑" panose="020B0503020204020204" charset="-122"/>
                <a:cs typeface="Times New Roman" panose="02020603050405020304" charset="0"/>
                <a:sym typeface="+mn-ea"/>
              </a:rPr>
              <a:t>                                               </a:t>
            </a:r>
            <a:r>
              <a:rPr lang="en-US" altLang="zh-CN" sz="3200" b="1" dirty="0">
                <a:solidFill>
                  <a:srgbClr val="FF0000"/>
                </a:solidFill>
                <a:latin typeface="Times New Roman" panose="02020603050405020304" charset="0"/>
                <a:ea typeface="微软雅黑" panose="020B0503020204020204" charset="-122"/>
                <a:cs typeface="Times New Roman" panose="02020603050405020304" charset="0"/>
                <a:sym typeface="+mn-ea"/>
              </a:rPr>
              <a:t> </a:t>
            </a:r>
            <a:r>
              <a:rPr lang="en-US" altLang="zh-CN" sz="3600" b="1" dirty="0">
                <a:solidFill>
                  <a:srgbClr val="FF0000"/>
                </a:solidFill>
                <a:latin typeface="Times New Roman" panose="02020603050405020304" charset="0"/>
                <a:ea typeface="微软雅黑" panose="020B0503020204020204" charset="-122"/>
                <a:cs typeface="Times New Roman" panose="02020603050405020304" charset="0"/>
                <a:sym typeface="+mn-ea"/>
              </a:rPr>
              <a:t>Structure</a:t>
            </a:r>
            <a:endParaRPr lang="en-US" altLang="zh-CN" sz="2800" b="1" dirty="0">
              <a:solidFill>
                <a:srgbClr val="FF0000"/>
              </a:solidFill>
              <a:latin typeface="Times New Roman" panose="02020603050405020304" charset="0"/>
              <a:ea typeface="微软雅黑" panose="020B0503020204020204" charset="-122"/>
              <a:cs typeface="Times New Roman" panose="02020603050405020304" charset="0"/>
              <a:sym typeface="+mn-ea"/>
            </a:endParaRPr>
          </a:p>
          <a:p>
            <a:pPr algn="just">
              <a:lnSpc>
                <a:spcPct val="200000"/>
              </a:lnSpc>
            </a:pPr>
            <a:r>
              <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rPr>
              <a:t>1.                                             Introduction</a:t>
            </a:r>
            <a:endPar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endParaRPr>
          </a:p>
          <a:p>
            <a:pPr algn="just">
              <a:lnSpc>
                <a:spcPct val="200000"/>
              </a:lnSpc>
            </a:pPr>
            <a:r>
              <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rPr>
              <a:t>2.                                      An Overview of </a:t>
            </a:r>
            <a:r>
              <a:rPr lang="en-US" altLang="zh-CN" sz="2800" b="1" i="1" dirty="0">
                <a:solidFill>
                  <a:schemeClr val="tx1"/>
                </a:solidFill>
                <a:latin typeface="Times New Roman" panose="02020603050405020304" charset="0"/>
                <a:ea typeface="微软雅黑" panose="020B0503020204020204" charset="-122"/>
                <a:cs typeface="Times New Roman" panose="02020603050405020304" charset="0"/>
                <a:sym typeface="+mn-ea"/>
              </a:rPr>
              <a:t>Qieyun</a:t>
            </a:r>
            <a:endPar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endParaRPr>
          </a:p>
          <a:p>
            <a:pPr algn="just">
              <a:lnSpc>
                <a:spcPct val="200000"/>
              </a:lnSpc>
            </a:pPr>
            <a:r>
              <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rPr>
              <a:t>3.                  The Nature of the Formation of Phonetics </a:t>
            </a:r>
            <a:endParaRPr lang="en-US" altLang="zh-CN" sz="1600" b="1" dirty="0">
              <a:solidFill>
                <a:schemeClr val="tx1"/>
              </a:solidFill>
              <a:latin typeface="Times New Roman" panose="02020603050405020304" charset="0"/>
              <a:ea typeface="微软雅黑" panose="020B0503020204020204" charset="-122"/>
              <a:cs typeface="Times New Roman" panose="02020603050405020304" charset="0"/>
              <a:sym typeface="+mn-ea"/>
            </a:endParaRPr>
          </a:p>
          <a:p>
            <a:pPr algn="just">
              <a:lnSpc>
                <a:spcPct val="200000"/>
              </a:lnSpc>
            </a:pPr>
            <a:r>
              <a:rPr lang="en-US" altLang="zh-CN" sz="2400" b="1" dirty="0">
                <a:solidFill>
                  <a:schemeClr val="tx1"/>
                </a:solidFill>
                <a:latin typeface="Times New Roman" panose="02020603050405020304" charset="0"/>
                <a:ea typeface="微软雅黑" panose="020B0503020204020204" charset="-122"/>
                <a:cs typeface="Times New Roman" panose="02020603050405020304" charset="0"/>
                <a:sym typeface="+mn-ea"/>
              </a:rPr>
              <a:t>4.                                                     </a:t>
            </a:r>
            <a:r>
              <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rPr>
              <a:t>Conclusion</a:t>
            </a:r>
            <a:endPar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6" name="图片 5" descr="5de101964d001b5eb0b8e18458c80e73"/>
          <p:cNvPicPr>
            <a:picLocks noChangeAspect="1"/>
          </p:cNvPicPr>
          <p:nvPr/>
        </p:nvPicPr>
        <p:blipFill>
          <a:blip r:embed="rId2"/>
          <a:stretch>
            <a:fillRect/>
          </a:stretch>
        </p:blipFill>
        <p:spPr>
          <a:xfrm>
            <a:off x="11074400" y="5798820"/>
            <a:ext cx="572770" cy="763270"/>
          </a:xfrm>
          <a:prstGeom prst="rect">
            <a:avLst/>
          </a:prstGeom>
        </p:spPr>
      </p:pic>
      <p:sp>
        <p:nvSpPr>
          <p:cNvPr id="7" name="文本框 6"/>
          <p:cNvSpPr txBox="1"/>
          <p:nvPr/>
        </p:nvSpPr>
        <p:spPr>
          <a:xfrm>
            <a:off x="920115" y="2026920"/>
            <a:ext cx="10351770" cy="1915160"/>
          </a:xfrm>
          <a:prstGeom prst="rect">
            <a:avLst/>
          </a:prstGeom>
          <a:noFill/>
        </p:spPr>
        <p:txBody>
          <a:bodyPr wrap="square" lIns="68580" tIns="34290" rIns="68580" bIns="34290" rtlCol="0">
            <a:spAutoFit/>
          </a:bodyPr>
          <a:p>
            <a:pPr marL="0" indent="0" algn="l">
              <a:lnSpc>
                <a:spcPct val="100000"/>
              </a:lnSpc>
              <a:buNone/>
            </a:pPr>
            <a:r>
              <a:rPr lang="en-US" altLang="zh-CN" sz="4000" b="1">
                <a:solidFill>
                  <a:schemeClr val="tx1"/>
                </a:solidFill>
                <a:latin typeface="Times New Roman" panose="02020603050405020304" charset="0"/>
                <a:cs typeface="Times New Roman" panose="02020603050405020304" charset="0"/>
                <a:sym typeface="+mn-ea"/>
              </a:rPr>
              <a:t>Section 1:</a:t>
            </a:r>
            <a:endParaRPr lang="en-US" altLang="zh-CN" sz="4000" b="1">
              <a:solidFill>
                <a:schemeClr val="tx1"/>
              </a:solidFill>
              <a:latin typeface="Times New Roman" panose="02020603050405020304" charset="0"/>
              <a:cs typeface="Times New Roman" panose="02020603050405020304" charset="0"/>
              <a:sym typeface="+mn-ea"/>
            </a:endParaRPr>
          </a:p>
          <a:p>
            <a:pPr marL="0" indent="0" algn="l">
              <a:lnSpc>
                <a:spcPct val="100000"/>
              </a:lnSpc>
              <a:buNone/>
            </a:pPr>
            <a:endParaRPr lang="en-US" altLang="zh-CN" sz="4000" b="1">
              <a:solidFill>
                <a:schemeClr val="tx1"/>
              </a:solidFill>
              <a:latin typeface="Times New Roman" panose="02020603050405020304" charset="0"/>
              <a:cs typeface="Times New Roman" panose="02020603050405020304" charset="0"/>
              <a:sym typeface="+mn-ea"/>
            </a:endParaRPr>
          </a:p>
          <a:p>
            <a:pPr marL="0" indent="0" algn="ctr">
              <a:lnSpc>
                <a:spcPct val="100000"/>
              </a:lnSpc>
              <a:buNone/>
            </a:pPr>
            <a:r>
              <a:rPr lang="zh-CN" altLang="en-US" sz="4000" b="1">
                <a:solidFill>
                  <a:srgbClr val="FF0000"/>
                </a:solidFill>
                <a:latin typeface="Times New Roman" panose="02020603050405020304" charset="0"/>
                <a:cs typeface="Times New Roman" panose="02020603050405020304" charset="0"/>
                <a:sym typeface="+mn-ea"/>
              </a:rPr>
              <a:t>   </a:t>
            </a:r>
            <a:r>
              <a:rPr lang="en-US" altLang="zh-CN" sz="4000" b="1">
                <a:solidFill>
                  <a:srgbClr val="FF0000"/>
                </a:solidFill>
                <a:latin typeface="Times New Roman" panose="02020603050405020304" charset="0"/>
                <a:cs typeface="Times New Roman" panose="02020603050405020304" charset="0"/>
                <a:sym typeface="+mn-ea"/>
              </a:rPr>
              <a:t>    </a:t>
            </a:r>
            <a:r>
              <a:rPr lang="en-US" sz="4000" b="1" dirty="0">
                <a:solidFill>
                  <a:srgbClr val="FF0000"/>
                </a:solidFill>
                <a:latin typeface="Times New Roman" panose="02020603050405020304" charset="0"/>
                <a:ea typeface="微软雅黑" panose="020B0503020204020204" charset="-122"/>
                <a:cs typeface="Times New Roman" panose="02020603050405020304" charset="0"/>
                <a:sym typeface="+mn-ea"/>
              </a:rPr>
              <a:t>Introduction</a:t>
            </a:r>
            <a:endParaRPr lang="en-US" sz="3200" dirty="0">
              <a:solidFill>
                <a:schemeClr val="tx1"/>
              </a:solidFill>
              <a:latin typeface="Times New Roman" panose="02020603050405020304" charset="0"/>
              <a:ea typeface="微软雅黑" panose="020B0503020204020204" charset="-122"/>
              <a:cs typeface="Times New Roman" panose="02020603050405020304" charset="0"/>
              <a:sym typeface="+mn-ea"/>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6" name="图片 5" descr="5de101964d001b5eb0b8e18458c80e73"/>
          <p:cNvPicPr>
            <a:picLocks noChangeAspect="1"/>
          </p:cNvPicPr>
          <p:nvPr/>
        </p:nvPicPr>
        <p:blipFill>
          <a:blip r:embed="rId2"/>
          <a:stretch>
            <a:fillRect/>
          </a:stretch>
        </p:blipFill>
        <p:spPr>
          <a:xfrm>
            <a:off x="11074400" y="5798820"/>
            <a:ext cx="572770" cy="763270"/>
          </a:xfrm>
          <a:prstGeom prst="rect">
            <a:avLst/>
          </a:prstGeom>
        </p:spPr>
      </p:pic>
      <p:sp>
        <p:nvSpPr>
          <p:cNvPr id="7" name="文本框 6"/>
          <p:cNvSpPr txBox="1"/>
          <p:nvPr/>
        </p:nvSpPr>
        <p:spPr>
          <a:xfrm>
            <a:off x="1002030" y="2103755"/>
            <a:ext cx="10351770" cy="1915160"/>
          </a:xfrm>
          <a:prstGeom prst="rect">
            <a:avLst/>
          </a:prstGeom>
          <a:noFill/>
        </p:spPr>
        <p:txBody>
          <a:bodyPr wrap="square" lIns="68580" tIns="34290" rIns="68580" bIns="34290" rtlCol="0">
            <a:spAutoFit/>
          </a:bodyPr>
          <a:p>
            <a:pPr marL="0" indent="0" algn="l">
              <a:lnSpc>
                <a:spcPct val="100000"/>
              </a:lnSpc>
              <a:buNone/>
            </a:pPr>
            <a:r>
              <a:rPr lang="en-US" altLang="zh-CN" sz="4000" b="1">
                <a:solidFill>
                  <a:schemeClr val="tx1"/>
                </a:solidFill>
                <a:latin typeface="Times New Roman" panose="02020603050405020304" charset="0"/>
                <a:cs typeface="Times New Roman" panose="02020603050405020304" charset="0"/>
                <a:sym typeface="+mn-ea"/>
              </a:rPr>
              <a:t>Section 2:</a:t>
            </a:r>
            <a:endParaRPr lang="en-US" altLang="zh-CN" sz="4000" b="1">
              <a:solidFill>
                <a:schemeClr val="tx1"/>
              </a:solidFill>
              <a:latin typeface="Times New Roman" panose="02020603050405020304" charset="0"/>
              <a:cs typeface="Times New Roman" panose="02020603050405020304" charset="0"/>
              <a:sym typeface="+mn-ea"/>
            </a:endParaRPr>
          </a:p>
          <a:p>
            <a:pPr marL="0" indent="0" algn="l">
              <a:lnSpc>
                <a:spcPct val="100000"/>
              </a:lnSpc>
              <a:buNone/>
            </a:pPr>
            <a:endParaRPr lang="en-US" altLang="zh-CN" sz="4000" b="1">
              <a:solidFill>
                <a:schemeClr val="tx1"/>
              </a:solidFill>
              <a:latin typeface="Times New Roman" panose="02020603050405020304" charset="0"/>
              <a:cs typeface="Times New Roman" panose="02020603050405020304" charset="0"/>
              <a:sym typeface="+mn-ea"/>
            </a:endParaRPr>
          </a:p>
          <a:p>
            <a:pPr marL="0" indent="0" algn="ctr">
              <a:lnSpc>
                <a:spcPct val="100000"/>
              </a:lnSpc>
              <a:buNone/>
            </a:pPr>
            <a:r>
              <a:rPr lang="zh-CN" altLang="en-US" sz="4000" b="1">
                <a:solidFill>
                  <a:srgbClr val="FF0000"/>
                </a:solidFill>
                <a:latin typeface="Times New Roman" panose="02020603050405020304" charset="0"/>
                <a:cs typeface="Times New Roman" panose="02020603050405020304" charset="0"/>
                <a:sym typeface="+mn-ea"/>
              </a:rPr>
              <a:t>   </a:t>
            </a:r>
            <a:r>
              <a:rPr lang="en-US" altLang="zh-CN" sz="4000" b="1">
                <a:solidFill>
                  <a:srgbClr val="FF0000"/>
                </a:solidFill>
                <a:latin typeface="Times New Roman" panose="02020603050405020304" charset="0"/>
                <a:cs typeface="Times New Roman" panose="02020603050405020304" charset="0"/>
                <a:sym typeface="+mn-ea"/>
              </a:rPr>
              <a:t>    </a:t>
            </a:r>
            <a:r>
              <a:rPr lang="en-US" sz="4000" b="1" dirty="0">
                <a:solidFill>
                  <a:srgbClr val="FF0000"/>
                </a:solidFill>
                <a:latin typeface="Times New Roman" panose="02020603050405020304" charset="0"/>
                <a:ea typeface="微软雅黑" panose="020B0503020204020204" charset="-122"/>
                <a:cs typeface="Times New Roman" panose="02020603050405020304" charset="0"/>
                <a:sym typeface="+mn-ea"/>
              </a:rPr>
              <a:t>An overview of </a:t>
            </a:r>
            <a:r>
              <a:rPr lang="en-US" sz="4000" b="1" i="1" dirty="0">
                <a:solidFill>
                  <a:srgbClr val="FF0000"/>
                </a:solidFill>
                <a:latin typeface="Times New Roman" panose="02020603050405020304" charset="0"/>
                <a:ea typeface="微软雅黑" panose="020B0503020204020204" charset="-122"/>
                <a:cs typeface="Times New Roman" panose="02020603050405020304" charset="0"/>
                <a:sym typeface="+mn-ea"/>
              </a:rPr>
              <a:t>Qieyun</a:t>
            </a:r>
            <a:endParaRPr lang="en-US" sz="3200" i="1" dirty="0">
              <a:solidFill>
                <a:schemeClr val="tx1"/>
              </a:solidFill>
              <a:latin typeface="Times New Roman" panose="02020603050405020304" charset="0"/>
              <a:ea typeface="微软雅黑" panose="020B0503020204020204" charset="-122"/>
              <a:cs typeface="Times New Roman" panose="02020603050405020304" charset="0"/>
              <a:sym typeface="+mn-ea"/>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latin typeface="Times New Roman" panose="02020603050405020304" charset="0"/>
                <a:cs typeface="Times New Roman" panose="02020603050405020304" charset="0"/>
              </a:rPr>
            </a:fld>
            <a:endParaRPr lang="zh-CN" altLang="en-US" smtClean="0">
              <a:latin typeface="Times New Roman" panose="02020603050405020304" charset="0"/>
              <a:cs typeface="Times New Roman" panose="02020603050405020304" charset="0"/>
            </a:endParaRPr>
          </a:p>
        </p:txBody>
      </p:sp>
      <p:pic>
        <p:nvPicPr>
          <p:cNvPr id="5" name="图片 4"/>
          <p:cNvPicPr>
            <a:picLocks noChangeAspect="1"/>
          </p:cNvPicPr>
          <p:nvPr>
            <p:custDataLst>
              <p:tags r:id="rId1"/>
            </p:custDataLst>
          </p:nvPr>
        </p:nvPicPr>
        <p:blipFill>
          <a:blip r:embed="rId2"/>
          <a:srcRect l="20708" r="17750" b="14375"/>
          <a:stretch>
            <a:fillRect/>
          </a:stretch>
        </p:blipFill>
        <p:spPr>
          <a:xfrm>
            <a:off x="988695" y="795020"/>
            <a:ext cx="2911475" cy="4050665"/>
          </a:xfrm>
          <a:prstGeom prst="rect">
            <a:avLst/>
          </a:prstGeom>
        </p:spPr>
      </p:pic>
      <p:sp>
        <p:nvSpPr>
          <p:cNvPr id="6" name="文本框 5"/>
          <p:cNvSpPr txBox="1"/>
          <p:nvPr/>
        </p:nvSpPr>
        <p:spPr>
          <a:xfrm>
            <a:off x="1041400" y="5212715"/>
            <a:ext cx="2858770" cy="583565"/>
          </a:xfrm>
          <a:prstGeom prst="rect">
            <a:avLst/>
          </a:prstGeom>
          <a:noFill/>
        </p:spPr>
        <p:txBody>
          <a:bodyPr wrap="square" rtlCol="0">
            <a:spAutoFit/>
          </a:bodyPr>
          <a:p>
            <a:pPr algn="ctr"/>
            <a:r>
              <a:rPr lang="en-US" altLang="zh-CN" sz="3200" b="1">
                <a:solidFill>
                  <a:srgbClr val="C00000"/>
                </a:solidFill>
                <a:latin typeface="Times New Roman" panose="02020603050405020304" charset="0"/>
                <a:cs typeface="Times New Roman" panose="02020603050405020304" charset="0"/>
              </a:rPr>
              <a:t>Qieyun </a:t>
            </a:r>
            <a:r>
              <a:rPr lang="zh-CN" altLang="en-US" sz="3200" b="1">
                <a:solidFill>
                  <a:srgbClr val="C00000"/>
                </a:solidFill>
                <a:latin typeface="Times New Roman" panose="02020603050405020304" charset="0"/>
                <a:cs typeface="Times New Roman" panose="02020603050405020304" charset="0"/>
              </a:rPr>
              <a:t>切韵</a:t>
            </a:r>
            <a:endParaRPr lang="zh-CN" altLang="en-US" sz="3200" b="1">
              <a:solidFill>
                <a:srgbClr val="C00000"/>
              </a:solidFill>
              <a:latin typeface="Times New Roman" panose="02020603050405020304" charset="0"/>
              <a:cs typeface="Times New Roman" panose="02020603050405020304" charset="0"/>
            </a:endParaRPr>
          </a:p>
        </p:txBody>
      </p:sp>
      <p:sp>
        <p:nvSpPr>
          <p:cNvPr id="7" name="文本框 6"/>
          <p:cNvSpPr txBox="1"/>
          <p:nvPr/>
        </p:nvSpPr>
        <p:spPr>
          <a:xfrm>
            <a:off x="4434205" y="795020"/>
            <a:ext cx="7383145" cy="953135"/>
          </a:xfrm>
          <a:prstGeom prst="rect">
            <a:avLst/>
          </a:prstGeom>
          <a:noFill/>
        </p:spPr>
        <p:txBody>
          <a:bodyPr wrap="square" rtlCol="0">
            <a:spAutoFit/>
          </a:bodyPr>
          <a:p>
            <a:pPr marL="457200" indent="-457200" algn="ctr">
              <a:buFont typeface="Wingdings" panose="05000000000000000000" charset="0"/>
              <a:buChar char="Ø"/>
            </a:pPr>
            <a:r>
              <a:rPr lang="en-US" sz="2800">
                <a:solidFill>
                  <a:schemeClr val="tx1"/>
                </a:solidFill>
                <a:latin typeface="Times New Roman" panose="02020603050405020304" charset="0"/>
                <a:cs typeface="Times New Roman" panose="02020603050405020304" charset="0"/>
              </a:rPr>
              <a:t>A</a:t>
            </a:r>
            <a:r>
              <a:rPr sz="2800">
                <a:solidFill>
                  <a:schemeClr val="tx1"/>
                </a:solidFill>
                <a:latin typeface="Times New Roman" panose="02020603050405020304" charset="0"/>
                <a:cs typeface="Times New Roman" panose="02020603050405020304" charset="0"/>
              </a:rPr>
              <a:t> Chinese language rhyme dictionary compiled by Lu Fayan during the Sui dynasty</a:t>
            </a:r>
            <a:endParaRPr sz="2800">
              <a:solidFill>
                <a:schemeClr val="tx1"/>
              </a:solidFill>
              <a:latin typeface="Times New Roman" panose="02020603050405020304" charset="0"/>
              <a:cs typeface="Times New Roman" panose="02020603050405020304" charset="0"/>
            </a:endParaRPr>
          </a:p>
        </p:txBody>
      </p:sp>
      <p:sp>
        <p:nvSpPr>
          <p:cNvPr id="8" name="文本框 7"/>
          <p:cNvSpPr txBox="1"/>
          <p:nvPr/>
        </p:nvSpPr>
        <p:spPr>
          <a:xfrm>
            <a:off x="4549775" y="1964055"/>
            <a:ext cx="7383145" cy="2676525"/>
          </a:xfrm>
          <a:prstGeom prst="rect">
            <a:avLst/>
          </a:prstGeom>
          <a:noFill/>
        </p:spPr>
        <p:txBody>
          <a:bodyPr wrap="square" rtlCol="0">
            <a:spAutoFit/>
          </a:bodyPr>
          <a:p>
            <a:pPr marL="457200" indent="-457200" algn="ctr">
              <a:buFont typeface="Wingdings" panose="05000000000000000000" charset="0"/>
              <a:buChar char="Ø"/>
            </a:pPr>
            <a:r>
              <a:rPr sz="2800">
                <a:solidFill>
                  <a:schemeClr val="tx1"/>
                </a:solidFill>
                <a:latin typeface="Times New Roman" panose="02020603050405020304" charset="0"/>
                <a:cs typeface="Times New Roman" panose="02020603050405020304" charset="0"/>
              </a:rPr>
              <a:t>The inspiration of writing such a book came from a discussion with eight of his scholar friends, who are </a:t>
            </a:r>
            <a:r>
              <a:rPr lang="en-US" sz="2800">
                <a:solidFill>
                  <a:schemeClr val="tx1"/>
                </a:solidFill>
                <a:latin typeface="Times New Roman" panose="02020603050405020304" charset="0"/>
                <a:cs typeface="Times New Roman" panose="02020603050405020304" charset="0"/>
              </a:rPr>
              <a:t>Liu Zhen </a:t>
            </a:r>
            <a:r>
              <a:rPr sz="2800">
                <a:solidFill>
                  <a:schemeClr val="tx1"/>
                </a:solidFill>
                <a:latin typeface="Times New Roman" panose="02020603050405020304" charset="0"/>
                <a:cs typeface="Times New Roman" panose="02020603050405020304" charset="0"/>
              </a:rPr>
              <a:t>劉臻、</a:t>
            </a:r>
            <a:r>
              <a:rPr lang="en-US" sz="2800">
                <a:solidFill>
                  <a:schemeClr val="tx1"/>
                </a:solidFill>
                <a:latin typeface="Times New Roman" panose="02020603050405020304" charset="0"/>
                <a:cs typeface="Times New Roman" panose="02020603050405020304" charset="0"/>
              </a:rPr>
              <a:t>Xiao Gai</a:t>
            </a:r>
            <a:r>
              <a:rPr sz="2800">
                <a:solidFill>
                  <a:schemeClr val="tx1"/>
                </a:solidFill>
                <a:latin typeface="Times New Roman" panose="02020603050405020304" charset="0"/>
                <a:cs typeface="Times New Roman" panose="02020603050405020304" charset="0"/>
              </a:rPr>
              <a:t>蕭該、</a:t>
            </a:r>
            <a:r>
              <a:rPr lang="en-US" sz="2800">
                <a:solidFill>
                  <a:schemeClr val="tx1"/>
                </a:solidFill>
                <a:latin typeface="Times New Roman" panose="02020603050405020304" charset="0"/>
                <a:cs typeface="Times New Roman" panose="02020603050405020304" charset="0"/>
              </a:rPr>
              <a:t>Yan Zhitui </a:t>
            </a:r>
            <a:r>
              <a:rPr sz="2800">
                <a:solidFill>
                  <a:schemeClr val="tx1"/>
                </a:solidFill>
                <a:latin typeface="Times New Roman" panose="02020603050405020304" charset="0"/>
                <a:cs typeface="Times New Roman" panose="02020603050405020304" charset="0"/>
              </a:rPr>
              <a:t>顏之推、</a:t>
            </a:r>
            <a:r>
              <a:rPr lang="en-US" sz="2800">
                <a:solidFill>
                  <a:schemeClr val="tx1"/>
                </a:solidFill>
                <a:latin typeface="Times New Roman" panose="02020603050405020304" charset="0"/>
                <a:cs typeface="Times New Roman" panose="02020603050405020304" charset="0"/>
              </a:rPr>
              <a:t>Lu Sidao </a:t>
            </a:r>
            <a:r>
              <a:rPr sz="2800">
                <a:solidFill>
                  <a:schemeClr val="tx1"/>
                </a:solidFill>
                <a:latin typeface="Times New Roman" panose="02020603050405020304" charset="0"/>
                <a:cs typeface="Times New Roman" panose="02020603050405020304" charset="0"/>
              </a:rPr>
              <a:t>盧思道、</a:t>
            </a:r>
            <a:r>
              <a:rPr lang="en-US" sz="2800">
                <a:solidFill>
                  <a:schemeClr val="tx1"/>
                </a:solidFill>
                <a:latin typeface="Times New Roman" panose="02020603050405020304" charset="0"/>
                <a:cs typeface="Times New Roman" panose="02020603050405020304" charset="0"/>
              </a:rPr>
              <a:t>Li Ruo </a:t>
            </a:r>
            <a:r>
              <a:rPr sz="2800">
                <a:solidFill>
                  <a:schemeClr val="tx1"/>
                </a:solidFill>
                <a:latin typeface="Times New Roman" panose="02020603050405020304" charset="0"/>
                <a:cs typeface="Times New Roman" panose="02020603050405020304" charset="0"/>
              </a:rPr>
              <a:t>李若、</a:t>
            </a:r>
            <a:r>
              <a:rPr lang="en-US" sz="2800">
                <a:solidFill>
                  <a:schemeClr val="tx1"/>
                </a:solidFill>
                <a:latin typeface="Times New Roman" panose="02020603050405020304" charset="0"/>
                <a:cs typeface="Times New Roman" panose="02020603050405020304" charset="0"/>
              </a:rPr>
              <a:t>Xin Deyuan</a:t>
            </a:r>
            <a:r>
              <a:rPr sz="2800">
                <a:solidFill>
                  <a:schemeClr val="tx1"/>
                </a:solidFill>
                <a:latin typeface="Times New Roman" panose="02020603050405020304" charset="0"/>
                <a:cs typeface="Times New Roman" panose="02020603050405020304" charset="0"/>
              </a:rPr>
              <a:t>辛德源、</a:t>
            </a:r>
            <a:r>
              <a:rPr lang="en-US" sz="2800">
                <a:solidFill>
                  <a:schemeClr val="tx1"/>
                </a:solidFill>
                <a:latin typeface="Times New Roman" panose="02020603050405020304" charset="0"/>
                <a:cs typeface="Times New Roman" panose="02020603050405020304" charset="0"/>
              </a:rPr>
              <a:t>Xue Daoheng</a:t>
            </a:r>
            <a:r>
              <a:rPr sz="2800">
                <a:solidFill>
                  <a:schemeClr val="tx1"/>
                </a:solidFill>
                <a:latin typeface="Times New Roman" panose="02020603050405020304" charset="0"/>
                <a:cs typeface="Times New Roman" panose="02020603050405020304" charset="0"/>
              </a:rPr>
              <a:t>薛道衡、</a:t>
            </a:r>
            <a:r>
              <a:rPr lang="en-US" sz="2800">
                <a:solidFill>
                  <a:schemeClr val="tx1"/>
                </a:solidFill>
                <a:latin typeface="Times New Roman" panose="02020603050405020304" charset="0"/>
                <a:cs typeface="Times New Roman" panose="02020603050405020304" charset="0"/>
              </a:rPr>
              <a:t>Wei Yanyuan</a:t>
            </a:r>
            <a:r>
              <a:rPr sz="2800">
                <a:solidFill>
                  <a:schemeClr val="tx1"/>
                </a:solidFill>
                <a:latin typeface="Times New Roman" panose="02020603050405020304" charset="0"/>
                <a:cs typeface="Times New Roman" panose="02020603050405020304" charset="0"/>
              </a:rPr>
              <a:t>魏彥淵</a:t>
            </a:r>
            <a:endParaRPr sz="2800">
              <a:solidFill>
                <a:schemeClr val="tx1"/>
              </a:solidFill>
              <a:latin typeface="Times New Roman" panose="02020603050405020304" charset="0"/>
              <a:cs typeface="Times New Roman" panose="02020603050405020304" charset="0"/>
            </a:endParaRPr>
          </a:p>
        </p:txBody>
      </p:sp>
      <p:sp>
        <p:nvSpPr>
          <p:cNvPr id="9" name="文本框 8"/>
          <p:cNvSpPr txBox="1"/>
          <p:nvPr/>
        </p:nvSpPr>
        <p:spPr>
          <a:xfrm>
            <a:off x="4434205" y="4862195"/>
            <a:ext cx="7383145" cy="1383665"/>
          </a:xfrm>
          <a:prstGeom prst="rect">
            <a:avLst/>
          </a:prstGeom>
          <a:noFill/>
        </p:spPr>
        <p:txBody>
          <a:bodyPr wrap="square" rtlCol="0">
            <a:spAutoFit/>
          </a:bodyPr>
          <a:p>
            <a:pPr marL="457200" indent="-457200" algn="ctr">
              <a:buFont typeface="Wingdings" panose="05000000000000000000" charset="0"/>
              <a:buChar char="Ø"/>
            </a:pPr>
            <a:r>
              <a:rPr sz="2800">
                <a:solidFill>
                  <a:schemeClr val="tx1"/>
                </a:solidFill>
                <a:latin typeface="Times New Roman" panose="02020603050405020304" charset="0"/>
                <a:cs typeface="Times New Roman" panose="02020603050405020304" charset="0"/>
              </a:rPr>
              <a:t>The intended function of this book was to guide proper reading of classical texts of the </a:t>
            </a:r>
            <a:r>
              <a:rPr lang="en-US" sz="2800">
                <a:solidFill>
                  <a:schemeClr val="tx1"/>
                </a:solidFill>
                <a:latin typeface="Times New Roman" panose="02020603050405020304" charset="0"/>
                <a:cs typeface="Times New Roman" panose="02020603050405020304" charset="0"/>
              </a:rPr>
              <a:t>Middle China.</a:t>
            </a:r>
            <a:endParaRPr sz="2800">
              <a:solidFill>
                <a:schemeClr val="tx1"/>
              </a:solidFill>
              <a:latin typeface="Times New Roman" panose="02020603050405020304" charset="0"/>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latin typeface="Times New Roman" panose="02020603050405020304" charset="0"/>
                <a:cs typeface="Times New Roman" panose="02020603050405020304" charset="0"/>
              </a:rPr>
            </a:fld>
            <a:endParaRPr lang="zh-CN" altLang="en-US" smtClean="0">
              <a:latin typeface="Times New Roman" panose="02020603050405020304" charset="0"/>
              <a:cs typeface="Times New Roman" panose="02020603050405020304" charset="0"/>
            </a:endParaRPr>
          </a:p>
        </p:txBody>
      </p:sp>
      <p:pic>
        <p:nvPicPr>
          <p:cNvPr id="5" name="图片 4"/>
          <p:cNvPicPr>
            <a:picLocks noChangeAspect="1"/>
          </p:cNvPicPr>
          <p:nvPr>
            <p:custDataLst>
              <p:tags r:id="rId1"/>
            </p:custDataLst>
          </p:nvPr>
        </p:nvPicPr>
        <p:blipFill>
          <a:blip r:embed="rId2"/>
          <a:srcRect l="20708" r="17750" b="14375"/>
          <a:stretch>
            <a:fillRect/>
          </a:stretch>
        </p:blipFill>
        <p:spPr>
          <a:xfrm>
            <a:off x="988695" y="795020"/>
            <a:ext cx="2911475" cy="4050665"/>
          </a:xfrm>
          <a:prstGeom prst="rect">
            <a:avLst/>
          </a:prstGeom>
        </p:spPr>
      </p:pic>
      <p:sp>
        <p:nvSpPr>
          <p:cNvPr id="6" name="文本框 5"/>
          <p:cNvSpPr txBox="1"/>
          <p:nvPr/>
        </p:nvSpPr>
        <p:spPr>
          <a:xfrm>
            <a:off x="706755" y="4972685"/>
            <a:ext cx="3475990" cy="1383665"/>
          </a:xfrm>
          <a:prstGeom prst="rect">
            <a:avLst/>
          </a:prstGeom>
          <a:noFill/>
        </p:spPr>
        <p:txBody>
          <a:bodyPr wrap="square" rtlCol="0">
            <a:spAutoFit/>
          </a:bodyPr>
          <a:p>
            <a:pPr algn="ctr"/>
            <a:r>
              <a:rPr lang="en-US" altLang="zh-CN" sz="2800">
                <a:solidFill>
                  <a:srgbClr val="C00000"/>
                </a:solidFill>
                <a:latin typeface="Times New Roman" panose="02020603050405020304" charset="0"/>
                <a:cs typeface="Times New Roman" panose="02020603050405020304" charset="0"/>
              </a:rPr>
              <a:t>Qieyun </a:t>
            </a:r>
            <a:r>
              <a:rPr lang="zh-CN" altLang="en-US" sz="2800">
                <a:solidFill>
                  <a:srgbClr val="C00000"/>
                </a:solidFill>
                <a:latin typeface="Times New Roman" panose="02020603050405020304" charset="0"/>
                <a:cs typeface="Times New Roman" panose="02020603050405020304" charset="0"/>
              </a:rPr>
              <a:t>切韵</a:t>
            </a:r>
            <a:endParaRPr lang="zh-CN" altLang="en-US" sz="2800">
              <a:solidFill>
                <a:srgbClr val="C00000"/>
              </a:solidFill>
              <a:latin typeface="Times New Roman" panose="02020603050405020304" charset="0"/>
              <a:cs typeface="Times New Roman" panose="02020603050405020304" charset="0"/>
            </a:endParaRPr>
          </a:p>
          <a:p>
            <a:pPr algn="ctr"/>
            <a:r>
              <a:rPr lang="en-US" altLang="zh-CN" sz="2800">
                <a:solidFill>
                  <a:srgbClr val="C00000"/>
                </a:solidFill>
                <a:latin typeface="Times New Roman" panose="02020603050405020304" charset="0"/>
                <a:cs typeface="Times New Roman" panose="02020603050405020304" charset="0"/>
              </a:rPr>
              <a:t>Lu Fayan </a:t>
            </a:r>
            <a:r>
              <a:rPr lang="zh-CN" altLang="en-US" sz="2800">
                <a:solidFill>
                  <a:srgbClr val="C00000"/>
                </a:solidFill>
                <a:latin typeface="Times New Roman" panose="02020603050405020304" charset="0"/>
                <a:cs typeface="Times New Roman" panose="02020603050405020304" charset="0"/>
              </a:rPr>
              <a:t>陆法言</a:t>
            </a:r>
            <a:endParaRPr lang="zh-CN" altLang="en-US" sz="2800">
              <a:solidFill>
                <a:srgbClr val="C00000"/>
              </a:solidFill>
              <a:latin typeface="Times New Roman" panose="02020603050405020304" charset="0"/>
              <a:cs typeface="Times New Roman" panose="02020603050405020304" charset="0"/>
            </a:endParaRPr>
          </a:p>
          <a:p>
            <a:pPr algn="ctr"/>
            <a:r>
              <a:rPr lang="en-US" altLang="zh-CN" sz="2800">
                <a:solidFill>
                  <a:srgbClr val="C00000"/>
                </a:solidFill>
                <a:latin typeface="Times New Roman" panose="02020603050405020304" charset="0"/>
                <a:cs typeface="Times New Roman" panose="02020603050405020304" charset="0"/>
              </a:rPr>
              <a:t> in Sui Dynasty</a:t>
            </a:r>
            <a:endParaRPr lang="en-US" altLang="zh-CN" sz="2800">
              <a:solidFill>
                <a:srgbClr val="C00000"/>
              </a:solidFill>
              <a:latin typeface="Times New Roman" panose="02020603050405020304" charset="0"/>
              <a:cs typeface="Times New Roman" panose="02020603050405020304" charset="0"/>
            </a:endParaRPr>
          </a:p>
        </p:txBody>
      </p:sp>
      <p:cxnSp>
        <p:nvCxnSpPr>
          <p:cNvPr id="2" name="直接箭头连接符 1"/>
          <p:cNvCxnSpPr/>
          <p:nvPr/>
        </p:nvCxnSpPr>
        <p:spPr>
          <a:xfrm flipV="1">
            <a:off x="4366260" y="3109595"/>
            <a:ext cx="695325" cy="19050"/>
          </a:xfrm>
          <a:prstGeom prst="straightConnector1">
            <a:avLst/>
          </a:prstGeom>
          <a:ln w="57150">
            <a:solidFill>
              <a:srgbClr val="C00000"/>
            </a:solidFill>
            <a:tailEnd type="arrow" w="med" len="med"/>
          </a:ln>
        </p:spPr>
        <p:style>
          <a:lnRef idx="1">
            <a:schemeClr val="accent2"/>
          </a:lnRef>
          <a:fillRef idx="0">
            <a:schemeClr val="accent2"/>
          </a:fillRef>
          <a:effectRef idx="0">
            <a:schemeClr val="accent2"/>
          </a:effectRef>
          <a:fontRef idx="minor">
            <a:schemeClr val="tx1"/>
          </a:fontRef>
        </p:style>
      </p:cxnSp>
      <p:pic>
        <p:nvPicPr>
          <p:cNvPr id="100" name="图片 99"/>
          <p:cNvPicPr/>
          <p:nvPr/>
        </p:nvPicPr>
        <p:blipFill>
          <a:blip r:embed="rId3" r:link="rId4"/>
          <a:srcRect r="38315"/>
          <a:stretch>
            <a:fillRect/>
          </a:stretch>
        </p:blipFill>
        <p:spPr>
          <a:xfrm>
            <a:off x="5527675" y="795020"/>
            <a:ext cx="2540000" cy="4050665"/>
          </a:xfrm>
          <a:prstGeom prst="rect">
            <a:avLst/>
          </a:prstGeom>
          <a:noFill/>
          <a:ln w="9525">
            <a:noFill/>
          </a:ln>
        </p:spPr>
      </p:pic>
      <p:pic>
        <p:nvPicPr>
          <p:cNvPr id="101" name="图片 100"/>
          <p:cNvPicPr/>
          <p:nvPr/>
        </p:nvPicPr>
        <p:blipFill>
          <a:blip r:embed="rId5" r:link="rId6"/>
          <a:stretch>
            <a:fillRect/>
          </a:stretch>
        </p:blipFill>
        <p:spPr>
          <a:xfrm>
            <a:off x="8648700" y="794385"/>
            <a:ext cx="2686050" cy="4051300"/>
          </a:xfrm>
          <a:prstGeom prst="rect">
            <a:avLst/>
          </a:prstGeom>
          <a:noFill/>
          <a:ln w="9525">
            <a:noFill/>
          </a:ln>
        </p:spPr>
      </p:pic>
      <p:sp>
        <p:nvSpPr>
          <p:cNvPr id="3" name="文本框 2"/>
          <p:cNvSpPr txBox="1"/>
          <p:nvPr/>
        </p:nvSpPr>
        <p:spPr>
          <a:xfrm>
            <a:off x="4853940" y="4972685"/>
            <a:ext cx="3886835" cy="1814830"/>
          </a:xfrm>
          <a:prstGeom prst="rect">
            <a:avLst/>
          </a:prstGeom>
          <a:noFill/>
        </p:spPr>
        <p:txBody>
          <a:bodyPr wrap="square" rtlCol="0">
            <a:spAutoFit/>
          </a:bodyPr>
          <a:p>
            <a:pPr algn="ctr"/>
            <a:r>
              <a:rPr sz="2800" i="1">
                <a:solidFill>
                  <a:srgbClr val="C00000"/>
                </a:solidFill>
                <a:latin typeface="Times New Roman" panose="02020603050405020304" charset="0"/>
                <a:cs typeface="Times New Roman" panose="02020603050405020304" charset="0"/>
              </a:rPr>
              <a:t>Shenglei</a:t>
            </a:r>
            <a:r>
              <a:rPr lang="en-US" sz="2800">
                <a:solidFill>
                  <a:srgbClr val="C00000"/>
                </a:solidFill>
                <a:latin typeface="Times New Roman" panose="02020603050405020304" charset="0"/>
                <a:cs typeface="Times New Roman" panose="02020603050405020304" charset="0"/>
              </a:rPr>
              <a:t> </a:t>
            </a:r>
            <a:r>
              <a:rPr sz="2800">
                <a:solidFill>
                  <a:srgbClr val="C00000"/>
                </a:solidFill>
                <a:latin typeface="Times New Roman" panose="02020603050405020304" charset="0"/>
                <a:cs typeface="Times New Roman" panose="02020603050405020304" charset="0"/>
              </a:rPr>
              <a:t>聲類</a:t>
            </a:r>
            <a:endParaRPr sz="2800">
              <a:solidFill>
                <a:srgbClr val="C00000"/>
              </a:solidFill>
              <a:latin typeface="Times New Roman" panose="02020603050405020304" charset="0"/>
              <a:cs typeface="Times New Roman" panose="02020603050405020304" charset="0"/>
            </a:endParaRPr>
          </a:p>
          <a:p>
            <a:pPr algn="ctr"/>
            <a:r>
              <a:rPr lang="en-US" sz="2800">
                <a:solidFill>
                  <a:srgbClr val="C00000"/>
                </a:solidFill>
                <a:latin typeface="Times New Roman" panose="02020603050405020304" charset="0"/>
                <a:cs typeface="Times New Roman" panose="02020603050405020304" charset="0"/>
              </a:rPr>
              <a:t>Li Deng </a:t>
            </a:r>
            <a:r>
              <a:rPr lang="zh-CN" altLang="en-US" sz="2800">
                <a:solidFill>
                  <a:srgbClr val="C00000"/>
                </a:solidFill>
                <a:latin typeface="Times New Roman" panose="02020603050405020304" charset="0"/>
                <a:cs typeface="Times New Roman" panose="02020603050405020304" charset="0"/>
              </a:rPr>
              <a:t>李登</a:t>
            </a:r>
            <a:endParaRPr lang="zh-CN" altLang="en-US" sz="2800">
              <a:solidFill>
                <a:srgbClr val="C00000"/>
              </a:solidFill>
              <a:latin typeface="Times New Roman" panose="02020603050405020304" charset="0"/>
              <a:cs typeface="Times New Roman" panose="02020603050405020304" charset="0"/>
            </a:endParaRPr>
          </a:p>
          <a:p>
            <a:pPr algn="ctr"/>
            <a:r>
              <a:rPr sz="2800">
                <a:solidFill>
                  <a:srgbClr val="C00000"/>
                </a:solidFill>
                <a:latin typeface="Times New Roman" panose="02020603050405020304" charset="0"/>
                <a:cs typeface="Times New Roman" panose="02020603050405020304" charset="0"/>
              </a:rPr>
              <a:t>Wei of the Three Kingdoms Period</a:t>
            </a:r>
            <a:endParaRPr sz="2800">
              <a:solidFill>
                <a:srgbClr val="C00000"/>
              </a:solidFill>
              <a:latin typeface="Times New Roman" panose="02020603050405020304" charset="0"/>
              <a:cs typeface="Times New Roman" panose="02020603050405020304" charset="0"/>
            </a:endParaRPr>
          </a:p>
        </p:txBody>
      </p:sp>
      <p:sp>
        <p:nvSpPr>
          <p:cNvPr id="10" name="文本框 9"/>
          <p:cNvSpPr txBox="1"/>
          <p:nvPr/>
        </p:nvSpPr>
        <p:spPr>
          <a:xfrm>
            <a:off x="8416290" y="4997450"/>
            <a:ext cx="3439160" cy="1383665"/>
          </a:xfrm>
          <a:prstGeom prst="rect">
            <a:avLst/>
          </a:prstGeom>
          <a:noFill/>
        </p:spPr>
        <p:txBody>
          <a:bodyPr wrap="square" rtlCol="0">
            <a:spAutoFit/>
          </a:bodyPr>
          <a:p>
            <a:pPr algn="ctr"/>
            <a:r>
              <a:rPr lang="en-US" sz="2800" i="1">
                <a:solidFill>
                  <a:srgbClr val="C00000"/>
                </a:solidFill>
                <a:latin typeface="Times New Roman" panose="02020603050405020304" charset="0"/>
                <a:cs typeface="Times New Roman" panose="02020603050405020304" charset="0"/>
              </a:rPr>
              <a:t>Yunji </a:t>
            </a:r>
            <a:r>
              <a:rPr lang="zh-CN" altLang="en-US" sz="2800">
                <a:solidFill>
                  <a:srgbClr val="C00000"/>
                </a:solidFill>
                <a:latin typeface="Times New Roman" panose="02020603050405020304" charset="0"/>
                <a:cs typeface="Times New Roman" panose="02020603050405020304" charset="0"/>
              </a:rPr>
              <a:t>韵集</a:t>
            </a:r>
            <a:endParaRPr lang="zh-CN" altLang="en-US" sz="2800">
              <a:solidFill>
                <a:srgbClr val="C00000"/>
              </a:solidFill>
              <a:latin typeface="Times New Roman" panose="02020603050405020304" charset="0"/>
              <a:cs typeface="Times New Roman" panose="02020603050405020304" charset="0"/>
            </a:endParaRPr>
          </a:p>
          <a:p>
            <a:pPr algn="ctr"/>
            <a:r>
              <a:rPr lang="en-US" altLang="zh-CN" sz="2800">
                <a:solidFill>
                  <a:srgbClr val="C00000"/>
                </a:solidFill>
                <a:latin typeface="Times New Roman" panose="02020603050405020304" charset="0"/>
                <a:cs typeface="Times New Roman" panose="02020603050405020304" charset="0"/>
              </a:rPr>
              <a:t>Lv Jing </a:t>
            </a:r>
            <a:r>
              <a:rPr lang="zh-CN" altLang="en-US" sz="2800">
                <a:solidFill>
                  <a:srgbClr val="C00000"/>
                </a:solidFill>
                <a:latin typeface="Times New Roman" panose="02020603050405020304" charset="0"/>
                <a:cs typeface="Times New Roman" panose="02020603050405020304" charset="0"/>
              </a:rPr>
              <a:t>吕静</a:t>
            </a:r>
            <a:endParaRPr lang="zh-CN" altLang="en-US" sz="2800">
              <a:solidFill>
                <a:srgbClr val="C00000"/>
              </a:solidFill>
              <a:latin typeface="Times New Roman" panose="02020603050405020304" charset="0"/>
              <a:cs typeface="Times New Roman" panose="02020603050405020304" charset="0"/>
            </a:endParaRPr>
          </a:p>
          <a:p>
            <a:pPr algn="ctr"/>
            <a:r>
              <a:rPr lang="en-US" altLang="zh-CN" sz="2800">
                <a:solidFill>
                  <a:srgbClr val="C00000"/>
                </a:solidFill>
                <a:latin typeface="Times New Roman" panose="02020603050405020304" charset="0"/>
                <a:cs typeface="Times New Roman" panose="02020603050405020304" charset="0"/>
              </a:rPr>
              <a:t>Western Jin Dynasty</a:t>
            </a:r>
            <a:endParaRPr lang="en-US" altLang="zh-CN" sz="2800">
              <a:solidFill>
                <a:srgbClr val="C00000"/>
              </a:solidFill>
              <a:latin typeface="Times New Roman" panose="02020603050405020304" charset="0"/>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latin typeface="Times New Roman" panose="02020603050405020304" charset="0"/>
                <a:cs typeface="Times New Roman" panose="02020603050405020304" charset="0"/>
              </a:rPr>
            </a:fld>
            <a:endParaRPr lang="zh-CN" altLang="en-US" smtClean="0">
              <a:latin typeface="Times New Roman" panose="02020603050405020304" charset="0"/>
              <a:cs typeface="Times New Roman" panose="02020603050405020304" charset="0"/>
            </a:endParaRPr>
          </a:p>
        </p:txBody>
      </p:sp>
      <p:sp>
        <p:nvSpPr>
          <p:cNvPr id="7" name="文本框 6"/>
          <p:cNvSpPr txBox="1"/>
          <p:nvPr/>
        </p:nvSpPr>
        <p:spPr>
          <a:xfrm>
            <a:off x="2541270" y="1896110"/>
            <a:ext cx="7383145" cy="521970"/>
          </a:xfrm>
          <a:prstGeom prst="rect">
            <a:avLst/>
          </a:prstGeom>
          <a:noFill/>
        </p:spPr>
        <p:txBody>
          <a:bodyPr wrap="square" rtlCol="0">
            <a:spAutoFit/>
          </a:bodyPr>
          <a:p>
            <a:pPr marL="457200" indent="-457200" algn="just">
              <a:buFont typeface="Wingdings" panose="05000000000000000000" charset="0"/>
              <a:buChar char="Ø"/>
            </a:pPr>
            <a:r>
              <a:rPr lang="en-US" sz="2800">
                <a:solidFill>
                  <a:schemeClr val="tx1"/>
                </a:solidFill>
                <a:latin typeface="Times New Roman" panose="02020603050405020304" charset="0"/>
                <a:cs typeface="Times New Roman" panose="02020603050405020304" charset="0"/>
              </a:rPr>
              <a:t>P</a:t>
            </a:r>
            <a:r>
              <a:rPr sz="2800">
                <a:solidFill>
                  <a:schemeClr val="tx1"/>
                </a:solidFill>
                <a:latin typeface="Times New Roman" panose="02020603050405020304" charset="0"/>
                <a:cs typeface="Times New Roman" panose="02020603050405020304" charset="0"/>
              </a:rPr>
              <a:t>honetic system of </a:t>
            </a:r>
            <a:r>
              <a:rPr sz="2800" i="1">
                <a:solidFill>
                  <a:schemeClr val="tx1"/>
                </a:solidFill>
                <a:latin typeface="Times New Roman" panose="02020603050405020304" charset="0"/>
                <a:cs typeface="Times New Roman" panose="02020603050405020304" charset="0"/>
              </a:rPr>
              <a:t>Qieyun</a:t>
            </a:r>
            <a:r>
              <a:rPr lang="en-US" sz="2800">
                <a:solidFill>
                  <a:schemeClr val="tx1"/>
                </a:solidFill>
                <a:latin typeface="Times New Roman" panose="02020603050405020304" charset="0"/>
                <a:cs typeface="Times New Roman" panose="02020603050405020304" charset="0"/>
              </a:rPr>
              <a:t> &amp; </a:t>
            </a:r>
            <a:r>
              <a:rPr lang="en-US" sz="2800" i="1">
                <a:solidFill>
                  <a:schemeClr val="tx1"/>
                </a:solidFill>
                <a:latin typeface="Times New Roman" panose="02020603050405020304" charset="0"/>
                <a:cs typeface="Times New Roman" panose="02020603050405020304" charset="0"/>
              </a:rPr>
              <a:t>Fanqie</a:t>
            </a:r>
            <a:endParaRPr lang="en-US" sz="2800" i="1">
              <a:solidFill>
                <a:schemeClr val="tx1"/>
              </a:solidFill>
              <a:latin typeface="Times New Roman" panose="02020603050405020304" charset="0"/>
              <a:cs typeface="Times New Roman" panose="02020603050405020304" charset="0"/>
            </a:endParaRPr>
          </a:p>
        </p:txBody>
      </p:sp>
      <p:sp>
        <p:nvSpPr>
          <p:cNvPr id="8" name="文本框 7"/>
          <p:cNvSpPr txBox="1"/>
          <p:nvPr/>
        </p:nvSpPr>
        <p:spPr>
          <a:xfrm>
            <a:off x="1111250" y="3172460"/>
            <a:ext cx="10242550" cy="953135"/>
          </a:xfrm>
          <a:prstGeom prst="rect">
            <a:avLst/>
          </a:prstGeom>
          <a:noFill/>
        </p:spPr>
        <p:txBody>
          <a:bodyPr wrap="square" rtlCol="0">
            <a:spAutoFit/>
          </a:bodyPr>
          <a:p>
            <a:pPr marL="457200" indent="-457200" algn="just">
              <a:buFont typeface="Wingdings" panose="05000000000000000000" charset="0"/>
              <a:buChar char="Ø"/>
            </a:pPr>
            <a:r>
              <a:rPr sz="2800" i="1">
                <a:solidFill>
                  <a:schemeClr val="tx1"/>
                </a:solidFill>
                <a:latin typeface="Times New Roman" panose="02020603050405020304" charset="0"/>
                <a:cs typeface="Times New Roman" panose="02020603050405020304" charset="0"/>
              </a:rPr>
              <a:t>Fanqie</a:t>
            </a:r>
            <a:r>
              <a:rPr sz="2800">
                <a:solidFill>
                  <a:schemeClr val="tx1"/>
                </a:solidFill>
                <a:latin typeface="Times New Roman" panose="02020603050405020304" charset="0"/>
                <a:cs typeface="Times New Roman" panose="02020603050405020304" charset="0"/>
              </a:rPr>
              <a:t> phonetic notation is the most essential and basic material for studying the phonetic system of the </a:t>
            </a:r>
            <a:r>
              <a:rPr lang="en-US" sz="2800">
                <a:solidFill>
                  <a:schemeClr val="tx1"/>
                </a:solidFill>
                <a:latin typeface="Times New Roman" panose="02020603050405020304" charset="0"/>
                <a:cs typeface="Times New Roman" panose="02020603050405020304" charset="0"/>
              </a:rPr>
              <a:t>Middle China.</a:t>
            </a:r>
            <a:endParaRPr lang="en-US" sz="2800">
              <a:solidFill>
                <a:schemeClr val="tx1"/>
              </a:solidFill>
              <a:latin typeface="Times New Roman" panose="02020603050405020304" charset="0"/>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pic>
        <p:nvPicPr>
          <p:cNvPr id="103" name="图片 102"/>
          <p:cNvPicPr/>
          <p:nvPr/>
        </p:nvPicPr>
        <p:blipFill>
          <a:blip r:embed="rId1" r:link="rId2"/>
          <a:srcRect l="28837" r="27678"/>
          <a:stretch>
            <a:fillRect/>
          </a:stretch>
        </p:blipFill>
        <p:spPr>
          <a:xfrm>
            <a:off x="4860290" y="2192655"/>
            <a:ext cx="2026920" cy="2473325"/>
          </a:xfrm>
          <a:prstGeom prst="ellipse">
            <a:avLst/>
          </a:prstGeom>
          <a:noFill/>
          <a:ln w="9525">
            <a:noFill/>
          </a:ln>
        </p:spPr>
      </p:pic>
      <p:pic>
        <p:nvPicPr>
          <p:cNvPr id="2" name="图片 1"/>
          <p:cNvPicPr>
            <a:picLocks noChangeAspect="1"/>
          </p:cNvPicPr>
          <p:nvPr/>
        </p:nvPicPr>
        <p:blipFill>
          <a:blip r:embed="rId3"/>
          <a:stretch>
            <a:fillRect/>
          </a:stretch>
        </p:blipFill>
        <p:spPr>
          <a:xfrm>
            <a:off x="600075" y="2192655"/>
            <a:ext cx="2992755" cy="2394585"/>
          </a:xfrm>
          <a:prstGeom prst="rect">
            <a:avLst/>
          </a:prstGeom>
        </p:spPr>
      </p:pic>
      <p:pic>
        <p:nvPicPr>
          <p:cNvPr id="104" name="图片 103"/>
          <p:cNvPicPr/>
          <p:nvPr/>
        </p:nvPicPr>
        <p:blipFill>
          <a:blip r:embed="rId4" r:link="rId5"/>
          <a:stretch>
            <a:fillRect/>
          </a:stretch>
        </p:blipFill>
        <p:spPr>
          <a:xfrm>
            <a:off x="8475345" y="1765300"/>
            <a:ext cx="2422525" cy="3225165"/>
          </a:xfrm>
          <a:prstGeom prst="rect">
            <a:avLst/>
          </a:prstGeom>
          <a:noFill/>
          <a:ln w="9525">
            <a:noFill/>
          </a:ln>
        </p:spPr>
      </p:pic>
      <p:pic>
        <p:nvPicPr>
          <p:cNvPr id="3" name="图片 2"/>
          <p:cNvPicPr>
            <a:picLocks noChangeAspect="1"/>
          </p:cNvPicPr>
          <p:nvPr/>
        </p:nvPicPr>
        <p:blipFill>
          <a:blip r:embed="rId6"/>
          <a:srcRect b="56308"/>
          <a:stretch>
            <a:fillRect/>
          </a:stretch>
        </p:blipFill>
        <p:spPr>
          <a:xfrm>
            <a:off x="4525645" y="236220"/>
            <a:ext cx="2696210" cy="1687195"/>
          </a:xfrm>
          <a:prstGeom prst="rect">
            <a:avLst/>
          </a:prstGeom>
        </p:spPr>
      </p:pic>
      <p:pic>
        <p:nvPicPr>
          <p:cNvPr id="5" name="图片 4"/>
          <p:cNvPicPr>
            <a:picLocks noChangeAspect="1"/>
          </p:cNvPicPr>
          <p:nvPr/>
        </p:nvPicPr>
        <p:blipFill>
          <a:blip r:embed="rId7"/>
          <a:stretch>
            <a:fillRect/>
          </a:stretch>
        </p:blipFill>
        <p:spPr>
          <a:xfrm>
            <a:off x="4860290" y="4787265"/>
            <a:ext cx="2030095" cy="1934210"/>
          </a:xfrm>
          <a:prstGeom prst="rect">
            <a:avLst/>
          </a:prstGeom>
        </p:spPr>
      </p:pic>
      <p:sp>
        <p:nvSpPr>
          <p:cNvPr id="9" name="圆角右箭头 8"/>
          <p:cNvSpPr/>
          <p:nvPr/>
        </p:nvSpPr>
        <p:spPr>
          <a:xfrm>
            <a:off x="3020695" y="715010"/>
            <a:ext cx="951230" cy="888365"/>
          </a:xfrm>
          <a:prstGeom prst="bentArrow">
            <a:avLst/>
          </a:prstGeom>
          <a:noFill/>
          <a:ln>
            <a:solidFill>
              <a:srgbClr val="C00000"/>
            </a:solidFill>
          </a:ln>
          <a:extLst>
            <a:ext uri="{909E8E84-426E-40DD-AFC4-6F175D3DCCD1}">
              <a14:hiddenFill xmlns:a14="http://schemas.microsoft.com/office/drawing/2010/main">
                <a:solidFill>
                  <a:srgbClr val="C0000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endParaRPr>
          </a:p>
        </p:txBody>
      </p:sp>
      <p:sp>
        <p:nvSpPr>
          <p:cNvPr id="11" name="圆角右箭头 10"/>
          <p:cNvSpPr/>
          <p:nvPr/>
        </p:nvSpPr>
        <p:spPr>
          <a:xfrm flipV="1">
            <a:off x="3093720" y="5176520"/>
            <a:ext cx="951230" cy="888365"/>
          </a:xfrm>
          <a:prstGeom prst="bentArrow">
            <a:avLst/>
          </a:prstGeom>
          <a:noFill/>
          <a:ln>
            <a:solidFill>
              <a:srgbClr val="C00000"/>
            </a:solidFill>
          </a:ln>
          <a:extLst>
            <a:ext uri="{909E8E84-426E-40DD-AFC4-6F175D3DCCD1}">
              <a14:hiddenFill xmlns:a14="http://schemas.microsoft.com/office/drawing/2010/main">
                <a:solidFill>
                  <a:srgbClr val="C0000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endParaRPr>
          </a:p>
        </p:txBody>
      </p:sp>
      <p:sp>
        <p:nvSpPr>
          <p:cNvPr id="13" name="圆角右箭头 12"/>
          <p:cNvSpPr/>
          <p:nvPr/>
        </p:nvSpPr>
        <p:spPr>
          <a:xfrm rot="5400000">
            <a:off x="8553450" y="480060"/>
            <a:ext cx="903605" cy="1059815"/>
          </a:xfrm>
          <a:prstGeom prst="bentArrow">
            <a:avLst>
              <a:gd name="adj1" fmla="val 25000"/>
              <a:gd name="adj2" fmla="val 23382"/>
              <a:gd name="adj3" fmla="val 25000"/>
              <a:gd name="adj4" fmla="val 43750"/>
            </a:avLst>
          </a:prstGeom>
          <a:noFill/>
          <a:ln>
            <a:solidFill>
              <a:srgbClr val="C00000"/>
            </a:solidFill>
          </a:ln>
          <a:extLst>
            <a:ext uri="{909E8E84-426E-40DD-AFC4-6F175D3DCCD1}">
              <a14:hiddenFill xmlns:a14="http://schemas.microsoft.com/office/drawing/2010/main">
                <a:solidFill>
                  <a:srgbClr val="C0000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endParaRPr>
          </a:p>
        </p:txBody>
      </p:sp>
      <p:sp>
        <p:nvSpPr>
          <p:cNvPr id="14" name="圆角右箭头 13"/>
          <p:cNvSpPr/>
          <p:nvPr/>
        </p:nvSpPr>
        <p:spPr>
          <a:xfrm rot="5400000" flipH="1">
            <a:off x="8982075" y="5021580"/>
            <a:ext cx="858520" cy="1059815"/>
          </a:xfrm>
          <a:prstGeom prst="bentArrow">
            <a:avLst>
              <a:gd name="adj1" fmla="val 25000"/>
              <a:gd name="adj2" fmla="val 23382"/>
              <a:gd name="adj3" fmla="val 25000"/>
              <a:gd name="adj4" fmla="val 43750"/>
            </a:avLst>
          </a:prstGeom>
          <a:noFill/>
          <a:ln>
            <a:solidFill>
              <a:srgbClr val="C00000"/>
            </a:solidFill>
          </a:ln>
          <a:extLst>
            <a:ext uri="{909E8E84-426E-40DD-AFC4-6F175D3DCCD1}">
              <a14:hiddenFill xmlns:a14="http://schemas.microsoft.com/office/drawing/2010/main">
                <a:solidFill>
                  <a:srgbClr val="C00000"/>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tx1"/>
              </a:solidFill>
            </a:endParaRPr>
          </a:p>
        </p:txBody>
      </p:sp>
      <p:sp>
        <p:nvSpPr>
          <p:cNvPr id="15" name="右箭头 14"/>
          <p:cNvSpPr/>
          <p:nvPr/>
        </p:nvSpPr>
        <p:spPr>
          <a:xfrm>
            <a:off x="3850005" y="3303270"/>
            <a:ext cx="753110" cy="493395"/>
          </a:xfrm>
          <a:prstGeom prst="rightArrow">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右箭头 15"/>
          <p:cNvSpPr/>
          <p:nvPr/>
        </p:nvSpPr>
        <p:spPr>
          <a:xfrm>
            <a:off x="7397115" y="3263265"/>
            <a:ext cx="753110" cy="493395"/>
          </a:xfrm>
          <a:prstGeom prst="rightArrow">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7" name="文本框 16"/>
          <p:cNvSpPr txBox="1"/>
          <p:nvPr/>
        </p:nvSpPr>
        <p:spPr>
          <a:xfrm>
            <a:off x="1491615" y="2303780"/>
            <a:ext cx="1210310" cy="368300"/>
          </a:xfrm>
          <a:prstGeom prst="rect">
            <a:avLst/>
          </a:prstGeom>
          <a:noFill/>
        </p:spPr>
        <p:txBody>
          <a:bodyPr wrap="square" rtlCol="0">
            <a:spAutoFit/>
          </a:bodyPr>
          <a:p>
            <a:pPr algn="ctr"/>
            <a:r>
              <a:rPr lang="en-US" altLang="zh-CN"/>
              <a:t>India</a:t>
            </a:r>
            <a:endParaRPr lang="en-US" altLang="zh-CN"/>
          </a:p>
        </p:txBody>
      </p:sp>
      <p:sp>
        <p:nvSpPr>
          <p:cNvPr id="18" name="文本框 17"/>
          <p:cNvSpPr txBox="1"/>
          <p:nvPr/>
        </p:nvSpPr>
        <p:spPr>
          <a:xfrm>
            <a:off x="8632825" y="1387475"/>
            <a:ext cx="2259965" cy="368300"/>
          </a:xfrm>
          <a:prstGeom prst="rect">
            <a:avLst/>
          </a:prstGeom>
          <a:noFill/>
        </p:spPr>
        <p:txBody>
          <a:bodyPr wrap="square" rtlCol="0">
            <a:spAutoFit/>
          </a:bodyPr>
          <a:p>
            <a:pPr algn="ctr"/>
            <a:r>
              <a:rPr lang="en-US" altLang="zh-CN"/>
              <a:t>Emperor Ming of Han</a:t>
            </a:r>
            <a:endParaRPr lang="en-US" altLang="zh-CN"/>
          </a:p>
        </p:txBody>
      </p:sp>
      <p:sp>
        <p:nvSpPr>
          <p:cNvPr id="19" name="文本框 18"/>
          <p:cNvSpPr txBox="1"/>
          <p:nvPr/>
        </p:nvSpPr>
        <p:spPr>
          <a:xfrm>
            <a:off x="7168515" y="975360"/>
            <a:ext cx="1210310" cy="645160"/>
          </a:xfrm>
          <a:prstGeom prst="rect">
            <a:avLst/>
          </a:prstGeom>
          <a:noFill/>
        </p:spPr>
        <p:txBody>
          <a:bodyPr wrap="square" rtlCol="0">
            <a:spAutoFit/>
          </a:bodyPr>
          <a:p>
            <a:pPr algn="ctr"/>
            <a:r>
              <a:rPr lang="en-US" altLang="zh-CN"/>
              <a:t>Buddhist scriptures</a:t>
            </a:r>
            <a:endParaRPr lang="en-US" altLang="zh-CN"/>
          </a:p>
        </p:txBody>
      </p:sp>
      <p:sp>
        <p:nvSpPr>
          <p:cNvPr id="20" name="文本框 19"/>
          <p:cNvSpPr txBox="1"/>
          <p:nvPr/>
        </p:nvSpPr>
        <p:spPr>
          <a:xfrm>
            <a:off x="7063105" y="5293360"/>
            <a:ext cx="1210310" cy="922020"/>
          </a:xfrm>
          <a:prstGeom prst="rect">
            <a:avLst/>
          </a:prstGeom>
          <a:noFill/>
        </p:spPr>
        <p:txBody>
          <a:bodyPr wrap="square" rtlCol="0">
            <a:spAutoFit/>
          </a:bodyPr>
          <a:p>
            <a:pPr algn="ctr"/>
            <a:r>
              <a:rPr lang="en-US" altLang="zh-CN"/>
              <a:t>Translation</a:t>
            </a:r>
            <a:endParaRPr lang="en-US" altLang="zh-CN"/>
          </a:p>
          <a:p>
            <a:pPr algn="ctr"/>
            <a:endParaRPr lang="en-US" altLang="zh-CN"/>
          </a:p>
          <a:p>
            <a:pPr algn="ctr"/>
            <a:r>
              <a:rPr lang="en-US" altLang="zh-CN"/>
              <a:t>Fanqie</a:t>
            </a:r>
            <a:endParaRPr lang="en-US" altLang="zh-CN"/>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latin typeface="Times New Roman" panose="02020603050405020304" charset="0"/>
                <a:cs typeface="Times New Roman" panose="02020603050405020304" charset="0"/>
              </a:rPr>
            </a:fld>
            <a:endParaRPr lang="zh-CN" altLang="en-US" smtClean="0">
              <a:latin typeface="Times New Roman" panose="02020603050405020304" charset="0"/>
              <a:cs typeface="Times New Roman" panose="02020603050405020304" charset="0"/>
            </a:endParaRPr>
          </a:p>
        </p:txBody>
      </p:sp>
      <p:sp>
        <p:nvSpPr>
          <p:cNvPr id="20" name="文本框 19"/>
          <p:cNvSpPr txBox="1"/>
          <p:nvPr/>
        </p:nvSpPr>
        <p:spPr>
          <a:xfrm>
            <a:off x="1216660" y="1834515"/>
            <a:ext cx="9758680" cy="1383665"/>
          </a:xfrm>
          <a:prstGeom prst="rect">
            <a:avLst/>
          </a:prstGeom>
          <a:noFill/>
        </p:spPr>
        <p:txBody>
          <a:bodyPr wrap="square" rtlCol="0">
            <a:spAutoFit/>
          </a:bodyPr>
          <a:p>
            <a:pPr algn="ctr"/>
            <a:r>
              <a:rPr lang="en-US" altLang="zh-CN" sz="2800" i="1">
                <a:latin typeface="Times New Roman" panose="02020603050405020304" charset="0"/>
                <a:cs typeface="Times New Roman" panose="02020603050405020304" charset="0"/>
              </a:rPr>
              <a:t>Fanqie</a:t>
            </a:r>
            <a:r>
              <a:rPr lang="en-US" altLang="zh-CN" sz="2800">
                <a:latin typeface="Times New Roman" panose="02020603050405020304" charset="0"/>
                <a:cs typeface="Times New Roman" panose="02020603050405020304" charset="0"/>
              </a:rPr>
              <a:t>: Using two other characters, the first character with the same initial consonant (声母) and the second character with the same rest of the syllable, called the final (韵母)</a:t>
            </a:r>
            <a:endParaRPr lang="en-US" altLang="zh-CN" sz="2800">
              <a:latin typeface="Times New Roman" panose="02020603050405020304" charset="0"/>
              <a:cs typeface="Times New Roman" panose="02020603050405020304" charset="0"/>
            </a:endParaRPr>
          </a:p>
        </p:txBody>
      </p:sp>
      <p:sp>
        <p:nvSpPr>
          <p:cNvPr id="6" name="文本框 5"/>
          <p:cNvSpPr txBox="1"/>
          <p:nvPr/>
        </p:nvSpPr>
        <p:spPr>
          <a:xfrm>
            <a:off x="1004570" y="3759200"/>
            <a:ext cx="9758680" cy="583565"/>
          </a:xfrm>
          <a:prstGeom prst="rect">
            <a:avLst/>
          </a:prstGeom>
          <a:noFill/>
        </p:spPr>
        <p:txBody>
          <a:bodyPr wrap="square" rtlCol="0">
            <a:spAutoFit/>
          </a:bodyPr>
          <a:p>
            <a:pPr algn="ctr"/>
            <a:r>
              <a:rPr lang="en-US" altLang="zh-CN" sz="3200">
                <a:latin typeface="Times New Roman" panose="02020603050405020304" charset="0"/>
                <a:cs typeface="Times New Roman" panose="02020603050405020304" charset="0"/>
              </a:rPr>
              <a:t>E.g. </a:t>
            </a:r>
            <a:r>
              <a:rPr lang="en-US" altLang="zh-CN" sz="3200">
                <a:solidFill>
                  <a:srgbClr val="FF0000"/>
                </a:solidFill>
                <a:latin typeface="Times New Roman" panose="02020603050405020304" charset="0"/>
                <a:cs typeface="Times New Roman" panose="02020603050405020304" charset="0"/>
              </a:rPr>
              <a:t>X</a:t>
            </a:r>
            <a:r>
              <a:rPr lang="en-US" altLang="zh-CN" sz="3200">
                <a:latin typeface="Times New Roman" panose="02020603050405020304" charset="0"/>
                <a:cs typeface="Times New Roman" panose="02020603050405020304" charset="0"/>
              </a:rPr>
              <a:t>u </a:t>
            </a:r>
            <a:r>
              <a:rPr lang="zh-CN" altLang="en-US" sz="3200">
                <a:latin typeface="Times New Roman" panose="02020603050405020304" charset="0"/>
                <a:cs typeface="Times New Roman" panose="02020603050405020304" charset="0"/>
              </a:rPr>
              <a:t>許</a:t>
            </a:r>
            <a:r>
              <a:rPr lang="en-US" altLang="zh-CN" sz="3200">
                <a:latin typeface="Times New Roman" panose="02020603050405020304" charset="0"/>
                <a:cs typeface="Times New Roman" panose="02020603050405020304" charset="0"/>
              </a:rPr>
              <a:t> J</a:t>
            </a:r>
            <a:r>
              <a:rPr lang="en-US" altLang="zh-CN" sz="3200">
                <a:solidFill>
                  <a:srgbClr val="FF0000"/>
                </a:solidFill>
                <a:latin typeface="Times New Roman" panose="02020603050405020304" charset="0"/>
                <a:cs typeface="Times New Roman" panose="02020603050405020304" charset="0"/>
              </a:rPr>
              <a:t>in</a:t>
            </a:r>
            <a:r>
              <a:rPr lang="zh-CN" altLang="en-US" sz="3200">
                <a:latin typeface="Times New Roman" panose="02020603050405020304" charset="0"/>
                <a:cs typeface="Times New Roman" panose="02020603050405020304" charset="0"/>
              </a:rPr>
              <a:t>斤</a:t>
            </a:r>
            <a:r>
              <a:rPr lang="en-US" altLang="zh-CN" sz="3200">
                <a:latin typeface="Times New Roman" panose="02020603050405020304" charset="0"/>
                <a:cs typeface="Times New Roman" panose="02020603050405020304" charset="0"/>
              </a:rPr>
              <a:t> = </a:t>
            </a:r>
            <a:r>
              <a:rPr lang="en-US" altLang="zh-CN" sz="3200">
                <a:solidFill>
                  <a:srgbClr val="FF0000"/>
                </a:solidFill>
                <a:latin typeface="Times New Roman" panose="02020603050405020304" charset="0"/>
                <a:cs typeface="Times New Roman" panose="02020603050405020304" charset="0"/>
                <a:sym typeface="+mn-ea"/>
              </a:rPr>
              <a:t>X</a:t>
            </a:r>
            <a:r>
              <a:rPr lang="en-US" sz="3200">
                <a:solidFill>
                  <a:srgbClr val="FF0000"/>
                </a:solidFill>
                <a:latin typeface="Times New Roman" panose="02020603050405020304" charset="0"/>
                <a:cs typeface="Times New Roman" panose="02020603050405020304" charset="0"/>
                <a:sym typeface="+mn-ea"/>
              </a:rPr>
              <a:t>in</a:t>
            </a:r>
            <a:r>
              <a:rPr lang="en-US" sz="3200">
                <a:latin typeface="Times New Roman" panose="02020603050405020304" charset="0"/>
                <a:cs typeface="Times New Roman" panose="02020603050405020304" charset="0"/>
                <a:sym typeface="+mn-ea"/>
              </a:rPr>
              <a:t> </a:t>
            </a:r>
            <a:r>
              <a:rPr lang="zh-CN" altLang="en-US" sz="3200">
                <a:latin typeface="Times New Roman" panose="02020603050405020304" charset="0"/>
                <a:cs typeface="Times New Roman" panose="02020603050405020304" charset="0"/>
                <a:sym typeface="+mn-ea"/>
              </a:rPr>
              <a:t>欣</a:t>
            </a:r>
            <a:endParaRPr lang="en-US" altLang="zh-CN" sz="3200">
              <a:latin typeface="Times New Roman" panose="02020603050405020304" charset="0"/>
              <a:cs typeface="Times New Roman" panose="0202060305040502030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latin typeface="Times New Roman" panose="02020603050405020304" charset="0"/>
                <a:cs typeface="Times New Roman" panose="02020603050405020304" charset="0"/>
              </a:rPr>
            </a:fld>
            <a:endParaRPr lang="zh-CN" altLang="en-US" smtClean="0">
              <a:latin typeface="Times New Roman" panose="02020603050405020304" charset="0"/>
              <a:cs typeface="Times New Roman" panose="02020603050405020304" charset="0"/>
            </a:endParaRPr>
          </a:p>
        </p:txBody>
      </p:sp>
      <p:sp>
        <p:nvSpPr>
          <p:cNvPr id="7" name="文本框 6"/>
          <p:cNvSpPr txBox="1"/>
          <p:nvPr/>
        </p:nvSpPr>
        <p:spPr>
          <a:xfrm>
            <a:off x="859790" y="1003935"/>
            <a:ext cx="10473055" cy="953135"/>
          </a:xfrm>
          <a:prstGeom prst="rect">
            <a:avLst/>
          </a:prstGeom>
          <a:noFill/>
        </p:spPr>
        <p:txBody>
          <a:bodyPr wrap="square" rtlCol="0">
            <a:spAutoFit/>
          </a:bodyPr>
          <a:p>
            <a:pPr algn="ctr"/>
            <a:r>
              <a:rPr sz="2800" i="1">
                <a:latin typeface="Times New Roman" panose="02020603050405020304" charset="0"/>
                <a:cs typeface="Times New Roman" panose="02020603050405020304" charset="0"/>
              </a:rPr>
              <a:t>Fanqie</a:t>
            </a:r>
            <a:r>
              <a:rPr sz="2800">
                <a:latin typeface="Times New Roman" panose="02020603050405020304" charset="0"/>
                <a:cs typeface="Times New Roman" panose="02020603050405020304" charset="0"/>
              </a:rPr>
              <a:t> was created to remediate the deficiency of the phonetic methods of 讀若</a:t>
            </a:r>
            <a:r>
              <a:rPr lang="en-US" sz="2800">
                <a:latin typeface="Times New Roman" panose="02020603050405020304" charset="0"/>
                <a:cs typeface="Times New Roman" panose="02020603050405020304" charset="0"/>
              </a:rPr>
              <a:t> </a:t>
            </a:r>
            <a:r>
              <a:rPr sz="2800">
                <a:latin typeface="Times New Roman" panose="02020603050405020304" charset="0"/>
                <a:cs typeface="Times New Roman" panose="02020603050405020304" charset="0"/>
              </a:rPr>
              <a:t>and 直音</a:t>
            </a:r>
            <a:r>
              <a:rPr lang="en-US" sz="2800">
                <a:latin typeface="Times New Roman" panose="02020603050405020304" charset="0"/>
                <a:cs typeface="Times New Roman" panose="02020603050405020304" charset="0"/>
              </a:rPr>
              <a:t> </a:t>
            </a:r>
            <a:r>
              <a:rPr lang="en-US" sz="2800">
                <a:latin typeface="Times New Roman" panose="02020603050405020304" charset="0"/>
                <a:cs typeface="Times New Roman" panose="02020603050405020304" charset="0"/>
                <a:sym typeface="+mn-ea"/>
              </a:rPr>
              <a:t>‘the same pronounciation as such character’</a:t>
            </a:r>
            <a:endParaRPr lang="en-US" sz="2800">
              <a:latin typeface="Times New Roman" panose="02020603050405020304" charset="0"/>
              <a:cs typeface="Times New Roman" panose="02020603050405020304" charset="0"/>
              <a:sym typeface="+mn-ea"/>
            </a:endParaRPr>
          </a:p>
        </p:txBody>
      </p:sp>
      <p:sp>
        <p:nvSpPr>
          <p:cNvPr id="8" name="文本框 7"/>
          <p:cNvSpPr txBox="1"/>
          <p:nvPr/>
        </p:nvSpPr>
        <p:spPr>
          <a:xfrm>
            <a:off x="1216660" y="2449195"/>
            <a:ext cx="9758680" cy="521970"/>
          </a:xfrm>
          <a:prstGeom prst="rect">
            <a:avLst/>
          </a:prstGeom>
          <a:noFill/>
        </p:spPr>
        <p:txBody>
          <a:bodyPr wrap="square" rtlCol="0">
            <a:spAutoFit/>
          </a:bodyPr>
          <a:p>
            <a:pPr algn="ctr"/>
            <a:r>
              <a:rPr lang="en-US" altLang="zh-CN" sz="2800">
                <a:latin typeface="Times New Roman" panose="02020603050405020304" charset="0"/>
                <a:cs typeface="Times New Roman" panose="02020603050405020304" charset="0"/>
              </a:rPr>
              <a:t>E.g. the pronounciation of </a:t>
            </a:r>
            <a:r>
              <a:rPr lang="en-US" altLang="zh-CN" sz="2800">
                <a:solidFill>
                  <a:srgbClr val="FF0000"/>
                </a:solidFill>
                <a:latin typeface="Times New Roman" panose="02020603050405020304" charset="0"/>
                <a:cs typeface="Times New Roman" panose="02020603050405020304" charset="0"/>
              </a:rPr>
              <a:t>ji</a:t>
            </a:r>
            <a:r>
              <a:rPr lang="en-US" altLang="zh-CN" sz="2800">
                <a:latin typeface="Times New Roman" panose="02020603050405020304" charset="0"/>
                <a:cs typeface="Times New Roman" panose="02020603050405020304" charset="0"/>
              </a:rPr>
              <a:t> </a:t>
            </a:r>
            <a:r>
              <a:rPr lang="zh-CN" altLang="en-US" sz="2800">
                <a:latin typeface="Times New Roman" panose="02020603050405020304" charset="0"/>
                <a:cs typeface="Times New Roman" panose="02020603050405020304" charset="0"/>
              </a:rPr>
              <a:t>急</a:t>
            </a:r>
            <a:r>
              <a:rPr lang="en-US" altLang="zh-CN" sz="2800">
                <a:latin typeface="Times New Roman" panose="02020603050405020304" charset="0"/>
                <a:cs typeface="Times New Roman" panose="02020603050405020304" charset="0"/>
              </a:rPr>
              <a:t> is </a:t>
            </a:r>
            <a:r>
              <a:rPr lang="en-US" altLang="zh-CN" sz="2800">
                <a:solidFill>
                  <a:srgbClr val="FF0000"/>
                </a:solidFill>
                <a:latin typeface="Times New Roman" panose="02020603050405020304" charset="0"/>
                <a:cs typeface="Times New Roman" panose="02020603050405020304" charset="0"/>
              </a:rPr>
              <a:t>the same</a:t>
            </a:r>
            <a:r>
              <a:rPr lang="en-US" altLang="zh-CN" sz="2800">
                <a:latin typeface="Times New Roman" panose="02020603050405020304" charset="0"/>
                <a:cs typeface="Times New Roman" panose="02020603050405020304" charset="0"/>
              </a:rPr>
              <a:t> as </a:t>
            </a:r>
            <a:r>
              <a:rPr lang="en-US" altLang="zh-CN" sz="2800">
                <a:solidFill>
                  <a:srgbClr val="FF0000"/>
                </a:solidFill>
                <a:latin typeface="Times New Roman" panose="02020603050405020304" charset="0"/>
                <a:cs typeface="Times New Roman" panose="02020603050405020304" charset="0"/>
              </a:rPr>
              <a:t>ji </a:t>
            </a:r>
            <a:r>
              <a:rPr lang="zh-CN" altLang="en-US" sz="2800">
                <a:latin typeface="Times New Roman" panose="02020603050405020304" charset="0"/>
                <a:cs typeface="Times New Roman" panose="02020603050405020304" charset="0"/>
              </a:rPr>
              <a:t>及</a:t>
            </a:r>
            <a:r>
              <a:rPr lang="en-US" altLang="zh-CN" sz="2800">
                <a:latin typeface="Times New Roman" panose="02020603050405020304" charset="0"/>
                <a:cs typeface="Times New Roman" panose="02020603050405020304" charset="0"/>
              </a:rPr>
              <a:t>.</a:t>
            </a:r>
            <a:endParaRPr lang="en-US" altLang="zh-CN" sz="2800">
              <a:latin typeface="Times New Roman" panose="02020603050405020304" charset="0"/>
              <a:cs typeface="Times New Roman" panose="02020603050405020304" charset="0"/>
            </a:endParaRPr>
          </a:p>
        </p:txBody>
      </p:sp>
      <p:sp>
        <p:nvSpPr>
          <p:cNvPr id="10" name="文本框 9"/>
          <p:cNvSpPr txBox="1"/>
          <p:nvPr/>
        </p:nvSpPr>
        <p:spPr>
          <a:xfrm>
            <a:off x="830580" y="3463290"/>
            <a:ext cx="10530840" cy="2245360"/>
          </a:xfrm>
          <a:prstGeom prst="rect">
            <a:avLst/>
          </a:prstGeom>
          <a:noFill/>
        </p:spPr>
        <p:txBody>
          <a:bodyPr wrap="square" rtlCol="0">
            <a:spAutoFit/>
          </a:bodyPr>
          <a:p>
            <a:pPr algn="ctr"/>
            <a:r>
              <a:rPr lang="en-US" sz="2800" b="1">
                <a:solidFill>
                  <a:srgbClr val="FF0000"/>
                </a:solidFill>
                <a:latin typeface="Times New Roman" panose="02020603050405020304" charset="0"/>
                <a:cs typeface="Times New Roman" panose="02020603050405020304" charset="0"/>
              </a:rPr>
              <a:t>Shortcomings: </a:t>
            </a:r>
            <a:endParaRPr lang="en-US" sz="2800">
              <a:latin typeface="Times New Roman" panose="02020603050405020304" charset="0"/>
              <a:cs typeface="Times New Roman" panose="02020603050405020304" charset="0"/>
            </a:endParaRPr>
          </a:p>
          <a:p>
            <a:pPr algn="just"/>
            <a:r>
              <a:rPr lang="en-US" sz="2800">
                <a:latin typeface="Times New Roman" panose="02020603050405020304" charset="0"/>
                <a:cs typeface="Times New Roman" panose="02020603050405020304" charset="0"/>
              </a:rPr>
              <a:t>1. B</a:t>
            </a:r>
            <a:r>
              <a:rPr sz="2800">
                <a:latin typeface="Times New Roman" panose="02020603050405020304" charset="0"/>
                <a:cs typeface="Times New Roman" panose="02020603050405020304" charset="0"/>
              </a:rPr>
              <a:t>e difficult to find a character with the same pronunciation when encountering a rare or uncommon character</a:t>
            </a:r>
            <a:r>
              <a:rPr lang="en-US" sz="2800">
                <a:latin typeface="Times New Roman" panose="02020603050405020304" charset="0"/>
                <a:cs typeface="Times New Roman" panose="02020603050405020304" charset="0"/>
              </a:rPr>
              <a:t>.</a:t>
            </a:r>
            <a:endParaRPr lang="en-US" sz="2800">
              <a:latin typeface="Times New Roman" panose="02020603050405020304" charset="0"/>
              <a:cs typeface="Times New Roman" panose="02020603050405020304" charset="0"/>
            </a:endParaRPr>
          </a:p>
          <a:p>
            <a:pPr algn="just"/>
            <a:r>
              <a:rPr lang="en-US" sz="2800">
                <a:latin typeface="Times New Roman" panose="02020603050405020304" charset="0"/>
                <a:cs typeface="Times New Roman" panose="02020603050405020304" charset="0"/>
              </a:rPr>
              <a:t>2. If a simple character is annotated by a rare character, it would be rather hard to know the pronunciation of the original simple character.</a:t>
            </a:r>
            <a:endParaRPr lang="en-US" sz="2800">
              <a:latin typeface="Times New Roman" panose="02020603050405020304" charset="0"/>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latin typeface="Times New Roman" panose="02020603050405020304" charset="0"/>
                <a:cs typeface="Times New Roman" panose="02020603050405020304" charset="0"/>
              </a:rPr>
            </a:fld>
            <a:endParaRPr lang="zh-CN" altLang="en-US" smtClean="0">
              <a:latin typeface="Times New Roman" panose="02020603050405020304" charset="0"/>
              <a:cs typeface="Times New Roman" panose="02020603050405020304" charset="0"/>
            </a:endParaRPr>
          </a:p>
        </p:txBody>
      </p:sp>
      <p:sp>
        <p:nvSpPr>
          <p:cNvPr id="7" name="文本框 6"/>
          <p:cNvSpPr txBox="1"/>
          <p:nvPr/>
        </p:nvSpPr>
        <p:spPr>
          <a:xfrm>
            <a:off x="3900805" y="786765"/>
            <a:ext cx="8291195" cy="1814830"/>
          </a:xfrm>
          <a:prstGeom prst="rect">
            <a:avLst/>
          </a:prstGeom>
          <a:noFill/>
        </p:spPr>
        <p:txBody>
          <a:bodyPr wrap="square" rtlCol="0">
            <a:spAutoFit/>
          </a:bodyPr>
          <a:p>
            <a:pPr algn="ctr"/>
            <a:r>
              <a:rPr lang="en-US" sz="2800">
                <a:latin typeface="Times New Roman" panose="02020603050405020304" charset="0"/>
                <a:cs typeface="Times New Roman" panose="02020603050405020304" charset="0"/>
              </a:rPr>
              <a:t>C</a:t>
            </a:r>
            <a:r>
              <a:rPr sz="2800">
                <a:latin typeface="Times New Roman" panose="02020603050405020304" charset="0"/>
                <a:cs typeface="Times New Roman" panose="02020603050405020304" charset="0"/>
              </a:rPr>
              <a:t>ontinue and improve the Fanqie system</a:t>
            </a:r>
            <a:r>
              <a:rPr lang="en-US" sz="2800">
                <a:latin typeface="Times New Roman" panose="02020603050405020304" charset="0"/>
                <a:cs typeface="Times New Roman" panose="02020603050405020304" charset="0"/>
              </a:rPr>
              <a:t>. </a:t>
            </a:r>
            <a:endParaRPr lang="en-US" sz="2800">
              <a:latin typeface="Times New Roman" panose="02020603050405020304" charset="0"/>
              <a:cs typeface="Times New Roman" panose="02020603050405020304" charset="0"/>
            </a:endParaRPr>
          </a:p>
          <a:p>
            <a:pPr algn="ctr"/>
            <a:r>
              <a:rPr lang="en-US" sz="2800">
                <a:latin typeface="Times New Roman" panose="02020603050405020304" charset="0"/>
                <a:cs typeface="Times New Roman" panose="02020603050405020304" charset="0"/>
              </a:rPr>
              <a:t>&amp;</a:t>
            </a:r>
            <a:endParaRPr lang="en-US" sz="2800">
              <a:latin typeface="Times New Roman" panose="02020603050405020304" charset="0"/>
              <a:cs typeface="Times New Roman" panose="02020603050405020304" charset="0"/>
            </a:endParaRPr>
          </a:p>
          <a:p>
            <a:pPr algn="ctr"/>
            <a:r>
              <a:rPr lang="en-US" sz="2800">
                <a:latin typeface="Times New Roman" panose="02020603050405020304" charset="0"/>
                <a:cs typeface="Times New Roman" panose="02020603050405020304" charset="0"/>
              </a:rPr>
              <a:t>Categorized the finals (韵母) of fanqie according to the four tones in classical Chinese phonetics,平上去入</a:t>
            </a:r>
            <a:endParaRPr lang="en-US" sz="2800">
              <a:latin typeface="Times New Roman" panose="02020603050405020304" charset="0"/>
              <a:cs typeface="Times New Roman" panose="02020603050405020304" charset="0"/>
            </a:endParaRPr>
          </a:p>
        </p:txBody>
      </p:sp>
      <p:sp>
        <p:nvSpPr>
          <p:cNvPr id="8" name="文本框 7"/>
          <p:cNvSpPr txBox="1"/>
          <p:nvPr/>
        </p:nvSpPr>
        <p:spPr>
          <a:xfrm>
            <a:off x="4539615" y="3007995"/>
            <a:ext cx="7013575" cy="1814830"/>
          </a:xfrm>
          <a:prstGeom prst="rect">
            <a:avLst/>
          </a:prstGeom>
          <a:noFill/>
        </p:spPr>
        <p:txBody>
          <a:bodyPr wrap="square" rtlCol="0">
            <a:spAutoFit/>
          </a:bodyPr>
          <a:p>
            <a:pPr algn="ctr"/>
            <a:r>
              <a:rPr sz="2800" i="1">
                <a:latin typeface="Times New Roman" panose="02020603050405020304" charset="0"/>
                <a:cs typeface="Times New Roman" panose="02020603050405020304" charset="0"/>
              </a:rPr>
              <a:t>Qieyun</a:t>
            </a:r>
            <a:r>
              <a:rPr sz="2800">
                <a:latin typeface="Times New Roman" panose="02020603050405020304" charset="0"/>
                <a:cs typeface="Times New Roman" panose="02020603050405020304" charset="0"/>
              </a:rPr>
              <a:t> well-organised and recorded such information and is a great contribution to the Chinese phonetic system as well as to the phonology of the </a:t>
            </a:r>
            <a:r>
              <a:rPr lang="en-US" sz="2800">
                <a:latin typeface="Times New Roman" panose="02020603050405020304" charset="0"/>
                <a:cs typeface="Times New Roman" panose="02020603050405020304" charset="0"/>
              </a:rPr>
              <a:t>Middle China.</a:t>
            </a:r>
            <a:endParaRPr lang="en-US" sz="2800">
              <a:latin typeface="Times New Roman" panose="02020603050405020304" charset="0"/>
              <a:cs typeface="Times New Roman" panose="02020603050405020304" charset="0"/>
            </a:endParaRPr>
          </a:p>
        </p:txBody>
      </p:sp>
      <p:pic>
        <p:nvPicPr>
          <p:cNvPr id="5" name="图片 4"/>
          <p:cNvPicPr>
            <a:picLocks noChangeAspect="1"/>
          </p:cNvPicPr>
          <p:nvPr>
            <p:custDataLst>
              <p:tags r:id="rId1"/>
            </p:custDataLst>
          </p:nvPr>
        </p:nvPicPr>
        <p:blipFill>
          <a:blip r:embed="rId2"/>
          <a:srcRect l="20708" r="17750" b="14375"/>
          <a:stretch>
            <a:fillRect/>
          </a:stretch>
        </p:blipFill>
        <p:spPr>
          <a:xfrm>
            <a:off x="1143635" y="772160"/>
            <a:ext cx="2911475" cy="4050665"/>
          </a:xfrm>
          <a:prstGeom prst="rect">
            <a:avLst/>
          </a:prstGeom>
        </p:spPr>
      </p:pic>
      <p:sp>
        <p:nvSpPr>
          <p:cNvPr id="2" name="文本框 1"/>
          <p:cNvSpPr txBox="1"/>
          <p:nvPr/>
        </p:nvSpPr>
        <p:spPr>
          <a:xfrm>
            <a:off x="1621790" y="5229225"/>
            <a:ext cx="9370060" cy="953135"/>
          </a:xfrm>
          <a:prstGeom prst="rect">
            <a:avLst/>
          </a:prstGeom>
          <a:noFill/>
        </p:spPr>
        <p:txBody>
          <a:bodyPr wrap="square" rtlCol="0">
            <a:spAutoFit/>
          </a:bodyPr>
          <a:p>
            <a:pPr algn="ctr"/>
            <a:r>
              <a:rPr lang="en-US" sz="2800" i="1">
                <a:latin typeface="Times New Roman" panose="02020603050405020304" charset="0"/>
                <a:cs typeface="Times New Roman" panose="02020603050405020304" charset="0"/>
              </a:rPr>
              <a:t>Xiaozhuan </a:t>
            </a:r>
            <a:r>
              <a:rPr lang="en-US" sz="2800">
                <a:latin typeface="Times New Roman" panose="02020603050405020304" charset="0"/>
                <a:cs typeface="Times New Roman" panose="02020603050405020304" charset="0"/>
              </a:rPr>
              <a:t>in Qin Dynasty: unified the character in China.</a:t>
            </a:r>
            <a:endParaRPr lang="en-US" sz="2800">
              <a:latin typeface="Times New Roman" panose="02020603050405020304" charset="0"/>
              <a:cs typeface="Times New Roman" panose="02020603050405020304" charset="0"/>
            </a:endParaRPr>
          </a:p>
          <a:p>
            <a:pPr algn="ctr"/>
            <a:r>
              <a:rPr lang="en-US" sz="2800" i="1">
                <a:latin typeface="Times New Roman" panose="02020603050405020304" charset="0"/>
                <a:cs typeface="Times New Roman" panose="02020603050405020304" charset="0"/>
              </a:rPr>
              <a:t>Qieyun</a:t>
            </a:r>
            <a:r>
              <a:rPr lang="en-US" sz="2800">
                <a:latin typeface="Times New Roman" panose="02020603050405020304" charset="0"/>
                <a:cs typeface="Times New Roman" panose="02020603050405020304" charset="0"/>
              </a:rPr>
              <a:t> in Sui Dynasty: unified the ohonetics of the characcters.</a:t>
            </a:r>
            <a:endParaRPr lang="en-US" sz="2800">
              <a:latin typeface="Times New Roman" panose="02020603050405020304" charset="0"/>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
        <p:nvSpPr>
          <p:cNvPr id="7" name="文本框 6"/>
          <p:cNvSpPr txBox="1"/>
          <p:nvPr/>
        </p:nvSpPr>
        <p:spPr>
          <a:xfrm>
            <a:off x="589280" y="5076190"/>
            <a:ext cx="3265805" cy="891540"/>
          </a:xfrm>
          <a:prstGeom prst="rect">
            <a:avLst/>
          </a:prstGeom>
          <a:noFill/>
        </p:spPr>
        <p:txBody>
          <a:bodyPr wrap="square" rtlCol="0">
            <a:spAutoFit/>
          </a:bodyPr>
          <a:p>
            <a:pPr algn="ctr"/>
            <a:r>
              <a:rPr sz="2600">
                <a:latin typeface="Times New Roman" panose="02020603050405020304" charset="0"/>
                <a:cs typeface="Times New Roman" panose="02020603050405020304" charset="0"/>
              </a:rPr>
              <a:t> </a:t>
            </a:r>
            <a:r>
              <a:rPr lang="en-US" sz="2600" i="1">
                <a:latin typeface="Times New Roman" panose="02020603050405020304" charset="0"/>
                <a:cs typeface="Times New Roman" panose="02020603050405020304" charset="0"/>
              </a:rPr>
              <a:t>Qieyun</a:t>
            </a:r>
            <a:r>
              <a:rPr lang="en-US" sz="2600">
                <a:latin typeface="Times New Roman" panose="02020603050405020304" charset="0"/>
                <a:cs typeface="Times New Roman" panose="02020603050405020304" charset="0"/>
              </a:rPr>
              <a:t> has </a:t>
            </a:r>
            <a:r>
              <a:rPr sz="2600">
                <a:latin typeface="Times New Roman" panose="02020603050405020304" charset="0"/>
                <a:cs typeface="Times New Roman" panose="02020603050405020304" charset="0"/>
              </a:rPr>
              <a:t>not been completely preserved</a:t>
            </a:r>
            <a:r>
              <a:rPr lang="en-US" sz="2600">
                <a:latin typeface="Times New Roman" panose="02020603050405020304" charset="0"/>
                <a:cs typeface="Times New Roman" panose="02020603050405020304" charset="0"/>
              </a:rPr>
              <a:t>.</a:t>
            </a:r>
            <a:endParaRPr lang="en-US" sz="2600">
              <a:latin typeface="Times New Roman" panose="02020603050405020304" charset="0"/>
              <a:cs typeface="Times New Roman" panose="02020603050405020304" charset="0"/>
            </a:endParaRPr>
          </a:p>
        </p:txBody>
      </p:sp>
      <p:pic>
        <p:nvPicPr>
          <p:cNvPr id="5" name="图片 4"/>
          <p:cNvPicPr>
            <a:picLocks noChangeAspect="1"/>
          </p:cNvPicPr>
          <p:nvPr>
            <p:custDataLst>
              <p:tags r:id="rId1"/>
            </p:custDataLst>
          </p:nvPr>
        </p:nvPicPr>
        <p:blipFill>
          <a:blip r:embed="rId2"/>
          <a:srcRect l="20708" r="17750" b="14375"/>
          <a:stretch>
            <a:fillRect/>
          </a:stretch>
        </p:blipFill>
        <p:spPr>
          <a:xfrm>
            <a:off x="1027430" y="214630"/>
            <a:ext cx="2911475" cy="4050665"/>
          </a:xfrm>
          <a:prstGeom prst="rect">
            <a:avLst/>
          </a:prstGeom>
        </p:spPr>
      </p:pic>
      <p:grpSp>
        <p:nvGrpSpPr>
          <p:cNvPr id="9" name="组合 8"/>
          <p:cNvGrpSpPr/>
          <p:nvPr/>
        </p:nvGrpSpPr>
        <p:grpSpPr>
          <a:xfrm>
            <a:off x="4102735" y="214630"/>
            <a:ext cx="4259580" cy="6353175"/>
            <a:chOff x="6461" y="338"/>
            <a:chExt cx="6708" cy="10005"/>
          </a:xfrm>
        </p:grpSpPr>
        <p:sp>
          <p:nvSpPr>
            <p:cNvPr id="2" name="文本框 1"/>
            <p:cNvSpPr txBox="1"/>
            <p:nvPr/>
          </p:nvSpPr>
          <p:spPr>
            <a:xfrm>
              <a:off x="6461" y="7049"/>
              <a:ext cx="6709" cy="3294"/>
            </a:xfrm>
            <a:prstGeom prst="rect">
              <a:avLst/>
            </a:prstGeom>
            <a:noFill/>
          </p:spPr>
          <p:txBody>
            <a:bodyPr wrap="square" rtlCol="0">
              <a:spAutoFit/>
            </a:bodyPr>
            <a:p>
              <a:pPr algn="ctr"/>
              <a:r>
                <a:rPr lang="en-US" sz="2600" i="1">
                  <a:latin typeface="Times New Roman" panose="02020603050405020304" charset="0"/>
                  <a:cs typeface="Times New Roman" panose="02020603050405020304" charset="0"/>
                </a:rPr>
                <a:t> Kanmiu Buque Qieyun </a:t>
              </a:r>
              <a:r>
                <a:rPr lang="en-US" sz="2600">
                  <a:latin typeface="Times New Roman" panose="02020603050405020304" charset="0"/>
                  <a:cs typeface="Times New Roman" panose="02020603050405020304" charset="0"/>
                </a:rPr>
                <a:t>刊謬補缺切韻 by Wang Renxu 王仁昫 of the Tang dynasty revised </a:t>
              </a:r>
              <a:r>
                <a:rPr lang="en-US" sz="2600" i="1">
                  <a:latin typeface="Times New Roman" panose="02020603050405020304" charset="0"/>
                  <a:cs typeface="Times New Roman" panose="02020603050405020304" charset="0"/>
                </a:rPr>
                <a:t>Qieyun</a:t>
              </a:r>
              <a:r>
                <a:rPr lang="en-US" sz="2600">
                  <a:latin typeface="Times New Roman" panose="02020603050405020304" charset="0"/>
                  <a:cs typeface="Times New Roman" panose="02020603050405020304" charset="0"/>
                </a:rPr>
                <a:t> and added some commentaries.</a:t>
              </a:r>
              <a:endParaRPr lang="en-US" sz="2600">
                <a:latin typeface="Times New Roman" panose="02020603050405020304" charset="0"/>
                <a:cs typeface="Times New Roman" panose="02020603050405020304" charset="0"/>
              </a:endParaRPr>
            </a:p>
          </p:txBody>
        </p:sp>
        <p:pic>
          <p:nvPicPr>
            <p:cNvPr id="105" name="图片 104"/>
            <p:cNvPicPr/>
            <p:nvPr/>
          </p:nvPicPr>
          <p:blipFill>
            <a:blip r:embed="rId3" r:link="rId4"/>
            <a:srcRect l="9663" t="954" r="30250"/>
            <a:stretch>
              <a:fillRect/>
            </a:stretch>
          </p:blipFill>
          <p:spPr>
            <a:xfrm>
              <a:off x="8173" y="338"/>
              <a:ext cx="3782" cy="6316"/>
            </a:xfrm>
            <a:prstGeom prst="rect">
              <a:avLst/>
            </a:prstGeom>
            <a:noFill/>
            <a:ln w="9525">
              <a:noFill/>
            </a:ln>
          </p:spPr>
        </p:pic>
        <p:sp>
          <p:nvSpPr>
            <p:cNvPr id="15" name="右箭头 14"/>
            <p:cNvSpPr/>
            <p:nvPr/>
          </p:nvSpPr>
          <p:spPr>
            <a:xfrm>
              <a:off x="6461" y="2926"/>
              <a:ext cx="1186" cy="777"/>
            </a:xfrm>
            <a:prstGeom prst="rightArrow">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Times New Roman" panose="02020603050405020304" charset="0"/>
                <a:cs typeface="Times New Roman" panose="02020603050405020304" charset="0"/>
              </a:endParaRPr>
            </a:p>
          </p:txBody>
        </p:sp>
      </p:grpSp>
      <p:grpSp>
        <p:nvGrpSpPr>
          <p:cNvPr id="10" name="组合 9"/>
          <p:cNvGrpSpPr/>
          <p:nvPr/>
        </p:nvGrpSpPr>
        <p:grpSpPr>
          <a:xfrm>
            <a:off x="7919720" y="289560"/>
            <a:ext cx="4272280" cy="6066790"/>
            <a:chOff x="12472" y="456"/>
            <a:chExt cx="6728" cy="9554"/>
          </a:xfrm>
        </p:grpSpPr>
        <p:sp>
          <p:nvSpPr>
            <p:cNvPr id="8" name="文本框 7"/>
            <p:cNvSpPr txBox="1"/>
            <p:nvPr/>
          </p:nvSpPr>
          <p:spPr>
            <a:xfrm>
              <a:off x="13336" y="7346"/>
              <a:ext cx="5864" cy="2664"/>
            </a:xfrm>
            <a:prstGeom prst="rect">
              <a:avLst/>
            </a:prstGeom>
            <a:noFill/>
          </p:spPr>
          <p:txBody>
            <a:bodyPr wrap="square" rtlCol="0">
              <a:spAutoFit/>
            </a:bodyPr>
            <a:p>
              <a:pPr algn="ctr"/>
              <a:r>
                <a:rPr sz="2600" i="1">
                  <a:latin typeface="Times New Roman" panose="02020603050405020304" charset="0"/>
                  <a:cs typeface="Times New Roman" panose="02020603050405020304" charset="0"/>
                </a:rPr>
                <a:t>Guangyun</a:t>
              </a:r>
              <a:r>
                <a:rPr sz="2600">
                  <a:latin typeface="Times New Roman" panose="02020603050405020304" charset="0"/>
                  <a:cs typeface="Times New Roman" panose="02020603050405020304" charset="0"/>
                </a:rPr>
                <a:t> by Chen Pennian</a:t>
              </a:r>
              <a:r>
                <a:rPr lang="en-US" sz="2600">
                  <a:latin typeface="Times New Roman" panose="02020603050405020304" charset="0"/>
                  <a:cs typeface="Times New Roman" panose="02020603050405020304" charset="0"/>
                </a:rPr>
                <a:t> </a:t>
              </a:r>
              <a:r>
                <a:rPr sz="2600">
                  <a:latin typeface="Times New Roman" panose="02020603050405020304" charset="0"/>
                  <a:cs typeface="Times New Roman" panose="02020603050405020304" charset="0"/>
                </a:rPr>
                <a:t>陳彭年</a:t>
              </a:r>
              <a:r>
                <a:rPr lang="en-US" sz="2600">
                  <a:latin typeface="Times New Roman" panose="02020603050405020304" charset="0"/>
                  <a:cs typeface="Times New Roman" panose="02020603050405020304" charset="0"/>
                </a:rPr>
                <a:t> </a:t>
              </a:r>
              <a:r>
                <a:rPr sz="2600">
                  <a:latin typeface="Times New Roman" panose="02020603050405020304" charset="0"/>
                  <a:cs typeface="Times New Roman" panose="02020603050405020304" charset="0"/>
                </a:rPr>
                <a:t>of the Song Dynasty was written based on </a:t>
              </a:r>
              <a:r>
                <a:rPr sz="2600" i="1">
                  <a:latin typeface="Times New Roman" panose="02020603050405020304" charset="0"/>
                  <a:cs typeface="Times New Roman" panose="02020603050405020304" charset="0"/>
                </a:rPr>
                <a:t>Qieyun</a:t>
              </a:r>
              <a:r>
                <a:rPr sz="2600">
                  <a:latin typeface="Times New Roman" panose="02020603050405020304" charset="0"/>
                  <a:cs typeface="Times New Roman" panose="02020603050405020304" charset="0"/>
                </a:rPr>
                <a:t>.</a:t>
              </a:r>
              <a:endParaRPr sz="2600">
                <a:latin typeface="Times New Roman" panose="02020603050405020304" charset="0"/>
                <a:cs typeface="Times New Roman" panose="02020603050405020304" charset="0"/>
              </a:endParaRPr>
            </a:p>
          </p:txBody>
        </p:sp>
        <p:pic>
          <p:nvPicPr>
            <p:cNvPr id="106" name="图片 105"/>
            <p:cNvPicPr/>
            <p:nvPr/>
          </p:nvPicPr>
          <p:blipFill>
            <a:blip r:embed="rId5" r:link="rId6"/>
            <a:stretch>
              <a:fillRect/>
            </a:stretch>
          </p:blipFill>
          <p:spPr>
            <a:xfrm>
              <a:off x="14166" y="456"/>
              <a:ext cx="3900" cy="5716"/>
            </a:xfrm>
            <a:prstGeom prst="rect">
              <a:avLst/>
            </a:prstGeom>
            <a:noFill/>
            <a:ln w="9525">
              <a:noFill/>
            </a:ln>
          </p:spPr>
        </p:pic>
        <p:sp>
          <p:nvSpPr>
            <p:cNvPr id="6" name="右箭头 5"/>
            <p:cNvSpPr/>
            <p:nvPr/>
          </p:nvSpPr>
          <p:spPr>
            <a:xfrm>
              <a:off x="12472" y="2925"/>
              <a:ext cx="1186" cy="777"/>
            </a:xfrm>
            <a:prstGeom prst="rightArrow">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Times New Roman" panose="02020603050405020304" charset="0"/>
                <a:cs typeface="Times New Roman" panose="02020603050405020304"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
        <p:nvSpPr>
          <p:cNvPr id="3" name="灯片编号占位符 3"/>
          <p:cNvSpPr>
            <a:spLocks noGrp="1"/>
          </p:cNvSpPr>
          <p:nvPr/>
        </p:nvSpPr>
        <p:spPr>
          <a:xfrm>
            <a:off x="8590915"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9BB5D0-35E4-459D-AEF3-FE4D7C45CC19}" type="slidenum">
              <a:rPr lang="zh-CN" altLang="en-US" smtClean="0"/>
            </a:fld>
            <a:endParaRPr lang="zh-CN" altLang="en-US"/>
          </a:p>
        </p:txBody>
      </p:sp>
      <p:pic>
        <p:nvPicPr>
          <p:cNvPr id="107" name="图片 106"/>
          <p:cNvPicPr/>
          <p:nvPr/>
        </p:nvPicPr>
        <p:blipFill>
          <a:blip r:embed="rId1" r:link="rId2">
            <a:clrChange>
              <a:clrFrom>
                <a:srgbClr val="FFFFFF">
                  <a:alpha val="100000"/>
                </a:srgbClr>
              </a:clrFrom>
              <a:clrTo>
                <a:srgbClr val="FFFFFF">
                  <a:alpha val="100000"/>
                  <a:alpha val="0"/>
                </a:srgbClr>
              </a:clrTo>
            </a:clrChange>
          </a:blip>
          <a:srcRect b="4509"/>
          <a:stretch>
            <a:fillRect/>
          </a:stretch>
        </p:blipFill>
        <p:spPr>
          <a:xfrm>
            <a:off x="5874385" y="1795780"/>
            <a:ext cx="5195570" cy="4173855"/>
          </a:xfrm>
          <a:prstGeom prst="rect">
            <a:avLst/>
          </a:prstGeom>
          <a:noFill/>
          <a:ln w="9525">
            <a:noFill/>
          </a:ln>
        </p:spPr>
      </p:pic>
      <p:sp>
        <p:nvSpPr>
          <p:cNvPr id="18" name="文本框 17"/>
          <p:cNvSpPr txBox="1"/>
          <p:nvPr/>
        </p:nvSpPr>
        <p:spPr>
          <a:xfrm>
            <a:off x="846455" y="1203325"/>
            <a:ext cx="4839335" cy="2861310"/>
          </a:xfrm>
          <a:prstGeom prst="rect">
            <a:avLst/>
          </a:prstGeom>
          <a:noFill/>
        </p:spPr>
        <p:txBody>
          <a:bodyPr wrap="square" rtlCol="0" anchor="t">
            <a:spAutoFit/>
          </a:bodyPr>
          <a:p>
            <a:pPr algn="ctr"/>
            <a:r>
              <a:rPr lang="zh-CN" altLang="en-US" sz="3600">
                <a:latin typeface="Times New Roman" panose="02020603050405020304" charset="0"/>
                <a:cs typeface="Times New Roman" panose="02020603050405020304" charset="0"/>
              </a:rPr>
              <a:t>which phonetic system was the formation of phonetics based on? There had been active debates in this area</a:t>
            </a:r>
            <a:r>
              <a:rPr lang="en-US" altLang="zh-CN" sz="3600">
                <a:latin typeface="Times New Roman" panose="02020603050405020304" charset="0"/>
                <a:cs typeface="Times New Roman" panose="02020603050405020304" charset="0"/>
              </a:rPr>
              <a:t>.</a:t>
            </a:r>
            <a:endParaRPr lang="en-US" altLang="zh-CN" sz="3600">
              <a:latin typeface="Times New Roman" panose="02020603050405020304" charset="0"/>
              <a:cs typeface="Times New Roman" panose="0202060305040502030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6" name="图片 5" descr="5de101964d001b5eb0b8e18458c80e73"/>
          <p:cNvPicPr>
            <a:picLocks noChangeAspect="1"/>
          </p:cNvPicPr>
          <p:nvPr/>
        </p:nvPicPr>
        <p:blipFill>
          <a:blip r:embed="rId2"/>
          <a:stretch>
            <a:fillRect/>
          </a:stretch>
        </p:blipFill>
        <p:spPr>
          <a:xfrm>
            <a:off x="11074400" y="5798820"/>
            <a:ext cx="572770" cy="763270"/>
          </a:xfrm>
          <a:prstGeom prst="rect">
            <a:avLst/>
          </a:prstGeom>
        </p:spPr>
      </p:pic>
      <p:sp>
        <p:nvSpPr>
          <p:cNvPr id="7" name="文本框 6"/>
          <p:cNvSpPr txBox="1"/>
          <p:nvPr/>
        </p:nvSpPr>
        <p:spPr>
          <a:xfrm>
            <a:off x="827405" y="2116455"/>
            <a:ext cx="10537190" cy="2136140"/>
          </a:xfrm>
          <a:prstGeom prst="rect">
            <a:avLst/>
          </a:prstGeom>
          <a:noFill/>
        </p:spPr>
        <p:txBody>
          <a:bodyPr wrap="square" lIns="68580" tIns="34290" rIns="68580" bIns="34290" rtlCol="0">
            <a:spAutoFit/>
          </a:bodyPr>
          <a:p>
            <a:pPr marL="0" indent="0" algn="l">
              <a:lnSpc>
                <a:spcPct val="120000"/>
              </a:lnSpc>
              <a:buNone/>
            </a:pPr>
            <a:r>
              <a:rPr lang="en-US" altLang="zh-CN" sz="4000" b="1">
                <a:solidFill>
                  <a:schemeClr val="tx1"/>
                </a:solidFill>
                <a:latin typeface="Times New Roman" panose="02020603050405020304" charset="0"/>
                <a:cs typeface="Times New Roman" panose="02020603050405020304" charset="0"/>
                <a:sym typeface="+mn-ea"/>
              </a:rPr>
              <a:t>Section 3:</a:t>
            </a:r>
            <a:endParaRPr lang="en-US" altLang="zh-CN" sz="4000" b="1">
              <a:solidFill>
                <a:schemeClr val="tx1"/>
              </a:solidFill>
              <a:latin typeface="Times New Roman" panose="02020603050405020304" charset="0"/>
              <a:cs typeface="Times New Roman" panose="02020603050405020304" charset="0"/>
              <a:sym typeface="+mn-ea"/>
            </a:endParaRPr>
          </a:p>
          <a:p>
            <a:pPr marL="0" indent="0" algn="l">
              <a:lnSpc>
                <a:spcPct val="120000"/>
              </a:lnSpc>
              <a:buNone/>
            </a:pPr>
            <a:endParaRPr lang="en-US" altLang="zh-CN" sz="4000" b="1">
              <a:solidFill>
                <a:schemeClr val="tx1"/>
              </a:solidFill>
              <a:latin typeface="Times New Roman" panose="02020603050405020304" charset="0"/>
              <a:cs typeface="Times New Roman" panose="02020603050405020304" charset="0"/>
              <a:sym typeface="+mn-ea"/>
            </a:endParaRPr>
          </a:p>
          <a:p>
            <a:pPr marL="0" indent="0" algn="ctr">
              <a:lnSpc>
                <a:spcPct val="120000"/>
              </a:lnSpc>
              <a:buNone/>
            </a:pPr>
            <a:r>
              <a:rPr lang="en-US" altLang="zh-CN" sz="3200" b="1" dirty="0">
                <a:solidFill>
                  <a:srgbClr val="FF0000"/>
                </a:solidFill>
                <a:latin typeface="Times New Roman" panose="02020603050405020304" charset="0"/>
                <a:ea typeface="微软雅黑" panose="020B0503020204020204" charset="-122"/>
                <a:cs typeface="Times New Roman" panose="02020603050405020304" charset="0"/>
                <a:sym typeface="+mn-ea"/>
              </a:rPr>
              <a:t>The Nature of the Formation of Phonetics</a:t>
            </a:r>
            <a:endParaRPr lang="en-US" altLang="zh-CN" sz="3200" b="1" dirty="0">
              <a:solidFill>
                <a:srgbClr val="FF0000"/>
              </a:solidFill>
              <a:latin typeface="Times New Roman" panose="02020603050405020304" charset="0"/>
              <a:ea typeface="微软雅黑" panose="020B0503020204020204" charset="-122"/>
              <a:cs typeface="Times New Roman" panose="02020603050405020304" charset="0"/>
              <a:sym typeface="+mn-ea"/>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cxnSp>
        <p:nvCxnSpPr>
          <p:cNvPr id="5" name="直接连接符 4"/>
          <p:cNvCxnSpPr/>
          <p:nvPr/>
        </p:nvCxnSpPr>
        <p:spPr>
          <a:xfrm flipH="1">
            <a:off x="5932805" y="565150"/>
            <a:ext cx="27305" cy="5556250"/>
          </a:xfrm>
          <a:prstGeom prst="line">
            <a:avLst/>
          </a:prstGeom>
          <a:ln w="38100" cap="sq" cmpd="tri">
            <a:solidFill>
              <a:srgbClr val="C00000"/>
            </a:solidFill>
            <a:prstDash val="dashDot"/>
            <a:round/>
            <a:headEnd type="oval"/>
            <a:tailEnd type="oval"/>
          </a:ln>
        </p:spPr>
        <p:style>
          <a:lnRef idx="1">
            <a:schemeClr val="accent1"/>
          </a:lnRef>
          <a:fillRef idx="0">
            <a:schemeClr val="accent1"/>
          </a:fillRef>
          <a:effectRef idx="0">
            <a:schemeClr val="accent1"/>
          </a:effectRef>
          <a:fontRef idx="minor">
            <a:schemeClr val="tx1"/>
          </a:fontRef>
        </p:style>
      </p:cxnSp>
      <p:sp>
        <p:nvSpPr>
          <p:cNvPr id="9" name="圆角矩形 8"/>
          <p:cNvSpPr/>
          <p:nvPr/>
        </p:nvSpPr>
        <p:spPr>
          <a:xfrm>
            <a:off x="977900" y="916305"/>
            <a:ext cx="4402455" cy="828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2800"/>
              <a:t>T</a:t>
            </a:r>
            <a:r>
              <a:rPr lang="zh-CN" altLang="en-US" sz="2800"/>
              <a:t>he monophonic system</a:t>
            </a:r>
            <a:endParaRPr lang="zh-CN" altLang="en-US" sz="2800"/>
          </a:p>
        </p:txBody>
      </p:sp>
      <p:sp>
        <p:nvSpPr>
          <p:cNvPr id="10" name="圆角矩形 9"/>
          <p:cNvSpPr/>
          <p:nvPr/>
        </p:nvSpPr>
        <p:spPr>
          <a:xfrm>
            <a:off x="6757035" y="916305"/>
            <a:ext cx="4451350" cy="82804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p>
            <a:pPr algn="ctr"/>
            <a:r>
              <a:rPr lang="en-US" altLang="zh-CN" sz="2800"/>
              <a:t>T</a:t>
            </a:r>
            <a:r>
              <a:rPr lang="zh-CN" altLang="en-US" sz="2800"/>
              <a:t>he comprehensive system</a:t>
            </a:r>
            <a:endParaRPr lang="zh-CN" altLang="en-US" sz="2800"/>
          </a:p>
        </p:txBody>
      </p:sp>
      <p:sp>
        <p:nvSpPr>
          <p:cNvPr id="109" name="文本框 108"/>
          <p:cNvSpPr txBox="1"/>
          <p:nvPr/>
        </p:nvSpPr>
        <p:spPr>
          <a:xfrm>
            <a:off x="1016635" y="3263900"/>
            <a:ext cx="4177030" cy="1383665"/>
          </a:xfrm>
          <a:prstGeom prst="rect">
            <a:avLst/>
          </a:prstGeom>
          <a:noFill/>
          <a:ln w="9525">
            <a:noFill/>
          </a:ln>
        </p:spPr>
        <p:txBody>
          <a:bodyPr wrap="square">
            <a:spAutoFit/>
          </a:bodyPr>
          <a:p>
            <a:pPr indent="0" algn="ctr"/>
            <a:r>
              <a:rPr lang="en-US" sz="2800" b="0" i="1">
                <a:latin typeface="Times New Roman" panose="02020603050405020304" charset="0"/>
                <a:ea typeface="宋体" panose="02010600030101010101" pitchFamily="2" charset="-122"/>
                <a:cs typeface="Times New Roman" panose="02020603050405020304" charset="0"/>
              </a:rPr>
              <a:t>Qieyun </a:t>
            </a:r>
            <a:r>
              <a:rPr lang="en-US" sz="2800" b="0">
                <a:latin typeface="Times New Roman" panose="02020603050405020304" charset="0"/>
                <a:ea typeface="宋体" panose="02010600030101010101" pitchFamily="2" charset="-122"/>
                <a:cs typeface="Times New Roman" panose="02020603050405020304" charset="0"/>
              </a:rPr>
              <a:t>recorded the phonetics at a </a:t>
            </a:r>
            <a:r>
              <a:rPr lang="en-US" sz="2800" b="0">
                <a:latin typeface="Times New Roman" panose="02020603050405020304" charset="0"/>
                <a:ea typeface="宋体" panose="02010600030101010101" pitchFamily="2" charset="-122"/>
                <a:cs typeface="Times New Roman" panose="02020603050405020304" charset="0"/>
              </a:rPr>
              <a:t>specific time and in a specific place.</a:t>
            </a:r>
            <a:endParaRPr lang="en-US" altLang="en-US" sz="2800" b="0">
              <a:latin typeface="Times New Roman" panose="02020603050405020304" charset="0"/>
              <a:ea typeface="宋体" panose="02010600030101010101" pitchFamily="2" charset="-122"/>
              <a:cs typeface="Times New Roman" panose="02020603050405020304" charset="0"/>
            </a:endParaRPr>
          </a:p>
        </p:txBody>
      </p:sp>
      <p:sp>
        <p:nvSpPr>
          <p:cNvPr id="11" name="文本框 10"/>
          <p:cNvSpPr txBox="1"/>
          <p:nvPr/>
        </p:nvSpPr>
        <p:spPr>
          <a:xfrm>
            <a:off x="7031355" y="3048000"/>
            <a:ext cx="4177030" cy="1814830"/>
          </a:xfrm>
          <a:prstGeom prst="rect">
            <a:avLst/>
          </a:prstGeom>
          <a:noFill/>
          <a:ln w="9525">
            <a:noFill/>
          </a:ln>
        </p:spPr>
        <p:txBody>
          <a:bodyPr wrap="square">
            <a:spAutoFit/>
          </a:bodyPr>
          <a:p>
            <a:pPr indent="0" algn="ctr"/>
            <a:r>
              <a:rPr lang="en-US" sz="2800" b="0">
                <a:latin typeface="Times New Roman" panose="02020603050405020304" charset="0"/>
                <a:ea typeface="宋体" panose="02010600030101010101" pitchFamily="2" charset="-122"/>
                <a:cs typeface="Times New Roman" panose="02020603050405020304" charset="0"/>
              </a:rPr>
              <a:t>The concept of time and space but tends towards more comprehensive phonetics.</a:t>
            </a:r>
            <a:endParaRPr lang="en-US" sz="2800" b="0">
              <a:latin typeface="Times New Roman" panose="02020603050405020304" charset="0"/>
              <a:ea typeface="宋体" panose="02010600030101010101" pitchFamily="2" charset="-122"/>
              <a:cs typeface="Times New Roman" panose="0202060305040502030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
        <p:nvSpPr>
          <p:cNvPr id="9" name="圆角矩形 8"/>
          <p:cNvSpPr/>
          <p:nvPr/>
        </p:nvSpPr>
        <p:spPr>
          <a:xfrm>
            <a:off x="3894455" y="1047750"/>
            <a:ext cx="4402455" cy="828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2800"/>
              <a:t>T</a:t>
            </a:r>
            <a:r>
              <a:rPr lang="zh-CN" altLang="en-US" sz="2800"/>
              <a:t>he monophonic system</a:t>
            </a:r>
            <a:endParaRPr lang="zh-CN" altLang="en-US" sz="2800"/>
          </a:p>
        </p:txBody>
      </p:sp>
      <p:sp>
        <p:nvSpPr>
          <p:cNvPr id="100" name="文本框 99"/>
          <p:cNvSpPr txBox="1"/>
          <p:nvPr/>
        </p:nvSpPr>
        <p:spPr>
          <a:xfrm>
            <a:off x="992505" y="2738120"/>
            <a:ext cx="10207625" cy="953135"/>
          </a:xfrm>
          <a:prstGeom prst="rect">
            <a:avLst/>
          </a:prstGeom>
          <a:noFill/>
          <a:ln w="9525">
            <a:noFill/>
          </a:ln>
        </p:spPr>
        <p:txBody>
          <a:bodyPr wrap="square">
            <a:spAutoFit/>
          </a:bodyPr>
          <a:p>
            <a:pPr indent="0" algn="ctr"/>
            <a:r>
              <a:rPr lang="en-US" sz="2800" b="0">
                <a:latin typeface="Times New Roman" panose="02020603050405020304" charset="0"/>
                <a:ea typeface="宋体" panose="02010600030101010101" pitchFamily="2" charset="-122"/>
              </a:rPr>
              <a:t>A monophonic system is considered a sort of common language used during a specific period and place. </a:t>
            </a:r>
            <a:endParaRPr lang="en-US" altLang="en-US" sz="2800" b="0">
              <a:latin typeface="Times New Roman" panose="02020603050405020304" charset="0"/>
              <a:ea typeface="宋体" panose="02010600030101010101" pitchFamily="2" charset="-122"/>
            </a:endParaRPr>
          </a:p>
        </p:txBody>
      </p:sp>
      <p:sp>
        <p:nvSpPr>
          <p:cNvPr id="2" name="文本框 1"/>
          <p:cNvSpPr txBox="1"/>
          <p:nvPr/>
        </p:nvSpPr>
        <p:spPr>
          <a:xfrm>
            <a:off x="1146175" y="4087495"/>
            <a:ext cx="10207625" cy="953135"/>
          </a:xfrm>
          <a:prstGeom prst="rect">
            <a:avLst/>
          </a:prstGeom>
          <a:noFill/>
          <a:ln w="9525">
            <a:noFill/>
          </a:ln>
        </p:spPr>
        <p:txBody>
          <a:bodyPr wrap="square">
            <a:spAutoFit/>
          </a:bodyPr>
          <a:p>
            <a:pPr indent="0" algn="ctr"/>
            <a:r>
              <a:rPr lang="en-US" altLang="en-US" sz="2800" b="0">
                <a:latin typeface="Times New Roman" panose="02020603050405020304" charset="0"/>
                <a:ea typeface="宋体" panose="02010600030101010101" pitchFamily="2" charset="-122"/>
              </a:rPr>
              <a:t>E.g. Mandarin that based on the Beijing dialect is the common language of all Chinese people and wirldwide.</a:t>
            </a:r>
            <a:endParaRPr lang="en-US" altLang="en-US" sz="2800" b="0">
              <a:latin typeface="Times New Roman" panose="02020603050405020304" charset="0"/>
              <a:ea typeface="宋体" panose="02010600030101010101" pitchFamily="2" charset="-122"/>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
        <p:nvSpPr>
          <p:cNvPr id="9" name="圆角矩形 8"/>
          <p:cNvSpPr/>
          <p:nvPr/>
        </p:nvSpPr>
        <p:spPr>
          <a:xfrm>
            <a:off x="4011295" y="689610"/>
            <a:ext cx="4402455" cy="828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2800"/>
              <a:t>T</a:t>
            </a:r>
            <a:r>
              <a:rPr lang="zh-CN" altLang="en-US" sz="2800"/>
              <a:t>he monophonic system</a:t>
            </a:r>
            <a:endParaRPr lang="zh-CN" altLang="en-US" sz="2800"/>
          </a:p>
        </p:txBody>
      </p:sp>
      <p:sp>
        <p:nvSpPr>
          <p:cNvPr id="100" name="文本框 99"/>
          <p:cNvSpPr txBox="1"/>
          <p:nvPr/>
        </p:nvSpPr>
        <p:spPr>
          <a:xfrm>
            <a:off x="1162685" y="2736850"/>
            <a:ext cx="6352540" cy="1383665"/>
          </a:xfrm>
          <a:prstGeom prst="rect">
            <a:avLst/>
          </a:prstGeom>
          <a:noFill/>
          <a:ln w="9525">
            <a:noFill/>
          </a:ln>
        </p:spPr>
        <p:txBody>
          <a:bodyPr wrap="square">
            <a:spAutoFit/>
          </a:bodyPr>
          <a:p>
            <a:pPr indent="0" algn="ctr"/>
            <a:r>
              <a:rPr lang="en-US" sz="2800" b="0">
                <a:latin typeface="Times New Roman" panose="02020603050405020304" charset="0"/>
                <a:ea typeface="宋体" panose="02010600030101010101" pitchFamily="2" charset="-122"/>
              </a:rPr>
              <a:t> </a:t>
            </a:r>
            <a:r>
              <a:rPr lang="en-US" sz="2800" b="0" i="1">
                <a:latin typeface="Times New Roman" panose="02020603050405020304" charset="0"/>
                <a:ea typeface="宋体" panose="02010600030101010101" pitchFamily="2" charset="-122"/>
              </a:rPr>
              <a:t>Qieyun</a:t>
            </a:r>
            <a:r>
              <a:rPr lang="en-US" sz="2800" b="0">
                <a:latin typeface="Times New Roman" panose="02020603050405020304" charset="0"/>
                <a:ea typeface="宋体" panose="02010600030101010101" pitchFamily="2" charset="-122"/>
              </a:rPr>
              <a:t> is a highly unified and strict set in terms of the content, which is typical of a specific description of phonics. </a:t>
            </a:r>
            <a:endParaRPr lang="en-US" sz="2800" b="0">
              <a:latin typeface="Times New Roman" panose="02020603050405020304" charset="0"/>
              <a:ea typeface="宋体" panose="02010600030101010101" pitchFamily="2" charset="-122"/>
            </a:endParaRPr>
          </a:p>
        </p:txBody>
      </p:sp>
      <p:sp>
        <p:nvSpPr>
          <p:cNvPr id="2" name="文本框 1"/>
          <p:cNvSpPr txBox="1"/>
          <p:nvPr/>
        </p:nvSpPr>
        <p:spPr>
          <a:xfrm>
            <a:off x="1485265" y="4319270"/>
            <a:ext cx="5707380" cy="953135"/>
          </a:xfrm>
          <a:prstGeom prst="rect">
            <a:avLst/>
          </a:prstGeom>
          <a:noFill/>
          <a:ln w="9525">
            <a:noFill/>
          </a:ln>
        </p:spPr>
        <p:txBody>
          <a:bodyPr wrap="square">
            <a:spAutoFit/>
          </a:bodyPr>
          <a:p>
            <a:pPr indent="0" algn="ctr"/>
            <a:r>
              <a:rPr lang="en-US" altLang="en-US" sz="2800" b="0" i="1">
                <a:latin typeface="Times New Roman" panose="02020603050405020304" charset="0"/>
                <a:ea typeface="宋体" panose="02010600030101010101" pitchFamily="2" charset="-122"/>
              </a:rPr>
              <a:t>Qieyun</a:t>
            </a:r>
            <a:r>
              <a:rPr lang="en-US" altLang="en-US" sz="2800" b="0">
                <a:latin typeface="Times New Roman" panose="02020603050405020304" charset="0"/>
                <a:ea typeface="宋体" panose="02010600030101010101" pitchFamily="2" charset="-122"/>
              </a:rPr>
              <a:t> was based on the dialect of Changan (Now Shanxi Province)</a:t>
            </a:r>
            <a:endParaRPr lang="en-US" altLang="en-US" sz="2800" b="0">
              <a:latin typeface="Times New Roman" panose="02020603050405020304" charset="0"/>
              <a:ea typeface="宋体" panose="02010600030101010101" pitchFamily="2" charset="-122"/>
            </a:endParaRPr>
          </a:p>
        </p:txBody>
      </p:sp>
      <p:pic>
        <p:nvPicPr>
          <p:cNvPr id="3" name="图片 2"/>
          <p:cNvPicPr>
            <a:picLocks noChangeAspect="1"/>
          </p:cNvPicPr>
          <p:nvPr/>
        </p:nvPicPr>
        <p:blipFill>
          <a:blip r:embed="rId1"/>
          <a:srcRect l="19903" t="22618" r="25722" b="26536"/>
          <a:stretch>
            <a:fillRect/>
          </a:stretch>
        </p:blipFill>
        <p:spPr>
          <a:xfrm>
            <a:off x="8324215" y="1926590"/>
            <a:ext cx="2670175" cy="3945890"/>
          </a:xfrm>
          <a:prstGeom prst="rect">
            <a:avLst/>
          </a:prstGeom>
        </p:spPr>
      </p:pic>
      <p:sp>
        <p:nvSpPr>
          <p:cNvPr id="5" name="文本框 4"/>
          <p:cNvSpPr txBox="1"/>
          <p:nvPr/>
        </p:nvSpPr>
        <p:spPr>
          <a:xfrm>
            <a:off x="8006080" y="5973445"/>
            <a:ext cx="3306445" cy="645160"/>
          </a:xfrm>
          <a:prstGeom prst="rect">
            <a:avLst/>
          </a:prstGeom>
          <a:noFill/>
          <a:ln w="9525">
            <a:noFill/>
          </a:ln>
        </p:spPr>
        <p:txBody>
          <a:bodyPr wrap="square">
            <a:spAutoFit/>
          </a:bodyPr>
          <a:p>
            <a:pPr indent="0" algn="ctr"/>
            <a:r>
              <a:rPr lang="en-US" altLang="en-US" b="0">
                <a:latin typeface="Times New Roman" panose="02020603050405020304" charset="0"/>
                <a:ea typeface="宋体" panose="02010600030101010101" pitchFamily="2" charset="-122"/>
              </a:rPr>
              <a:t>Klas Bernhard Johannes Karlgren</a:t>
            </a:r>
            <a:endParaRPr lang="en-US" altLang="en-US" b="0">
              <a:latin typeface="Times New Roman" panose="02020603050405020304" charset="0"/>
              <a:ea typeface="宋体" panose="02010600030101010101" pitchFamily="2" charset="-122"/>
            </a:endParaRPr>
          </a:p>
          <a:p>
            <a:pPr indent="0" algn="ctr"/>
            <a:r>
              <a:rPr lang="en-US" altLang="en-US" b="0">
                <a:latin typeface="Times New Roman" panose="02020603050405020304" charset="0"/>
                <a:ea typeface="宋体" panose="02010600030101010101" pitchFamily="2" charset="-122"/>
              </a:rPr>
              <a:t>(1889-1978)</a:t>
            </a:r>
            <a:endParaRPr lang="en-US" altLang="en-US" b="0">
              <a:latin typeface="Times New Roman" panose="02020603050405020304" charset="0"/>
              <a:ea typeface="宋体" panose="02010600030101010101" pitchFamily="2"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
        <p:nvSpPr>
          <p:cNvPr id="9" name="圆角矩形 8"/>
          <p:cNvSpPr/>
          <p:nvPr/>
        </p:nvSpPr>
        <p:spPr>
          <a:xfrm>
            <a:off x="4011295" y="689610"/>
            <a:ext cx="4402455" cy="828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2800"/>
              <a:t>T</a:t>
            </a:r>
            <a:r>
              <a:rPr lang="zh-CN" altLang="en-US" sz="2800"/>
              <a:t>he monophonic system</a:t>
            </a:r>
            <a:endParaRPr lang="zh-CN" altLang="en-US" sz="2800"/>
          </a:p>
        </p:txBody>
      </p:sp>
      <p:sp>
        <p:nvSpPr>
          <p:cNvPr id="100" name="文本框 99"/>
          <p:cNvSpPr txBox="1"/>
          <p:nvPr/>
        </p:nvSpPr>
        <p:spPr>
          <a:xfrm>
            <a:off x="4874260" y="2342515"/>
            <a:ext cx="6352540" cy="521970"/>
          </a:xfrm>
          <a:prstGeom prst="rect">
            <a:avLst/>
          </a:prstGeom>
          <a:noFill/>
          <a:ln w="9525">
            <a:noFill/>
          </a:ln>
        </p:spPr>
        <p:txBody>
          <a:bodyPr wrap="square">
            <a:spAutoFit/>
          </a:bodyPr>
          <a:p>
            <a:pPr indent="0" algn="ctr"/>
            <a:r>
              <a:rPr lang="en-US" sz="2800" b="0">
                <a:latin typeface="Times New Roman" panose="02020603050405020304" charset="0"/>
                <a:ea typeface="宋体" panose="02010600030101010101" pitchFamily="2" charset="-122"/>
              </a:rPr>
              <a:t>One of the co-authors of </a:t>
            </a:r>
            <a:r>
              <a:rPr lang="en-US" sz="2800" b="0" i="1">
                <a:latin typeface="Times New Roman" panose="02020603050405020304" charset="0"/>
                <a:ea typeface="宋体" panose="02010600030101010101" pitchFamily="2" charset="-122"/>
              </a:rPr>
              <a:t>Qieyun</a:t>
            </a:r>
            <a:r>
              <a:rPr lang="en-US" sz="2800" b="0">
                <a:latin typeface="Times New Roman" panose="02020603050405020304" charset="0"/>
                <a:ea typeface="宋体" panose="02010600030101010101" pitchFamily="2" charset="-122"/>
              </a:rPr>
              <a:t>.</a:t>
            </a:r>
            <a:endParaRPr lang="en-US" sz="2800" b="0">
              <a:latin typeface="Times New Roman" panose="02020603050405020304" charset="0"/>
              <a:ea typeface="宋体" panose="02010600030101010101" pitchFamily="2" charset="-122"/>
            </a:endParaRPr>
          </a:p>
        </p:txBody>
      </p:sp>
      <p:sp>
        <p:nvSpPr>
          <p:cNvPr id="2" name="文本框 1"/>
          <p:cNvSpPr txBox="1"/>
          <p:nvPr/>
        </p:nvSpPr>
        <p:spPr>
          <a:xfrm>
            <a:off x="5197475" y="3465830"/>
            <a:ext cx="6029325" cy="2245360"/>
          </a:xfrm>
          <a:prstGeom prst="rect">
            <a:avLst/>
          </a:prstGeom>
          <a:noFill/>
          <a:ln w="9525">
            <a:noFill/>
          </a:ln>
        </p:spPr>
        <p:txBody>
          <a:bodyPr wrap="square">
            <a:spAutoFit/>
          </a:bodyPr>
          <a:p>
            <a:pPr indent="0" algn="ctr"/>
            <a:r>
              <a:rPr lang="en-US" altLang="en-US" sz="2800" b="0">
                <a:latin typeface="Times New Roman" panose="02020603050405020304" charset="0"/>
                <a:ea typeface="宋体" panose="02010600030101010101" pitchFamily="2" charset="-122"/>
              </a:rPr>
              <a:t>He indicated in chapter </a:t>
            </a:r>
            <a:r>
              <a:rPr lang="en-US" altLang="en-US" sz="2800" b="0" i="1">
                <a:latin typeface="Times New Roman" panose="02020603050405020304" charset="0"/>
                <a:ea typeface="宋体" panose="02010600030101010101" pitchFamily="2" charset="-122"/>
              </a:rPr>
              <a:t>Yinci</a:t>
            </a:r>
            <a:r>
              <a:rPr lang="en-US" altLang="en-US" sz="2800" b="0">
                <a:latin typeface="Times New Roman" panose="02020603050405020304" charset="0"/>
                <a:ea typeface="宋体" panose="02010600030101010101" pitchFamily="2" charset="-122"/>
              </a:rPr>
              <a:t> </a:t>
            </a:r>
            <a:r>
              <a:rPr lang="zh-CN" altLang="en-US" sz="2800" b="0">
                <a:latin typeface="Times New Roman" panose="02020603050405020304" charset="0"/>
                <a:ea typeface="宋体" panose="02010600030101010101" pitchFamily="2" charset="-122"/>
              </a:rPr>
              <a:t>音辭</a:t>
            </a:r>
            <a:r>
              <a:rPr lang="en-US" altLang="en-US" sz="2800" b="0">
                <a:latin typeface="Times New Roman" panose="02020603050405020304" charset="0"/>
                <a:ea typeface="宋体" panose="02010600030101010101" pitchFamily="2" charset="-122"/>
              </a:rPr>
              <a:t>of </a:t>
            </a:r>
            <a:r>
              <a:rPr lang="en-US" altLang="en-US" sz="2800" b="0" i="1">
                <a:latin typeface="Times New Roman" panose="02020603050405020304" charset="0"/>
                <a:ea typeface="宋体" panose="02010600030101010101" pitchFamily="2" charset="-122"/>
              </a:rPr>
              <a:t>Yanshi Jiangxun </a:t>
            </a:r>
            <a:r>
              <a:rPr lang="zh-CN" altLang="en-US" sz="2800" b="0">
                <a:latin typeface="Times New Roman" panose="02020603050405020304" charset="0"/>
                <a:ea typeface="宋体" panose="02010600030101010101" pitchFamily="2" charset="-122"/>
              </a:rPr>
              <a:t>顏氏家訓</a:t>
            </a:r>
            <a:r>
              <a:rPr lang="en-US" altLang="en-US" sz="2800" b="0">
                <a:latin typeface="Times New Roman" panose="02020603050405020304" charset="0"/>
                <a:ea typeface="宋体" panose="02010600030101010101" pitchFamily="2" charset="-122"/>
              </a:rPr>
              <a:t>(The Family Instructions of Master Yan) that the dialect of Luoyang and Jinling are the most standard common language.</a:t>
            </a:r>
            <a:endParaRPr lang="en-US" altLang="en-US" sz="2800" b="0">
              <a:latin typeface="Times New Roman" panose="02020603050405020304" charset="0"/>
              <a:ea typeface="宋体" panose="02010600030101010101" pitchFamily="2" charset="-122"/>
            </a:endParaRPr>
          </a:p>
        </p:txBody>
      </p:sp>
      <p:sp>
        <p:nvSpPr>
          <p:cNvPr id="5" name="文本框 4"/>
          <p:cNvSpPr txBox="1"/>
          <p:nvPr/>
        </p:nvSpPr>
        <p:spPr>
          <a:xfrm>
            <a:off x="1091565" y="5711190"/>
            <a:ext cx="3306445" cy="645160"/>
          </a:xfrm>
          <a:prstGeom prst="rect">
            <a:avLst/>
          </a:prstGeom>
          <a:noFill/>
          <a:ln w="9525">
            <a:noFill/>
          </a:ln>
        </p:spPr>
        <p:txBody>
          <a:bodyPr wrap="square">
            <a:spAutoFit/>
          </a:bodyPr>
          <a:p>
            <a:pPr indent="0" algn="ctr"/>
            <a:r>
              <a:rPr lang="en-US" altLang="en-US" b="0">
                <a:latin typeface="Times New Roman" panose="02020603050405020304" charset="0"/>
                <a:ea typeface="宋体" panose="02010600030101010101" pitchFamily="2" charset="-122"/>
              </a:rPr>
              <a:t>Yan Zhitui</a:t>
            </a:r>
            <a:endParaRPr lang="en-US" altLang="en-US" b="0">
              <a:latin typeface="Times New Roman" panose="02020603050405020304" charset="0"/>
              <a:ea typeface="宋体" panose="02010600030101010101" pitchFamily="2" charset="-122"/>
            </a:endParaRPr>
          </a:p>
          <a:p>
            <a:pPr indent="0" algn="ctr"/>
            <a:r>
              <a:rPr lang="en-US" altLang="en-US" b="0">
                <a:latin typeface="Times New Roman" panose="02020603050405020304" charset="0"/>
                <a:ea typeface="宋体" panose="02010600030101010101" pitchFamily="2" charset="-122"/>
              </a:rPr>
              <a:t>(531-597)</a:t>
            </a:r>
            <a:endParaRPr lang="en-US" altLang="en-US" b="0">
              <a:latin typeface="Times New Roman" panose="02020603050405020304" charset="0"/>
              <a:ea typeface="宋体" panose="02010600030101010101" pitchFamily="2" charset="-122"/>
            </a:endParaRPr>
          </a:p>
        </p:txBody>
      </p:sp>
      <p:pic>
        <p:nvPicPr>
          <p:cNvPr id="6" name="图片 5"/>
          <p:cNvPicPr/>
          <p:nvPr/>
        </p:nvPicPr>
        <p:blipFill>
          <a:blip r:embed="rId1" r:link="rId2"/>
          <a:stretch>
            <a:fillRect/>
          </a:stretch>
        </p:blipFill>
        <p:spPr>
          <a:xfrm>
            <a:off x="1091565" y="1885315"/>
            <a:ext cx="3285490" cy="3630930"/>
          </a:xfrm>
          <a:prstGeom prst="rect">
            <a:avLst/>
          </a:prstGeom>
          <a:noFill/>
          <a:ln w="9525">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
        <p:nvSpPr>
          <p:cNvPr id="10" name="圆角矩形 9"/>
          <p:cNvSpPr/>
          <p:nvPr/>
        </p:nvSpPr>
        <p:spPr>
          <a:xfrm>
            <a:off x="3870325" y="608965"/>
            <a:ext cx="4451350" cy="82804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p>
            <a:pPr algn="ctr"/>
            <a:r>
              <a:rPr lang="en-US" altLang="zh-CN" sz="2800"/>
              <a:t>T</a:t>
            </a:r>
            <a:r>
              <a:rPr lang="zh-CN" altLang="en-US" sz="2800"/>
              <a:t>he comprehensive system</a:t>
            </a:r>
            <a:endParaRPr lang="zh-CN" altLang="en-US" sz="2800"/>
          </a:p>
        </p:txBody>
      </p:sp>
      <p:sp>
        <p:nvSpPr>
          <p:cNvPr id="101" name="文本框 100"/>
          <p:cNvSpPr txBox="1"/>
          <p:nvPr/>
        </p:nvSpPr>
        <p:spPr>
          <a:xfrm>
            <a:off x="482600" y="1796415"/>
            <a:ext cx="11227435" cy="521970"/>
          </a:xfrm>
          <a:prstGeom prst="rect">
            <a:avLst/>
          </a:prstGeom>
          <a:noFill/>
          <a:ln w="9525">
            <a:noFill/>
          </a:ln>
        </p:spPr>
        <p:txBody>
          <a:bodyPr wrap="square">
            <a:spAutoFit/>
          </a:bodyPr>
          <a:p>
            <a:pPr indent="0" algn="ctr"/>
            <a:r>
              <a:rPr lang="en-US" sz="2800" b="0">
                <a:latin typeface="Times New Roman" panose="02020603050405020304" charset="0"/>
                <a:ea typeface="MingLiU" panose="02020509000000000000" charset="-120"/>
              </a:rPr>
              <a:t>More people agree that Qieyun adopts a comprehensive phonetic system.</a:t>
            </a:r>
            <a:endParaRPr lang="en-US" altLang="en-US" sz="2800" b="0">
              <a:latin typeface="Times New Roman" panose="02020603050405020304" charset="0"/>
              <a:ea typeface="MingLiU" panose="02020509000000000000" charset="-120"/>
            </a:endParaRPr>
          </a:p>
        </p:txBody>
      </p:sp>
      <p:pic>
        <p:nvPicPr>
          <p:cNvPr id="2" name="图片 1"/>
          <p:cNvPicPr>
            <a:picLocks noChangeAspect="1"/>
          </p:cNvPicPr>
          <p:nvPr/>
        </p:nvPicPr>
        <p:blipFill>
          <a:blip r:embed="rId1"/>
          <a:srcRect l="20241" t="10369" r="20902" b="7543"/>
          <a:stretch>
            <a:fillRect/>
          </a:stretch>
        </p:blipFill>
        <p:spPr>
          <a:xfrm>
            <a:off x="8931910" y="2677795"/>
            <a:ext cx="2101215" cy="2999740"/>
          </a:xfrm>
          <a:prstGeom prst="ellipse">
            <a:avLst/>
          </a:prstGeom>
        </p:spPr>
      </p:pic>
      <p:sp>
        <p:nvSpPr>
          <p:cNvPr id="5" name="文本框 4"/>
          <p:cNvSpPr txBox="1"/>
          <p:nvPr/>
        </p:nvSpPr>
        <p:spPr>
          <a:xfrm>
            <a:off x="8321675" y="5694045"/>
            <a:ext cx="3306445" cy="645160"/>
          </a:xfrm>
          <a:prstGeom prst="rect">
            <a:avLst/>
          </a:prstGeom>
          <a:noFill/>
          <a:ln w="9525">
            <a:noFill/>
          </a:ln>
        </p:spPr>
        <p:txBody>
          <a:bodyPr wrap="square">
            <a:spAutoFit/>
          </a:bodyPr>
          <a:p>
            <a:pPr indent="0" algn="ctr"/>
            <a:r>
              <a:rPr lang="en-US" altLang="en-US" b="0">
                <a:latin typeface="Times New Roman" panose="02020603050405020304" charset="0"/>
                <a:ea typeface="宋体" panose="02010600030101010101" pitchFamily="2" charset="-122"/>
              </a:rPr>
              <a:t>Zhang Taiyan</a:t>
            </a:r>
            <a:endParaRPr lang="en-US" altLang="en-US" b="0">
              <a:latin typeface="Times New Roman" panose="02020603050405020304" charset="0"/>
              <a:ea typeface="宋体" panose="02010600030101010101" pitchFamily="2" charset="-122"/>
            </a:endParaRPr>
          </a:p>
          <a:p>
            <a:pPr indent="0" algn="ctr"/>
            <a:r>
              <a:rPr lang="en-US" altLang="en-US" b="0">
                <a:latin typeface="Times New Roman" panose="02020603050405020304" charset="0"/>
                <a:ea typeface="宋体" panose="02010600030101010101" pitchFamily="2" charset="-122"/>
              </a:rPr>
              <a:t>(1869-1936)</a:t>
            </a:r>
            <a:endParaRPr lang="en-US" altLang="en-US" b="0">
              <a:latin typeface="Times New Roman" panose="02020603050405020304" charset="0"/>
              <a:ea typeface="宋体" panose="02010600030101010101" pitchFamily="2" charset="-122"/>
            </a:endParaRPr>
          </a:p>
        </p:txBody>
      </p:sp>
      <p:sp>
        <p:nvSpPr>
          <p:cNvPr id="3" name="文本框 2"/>
          <p:cNvSpPr txBox="1"/>
          <p:nvPr/>
        </p:nvSpPr>
        <p:spPr>
          <a:xfrm>
            <a:off x="2202815" y="4145280"/>
            <a:ext cx="6118860" cy="521970"/>
          </a:xfrm>
          <a:prstGeom prst="rect">
            <a:avLst/>
          </a:prstGeom>
          <a:noFill/>
          <a:ln w="9525">
            <a:noFill/>
          </a:ln>
        </p:spPr>
        <p:txBody>
          <a:bodyPr wrap="square">
            <a:spAutoFit/>
          </a:bodyPr>
          <a:p>
            <a:pPr indent="0"/>
            <a:r>
              <a:rPr lang="en-US" sz="2800" b="0" i="1">
                <a:latin typeface="Times New Roman" panose="02020603050405020304" charset="0"/>
                <a:ea typeface="MingLiU" panose="02020509000000000000" charset="-120"/>
              </a:rPr>
              <a:t>Qieyun</a:t>
            </a:r>
            <a:r>
              <a:rPr lang="en-US" sz="2800" b="0">
                <a:latin typeface="Times New Roman" panose="02020603050405020304" charset="0"/>
                <a:ea typeface="MingLiU" panose="02020509000000000000" charset="-120"/>
              </a:rPr>
              <a:t> is inherited from ancient times.</a:t>
            </a:r>
            <a:endParaRPr lang="en-US" altLang="en-US" sz="2800" b="0">
              <a:latin typeface="Times New Roman" panose="02020603050405020304" charset="0"/>
              <a:ea typeface="MingLiU" panose="02020509000000000000" charset="-12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
        <p:nvSpPr>
          <p:cNvPr id="10" name="圆角矩形 9"/>
          <p:cNvSpPr/>
          <p:nvPr/>
        </p:nvSpPr>
        <p:spPr>
          <a:xfrm>
            <a:off x="3870325" y="644525"/>
            <a:ext cx="4451350" cy="82804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p>
            <a:pPr algn="ctr"/>
            <a:r>
              <a:rPr lang="en-US" altLang="zh-CN" sz="2800"/>
              <a:t>T</a:t>
            </a:r>
            <a:r>
              <a:rPr lang="zh-CN" altLang="en-US" sz="2800"/>
              <a:t>he comprehensive system</a:t>
            </a:r>
            <a:endParaRPr lang="zh-CN" altLang="en-US" sz="2800"/>
          </a:p>
        </p:txBody>
      </p:sp>
      <p:pic>
        <p:nvPicPr>
          <p:cNvPr id="101" name="图片 100"/>
          <p:cNvPicPr/>
          <p:nvPr/>
        </p:nvPicPr>
        <p:blipFill>
          <a:blip r:embed="rId1" r:link="rId2"/>
          <a:srcRect l="11968" r="44407" b="18367"/>
          <a:stretch>
            <a:fillRect/>
          </a:stretch>
        </p:blipFill>
        <p:spPr>
          <a:xfrm>
            <a:off x="1289050" y="2023745"/>
            <a:ext cx="2581275" cy="3150870"/>
          </a:xfrm>
          <a:prstGeom prst="ellipse">
            <a:avLst/>
          </a:prstGeom>
          <a:noFill/>
          <a:ln w="9525">
            <a:noFill/>
          </a:ln>
        </p:spPr>
      </p:pic>
      <p:sp>
        <p:nvSpPr>
          <p:cNvPr id="5" name="文本框 4"/>
          <p:cNvSpPr txBox="1"/>
          <p:nvPr/>
        </p:nvSpPr>
        <p:spPr>
          <a:xfrm>
            <a:off x="926465" y="5510530"/>
            <a:ext cx="3306445" cy="645160"/>
          </a:xfrm>
          <a:prstGeom prst="rect">
            <a:avLst/>
          </a:prstGeom>
          <a:noFill/>
          <a:ln w="9525">
            <a:noFill/>
          </a:ln>
        </p:spPr>
        <p:txBody>
          <a:bodyPr wrap="square">
            <a:spAutoFit/>
          </a:bodyPr>
          <a:p>
            <a:pPr indent="0" algn="ctr"/>
            <a:r>
              <a:rPr lang="en-US" altLang="en-US" b="0">
                <a:latin typeface="Times New Roman" panose="02020603050405020304" charset="0"/>
                <a:ea typeface="宋体" panose="02010600030101010101" pitchFamily="2" charset="-122"/>
              </a:rPr>
              <a:t>Wang Li</a:t>
            </a:r>
            <a:endParaRPr lang="en-US" altLang="en-US" b="0">
              <a:latin typeface="Times New Roman" panose="02020603050405020304" charset="0"/>
              <a:ea typeface="宋体" panose="02010600030101010101" pitchFamily="2" charset="-122"/>
            </a:endParaRPr>
          </a:p>
          <a:p>
            <a:pPr indent="0" algn="ctr"/>
            <a:r>
              <a:rPr lang="en-US" altLang="en-US" b="0">
                <a:latin typeface="Times New Roman" panose="02020603050405020304" charset="0"/>
                <a:ea typeface="宋体" panose="02010600030101010101" pitchFamily="2" charset="-122"/>
              </a:rPr>
              <a:t>(1900-1986)</a:t>
            </a:r>
            <a:endParaRPr lang="en-US" altLang="en-US" b="0">
              <a:latin typeface="Times New Roman" panose="02020603050405020304" charset="0"/>
              <a:ea typeface="宋体" panose="02010600030101010101" pitchFamily="2" charset="-122"/>
            </a:endParaRPr>
          </a:p>
        </p:txBody>
      </p:sp>
      <p:sp>
        <p:nvSpPr>
          <p:cNvPr id="3" name="文本框 2"/>
          <p:cNvSpPr txBox="1"/>
          <p:nvPr/>
        </p:nvSpPr>
        <p:spPr>
          <a:xfrm>
            <a:off x="4371975" y="2023745"/>
            <a:ext cx="7586345" cy="1291590"/>
          </a:xfrm>
          <a:prstGeom prst="rect">
            <a:avLst/>
          </a:prstGeom>
          <a:noFill/>
          <a:ln w="9525">
            <a:noFill/>
          </a:ln>
        </p:spPr>
        <p:txBody>
          <a:bodyPr wrap="square">
            <a:spAutoFit/>
          </a:bodyPr>
          <a:p>
            <a:pPr indent="0"/>
            <a:r>
              <a:rPr lang="en-US" sz="2600" b="0">
                <a:latin typeface="Times New Roman" panose="02020603050405020304" charset="0"/>
                <a:ea typeface="MingLiU" panose="02020509000000000000" charset="-120"/>
              </a:rPr>
              <a:t>It is possible to infer the ancient phonetic system and to find its link with modern phonetic system, which all can be explained by the </a:t>
            </a:r>
            <a:r>
              <a:rPr lang="en-US" sz="2600" b="0" i="1">
                <a:latin typeface="Times New Roman" panose="02020603050405020304" charset="0"/>
                <a:ea typeface="MingLiU" panose="02020509000000000000" charset="-120"/>
              </a:rPr>
              <a:t>Qieyun</a:t>
            </a:r>
            <a:r>
              <a:rPr lang="en-US" sz="2600" b="0">
                <a:latin typeface="Times New Roman" panose="02020603050405020304" charset="0"/>
                <a:ea typeface="MingLiU" panose="02020509000000000000" charset="-120"/>
              </a:rPr>
              <a:t> system. </a:t>
            </a:r>
            <a:endParaRPr lang="en-US" sz="2600" b="0">
              <a:latin typeface="Times New Roman" panose="02020603050405020304" charset="0"/>
              <a:ea typeface="MingLiU" panose="02020509000000000000" charset="-120"/>
            </a:endParaRPr>
          </a:p>
        </p:txBody>
      </p:sp>
      <p:sp>
        <p:nvSpPr>
          <p:cNvPr id="2" name="文本框 1"/>
          <p:cNvSpPr txBox="1"/>
          <p:nvPr/>
        </p:nvSpPr>
        <p:spPr>
          <a:xfrm>
            <a:off x="4371975" y="3482975"/>
            <a:ext cx="7479030" cy="2891790"/>
          </a:xfrm>
          <a:prstGeom prst="rect">
            <a:avLst/>
          </a:prstGeom>
          <a:noFill/>
          <a:ln w="9525">
            <a:noFill/>
          </a:ln>
        </p:spPr>
        <p:txBody>
          <a:bodyPr wrap="square">
            <a:spAutoFit/>
          </a:bodyPr>
          <a:p>
            <a:pPr indent="0"/>
            <a:r>
              <a:rPr lang="en-US" sz="2600" b="0" i="1">
                <a:latin typeface="Times New Roman" panose="02020603050405020304" charset="0"/>
                <a:ea typeface="MingLiU" panose="02020509000000000000" charset="-120"/>
              </a:rPr>
              <a:t>Qieyun </a:t>
            </a:r>
            <a:r>
              <a:rPr lang="en-US" sz="2600" b="0">
                <a:latin typeface="Times New Roman" panose="02020603050405020304" charset="0"/>
                <a:ea typeface="MingLiU" panose="02020509000000000000" charset="-120"/>
              </a:rPr>
              <a:t>contains the pronunciation of the ancient and the middle time, and covers various dialects.</a:t>
            </a:r>
            <a:endParaRPr lang="en-US" sz="2600" b="0">
              <a:latin typeface="Times New Roman" panose="02020603050405020304" charset="0"/>
              <a:ea typeface="MingLiU" panose="02020509000000000000" charset="-120"/>
            </a:endParaRPr>
          </a:p>
          <a:p>
            <a:pPr indent="0"/>
            <a:r>
              <a:rPr lang="en-US" sz="2600" b="0">
                <a:latin typeface="Times New Roman" panose="02020603050405020304" charset="0"/>
                <a:ea typeface="MingLiU" panose="02020509000000000000" charset="-120"/>
              </a:rPr>
              <a:t>Although it was written in Chang'an, the capital of the Sui Dynasty, it has nothing to do with the actual pronunciation of Chang'an, and is equivalent to the rhymed literature of the Southern and Northern Dynasties.</a:t>
            </a:r>
            <a:endParaRPr lang="en-US" sz="2600" b="0">
              <a:latin typeface="Times New Roman" panose="02020603050405020304" charset="0"/>
              <a:ea typeface="MingLiU" panose="02020509000000000000" charset="-12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
        <p:nvSpPr>
          <p:cNvPr id="10" name="圆角矩形 9"/>
          <p:cNvSpPr/>
          <p:nvPr/>
        </p:nvSpPr>
        <p:spPr>
          <a:xfrm>
            <a:off x="3870325" y="859790"/>
            <a:ext cx="4451350" cy="82804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p>
            <a:pPr algn="ctr"/>
            <a:r>
              <a:rPr lang="en-US" sz="2800"/>
              <a:t>My opinion</a:t>
            </a:r>
            <a:endParaRPr lang="en-US" sz="2800"/>
          </a:p>
        </p:txBody>
      </p:sp>
      <p:sp>
        <p:nvSpPr>
          <p:cNvPr id="102" name="文本框 101"/>
          <p:cNvSpPr txBox="1"/>
          <p:nvPr/>
        </p:nvSpPr>
        <p:spPr>
          <a:xfrm>
            <a:off x="472440" y="2360930"/>
            <a:ext cx="11247120" cy="953135"/>
          </a:xfrm>
          <a:prstGeom prst="rect">
            <a:avLst/>
          </a:prstGeom>
          <a:noFill/>
          <a:ln w="9525">
            <a:noFill/>
          </a:ln>
        </p:spPr>
        <p:txBody>
          <a:bodyPr wrap="square">
            <a:spAutoFit/>
          </a:bodyPr>
          <a:p>
            <a:pPr marL="457200" indent="-457200" algn="ctr">
              <a:buFont typeface="Wingdings" panose="05000000000000000000" charset="0"/>
              <a:buChar char="Ø"/>
            </a:pPr>
            <a:r>
              <a:rPr lang="en-US" sz="2800" b="0">
                <a:latin typeface="Times New Roman" panose="02020603050405020304" charset="0"/>
                <a:ea typeface="宋体" panose="02010600030101010101" pitchFamily="2" charset="-122"/>
              </a:rPr>
              <a:t>Only when the comprehensive phonology</a:t>
            </a:r>
            <a:r>
              <a:rPr lang="en-US" sz="2800" b="0">
                <a:latin typeface="Times New Roman" panose="02020603050405020304" charset="0"/>
                <a:ea typeface="宋体" panose="02010600030101010101" pitchFamily="2" charset="-122"/>
                <a:cs typeface="Times New Roman" panose="02020603050405020304" charset="0"/>
              </a:rPr>
              <a:t> </a:t>
            </a:r>
            <a:r>
              <a:rPr lang="en-US" sz="2800" b="0">
                <a:latin typeface="Times New Roman" panose="02020603050405020304" charset="0"/>
                <a:ea typeface="宋体" panose="02010600030101010101" pitchFamily="2" charset="-122"/>
              </a:rPr>
              <a:t>and the monophonic phonology</a:t>
            </a:r>
            <a:r>
              <a:rPr lang="en-US" sz="2800" b="0">
                <a:latin typeface="Times New Roman" panose="02020603050405020304" charset="0"/>
                <a:ea typeface="宋体" panose="02010600030101010101" pitchFamily="2" charset="-122"/>
                <a:cs typeface="Times New Roman" panose="02020603050405020304" charset="0"/>
              </a:rPr>
              <a:t> overlap can the whole phonological system of </a:t>
            </a:r>
            <a:r>
              <a:rPr lang="en-US" sz="2800" b="0" i="1">
                <a:latin typeface="Times New Roman" panose="02020603050405020304" charset="0"/>
                <a:ea typeface="宋体" panose="02010600030101010101" pitchFamily="2" charset="-122"/>
                <a:cs typeface="Times New Roman" panose="02020603050405020304" charset="0"/>
              </a:rPr>
              <a:t>Qieyun</a:t>
            </a:r>
            <a:r>
              <a:rPr lang="en-US" sz="2800" b="0">
                <a:latin typeface="Times New Roman" panose="02020603050405020304" charset="0"/>
                <a:ea typeface="宋体" panose="02010600030101010101" pitchFamily="2" charset="-122"/>
                <a:cs typeface="Times New Roman" panose="02020603050405020304" charset="0"/>
              </a:rPr>
              <a:t> be embodied.</a:t>
            </a:r>
            <a:endParaRPr lang="en-US" sz="2800" b="0">
              <a:latin typeface="Times New Roman" panose="02020603050405020304" charset="0"/>
              <a:ea typeface="宋体" panose="02010600030101010101" pitchFamily="2" charset="-122"/>
              <a:cs typeface="Times New Roman" panose="02020603050405020304" charset="0"/>
            </a:endParaRPr>
          </a:p>
        </p:txBody>
      </p:sp>
      <p:sp>
        <p:nvSpPr>
          <p:cNvPr id="2" name="文本框 1"/>
          <p:cNvSpPr txBox="1"/>
          <p:nvPr/>
        </p:nvSpPr>
        <p:spPr>
          <a:xfrm>
            <a:off x="472440" y="3707130"/>
            <a:ext cx="11247120" cy="1814830"/>
          </a:xfrm>
          <a:prstGeom prst="rect">
            <a:avLst/>
          </a:prstGeom>
          <a:noFill/>
          <a:ln w="9525">
            <a:noFill/>
          </a:ln>
        </p:spPr>
        <p:txBody>
          <a:bodyPr wrap="square">
            <a:spAutoFit/>
          </a:bodyPr>
          <a:p>
            <a:pPr marL="457200" indent="-457200" algn="ctr">
              <a:buFont typeface="Wingdings" panose="05000000000000000000" charset="0"/>
              <a:buChar char="Ø"/>
            </a:pPr>
            <a:r>
              <a:rPr lang="en-US" sz="2800" b="0">
                <a:latin typeface="Times New Roman" panose="02020603050405020304" charset="0"/>
                <a:ea typeface="宋体" panose="02010600030101010101" pitchFamily="2" charset="-122"/>
              </a:rPr>
              <a:t>Lu Fayan and other scholars did not explain that they considered a certain sounds as the basic phonetic system, but their original intention was to think that the tones in the rhymes of predecessors were somewhat different. Then they set up a unified phonetic system together.</a:t>
            </a:r>
            <a:endParaRPr lang="en-US" sz="2800" b="0">
              <a:latin typeface="Times New Roman" panose="02020603050405020304" charset="0"/>
              <a:ea typeface="宋体" panose="02010600030101010101" pitchFamily="2"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
        <p:nvSpPr>
          <p:cNvPr id="10" name="圆角矩形 9"/>
          <p:cNvSpPr/>
          <p:nvPr/>
        </p:nvSpPr>
        <p:spPr>
          <a:xfrm>
            <a:off x="3870325" y="859790"/>
            <a:ext cx="4451350" cy="82804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p>
            <a:pPr algn="ctr"/>
            <a:r>
              <a:rPr lang="en-US" sz="2800"/>
              <a:t>My opinion</a:t>
            </a:r>
            <a:endParaRPr lang="en-US" sz="2800"/>
          </a:p>
        </p:txBody>
      </p:sp>
      <p:sp>
        <p:nvSpPr>
          <p:cNvPr id="2" name="文本框 1"/>
          <p:cNvSpPr txBox="1"/>
          <p:nvPr/>
        </p:nvSpPr>
        <p:spPr>
          <a:xfrm>
            <a:off x="652145" y="2273300"/>
            <a:ext cx="11247120" cy="1383665"/>
          </a:xfrm>
          <a:prstGeom prst="rect">
            <a:avLst/>
          </a:prstGeom>
          <a:noFill/>
          <a:ln w="9525">
            <a:noFill/>
          </a:ln>
        </p:spPr>
        <p:txBody>
          <a:bodyPr wrap="square">
            <a:spAutoFit/>
          </a:bodyPr>
          <a:p>
            <a:pPr marL="457200" indent="-457200" algn="ctr">
              <a:buFont typeface="Wingdings" panose="05000000000000000000" charset="0"/>
              <a:buChar char="Ø"/>
            </a:pPr>
            <a:r>
              <a:rPr lang="en-US" sz="2800" b="0">
                <a:latin typeface="Times New Roman" panose="02020603050405020304" charset="0"/>
                <a:ea typeface="宋体" panose="02010600030101010101" pitchFamily="2" charset="-122"/>
              </a:rPr>
              <a:t>Yan zhitui 顏之推: </a:t>
            </a:r>
            <a:r>
              <a:rPr lang="en-US" sz="2800" b="0">
                <a:solidFill>
                  <a:srgbClr val="FF0000"/>
                </a:solidFill>
                <a:latin typeface="Times New Roman" panose="02020603050405020304" charset="0"/>
                <a:ea typeface="宋体" panose="02010600030101010101" pitchFamily="2" charset="-122"/>
              </a:rPr>
              <a:t>the phonology of capital</a:t>
            </a:r>
            <a:r>
              <a:rPr lang="en-US" sz="2800" b="0">
                <a:latin typeface="Times New Roman" panose="02020603050405020304" charset="0"/>
                <a:ea typeface="宋体" panose="02010600030101010101" pitchFamily="2" charset="-122"/>
              </a:rPr>
              <a:t> was used as </a:t>
            </a:r>
            <a:r>
              <a:rPr lang="en-US" sz="2800" b="0">
                <a:solidFill>
                  <a:srgbClr val="FF0000"/>
                </a:solidFill>
                <a:latin typeface="Times New Roman" panose="02020603050405020304" charset="0"/>
                <a:ea typeface="宋体" panose="02010600030101010101" pitchFamily="2" charset="-122"/>
              </a:rPr>
              <a:t>the standard</a:t>
            </a:r>
            <a:r>
              <a:rPr lang="en-US" sz="2800" b="0">
                <a:latin typeface="Times New Roman" panose="02020603050405020304" charset="0"/>
                <a:ea typeface="宋体" panose="02010600030101010101" pitchFamily="2" charset="-122"/>
              </a:rPr>
              <a:t> in </a:t>
            </a:r>
            <a:r>
              <a:rPr lang="en-US" sz="2800" b="0" i="1">
                <a:latin typeface="Times New Roman" panose="02020603050405020304" charset="0"/>
                <a:ea typeface="宋体" panose="02010600030101010101" pitchFamily="2" charset="-122"/>
              </a:rPr>
              <a:t>Qieyun</a:t>
            </a:r>
            <a:r>
              <a:rPr lang="en-US" sz="2800" b="0">
                <a:latin typeface="Times New Roman" panose="02020603050405020304" charset="0"/>
                <a:ea typeface="宋体" panose="02010600030101010101" pitchFamily="2" charset="-122"/>
              </a:rPr>
              <a:t>, also the phonology of different regions was researched and referred to for comparison.</a:t>
            </a:r>
            <a:endParaRPr lang="en-US" sz="2800" b="0">
              <a:latin typeface="Times New Roman" panose="02020603050405020304" charset="0"/>
              <a:ea typeface="宋体" panose="02010600030101010101" pitchFamily="2" charset="-122"/>
            </a:endParaRPr>
          </a:p>
        </p:txBody>
      </p:sp>
      <p:sp>
        <p:nvSpPr>
          <p:cNvPr id="3" name="文本框 2"/>
          <p:cNvSpPr txBox="1"/>
          <p:nvPr/>
        </p:nvSpPr>
        <p:spPr>
          <a:xfrm>
            <a:off x="652145" y="4013835"/>
            <a:ext cx="11247120" cy="1383665"/>
          </a:xfrm>
          <a:prstGeom prst="rect">
            <a:avLst/>
          </a:prstGeom>
          <a:noFill/>
          <a:ln w="9525">
            <a:noFill/>
          </a:ln>
        </p:spPr>
        <p:txBody>
          <a:bodyPr wrap="square">
            <a:spAutoFit/>
          </a:bodyPr>
          <a:p>
            <a:pPr marL="457200" indent="-457200" algn="ctr">
              <a:buFont typeface="Wingdings" panose="05000000000000000000" charset="0"/>
              <a:buChar char="Ø"/>
            </a:pPr>
            <a:r>
              <a:rPr lang="en-US" sz="2800" b="0">
                <a:latin typeface="Times New Roman" panose="02020603050405020304" charset="0"/>
                <a:ea typeface="宋体" panose="02010600030101010101" pitchFamily="2" charset="-122"/>
              </a:rPr>
              <a:t>Chang an, Luoyang and Jinling were </a:t>
            </a:r>
            <a:r>
              <a:rPr lang="en-US" sz="2800" b="0">
                <a:solidFill>
                  <a:srgbClr val="FF0000"/>
                </a:solidFill>
                <a:latin typeface="Times New Roman" panose="02020603050405020304" charset="0"/>
                <a:ea typeface="宋体" panose="02010600030101010101" pitchFamily="2" charset="-122"/>
              </a:rPr>
              <a:t>all capitals</a:t>
            </a:r>
            <a:r>
              <a:rPr lang="en-US" sz="2800" b="0">
                <a:latin typeface="Times New Roman" panose="02020603050405020304" charset="0"/>
                <a:ea typeface="宋体" panose="02010600030101010101" pitchFamily="2" charset="-122"/>
              </a:rPr>
              <a:t> from the Zhou Dynasty to the Song Dynasty and had certain intercommunity in phonology. They has inherited the ancient and modern official phonology.</a:t>
            </a:r>
            <a:endParaRPr lang="en-US" sz="2800" b="0">
              <a:latin typeface="Times New Roman" panose="02020603050405020304" charset="0"/>
              <a:ea typeface="宋体" panose="02010600030101010101" pitchFamily="2"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
        <p:nvSpPr>
          <p:cNvPr id="10" name="圆角矩形 9"/>
          <p:cNvSpPr/>
          <p:nvPr/>
        </p:nvSpPr>
        <p:spPr>
          <a:xfrm>
            <a:off x="3870325" y="859790"/>
            <a:ext cx="4451350" cy="82804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p>
            <a:pPr algn="ctr"/>
            <a:r>
              <a:rPr lang="en-US" sz="2800"/>
              <a:t>My opinion</a:t>
            </a:r>
            <a:endParaRPr lang="en-US" sz="2800"/>
          </a:p>
        </p:txBody>
      </p:sp>
      <p:sp>
        <p:nvSpPr>
          <p:cNvPr id="2" name="文本框 1"/>
          <p:cNvSpPr txBox="1"/>
          <p:nvPr/>
        </p:nvSpPr>
        <p:spPr>
          <a:xfrm>
            <a:off x="652145" y="2273300"/>
            <a:ext cx="11247120" cy="953135"/>
          </a:xfrm>
          <a:prstGeom prst="rect">
            <a:avLst/>
          </a:prstGeom>
          <a:noFill/>
          <a:ln w="9525">
            <a:noFill/>
          </a:ln>
        </p:spPr>
        <p:txBody>
          <a:bodyPr wrap="square">
            <a:spAutoFit/>
          </a:bodyPr>
          <a:p>
            <a:pPr marL="457200" indent="-457200" algn="just">
              <a:buFont typeface="Wingdings" panose="05000000000000000000" charset="0"/>
              <a:buChar char="Ø"/>
            </a:pPr>
            <a:r>
              <a:rPr lang="en-US" sz="2800" b="0">
                <a:latin typeface="Times New Roman" panose="02020603050405020304" charset="0"/>
                <a:ea typeface="宋体" panose="02010600030101010101" pitchFamily="2" charset="-122"/>
              </a:rPr>
              <a:t>Example</a:t>
            </a:r>
            <a:r>
              <a:rPr lang="zh-CN" altLang="en-US" sz="2800" b="0">
                <a:latin typeface="Times New Roman" panose="02020603050405020304" charset="0"/>
                <a:ea typeface="宋体" panose="02010600030101010101" pitchFamily="2" charset="-122"/>
              </a:rPr>
              <a:t>：</a:t>
            </a:r>
            <a:endParaRPr lang="zh-CN" altLang="en-US" sz="2800" b="0">
              <a:latin typeface="Times New Roman" panose="02020603050405020304" charset="0"/>
              <a:ea typeface="宋体" panose="02010600030101010101" pitchFamily="2" charset="-122"/>
            </a:endParaRPr>
          </a:p>
          <a:p>
            <a:pPr indent="0" algn="ctr">
              <a:buFont typeface="Wingdings" panose="05000000000000000000" charset="0"/>
              <a:buNone/>
            </a:pPr>
            <a:r>
              <a:rPr lang="en-US" sz="2800" b="0">
                <a:latin typeface="Times New Roman" panose="02020603050405020304" charset="0"/>
                <a:ea typeface="宋体" panose="02010600030101010101" pitchFamily="2" charset="-122"/>
              </a:rPr>
              <a:t>䅻 was for the phonology of Changsha.  </a:t>
            </a:r>
            <a:endParaRPr lang="en-US" sz="2800" b="0">
              <a:latin typeface="Times New Roman" panose="02020603050405020304" charset="0"/>
              <a:ea typeface="宋体" panose="02010600030101010101" pitchFamily="2" charset="-122"/>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
        <p:nvSpPr>
          <p:cNvPr id="10" name="圆角矩形 9"/>
          <p:cNvSpPr/>
          <p:nvPr/>
        </p:nvSpPr>
        <p:spPr>
          <a:xfrm>
            <a:off x="3870325" y="859790"/>
            <a:ext cx="4451350" cy="82804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p>
            <a:pPr algn="ctr"/>
            <a:r>
              <a:rPr lang="en-US" sz="2800"/>
              <a:t>My opinion</a:t>
            </a:r>
            <a:endParaRPr lang="en-US" sz="2800"/>
          </a:p>
        </p:txBody>
      </p:sp>
      <p:sp>
        <p:nvSpPr>
          <p:cNvPr id="3" name="文本框 2"/>
          <p:cNvSpPr txBox="1"/>
          <p:nvPr/>
        </p:nvSpPr>
        <p:spPr>
          <a:xfrm>
            <a:off x="1996440" y="2591435"/>
            <a:ext cx="8199120" cy="2861310"/>
          </a:xfrm>
          <a:prstGeom prst="rect">
            <a:avLst/>
          </a:prstGeom>
          <a:noFill/>
          <a:ln w="9525">
            <a:noFill/>
          </a:ln>
        </p:spPr>
        <p:txBody>
          <a:bodyPr wrap="square">
            <a:spAutoFit/>
          </a:bodyPr>
          <a:p>
            <a:pPr marL="457200" indent="-457200" algn="ctr">
              <a:buFont typeface="Wingdings" panose="05000000000000000000" charset="0"/>
              <a:buChar char="Ø"/>
            </a:pPr>
            <a:r>
              <a:rPr lang="en-US" sz="3600" b="0">
                <a:solidFill>
                  <a:schemeClr val="tx1"/>
                </a:solidFill>
                <a:latin typeface="Times New Roman" panose="02020603050405020304" charset="0"/>
                <a:ea typeface="宋体" panose="02010600030101010101" pitchFamily="2" charset="-122"/>
              </a:rPr>
              <a:t>phonetic system of </a:t>
            </a:r>
            <a:r>
              <a:rPr lang="en-US" sz="3600" b="0" i="1">
                <a:solidFill>
                  <a:schemeClr val="tx1"/>
                </a:solidFill>
                <a:latin typeface="Times New Roman" panose="02020603050405020304" charset="0"/>
                <a:ea typeface="宋体" panose="02010600030101010101" pitchFamily="2" charset="-122"/>
              </a:rPr>
              <a:t>Qieyun</a:t>
            </a:r>
            <a:r>
              <a:rPr lang="en-US" sz="3600" b="0">
                <a:solidFill>
                  <a:schemeClr val="tx1"/>
                </a:solidFill>
                <a:latin typeface="Times New Roman" panose="02020603050405020304" charset="0"/>
                <a:ea typeface="宋体" panose="02010600030101010101" pitchFamily="2" charset="-122"/>
              </a:rPr>
              <a:t> is </a:t>
            </a:r>
            <a:r>
              <a:rPr lang="en-US" sz="3600" b="0">
                <a:solidFill>
                  <a:srgbClr val="C00000"/>
                </a:solidFill>
                <a:latin typeface="Times New Roman" panose="02020603050405020304" charset="0"/>
                <a:ea typeface="宋体" panose="02010600030101010101" pitchFamily="2" charset="-122"/>
              </a:rPr>
              <a:t>a comprehensive phonology </a:t>
            </a:r>
            <a:r>
              <a:rPr lang="en-US" sz="3600" b="0">
                <a:solidFill>
                  <a:schemeClr val="tx1"/>
                </a:solidFill>
                <a:latin typeface="Times New Roman" panose="02020603050405020304" charset="0"/>
                <a:ea typeface="宋体" panose="02010600030101010101" pitchFamily="2" charset="-122"/>
              </a:rPr>
              <a:t>in principle, which </a:t>
            </a:r>
            <a:r>
              <a:rPr lang="en-US" sz="3600" b="0">
                <a:solidFill>
                  <a:srgbClr val="C00000"/>
                </a:solidFill>
                <a:latin typeface="Times New Roman" panose="02020603050405020304" charset="0"/>
                <a:ea typeface="宋体" panose="02010600030101010101" pitchFamily="2" charset="-122"/>
              </a:rPr>
              <a:t>based on the capital official phonology</a:t>
            </a:r>
            <a:r>
              <a:rPr lang="en-US" sz="3600" b="0">
                <a:solidFill>
                  <a:schemeClr val="tx1"/>
                </a:solidFill>
                <a:latin typeface="Times New Roman" panose="02020603050405020304" charset="0"/>
                <a:ea typeface="宋体" panose="02010600030101010101" pitchFamily="2" charset="-122"/>
              </a:rPr>
              <a:t> and the accepted </a:t>
            </a:r>
            <a:r>
              <a:rPr lang="en-US" sz="3600" b="0">
                <a:solidFill>
                  <a:srgbClr val="C00000"/>
                </a:solidFill>
                <a:latin typeface="Times New Roman" panose="02020603050405020304" charset="0"/>
                <a:ea typeface="宋体" panose="02010600030101010101" pitchFamily="2" charset="-122"/>
              </a:rPr>
              <a:t>a part other regional phonetic sounds</a:t>
            </a:r>
            <a:r>
              <a:rPr lang="en-US" sz="3600" b="0">
                <a:solidFill>
                  <a:schemeClr val="tx1"/>
                </a:solidFill>
                <a:latin typeface="Times New Roman" panose="02020603050405020304" charset="0"/>
                <a:ea typeface="宋体" panose="02010600030101010101" pitchFamily="2" charset="-122"/>
              </a:rPr>
              <a:t>.</a:t>
            </a:r>
            <a:endParaRPr lang="en-US" sz="3600" b="0">
              <a:solidFill>
                <a:schemeClr val="tx1"/>
              </a:solidFill>
              <a:latin typeface="Times New Roman" panose="02020603050405020304" charset="0"/>
              <a:ea typeface="宋体" panose="02010600030101010101" pitchFamily="2" charset="-122"/>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
        <p:nvSpPr>
          <p:cNvPr id="100" name="文本框 99"/>
          <p:cNvSpPr txBox="1"/>
          <p:nvPr/>
        </p:nvSpPr>
        <p:spPr>
          <a:xfrm>
            <a:off x="3530600" y="2770822"/>
            <a:ext cx="5080000" cy="706755"/>
          </a:xfrm>
          <a:prstGeom prst="rect">
            <a:avLst/>
          </a:prstGeom>
          <a:noFill/>
          <a:ln w="9525">
            <a:noFill/>
          </a:ln>
        </p:spPr>
        <p:txBody>
          <a:bodyPr>
            <a:spAutoFit/>
          </a:bodyPr>
          <a:p>
            <a:pPr indent="0" algn="ctr"/>
            <a:r>
              <a:rPr lang="en-US" sz="4000" b="1">
                <a:solidFill>
                  <a:srgbClr val="FF0000"/>
                </a:solidFill>
                <a:latin typeface="Times New Roman" panose="02020603050405020304" charset="0"/>
                <a:ea typeface="宋体" panose="02010600030101010101" pitchFamily="2" charset="-122"/>
              </a:rPr>
              <a:t>Conclusion</a:t>
            </a:r>
            <a:endParaRPr lang="en-US" altLang="en-US" sz="4000" b="1">
              <a:solidFill>
                <a:srgbClr val="FF0000"/>
              </a:solidFill>
              <a:latin typeface="Times New Roman" panose="02020603050405020304" charset="0"/>
              <a:ea typeface="宋体" panose="02010600030101010101" pitchFamily="2" charset="-122"/>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14" name="Rectangle 3"/>
          <p:cNvSpPr txBox="1">
            <a:spLocks noChangeArrowheads="1"/>
          </p:cNvSpPr>
          <p:nvPr/>
        </p:nvSpPr>
        <p:spPr bwMode="auto">
          <a:xfrm rot="16200000" flipH="1">
            <a:off x="5633720" y="-22860"/>
            <a:ext cx="923290" cy="6430645"/>
          </a:xfrm>
          <a:prstGeom prst="rect">
            <a:avLst/>
          </a:prstGeom>
          <a:noFill/>
        </p:spPr>
        <p:txBody>
          <a:bodyPr vert="eaVert" wrap="square" lIns="0" tIns="0" rIns="0" bIns="0">
            <a:spAutoFit/>
          </a:bodyPr>
          <a:lstStyle>
            <a:lvl1pPr algn="ctr">
              <a:spcBef>
                <a:spcPct val="0"/>
              </a:spcBef>
              <a:buNone/>
              <a:defRPr lang="ko-KR" altLang="en-US" sz="4400" b="1" baseline="0" dirty="0">
                <a:solidFill>
                  <a:schemeClr val="bg1"/>
                </a:solidFill>
                <a:effectLst>
                  <a:outerShdw blurRad="12700" dist="25400" dir="5400000" algn="t" rotWithShape="0">
                    <a:prstClr val="black">
                      <a:alpha val="50000"/>
                    </a:prstClr>
                  </a:outerShdw>
                </a:effectLst>
                <a:latin typeface="Tahoma" panose="020B0604030504040204" pitchFamily="34" charset="0"/>
                <a:ea typeface="Tahoma" panose="020B0604030504040204" pitchFamily="34" charset="0"/>
                <a:cs typeface="Tahoma" panose="020B0604030504040204" pitchFamily="34" charset="0"/>
              </a:defRPr>
            </a:lvl1pPr>
          </a:lstStyle>
          <a:p>
            <a:pPr algn="ctr"/>
            <a:r>
              <a:rPr lang="en-US" altLang="ko-KR" sz="6000" dirty="0">
                <a:solidFill>
                  <a:schemeClr val="tx1"/>
                </a:solidFill>
                <a:effectLst>
                  <a:outerShdw blurRad="38100" dist="19050" dir="2700000" algn="tl" rotWithShape="0">
                    <a:schemeClr val="dk1">
                      <a:alpha val="40000"/>
                    </a:schemeClr>
                  </a:outerShdw>
                </a:effectLst>
                <a:latin typeface="Times New Roman" panose="02020603050405020304" charset="0"/>
                <a:ea typeface="华文中宋" panose="02010600040101010101" charset="-122"/>
                <a:cs typeface="Times New Roman" panose="02020603050405020304" charset="0"/>
              </a:rPr>
              <a:t>Thank You</a:t>
            </a:r>
            <a:r>
              <a:rPr lang="en-US" altLang="ko-KR" sz="935" dirty="0">
                <a:solidFill>
                  <a:schemeClr val="tx1"/>
                </a:solidFill>
                <a:effectLst>
                  <a:outerShdw blurRad="38100" dist="19050" dir="2700000" algn="tl" rotWithShape="0">
                    <a:schemeClr val="dk1">
                      <a:alpha val="40000"/>
                    </a:schemeClr>
                  </a:outerShdw>
                </a:effectLst>
                <a:latin typeface="Times New Roman" panose="02020603050405020304" charset="0"/>
                <a:ea typeface="华文中宋" panose="02010600040101010101" charset="-122"/>
                <a:cs typeface="Times New Roman" panose="02020603050405020304" charset="0"/>
              </a:rPr>
              <a:t> </a:t>
            </a:r>
            <a:endParaRPr lang="en-US" altLang="ko-KR" sz="935" dirty="0">
              <a:solidFill>
                <a:schemeClr val="tx1"/>
              </a:solidFill>
              <a:effectLst>
                <a:outerShdw blurRad="38100" dist="19050" dir="2700000" algn="tl" rotWithShape="0">
                  <a:schemeClr val="dk1">
                    <a:alpha val="40000"/>
                  </a:schemeClr>
                </a:outerShdw>
              </a:effectLst>
              <a:latin typeface="Times New Roman" panose="02020603050405020304" charset="0"/>
              <a:ea typeface="华文中宋" panose="02010600040101010101" charset="-122"/>
              <a:cs typeface="Times New Roman" panose="02020603050405020304" charset="0"/>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tags/tag1.xml><?xml version="1.0" encoding="utf-8"?>
<p:tagLst xmlns:p="http://schemas.openxmlformats.org/presentationml/2006/main">
  <p:tag name="KSO_WM_UNIT_PLACING_PICTURE_USER_VIEWPORT" val="{&quot;height&quot;:7200,&quot;width&quot;:7200}"/>
</p:tagLst>
</file>

<file path=ppt/tags/tag2.xml><?xml version="1.0" encoding="utf-8"?>
<p:tagLst xmlns:p="http://schemas.openxmlformats.org/presentationml/2006/main">
  <p:tag name="KSO_WM_UNIT_PLACING_PICTURE_USER_VIEWPORT" val="{&quot;height&quot;:7200,&quot;width&quot;:7200}"/>
</p:tagLst>
</file>

<file path=ppt/tags/tag3.xml><?xml version="1.0" encoding="utf-8"?>
<p:tagLst xmlns:p="http://schemas.openxmlformats.org/presentationml/2006/main">
  <p:tag name="KSO_WM_UNIT_PLACING_PICTURE_USER_VIEWPORT" val="{&quot;height&quot;:7200,&quot;width&quot;:7200}"/>
</p:tagLst>
</file>

<file path=ppt/tags/tag4.xml><?xml version="1.0" encoding="utf-8"?>
<p:tagLst xmlns:p="http://schemas.openxmlformats.org/presentationml/2006/main">
  <p:tag name="KSO_WM_UNIT_PLACING_PICTURE_USER_VIEWPORT" val="{&quot;height&quot;:7200,&quot;width&quot;:7200}"/>
</p:tagLst>
</file>

<file path=ppt/theme/theme1.xml><?xml version="1.0" encoding="utf-8"?>
<a:theme xmlns:a="http://schemas.openxmlformats.org/drawingml/2006/main" name="www.33ppt.com">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5417</Words>
  <Application>WPS 演示</Application>
  <PresentationFormat>Custom</PresentationFormat>
  <Paragraphs>220</Paragraphs>
  <Slides>26</Slides>
  <Notes>0</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26</vt:i4>
      </vt:variant>
    </vt:vector>
  </HeadingPairs>
  <TitlesOfParts>
    <vt:vector size="40" baseType="lpstr">
      <vt:lpstr>Arial</vt:lpstr>
      <vt:lpstr>宋体</vt:lpstr>
      <vt:lpstr>Wingdings</vt:lpstr>
      <vt:lpstr>Times New Roman</vt:lpstr>
      <vt:lpstr>黑体</vt:lpstr>
      <vt:lpstr>微软雅黑</vt:lpstr>
      <vt:lpstr>Wingdings</vt:lpstr>
      <vt:lpstr>Calibri</vt:lpstr>
      <vt:lpstr>Arial Unicode MS</vt:lpstr>
      <vt:lpstr>Calibri Light</vt:lpstr>
      <vt:lpstr>MingLiU</vt:lpstr>
      <vt:lpstr>Tahoma</vt:lpstr>
      <vt:lpstr>华文中宋</vt:lpstr>
      <vt:lpstr>www.33ppt.com</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www.33ppt.com</dc:title>
  <dc:creator>www.33ppt.com</dc:creator>
  <cp:lastModifiedBy>泰域</cp:lastModifiedBy>
  <cp:revision>81</cp:revision>
  <dcterms:created xsi:type="dcterms:W3CDTF">2017-03-03T07:14:00Z</dcterms:created>
  <dcterms:modified xsi:type="dcterms:W3CDTF">2021-06-04T13:27:46Z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2052-11.1.0.10495</vt:lpwstr>
  </property>
  <property fmtid="{D5CDD505-2E9C-101B-9397-08002B2CF9AE}" pid="3" name="ICV">
    <vt:lpwstr>EA5E26375C4C4EBDAE618DC228BC4397</vt:lpwstr>
  </property>
</Properties>
</file>