
<file path=[Content_Types].xml><?xml version="1.0" encoding="utf-8"?>
<Types xmlns="http://schemas.openxmlformats.org/package/2006/content-types">
  <Default Extension="emf" ContentType="image/x-emf"/>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6" r:id="rId1"/>
  </p:sldMasterIdLst>
  <p:notesMasterIdLst>
    <p:notesMasterId r:id="rId19"/>
  </p:notesMasterIdLst>
  <p:sldIdLst>
    <p:sldId id="256" r:id="rId2"/>
    <p:sldId id="258" r:id="rId3"/>
    <p:sldId id="260" r:id="rId4"/>
    <p:sldId id="262" r:id="rId5"/>
    <p:sldId id="299" r:id="rId6"/>
    <p:sldId id="264" r:id="rId7"/>
    <p:sldId id="300" r:id="rId8"/>
    <p:sldId id="263" r:id="rId9"/>
    <p:sldId id="301" r:id="rId10"/>
    <p:sldId id="303" r:id="rId11"/>
    <p:sldId id="266" r:id="rId12"/>
    <p:sldId id="265" r:id="rId13"/>
    <p:sldId id="271" r:id="rId14"/>
    <p:sldId id="305" r:id="rId15"/>
    <p:sldId id="306" r:id="rId16"/>
    <p:sldId id="270" r:id="rId17"/>
    <p:sldId id="307" r:id="rId18"/>
  </p:sldIdLst>
  <p:sldSz cx="9144000" cy="5143500" type="screen16x9"/>
  <p:notesSz cx="6858000" cy="9144000"/>
  <p:embeddedFontLst>
    <p:embeddedFont>
      <p:font typeface="Calibri" panose="020F0502020204030204" pitchFamily="34" charset="0"/>
      <p:regular r:id="rId20"/>
      <p:bold r:id="rId21"/>
      <p:italic r:id="rId22"/>
      <p:boldItalic r:id="rId23"/>
    </p:embeddedFont>
    <p:embeddedFont>
      <p:font typeface="Hind Siliguri" panose="02000000000000000000" pitchFamily="2" charset="0"/>
      <p:regular r:id="rId24"/>
      <p:bold r:id="rId25"/>
    </p:embeddedFont>
    <p:embeddedFont>
      <p:font typeface="Lexend Mega" pitchFamily="2" charset="0"/>
      <p:regular r:id="rId26"/>
      <p:bold r:id="rId27"/>
    </p:embeddedFont>
    <p:embeddedFont>
      <p:font typeface="Lexend Mega Black" pitchFamily="2" charset="0"/>
      <p:bold r:id="rId28"/>
    </p:embeddedFont>
    <p:embeddedFont>
      <p:font typeface="Open Sans" panose="02000000000000000000" pitchFamily="2"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9AA0A6"/>
          </p15:clr>
        </p15:guide>
        <p15:guide id="2" pos="2880">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132C030-26D1-4318-B321-977924439D95}">
  <a:tblStyle styleId="{8132C030-26D1-4318-B321-977924439D9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319" autoAdjust="0"/>
  </p:normalViewPr>
  <p:slideViewPr>
    <p:cSldViewPr snapToGrid="0">
      <p:cViewPr varScale="1">
        <p:scale>
          <a:sx n="85" d="100"/>
          <a:sy n="85" d="100"/>
        </p:scale>
        <p:origin x="966"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font" Target="fonts/font7.fntdata" /><Relationship Id="rId3" Type="http://schemas.openxmlformats.org/officeDocument/2006/relationships/slide" Target="slides/slide2.xml" /><Relationship Id="rId21" Type="http://schemas.openxmlformats.org/officeDocument/2006/relationships/font" Target="fonts/font2.fntdata" /><Relationship Id="rId34" Type="http://schemas.openxmlformats.org/officeDocument/2006/relationships/viewProps" Target="view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font" Target="fonts/font6.fntdata" /><Relationship Id="rId33"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font" Target="fonts/font1.fntdata" /><Relationship Id="rId29" Type="http://schemas.openxmlformats.org/officeDocument/2006/relationships/font" Target="fonts/font10.fntdata"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font" Target="fonts/font5.fntdata" /><Relationship Id="rId32" Type="http://schemas.openxmlformats.org/officeDocument/2006/relationships/font" Target="fonts/font13.fntdata"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font" Target="fonts/font4.fntdata" /><Relationship Id="rId28" Type="http://schemas.openxmlformats.org/officeDocument/2006/relationships/font" Target="fonts/font9.fntdata" /><Relationship Id="rId36" Type="http://schemas.openxmlformats.org/officeDocument/2006/relationships/tableStyles" Target="tableStyles.xml" /><Relationship Id="rId10" Type="http://schemas.openxmlformats.org/officeDocument/2006/relationships/slide" Target="slides/slide9.xml" /><Relationship Id="rId19" Type="http://schemas.openxmlformats.org/officeDocument/2006/relationships/notesMaster" Target="notesMasters/notesMaster1.xml" /><Relationship Id="rId31" Type="http://schemas.openxmlformats.org/officeDocument/2006/relationships/font" Target="fonts/font12.fntdata"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font" Target="fonts/font3.fntdata" /><Relationship Id="rId27" Type="http://schemas.openxmlformats.org/officeDocument/2006/relationships/font" Target="fonts/font8.fntdata" /><Relationship Id="rId30" Type="http://schemas.openxmlformats.org/officeDocument/2006/relationships/font" Target="fonts/font11.fntdata" /><Relationship Id="rId35"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10dc7883a15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10dc7883a1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112570a4b0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112570a4b0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10fc47a80b7_1_139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10fc47a80b7_1_139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10fc47a80b7_1_139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10fc47a80b7_1_139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 UK- reputable global retail fashion market. However, the most recent shutdown and the current economic situation have severely damaged it. As a result, the industry has requested increased funding from the government. Without significant government assistance, half of the industry may run the risk of entering an unsustainable future.</a:t>
            </a:r>
          </a:p>
          <a:p>
            <a:pPr marL="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The UK's fashion industry has benefited greatly from political stability in that country. The uncertainty surrounding Brexit, though, has worried many. Each year, the UK imports footwear and apparel worth almost £10 billion from Europe. Therefore, for the industry to continue to succeed, it requires very solid trading relations with the EU.</a:t>
            </a:r>
          </a:p>
          <a:p>
            <a:pPr marL="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The political commentary and fashion world in the UK are heavily influenced. Many consumers' behaviors are influenced by what they wear and how they dress. It is important to keep in mind, though, that clothes can occasionally go beyond the concept of "fashion" and be utilized to make political remarks</a:t>
            </a:r>
          </a:p>
          <a:p>
            <a:pPr marL="0">
              <a:lnSpc>
                <a:spcPct val="107000"/>
              </a:lnSpc>
              <a:spcAft>
                <a:spcPts val="600"/>
              </a:spcAft>
              <a:buFont typeface="Arial" panose="020B0604020202020204" pitchFamily="34" charset="0"/>
              <a:buChar char="•"/>
            </a:pPr>
            <a:endParaRPr lang="en-US" sz="1100" dirty="0">
              <a:solidFill>
                <a:schemeClr val="bg2">
                  <a:lumMod val="75000"/>
                </a:schemeClr>
              </a:solidFill>
              <a:latin typeface="+mn-lt"/>
              <a:ea typeface="Calibri" panose="020F0502020204030204" pitchFamily="34" charset="0"/>
              <a:cs typeface="Times New Roman" panose="02020603050405020304" pitchFamily="18" charset="0"/>
            </a:endParaRPr>
          </a:p>
          <a:p>
            <a:pPr marL="0">
              <a:lnSpc>
                <a:spcPct val="107000"/>
              </a:lnSpc>
              <a:spcAft>
                <a:spcPts val="600"/>
              </a:spcAft>
              <a:buFont typeface="Arial" panose="020B0604020202020204" pitchFamily="34" charset="0"/>
              <a:buChar char="•"/>
            </a:pPr>
            <a:endParaRPr lang="en-US" sz="1100" dirty="0">
              <a:solidFill>
                <a:schemeClr val="bg2">
                  <a:lumMod val="75000"/>
                </a:schemeClr>
              </a:solidFill>
              <a:latin typeface="+mn-lt"/>
              <a:ea typeface="Calibri" panose="020F0502020204030204" pitchFamily="34" charset="0"/>
              <a:cs typeface="Times New Roman" panose="02020603050405020304" pitchFamily="18" charset="0"/>
            </a:endParaRPr>
          </a:p>
          <a:p>
            <a:pPr marL="0" indent="0">
              <a:lnSpc>
                <a:spcPct val="107000"/>
              </a:lnSpc>
              <a:spcAft>
                <a:spcPts val="600"/>
              </a:spcAft>
              <a:buNone/>
            </a:pPr>
            <a:r>
              <a:rPr lang="en-US" sz="1100" b="1" dirty="0">
                <a:solidFill>
                  <a:schemeClr val="bg2">
                    <a:lumMod val="75000"/>
                  </a:schemeClr>
                </a:solidFill>
                <a:latin typeface="+mn-lt"/>
                <a:ea typeface="Calibri" panose="020F0502020204030204" pitchFamily="34" charset="0"/>
                <a:cs typeface="Times New Roman" panose="02020603050405020304" pitchFamily="18" charset="0"/>
              </a:rPr>
              <a:t>Economic factors </a:t>
            </a:r>
          </a:p>
          <a:p>
            <a:pPr marL="285750" indent="-28575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In the UK, clothing production is expensive. As a result, several retail behemoths source their clothing from Bangladesh, India, Sri Lanka, Turkey, and China. Producing goods abroad enables them to lower production costs and offer them for sale at competitive pricing. It does not, however, imply that all businesses offer discounted prices on their goods.</a:t>
            </a:r>
          </a:p>
          <a:p>
            <a:pPr marL="0">
              <a:lnSpc>
                <a:spcPct val="107000"/>
              </a:lnSpc>
              <a:spcAft>
                <a:spcPts val="600"/>
              </a:spcAft>
              <a:buFont typeface="Arial" panose="020B0604020202020204" pitchFamily="34" charset="0"/>
              <a:buChar char="•"/>
            </a:pPr>
            <a:endParaRPr lang="en-US" sz="1100" dirty="0">
              <a:solidFill>
                <a:schemeClr val="bg2">
                  <a:lumMod val="75000"/>
                </a:schemeClr>
              </a:solidFill>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48023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lnSpc>
                <a:spcPct val="107000"/>
              </a:lnSpc>
              <a:spcAft>
                <a:spcPts val="600"/>
              </a:spcAft>
              <a:buNone/>
            </a:pPr>
            <a:r>
              <a:rPr lang="en-US" sz="1100" b="1" dirty="0">
                <a:solidFill>
                  <a:schemeClr val="bg2">
                    <a:lumMod val="75000"/>
                  </a:schemeClr>
                </a:solidFill>
                <a:latin typeface="+mn-lt"/>
                <a:ea typeface="Calibri" panose="020F0502020204030204" pitchFamily="34" charset="0"/>
                <a:cs typeface="Times New Roman" panose="02020603050405020304" pitchFamily="18" charset="0"/>
              </a:rPr>
              <a:t>Social factors</a:t>
            </a:r>
          </a:p>
          <a:p>
            <a:pPr marL="171450" indent="-17145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 There has always been a significant fashion influence from music and movies on any nation. People enjoy purchasing clothing that is featured in movies or music videos. Numerous songs, like Lady </a:t>
            </a:r>
            <a:r>
              <a:rPr lang="en-US" sz="1100" dirty="0" err="1">
                <a:solidFill>
                  <a:schemeClr val="bg2">
                    <a:lumMod val="75000"/>
                  </a:schemeClr>
                </a:solidFill>
                <a:latin typeface="+mn-lt"/>
                <a:ea typeface="Calibri" panose="020F0502020204030204" pitchFamily="34" charset="0"/>
                <a:cs typeface="Times New Roman" panose="02020603050405020304" pitchFamily="18" charset="0"/>
              </a:rPr>
              <a:t>GaGa's</a:t>
            </a:r>
            <a:r>
              <a:rPr lang="en-US" sz="1100" dirty="0">
                <a:solidFill>
                  <a:schemeClr val="bg2">
                    <a:lumMod val="75000"/>
                  </a:schemeClr>
                </a:solidFill>
                <a:latin typeface="+mn-lt"/>
                <a:ea typeface="Calibri" panose="020F0502020204030204" pitchFamily="34" charset="0"/>
                <a:cs typeface="Times New Roman" panose="02020603050405020304" pitchFamily="18" charset="0"/>
              </a:rPr>
              <a:t> "Fashion" and Nicki Minaj's "Anaconda," have brand mentions in the lyrics.</a:t>
            </a:r>
          </a:p>
          <a:p>
            <a:pPr marL="171450" indent="-17145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The fashion business has also been affected by musicians and iconic styles. For instance, M.C. Hammer is well known for his enormous pants, Tupac is renowned for wearing gold chains and drooping jeans, and Michael Jackson is famous for having one gloved hand.</a:t>
            </a:r>
          </a:p>
          <a:p>
            <a:pPr marL="0" indent="0">
              <a:lnSpc>
                <a:spcPct val="107000"/>
              </a:lnSpc>
              <a:spcAft>
                <a:spcPts val="600"/>
              </a:spcAft>
              <a:buNone/>
            </a:pPr>
            <a:r>
              <a:rPr lang="en-US" sz="1100" b="1" dirty="0">
                <a:solidFill>
                  <a:schemeClr val="bg2">
                    <a:lumMod val="75000"/>
                  </a:schemeClr>
                </a:solidFill>
                <a:latin typeface="+mn-lt"/>
                <a:ea typeface="Calibri" panose="020F0502020204030204" pitchFamily="34" charset="0"/>
                <a:cs typeface="Times New Roman" panose="02020603050405020304" pitchFamily="18" charset="0"/>
              </a:rPr>
              <a:t>Technology</a:t>
            </a:r>
          </a:p>
          <a:p>
            <a:pPr marL="171450" indent="-17145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Online shopping is more popular than going to crowded stores. You can use a variety of filters to select the product that best fits your needs.</a:t>
            </a:r>
          </a:p>
          <a:p>
            <a:pPr marL="171450" indent="-17145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In the modern era, online shopping has taken off, allowing people to not only buy garments but other items as well. </a:t>
            </a:r>
            <a:endParaRPr lang="en-US" sz="1100" b="1" dirty="0">
              <a:solidFill>
                <a:schemeClr val="bg2">
                  <a:lumMod val="75000"/>
                </a:schemeClr>
              </a:solidFill>
              <a:latin typeface="+mn-lt"/>
              <a:ea typeface="Calibri" panose="020F0502020204030204" pitchFamily="34" charset="0"/>
              <a:cs typeface="Times New Roman" panose="02020603050405020304" pitchFamily="18" charset="0"/>
            </a:endParaRPr>
          </a:p>
          <a:p>
            <a:pPr marL="0">
              <a:lnSpc>
                <a:spcPct val="107000"/>
              </a:lnSpc>
              <a:spcAft>
                <a:spcPts val="600"/>
              </a:spcAft>
            </a:pPr>
            <a:endParaRPr lang="en-US" sz="1100" dirty="0">
              <a:solidFill>
                <a:schemeClr val="bg2">
                  <a:lumMod val="75000"/>
                </a:schemeClr>
              </a:solidFill>
              <a:latin typeface="+mn-lt"/>
              <a:ea typeface="Calibri" panose="020F0502020204030204" pitchFamily="34" charset="0"/>
              <a:cs typeface="Times New Roman" panose="02020603050405020304" pitchFamily="18" charset="0"/>
            </a:endParaRPr>
          </a:p>
          <a:p>
            <a:pPr marL="0">
              <a:lnSpc>
                <a:spcPct val="107000"/>
              </a:lnSpc>
              <a:spcAft>
                <a:spcPts val="600"/>
              </a:spcAft>
            </a:pPr>
            <a:endParaRPr lang="en-US" sz="1000" dirty="0">
              <a:solidFill>
                <a:schemeClr val="tx1">
                  <a:lumMod val="75000"/>
                  <a:lumOff val="25000"/>
                </a:schemeClr>
              </a:solidFill>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23321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lgn="just">
              <a:lnSpc>
                <a:spcPct val="107000"/>
              </a:lnSpc>
              <a:spcAft>
                <a:spcPts val="600"/>
              </a:spcAft>
              <a:buNone/>
            </a:pPr>
            <a:r>
              <a:rPr lang="en-US" sz="1100" b="1" dirty="0">
                <a:solidFill>
                  <a:schemeClr val="bg2">
                    <a:lumMod val="75000"/>
                  </a:schemeClr>
                </a:solidFill>
                <a:latin typeface="+mn-lt"/>
                <a:ea typeface="Calibri" panose="020F0502020204030204" pitchFamily="34" charset="0"/>
                <a:cs typeface="Times New Roman" panose="02020603050405020304" pitchFamily="18" charset="0"/>
              </a:rPr>
              <a:t>Legal factors</a:t>
            </a:r>
          </a:p>
          <a:p>
            <a:pPr marL="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Nation's rules and regulations for the industry must be followed by the fashion retail sector. Many businesses have outsourced some of their operations overseas due to costly regulations. While businesses can cut costs by doing this, many clients find it to be quite unappealing.</a:t>
            </a:r>
          </a:p>
          <a:p>
            <a:pPr marL="0">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rPr>
              <a:t>Butler (2022) states that the Competition and Markets Authority targets fashion companies that make false claims about their environmental credentials (CMA). If companies made misleading environmental claims in violation of consumer protection laws, they might be held liable </a:t>
            </a:r>
          </a:p>
          <a:p>
            <a:pPr marL="0" indent="0" algn="just">
              <a:lnSpc>
                <a:spcPct val="107000"/>
              </a:lnSpc>
              <a:spcAft>
                <a:spcPts val="600"/>
              </a:spcAft>
              <a:buNone/>
            </a:pPr>
            <a:r>
              <a:rPr lang="en-US" sz="1100" b="1" dirty="0">
                <a:solidFill>
                  <a:schemeClr val="bg2">
                    <a:lumMod val="75000"/>
                  </a:schemeClr>
                </a:solidFill>
                <a:latin typeface="+mn-lt"/>
                <a:ea typeface="Calibri" panose="020F0502020204030204" pitchFamily="34" charset="0"/>
                <a:cs typeface="Times New Roman" panose="02020603050405020304" pitchFamily="18" charset="0"/>
              </a:rPr>
              <a:t>Environmental factors </a:t>
            </a:r>
          </a:p>
          <a:p>
            <a:pPr marL="0" algn="just">
              <a:lnSpc>
                <a:spcPct val="107000"/>
              </a:lnSpc>
              <a:spcAft>
                <a:spcPts val="600"/>
              </a:spcAft>
              <a:buFont typeface="Arial" panose="020B0604020202020204" pitchFamily="34" charset="0"/>
              <a:buChar char="•"/>
            </a:pPr>
            <a:r>
              <a:rPr lang="en-US" sz="1100" dirty="0">
                <a:solidFill>
                  <a:schemeClr val="bg2">
                    <a:lumMod val="75000"/>
                  </a:schemeClr>
                </a:solidFill>
                <a:latin typeface="+mn-lt"/>
                <a:ea typeface="Calibri" panose="020F0502020204030204" pitchFamily="34" charset="0"/>
                <a:cs typeface="Times New Roman" panose="02020603050405020304" pitchFamily="18" charset="0"/>
              </a:rPr>
              <a:t>The UN (Dottle and Gu, 2022) estimates that the fashion industry contributes about 10% of the world's greenhouse gas emissions. This sector uses more energy than the international shipping and aviation sectors put together. For the UK, this is extremely worrying because 80% of shoppers purchase clothing they never wear. More clothing is bought in the UK than in any other nation in Europe. Additionally, they are in charge of disposing of or burning about 300,000 tons of clothing annually. As a result, advocacy groups are pleading with the government to put pressure on clothing manufacturers to shoulder more responsibility and support environmental sustainability.</a:t>
            </a:r>
            <a:endParaRPr lang="en-US" sz="1100" dirty="0">
              <a:solidFill>
                <a:schemeClr val="bg2">
                  <a:lumMod val="75000"/>
                </a:schemeClr>
              </a:solidFill>
              <a:latin typeface="+mn-lt"/>
            </a:endParaRPr>
          </a:p>
          <a:p>
            <a:endParaRPr lang="en-US" dirty="0"/>
          </a:p>
        </p:txBody>
      </p:sp>
    </p:spTree>
    <p:extLst>
      <p:ext uri="{BB962C8B-B14F-4D97-AF65-F5344CB8AC3E}">
        <p14:creationId xmlns:p14="http://schemas.microsoft.com/office/powerpoint/2010/main" val="3563464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10fc47a80b7_1_140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10fc47a80b7_1_140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a:lnSpc>
                <a:spcPct val="107000"/>
              </a:lnSpc>
              <a:spcAft>
                <a:spcPts val="600"/>
              </a:spcAft>
              <a:buFont typeface="Arial" panose="020B0604020202020204" pitchFamily="34" charset="0"/>
              <a:buChar char="•"/>
            </a:pPr>
            <a:r>
              <a:rPr lang="en-US" sz="1100" b="1" dirty="0">
                <a:latin typeface="+mn-lt"/>
                <a:ea typeface="Calibri" panose="020F0502020204030204" pitchFamily="34" charset="0"/>
                <a:cs typeface="Times New Roman" panose="02020603050405020304" pitchFamily="18" charset="0"/>
              </a:rPr>
              <a:t>Social Media Platforms</a:t>
            </a:r>
          </a:p>
          <a:p>
            <a:pPr marL="0" indent="0">
              <a:lnSpc>
                <a:spcPct val="107000"/>
              </a:lnSpc>
              <a:spcAft>
                <a:spcPts val="600"/>
              </a:spcAft>
              <a:buNone/>
            </a:pPr>
            <a:r>
              <a:rPr lang="en-US" sz="1100" dirty="0">
                <a:latin typeface="+mn-lt"/>
                <a:ea typeface="Calibri" panose="020F0502020204030204" pitchFamily="34" charset="0"/>
                <a:cs typeface="Times New Roman" panose="02020603050405020304" pitchFamily="18" charset="0"/>
              </a:rPr>
              <a:t>Management of social media company accounts-Writing enticing blogs, and frequently posting the product updates online. Publishing teasers and "Coming Soon" posts.</a:t>
            </a:r>
          </a:p>
          <a:p>
            <a:pPr marL="0">
              <a:lnSpc>
                <a:spcPct val="107000"/>
              </a:lnSpc>
              <a:spcAft>
                <a:spcPts val="600"/>
              </a:spcAft>
              <a:buFont typeface="Arial" panose="020B0604020202020204" pitchFamily="34" charset="0"/>
              <a:buChar char="•"/>
            </a:pPr>
            <a:r>
              <a:rPr lang="en-US" sz="1100" b="1" dirty="0">
                <a:latin typeface="+mn-lt"/>
                <a:ea typeface="Calibri" panose="020F0502020204030204" pitchFamily="34" charset="0"/>
                <a:cs typeface="Times New Roman" panose="02020603050405020304" pitchFamily="18" charset="0"/>
              </a:rPr>
              <a:t>Brand representatives</a:t>
            </a:r>
          </a:p>
          <a:p>
            <a:pPr marL="0" indent="0">
              <a:lnSpc>
                <a:spcPct val="107000"/>
              </a:lnSpc>
              <a:spcAft>
                <a:spcPts val="600"/>
              </a:spcAft>
              <a:buNone/>
            </a:pPr>
            <a:r>
              <a:rPr lang="en-US" sz="1100" dirty="0">
                <a:latin typeface="+mn-lt"/>
                <a:ea typeface="Calibri" panose="020F0502020204030204" pitchFamily="34" charset="0"/>
                <a:cs typeface="Times New Roman" panose="02020603050405020304" pitchFamily="18" charset="0"/>
              </a:rPr>
              <a:t>Collaboration with young individuals locally who have more than 1,000 followers on social media.  They'll then share photos of themselves wearing these things with the B &amp; A Fashion clothing account tagged so that their followers can see them. The brand ambassadors will receive compensation, but they won't be employed by the business.</a:t>
            </a:r>
          </a:p>
          <a:p>
            <a:pPr marL="0" indent="0">
              <a:lnSpc>
                <a:spcPct val="107000"/>
              </a:lnSpc>
              <a:spcAft>
                <a:spcPts val="600"/>
              </a:spcAft>
              <a:buNone/>
            </a:pPr>
            <a:endParaRPr lang="en-US" sz="1100" dirty="0">
              <a:latin typeface="Times New Roman" panose="02020603050405020304" pitchFamily="18" charset="0"/>
              <a:ea typeface="Calibri" panose="020F0502020204030204" pitchFamily="34" charset="0"/>
              <a:cs typeface="Times New Roman" panose="02020603050405020304" pitchFamily="18" charset="0"/>
            </a:endParaRPr>
          </a:p>
          <a:p>
            <a:pPr marL="0">
              <a:lnSpc>
                <a:spcPct val="107000"/>
              </a:lnSpc>
              <a:spcAft>
                <a:spcPts val="600"/>
              </a:spcAft>
            </a:pPr>
            <a:endParaRPr lang="en-US" sz="11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17938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2800" y="-2700"/>
            <a:ext cx="9144000" cy="3845700"/>
          </a:xfrm>
          <a:prstGeom prst="rect">
            <a:avLst/>
          </a:prstGeom>
          <a:solidFill>
            <a:srgbClr val="9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Google Shape;10;p2"/>
          <p:cNvSpPr txBox="1">
            <a:spLocks noGrp="1"/>
          </p:cNvSpPr>
          <p:nvPr>
            <p:ph type="ctrTitle"/>
          </p:nvPr>
        </p:nvSpPr>
        <p:spPr>
          <a:xfrm>
            <a:off x="713225" y="1306032"/>
            <a:ext cx="4930500" cy="1887000"/>
          </a:xfrm>
          <a:prstGeom prst="rect">
            <a:avLst/>
          </a:prstGeom>
        </p:spPr>
        <p:txBody>
          <a:bodyPr spcFirstLastPara="1" wrap="square" lIns="91425" tIns="91425" rIns="91425" bIns="91425" anchor="b" anchorCtr="0">
            <a:noAutofit/>
          </a:bodyPr>
          <a:lstStyle>
            <a:lvl1pPr lvl="0">
              <a:spcBef>
                <a:spcPts val="0"/>
              </a:spcBef>
              <a:spcAft>
                <a:spcPts val="0"/>
              </a:spcAft>
              <a:buClr>
                <a:schemeClr val="lt1"/>
              </a:buClr>
              <a:buSzPts val="5200"/>
              <a:buNone/>
              <a:defRPr sz="3800">
                <a:solidFill>
                  <a:schemeClr val="lt1"/>
                </a:solidFill>
              </a:defRPr>
            </a:lvl1pPr>
            <a:lvl2pPr lvl="1" algn="ctr">
              <a:spcBef>
                <a:spcPts val="0"/>
              </a:spcBef>
              <a:spcAft>
                <a:spcPts val="0"/>
              </a:spcAft>
              <a:buClr>
                <a:schemeClr val="lt1"/>
              </a:buClr>
              <a:buSzPts val="5200"/>
              <a:buNone/>
              <a:defRPr sz="5200">
                <a:solidFill>
                  <a:schemeClr val="lt1"/>
                </a:solidFill>
              </a:defRPr>
            </a:lvl2pPr>
            <a:lvl3pPr lvl="2" algn="ctr">
              <a:spcBef>
                <a:spcPts val="0"/>
              </a:spcBef>
              <a:spcAft>
                <a:spcPts val="0"/>
              </a:spcAft>
              <a:buClr>
                <a:schemeClr val="lt1"/>
              </a:buClr>
              <a:buSzPts val="5200"/>
              <a:buNone/>
              <a:defRPr sz="5200">
                <a:solidFill>
                  <a:schemeClr val="lt1"/>
                </a:solidFill>
              </a:defRPr>
            </a:lvl3pPr>
            <a:lvl4pPr lvl="3" algn="ctr">
              <a:spcBef>
                <a:spcPts val="0"/>
              </a:spcBef>
              <a:spcAft>
                <a:spcPts val="0"/>
              </a:spcAft>
              <a:buClr>
                <a:schemeClr val="lt1"/>
              </a:buClr>
              <a:buSzPts val="5200"/>
              <a:buNone/>
              <a:defRPr sz="5200">
                <a:solidFill>
                  <a:schemeClr val="lt1"/>
                </a:solidFill>
              </a:defRPr>
            </a:lvl4pPr>
            <a:lvl5pPr lvl="4" algn="ctr">
              <a:spcBef>
                <a:spcPts val="0"/>
              </a:spcBef>
              <a:spcAft>
                <a:spcPts val="0"/>
              </a:spcAft>
              <a:buClr>
                <a:schemeClr val="lt1"/>
              </a:buClr>
              <a:buSzPts val="5200"/>
              <a:buNone/>
              <a:defRPr sz="5200">
                <a:solidFill>
                  <a:schemeClr val="lt1"/>
                </a:solidFill>
              </a:defRPr>
            </a:lvl5pPr>
            <a:lvl6pPr lvl="5" algn="ctr">
              <a:spcBef>
                <a:spcPts val="0"/>
              </a:spcBef>
              <a:spcAft>
                <a:spcPts val="0"/>
              </a:spcAft>
              <a:buClr>
                <a:schemeClr val="lt1"/>
              </a:buClr>
              <a:buSzPts val="5200"/>
              <a:buNone/>
              <a:defRPr sz="5200">
                <a:solidFill>
                  <a:schemeClr val="lt1"/>
                </a:solidFill>
              </a:defRPr>
            </a:lvl6pPr>
            <a:lvl7pPr lvl="6" algn="ctr">
              <a:spcBef>
                <a:spcPts val="0"/>
              </a:spcBef>
              <a:spcAft>
                <a:spcPts val="0"/>
              </a:spcAft>
              <a:buClr>
                <a:schemeClr val="lt1"/>
              </a:buClr>
              <a:buSzPts val="5200"/>
              <a:buNone/>
              <a:defRPr sz="5200">
                <a:solidFill>
                  <a:schemeClr val="lt1"/>
                </a:solidFill>
              </a:defRPr>
            </a:lvl7pPr>
            <a:lvl8pPr lvl="7" algn="ctr">
              <a:spcBef>
                <a:spcPts val="0"/>
              </a:spcBef>
              <a:spcAft>
                <a:spcPts val="0"/>
              </a:spcAft>
              <a:buClr>
                <a:schemeClr val="lt1"/>
              </a:buClr>
              <a:buSzPts val="5200"/>
              <a:buNone/>
              <a:defRPr sz="5200">
                <a:solidFill>
                  <a:schemeClr val="lt1"/>
                </a:solidFill>
              </a:defRPr>
            </a:lvl8pPr>
            <a:lvl9pPr lvl="8" algn="ctr">
              <a:spcBef>
                <a:spcPts val="0"/>
              </a:spcBef>
              <a:spcAft>
                <a:spcPts val="0"/>
              </a:spcAft>
              <a:buClr>
                <a:schemeClr val="lt1"/>
              </a:buClr>
              <a:buSzPts val="5200"/>
              <a:buNone/>
              <a:defRPr sz="5200">
                <a:solidFill>
                  <a:schemeClr val="lt1"/>
                </a:solidFill>
              </a:defRPr>
            </a:lvl9pPr>
          </a:lstStyle>
          <a:p>
            <a:endParaRPr/>
          </a:p>
        </p:txBody>
      </p:sp>
      <p:sp>
        <p:nvSpPr>
          <p:cNvPr id="11" name="Google Shape;11;p2"/>
          <p:cNvSpPr txBox="1">
            <a:spLocks noGrp="1"/>
          </p:cNvSpPr>
          <p:nvPr>
            <p:ph type="subTitle" idx="1"/>
          </p:nvPr>
        </p:nvSpPr>
        <p:spPr>
          <a:xfrm>
            <a:off x="713225" y="4217825"/>
            <a:ext cx="4465800" cy="3510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a:solidFill>
                  <a:srgbClr val="9A8AC4"/>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p:nvPr/>
        </p:nvSpPr>
        <p:spPr>
          <a:xfrm>
            <a:off x="-13650" y="150"/>
            <a:ext cx="9171300" cy="25716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23;p5"/>
          <p:cNvSpPr txBox="1">
            <a:spLocks noGrp="1"/>
          </p:cNvSpPr>
          <p:nvPr>
            <p:ph type="subTitle" idx="1"/>
          </p:nvPr>
        </p:nvSpPr>
        <p:spPr>
          <a:xfrm flipH="1">
            <a:off x="712975" y="555188"/>
            <a:ext cx="4051800" cy="322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Open Sans"/>
              <a:buNone/>
              <a:defRPr sz="3000">
                <a:solidFill>
                  <a:schemeClr val="lt1"/>
                </a:solidFill>
                <a:latin typeface="Lexend Mega Black"/>
                <a:ea typeface="Lexend Mega Black"/>
                <a:cs typeface="Lexend Mega Black"/>
                <a:sym typeface="Lexend Mega Black"/>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 name="Google Shape;24;p5"/>
          <p:cNvSpPr txBox="1">
            <a:spLocks noGrp="1"/>
          </p:cNvSpPr>
          <p:nvPr>
            <p:ph type="subTitle" idx="2"/>
          </p:nvPr>
        </p:nvSpPr>
        <p:spPr>
          <a:xfrm flipH="1">
            <a:off x="713175" y="3058820"/>
            <a:ext cx="4051800" cy="322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Open Sans"/>
              <a:buNone/>
              <a:defRPr sz="3000">
                <a:solidFill>
                  <a:schemeClr val="dk2"/>
                </a:solidFill>
                <a:latin typeface="Lexend Mega Black"/>
                <a:ea typeface="Lexend Mega Black"/>
                <a:cs typeface="Lexend Mega Black"/>
                <a:sym typeface="Lexend Mega Black"/>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 name="Google Shape;25;p5"/>
          <p:cNvSpPr txBox="1">
            <a:spLocks noGrp="1"/>
          </p:cNvSpPr>
          <p:nvPr>
            <p:ph type="subTitle" idx="3"/>
          </p:nvPr>
        </p:nvSpPr>
        <p:spPr>
          <a:xfrm flipH="1">
            <a:off x="712950" y="877389"/>
            <a:ext cx="4051800" cy="1213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600">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 name="Google Shape;26;p5"/>
          <p:cNvSpPr txBox="1">
            <a:spLocks noGrp="1"/>
          </p:cNvSpPr>
          <p:nvPr>
            <p:ph type="subTitle" idx="4"/>
          </p:nvPr>
        </p:nvSpPr>
        <p:spPr>
          <a:xfrm flipH="1">
            <a:off x="713150" y="3381054"/>
            <a:ext cx="4051800" cy="1213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600">
                <a:solidFill>
                  <a:schemeClr val="dk2"/>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8"/>
          <p:cNvSpPr/>
          <p:nvPr/>
        </p:nvSpPr>
        <p:spPr>
          <a:xfrm>
            <a:off x="-13650" y="150"/>
            <a:ext cx="9171300" cy="25716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36;p8"/>
          <p:cNvSpPr txBox="1">
            <a:spLocks noGrp="1"/>
          </p:cNvSpPr>
          <p:nvPr>
            <p:ph type="title"/>
          </p:nvPr>
        </p:nvSpPr>
        <p:spPr>
          <a:xfrm>
            <a:off x="1251750" y="1042850"/>
            <a:ext cx="6640500" cy="29565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72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9"/>
          <p:cNvSpPr/>
          <p:nvPr/>
        </p:nvSpPr>
        <p:spPr>
          <a:xfrm>
            <a:off x="-2800" y="0"/>
            <a:ext cx="9144000" cy="2571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39;p9"/>
          <p:cNvSpPr txBox="1">
            <a:spLocks noGrp="1"/>
          </p:cNvSpPr>
          <p:nvPr>
            <p:ph type="title"/>
          </p:nvPr>
        </p:nvSpPr>
        <p:spPr>
          <a:xfrm>
            <a:off x="713225" y="1093050"/>
            <a:ext cx="4815300" cy="1482300"/>
          </a:xfrm>
          <a:prstGeom prst="rect">
            <a:avLst/>
          </a:prstGeom>
        </p:spPr>
        <p:txBody>
          <a:bodyPr spcFirstLastPara="1" wrap="square" lIns="91425" tIns="91425" rIns="91425" bIns="91425" anchor="b" anchorCtr="0">
            <a:noAutofit/>
          </a:bodyPr>
          <a:lstStyle>
            <a:lvl1pPr lvl="0">
              <a:spcBef>
                <a:spcPts val="0"/>
              </a:spcBef>
              <a:spcAft>
                <a:spcPts val="0"/>
              </a:spcAft>
              <a:buSzPts val="4200"/>
              <a:buNone/>
              <a:defRPr sz="4200">
                <a:solidFill>
                  <a:schemeClr val="lt1"/>
                </a:solidFill>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0" name="Google Shape;40;p9"/>
          <p:cNvSpPr txBox="1">
            <a:spLocks noGrp="1"/>
          </p:cNvSpPr>
          <p:nvPr>
            <p:ph type="subTitle" idx="1"/>
          </p:nvPr>
        </p:nvSpPr>
        <p:spPr>
          <a:xfrm>
            <a:off x="713225" y="2662950"/>
            <a:ext cx="3681600" cy="1188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100"/>
              <a:buNone/>
              <a:defRPr sz="16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title"/>
          </p:nvPr>
        </p:nvSpPr>
        <p:spPr>
          <a:xfrm>
            <a:off x="713225" y="1846200"/>
            <a:ext cx="3597600" cy="20607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3000"/>
              <a:buNone/>
              <a:defRPr>
                <a:solidFill>
                  <a:schemeClr val="lt1"/>
                </a:solidFill>
              </a:defRPr>
            </a:lvl1pPr>
            <a:lvl2pPr lvl="1">
              <a:spcBef>
                <a:spcPts val="0"/>
              </a:spcBef>
              <a:spcAft>
                <a:spcPts val="0"/>
              </a:spcAft>
              <a:buSzPts val="3000"/>
              <a:buNone/>
              <a:defRPr>
                <a:latin typeface="Hind Siliguri"/>
                <a:ea typeface="Hind Siliguri"/>
                <a:cs typeface="Hind Siliguri"/>
                <a:sym typeface="Hind Siliguri"/>
              </a:defRPr>
            </a:lvl2pPr>
            <a:lvl3pPr lvl="2">
              <a:spcBef>
                <a:spcPts val="0"/>
              </a:spcBef>
              <a:spcAft>
                <a:spcPts val="0"/>
              </a:spcAft>
              <a:buSzPts val="3000"/>
              <a:buNone/>
              <a:defRPr>
                <a:latin typeface="Hind Siliguri"/>
                <a:ea typeface="Hind Siliguri"/>
                <a:cs typeface="Hind Siliguri"/>
                <a:sym typeface="Hind Siliguri"/>
              </a:defRPr>
            </a:lvl3pPr>
            <a:lvl4pPr lvl="3">
              <a:spcBef>
                <a:spcPts val="0"/>
              </a:spcBef>
              <a:spcAft>
                <a:spcPts val="0"/>
              </a:spcAft>
              <a:buSzPts val="3000"/>
              <a:buNone/>
              <a:defRPr>
                <a:latin typeface="Hind Siliguri"/>
                <a:ea typeface="Hind Siliguri"/>
                <a:cs typeface="Hind Siliguri"/>
                <a:sym typeface="Hind Siliguri"/>
              </a:defRPr>
            </a:lvl4pPr>
            <a:lvl5pPr lvl="4">
              <a:spcBef>
                <a:spcPts val="0"/>
              </a:spcBef>
              <a:spcAft>
                <a:spcPts val="0"/>
              </a:spcAft>
              <a:buSzPts val="3000"/>
              <a:buNone/>
              <a:defRPr>
                <a:latin typeface="Hind Siliguri"/>
                <a:ea typeface="Hind Siliguri"/>
                <a:cs typeface="Hind Siliguri"/>
                <a:sym typeface="Hind Siliguri"/>
              </a:defRPr>
            </a:lvl5pPr>
            <a:lvl6pPr lvl="5">
              <a:spcBef>
                <a:spcPts val="0"/>
              </a:spcBef>
              <a:spcAft>
                <a:spcPts val="0"/>
              </a:spcAft>
              <a:buSzPts val="3000"/>
              <a:buNone/>
              <a:defRPr>
                <a:latin typeface="Hind Siliguri"/>
                <a:ea typeface="Hind Siliguri"/>
                <a:cs typeface="Hind Siliguri"/>
                <a:sym typeface="Hind Siliguri"/>
              </a:defRPr>
            </a:lvl6pPr>
            <a:lvl7pPr lvl="6">
              <a:spcBef>
                <a:spcPts val="0"/>
              </a:spcBef>
              <a:spcAft>
                <a:spcPts val="0"/>
              </a:spcAft>
              <a:buSzPts val="3000"/>
              <a:buNone/>
              <a:defRPr>
                <a:latin typeface="Hind Siliguri"/>
                <a:ea typeface="Hind Siliguri"/>
                <a:cs typeface="Hind Siliguri"/>
                <a:sym typeface="Hind Siliguri"/>
              </a:defRPr>
            </a:lvl7pPr>
            <a:lvl8pPr lvl="7">
              <a:spcBef>
                <a:spcPts val="0"/>
              </a:spcBef>
              <a:spcAft>
                <a:spcPts val="0"/>
              </a:spcAft>
              <a:buSzPts val="3000"/>
              <a:buNone/>
              <a:defRPr>
                <a:latin typeface="Hind Siliguri"/>
                <a:ea typeface="Hind Siliguri"/>
                <a:cs typeface="Hind Siliguri"/>
                <a:sym typeface="Hind Siliguri"/>
              </a:defRPr>
            </a:lvl8pPr>
            <a:lvl9pPr lvl="8">
              <a:spcBef>
                <a:spcPts val="0"/>
              </a:spcBef>
              <a:spcAft>
                <a:spcPts val="0"/>
              </a:spcAft>
              <a:buSzPts val="3000"/>
              <a:buNone/>
              <a:defRPr>
                <a:latin typeface="Hind Siliguri"/>
                <a:ea typeface="Hind Siliguri"/>
                <a:cs typeface="Hind Siliguri"/>
                <a:sym typeface="Hind Siliguri"/>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1">
  <p:cSld name="CUSTOM_4">
    <p:spTree>
      <p:nvGrpSpPr>
        <p:cNvPr id="1" name="Shape 134"/>
        <p:cNvGrpSpPr/>
        <p:nvPr/>
      </p:nvGrpSpPr>
      <p:grpSpPr>
        <a:xfrm>
          <a:off x="0" y="0"/>
          <a:ext cx="0" cy="0"/>
          <a:chOff x="0" y="0"/>
          <a:chExt cx="0" cy="0"/>
        </a:xfrm>
      </p:grpSpPr>
      <p:sp>
        <p:nvSpPr>
          <p:cNvPr id="135" name="Google Shape;135;p26"/>
          <p:cNvSpPr/>
          <p:nvPr/>
        </p:nvSpPr>
        <p:spPr>
          <a:xfrm>
            <a:off x="-13650" y="0"/>
            <a:ext cx="9171300" cy="25716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 name="Google Shape;136;p26"/>
          <p:cNvSpPr txBox="1">
            <a:spLocks noGrp="1"/>
          </p:cNvSpPr>
          <p:nvPr>
            <p:ph type="subTitle" idx="1"/>
          </p:nvPr>
        </p:nvSpPr>
        <p:spPr>
          <a:xfrm>
            <a:off x="3988682" y="553713"/>
            <a:ext cx="4441800" cy="322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1800"/>
              <a:buFont typeface="Open Sans"/>
              <a:buNone/>
              <a:defRPr sz="3000">
                <a:solidFill>
                  <a:schemeClr val="lt1"/>
                </a:solidFill>
                <a:latin typeface="Lexend Mega Black"/>
                <a:ea typeface="Lexend Mega Black"/>
                <a:cs typeface="Lexend Mega Black"/>
                <a:sym typeface="Lexend Mega Black"/>
              </a:defRPr>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
        <p:nvSpPr>
          <p:cNvPr id="137" name="Google Shape;137;p26"/>
          <p:cNvSpPr txBox="1">
            <a:spLocks noGrp="1"/>
          </p:cNvSpPr>
          <p:nvPr>
            <p:ph type="subTitle" idx="2"/>
          </p:nvPr>
        </p:nvSpPr>
        <p:spPr>
          <a:xfrm>
            <a:off x="3988676" y="3304079"/>
            <a:ext cx="4441800" cy="322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1800"/>
              <a:buFont typeface="Open Sans"/>
              <a:buNone/>
              <a:defRPr sz="3000">
                <a:solidFill>
                  <a:schemeClr val="dk2"/>
                </a:solidFill>
                <a:latin typeface="Lexend Mega Black"/>
                <a:ea typeface="Lexend Mega Black"/>
                <a:cs typeface="Lexend Mega Black"/>
                <a:sym typeface="Lexend Mega Black"/>
              </a:defRPr>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
        <p:nvSpPr>
          <p:cNvPr id="138" name="Google Shape;138;p26"/>
          <p:cNvSpPr txBox="1">
            <a:spLocks noGrp="1"/>
          </p:cNvSpPr>
          <p:nvPr>
            <p:ph type="subTitle" idx="3"/>
          </p:nvPr>
        </p:nvSpPr>
        <p:spPr>
          <a:xfrm>
            <a:off x="3988713" y="875912"/>
            <a:ext cx="4441800" cy="941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600">
                <a:solidFill>
                  <a:schemeClr val="lt1"/>
                </a:solidFill>
              </a:defRPr>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
        <p:nvSpPr>
          <p:cNvPr id="139" name="Google Shape;139;p26"/>
          <p:cNvSpPr txBox="1">
            <a:spLocks noGrp="1"/>
          </p:cNvSpPr>
          <p:nvPr>
            <p:ph type="subTitle" idx="4"/>
          </p:nvPr>
        </p:nvSpPr>
        <p:spPr>
          <a:xfrm>
            <a:off x="3988700" y="3626313"/>
            <a:ext cx="4441800" cy="941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600">
                <a:solidFill>
                  <a:schemeClr val="dk2"/>
                </a:solidFill>
              </a:defRPr>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hree columns 2">
  <p:cSld name="CUSTOM_13">
    <p:spTree>
      <p:nvGrpSpPr>
        <p:cNvPr id="1" name="Shape 166"/>
        <p:cNvGrpSpPr/>
        <p:nvPr/>
      </p:nvGrpSpPr>
      <p:grpSpPr>
        <a:xfrm>
          <a:off x="0" y="0"/>
          <a:ext cx="0" cy="0"/>
          <a:chOff x="0" y="0"/>
          <a:chExt cx="0" cy="0"/>
        </a:xfrm>
      </p:grpSpPr>
      <p:sp>
        <p:nvSpPr>
          <p:cNvPr id="167" name="Google Shape;167;p31"/>
          <p:cNvSpPr/>
          <p:nvPr/>
        </p:nvSpPr>
        <p:spPr>
          <a:xfrm>
            <a:off x="-27300" y="150"/>
            <a:ext cx="9171300" cy="1485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8" name="Google Shape;168;p31"/>
          <p:cNvSpPr txBox="1">
            <a:spLocks noGrp="1"/>
          </p:cNvSpPr>
          <p:nvPr>
            <p:ph type="title"/>
          </p:nvPr>
        </p:nvSpPr>
        <p:spPr>
          <a:xfrm>
            <a:off x="713250" y="551250"/>
            <a:ext cx="7717500" cy="7899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2"/>
              </a:buClr>
              <a:buSzPts val="3000"/>
              <a:buNone/>
              <a:defRPr>
                <a:solidFill>
                  <a:schemeClr val="lt1"/>
                </a:solidFill>
              </a:defRPr>
            </a:lvl1pPr>
            <a:lvl2pPr lvl="1" algn="ctr" rtl="0">
              <a:spcBef>
                <a:spcPts val="0"/>
              </a:spcBef>
              <a:spcAft>
                <a:spcPts val="0"/>
              </a:spcAft>
              <a:buClr>
                <a:schemeClr val="dk2"/>
              </a:buClr>
              <a:buSzPts val="3000"/>
              <a:buNone/>
              <a:defRPr>
                <a:solidFill>
                  <a:schemeClr val="dk2"/>
                </a:solidFill>
              </a:defRPr>
            </a:lvl2pPr>
            <a:lvl3pPr lvl="2" algn="ctr" rtl="0">
              <a:spcBef>
                <a:spcPts val="0"/>
              </a:spcBef>
              <a:spcAft>
                <a:spcPts val="0"/>
              </a:spcAft>
              <a:buClr>
                <a:schemeClr val="dk2"/>
              </a:buClr>
              <a:buSzPts val="3000"/>
              <a:buNone/>
              <a:defRPr>
                <a:solidFill>
                  <a:schemeClr val="dk2"/>
                </a:solidFill>
              </a:defRPr>
            </a:lvl3pPr>
            <a:lvl4pPr lvl="3" algn="ctr" rtl="0">
              <a:spcBef>
                <a:spcPts val="0"/>
              </a:spcBef>
              <a:spcAft>
                <a:spcPts val="0"/>
              </a:spcAft>
              <a:buClr>
                <a:schemeClr val="dk2"/>
              </a:buClr>
              <a:buSzPts val="3000"/>
              <a:buNone/>
              <a:defRPr>
                <a:solidFill>
                  <a:schemeClr val="dk2"/>
                </a:solidFill>
              </a:defRPr>
            </a:lvl4pPr>
            <a:lvl5pPr lvl="4" algn="ctr" rtl="0">
              <a:spcBef>
                <a:spcPts val="0"/>
              </a:spcBef>
              <a:spcAft>
                <a:spcPts val="0"/>
              </a:spcAft>
              <a:buClr>
                <a:schemeClr val="dk2"/>
              </a:buClr>
              <a:buSzPts val="3000"/>
              <a:buNone/>
              <a:defRPr>
                <a:solidFill>
                  <a:schemeClr val="dk2"/>
                </a:solidFill>
              </a:defRPr>
            </a:lvl5pPr>
            <a:lvl6pPr lvl="5" algn="ctr" rtl="0">
              <a:spcBef>
                <a:spcPts val="0"/>
              </a:spcBef>
              <a:spcAft>
                <a:spcPts val="0"/>
              </a:spcAft>
              <a:buClr>
                <a:schemeClr val="dk2"/>
              </a:buClr>
              <a:buSzPts val="3000"/>
              <a:buNone/>
              <a:defRPr>
                <a:solidFill>
                  <a:schemeClr val="dk2"/>
                </a:solidFill>
              </a:defRPr>
            </a:lvl6pPr>
            <a:lvl7pPr lvl="6" algn="ctr" rtl="0">
              <a:spcBef>
                <a:spcPts val="0"/>
              </a:spcBef>
              <a:spcAft>
                <a:spcPts val="0"/>
              </a:spcAft>
              <a:buClr>
                <a:schemeClr val="dk2"/>
              </a:buClr>
              <a:buSzPts val="3000"/>
              <a:buNone/>
              <a:defRPr>
                <a:solidFill>
                  <a:schemeClr val="dk2"/>
                </a:solidFill>
              </a:defRPr>
            </a:lvl7pPr>
            <a:lvl8pPr lvl="7" algn="ctr" rtl="0">
              <a:spcBef>
                <a:spcPts val="0"/>
              </a:spcBef>
              <a:spcAft>
                <a:spcPts val="0"/>
              </a:spcAft>
              <a:buClr>
                <a:schemeClr val="dk2"/>
              </a:buClr>
              <a:buSzPts val="3000"/>
              <a:buNone/>
              <a:defRPr>
                <a:solidFill>
                  <a:schemeClr val="dk2"/>
                </a:solidFill>
              </a:defRPr>
            </a:lvl8pPr>
            <a:lvl9pPr lvl="8" algn="ctr" rtl="0">
              <a:spcBef>
                <a:spcPts val="0"/>
              </a:spcBef>
              <a:spcAft>
                <a:spcPts val="0"/>
              </a:spcAft>
              <a:buClr>
                <a:schemeClr val="dk2"/>
              </a:buClr>
              <a:buSzPts val="3000"/>
              <a:buNone/>
              <a:defRPr>
                <a:solidFill>
                  <a:schemeClr val="dk2"/>
                </a:solidFill>
              </a:defRPr>
            </a:lvl9pPr>
          </a:lstStyle>
          <a:p>
            <a:endParaRPr/>
          </a:p>
        </p:txBody>
      </p:sp>
      <p:sp>
        <p:nvSpPr>
          <p:cNvPr id="169" name="Google Shape;169;p31"/>
          <p:cNvSpPr txBox="1">
            <a:spLocks noGrp="1"/>
          </p:cNvSpPr>
          <p:nvPr>
            <p:ph type="subTitle" idx="1"/>
          </p:nvPr>
        </p:nvSpPr>
        <p:spPr>
          <a:xfrm>
            <a:off x="3739043" y="1745675"/>
            <a:ext cx="3926700" cy="4425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dk2"/>
              </a:buClr>
              <a:buSzPts val="1800"/>
              <a:buFont typeface="Open Sans"/>
              <a:buNone/>
              <a:defRPr sz="2000">
                <a:solidFill>
                  <a:schemeClr val="dk2"/>
                </a:solidFill>
                <a:latin typeface="Lexend Mega Black"/>
                <a:ea typeface="Lexend Mega Black"/>
                <a:cs typeface="Lexend Mega Black"/>
                <a:sym typeface="Lexend Mega Black"/>
              </a:defRPr>
            </a:lvl1pPr>
            <a:lvl2pPr lvl="1" algn="r" rtl="0">
              <a:spcBef>
                <a:spcPts val="0"/>
              </a:spcBef>
              <a:spcAft>
                <a:spcPts val="0"/>
              </a:spcAft>
              <a:buClr>
                <a:schemeClr val="dk2"/>
              </a:buClr>
              <a:buSzPts val="1400"/>
              <a:buNone/>
              <a:defRPr>
                <a:solidFill>
                  <a:schemeClr val="dk2"/>
                </a:solidFill>
              </a:defRPr>
            </a:lvl2pPr>
            <a:lvl3pPr lvl="2" algn="r" rtl="0">
              <a:spcBef>
                <a:spcPts val="0"/>
              </a:spcBef>
              <a:spcAft>
                <a:spcPts val="0"/>
              </a:spcAft>
              <a:buClr>
                <a:schemeClr val="dk2"/>
              </a:buClr>
              <a:buSzPts val="1400"/>
              <a:buNone/>
              <a:defRPr>
                <a:solidFill>
                  <a:schemeClr val="dk2"/>
                </a:solidFill>
              </a:defRPr>
            </a:lvl3pPr>
            <a:lvl4pPr lvl="3" algn="r" rtl="0">
              <a:spcBef>
                <a:spcPts val="0"/>
              </a:spcBef>
              <a:spcAft>
                <a:spcPts val="0"/>
              </a:spcAft>
              <a:buClr>
                <a:schemeClr val="dk2"/>
              </a:buClr>
              <a:buSzPts val="1400"/>
              <a:buNone/>
              <a:defRPr>
                <a:solidFill>
                  <a:schemeClr val="dk2"/>
                </a:solidFill>
              </a:defRPr>
            </a:lvl4pPr>
            <a:lvl5pPr lvl="4" algn="r" rtl="0">
              <a:spcBef>
                <a:spcPts val="0"/>
              </a:spcBef>
              <a:spcAft>
                <a:spcPts val="0"/>
              </a:spcAft>
              <a:buClr>
                <a:schemeClr val="dk2"/>
              </a:buClr>
              <a:buSzPts val="1400"/>
              <a:buNone/>
              <a:defRPr>
                <a:solidFill>
                  <a:schemeClr val="dk2"/>
                </a:solidFill>
              </a:defRPr>
            </a:lvl5pPr>
            <a:lvl6pPr lvl="5" algn="r" rtl="0">
              <a:spcBef>
                <a:spcPts val="0"/>
              </a:spcBef>
              <a:spcAft>
                <a:spcPts val="0"/>
              </a:spcAft>
              <a:buClr>
                <a:schemeClr val="dk2"/>
              </a:buClr>
              <a:buSzPts val="1400"/>
              <a:buNone/>
              <a:defRPr>
                <a:solidFill>
                  <a:schemeClr val="dk2"/>
                </a:solidFill>
              </a:defRPr>
            </a:lvl6pPr>
            <a:lvl7pPr lvl="6" algn="r" rtl="0">
              <a:spcBef>
                <a:spcPts val="0"/>
              </a:spcBef>
              <a:spcAft>
                <a:spcPts val="0"/>
              </a:spcAft>
              <a:buClr>
                <a:schemeClr val="dk2"/>
              </a:buClr>
              <a:buSzPts val="1400"/>
              <a:buNone/>
              <a:defRPr>
                <a:solidFill>
                  <a:schemeClr val="dk2"/>
                </a:solidFill>
              </a:defRPr>
            </a:lvl7pPr>
            <a:lvl8pPr lvl="7" algn="r" rtl="0">
              <a:spcBef>
                <a:spcPts val="0"/>
              </a:spcBef>
              <a:spcAft>
                <a:spcPts val="0"/>
              </a:spcAft>
              <a:buClr>
                <a:schemeClr val="dk2"/>
              </a:buClr>
              <a:buSzPts val="1400"/>
              <a:buNone/>
              <a:defRPr>
                <a:solidFill>
                  <a:schemeClr val="dk2"/>
                </a:solidFill>
              </a:defRPr>
            </a:lvl8pPr>
            <a:lvl9pPr lvl="8" algn="r" rtl="0">
              <a:spcBef>
                <a:spcPts val="0"/>
              </a:spcBef>
              <a:spcAft>
                <a:spcPts val="0"/>
              </a:spcAft>
              <a:buClr>
                <a:schemeClr val="dk2"/>
              </a:buClr>
              <a:buSzPts val="1400"/>
              <a:buNone/>
              <a:defRPr>
                <a:solidFill>
                  <a:schemeClr val="dk2"/>
                </a:solidFill>
              </a:defRPr>
            </a:lvl9pPr>
          </a:lstStyle>
          <a:p>
            <a:endParaRPr/>
          </a:p>
        </p:txBody>
      </p:sp>
      <p:sp>
        <p:nvSpPr>
          <p:cNvPr id="170" name="Google Shape;170;p31"/>
          <p:cNvSpPr txBox="1">
            <a:spLocks noGrp="1"/>
          </p:cNvSpPr>
          <p:nvPr>
            <p:ph type="subTitle" idx="2"/>
          </p:nvPr>
        </p:nvSpPr>
        <p:spPr>
          <a:xfrm>
            <a:off x="3741925" y="2047050"/>
            <a:ext cx="3926700" cy="6369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dk2"/>
              </a:buClr>
              <a:buSzPts val="1800"/>
              <a:buNone/>
              <a:defRPr sz="1600">
                <a:solidFill>
                  <a:schemeClr val="dk2"/>
                </a:solidFill>
              </a:defRPr>
            </a:lvl1pPr>
            <a:lvl2pPr lvl="1" algn="r" rtl="0">
              <a:spcBef>
                <a:spcPts val="0"/>
              </a:spcBef>
              <a:spcAft>
                <a:spcPts val="0"/>
              </a:spcAft>
              <a:buClr>
                <a:schemeClr val="dk2"/>
              </a:buClr>
              <a:buSzPts val="1400"/>
              <a:buNone/>
              <a:defRPr>
                <a:solidFill>
                  <a:schemeClr val="dk2"/>
                </a:solidFill>
              </a:defRPr>
            </a:lvl2pPr>
            <a:lvl3pPr lvl="2" algn="r" rtl="0">
              <a:spcBef>
                <a:spcPts val="0"/>
              </a:spcBef>
              <a:spcAft>
                <a:spcPts val="0"/>
              </a:spcAft>
              <a:buClr>
                <a:schemeClr val="dk2"/>
              </a:buClr>
              <a:buSzPts val="1400"/>
              <a:buNone/>
              <a:defRPr>
                <a:solidFill>
                  <a:schemeClr val="dk2"/>
                </a:solidFill>
              </a:defRPr>
            </a:lvl3pPr>
            <a:lvl4pPr lvl="3" algn="r" rtl="0">
              <a:spcBef>
                <a:spcPts val="0"/>
              </a:spcBef>
              <a:spcAft>
                <a:spcPts val="0"/>
              </a:spcAft>
              <a:buClr>
                <a:schemeClr val="dk2"/>
              </a:buClr>
              <a:buSzPts val="1400"/>
              <a:buNone/>
              <a:defRPr>
                <a:solidFill>
                  <a:schemeClr val="dk2"/>
                </a:solidFill>
              </a:defRPr>
            </a:lvl4pPr>
            <a:lvl5pPr lvl="4" algn="r" rtl="0">
              <a:spcBef>
                <a:spcPts val="0"/>
              </a:spcBef>
              <a:spcAft>
                <a:spcPts val="0"/>
              </a:spcAft>
              <a:buClr>
                <a:schemeClr val="dk2"/>
              </a:buClr>
              <a:buSzPts val="1400"/>
              <a:buNone/>
              <a:defRPr>
                <a:solidFill>
                  <a:schemeClr val="dk2"/>
                </a:solidFill>
              </a:defRPr>
            </a:lvl5pPr>
            <a:lvl6pPr lvl="5" algn="r" rtl="0">
              <a:spcBef>
                <a:spcPts val="0"/>
              </a:spcBef>
              <a:spcAft>
                <a:spcPts val="0"/>
              </a:spcAft>
              <a:buClr>
                <a:schemeClr val="dk2"/>
              </a:buClr>
              <a:buSzPts val="1400"/>
              <a:buNone/>
              <a:defRPr>
                <a:solidFill>
                  <a:schemeClr val="dk2"/>
                </a:solidFill>
              </a:defRPr>
            </a:lvl6pPr>
            <a:lvl7pPr lvl="6" algn="r" rtl="0">
              <a:spcBef>
                <a:spcPts val="0"/>
              </a:spcBef>
              <a:spcAft>
                <a:spcPts val="0"/>
              </a:spcAft>
              <a:buClr>
                <a:schemeClr val="dk2"/>
              </a:buClr>
              <a:buSzPts val="1400"/>
              <a:buNone/>
              <a:defRPr>
                <a:solidFill>
                  <a:schemeClr val="dk2"/>
                </a:solidFill>
              </a:defRPr>
            </a:lvl7pPr>
            <a:lvl8pPr lvl="7" algn="r" rtl="0">
              <a:spcBef>
                <a:spcPts val="0"/>
              </a:spcBef>
              <a:spcAft>
                <a:spcPts val="0"/>
              </a:spcAft>
              <a:buClr>
                <a:schemeClr val="dk2"/>
              </a:buClr>
              <a:buSzPts val="1400"/>
              <a:buNone/>
              <a:defRPr>
                <a:solidFill>
                  <a:schemeClr val="dk2"/>
                </a:solidFill>
              </a:defRPr>
            </a:lvl8pPr>
            <a:lvl9pPr lvl="8" algn="r" rtl="0">
              <a:spcBef>
                <a:spcPts val="0"/>
              </a:spcBef>
              <a:spcAft>
                <a:spcPts val="0"/>
              </a:spcAft>
              <a:buClr>
                <a:schemeClr val="dk2"/>
              </a:buClr>
              <a:buSzPts val="1400"/>
              <a:buNone/>
              <a:defRPr>
                <a:solidFill>
                  <a:schemeClr val="dk2"/>
                </a:solidFill>
              </a:defRPr>
            </a:lvl9pPr>
          </a:lstStyle>
          <a:p>
            <a:endParaRPr/>
          </a:p>
        </p:txBody>
      </p:sp>
      <p:sp>
        <p:nvSpPr>
          <p:cNvPr id="171" name="Google Shape;171;p31"/>
          <p:cNvSpPr txBox="1">
            <a:spLocks noGrp="1"/>
          </p:cNvSpPr>
          <p:nvPr>
            <p:ph type="subTitle" idx="3"/>
          </p:nvPr>
        </p:nvSpPr>
        <p:spPr>
          <a:xfrm>
            <a:off x="3737600" y="2700900"/>
            <a:ext cx="3926700" cy="4425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dk2"/>
              </a:buClr>
              <a:buSzPts val="1800"/>
              <a:buFont typeface="Open Sans"/>
              <a:buNone/>
              <a:defRPr sz="2000">
                <a:solidFill>
                  <a:schemeClr val="dk2"/>
                </a:solidFill>
                <a:latin typeface="Lexend Mega Black"/>
                <a:ea typeface="Lexend Mega Black"/>
                <a:cs typeface="Lexend Mega Black"/>
                <a:sym typeface="Lexend Mega Black"/>
              </a:defRPr>
            </a:lvl1pPr>
            <a:lvl2pPr lvl="1" algn="r" rtl="0">
              <a:spcBef>
                <a:spcPts val="0"/>
              </a:spcBef>
              <a:spcAft>
                <a:spcPts val="0"/>
              </a:spcAft>
              <a:buClr>
                <a:schemeClr val="dk2"/>
              </a:buClr>
              <a:buSzPts val="1400"/>
              <a:buNone/>
              <a:defRPr>
                <a:solidFill>
                  <a:schemeClr val="dk2"/>
                </a:solidFill>
              </a:defRPr>
            </a:lvl2pPr>
            <a:lvl3pPr lvl="2" algn="r" rtl="0">
              <a:spcBef>
                <a:spcPts val="0"/>
              </a:spcBef>
              <a:spcAft>
                <a:spcPts val="0"/>
              </a:spcAft>
              <a:buClr>
                <a:schemeClr val="dk2"/>
              </a:buClr>
              <a:buSzPts val="1400"/>
              <a:buNone/>
              <a:defRPr>
                <a:solidFill>
                  <a:schemeClr val="dk2"/>
                </a:solidFill>
              </a:defRPr>
            </a:lvl3pPr>
            <a:lvl4pPr lvl="3" algn="r" rtl="0">
              <a:spcBef>
                <a:spcPts val="0"/>
              </a:spcBef>
              <a:spcAft>
                <a:spcPts val="0"/>
              </a:spcAft>
              <a:buClr>
                <a:schemeClr val="dk2"/>
              </a:buClr>
              <a:buSzPts val="1400"/>
              <a:buNone/>
              <a:defRPr>
                <a:solidFill>
                  <a:schemeClr val="dk2"/>
                </a:solidFill>
              </a:defRPr>
            </a:lvl4pPr>
            <a:lvl5pPr lvl="4" algn="r" rtl="0">
              <a:spcBef>
                <a:spcPts val="0"/>
              </a:spcBef>
              <a:spcAft>
                <a:spcPts val="0"/>
              </a:spcAft>
              <a:buClr>
                <a:schemeClr val="dk2"/>
              </a:buClr>
              <a:buSzPts val="1400"/>
              <a:buNone/>
              <a:defRPr>
                <a:solidFill>
                  <a:schemeClr val="dk2"/>
                </a:solidFill>
              </a:defRPr>
            </a:lvl5pPr>
            <a:lvl6pPr lvl="5" algn="r" rtl="0">
              <a:spcBef>
                <a:spcPts val="0"/>
              </a:spcBef>
              <a:spcAft>
                <a:spcPts val="0"/>
              </a:spcAft>
              <a:buClr>
                <a:schemeClr val="dk2"/>
              </a:buClr>
              <a:buSzPts val="1400"/>
              <a:buNone/>
              <a:defRPr>
                <a:solidFill>
                  <a:schemeClr val="dk2"/>
                </a:solidFill>
              </a:defRPr>
            </a:lvl6pPr>
            <a:lvl7pPr lvl="6" algn="r" rtl="0">
              <a:spcBef>
                <a:spcPts val="0"/>
              </a:spcBef>
              <a:spcAft>
                <a:spcPts val="0"/>
              </a:spcAft>
              <a:buClr>
                <a:schemeClr val="dk2"/>
              </a:buClr>
              <a:buSzPts val="1400"/>
              <a:buNone/>
              <a:defRPr>
                <a:solidFill>
                  <a:schemeClr val="dk2"/>
                </a:solidFill>
              </a:defRPr>
            </a:lvl7pPr>
            <a:lvl8pPr lvl="7" algn="r" rtl="0">
              <a:spcBef>
                <a:spcPts val="0"/>
              </a:spcBef>
              <a:spcAft>
                <a:spcPts val="0"/>
              </a:spcAft>
              <a:buClr>
                <a:schemeClr val="dk2"/>
              </a:buClr>
              <a:buSzPts val="1400"/>
              <a:buNone/>
              <a:defRPr>
                <a:solidFill>
                  <a:schemeClr val="dk2"/>
                </a:solidFill>
              </a:defRPr>
            </a:lvl8pPr>
            <a:lvl9pPr lvl="8" algn="r" rtl="0">
              <a:spcBef>
                <a:spcPts val="0"/>
              </a:spcBef>
              <a:spcAft>
                <a:spcPts val="0"/>
              </a:spcAft>
              <a:buClr>
                <a:schemeClr val="dk2"/>
              </a:buClr>
              <a:buSzPts val="1400"/>
              <a:buNone/>
              <a:defRPr>
                <a:solidFill>
                  <a:schemeClr val="dk2"/>
                </a:solidFill>
              </a:defRPr>
            </a:lvl9pPr>
          </a:lstStyle>
          <a:p>
            <a:endParaRPr/>
          </a:p>
        </p:txBody>
      </p:sp>
      <p:sp>
        <p:nvSpPr>
          <p:cNvPr id="172" name="Google Shape;172;p31"/>
          <p:cNvSpPr txBox="1">
            <a:spLocks noGrp="1"/>
          </p:cNvSpPr>
          <p:nvPr>
            <p:ph type="subTitle" idx="4"/>
          </p:nvPr>
        </p:nvSpPr>
        <p:spPr>
          <a:xfrm>
            <a:off x="3740498" y="3002275"/>
            <a:ext cx="3926700" cy="6369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dk2"/>
              </a:buClr>
              <a:buSzPts val="1800"/>
              <a:buNone/>
              <a:defRPr sz="1600">
                <a:solidFill>
                  <a:schemeClr val="dk2"/>
                </a:solidFill>
              </a:defRPr>
            </a:lvl1pPr>
            <a:lvl2pPr lvl="1" algn="r" rtl="0">
              <a:spcBef>
                <a:spcPts val="0"/>
              </a:spcBef>
              <a:spcAft>
                <a:spcPts val="0"/>
              </a:spcAft>
              <a:buClr>
                <a:schemeClr val="dk2"/>
              </a:buClr>
              <a:buSzPts val="1400"/>
              <a:buNone/>
              <a:defRPr>
                <a:solidFill>
                  <a:schemeClr val="dk2"/>
                </a:solidFill>
              </a:defRPr>
            </a:lvl2pPr>
            <a:lvl3pPr lvl="2" algn="r" rtl="0">
              <a:spcBef>
                <a:spcPts val="0"/>
              </a:spcBef>
              <a:spcAft>
                <a:spcPts val="0"/>
              </a:spcAft>
              <a:buClr>
                <a:schemeClr val="dk2"/>
              </a:buClr>
              <a:buSzPts val="1400"/>
              <a:buNone/>
              <a:defRPr>
                <a:solidFill>
                  <a:schemeClr val="dk2"/>
                </a:solidFill>
              </a:defRPr>
            </a:lvl3pPr>
            <a:lvl4pPr lvl="3" algn="r" rtl="0">
              <a:spcBef>
                <a:spcPts val="0"/>
              </a:spcBef>
              <a:spcAft>
                <a:spcPts val="0"/>
              </a:spcAft>
              <a:buClr>
                <a:schemeClr val="dk2"/>
              </a:buClr>
              <a:buSzPts val="1400"/>
              <a:buNone/>
              <a:defRPr>
                <a:solidFill>
                  <a:schemeClr val="dk2"/>
                </a:solidFill>
              </a:defRPr>
            </a:lvl4pPr>
            <a:lvl5pPr lvl="4" algn="r" rtl="0">
              <a:spcBef>
                <a:spcPts val="0"/>
              </a:spcBef>
              <a:spcAft>
                <a:spcPts val="0"/>
              </a:spcAft>
              <a:buClr>
                <a:schemeClr val="dk2"/>
              </a:buClr>
              <a:buSzPts val="1400"/>
              <a:buNone/>
              <a:defRPr>
                <a:solidFill>
                  <a:schemeClr val="dk2"/>
                </a:solidFill>
              </a:defRPr>
            </a:lvl5pPr>
            <a:lvl6pPr lvl="5" algn="r" rtl="0">
              <a:spcBef>
                <a:spcPts val="0"/>
              </a:spcBef>
              <a:spcAft>
                <a:spcPts val="0"/>
              </a:spcAft>
              <a:buClr>
                <a:schemeClr val="dk2"/>
              </a:buClr>
              <a:buSzPts val="1400"/>
              <a:buNone/>
              <a:defRPr>
                <a:solidFill>
                  <a:schemeClr val="dk2"/>
                </a:solidFill>
              </a:defRPr>
            </a:lvl6pPr>
            <a:lvl7pPr lvl="6" algn="r" rtl="0">
              <a:spcBef>
                <a:spcPts val="0"/>
              </a:spcBef>
              <a:spcAft>
                <a:spcPts val="0"/>
              </a:spcAft>
              <a:buClr>
                <a:schemeClr val="dk2"/>
              </a:buClr>
              <a:buSzPts val="1400"/>
              <a:buNone/>
              <a:defRPr>
                <a:solidFill>
                  <a:schemeClr val="dk2"/>
                </a:solidFill>
              </a:defRPr>
            </a:lvl7pPr>
            <a:lvl8pPr lvl="7" algn="r" rtl="0">
              <a:spcBef>
                <a:spcPts val="0"/>
              </a:spcBef>
              <a:spcAft>
                <a:spcPts val="0"/>
              </a:spcAft>
              <a:buClr>
                <a:schemeClr val="dk2"/>
              </a:buClr>
              <a:buSzPts val="1400"/>
              <a:buNone/>
              <a:defRPr>
                <a:solidFill>
                  <a:schemeClr val="dk2"/>
                </a:solidFill>
              </a:defRPr>
            </a:lvl8pPr>
            <a:lvl9pPr lvl="8" algn="r" rtl="0">
              <a:spcBef>
                <a:spcPts val="0"/>
              </a:spcBef>
              <a:spcAft>
                <a:spcPts val="0"/>
              </a:spcAft>
              <a:buClr>
                <a:schemeClr val="dk2"/>
              </a:buClr>
              <a:buSzPts val="1400"/>
              <a:buNone/>
              <a:defRPr>
                <a:solidFill>
                  <a:schemeClr val="dk2"/>
                </a:solidFill>
              </a:defRPr>
            </a:lvl9pPr>
          </a:lstStyle>
          <a:p>
            <a:endParaRPr/>
          </a:p>
        </p:txBody>
      </p:sp>
      <p:sp>
        <p:nvSpPr>
          <p:cNvPr id="173" name="Google Shape;173;p31"/>
          <p:cNvSpPr txBox="1">
            <a:spLocks noGrp="1"/>
          </p:cNvSpPr>
          <p:nvPr>
            <p:ph type="subTitle" idx="5"/>
          </p:nvPr>
        </p:nvSpPr>
        <p:spPr>
          <a:xfrm>
            <a:off x="3740487" y="3656125"/>
            <a:ext cx="3926700" cy="4425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dk2"/>
              </a:buClr>
              <a:buSzPts val="1800"/>
              <a:buFont typeface="Open Sans"/>
              <a:buNone/>
              <a:defRPr sz="2000">
                <a:solidFill>
                  <a:schemeClr val="dk2"/>
                </a:solidFill>
                <a:latin typeface="Lexend Mega Black"/>
                <a:ea typeface="Lexend Mega Black"/>
                <a:cs typeface="Lexend Mega Black"/>
                <a:sym typeface="Lexend Mega Black"/>
              </a:defRPr>
            </a:lvl1pPr>
            <a:lvl2pPr lvl="1" algn="r" rtl="0">
              <a:spcBef>
                <a:spcPts val="0"/>
              </a:spcBef>
              <a:spcAft>
                <a:spcPts val="0"/>
              </a:spcAft>
              <a:buClr>
                <a:schemeClr val="dk2"/>
              </a:buClr>
              <a:buSzPts val="1400"/>
              <a:buNone/>
              <a:defRPr>
                <a:solidFill>
                  <a:schemeClr val="dk2"/>
                </a:solidFill>
              </a:defRPr>
            </a:lvl2pPr>
            <a:lvl3pPr lvl="2" algn="r" rtl="0">
              <a:spcBef>
                <a:spcPts val="0"/>
              </a:spcBef>
              <a:spcAft>
                <a:spcPts val="0"/>
              </a:spcAft>
              <a:buClr>
                <a:schemeClr val="dk2"/>
              </a:buClr>
              <a:buSzPts val="1400"/>
              <a:buNone/>
              <a:defRPr>
                <a:solidFill>
                  <a:schemeClr val="dk2"/>
                </a:solidFill>
              </a:defRPr>
            </a:lvl3pPr>
            <a:lvl4pPr lvl="3" algn="r" rtl="0">
              <a:spcBef>
                <a:spcPts val="0"/>
              </a:spcBef>
              <a:spcAft>
                <a:spcPts val="0"/>
              </a:spcAft>
              <a:buClr>
                <a:schemeClr val="dk2"/>
              </a:buClr>
              <a:buSzPts val="1400"/>
              <a:buNone/>
              <a:defRPr>
                <a:solidFill>
                  <a:schemeClr val="dk2"/>
                </a:solidFill>
              </a:defRPr>
            </a:lvl4pPr>
            <a:lvl5pPr lvl="4" algn="r" rtl="0">
              <a:spcBef>
                <a:spcPts val="0"/>
              </a:spcBef>
              <a:spcAft>
                <a:spcPts val="0"/>
              </a:spcAft>
              <a:buClr>
                <a:schemeClr val="dk2"/>
              </a:buClr>
              <a:buSzPts val="1400"/>
              <a:buNone/>
              <a:defRPr>
                <a:solidFill>
                  <a:schemeClr val="dk2"/>
                </a:solidFill>
              </a:defRPr>
            </a:lvl5pPr>
            <a:lvl6pPr lvl="5" algn="r" rtl="0">
              <a:spcBef>
                <a:spcPts val="0"/>
              </a:spcBef>
              <a:spcAft>
                <a:spcPts val="0"/>
              </a:spcAft>
              <a:buClr>
                <a:schemeClr val="dk2"/>
              </a:buClr>
              <a:buSzPts val="1400"/>
              <a:buNone/>
              <a:defRPr>
                <a:solidFill>
                  <a:schemeClr val="dk2"/>
                </a:solidFill>
              </a:defRPr>
            </a:lvl6pPr>
            <a:lvl7pPr lvl="6" algn="r" rtl="0">
              <a:spcBef>
                <a:spcPts val="0"/>
              </a:spcBef>
              <a:spcAft>
                <a:spcPts val="0"/>
              </a:spcAft>
              <a:buClr>
                <a:schemeClr val="dk2"/>
              </a:buClr>
              <a:buSzPts val="1400"/>
              <a:buNone/>
              <a:defRPr>
                <a:solidFill>
                  <a:schemeClr val="dk2"/>
                </a:solidFill>
              </a:defRPr>
            </a:lvl7pPr>
            <a:lvl8pPr lvl="7" algn="r" rtl="0">
              <a:spcBef>
                <a:spcPts val="0"/>
              </a:spcBef>
              <a:spcAft>
                <a:spcPts val="0"/>
              </a:spcAft>
              <a:buClr>
                <a:schemeClr val="dk2"/>
              </a:buClr>
              <a:buSzPts val="1400"/>
              <a:buNone/>
              <a:defRPr>
                <a:solidFill>
                  <a:schemeClr val="dk2"/>
                </a:solidFill>
              </a:defRPr>
            </a:lvl8pPr>
            <a:lvl9pPr lvl="8" algn="r" rtl="0">
              <a:spcBef>
                <a:spcPts val="0"/>
              </a:spcBef>
              <a:spcAft>
                <a:spcPts val="0"/>
              </a:spcAft>
              <a:buClr>
                <a:schemeClr val="dk2"/>
              </a:buClr>
              <a:buSzPts val="1400"/>
              <a:buNone/>
              <a:defRPr>
                <a:solidFill>
                  <a:schemeClr val="dk2"/>
                </a:solidFill>
              </a:defRPr>
            </a:lvl9pPr>
          </a:lstStyle>
          <a:p>
            <a:endParaRPr/>
          </a:p>
        </p:txBody>
      </p:sp>
      <p:sp>
        <p:nvSpPr>
          <p:cNvPr id="174" name="Google Shape;174;p31"/>
          <p:cNvSpPr txBox="1">
            <a:spLocks noGrp="1"/>
          </p:cNvSpPr>
          <p:nvPr>
            <p:ph type="subTitle" idx="6"/>
          </p:nvPr>
        </p:nvSpPr>
        <p:spPr>
          <a:xfrm>
            <a:off x="3743375" y="3957500"/>
            <a:ext cx="3926700" cy="6369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dk2"/>
              </a:buClr>
              <a:buSzPts val="1800"/>
              <a:buNone/>
              <a:defRPr sz="1600">
                <a:solidFill>
                  <a:schemeClr val="dk2"/>
                </a:solidFill>
              </a:defRPr>
            </a:lvl1pPr>
            <a:lvl2pPr lvl="1" algn="r" rtl="0">
              <a:spcBef>
                <a:spcPts val="0"/>
              </a:spcBef>
              <a:spcAft>
                <a:spcPts val="0"/>
              </a:spcAft>
              <a:buClr>
                <a:schemeClr val="dk2"/>
              </a:buClr>
              <a:buSzPts val="1400"/>
              <a:buNone/>
              <a:defRPr>
                <a:solidFill>
                  <a:schemeClr val="dk2"/>
                </a:solidFill>
              </a:defRPr>
            </a:lvl2pPr>
            <a:lvl3pPr lvl="2" algn="r" rtl="0">
              <a:spcBef>
                <a:spcPts val="0"/>
              </a:spcBef>
              <a:spcAft>
                <a:spcPts val="0"/>
              </a:spcAft>
              <a:buClr>
                <a:schemeClr val="dk2"/>
              </a:buClr>
              <a:buSzPts val="1400"/>
              <a:buNone/>
              <a:defRPr>
                <a:solidFill>
                  <a:schemeClr val="dk2"/>
                </a:solidFill>
              </a:defRPr>
            </a:lvl3pPr>
            <a:lvl4pPr lvl="3" algn="r" rtl="0">
              <a:spcBef>
                <a:spcPts val="0"/>
              </a:spcBef>
              <a:spcAft>
                <a:spcPts val="0"/>
              </a:spcAft>
              <a:buClr>
                <a:schemeClr val="dk2"/>
              </a:buClr>
              <a:buSzPts val="1400"/>
              <a:buNone/>
              <a:defRPr>
                <a:solidFill>
                  <a:schemeClr val="dk2"/>
                </a:solidFill>
              </a:defRPr>
            </a:lvl4pPr>
            <a:lvl5pPr lvl="4" algn="r" rtl="0">
              <a:spcBef>
                <a:spcPts val="0"/>
              </a:spcBef>
              <a:spcAft>
                <a:spcPts val="0"/>
              </a:spcAft>
              <a:buClr>
                <a:schemeClr val="dk2"/>
              </a:buClr>
              <a:buSzPts val="1400"/>
              <a:buNone/>
              <a:defRPr>
                <a:solidFill>
                  <a:schemeClr val="dk2"/>
                </a:solidFill>
              </a:defRPr>
            </a:lvl5pPr>
            <a:lvl6pPr lvl="5" algn="r" rtl="0">
              <a:spcBef>
                <a:spcPts val="0"/>
              </a:spcBef>
              <a:spcAft>
                <a:spcPts val="0"/>
              </a:spcAft>
              <a:buClr>
                <a:schemeClr val="dk2"/>
              </a:buClr>
              <a:buSzPts val="1400"/>
              <a:buNone/>
              <a:defRPr>
                <a:solidFill>
                  <a:schemeClr val="dk2"/>
                </a:solidFill>
              </a:defRPr>
            </a:lvl6pPr>
            <a:lvl7pPr lvl="6" algn="r" rtl="0">
              <a:spcBef>
                <a:spcPts val="0"/>
              </a:spcBef>
              <a:spcAft>
                <a:spcPts val="0"/>
              </a:spcAft>
              <a:buClr>
                <a:schemeClr val="dk2"/>
              </a:buClr>
              <a:buSzPts val="1400"/>
              <a:buNone/>
              <a:defRPr>
                <a:solidFill>
                  <a:schemeClr val="dk2"/>
                </a:solidFill>
              </a:defRPr>
            </a:lvl7pPr>
            <a:lvl8pPr lvl="7" algn="r" rtl="0">
              <a:spcBef>
                <a:spcPts val="0"/>
              </a:spcBef>
              <a:spcAft>
                <a:spcPts val="0"/>
              </a:spcAft>
              <a:buClr>
                <a:schemeClr val="dk2"/>
              </a:buClr>
              <a:buSzPts val="1400"/>
              <a:buNone/>
              <a:defRPr>
                <a:solidFill>
                  <a:schemeClr val="dk2"/>
                </a:solidFill>
              </a:defRPr>
            </a:lvl8pPr>
            <a:lvl9pPr lvl="8" algn="r" rtl="0">
              <a:spcBef>
                <a:spcPts val="0"/>
              </a:spcBef>
              <a:spcAft>
                <a:spcPts val="0"/>
              </a:spcAft>
              <a:buClr>
                <a:schemeClr val="dk2"/>
              </a:buClr>
              <a:buSzPts val="1400"/>
              <a:buNone/>
              <a:defRPr>
                <a:solidFill>
                  <a:schemeClr val="dk2"/>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p:cSld name="CUSTOM_23">
    <p:spTree>
      <p:nvGrpSpPr>
        <p:cNvPr id="1" name="Shape 206"/>
        <p:cNvGrpSpPr/>
        <p:nvPr/>
      </p:nvGrpSpPr>
      <p:grpSpPr>
        <a:xfrm>
          <a:off x="0" y="0"/>
          <a:ext cx="0" cy="0"/>
          <a:chOff x="0" y="0"/>
          <a:chExt cx="0" cy="0"/>
        </a:xfrm>
      </p:grpSpPr>
      <p:sp>
        <p:nvSpPr>
          <p:cNvPr id="207" name="Google Shape;207;p35"/>
          <p:cNvSpPr/>
          <p:nvPr/>
        </p:nvSpPr>
        <p:spPr>
          <a:xfrm>
            <a:off x="-13650" y="1080275"/>
            <a:ext cx="9171300" cy="41007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1">
  <p:cSld name="CUSTOM_23_1">
    <p:spTree>
      <p:nvGrpSpPr>
        <p:cNvPr id="1" name="Shape 208"/>
        <p:cNvGrpSpPr/>
        <p:nvPr/>
      </p:nvGrpSpPr>
      <p:grpSpPr>
        <a:xfrm>
          <a:off x="0" y="0"/>
          <a:ext cx="0" cy="0"/>
          <a:chOff x="0" y="0"/>
          <a:chExt cx="0" cy="0"/>
        </a:xfrm>
      </p:grpSpPr>
      <p:sp>
        <p:nvSpPr>
          <p:cNvPr id="209" name="Google Shape;209;p36"/>
          <p:cNvSpPr/>
          <p:nvPr/>
        </p:nvSpPr>
        <p:spPr>
          <a:xfrm>
            <a:off x="-2800" y="-2700"/>
            <a:ext cx="9144000" cy="3448500"/>
          </a:xfrm>
          <a:prstGeom prst="rect">
            <a:avLst/>
          </a:prstGeom>
          <a:solidFill>
            <a:srgbClr val="9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2">
  <p:cSld name="CUSTOM_25">
    <p:spTree>
      <p:nvGrpSpPr>
        <p:cNvPr id="1" name="Shape 210"/>
        <p:cNvGrpSpPr/>
        <p:nvPr/>
      </p:nvGrpSpPr>
      <p:grpSpPr>
        <a:xfrm>
          <a:off x="0" y="0"/>
          <a:ext cx="0" cy="0"/>
          <a:chOff x="0" y="0"/>
          <a:chExt cx="0" cy="0"/>
        </a:xfrm>
      </p:grpSpPr>
      <p:sp>
        <p:nvSpPr>
          <p:cNvPr id="211" name="Google Shape;211;p37"/>
          <p:cNvSpPr/>
          <p:nvPr/>
        </p:nvSpPr>
        <p:spPr>
          <a:xfrm>
            <a:off x="-13650" y="2571900"/>
            <a:ext cx="9171300" cy="25716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C9D20E-CD75-4BE6-A9C9-378DB25A2290}" type="datetimeFigureOut">
              <a:rPr lang="en-US" smtClean="0"/>
              <a:t>11/13/2022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CA69078-2B47-4D80-B558-0E45FF0DBAAF}" type="slidenum">
              <a:rPr lang="en-US" smtClean="0"/>
              <a:t>‹#›</a:t>
            </a:fld>
            <a:endParaRPr lang="en-US" dirty="0"/>
          </a:p>
        </p:txBody>
      </p:sp>
    </p:spTree>
    <p:extLst>
      <p:ext uri="{BB962C8B-B14F-4D97-AF65-F5344CB8AC3E}">
        <p14:creationId xmlns:p14="http://schemas.microsoft.com/office/powerpoint/2010/main" val="2394044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body" idx="1"/>
          </p:nvPr>
        </p:nvSpPr>
        <p:spPr>
          <a:xfrm>
            <a:off x="713225" y="1152475"/>
            <a:ext cx="7749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2"/>
              </a:buClr>
              <a:buSzPts val="1800"/>
              <a:buFont typeface="Hind Siliguri"/>
              <a:buChar char="●"/>
              <a:defRPr sz="1800">
                <a:solidFill>
                  <a:schemeClr val="dk2"/>
                </a:solidFill>
                <a:latin typeface="Hind Siliguri"/>
                <a:ea typeface="Hind Siliguri"/>
                <a:cs typeface="Hind Siliguri"/>
                <a:sym typeface="Hind Siliguri"/>
              </a:defRPr>
            </a:lvl1pPr>
            <a:lvl2pPr marL="914400" lvl="1"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2pPr>
            <a:lvl3pPr marL="1371600" lvl="2"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3pPr>
            <a:lvl4pPr marL="1828800" lvl="3"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4pPr>
            <a:lvl5pPr marL="2286000" lvl="4"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5pPr>
            <a:lvl6pPr marL="2743200" lvl="5"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6pPr>
            <a:lvl7pPr marL="3200400" lvl="6"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7pPr>
            <a:lvl8pPr marL="3657600" lvl="7"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8pPr>
            <a:lvl9pPr marL="4114800" lvl="8" indent="-317500">
              <a:lnSpc>
                <a:spcPct val="100000"/>
              </a:lnSpc>
              <a:spcBef>
                <a:spcPts val="0"/>
              </a:spcBef>
              <a:spcAft>
                <a:spcPts val="0"/>
              </a:spcAft>
              <a:buClr>
                <a:schemeClr val="dk2"/>
              </a:buClr>
              <a:buSzPts val="1400"/>
              <a:buFont typeface="Hind Siliguri"/>
              <a:buChar char="■"/>
              <a:defRPr>
                <a:solidFill>
                  <a:schemeClr val="dk2"/>
                </a:solidFill>
                <a:latin typeface="Hind Siliguri"/>
                <a:ea typeface="Hind Siliguri"/>
                <a:cs typeface="Hind Siliguri"/>
                <a:sym typeface="Hind Siliguri"/>
              </a:defRPr>
            </a:lvl9pPr>
          </a:lstStyle>
          <a:p>
            <a:endParaRPr/>
          </a:p>
        </p:txBody>
      </p:sp>
      <p:sp>
        <p:nvSpPr>
          <p:cNvPr id="7" name="Google Shape;7;p1"/>
          <p:cNvSpPr txBox="1">
            <a:spLocks noGrp="1"/>
          </p:cNvSpPr>
          <p:nvPr>
            <p:ph type="title"/>
          </p:nvPr>
        </p:nvSpPr>
        <p:spPr>
          <a:xfrm>
            <a:off x="713225" y="445050"/>
            <a:ext cx="7717500" cy="10110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3000"/>
              <a:buFont typeface="Lexend Mega Black"/>
              <a:buNone/>
              <a:defRPr sz="3000">
                <a:solidFill>
                  <a:schemeClr val="dk2"/>
                </a:solidFill>
                <a:latin typeface="Lexend Mega Black"/>
                <a:ea typeface="Lexend Mega Black"/>
                <a:cs typeface="Lexend Mega Black"/>
                <a:sym typeface="Lexend Mega Black"/>
              </a:defRPr>
            </a:lvl1pPr>
            <a:lvl2pPr lvl="1"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2pPr>
            <a:lvl3pPr lvl="2"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3pPr>
            <a:lvl4pPr lvl="3"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4pPr>
            <a:lvl5pPr lvl="4"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5pPr>
            <a:lvl6pPr lvl="5"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6pPr>
            <a:lvl7pPr lvl="6"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7pPr>
            <a:lvl8pPr lvl="7"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8pPr>
            <a:lvl9pPr lvl="8" algn="ctr" rtl="0">
              <a:spcBef>
                <a:spcPts val="0"/>
              </a:spcBef>
              <a:spcAft>
                <a:spcPts val="0"/>
              </a:spcAft>
              <a:buSzPts val="3000"/>
              <a:buFont typeface="Lexend Mega Black"/>
              <a:buNone/>
              <a:defRPr sz="3000">
                <a:latin typeface="Lexend Mega Black"/>
                <a:ea typeface="Lexend Mega Black"/>
                <a:cs typeface="Lexend Mega Black"/>
                <a:sym typeface="Lexend Mega Black"/>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1" r:id="rId2"/>
    <p:sldLayoutId id="2147483654" r:id="rId3"/>
    <p:sldLayoutId id="2147483655" r:id="rId4"/>
    <p:sldLayoutId id="2147483656" r:id="rId5"/>
    <p:sldLayoutId id="2147483672" r:id="rId6"/>
    <p:sldLayoutId id="2147483677" r:id="rId7"/>
    <p:sldLayoutId id="2147483681" r:id="rId8"/>
    <p:sldLayoutId id="2147483682" r:id="rId9"/>
    <p:sldLayoutId id="2147483683" r:id="rId10"/>
    <p:sldLayoutId id="214748368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2.jpg" /><Relationship Id="rId1" Type="http://schemas.openxmlformats.org/officeDocument/2006/relationships/slideLayout" Target="../slideLayouts/slideLayout11.xml" /></Relationships>
</file>

<file path=ppt/slides/_rels/slide3.xml.rels><?xml version="1.0" encoding="UTF-8" standalone="yes"?>
<Relationships xmlns="http://schemas.openxmlformats.org/package/2006/relationships"><Relationship Id="rId3" Type="http://schemas.openxmlformats.org/officeDocument/2006/relationships/image" Target="../media/image3.jpg" /><Relationship Id="rId2" Type="http://schemas.openxmlformats.org/officeDocument/2006/relationships/notesSlide" Target="../notesSlides/notesSlide2.xml" /><Relationship Id="rId1" Type="http://schemas.openxmlformats.org/officeDocument/2006/relationships/slideLayout" Target="../slideLayouts/slideLayout4.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2" Type="http://schemas.openxmlformats.org/officeDocument/2006/relationships/hyperlink" Target="https://www.bonmarche.co.uk/" TargetMode="External" /><Relationship Id="rId1" Type="http://schemas.openxmlformats.org/officeDocument/2006/relationships/slideLayout" Target="../slideLayouts/slideLayout4.xml" /></Relationships>
</file>

<file path=ppt/slides/_rels/slide6.xml.rels><?xml version="1.0" encoding="UTF-8" standalone="yes"?>
<Relationships xmlns="http://schemas.openxmlformats.org/package/2006/relationships"><Relationship Id="rId3" Type="http://schemas.openxmlformats.org/officeDocument/2006/relationships/image" Target="../media/image4.jp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5.emf"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11.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11.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1.xml" /></Relationships>
</file>

<file path=ppt/slides/_rels/slide11.xml.rels><?xml version="1.0" encoding="UTF-8" standalone="yes"?>
<Relationships xmlns="http://schemas.openxmlformats.org/package/2006/relationships"><Relationship Id="rId3" Type="http://schemas.openxmlformats.org/officeDocument/2006/relationships/image" Target="../media/image6.jpg" /><Relationship Id="rId2" Type="http://schemas.openxmlformats.org/officeDocument/2006/relationships/notesSlide" Target="../notesSlides/notesSlide8.xml" /><Relationship Id="rId1" Type="http://schemas.openxmlformats.org/officeDocument/2006/relationships/slideLayout" Target="../slideLayouts/slideLayout6.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11.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 /></Relationships>
</file>

<file path=ppt/slides/_rels/slide17.xml.rels><?xml version="1.0" encoding="UTF-8" standalone="yes"?>
<Relationships xmlns="http://schemas.openxmlformats.org/package/2006/relationships"><Relationship Id="rId2" Type="http://schemas.openxmlformats.org/officeDocument/2006/relationships/hyperlink" Target="https://www.theguardian.com/business/2022/jan/14/dirty-greenwashing-watchdog-targets-fashion-brands-over-misleading-claims" TargetMode="External" /><Relationship Id="rId1" Type="http://schemas.openxmlformats.org/officeDocument/2006/relationships/slideLayout" Target="../slideLayouts/slideLayout11.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1"/>
        <p:cNvGrpSpPr/>
        <p:nvPr/>
      </p:nvGrpSpPr>
      <p:grpSpPr>
        <a:xfrm>
          <a:off x="0" y="0"/>
          <a:ext cx="0" cy="0"/>
          <a:chOff x="0" y="0"/>
          <a:chExt cx="0" cy="0"/>
        </a:xfrm>
      </p:grpSpPr>
      <p:sp>
        <p:nvSpPr>
          <p:cNvPr id="222" name="Google Shape;222;p41"/>
          <p:cNvSpPr txBox="1">
            <a:spLocks noGrp="1"/>
          </p:cNvSpPr>
          <p:nvPr>
            <p:ph type="ctrTitle"/>
          </p:nvPr>
        </p:nvSpPr>
        <p:spPr>
          <a:xfrm>
            <a:off x="713225" y="1306032"/>
            <a:ext cx="4930500" cy="1887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4650" dirty="0">
                <a:solidFill>
                  <a:schemeClr val="lt1"/>
                </a:solidFill>
              </a:rPr>
              <a:t>CLOTHING</a:t>
            </a:r>
            <a:r>
              <a:rPr lang="en" sz="4650" dirty="0"/>
              <a:t> </a:t>
            </a:r>
            <a:r>
              <a:rPr lang="en" dirty="0">
                <a:solidFill>
                  <a:schemeClr val="lt1"/>
                </a:solidFill>
              </a:rPr>
              <a:t>  </a:t>
            </a:r>
            <a:r>
              <a:rPr lang="en" sz="3250" dirty="0">
                <a:solidFill>
                  <a:schemeClr val="lt1"/>
                </a:solidFill>
                <a:latin typeface="Lexend Mega"/>
                <a:ea typeface="Lexend Mega"/>
                <a:cs typeface="Lexend Mega"/>
                <a:sym typeface="Lexend Mega"/>
              </a:rPr>
              <a:t>BUSINESS PLAN</a:t>
            </a:r>
            <a:endParaRPr sz="3250" dirty="0">
              <a:solidFill>
                <a:schemeClr val="lt1"/>
              </a:solidFill>
              <a:latin typeface="Lexend Mega"/>
              <a:ea typeface="Lexend Mega"/>
              <a:cs typeface="Lexend Mega"/>
              <a:sym typeface="Lexend Mega"/>
            </a:endParaRPr>
          </a:p>
        </p:txBody>
      </p:sp>
      <p:pic>
        <p:nvPicPr>
          <p:cNvPr id="224" name="Google Shape;224;p41"/>
          <p:cNvPicPr preferRelativeResize="0"/>
          <p:nvPr/>
        </p:nvPicPr>
        <p:blipFill rotWithShape="1">
          <a:blip r:embed="rId3">
            <a:alphaModFix/>
          </a:blip>
          <a:srcRect b="-30616"/>
          <a:stretch/>
        </p:blipFill>
        <p:spPr>
          <a:xfrm>
            <a:off x="5993412" y="-2700"/>
            <a:ext cx="3150600" cy="5143500"/>
          </a:xfrm>
          <a:prstGeom prst="rect">
            <a:avLst/>
          </a:prstGeom>
          <a:noFill/>
          <a:ln>
            <a:noFill/>
          </a:ln>
        </p:spPr>
      </p:pic>
      <p:sp>
        <p:nvSpPr>
          <p:cNvPr id="225" name="Google Shape;225;p41"/>
          <p:cNvSpPr/>
          <p:nvPr/>
        </p:nvSpPr>
        <p:spPr>
          <a:xfrm>
            <a:off x="5993400" y="3843100"/>
            <a:ext cx="3150600" cy="1300200"/>
          </a:xfrm>
          <a:prstGeom prst="rect">
            <a:avLst/>
          </a:prstGeom>
          <a:solidFill>
            <a:srgbClr val="9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7" name="Google Shape;227;p41"/>
          <p:cNvSpPr/>
          <p:nvPr/>
        </p:nvSpPr>
        <p:spPr>
          <a:xfrm>
            <a:off x="2181432" y="434625"/>
            <a:ext cx="1529400" cy="2829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b="1" dirty="0">
                <a:solidFill>
                  <a:schemeClr val="dk2"/>
                </a:solidFill>
                <a:latin typeface="Lexend Mega"/>
                <a:ea typeface="Lexend Mega"/>
                <a:cs typeface="Lexend Mega"/>
                <a:sym typeface="Lexend Mega"/>
              </a:rPr>
              <a:t>B &amp; A Fashion</a:t>
            </a:r>
            <a:endParaRPr sz="1000" b="1" dirty="0">
              <a:solidFill>
                <a:schemeClr val="dk2"/>
              </a:solidFill>
              <a:latin typeface="Lexend Mega"/>
              <a:ea typeface="Lexend Mega"/>
              <a:cs typeface="Lexend Mega"/>
              <a:sym typeface="Lexend Mega"/>
            </a:endParaRPr>
          </a:p>
        </p:txBody>
      </p:sp>
      <p:sp>
        <p:nvSpPr>
          <p:cNvPr id="3" name="TextBox 2">
            <a:extLst>
              <a:ext uri="{FF2B5EF4-FFF2-40B4-BE49-F238E27FC236}">
                <a16:creationId xmlns:a16="http://schemas.microsoft.com/office/drawing/2014/main" id="{534B6834-1B92-8FB3-B6E0-FEF26984E50D}"/>
              </a:ext>
            </a:extLst>
          </p:cNvPr>
          <p:cNvSpPr txBox="1"/>
          <p:nvPr/>
        </p:nvSpPr>
        <p:spPr>
          <a:xfrm>
            <a:off x="321212" y="3193032"/>
            <a:ext cx="5881863" cy="2031325"/>
          </a:xfrm>
          <a:prstGeom prst="rect">
            <a:avLst/>
          </a:prstGeom>
          <a:noFill/>
        </p:spPr>
        <p:txBody>
          <a:bodyPr wrap="square">
            <a:spAutoFit/>
          </a:bodyPr>
          <a:lstStyle/>
          <a:p>
            <a:r>
              <a:rPr lang="en-US" sz="1400" b="1" dirty="0">
                <a:solidFill>
                  <a:schemeClr val="bg1">
                    <a:lumMod val="10000"/>
                  </a:schemeClr>
                </a:solidFill>
                <a:latin typeface="+mn-lt"/>
              </a:rPr>
              <a:t>Title: </a:t>
            </a:r>
            <a:r>
              <a:rPr lang="en-US" sz="1400" dirty="0">
                <a:solidFill>
                  <a:schemeClr val="bg1">
                    <a:lumMod val="10000"/>
                  </a:schemeClr>
                </a:solidFill>
                <a:latin typeface="+mn-lt"/>
              </a:rPr>
              <a:t>Managing Enterprise in the 21</a:t>
            </a:r>
            <a:r>
              <a:rPr lang="en-US" sz="1400" baseline="30000" dirty="0">
                <a:solidFill>
                  <a:schemeClr val="bg1">
                    <a:lumMod val="10000"/>
                  </a:schemeClr>
                </a:solidFill>
                <a:latin typeface="+mn-lt"/>
              </a:rPr>
              <a:t>st</a:t>
            </a:r>
            <a:r>
              <a:rPr lang="en-US" sz="1400" dirty="0">
                <a:solidFill>
                  <a:schemeClr val="bg1">
                    <a:lumMod val="10000"/>
                  </a:schemeClr>
                </a:solidFill>
                <a:latin typeface="+mn-lt"/>
              </a:rPr>
              <a:t> Century</a:t>
            </a:r>
            <a:br>
              <a:rPr lang="en-US" sz="1400" b="1" dirty="0">
                <a:solidFill>
                  <a:schemeClr val="bg1">
                    <a:lumMod val="10000"/>
                  </a:schemeClr>
                </a:solidFill>
                <a:latin typeface="+mn-lt"/>
              </a:rPr>
            </a:br>
            <a:r>
              <a:rPr lang="en-US" sz="1400" b="1" dirty="0">
                <a:solidFill>
                  <a:schemeClr val="bg1">
                    <a:lumMod val="10000"/>
                  </a:schemeClr>
                </a:solidFill>
                <a:latin typeface="+mn-lt"/>
              </a:rPr>
              <a:t>Name of the Student and ID number :</a:t>
            </a:r>
            <a:r>
              <a:rPr lang="en-US" sz="1400" dirty="0">
                <a:solidFill>
                  <a:schemeClr val="bg1">
                    <a:lumMod val="10000"/>
                  </a:schemeClr>
                </a:solidFill>
                <a:latin typeface="+mn-lt"/>
              </a:rPr>
              <a:t>Ashfaq Ahmed , 2028429</a:t>
            </a:r>
            <a:br>
              <a:rPr lang="en-GB" sz="1400" dirty="0">
                <a:solidFill>
                  <a:schemeClr val="bg1">
                    <a:lumMod val="10000"/>
                  </a:schemeClr>
                </a:solidFill>
                <a:latin typeface="+mn-lt"/>
              </a:rPr>
            </a:br>
            <a:r>
              <a:rPr lang="en-GB" sz="1400" dirty="0">
                <a:solidFill>
                  <a:schemeClr val="bg1">
                    <a:lumMod val="10000"/>
                  </a:schemeClr>
                </a:solidFill>
                <a:latin typeface="+mn-lt"/>
              </a:rPr>
              <a:t>Mohammed </a:t>
            </a:r>
            <a:r>
              <a:rPr lang="en-GB" sz="1400" dirty="0" err="1">
                <a:solidFill>
                  <a:schemeClr val="bg1">
                    <a:lumMod val="10000"/>
                  </a:schemeClr>
                </a:solidFill>
                <a:latin typeface="+mn-lt"/>
              </a:rPr>
              <a:t>Samad</a:t>
            </a:r>
            <a:r>
              <a:rPr lang="en-GB" sz="1400" dirty="0">
                <a:solidFill>
                  <a:schemeClr val="bg1">
                    <a:lumMod val="10000"/>
                  </a:schemeClr>
                </a:solidFill>
                <a:latin typeface="+mn-lt"/>
              </a:rPr>
              <a:t>, 2106950</a:t>
            </a:r>
            <a:br>
              <a:rPr lang="en-GB" sz="1400" dirty="0">
                <a:solidFill>
                  <a:schemeClr val="bg1">
                    <a:lumMod val="10000"/>
                  </a:schemeClr>
                </a:solidFill>
                <a:latin typeface="+mn-lt"/>
              </a:rPr>
            </a:br>
            <a:r>
              <a:rPr lang="en-GB" sz="1400" dirty="0" err="1">
                <a:solidFill>
                  <a:schemeClr val="bg1">
                    <a:lumMod val="10000"/>
                  </a:schemeClr>
                </a:solidFill>
                <a:latin typeface="+mn-lt"/>
              </a:rPr>
              <a:t>Beatris</a:t>
            </a:r>
            <a:r>
              <a:rPr lang="en-GB" sz="1400" dirty="0">
                <a:solidFill>
                  <a:schemeClr val="bg1">
                    <a:lumMod val="10000"/>
                  </a:schemeClr>
                </a:solidFill>
                <a:latin typeface="+mn-lt"/>
              </a:rPr>
              <a:t> </a:t>
            </a:r>
            <a:r>
              <a:rPr lang="en-GB" sz="1400" dirty="0" err="1">
                <a:solidFill>
                  <a:schemeClr val="bg1">
                    <a:lumMod val="10000"/>
                  </a:schemeClr>
                </a:solidFill>
                <a:latin typeface="+mn-lt"/>
              </a:rPr>
              <a:t>Gelkova</a:t>
            </a:r>
            <a:r>
              <a:rPr lang="en-GB" sz="1400" dirty="0">
                <a:solidFill>
                  <a:schemeClr val="bg1">
                    <a:lumMod val="10000"/>
                  </a:schemeClr>
                </a:solidFill>
                <a:latin typeface="+mn-lt"/>
              </a:rPr>
              <a:t>, 2117954</a:t>
            </a:r>
            <a:br>
              <a:rPr lang="en-GB" sz="1400" dirty="0">
                <a:solidFill>
                  <a:schemeClr val="bg1">
                    <a:lumMod val="10000"/>
                  </a:schemeClr>
                </a:solidFill>
                <a:latin typeface="+mn-lt"/>
              </a:rPr>
            </a:br>
            <a:r>
              <a:rPr lang="en-GB" sz="1400" dirty="0" err="1">
                <a:solidFill>
                  <a:schemeClr val="bg1">
                    <a:lumMod val="10000"/>
                  </a:schemeClr>
                </a:solidFill>
                <a:latin typeface="+mn-lt"/>
              </a:rPr>
              <a:t>Melitsa</a:t>
            </a:r>
            <a:r>
              <a:rPr lang="en-GB" sz="1400" dirty="0">
                <a:solidFill>
                  <a:schemeClr val="bg1">
                    <a:lumMod val="10000"/>
                  </a:schemeClr>
                </a:solidFill>
                <a:latin typeface="+mn-lt"/>
              </a:rPr>
              <a:t> Ahmed, 2111603</a:t>
            </a:r>
            <a:br>
              <a:rPr lang="en-GB" sz="1400" dirty="0">
                <a:solidFill>
                  <a:schemeClr val="bg1">
                    <a:lumMod val="10000"/>
                  </a:schemeClr>
                </a:solidFill>
                <a:latin typeface="+mn-lt"/>
              </a:rPr>
            </a:br>
            <a:r>
              <a:rPr lang="en-GB" sz="1400" dirty="0">
                <a:solidFill>
                  <a:schemeClr val="bg1">
                    <a:lumMod val="10000"/>
                  </a:schemeClr>
                </a:solidFill>
                <a:latin typeface="+mn-lt"/>
              </a:rPr>
              <a:t>Georgian Pavel, 2030935</a:t>
            </a:r>
            <a:br>
              <a:rPr lang="en-US" sz="1400" b="1" dirty="0">
                <a:solidFill>
                  <a:schemeClr val="bg1">
                    <a:lumMod val="10000"/>
                  </a:schemeClr>
                </a:solidFill>
                <a:latin typeface="+mn-lt"/>
              </a:rPr>
            </a:br>
            <a:r>
              <a:rPr lang="en-US" sz="1400" b="1" dirty="0">
                <a:solidFill>
                  <a:schemeClr val="bg1">
                    <a:lumMod val="10000"/>
                  </a:schemeClr>
                </a:solidFill>
                <a:latin typeface="+mn-lt"/>
              </a:rPr>
              <a:t>Group :</a:t>
            </a:r>
            <a:r>
              <a:rPr lang="en-GB" sz="1400" b="1" dirty="0">
                <a:solidFill>
                  <a:schemeClr val="bg1">
                    <a:lumMod val="10000"/>
                  </a:schemeClr>
                </a:solidFill>
                <a:latin typeface="+mn-lt"/>
              </a:rPr>
              <a:t> 2</a:t>
            </a:r>
            <a:br>
              <a:rPr lang="en-US" sz="1400" b="1" dirty="0">
                <a:solidFill>
                  <a:schemeClr val="bg1">
                    <a:lumMod val="10000"/>
                  </a:schemeClr>
                </a:solidFill>
                <a:latin typeface="+mn-lt"/>
              </a:rPr>
            </a:br>
            <a:r>
              <a:rPr lang="en-US" sz="1400" b="1" dirty="0">
                <a:solidFill>
                  <a:schemeClr val="bg1">
                    <a:lumMod val="10000"/>
                  </a:schemeClr>
                </a:solidFill>
                <a:latin typeface="+mn-lt"/>
              </a:rPr>
              <a:t>Lecturer Name:</a:t>
            </a:r>
            <a:r>
              <a:rPr lang="en-GB" sz="1400" b="1" dirty="0">
                <a:solidFill>
                  <a:schemeClr val="bg1">
                    <a:lumMod val="10000"/>
                  </a:schemeClr>
                </a:solidFill>
                <a:latin typeface="+mn-lt"/>
              </a:rPr>
              <a:t> Rajesh Kumar</a:t>
            </a:r>
            <a:br>
              <a:rPr lang="en-US" sz="1400" b="1" dirty="0">
                <a:solidFill>
                  <a:schemeClr val="bg1">
                    <a:lumMod val="10000"/>
                  </a:schemeClr>
                </a:solidFill>
                <a:latin typeface="+mn-lt"/>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FA09D-B690-00EF-AEF8-43224F1C665C}"/>
              </a:ext>
            </a:extLst>
          </p:cNvPr>
          <p:cNvSpPr>
            <a:spLocks noGrp="1"/>
          </p:cNvSpPr>
          <p:nvPr>
            <p:ph type="title"/>
          </p:nvPr>
        </p:nvSpPr>
        <p:spPr>
          <a:xfrm>
            <a:off x="95694" y="460570"/>
            <a:ext cx="7717500" cy="1011000"/>
          </a:xfrm>
        </p:spPr>
        <p:txBody>
          <a:bodyPr/>
          <a:lstStyle/>
          <a:p>
            <a:r>
              <a:rPr lang="en-US" dirty="0"/>
              <a:t>Executive Summary</a:t>
            </a:r>
          </a:p>
        </p:txBody>
      </p:sp>
      <p:sp>
        <p:nvSpPr>
          <p:cNvPr id="3" name="Content Placeholder 2">
            <a:extLst>
              <a:ext uri="{FF2B5EF4-FFF2-40B4-BE49-F238E27FC236}">
                <a16:creationId xmlns:a16="http://schemas.microsoft.com/office/drawing/2014/main" id="{FE9FBD5D-DBAF-4344-8F9E-080855FC9F42}"/>
              </a:ext>
            </a:extLst>
          </p:cNvPr>
          <p:cNvSpPr>
            <a:spLocks noGrp="1"/>
          </p:cNvSpPr>
          <p:nvPr>
            <p:ph idx="1"/>
          </p:nvPr>
        </p:nvSpPr>
        <p:spPr>
          <a:xfrm>
            <a:off x="95694" y="1328459"/>
            <a:ext cx="6439290" cy="2848971"/>
          </a:xfrm>
        </p:spPr>
        <p:txBody>
          <a:bodyPr>
            <a:normAutofit fontScale="92500" lnSpcReduction="10000"/>
          </a:bodyPr>
          <a:lstStyle/>
          <a:p>
            <a:pPr marL="171450" indent="-171450" fontAlgn="base">
              <a:buFont typeface="Arial" panose="020B0604020202020204" pitchFamily="34" charset="0"/>
              <a:buChar char="•"/>
            </a:pPr>
            <a:r>
              <a:rPr lang="en-US" sz="1400" dirty="0">
                <a:solidFill>
                  <a:schemeClr val="bg1">
                    <a:lumMod val="25000"/>
                  </a:schemeClr>
                </a:solidFill>
                <a:latin typeface="+mn-lt"/>
                <a:ea typeface="Times New Roman" panose="02020603050405020304" pitchFamily="18" charset="0"/>
                <a:cs typeface="Times New Roman" panose="02020603050405020304" pitchFamily="18" charset="0"/>
              </a:rPr>
              <a:t>B &amp; A Clothing business for women </a:t>
            </a:r>
            <a:r>
              <a:rPr lang="en-US" sz="1400" dirty="0">
                <a:solidFill>
                  <a:schemeClr val="bg1">
                    <a:lumMod val="25000"/>
                  </a:schemeClr>
                </a:solidFill>
                <a:latin typeface="+mn-lt"/>
              </a:rPr>
              <a:t>of all ages</a:t>
            </a:r>
            <a:endParaRPr lang="en-US" sz="1400" dirty="0">
              <a:solidFill>
                <a:schemeClr val="bg1">
                  <a:lumMod val="25000"/>
                </a:schemeClr>
              </a:solidFill>
              <a:latin typeface="+mn-lt"/>
              <a:ea typeface="Times New Roman" panose="02020603050405020304" pitchFamily="18" charset="0"/>
              <a:cs typeface="Times New Roman" panose="02020603050405020304" pitchFamily="18" charset="0"/>
            </a:endParaRPr>
          </a:p>
          <a:p>
            <a:pPr marL="171450" indent="-171450" fontAlgn="base">
              <a:buFont typeface="Arial" panose="020B0604020202020204" pitchFamily="34" charset="0"/>
              <a:buChar char="•"/>
            </a:pPr>
            <a:r>
              <a:rPr lang="en-US" sz="1400" dirty="0">
                <a:solidFill>
                  <a:schemeClr val="bg1">
                    <a:lumMod val="25000"/>
                  </a:schemeClr>
                </a:solidFill>
                <a:latin typeface="+mn-lt"/>
                <a:ea typeface="Times New Roman" panose="02020603050405020304" pitchFamily="18" charset="0"/>
                <a:cs typeface="Times New Roman" panose="02020603050405020304" pitchFamily="18" charset="0"/>
              </a:rPr>
              <a:t>Online and in store in Birmingham</a:t>
            </a:r>
          </a:p>
          <a:p>
            <a:pPr marL="171450" indent="-171450" fontAlgn="base">
              <a:buFont typeface="Arial" panose="020B0604020202020204" pitchFamily="34" charset="0"/>
              <a:buChar char="•"/>
            </a:pPr>
            <a:r>
              <a:rPr lang="en-US" sz="1400" dirty="0">
                <a:solidFill>
                  <a:schemeClr val="bg1">
                    <a:lumMod val="25000"/>
                  </a:schemeClr>
                </a:solidFill>
                <a:latin typeface="+mn-lt"/>
                <a:ea typeface="Times New Roman" panose="02020603050405020304" pitchFamily="18" charset="0"/>
                <a:cs typeface="Times New Roman" panose="02020603050405020304" pitchFamily="18" charset="0"/>
              </a:rPr>
              <a:t>Owned by university graduates with a love of fashion and all things     contemporary and fashionable, launched the store. </a:t>
            </a:r>
          </a:p>
          <a:p>
            <a:pPr marL="171450" indent="-171450" fontAlgn="base">
              <a:buFont typeface="Arial" panose="020B0604020202020204" pitchFamily="34" charset="0"/>
              <a:buChar char="•"/>
            </a:pPr>
            <a:r>
              <a:rPr lang="en-US" sz="1400" dirty="0">
                <a:solidFill>
                  <a:schemeClr val="bg1">
                    <a:lumMod val="25000"/>
                  </a:schemeClr>
                </a:solidFill>
                <a:latin typeface="+mn-lt"/>
                <a:ea typeface="Times New Roman" panose="02020603050405020304" pitchFamily="18" charset="0"/>
                <a:cs typeface="Times New Roman" panose="02020603050405020304" pitchFamily="18" charset="0"/>
              </a:rPr>
              <a:t>Supplier-warehouse located in city-affordable price while sourcing high-quality materials.</a:t>
            </a:r>
            <a:endParaRPr lang="en-US" sz="1400" dirty="0">
              <a:solidFill>
                <a:schemeClr val="bg1">
                  <a:lumMod val="25000"/>
                </a:schemeClr>
              </a:solidFill>
              <a:latin typeface="+mn-lt"/>
              <a:ea typeface="Calibri" panose="020F0502020204030204" pitchFamily="34" charset="0"/>
              <a:cs typeface="Times New Roman" panose="02020603050405020304" pitchFamily="18" charset="0"/>
            </a:endParaRPr>
          </a:p>
          <a:p>
            <a:pPr marL="171450" indent="-171450" fontAlgn="base">
              <a:buFont typeface="Arial" panose="020B0604020202020204" pitchFamily="34" charset="0"/>
              <a:buChar char="•"/>
            </a:pPr>
            <a:r>
              <a:rPr lang="en-US" sz="1400" dirty="0">
                <a:solidFill>
                  <a:schemeClr val="bg1">
                    <a:lumMod val="25000"/>
                  </a:schemeClr>
                </a:solidFill>
                <a:latin typeface="+mn-lt"/>
                <a:ea typeface="Times New Roman" panose="02020603050405020304" pitchFamily="18" charset="0"/>
                <a:cs typeface="Times New Roman" panose="02020603050405020304" pitchFamily="18" charset="0"/>
              </a:rPr>
              <a:t>In order to appeal to young professionals, college students, and middle- and high-school women.</a:t>
            </a:r>
          </a:p>
          <a:p>
            <a:pPr marL="171450" indent="-171450" fontAlgn="base">
              <a:buFont typeface="Arial" panose="020B0604020202020204" pitchFamily="34" charset="0"/>
              <a:buChar char="•"/>
            </a:pPr>
            <a:r>
              <a:rPr lang="en-US" sz="1400" dirty="0">
                <a:solidFill>
                  <a:schemeClr val="bg1">
                    <a:lumMod val="25000"/>
                  </a:schemeClr>
                </a:solidFill>
                <a:latin typeface="+mn-lt"/>
                <a:ea typeface="Times New Roman" panose="02020603050405020304" pitchFamily="18" charset="0"/>
                <a:cs typeface="Times New Roman" panose="02020603050405020304" pitchFamily="18" charset="0"/>
              </a:rPr>
              <a:t>For every young and  professional women who are fashion-conscious. </a:t>
            </a:r>
            <a:endParaRPr lang="en-US" sz="1400" dirty="0">
              <a:solidFill>
                <a:schemeClr val="bg1">
                  <a:lumMod val="25000"/>
                </a:schemeClr>
              </a:solidFill>
              <a:latin typeface="+mn-lt"/>
            </a:endParaRPr>
          </a:p>
          <a:p>
            <a:pPr algn="just"/>
            <a:r>
              <a:rPr lang="en-GB" sz="1200" dirty="0">
                <a:latin typeface="+mn-lt"/>
              </a:rPr>
              <a:t>Our target market is going to be attracted by offering all different kind of forms of advertisement and marketing so that we can our target audience and this will allow us to generate customers</a:t>
            </a:r>
          </a:p>
          <a:p>
            <a:pPr algn="just"/>
            <a:r>
              <a:rPr lang="en-GB" sz="1200" dirty="0">
                <a:latin typeface="+mn-lt"/>
              </a:rPr>
              <a:t>Many sources of finance will be required because we need to make sure that we can customer attention and from the audience we require but also making sure it is affordable. There are examples such as billboards and tv advertisements which will cost money but a free source of marketing could be social media to gain awareness of our brand.</a:t>
            </a:r>
            <a:endParaRPr lang="en-US" sz="1200" dirty="0">
              <a:latin typeface="+mn-lt"/>
            </a:endParaRPr>
          </a:p>
          <a:p>
            <a:pPr algn="just"/>
            <a:endParaRPr lang="en-US" sz="1200" dirty="0">
              <a:latin typeface="+mn-lt"/>
            </a:endParaRPr>
          </a:p>
          <a:p>
            <a:endParaRPr lang="en-US" dirty="0"/>
          </a:p>
          <a:p>
            <a:endParaRPr lang="en-US" dirty="0"/>
          </a:p>
          <a:p>
            <a:endParaRPr lang="en-US" dirty="0"/>
          </a:p>
        </p:txBody>
      </p:sp>
      <p:pic>
        <p:nvPicPr>
          <p:cNvPr id="4" name="Google Shape;927;p75">
            <a:extLst>
              <a:ext uri="{FF2B5EF4-FFF2-40B4-BE49-F238E27FC236}">
                <a16:creationId xmlns:a16="http://schemas.microsoft.com/office/drawing/2014/main" id="{018551D1-6509-6260-04CD-2AC6D0CC261D}"/>
              </a:ext>
            </a:extLst>
          </p:cNvPr>
          <p:cNvPicPr preferRelativeResize="0"/>
          <p:nvPr/>
        </p:nvPicPr>
        <p:blipFill rotWithShape="1">
          <a:blip r:embed="rId2">
            <a:alphaModFix/>
          </a:blip>
          <a:srcRect l="7527"/>
          <a:stretch/>
        </p:blipFill>
        <p:spPr>
          <a:xfrm>
            <a:off x="6534984" y="0"/>
            <a:ext cx="2609016" cy="5143500"/>
          </a:xfrm>
          <a:prstGeom prst="rect">
            <a:avLst/>
          </a:prstGeom>
          <a:noFill/>
          <a:ln>
            <a:noFill/>
          </a:ln>
        </p:spPr>
      </p:pic>
    </p:spTree>
    <p:extLst>
      <p:ext uri="{BB962C8B-B14F-4D97-AF65-F5344CB8AC3E}">
        <p14:creationId xmlns:p14="http://schemas.microsoft.com/office/powerpoint/2010/main" val="756834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45"/>
          <p:cNvSpPr txBox="1">
            <a:spLocks noGrp="1"/>
          </p:cNvSpPr>
          <p:nvPr>
            <p:ph type="title"/>
          </p:nvPr>
        </p:nvSpPr>
        <p:spPr>
          <a:xfrm>
            <a:off x="713225" y="1093050"/>
            <a:ext cx="4815300" cy="14823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OUR COMPANY</a:t>
            </a:r>
            <a:endParaRPr dirty="0"/>
          </a:p>
        </p:txBody>
      </p:sp>
      <p:sp>
        <p:nvSpPr>
          <p:cNvPr id="269" name="Google Shape;269;p45"/>
          <p:cNvSpPr txBox="1">
            <a:spLocks noGrp="1"/>
          </p:cNvSpPr>
          <p:nvPr>
            <p:ph type="subTitle" idx="1"/>
          </p:nvPr>
        </p:nvSpPr>
        <p:spPr>
          <a:xfrm>
            <a:off x="0" y="2662950"/>
            <a:ext cx="5748421" cy="1387500"/>
          </a:xfrm>
          <a:prstGeom prst="rect">
            <a:avLst/>
          </a:prstGeom>
        </p:spPr>
        <p:txBody>
          <a:bodyPr spcFirstLastPara="1" wrap="square" lIns="91425" tIns="91425" rIns="91425" bIns="91425" anchor="t" anchorCtr="0">
            <a:noAutofit/>
          </a:bodyPr>
          <a:lstStyle/>
          <a:p>
            <a:pPr marL="0" algn="just" fontAlgn="base">
              <a:lnSpc>
                <a:spcPts val="1560"/>
              </a:lnSpc>
              <a:spcBef>
                <a:spcPts val="0"/>
              </a:spcBef>
            </a:pPr>
            <a:r>
              <a:rPr lang="en-US" dirty="0">
                <a:solidFill>
                  <a:schemeClr val="bg2">
                    <a:lumMod val="75000"/>
                  </a:schemeClr>
                </a:solidFill>
                <a:latin typeface="+mn-lt"/>
              </a:rPr>
              <a:t>Women of all ages can shop for clothing at B &amp; A fashion Clothing, a boutique with reasonable prices. The stylish women looking for the newest fashion trends will be catered to by B &amp; A fashion Clothing for those customers searching for the newest trendy looks on Instagram. Young professionals, college students, and high school students will all have easy access to the company's tiny location.</a:t>
            </a:r>
            <a:r>
              <a:rPr lang="en-GB" dirty="0">
                <a:solidFill>
                  <a:schemeClr val="bg2">
                    <a:lumMod val="75000"/>
                  </a:schemeClr>
                </a:solidFill>
                <a:latin typeface="+mn-lt"/>
              </a:rPr>
              <a:t> Our product differs from our competitors because it is for women of all ages and it is affordable aim to our target market so that they can feel comfortable about our products. It is a limited company so decision can be made better and on a wider scale.</a:t>
            </a:r>
            <a:endParaRPr lang="en-US" dirty="0">
              <a:solidFill>
                <a:schemeClr val="bg2">
                  <a:lumMod val="75000"/>
                </a:schemeClr>
              </a:solidFill>
              <a:latin typeface="+mn-lt"/>
            </a:endParaRPr>
          </a:p>
        </p:txBody>
      </p:sp>
      <p:pic>
        <p:nvPicPr>
          <p:cNvPr id="270" name="Google Shape;270;p45"/>
          <p:cNvPicPr preferRelativeResize="0"/>
          <p:nvPr/>
        </p:nvPicPr>
        <p:blipFill rotWithShape="1">
          <a:blip r:embed="rId3">
            <a:alphaModFix/>
          </a:blip>
          <a:srcRect l="8413" r="42586"/>
          <a:stretch/>
        </p:blipFill>
        <p:spPr>
          <a:xfrm>
            <a:off x="5990600" y="0"/>
            <a:ext cx="3150600"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47"/>
          <p:cNvSpPr txBox="1">
            <a:spLocks noGrp="1"/>
          </p:cNvSpPr>
          <p:nvPr>
            <p:ph type="title"/>
          </p:nvPr>
        </p:nvSpPr>
        <p:spPr>
          <a:xfrm>
            <a:off x="1251750" y="576075"/>
            <a:ext cx="6640500" cy="295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a:solidFill>
                  <a:schemeClr val="tx1"/>
                </a:solidFill>
              </a:rPr>
              <a:t>Product and services</a:t>
            </a:r>
            <a:endParaRPr dirty="0">
              <a:solidFill>
                <a:schemeClr val="dk2"/>
              </a:solidFill>
            </a:endParaRPr>
          </a:p>
        </p:txBody>
      </p:sp>
      <p:sp>
        <p:nvSpPr>
          <p:cNvPr id="3" name="TextBox 2">
            <a:extLst>
              <a:ext uri="{FF2B5EF4-FFF2-40B4-BE49-F238E27FC236}">
                <a16:creationId xmlns:a16="http://schemas.microsoft.com/office/drawing/2014/main" id="{9A1A0AFD-608A-06F7-CC45-476FC9FBB76F}"/>
              </a:ext>
            </a:extLst>
          </p:cNvPr>
          <p:cNvSpPr txBox="1"/>
          <p:nvPr/>
        </p:nvSpPr>
        <p:spPr>
          <a:xfrm>
            <a:off x="2280684" y="2719918"/>
            <a:ext cx="4582632" cy="954107"/>
          </a:xfrm>
          <a:prstGeom prst="rect">
            <a:avLst/>
          </a:prstGeom>
          <a:noFill/>
        </p:spPr>
        <p:txBody>
          <a:bodyPr wrap="square">
            <a:spAutoFit/>
          </a:bodyPr>
          <a:lstStyle/>
          <a:p>
            <a:r>
              <a:rPr lang="en-US" b="0" i="0" dirty="0">
                <a:solidFill>
                  <a:schemeClr val="bg2">
                    <a:lumMod val="75000"/>
                  </a:schemeClr>
                </a:solidFill>
                <a:effectLst/>
                <a:latin typeface="+mn-lt"/>
              </a:rPr>
              <a:t>Tops, Dresses, Trousers, Leggings, Dungarees, Capes, Hoodies, Joggers &amp; Pants, Jumpers, T-Shirts, Coats &amp; Jackets, Jumpsuits &amp; Playsuits, Tracksuits &amp; Loungewear, Pajama Set</a:t>
            </a:r>
            <a:endParaRPr lang="en-US" dirty="0">
              <a:solidFill>
                <a:schemeClr val="bg2">
                  <a:lumMod val="75000"/>
                </a:schemeClr>
              </a:solidFill>
              <a:latin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BDA3E-01F9-8AC3-44B0-00483AA6593F}"/>
              </a:ext>
            </a:extLst>
          </p:cNvPr>
          <p:cNvSpPr>
            <a:spLocks noGrp="1"/>
          </p:cNvSpPr>
          <p:nvPr>
            <p:ph type="title"/>
          </p:nvPr>
        </p:nvSpPr>
        <p:spPr>
          <a:xfrm>
            <a:off x="0" y="880399"/>
            <a:ext cx="7783032" cy="1482300"/>
          </a:xfrm>
        </p:spPr>
        <p:txBody>
          <a:bodyPr/>
          <a:lstStyle/>
          <a:p>
            <a:r>
              <a:rPr lang="en-US" sz="3200" dirty="0"/>
              <a:t>Market audit-competitor’s analysis</a:t>
            </a:r>
            <a:br>
              <a:rPr lang="en-US" dirty="0"/>
            </a:br>
            <a:endParaRPr lang="en-US" dirty="0"/>
          </a:p>
        </p:txBody>
      </p:sp>
      <p:sp>
        <p:nvSpPr>
          <p:cNvPr id="3" name="Subtitle 2">
            <a:extLst>
              <a:ext uri="{FF2B5EF4-FFF2-40B4-BE49-F238E27FC236}">
                <a16:creationId xmlns:a16="http://schemas.microsoft.com/office/drawing/2014/main" id="{B00156E5-4E19-6AF9-90D1-01A555D707DE}"/>
              </a:ext>
            </a:extLst>
          </p:cNvPr>
          <p:cNvSpPr>
            <a:spLocks noGrp="1"/>
          </p:cNvSpPr>
          <p:nvPr>
            <p:ph type="subTitle" idx="1"/>
          </p:nvPr>
        </p:nvSpPr>
        <p:spPr>
          <a:xfrm>
            <a:off x="329610" y="2667444"/>
            <a:ext cx="8739962" cy="1482300"/>
          </a:xfrm>
        </p:spPr>
        <p:txBody>
          <a:bodyPr/>
          <a:lstStyle/>
          <a:p>
            <a:pPr marL="0" indent="0">
              <a:buNone/>
            </a:pPr>
            <a:r>
              <a:rPr lang="en-US" sz="1400" b="1" u="sng" dirty="0">
                <a:solidFill>
                  <a:schemeClr val="bg2">
                    <a:lumMod val="75000"/>
                  </a:schemeClr>
                </a:solidFill>
                <a:latin typeface="+mn-lt"/>
              </a:rPr>
              <a:t>DUA Boutique</a:t>
            </a:r>
          </a:p>
          <a:p>
            <a:r>
              <a:rPr lang="en-US" sz="1400" dirty="0">
                <a:solidFill>
                  <a:schemeClr val="bg2">
                    <a:lumMod val="75000"/>
                  </a:schemeClr>
                </a:solidFill>
                <a:latin typeface="+mn-lt"/>
              </a:rPr>
              <a:t>Located in Birmingham , specializes in party and everyday wear clothing of women.</a:t>
            </a:r>
          </a:p>
          <a:p>
            <a:pPr marL="0" indent="0">
              <a:buNone/>
            </a:pPr>
            <a:r>
              <a:rPr lang="en-US" sz="1400" b="1" i="0" u="sng" dirty="0" err="1">
                <a:solidFill>
                  <a:schemeClr val="bg2">
                    <a:lumMod val="75000"/>
                  </a:schemeClr>
                </a:solidFill>
                <a:effectLst/>
                <a:latin typeface="+mn-lt"/>
                <a:hlinkClick r:id="rId2">
                  <a:extLst>
                    <a:ext uri="{A12FA001-AC4F-418D-AE19-62706E023703}">
                      <ahyp:hlinkClr xmlns:ahyp="http://schemas.microsoft.com/office/drawing/2018/hyperlinkcolor" val="tx"/>
                    </a:ext>
                  </a:extLst>
                </a:hlinkClick>
              </a:rPr>
              <a:t>Bonmarché</a:t>
            </a:r>
            <a:endParaRPr lang="en-US" sz="1400" b="1" i="0" u="sng" dirty="0">
              <a:solidFill>
                <a:schemeClr val="bg2">
                  <a:lumMod val="75000"/>
                </a:schemeClr>
              </a:solidFill>
              <a:effectLst/>
              <a:latin typeface="+mn-lt"/>
              <a:hlinkClick r:id="rId2">
                <a:extLst>
                  <a:ext uri="{A12FA001-AC4F-418D-AE19-62706E023703}">
                    <ahyp:hlinkClr xmlns:ahyp="http://schemas.microsoft.com/office/drawing/2018/hyperlinkcolor" val="tx"/>
                  </a:ext>
                </a:extLst>
              </a:hlinkClick>
            </a:endParaRPr>
          </a:p>
          <a:p>
            <a:r>
              <a:rPr lang="en-US" sz="1400" i="0" dirty="0">
                <a:solidFill>
                  <a:schemeClr val="bg2">
                    <a:lumMod val="75000"/>
                  </a:schemeClr>
                </a:solidFill>
                <a:effectLst/>
                <a:latin typeface="+mn-lt"/>
              </a:rPr>
              <a:t>Provides a wide selection of women's clothing in sizes 10-28</a:t>
            </a:r>
          </a:p>
          <a:p>
            <a:r>
              <a:rPr lang="en-US" sz="1400" i="0" dirty="0">
                <a:solidFill>
                  <a:schemeClr val="bg2">
                    <a:lumMod val="75000"/>
                  </a:schemeClr>
                </a:solidFill>
                <a:effectLst/>
                <a:latin typeface="+mn-lt"/>
              </a:rPr>
              <a:t>UK's largest value retailer for ladies clothes. </a:t>
            </a:r>
          </a:p>
          <a:p>
            <a:pPr marL="0" marR="0" indent="0">
              <a:lnSpc>
                <a:spcPct val="107000"/>
              </a:lnSpc>
              <a:spcBef>
                <a:spcPts val="200"/>
              </a:spcBef>
              <a:spcAft>
                <a:spcPts val="0"/>
              </a:spcAft>
              <a:buNone/>
            </a:pPr>
            <a:r>
              <a:rPr lang="en-US" sz="1400" b="1" u="sng" dirty="0">
                <a:solidFill>
                  <a:schemeClr val="bg2">
                    <a:lumMod val="75000"/>
                  </a:schemeClr>
                </a:solidFill>
                <a:effectLst/>
                <a:latin typeface="+mn-lt"/>
                <a:ea typeface="Times New Roman" panose="02020603050405020304" pitchFamily="18" charset="0"/>
                <a:cs typeface="Times New Roman" panose="02020603050405020304" pitchFamily="18" charset="0"/>
              </a:rPr>
              <a:t>H&amp;M </a:t>
            </a:r>
          </a:p>
          <a:p>
            <a:pPr algn="just"/>
            <a:r>
              <a:rPr lang="en-US" sz="1400" dirty="0">
                <a:solidFill>
                  <a:schemeClr val="bg2">
                    <a:lumMod val="75000"/>
                  </a:schemeClr>
                </a:solidFill>
                <a:latin typeface="+mn-lt"/>
                <a:ea typeface="Times New Roman" panose="02020603050405020304" pitchFamily="18" charset="0"/>
                <a:cs typeface="Times New Roman" panose="02020603050405020304" pitchFamily="18" charset="0"/>
              </a:rPr>
              <a:t>C</a:t>
            </a:r>
            <a:r>
              <a:rPr lang="en-US" sz="1400" dirty="0">
                <a:solidFill>
                  <a:schemeClr val="bg2">
                    <a:lumMod val="75000"/>
                  </a:schemeClr>
                </a:solidFill>
                <a:effectLst/>
                <a:latin typeface="+mn-lt"/>
                <a:ea typeface="Times New Roman" panose="02020603050405020304" pitchFamily="18" charset="0"/>
                <a:cs typeface="Times New Roman" panose="02020603050405020304" pitchFamily="18" charset="0"/>
              </a:rPr>
              <a:t>ompetitive prices.</a:t>
            </a:r>
          </a:p>
          <a:p>
            <a:pPr algn="just"/>
            <a:r>
              <a:rPr lang="en-US" sz="1400" dirty="0">
                <a:solidFill>
                  <a:schemeClr val="bg2">
                    <a:lumMod val="75000"/>
                  </a:schemeClr>
                </a:solidFill>
                <a:latin typeface="+mn-lt"/>
                <a:ea typeface="Times New Roman" panose="02020603050405020304" pitchFamily="18" charset="0"/>
                <a:cs typeface="Times New Roman" panose="02020603050405020304" pitchFamily="18" charset="0"/>
              </a:rPr>
              <a:t>U</a:t>
            </a:r>
            <a:r>
              <a:rPr lang="en-US" sz="1400" dirty="0">
                <a:solidFill>
                  <a:schemeClr val="bg2">
                    <a:lumMod val="75000"/>
                  </a:schemeClr>
                </a:solidFill>
                <a:effectLst/>
                <a:latin typeface="+mn-lt"/>
                <a:ea typeface="Times New Roman" panose="02020603050405020304" pitchFamily="18" charset="0"/>
                <a:cs typeface="Times New Roman" panose="02020603050405020304" pitchFamily="18" charset="0"/>
              </a:rPr>
              <a:t>pdate their inventory bimonthly </a:t>
            </a:r>
          </a:p>
          <a:p>
            <a:pPr algn="just"/>
            <a:r>
              <a:rPr lang="en-US" sz="1400" dirty="0">
                <a:solidFill>
                  <a:schemeClr val="bg2">
                    <a:lumMod val="75000"/>
                  </a:schemeClr>
                </a:solidFill>
                <a:latin typeface="+mn-lt"/>
                <a:ea typeface="Times New Roman" panose="02020603050405020304" pitchFamily="18" charset="0"/>
                <a:cs typeface="Times New Roman" panose="02020603050405020304" pitchFamily="18" charset="0"/>
              </a:rPr>
              <a:t>A</a:t>
            </a:r>
            <a:r>
              <a:rPr lang="en-US" sz="1400" dirty="0">
                <a:solidFill>
                  <a:schemeClr val="bg2">
                    <a:lumMod val="75000"/>
                  </a:schemeClr>
                </a:solidFill>
                <a:effectLst/>
                <a:latin typeface="+mn-lt"/>
                <a:ea typeface="Times New Roman" panose="02020603050405020304" pitchFamily="18" charset="0"/>
                <a:cs typeface="Times New Roman" panose="02020603050405020304" pitchFamily="18" charset="0"/>
              </a:rPr>
              <a:t>dvanced technical component of an app and website for marketing due to their capabilities in technology, manpower, and international sourcing.</a:t>
            </a:r>
            <a:endParaRPr lang="en-US" sz="1400" dirty="0">
              <a:solidFill>
                <a:schemeClr val="bg2">
                  <a:lumMod val="75000"/>
                </a:schemeClr>
              </a:solidFill>
              <a:effectLst/>
              <a:latin typeface="+mn-l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31406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p49"/>
          <p:cNvPicPr preferRelativeResize="0"/>
          <p:nvPr/>
        </p:nvPicPr>
        <p:blipFill rotWithShape="1">
          <a:blip r:embed="rId3">
            <a:alphaModFix/>
          </a:blip>
          <a:srcRect l="3648" r="4448"/>
          <a:stretch/>
        </p:blipFill>
        <p:spPr>
          <a:xfrm>
            <a:off x="6007051" y="0"/>
            <a:ext cx="3150601" cy="5143501"/>
          </a:xfrm>
          <a:prstGeom prst="rect">
            <a:avLst/>
          </a:prstGeom>
          <a:noFill/>
          <a:ln>
            <a:noFill/>
          </a:ln>
        </p:spPr>
      </p:pic>
      <p:sp>
        <p:nvSpPr>
          <p:cNvPr id="309" name="Google Shape;309;p49"/>
          <p:cNvSpPr txBox="1">
            <a:spLocks noGrp="1"/>
          </p:cNvSpPr>
          <p:nvPr>
            <p:ph type="subTitle" idx="1"/>
          </p:nvPr>
        </p:nvSpPr>
        <p:spPr>
          <a:xfrm flipH="1">
            <a:off x="520200" y="1544016"/>
            <a:ext cx="4051800" cy="322200"/>
          </a:xfrm>
          <a:prstGeom prst="rect">
            <a:avLst/>
          </a:prstGeom>
        </p:spPr>
        <p:txBody>
          <a:bodyPr spcFirstLastPara="1" wrap="square" lIns="91425" tIns="91425" rIns="91425" bIns="91425" anchor="ctr" anchorCtr="0">
            <a:noAutofit/>
          </a:bodyPr>
          <a:lstStyle/>
          <a:p>
            <a:pPr marL="0" indent="0">
              <a:buNone/>
            </a:pPr>
            <a:r>
              <a:rPr lang="en-US" sz="2000" b="1" dirty="0">
                <a:solidFill>
                  <a:schemeClr val="tx1"/>
                </a:solidFill>
                <a:effectLst/>
                <a:latin typeface="+mj-lt"/>
                <a:ea typeface="Times New Roman" panose="02020603050405020304" pitchFamily="18" charset="0"/>
                <a:cs typeface="Times New Roman" panose="02020603050405020304" pitchFamily="18" charset="0"/>
              </a:rPr>
              <a:t>Competitive Advantage</a:t>
            </a:r>
            <a:endParaRPr lang="en-US" sz="2000" b="1" dirty="0">
              <a:solidFill>
                <a:schemeClr val="tx1"/>
              </a:solidFill>
              <a:effectLst/>
              <a:latin typeface="+mj-lt"/>
              <a:ea typeface="Calibri" panose="020F0502020204030204" pitchFamily="34" charset="0"/>
              <a:cs typeface="Times New Roman" panose="02020603050405020304" pitchFamily="18" charset="0"/>
            </a:endParaRPr>
          </a:p>
          <a:p>
            <a:endParaRPr lang="en-US" sz="1050" dirty="0">
              <a:solidFill>
                <a:schemeClr val="tx1"/>
              </a:solidFill>
              <a:effectLst/>
              <a:ea typeface="Times New Roman" panose="02020603050405020304" pitchFamily="18" charset="0"/>
              <a:cs typeface="Times New Roman" panose="02020603050405020304" pitchFamily="18" charset="0"/>
            </a:endParaRPr>
          </a:p>
          <a:p>
            <a:pPr marL="0" lvl="0" indent="0" algn="l" rtl="0">
              <a:spcBef>
                <a:spcPts val="0"/>
              </a:spcBef>
              <a:spcAft>
                <a:spcPts val="0"/>
              </a:spcAft>
              <a:buNone/>
            </a:pPr>
            <a:endParaRPr lang="en-US" dirty="0"/>
          </a:p>
        </p:txBody>
      </p:sp>
      <p:sp>
        <p:nvSpPr>
          <p:cNvPr id="312" name="Google Shape;312;p49"/>
          <p:cNvSpPr txBox="1">
            <a:spLocks noGrp="1"/>
          </p:cNvSpPr>
          <p:nvPr>
            <p:ph type="subTitle" idx="4"/>
          </p:nvPr>
        </p:nvSpPr>
        <p:spPr>
          <a:xfrm flipH="1">
            <a:off x="191386" y="2849526"/>
            <a:ext cx="5401340" cy="1605516"/>
          </a:xfrm>
          <a:prstGeom prst="rect">
            <a:avLst/>
          </a:prstGeom>
        </p:spPr>
        <p:txBody>
          <a:bodyPr spcFirstLastPara="1" wrap="square" lIns="91425" tIns="91425" rIns="91425" bIns="91425" anchor="t" anchorCtr="0">
            <a:noAutofit/>
          </a:bodyPr>
          <a:lstStyle/>
          <a:p>
            <a:pPr>
              <a:buFont typeface="Arial" panose="020B0604020202020204" pitchFamily="34" charset="0"/>
              <a:buChar char="•"/>
            </a:pPr>
            <a:r>
              <a:rPr lang="en-US" sz="1600" dirty="0">
                <a:solidFill>
                  <a:schemeClr val="bg2">
                    <a:lumMod val="75000"/>
                  </a:schemeClr>
                </a:solidFill>
                <a:effectLst/>
                <a:latin typeface="+mn-lt"/>
                <a:ea typeface="Times New Roman" panose="02020603050405020304" pitchFamily="18" charset="0"/>
                <a:cs typeface="Times New Roman" panose="02020603050405020304" pitchFamily="18" charset="0"/>
              </a:rPr>
              <a:t>Use of premium materials at competitive rates</a:t>
            </a:r>
          </a:p>
          <a:p>
            <a:pPr>
              <a:buFont typeface="Arial" panose="020B0604020202020204" pitchFamily="34" charset="0"/>
              <a:buChar char="•"/>
            </a:pPr>
            <a:r>
              <a:rPr lang="en-US" sz="1600" dirty="0">
                <a:solidFill>
                  <a:schemeClr val="bg2">
                    <a:lumMod val="75000"/>
                  </a:schemeClr>
                </a:solidFill>
                <a:latin typeface="+mn-lt"/>
                <a:ea typeface="Times New Roman" panose="02020603050405020304" pitchFamily="18" charset="0"/>
                <a:cs typeface="Times New Roman" panose="02020603050405020304" pitchFamily="18" charset="0"/>
              </a:rPr>
              <a:t>Use of </a:t>
            </a:r>
            <a:r>
              <a:rPr lang="en-US" sz="1600" dirty="0">
                <a:solidFill>
                  <a:schemeClr val="bg2">
                    <a:lumMod val="75000"/>
                  </a:schemeClr>
                </a:solidFill>
                <a:effectLst/>
                <a:latin typeface="+mn-lt"/>
                <a:ea typeface="Times New Roman" panose="02020603050405020304" pitchFamily="18" charset="0"/>
                <a:cs typeface="Times New Roman" panose="02020603050405020304" pitchFamily="18" charset="0"/>
              </a:rPr>
              <a:t>technology to our advantage by maintaining a database of client profiles and notifying devoted customers as soon as one of their favorite goods becomes available in their size</a:t>
            </a:r>
          </a:p>
          <a:p>
            <a:pPr>
              <a:buFont typeface="Arial" panose="020B0604020202020204" pitchFamily="34" charset="0"/>
              <a:buChar char="•"/>
            </a:pPr>
            <a:r>
              <a:rPr lang="en-US" sz="1600" dirty="0">
                <a:solidFill>
                  <a:schemeClr val="bg2">
                    <a:lumMod val="75000"/>
                  </a:schemeClr>
                </a:solidFill>
                <a:latin typeface="+mn-lt"/>
                <a:ea typeface="Times New Roman" panose="02020603050405020304" pitchFamily="18" charset="0"/>
                <a:cs typeface="Times New Roman" panose="02020603050405020304" pitchFamily="18" charset="0"/>
              </a:rPr>
              <a:t>C</a:t>
            </a:r>
            <a:r>
              <a:rPr lang="en-US" sz="1600" dirty="0">
                <a:solidFill>
                  <a:schemeClr val="bg2">
                    <a:lumMod val="75000"/>
                  </a:schemeClr>
                </a:solidFill>
                <a:effectLst/>
                <a:latin typeface="+mn-lt"/>
                <a:ea typeface="Times New Roman" panose="02020603050405020304" pitchFamily="18" charset="0"/>
                <a:cs typeface="Times New Roman" panose="02020603050405020304" pitchFamily="18" charset="0"/>
              </a:rPr>
              <a:t>ustomer care- maintain and grow our clientele</a:t>
            </a:r>
            <a:endParaRPr dirty="0">
              <a:solidFill>
                <a:schemeClr val="bg2">
                  <a:lumMod val="75000"/>
                </a:schemeClr>
              </a:solidFill>
              <a:latin typeface="+mn-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89AD7-F05F-7B82-56C4-52F8CA193170}"/>
              </a:ext>
            </a:extLst>
          </p:cNvPr>
          <p:cNvSpPr>
            <a:spLocks noGrp="1"/>
          </p:cNvSpPr>
          <p:nvPr>
            <p:ph type="title"/>
          </p:nvPr>
        </p:nvSpPr>
        <p:spPr/>
        <p:txBody>
          <a:bodyPr/>
          <a:lstStyle/>
          <a:p>
            <a:r>
              <a:rPr lang="en-US" dirty="0"/>
              <a:t>Market swot-competitor’s analysis</a:t>
            </a:r>
          </a:p>
        </p:txBody>
      </p:sp>
      <p:pic>
        <p:nvPicPr>
          <p:cNvPr id="9" name="Content Placeholder 4">
            <a:extLst>
              <a:ext uri="{FF2B5EF4-FFF2-40B4-BE49-F238E27FC236}">
                <a16:creationId xmlns:a16="http://schemas.microsoft.com/office/drawing/2014/main" id="{D6D3CC8A-63D1-5956-1A25-5D668B02CC94}"/>
              </a:ext>
            </a:extLst>
          </p:cNvPr>
          <p:cNvPicPr>
            <a:picLocks noGrp="1" noChangeAspect="1"/>
          </p:cNvPicPr>
          <p:nvPr>
            <p:ph idx="1"/>
          </p:nvPr>
        </p:nvPicPr>
        <p:blipFill>
          <a:blip r:embed="rId2"/>
          <a:stretch>
            <a:fillRect/>
          </a:stretch>
        </p:blipFill>
        <p:spPr>
          <a:xfrm>
            <a:off x="1482232" y="2073519"/>
            <a:ext cx="5942076" cy="2650236"/>
          </a:xfrm>
          <a:prstGeom prst="rect">
            <a:avLst/>
          </a:prstGeom>
        </p:spPr>
      </p:pic>
    </p:spTree>
    <p:extLst>
      <p:ext uri="{BB962C8B-B14F-4D97-AF65-F5344CB8AC3E}">
        <p14:creationId xmlns:p14="http://schemas.microsoft.com/office/powerpoint/2010/main" val="89377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12767-64C0-1470-6874-49CCA7C04BAE}"/>
              </a:ext>
            </a:extLst>
          </p:cNvPr>
          <p:cNvSpPr>
            <a:spLocks noGrp="1"/>
          </p:cNvSpPr>
          <p:nvPr>
            <p:ph type="title"/>
          </p:nvPr>
        </p:nvSpPr>
        <p:spPr/>
        <p:txBody>
          <a:bodyPr/>
          <a:lstStyle/>
          <a:p>
            <a:r>
              <a:rPr lang="en-US" dirty="0"/>
              <a:t>Market pestle-competitor’s analysis</a:t>
            </a:r>
          </a:p>
        </p:txBody>
      </p:sp>
      <p:sp>
        <p:nvSpPr>
          <p:cNvPr id="3" name="Content Placeholder 2">
            <a:extLst>
              <a:ext uri="{FF2B5EF4-FFF2-40B4-BE49-F238E27FC236}">
                <a16:creationId xmlns:a16="http://schemas.microsoft.com/office/drawing/2014/main" id="{6F65773A-3905-A2AC-651E-296079E55EE7}"/>
              </a:ext>
            </a:extLst>
          </p:cNvPr>
          <p:cNvSpPr>
            <a:spLocks noGrp="1"/>
          </p:cNvSpPr>
          <p:nvPr>
            <p:ph idx="1"/>
          </p:nvPr>
        </p:nvSpPr>
        <p:spPr>
          <a:xfrm>
            <a:off x="681125" y="1456050"/>
            <a:ext cx="7749600" cy="3416400"/>
          </a:xfrm>
        </p:spPr>
        <p:txBody>
          <a:bodyPr>
            <a:normAutofit lnSpcReduction="10000"/>
          </a:bodyPr>
          <a:lstStyle/>
          <a:p>
            <a:pPr marL="0" indent="0">
              <a:lnSpc>
                <a:spcPct val="107000"/>
              </a:lnSpc>
              <a:spcAft>
                <a:spcPts val="600"/>
              </a:spcAft>
              <a:buNone/>
            </a:pPr>
            <a:r>
              <a:rPr lang="en-US" sz="1425" b="1" dirty="0">
                <a:solidFill>
                  <a:schemeClr val="bg2">
                    <a:lumMod val="75000"/>
                  </a:schemeClr>
                </a:solidFill>
                <a:latin typeface="+mn-lt"/>
              </a:rPr>
              <a:t>Political factors:</a:t>
            </a:r>
          </a:p>
          <a:p>
            <a:pPr marL="0" indent="0">
              <a:lnSpc>
                <a:spcPct val="107000"/>
              </a:lnSpc>
              <a:spcAft>
                <a:spcPts val="600"/>
              </a:spcAft>
              <a:buNone/>
            </a:pPr>
            <a:r>
              <a:rPr lang="en-US" sz="1600" dirty="0">
                <a:solidFill>
                  <a:schemeClr val="bg2">
                    <a:lumMod val="75000"/>
                  </a:schemeClr>
                </a:solidFill>
                <a:latin typeface="+mn-lt"/>
                <a:ea typeface="Calibri" panose="020F0502020204030204" pitchFamily="34" charset="0"/>
                <a:cs typeface="Times New Roman" panose="02020603050405020304" pitchFamily="18" charset="0"/>
              </a:rPr>
              <a:t>Recent shutdown and the current economic situation.</a:t>
            </a:r>
          </a:p>
          <a:p>
            <a:pPr marL="0" indent="0">
              <a:lnSpc>
                <a:spcPct val="107000"/>
              </a:lnSpc>
              <a:spcAft>
                <a:spcPts val="600"/>
              </a:spcAft>
              <a:buNone/>
            </a:pPr>
            <a:r>
              <a:rPr lang="en-US" sz="1600" dirty="0">
                <a:solidFill>
                  <a:schemeClr val="bg2">
                    <a:lumMod val="75000"/>
                  </a:schemeClr>
                </a:solidFill>
                <a:latin typeface="+mn-lt"/>
                <a:ea typeface="Calibri" panose="020F0502020204030204" pitchFamily="34" charset="0"/>
                <a:cs typeface="Times New Roman" panose="02020603050405020304" pitchFamily="18" charset="0"/>
              </a:rPr>
              <a:t>Industry has requested increased funding from the government..</a:t>
            </a:r>
          </a:p>
          <a:p>
            <a:pPr marL="0" indent="0">
              <a:lnSpc>
                <a:spcPct val="107000"/>
              </a:lnSpc>
              <a:spcAft>
                <a:spcPts val="600"/>
              </a:spcAft>
              <a:buNone/>
            </a:pPr>
            <a:r>
              <a:rPr lang="en-US" sz="1600" dirty="0">
                <a:solidFill>
                  <a:schemeClr val="bg2">
                    <a:lumMod val="75000"/>
                  </a:schemeClr>
                </a:solidFill>
                <a:latin typeface="+mn-lt"/>
                <a:ea typeface="Calibri" panose="020F0502020204030204" pitchFamily="34" charset="0"/>
                <a:cs typeface="Times New Roman" panose="02020603050405020304" pitchFamily="18" charset="0"/>
              </a:rPr>
              <a:t>Brexit.</a:t>
            </a:r>
          </a:p>
          <a:p>
            <a:pPr marL="0">
              <a:lnSpc>
                <a:spcPct val="107000"/>
              </a:lnSpc>
              <a:spcAft>
                <a:spcPts val="600"/>
              </a:spcAft>
              <a:buFont typeface="Arial" panose="020B0604020202020204" pitchFamily="34" charset="0"/>
              <a:buChar char="•"/>
            </a:pPr>
            <a:r>
              <a:rPr lang="en-US" sz="1600" dirty="0">
                <a:solidFill>
                  <a:schemeClr val="bg2">
                    <a:lumMod val="75000"/>
                  </a:schemeClr>
                </a:solidFill>
                <a:latin typeface="+mn-lt"/>
                <a:ea typeface="Calibri" panose="020F0502020204030204" pitchFamily="34" charset="0"/>
                <a:cs typeface="Times New Roman" panose="02020603050405020304" pitchFamily="18" charset="0"/>
              </a:rPr>
              <a:t>The political commentary and fashion-influenced. Consumers' behaviors are influenced. </a:t>
            </a:r>
            <a:endParaRPr lang="en-US" sz="1425" b="1" dirty="0">
              <a:solidFill>
                <a:schemeClr val="bg2">
                  <a:lumMod val="75000"/>
                </a:schemeClr>
              </a:solidFill>
              <a:latin typeface="+mn-lt"/>
              <a:ea typeface="Calibri" panose="020F0502020204030204" pitchFamily="34" charset="0"/>
              <a:cs typeface="Times New Roman" panose="02020603050405020304" pitchFamily="18" charset="0"/>
            </a:endParaRPr>
          </a:p>
          <a:p>
            <a:pPr marL="0" indent="0">
              <a:lnSpc>
                <a:spcPct val="107000"/>
              </a:lnSpc>
              <a:spcAft>
                <a:spcPts val="600"/>
              </a:spcAft>
              <a:buNone/>
            </a:pPr>
            <a:r>
              <a:rPr lang="en-US" sz="1425" b="1" dirty="0">
                <a:solidFill>
                  <a:schemeClr val="bg2">
                    <a:lumMod val="75000"/>
                  </a:schemeClr>
                </a:solidFill>
                <a:latin typeface="+mn-lt"/>
                <a:ea typeface="Calibri" panose="020F0502020204030204" pitchFamily="34" charset="0"/>
                <a:cs typeface="Times New Roman" panose="02020603050405020304" pitchFamily="18" charset="0"/>
              </a:rPr>
              <a:t>Economic factors </a:t>
            </a:r>
          </a:p>
          <a:p>
            <a:pPr marL="285750" indent="-285750">
              <a:lnSpc>
                <a:spcPct val="107000"/>
              </a:lnSpc>
              <a:spcAft>
                <a:spcPts val="600"/>
              </a:spcAft>
              <a:buFont typeface="Arial" panose="020B0604020202020204" pitchFamily="34" charset="0"/>
              <a:buChar char="•"/>
            </a:pPr>
            <a:r>
              <a:rPr lang="en-US" sz="1425" dirty="0">
                <a:solidFill>
                  <a:schemeClr val="bg2">
                    <a:lumMod val="75000"/>
                  </a:schemeClr>
                </a:solidFill>
                <a:latin typeface="+mn-lt"/>
                <a:ea typeface="Calibri" panose="020F0502020204030204" pitchFamily="34" charset="0"/>
                <a:cs typeface="Times New Roman" panose="02020603050405020304" pitchFamily="18" charset="0"/>
              </a:rPr>
              <a:t>Clothing production-expensive. Several retail behemoths source their clothing from Bangladesh, India, Sri Lanka, Turkey, and China. </a:t>
            </a:r>
          </a:p>
          <a:p>
            <a:pPr marL="285750" indent="-285750">
              <a:lnSpc>
                <a:spcPct val="107000"/>
              </a:lnSpc>
              <a:spcAft>
                <a:spcPts val="600"/>
              </a:spcAft>
              <a:buFont typeface="Arial" panose="020B0604020202020204" pitchFamily="34" charset="0"/>
              <a:buChar char="•"/>
            </a:pPr>
            <a:r>
              <a:rPr lang="en-US" sz="1425" dirty="0">
                <a:solidFill>
                  <a:schemeClr val="bg2">
                    <a:lumMod val="75000"/>
                  </a:schemeClr>
                </a:solidFill>
                <a:latin typeface="+mn-lt"/>
                <a:ea typeface="Calibri" panose="020F0502020204030204" pitchFamily="34" charset="0"/>
                <a:cs typeface="Times New Roman" panose="02020603050405020304" pitchFamily="18" charset="0"/>
              </a:rPr>
              <a:t>Producing goods abroad enables them to lower production costs and offer them for sale at competitive pricing. </a:t>
            </a:r>
            <a:endParaRPr lang="en-US" sz="135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69419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22E9-1F41-A7BC-56DF-14E06E1375D4}"/>
              </a:ext>
            </a:extLst>
          </p:cNvPr>
          <p:cNvSpPr>
            <a:spLocks noGrp="1"/>
          </p:cNvSpPr>
          <p:nvPr>
            <p:ph idx="1"/>
          </p:nvPr>
        </p:nvSpPr>
        <p:spPr/>
        <p:txBody>
          <a:bodyPr>
            <a:normAutofit/>
          </a:bodyPr>
          <a:lstStyle/>
          <a:p>
            <a:pPr marL="0" indent="0">
              <a:lnSpc>
                <a:spcPct val="107000"/>
              </a:lnSpc>
              <a:spcAft>
                <a:spcPts val="600"/>
              </a:spcAft>
              <a:buNone/>
            </a:pPr>
            <a:r>
              <a:rPr lang="en-US" sz="1200" b="1" dirty="0">
                <a:solidFill>
                  <a:schemeClr val="bg2">
                    <a:lumMod val="75000"/>
                  </a:schemeClr>
                </a:solidFill>
                <a:latin typeface="+mn-lt"/>
                <a:ea typeface="Calibri" panose="020F0502020204030204" pitchFamily="34" charset="0"/>
                <a:cs typeface="Times New Roman" panose="02020603050405020304" pitchFamily="18" charset="0"/>
              </a:rPr>
              <a:t>Social factors</a:t>
            </a:r>
          </a:p>
          <a:p>
            <a:pPr marL="171450" indent="-171450">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cs typeface="Times New Roman" panose="02020603050405020304" pitchFamily="18" charset="0"/>
              </a:rPr>
              <a:t> Influence from music and movies on fashion.  Lady </a:t>
            </a:r>
            <a:r>
              <a:rPr lang="en-US" sz="1200" dirty="0" err="1">
                <a:solidFill>
                  <a:schemeClr val="bg2">
                    <a:lumMod val="75000"/>
                  </a:schemeClr>
                </a:solidFill>
                <a:latin typeface="+mn-lt"/>
                <a:ea typeface="Calibri" panose="020F0502020204030204" pitchFamily="34" charset="0"/>
                <a:cs typeface="Times New Roman" panose="02020603050405020304" pitchFamily="18" charset="0"/>
              </a:rPr>
              <a:t>GaGa's</a:t>
            </a:r>
            <a:r>
              <a:rPr lang="en-US" sz="1200" dirty="0">
                <a:solidFill>
                  <a:schemeClr val="bg2">
                    <a:lumMod val="75000"/>
                  </a:schemeClr>
                </a:solidFill>
                <a:latin typeface="+mn-lt"/>
                <a:ea typeface="Calibri" panose="020F0502020204030204" pitchFamily="34" charset="0"/>
                <a:cs typeface="Times New Roman" panose="02020603050405020304" pitchFamily="18" charset="0"/>
              </a:rPr>
              <a:t> "Fashion" and Nicki Minaj's "Anaconda," have brand mentions in the lyrics.</a:t>
            </a:r>
          </a:p>
          <a:p>
            <a:pPr marL="171450" indent="-171450">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cs typeface="Times New Roman" panose="02020603050405020304" pitchFamily="18" charset="0"/>
              </a:rPr>
              <a:t>Musicians and iconic styles. M.C. Hammer is well known for his enormous pants and Tupac is renowned for wearing gold chains and drooping jeans</a:t>
            </a:r>
          </a:p>
          <a:p>
            <a:pPr marL="0" indent="0">
              <a:lnSpc>
                <a:spcPct val="107000"/>
              </a:lnSpc>
              <a:spcAft>
                <a:spcPts val="600"/>
              </a:spcAft>
              <a:buNone/>
            </a:pPr>
            <a:endParaRPr lang="en-US" sz="1200" dirty="0">
              <a:solidFill>
                <a:schemeClr val="bg2">
                  <a:lumMod val="75000"/>
                </a:schemeClr>
              </a:solidFill>
              <a:latin typeface="+mn-lt"/>
              <a:ea typeface="Calibri" panose="020F0502020204030204" pitchFamily="34" charset="0"/>
              <a:cs typeface="Times New Roman" panose="02020603050405020304" pitchFamily="18" charset="0"/>
            </a:endParaRPr>
          </a:p>
          <a:p>
            <a:pPr marL="0" indent="0">
              <a:lnSpc>
                <a:spcPct val="107000"/>
              </a:lnSpc>
              <a:spcAft>
                <a:spcPts val="600"/>
              </a:spcAft>
              <a:buNone/>
            </a:pPr>
            <a:r>
              <a:rPr lang="en-US" sz="1200" b="1" dirty="0">
                <a:solidFill>
                  <a:schemeClr val="bg2">
                    <a:lumMod val="75000"/>
                  </a:schemeClr>
                </a:solidFill>
                <a:latin typeface="+mn-lt"/>
                <a:ea typeface="Calibri" panose="020F0502020204030204" pitchFamily="34" charset="0"/>
                <a:cs typeface="Times New Roman" panose="02020603050405020304" pitchFamily="18" charset="0"/>
              </a:rPr>
              <a:t>Technology</a:t>
            </a:r>
          </a:p>
          <a:p>
            <a:pPr marL="171450" indent="-171450">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cs typeface="Times New Roman" panose="02020603050405020304" pitchFamily="18" charset="0"/>
              </a:rPr>
              <a:t>Online shopping. Variety of filters to select the product that best fits your needs.</a:t>
            </a:r>
          </a:p>
          <a:p>
            <a:pPr marL="0">
              <a:lnSpc>
                <a:spcPct val="107000"/>
              </a:lnSpc>
              <a:spcAft>
                <a:spcPts val="600"/>
              </a:spcAft>
            </a:pPr>
            <a:endParaRPr lang="en-US" sz="1200" dirty="0">
              <a:solidFill>
                <a:schemeClr val="bg2">
                  <a:lumMod val="75000"/>
                </a:schemeClr>
              </a:solidFill>
              <a:latin typeface="+mn-lt"/>
              <a:ea typeface="Calibri" panose="020F0502020204030204" pitchFamily="34" charset="0"/>
              <a:cs typeface="Times New Roman" panose="02020603050405020304" pitchFamily="18" charset="0"/>
            </a:endParaRPr>
          </a:p>
          <a:p>
            <a:pPr marL="0">
              <a:lnSpc>
                <a:spcPct val="107000"/>
              </a:lnSpc>
              <a:spcAft>
                <a:spcPts val="600"/>
              </a:spcAft>
            </a:pPr>
            <a:endParaRPr lang="en-US" sz="1050" dirty="0">
              <a:solidFill>
                <a:schemeClr val="tx1">
                  <a:lumMod val="75000"/>
                  <a:lumOff val="25000"/>
                </a:schemeClr>
              </a:solidFill>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70377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DA1CA5-C9C2-34EF-75B8-FC12722E9844}"/>
              </a:ext>
            </a:extLst>
          </p:cNvPr>
          <p:cNvSpPr>
            <a:spLocks noGrp="1"/>
          </p:cNvSpPr>
          <p:nvPr>
            <p:ph idx="1"/>
          </p:nvPr>
        </p:nvSpPr>
        <p:spPr>
          <a:xfrm>
            <a:off x="777020" y="674010"/>
            <a:ext cx="7749600" cy="3416400"/>
          </a:xfrm>
        </p:spPr>
        <p:txBody>
          <a:bodyPr>
            <a:noAutofit/>
          </a:bodyPr>
          <a:lstStyle/>
          <a:p>
            <a:pPr marL="0" indent="0" algn="just">
              <a:lnSpc>
                <a:spcPct val="107000"/>
              </a:lnSpc>
              <a:spcAft>
                <a:spcPts val="600"/>
              </a:spcAft>
              <a:buNone/>
            </a:pPr>
            <a:r>
              <a:rPr lang="en-US" sz="1200" b="1" dirty="0">
                <a:solidFill>
                  <a:schemeClr val="bg2">
                    <a:lumMod val="75000"/>
                  </a:schemeClr>
                </a:solidFill>
                <a:latin typeface="+mn-lt"/>
                <a:ea typeface="Calibri" panose="020F0502020204030204" pitchFamily="34" charset="0"/>
                <a:cs typeface="Times New Roman" panose="02020603050405020304" pitchFamily="18" charset="0"/>
              </a:rPr>
              <a:t>Legal factors</a:t>
            </a:r>
          </a:p>
          <a:p>
            <a:pPr marL="0">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cs typeface="Times New Roman" panose="02020603050405020304" pitchFamily="18" charset="0"/>
              </a:rPr>
              <a:t>Nation's rules and regulations for the industry. Businesses have outsourced some of their operations overseas due to costly regulations. \</a:t>
            </a:r>
          </a:p>
          <a:p>
            <a:pPr marL="0">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rPr>
              <a:t>Butler (2022) states that the Competition and Markets Authority targets fashion companies that make false claims about their environmental credentials (CMA). If companies made misleading environmental claims in violation of consumer protection laws, they might be held liable.</a:t>
            </a:r>
          </a:p>
          <a:p>
            <a:pPr marL="0" indent="0">
              <a:lnSpc>
                <a:spcPct val="107000"/>
              </a:lnSpc>
              <a:spcAft>
                <a:spcPts val="600"/>
              </a:spcAft>
              <a:buNone/>
            </a:pPr>
            <a:endParaRPr lang="en-US" sz="1200" dirty="0">
              <a:solidFill>
                <a:schemeClr val="bg2">
                  <a:lumMod val="75000"/>
                </a:schemeClr>
              </a:solidFill>
              <a:latin typeface="+mn-lt"/>
              <a:ea typeface="Calibri" panose="020F0502020204030204" pitchFamily="34" charset="0"/>
            </a:endParaRPr>
          </a:p>
          <a:p>
            <a:pPr marL="0" indent="0" algn="just">
              <a:lnSpc>
                <a:spcPct val="107000"/>
              </a:lnSpc>
              <a:spcAft>
                <a:spcPts val="600"/>
              </a:spcAft>
              <a:buNone/>
            </a:pPr>
            <a:r>
              <a:rPr lang="en-US" sz="1200" b="1" dirty="0">
                <a:solidFill>
                  <a:schemeClr val="bg2">
                    <a:lumMod val="75000"/>
                  </a:schemeClr>
                </a:solidFill>
                <a:latin typeface="+mn-lt"/>
                <a:ea typeface="Calibri" panose="020F0502020204030204" pitchFamily="34" charset="0"/>
                <a:cs typeface="Times New Roman" panose="02020603050405020304" pitchFamily="18" charset="0"/>
              </a:rPr>
              <a:t>Environmental factors </a:t>
            </a:r>
          </a:p>
          <a:p>
            <a:pPr marL="0" algn="just">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cs typeface="Times New Roman" panose="02020603050405020304" pitchFamily="18" charset="0"/>
              </a:rPr>
              <a:t>The UN (Dottle and Gu, 2022) estimates-fashion industry contributes about 10% of the world's greenhouse gas emissions.</a:t>
            </a:r>
          </a:p>
          <a:p>
            <a:pPr marL="0" algn="just">
              <a:lnSpc>
                <a:spcPct val="107000"/>
              </a:lnSpc>
              <a:spcAft>
                <a:spcPts val="600"/>
              </a:spcAft>
              <a:buFont typeface="Arial" panose="020B0604020202020204" pitchFamily="34" charset="0"/>
              <a:buChar char="•"/>
            </a:pPr>
            <a:r>
              <a:rPr lang="en-US" sz="1200" dirty="0">
                <a:solidFill>
                  <a:schemeClr val="bg2">
                    <a:lumMod val="75000"/>
                  </a:schemeClr>
                </a:solidFill>
                <a:latin typeface="+mn-lt"/>
                <a:ea typeface="Calibri" panose="020F0502020204030204" pitchFamily="34" charset="0"/>
                <a:cs typeface="Times New Roman" panose="02020603050405020304" pitchFamily="18" charset="0"/>
              </a:rPr>
              <a:t>Disposing of or burning about 300,000 tons of clothing annually. </a:t>
            </a:r>
            <a:endParaRPr lang="en-US" sz="1200" dirty="0">
              <a:solidFill>
                <a:schemeClr val="bg2">
                  <a:lumMod val="75000"/>
                </a:schemeClr>
              </a:solidFill>
              <a:latin typeface="+mn-lt"/>
            </a:endParaRPr>
          </a:p>
        </p:txBody>
      </p:sp>
    </p:spTree>
    <p:extLst>
      <p:ext uri="{BB962C8B-B14F-4D97-AF65-F5344CB8AC3E}">
        <p14:creationId xmlns:p14="http://schemas.microsoft.com/office/powerpoint/2010/main" val="3839214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7" name="Google Shape;347;p51"/>
          <p:cNvSpPr txBox="1">
            <a:spLocks noGrp="1"/>
          </p:cNvSpPr>
          <p:nvPr>
            <p:ph type="subTitle" idx="4"/>
          </p:nvPr>
        </p:nvSpPr>
        <p:spPr>
          <a:xfrm>
            <a:off x="4105658" y="3254173"/>
            <a:ext cx="4441800" cy="941100"/>
          </a:xfrm>
          <a:prstGeom prst="rect">
            <a:avLst/>
          </a:prstGeom>
        </p:spPr>
        <p:txBody>
          <a:bodyPr spcFirstLastPara="1" wrap="square" lIns="91425" tIns="91425" rIns="91425" bIns="91425" anchor="t" anchorCtr="0">
            <a:noAutofit/>
          </a:bodyPr>
          <a:lstStyle/>
          <a:p>
            <a:pPr lvl="1"/>
            <a:r>
              <a:rPr lang="en-US" b="1" dirty="0"/>
              <a:t>New born to Teens</a:t>
            </a:r>
          </a:p>
          <a:p>
            <a:pPr lvl="1"/>
            <a:r>
              <a:rPr lang="en-US" b="1" dirty="0"/>
              <a:t>Students</a:t>
            </a:r>
          </a:p>
          <a:p>
            <a:pPr lvl="1"/>
            <a:r>
              <a:rPr lang="en-US" b="1" dirty="0"/>
              <a:t>Working women and homemakers</a:t>
            </a:r>
          </a:p>
        </p:txBody>
      </p:sp>
      <p:sp>
        <p:nvSpPr>
          <p:cNvPr id="5" name="Subtitle 4">
            <a:extLst>
              <a:ext uri="{FF2B5EF4-FFF2-40B4-BE49-F238E27FC236}">
                <a16:creationId xmlns:a16="http://schemas.microsoft.com/office/drawing/2014/main" id="{CD85672B-259C-C84D-52AE-0B405BF7D918}"/>
              </a:ext>
            </a:extLst>
          </p:cNvPr>
          <p:cNvSpPr>
            <a:spLocks noGrp="1"/>
          </p:cNvSpPr>
          <p:nvPr>
            <p:ph type="subTitle" idx="1"/>
          </p:nvPr>
        </p:nvSpPr>
        <p:spPr/>
        <p:txBody>
          <a:bodyPr/>
          <a:lstStyle/>
          <a:p>
            <a:r>
              <a:rPr lang="en-US" dirty="0"/>
              <a:t>Target market</a:t>
            </a:r>
          </a:p>
        </p:txBody>
      </p:sp>
      <p:pic>
        <p:nvPicPr>
          <p:cNvPr id="12" name="Google Shape;871;p71">
            <a:extLst>
              <a:ext uri="{FF2B5EF4-FFF2-40B4-BE49-F238E27FC236}">
                <a16:creationId xmlns:a16="http://schemas.microsoft.com/office/drawing/2014/main" id="{3ED7EC0C-641B-82B4-17A5-FA95941BB8F2}"/>
              </a:ext>
            </a:extLst>
          </p:cNvPr>
          <p:cNvPicPr preferRelativeResize="0"/>
          <p:nvPr/>
        </p:nvPicPr>
        <p:blipFill rotWithShape="1">
          <a:blip r:embed="rId3">
            <a:alphaModFix/>
          </a:blip>
          <a:srcRect l="3266" r="86" b="-25486"/>
          <a:stretch/>
        </p:blipFill>
        <p:spPr>
          <a:xfrm>
            <a:off x="0" y="-1"/>
            <a:ext cx="3200400" cy="645396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F5FF1-8263-C7D1-B046-7D5C72F2D9AC}"/>
              </a:ext>
            </a:extLst>
          </p:cNvPr>
          <p:cNvSpPr>
            <a:spLocks noGrp="1"/>
          </p:cNvSpPr>
          <p:nvPr>
            <p:ph type="title"/>
          </p:nvPr>
        </p:nvSpPr>
        <p:spPr/>
        <p:txBody>
          <a:bodyPr/>
          <a:lstStyle/>
          <a:p>
            <a:r>
              <a:rPr lang="en-US" dirty="0"/>
              <a:t>Marketing plan</a:t>
            </a:r>
            <a:br>
              <a:rPr lang="en-US" dirty="0"/>
            </a:br>
            <a:endParaRPr lang="en-US" dirty="0"/>
          </a:p>
        </p:txBody>
      </p:sp>
      <p:sp>
        <p:nvSpPr>
          <p:cNvPr id="3" name="Content Placeholder 2">
            <a:extLst>
              <a:ext uri="{FF2B5EF4-FFF2-40B4-BE49-F238E27FC236}">
                <a16:creationId xmlns:a16="http://schemas.microsoft.com/office/drawing/2014/main" id="{58662D42-598C-60C2-9232-7EE62AF28F0C}"/>
              </a:ext>
            </a:extLst>
          </p:cNvPr>
          <p:cNvSpPr>
            <a:spLocks noGrp="1"/>
          </p:cNvSpPr>
          <p:nvPr>
            <p:ph idx="1"/>
          </p:nvPr>
        </p:nvSpPr>
        <p:spPr>
          <a:xfrm>
            <a:off x="697175" y="1282050"/>
            <a:ext cx="7749600" cy="3416400"/>
          </a:xfrm>
        </p:spPr>
        <p:txBody>
          <a:bodyPr>
            <a:normAutofit/>
          </a:bodyPr>
          <a:lstStyle/>
          <a:p>
            <a:pPr marL="0">
              <a:lnSpc>
                <a:spcPct val="107000"/>
              </a:lnSpc>
              <a:spcAft>
                <a:spcPts val="600"/>
              </a:spcAft>
              <a:buFont typeface="Arial" panose="020B0604020202020204" pitchFamily="34" charset="0"/>
              <a:buChar char="•"/>
            </a:pPr>
            <a:r>
              <a:rPr lang="en-US" sz="1400" b="1" dirty="0">
                <a:latin typeface="+mn-lt"/>
                <a:ea typeface="Calibri" panose="020F0502020204030204" pitchFamily="34" charset="0"/>
                <a:cs typeface="Times New Roman" panose="02020603050405020304" pitchFamily="18" charset="0"/>
              </a:rPr>
              <a:t>Social Media Platforms</a:t>
            </a:r>
          </a:p>
          <a:p>
            <a:pPr marL="0" indent="0">
              <a:lnSpc>
                <a:spcPct val="107000"/>
              </a:lnSpc>
              <a:spcAft>
                <a:spcPts val="600"/>
              </a:spcAft>
              <a:buNone/>
            </a:pPr>
            <a:r>
              <a:rPr lang="en-US" sz="1400" dirty="0">
                <a:latin typeface="+mn-lt"/>
                <a:ea typeface="Calibri" panose="020F0502020204030204" pitchFamily="34" charset="0"/>
                <a:cs typeface="Times New Roman" panose="02020603050405020304" pitchFamily="18" charset="0"/>
              </a:rPr>
              <a:t>Management of social media company accounts-Writing enticing blogs, and frequently posting the product updates online. Publishing teasers and "Coming Soon" posts.</a:t>
            </a:r>
          </a:p>
          <a:p>
            <a:pPr marL="0" indent="0">
              <a:lnSpc>
                <a:spcPct val="107000"/>
              </a:lnSpc>
              <a:spcAft>
                <a:spcPts val="600"/>
              </a:spcAft>
              <a:buNone/>
            </a:pPr>
            <a:endParaRPr lang="en-US" sz="1400" dirty="0">
              <a:latin typeface="+mn-lt"/>
              <a:ea typeface="Calibri" panose="020F0502020204030204" pitchFamily="34" charset="0"/>
              <a:cs typeface="Times New Roman" panose="02020603050405020304" pitchFamily="18" charset="0"/>
            </a:endParaRPr>
          </a:p>
          <a:p>
            <a:pPr marL="0">
              <a:lnSpc>
                <a:spcPct val="107000"/>
              </a:lnSpc>
              <a:spcAft>
                <a:spcPts val="600"/>
              </a:spcAft>
              <a:buFont typeface="Arial" panose="020B0604020202020204" pitchFamily="34" charset="0"/>
              <a:buChar char="•"/>
            </a:pPr>
            <a:r>
              <a:rPr lang="en-US" sz="1400" b="1" dirty="0">
                <a:latin typeface="+mn-lt"/>
                <a:ea typeface="Calibri" panose="020F0502020204030204" pitchFamily="34" charset="0"/>
                <a:cs typeface="Times New Roman" panose="02020603050405020304" pitchFamily="18" charset="0"/>
              </a:rPr>
              <a:t>Brand representatives</a:t>
            </a:r>
          </a:p>
          <a:p>
            <a:pPr marL="0" indent="0">
              <a:lnSpc>
                <a:spcPct val="107000"/>
              </a:lnSpc>
              <a:spcAft>
                <a:spcPts val="600"/>
              </a:spcAft>
              <a:buNone/>
            </a:pPr>
            <a:r>
              <a:rPr lang="en-US" sz="1400" dirty="0">
                <a:latin typeface="+mn-lt"/>
                <a:ea typeface="Calibri" panose="020F0502020204030204" pitchFamily="34" charset="0"/>
                <a:cs typeface="Times New Roman" panose="02020603050405020304" pitchFamily="18" charset="0"/>
              </a:rPr>
              <a:t>Collaboration with young individuals-more than1,000 followers on social media. </a:t>
            </a:r>
            <a:endParaRPr lang="en-US" sz="135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600"/>
              </a:spcAft>
              <a:buNone/>
            </a:pPr>
            <a:endParaRPr lang="en-US" sz="135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014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D93D03-818E-D952-FB2A-94B580BB5244}"/>
              </a:ext>
            </a:extLst>
          </p:cNvPr>
          <p:cNvSpPr>
            <a:spLocks noGrp="1"/>
          </p:cNvSpPr>
          <p:nvPr>
            <p:ph idx="1"/>
          </p:nvPr>
        </p:nvSpPr>
        <p:spPr/>
        <p:txBody>
          <a:bodyPr>
            <a:normAutofit/>
          </a:bodyPr>
          <a:lstStyle/>
          <a:p>
            <a:pPr marL="0">
              <a:lnSpc>
                <a:spcPct val="107000"/>
              </a:lnSpc>
              <a:spcAft>
                <a:spcPts val="600"/>
              </a:spcAft>
              <a:buFont typeface="Arial" panose="020B0604020202020204" pitchFamily="34" charset="0"/>
              <a:buChar char="•"/>
            </a:pPr>
            <a:r>
              <a:rPr lang="en-US" sz="1600" b="1" dirty="0">
                <a:latin typeface="+mn-lt"/>
                <a:ea typeface="Calibri" panose="020F0502020204030204" pitchFamily="34" charset="0"/>
                <a:cs typeface="Times New Roman" panose="02020603050405020304" pitchFamily="18" charset="0"/>
              </a:rPr>
              <a:t>Location </a:t>
            </a:r>
          </a:p>
          <a:p>
            <a:pPr marL="0" indent="0">
              <a:lnSpc>
                <a:spcPct val="107000"/>
              </a:lnSpc>
              <a:spcAft>
                <a:spcPts val="600"/>
              </a:spcAft>
              <a:buNone/>
            </a:pPr>
            <a:r>
              <a:rPr lang="en-US" sz="1600" dirty="0">
                <a:latin typeface="+mn-lt"/>
                <a:ea typeface="Calibri" panose="020F0502020204030204" pitchFamily="34" charset="0"/>
                <a:cs typeface="Times New Roman" panose="02020603050405020304" pitchFamily="18" charset="0"/>
              </a:rPr>
              <a:t>Square shopping center</a:t>
            </a:r>
          </a:p>
          <a:p>
            <a:pPr marL="0" indent="0">
              <a:lnSpc>
                <a:spcPct val="107000"/>
              </a:lnSpc>
              <a:spcAft>
                <a:spcPts val="600"/>
              </a:spcAft>
              <a:buNone/>
            </a:pPr>
            <a:r>
              <a:rPr lang="en-US" sz="1600" dirty="0">
                <a:latin typeface="+mn-lt"/>
                <a:ea typeface="Calibri" panose="020F0502020204030204" pitchFamily="34" charset="0"/>
                <a:cs typeface="Times New Roman" panose="02020603050405020304" pitchFamily="18" charset="0"/>
              </a:rPr>
              <a:t>They will be situated amongst the hottest restaurants and other well-known retail stores in a modest but noticeable storefront. </a:t>
            </a:r>
          </a:p>
          <a:p>
            <a:pPr marL="0">
              <a:lnSpc>
                <a:spcPct val="107000"/>
              </a:lnSpc>
              <a:spcAft>
                <a:spcPts val="600"/>
              </a:spcAft>
              <a:buFont typeface="Arial" panose="020B0604020202020204" pitchFamily="34" charset="0"/>
              <a:buChar char="•"/>
            </a:pPr>
            <a:r>
              <a:rPr lang="en-US" sz="1600" b="1" dirty="0">
                <a:latin typeface="+mn-lt"/>
                <a:ea typeface="Calibri" panose="020F0502020204030204" pitchFamily="34" charset="0"/>
                <a:cs typeface="Times New Roman" panose="02020603050405020304" pitchFamily="18" charset="0"/>
              </a:rPr>
              <a:t>Pricing</a:t>
            </a:r>
          </a:p>
          <a:p>
            <a:pPr marL="0" indent="0">
              <a:lnSpc>
                <a:spcPct val="107000"/>
              </a:lnSpc>
              <a:spcAft>
                <a:spcPts val="600"/>
              </a:spcAft>
              <a:buNone/>
            </a:pPr>
            <a:r>
              <a:rPr lang="en-US" sz="1600" dirty="0">
                <a:latin typeface="+mn-lt"/>
                <a:ea typeface="Calibri" panose="020F0502020204030204" pitchFamily="34" charset="0"/>
                <a:cs typeface="Times New Roman" panose="02020603050405020304" pitchFamily="18" charset="0"/>
              </a:rPr>
              <a:t>Fashion clothing because the prices are reasonable and comparable to those of the competition.</a:t>
            </a:r>
          </a:p>
          <a:p>
            <a:endParaRPr lang="en-US" dirty="0"/>
          </a:p>
        </p:txBody>
      </p:sp>
    </p:spTree>
    <p:extLst>
      <p:ext uri="{BB962C8B-B14F-4D97-AF65-F5344CB8AC3E}">
        <p14:creationId xmlns:p14="http://schemas.microsoft.com/office/powerpoint/2010/main" val="1234296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0354A-5FE4-639E-A0A7-51B803256A4B}"/>
              </a:ext>
            </a:extLst>
          </p:cNvPr>
          <p:cNvSpPr>
            <a:spLocks noGrp="1"/>
          </p:cNvSpPr>
          <p:nvPr>
            <p:ph type="title"/>
          </p:nvPr>
        </p:nvSpPr>
        <p:spPr/>
        <p:txBody>
          <a:bodyPr/>
          <a:lstStyle/>
          <a:p>
            <a:r>
              <a:rPr lang="en-US" dirty="0"/>
              <a:t>Management team</a:t>
            </a:r>
          </a:p>
        </p:txBody>
      </p:sp>
      <p:sp>
        <p:nvSpPr>
          <p:cNvPr id="3" name="Content Placeholder 2">
            <a:extLst>
              <a:ext uri="{FF2B5EF4-FFF2-40B4-BE49-F238E27FC236}">
                <a16:creationId xmlns:a16="http://schemas.microsoft.com/office/drawing/2014/main" id="{F964370A-24CE-63DA-80BD-525E41B87271}"/>
              </a:ext>
            </a:extLst>
          </p:cNvPr>
          <p:cNvSpPr>
            <a:spLocks noGrp="1"/>
          </p:cNvSpPr>
          <p:nvPr>
            <p:ph idx="1"/>
          </p:nvPr>
        </p:nvSpPr>
        <p:spPr>
          <a:xfrm>
            <a:off x="553736" y="1727100"/>
            <a:ext cx="7749600" cy="3416400"/>
          </a:xfrm>
        </p:spPr>
        <p:txBody>
          <a:bodyPr/>
          <a:lstStyle/>
          <a:p>
            <a:r>
              <a:rPr lang="en-US" sz="1800" dirty="0">
                <a:solidFill>
                  <a:schemeClr val="bg1">
                    <a:lumMod val="10000"/>
                  </a:schemeClr>
                </a:solidFill>
                <a:latin typeface="+mn-lt"/>
              </a:rPr>
              <a:t>Ashfaq Ahmed</a:t>
            </a:r>
            <a:r>
              <a:rPr lang="en-GB" sz="1800" dirty="0">
                <a:solidFill>
                  <a:schemeClr val="bg1">
                    <a:lumMod val="10000"/>
                  </a:schemeClr>
                </a:solidFill>
                <a:latin typeface="+mn-lt"/>
              </a:rPr>
              <a:t>, CEO OF COMPANY</a:t>
            </a:r>
            <a:br>
              <a:rPr lang="en-GB" sz="1800" dirty="0">
                <a:solidFill>
                  <a:schemeClr val="bg1">
                    <a:lumMod val="10000"/>
                  </a:schemeClr>
                </a:solidFill>
                <a:latin typeface="+mn-lt"/>
              </a:rPr>
            </a:br>
            <a:r>
              <a:rPr lang="en-GB" sz="1800" dirty="0">
                <a:solidFill>
                  <a:schemeClr val="bg1">
                    <a:lumMod val="10000"/>
                  </a:schemeClr>
                </a:solidFill>
                <a:latin typeface="+mn-lt"/>
              </a:rPr>
              <a:t>Mohammed </a:t>
            </a:r>
            <a:r>
              <a:rPr lang="en-GB" sz="1800" dirty="0" err="1">
                <a:solidFill>
                  <a:schemeClr val="bg1">
                    <a:lumMod val="10000"/>
                  </a:schemeClr>
                </a:solidFill>
                <a:latin typeface="+mn-lt"/>
              </a:rPr>
              <a:t>Samad</a:t>
            </a:r>
            <a:r>
              <a:rPr lang="en-GB" sz="1800" dirty="0">
                <a:solidFill>
                  <a:schemeClr val="bg1">
                    <a:lumMod val="10000"/>
                  </a:schemeClr>
                </a:solidFill>
                <a:latin typeface="+mn-lt"/>
              </a:rPr>
              <a:t>, Marketing director </a:t>
            </a:r>
            <a:br>
              <a:rPr lang="en-GB" sz="1800" dirty="0">
                <a:solidFill>
                  <a:schemeClr val="bg1">
                    <a:lumMod val="10000"/>
                  </a:schemeClr>
                </a:solidFill>
                <a:latin typeface="+mn-lt"/>
              </a:rPr>
            </a:br>
            <a:r>
              <a:rPr lang="en-GB" sz="1800" dirty="0" err="1">
                <a:solidFill>
                  <a:schemeClr val="bg1">
                    <a:lumMod val="10000"/>
                  </a:schemeClr>
                </a:solidFill>
                <a:latin typeface="+mn-lt"/>
              </a:rPr>
              <a:t>Beatris</a:t>
            </a:r>
            <a:r>
              <a:rPr lang="en-GB" sz="1800" dirty="0">
                <a:solidFill>
                  <a:schemeClr val="bg1">
                    <a:lumMod val="10000"/>
                  </a:schemeClr>
                </a:solidFill>
                <a:latin typeface="+mn-lt"/>
              </a:rPr>
              <a:t> </a:t>
            </a:r>
            <a:r>
              <a:rPr lang="en-GB" sz="1800" dirty="0" err="1">
                <a:solidFill>
                  <a:schemeClr val="bg1">
                    <a:lumMod val="10000"/>
                  </a:schemeClr>
                </a:solidFill>
                <a:latin typeface="+mn-lt"/>
              </a:rPr>
              <a:t>Gelkova</a:t>
            </a:r>
            <a:r>
              <a:rPr lang="en-GB" sz="1800" dirty="0">
                <a:solidFill>
                  <a:schemeClr val="bg1">
                    <a:lumMod val="10000"/>
                  </a:schemeClr>
                </a:solidFill>
                <a:latin typeface="+mn-lt"/>
              </a:rPr>
              <a:t>, Operations manager </a:t>
            </a:r>
            <a:br>
              <a:rPr lang="en-GB" sz="1800" dirty="0">
                <a:solidFill>
                  <a:schemeClr val="bg1">
                    <a:lumMod val="10000"/>
                  </a:schemeClr>
                </a:solidFill>
                <a:latin typeface="+mn-lt"/>
              </a:rPr>
            </a:br>
            <a:r>
              <a:rPr lang="en-GB" sz="1800" dirty="0" err="1">
                <a:solidFill>
                  <a:schemeClr val="bg1">
                    <a:lumMod val="10000"/>
                  </a:schemeClr>
                </a:solidFill>
                <a:latin typeface="+mn-lt"/>
              </a:rPr>
              <a:t>Melitsa</a:t>
            </a:r>
            <a:r>
              <a:rPr lang="en-GB" sz="1800" dirty="0">
                <a:solidFill>
                  <a:schemeClr val="bg1">
                    <a:lumMod val="10000"/>
                  </a:schemeClr>
                </a:solidFill>
                <a:latin typeface="+mn-lt"/>
              </a:rPr>
              <a:t> Ahmed, Sales manager</a:t>
            </a:r>
            <a:br>
              <a:rPr lang="en-GB" sz="1800" dirty="0">
                <a:solidFill>
                  <a:schemeClr val="bg1">
                    <a:lumMod val="10000"/>
                  </a:schemeClr>
                </a:solidFill>
                <a:latin typeface="+mn-lt"/>
              </a:rPr>
            </a:br>
            <a:r>
              <a:rPr lang="en-GB" sz="1800" dirty="0">
                <a:solidFill>
                  <a:schemeClr val="bg1">
                    <a:lumMod val="10000"/>
                  </a:schemeClr>
                </a:solidFill>
                <a:latin typeface="+mn-lt"/>
              </a:rPr>
              <a:t>Georgian Pavel, Warehouse manager</a:t>
            </a:r>
            <a:endParaRPr lang="en-US" dirty="0"/>
          </a:p>
        </p:txBody>
      </p:sp>
    </p:spTree>
    <p:extLst>
      <p:ext uri="{BB962C8B-B14F-4D97-AF65-F5344CB8AC3E}">
        <p14:creationId xmlns:p14="http://schemas.microsoft.com/office/powerpoint/2010/main" val="2456919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0A80A-5FEE-9F87-E8B8-0E0BE37D9251}"/>
              </a:ext>
            </a:extLst>
          </p:cNvPr>
          <p:cNvSpPr>
            <a:spLocks noGrp="1"/>
          </p:cNvSpPr>
          <p:nvPr>
            <p:ph type="title"/>
          </p:nvPr>
        </p:nvSpPr>
        <p:spPr>
          <a:xfrm>
            <a:off x="1673352" y="53458"/>
            <a:ext cx="5797296" cy="891540"/>
          </a:xfrm>
        </p:spPr>
        <p:txBody>
          <a:bodyPr/>
          <a:lstStyle/>
          <a:p>
            <a:r>
              <a:rPr lang="en-US" dirty="0"/>
              <a:t>Financial plan</a:t>
            </a:r>
          </a:p>
        </p:txBody>
      </p:sp>
      <p:sp>
        <p:nvSpPr>
          <p:cNvPr id="3" name="Content Placeholder 2">
            <a:extLst>
              <a:ext uri="{FF2B5EF4-FFF2-40B4-BE49-F238E27FC236}">
                <a16:creationId xmlns:a16="http://schemas.microsoft.com/office/drawing/2014/main" id="{B2F86250-5F4E-AA66-BDBB-68BE3761DDA7}"/>
              </a:ext>
            </a:extLst>
          </p:cNvPr>
          <p:cNvSpPr>
            <a:spLocks noGrp="1"/>
          </p:cNvSpPr>
          <p:nvPr>
            <p:ph idx="1"/>
          </p:nvPr>
        </p:nvSpPr>
        <p:spPr>
          <a:xfrm>
            <a:off x="1673352" y="774878"/>
            <a:ext cx="5797296" cy="724314"/>
          </a:xfrm>
        </p:spPr>
        <p:txBody>
          <a:bodyPr/>
          <a:lstStyle/>
          <a:p>
            <a:pPr marL="114300" indent="0" algn="ctr">
              <a:buNone/>
            </a:pPr>
            <a:r>
              <a:rPr lang="en-US" sz="1200" b="1" dirty="0">
                <a:solidFill>
                  <a:schemeClr val="bg1">
                    <a:lumMod val="10000"/>
                  </a:schemeClr>
                </a:solidFill>
                <a:latin typeface="+mn-lt"/>
              </a:rPr>
              <a:t>Cash Flow forecast</a:t>
            </a:r>
          </a:p>
          <a:p>
            <a:pPr marL="114300" indent="0" algn="ctr">
              <a:buNone/>
            </a:pPr>
            <a:r>
              <a:rPr lang="en-US" altLang="en-US" sz="1200" dirty="0">
                <a:solidFill>
                  <a:schemeClr val="bg1">
                    <a:lumMod val="10000"/>
                  </a:schemeClr>
                </a:solidFill>
                <a:latin typeface="+mn-lt"/>
                <a:ea typeface="Calibri" panose="020F0502020204030204" pitchFamily="34" charset="0"/>
                <a:cs typeface="Times New Roman" panose="02020603050405020304" pitchFamily="18" charset="0"/>
              </a:rPr>
              <a:t>Company B &amp; A Fashion</a:t>
            </a:r>
            <a:endParaRPr lang="en-US" sz="1200" b="1" dirty="0">
              <a:solidFill>
                <a:schemeClr val="bg1">
                  <a:lumMod val="10000"/>
                </a:schemeClr>
              </a:solidFill>
              <a:latin typeface="+mn-lt"/>
            </a:endParaRPr>
          </a:p>
          <a:p>
            <a:pPr marL="114300" indent="0" algn="ctr">
              <a:buNone/>
            </a:pPr>
            <a:r>
              <a:rPr lang="en-US" sz="1200" dirty="0">
                <a:solidFill>
                  <a:schemeClr val="bg1">
                    <a:lumMod val="10000"/>
                  </a:schemeClr>
                </a:solidFill>
                <a:latin typeface="+mn-lt"/>
              </a:rPr>
              <a:t>For the year </a:t>
            </a:r>
            <a:r>
              <a:rPr lang="en-GB" sz="1200" dirty="0">
                <a:solidFill>
                  <a:schemeClr val="bg1">
                    <a:lumMod val="10000"/>
                  </a:schemeClr>
                </a:solidFill>
                <a:latin typeface="+mn-lt"/>
              </a:rPr>
              <a:t>April 2021- March 2022</a:t>
            </a:r>
            <a:endParaRPr lang="en-US" sz="1200" dirty="0">
              <a:solidFill>
                <a:schemeClr val="bg1">
                  <a:lumMod val="10000"/>
                </a:schemeClr>
              </a:solidFill>
              <a:latin typeface="+mn-lt"/>
            </a:endParaRPr>
          </a:p>
          <a:p>
            <a:pPr marL="114300" indent="0" algn="ctr">
              <a:buNone/>
            </a:pPr>
            <a:endParaRPr lang="en-US" sz="1400" dirty="0">
              <a:solidFill>
                <a:schemeClr val="bg1">
                  <a:lumMod val="10000"/>
                </a:schemeClr>
              </a:solidFill>
              <a:latin typeface="+mn-lt"/>
            </a:endParaRPr>
          </a:p>
        </p:txBody>
      </p:sp>
      <p:graphicFrame>
        <p:nvGraphicFramePr>
          <p:cNvPr id="4" name="Table 3">
            <a:extLst>
              <a:ext uri="{FF2B5EF4-FFF2-40B4-BE49-F238E27FC236}">
                <a16:creationId xmlns:a16="http://schemas.microsoft.com/office/drawing/2014/main" id="{182AF46E-4E23-3140-C9A7-B4DD4E6D0C29}"/>
              </a:ext>
            </a:extLst>
          </p:cNvPr>
          <p:cNvGraphicFramePr>
            <a:graphicFrameLocks noGrp="1"/>
          </p:cNvGraphicFramePr>
          <p:nvPr>
            <p:extLst>
              <p:ext uri="{D42A27DB-BD31-4B8C-83A1-F6EECF244321}">
                <p14:modId xmlns:p14="http://schemas.microsoft.com/office/powerpoint/2010/main" val="2035911294"/>
              </p:ext>
            </p:extLst>
          </p:nvPr>
        </p:nvGraphicFramePr>
        <p:xfrm>
          <a:off x="1673352" y="1469447"/>
          <a:ext cx="6349548" cy="3647138"/>
        </p:xfrm>
        <a:graphic>
          <a:graphicData uri="http://schemas.openxmlformats.org/drawingml/2006/table">
            <a:tbl>
              <a:tblPr firstRow="1" firstCol="1" bandRow="1">
                <a:tableStyleId>{8132C030-26D1-4318-B321-977924439D95}</a:tableStyleId>
              </a:tblPr>
              <a:tblGrid>
                <a:gridCol w="3174774">
                  <a:extLst>
                    <a:ext uri="{9D8B030D-6E8A-4147-A177-3AD203B41FA5}">
                      <a16:colId xmlns:a16="http://schemas.microsoft.com/office/drawing/2014/main" val="2888479610"/>
                    </a:ext>
                  </a:extLst>
                </a:gridCol>
                <a:gridCol w="3174774">
                  <a:extLst>
                    <a:ext uri="{9D8B030D-6E8A-4147-A177-3AD203B41FA5}">
                      <a16:colId xmlns:a16="http://schemas.microsoft.com/office/drawing/2014/main" val="2274328995"/>
                    </a:ext>
                  </a:extLst>
                </a:gridCol>
              </a:tblGrid>
              <a:tr h="152255">
                <a:tc>
                  <a:txBody>
                    <a:bodyPr/>
                    <a:lstStyle/>
                    <a:p>
                      <a:pPr marL="0" marR="0">
                        <a:lnSpc>
                          <a:spcPct val="107000"/>
                        </a:lnSpc>
                        <a:spcBef>
                          <a:spcPts val="0"/>
                        </a:spcBef>
                        <a:spcAft>
                          <a:spcPts val="0"/>
                        </a:spcAft>
                      </a:pPr>
                      <a:r>
                        <a:rPr lang="en-US" sz="1050" dirty="0">
                          <a:effectLst/>
                        </a:rPr>
                        <a:t> </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4099151291"/>
                  </a:ext>
                </a:extLst>
              </a:tr>
              <a:tr h="152255">
                <a:tc>
                  <a:txBody>
                    <a:bodyPr/>
                    <a:lstStyle/>
                    <a:p>
                      <a:pPr marL="0" marR="0">
                        <a:lnSpc>
                          <a:spcPct val="107000"/>
                        </a:lnSpc>
                        <a:spcBef>
                          <a:spcPts val="0"/>
                        </a:spcBef>
                        <a:spcAft>
                          <a:spcPts val="0"/>
                        </a:spcAft>
                      </a:pPr>
                      <a:r>
                        <a:rPr lang="en-US" sz="1050" b="1" dirty="0">
                          <a:effectLst/>
                        </a:rPr>
                        <a:t>Incoming Cash</a:t>
                      </a:r>
                      <a:endParaRPr lang="en-US" sz="105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nSpc>
                          <a:spcPct val="107000"/>
                        </a:lnSpc>
                        <a:spcBef>
                          <a:spcPts val="0"/>
                        </a:spcBef>
                        <a:spcAft>
                          <a:spcPts val="0"/>
                        </a:spcAft>
                      </a:pPr>
                      <a:r>
                        <a:rPr lang="en-US" sz="1050" dirty="0">
                          <a:effectLst/>
                        </a:rPr>
                        <a:t> </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801514510"/>
                  </a:ext>
                </a:extLst>
              </a:tr>
              <a:tr h="152255">
                <a:tc>
                  <a:txBody>
                    <a:bodyPr/>
                    <a:lstStyle/>
                    <a:p>
                      <a:pPr marL="0" marR="0">
                        <a:lnSpc>
                          <a:spcPct val="107000"/>
                        </a:lnSpc>
                        <a:spcBef>
                          <a:spcPts val="0"/>
                        </a:spcBef>
                        <a:spcAft>
                          <a:spcPts val="0"/>
                        </a:spcAft>
                      </a:pPr>
                      <a:r>
                        <a:rPr lang="en-US" sz="1050">
                          <a:effectLst/>
                        </a:rPr>
                        <a:t>Sales Earnings</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100000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2313860665"/>
                  </a:ext>
                </a:extLst>
              </a:tr>
              <a:tr h="299986">
                <a:tc>
                  <a:txBody>
                    <a:bodyPr/>
                    <a:lstStyle/>
                    <a:p>
                      <a:pPr marL="0" marR="0">
                        <a:lnSpc>
                          <a:spcPct val="107000"/>
                        </a:lnSpc>
                        <a:spcBef>
                          <a:spcPts val="0"/>
                        </a:spcBef>
                        <a:spcAft>
                          <a:spcPts val="0"/>
                        </a:spcAft>
                      </a:pPr>
                      <a:r>
                        <a:rPr lang="en-US" sz="1050">
                          <a:effectLst/>
                        </a:rPr>
                        <a:t>Accounts Receivables</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35000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3671517248"/>
                  </a:ext>
                </a:extLst>
              </a:tr>
              <a:tr h="152255">
                <a:tc>
                  <a:txBody>
                    <a:bodyPr/>
                    <a:lstStyle/>
                    <a:p>
                      <a:pPr marL="0" marR="0">
                        <a:lnSpc>
                          <a:spcPct val="107000"/>
                        </a:lnSpc>
                        <a:spcBef>
                          <a:spcPts val="0"/>
                        </a:spcBef>
                        <a:spcAft>
                          <a:spcPts val="0"/>
                        </a:spcAft>
                      </a:pPr>
                      <a:r>
                        <a:rPr lang="en-US" sz="1050" dirty="0">
                          <a:effectLst/>
                        </a:rPr>
                        <a:t>Investment </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19000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3197052519"/>
                  </a:ext>
                </a:extLst>
              </a:tr>
              <a:tr h="152255">
                <a:tc>
                  <a:txBody>
                    <a:bodyPr/>
                    <a:lstStyle/>
                    <a:p>
                      <a:pPr marL="0" marR="0">
                        <a:lnSpc>
                          <a:spcPct val="107000"/>
                        </a:lnSpc>
                        <a:spcBef>
                          <a:spcPts val="0"/>
                        </a:spcBef>
                        <a:spcAft>
                          <a:spcPts val="0"/>
                        </a:spcAft>
                      </a:pPr>
                      <a:r>
                        <a:rPr lang="en-US" sz="1050" dirty="0">
                          <a:effectLst/>
                        </a:rPr>
                        <a:t>New Capital</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26000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877830753"/>
                  </a:ext>
                </a:extLst>
              </a:tr>
              <a:tr h="299986">
                <a:tc>
                  <a:txBody>
                    <a:bodyPr/>
                    <a:lstStyle/>
                    <a:p>
                      <a:pPr marL="0" marR="0">
                        <a:lnSpc>
                          <a:spcPct val="107000"/>
                        </a:lnSpc>
                        <a:spcBef>
                          <a:spcPts val="0"/>
                        </a:spcBef>
                        <a:spcAft>
                          <a:spcPts val="0"/>
                        </a:spcAft>
                      </a:pPr>
                      <a:r>
                        <a:rPr lang="en-US" sz="1050" dirty="0">
                          <a:effectLst/>
                        </a:rPr>
                        <a:t>Total Incoming Cash</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180000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1855999441"/>
                  </a:ext>
                </a:extLst>
              </a:tr>
              <a:tr h="152255">
                <a:tc>
                  <a:txBody>
                    <a:bodyPr/>
                    <a:lstStyle/>
                    <a:p>
                      <a:pPr marL="0" marR="0">
                        <a:lnSpc>
                          <a:spcPct val="107000"/>
                        </a:lnSpc>
                        <a:spcBef>
                          <a:spcPts val="0"/>
                        </a:spcBef>
                        <a:spcAft>
                          <a:spcPts val="0"/>
                        </a:spcAft>
                      </a:pPr>
                      <a:r>
                        <a:rPr lang="en-US" sz="1050">
                          <a:effectLst/>
                        </a:rPr>
                        <a:t> </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nSpc>
                          <a:spcPct val="107000"/>
                        </a:lnSpc>
                        <a:spcBef>
                          <a:spcPts val="0"/>
                        </a:spcBef>
                        <a:spcAft>
                          <a:spcPts val="0"/>
                        </a:spcAft>
                      </a:pPr>
                      <a:r>
                        <a:rPr lang="en-US" sz="1050">
                          <a:effectLst/>
                        </a:rPr>
                        <a:t> </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4166417884"/>
                  </a:ext>
                </a:extLst>
              </a:tr>
              <a:tr h="152255">
                <a:tc>
                  <a:txBody>
                    <a:bodyPr/>
                    <a:lstStyle/>
                    <a:p>
                      <a:pPr marL="0" marR="0">
                        <a:lnSpc>
                          <a:spcPct val="107000"/>
                        </a:lnSpc>
                        <a:spcBef>
                          <a:spcPts val="0"/>
                        </a:spcBef>
                        <a:spcAft>
                          <a:spcPts val="0"/>
                        </a:spcAft>
                      </a:pPr>
                      <a:r>
                        <a:rPr lang="en-US" sz="1050" b="1" dirty="0">
                          <a:effectLst/>
                        </a:rPr>
                        <a:t>Outgoing Cash</a:t>
                      </a:r>
                      <a:endParaRPr lang="en-US" sz="105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nSpc>
                          <a:spcPct val="107000"/>
                        </a:lnSpc>
                        <a:spcBef>
                          <a:spcPts val="0"/>
                        </a:spcBef>
                        <a:spcAft>
                          <a:spcPts val="0"/>
                        </a:spcAft>
                      </a:pPr>
                      <a:r>
                        <a:rPr lang="en-US" sz="1050">
                          <a:effectLst/>
                        </a:rPr>
                        <a:t> </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530877064"/>
                  </a:ext>
                </a:extLst>
              </a:tr>
              <a:tr h="152255">
                <a:tc>
                  <a:txBody>
                    <a:bodyPr/>
                    <a:lstStyle/>
                    <a:p>
                      <a:pPr marL="0" marR="0">
                        <a:lnSpc>
                          <a:spcPct val="107000"/>
                        </a:lnSpc>
                        <a:spcBef>
                          <a:spcPts val="0"/>
                        </a:spcBef>
                        <a:spcAft>
                          <a:spcPts val="0"/>
                        </a:spcAft>
                      </a:pPr>
                      <a:r>
                        <a:rPr lang="en-US" sz="1050" dirty="0">
                          <a:effectLst/>
                        </a:rPr>
                        <a:t>Marketing Expense</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30000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1148616717"/>
                  </a:ext>
                </a:extLst>
              </a:tr>
              <a:tr h="299986">
                <a:tc>
                  <a:txBody>
                    <a:bodyPr/>
                    <a:lstStyle/>
                    <a:p>
                      <a:pPr marL="0" marR="0">
                        <a:lnSpc>
                          <a:spcPct val="107000"/>
                        </a:lnSpc>
                        <a:spcBef>
                          <a:spcPts val="0"/>
                        </a:spcBef>
                        <a:spcAft>
                          <a:spcPts val="0"/>
                        </a:spcAft>
                      </a:pPr>
                      <a:r>
                        <a:rPr lang="en-US" sz="1050">
                          <a:effectLst/>
                        </a:rPr>
                        <a:t>Payment to Suppliers</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dirty="0">
                          <a:effectLst/>
                        </a:rPr>
                        <a:t>42000</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2074004123"/>
                  </a:ext>
                </a:extLst>
              </a:tr>
              <a:tr h="152255">
                <a:tc>
                  <a:txBody>
                    <a:bodyPr/>
                    <a:lstStyle/>
                    <a:p>
                      <a:pPr marL="0" marR="0">
                        <a:lnSpc>
                          <a:spcPct val="107000"/>
                        </a:lnSpc>
                        <a:spcBef>
                          <a:spcPts val="0"/>
                        </a:spcBef>
                        <a:spcAft>
                          <a:spcPts val="0"/>
                        </a:spcAft>
                      </a:pPr>
                      <a:r>
                        <a:rPr lang="en-US" sz="1050">
                          <a:effectLst/>
                        </a:rPr>
                        <a:t>Payroll</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46000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3712458104"/>
                  </a:ext>
                </a:extLst>
              </a:tr>
              <a:tr h="152255">
                <a:tc>
                  <a:txBody>
                    <a:bodyPr/>
                    <a:lstStyle/>
                    <a:p>
                      <a:pPr marL="0" marR="0">
                        <a:lnSpc>
                          <a:spcPct val="107000"/>
                        </a:lnSpc>
                        <a:spcBef>
                          <a:spcPts val="0"/>
                        </a:spcBef>
                        <a:spcAft>
                          <a:spcPts val="0"/>
                        </a:spcAft>
                      </a:pPr>
                      <a:r>
                        <a:rPr lang="en-US" sz="1050">
                          <a:effectLst/>
                        </a:rPr>
                        <a:t>Equipment</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a:effectLst/>
                        </a:rPr>
                        <a:t>26000</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2586784649"/>
                  </a:ext>
                </a:extLst>
              </a:tr>
              <a:tr h="355445">
                <a:tc>
                  <a:txBody>
                    <a:bodyPr/>
                    <a:lstStyle/>
                    <a:p>
                      <a:pPr marL="0" marR="0">
                        <a:lnSpc>
                          <a:spcPct val="107000"/>
                        </a:lnSpc>
                        <a:spcBef>
                          <a:spcPts val="0"/>
                        </a:spcBef>
                        <a:spcAft>
                          <a:spcPts val="0"/>
                        </a:spcAft>
                      </a:pPr>
                      <a:r>
                        <a:rPr lang="en-US" sz="1050">
                          <a:effectLst/>
                        </a:rPr>
                        <a:t>Total Outgoing Cash</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dirty="0">
                          <a:effectLst/>
                        </a:rPr>
                        <a:t>144000</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386008685"/>
                  </a:ext>
                </a:extLst>
              </a:tr>
              <a:tr h="152255">
                <a:tc>
                  <a:txBody>
                    <a:bodyPr/>
                    <a:lstStyle/>
                    <a:p>
                      <a:pPr marL="0" marR="0">
                        <a:lnSpc>
                          <a:spcPct val="107000"/>
                        </a:lnSpc>
                        <a:spcBef>
                          <a:spcPts val="0"/>
                        </a:spcBef>
                        <a:spcAft>
                          <a:spcPts val="0"/>
                        </a:spcAft>
                      </a:pPr>
                      <a:r>
                        <a:rPr lang="en-US" sz="1050">
                          <a:effectLst/>
                        </a:rPr>
                        <a:t> </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nSpc>
                          <a:spcPct val="107000"/>
                        </a:lnSpc>
                        <a:spcBef>
                          <a:spcPts val="0"/>
                        </a:spcBef>
                        <a:spcAft>
                          <a:spcPts val="0"/>
                        </a:spcAft>
                      </a:pPr>
                      <a:r>
                        <a:rPr lang="en-US" sz="1050">
                          <a:effectLst/>
                        </a:rPr>
                        <a:t> </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2767176698"/>
                  </a:ext>
                </a:extLst>
              </a:tr>
              <a:tr h="152255">
                <a:tc>
                  <a:txBody>
                    <a:bodyPr/>
                    <a:lstStyle/>
                    <a:p>
                      <a:pPr marL="0" marR="0">
                        <a:lnSpc>
                          <a:spcPct val="107000"/>
                        </a:lnSpc>
                        <a:spcBef>
                          <a:spcPts val="0"/>
                        </a:spcBef>
                        <a:spcAft>
                          <a:spcPts val="0"/>
                        </a:spcAft>
                      </a:pPr>
                      <a:r>
                        <a:rPr lang="en-US" sz="1050" b="1" dirty="0">
                          <a:effectLst/>
                        </a:rPr>
                        <a:t>Cash Flow</a:t>
                      </a:r>
                      <a:endParaRPr lang="en-US" sz="105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dirty="0">
                          <a:effectLst/>
                        </a:rPr>
                        <a:t>36000</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3135442453"/>
                  </a:ext>
                </a:extLst>
              </a:tr>
              <a:tr h="152255">
                <a:tc>
                  <a:txBody>
                    <a:bodyPr/>
                    <a:lstStyle/>
                    <a:p>
                      <a:pPr marL="0" marR="0">
                        <a:lnSpc>
                          <a:spcPct val="107000"/>
                        </a:lnSpc>
                        <a:spcBef>
                          <a:spcPts val="0"/>
                        </a:spcBef>
                        <a:spcAft>
                          <a:spcPts val="0"/>
                        </a:spcAft>
                      </a:pPr>
                      <a:r>
                        <a:rPr lang="en-US" sz="1050">
                          <a:effectLst/>
                        </a:rPr>
                        <a:t> </a:t>
                      </a:r>
                      <a:endParaRPr lang="en-US"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dirty="0">
                          <a:effectLst/>
                        </a:rPr>
                        <a:t> </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2698004501"/>
                  </a:ext>
                </a:extLst>
              </a:tr>
              <a:tr h="152255">
                <a:tc>
                  <a:txBody>
                    <a:bodyPr/>
                    <a:lstStyle/>
                    <a:p>
                      <a:pPr marL="0" marR="0">
                        <a:lnSpc>
                          <a:spcPct val="107000"/>
                        </a:lnSpc>
                        <a:spcBef>
                          <a:spcPts val="0"/>
                        </a:spcBef>
                        <a:spcAft>
                          <a:spcPts val="0"/>
                        </a:spcAft>
                      </a:pPr>
                      <a:r>
                        <a:rPr lang="en-US" sz="1050" b="1" dirty="0">
                          <a:effectLst/>
                        </a:rPr>
                        <a:t>Opening Balance</a:t>
                      </a:r>
                      <a:endParaRPr lang="en-US" sz="105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dirty="0">
                          <a:effectLst/>
                        </a:rPr>
                        <a:t>0</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1053133899"/>
                  </a:ext>
                </a:extLst>
              </a:tr>
              <a:tr h="152255">
                <a:tc>
                  <a:txBody>
                    <a:bodyPr/>
                    <a:lstStyle/>
                    <a:p>
                      <a:pPr marL="0" marR="0">
                        <a:lnSpc>
                          <a:spcPct val="107000"/>
                        </a:lnSpc>
                        <a:spcBef>
                          <a:spcPts val="0"/>
                        </a:spcBef>
                        <a:spcAft>
                          <a:spcPts val="0"/>
                        </a:spcAft>
                      </a:pPr>
                      <a:r>
                        <a:rPr lang="en-US" sz="1050" b="1" dirty="0">
                          <a:effectLst/>
                        </a:rPr>
                        <a:t>Ending Balance</a:t>
                      </a:r>
                      <a:endParaRPr lang="en-US" sz="105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tc>
                  <a:txBody>
                    <a:bodyPr/>
                    <a:lstStyle/>
                    <a:p>
                      <a:pPr marL="0" marR="0" algn="r">
                        <a:lnSpc>
                          <a:spcPct val="107000"/>
                        </a:lnSpc>
                        <a:spcBef>
                          <a:spcPts val="0"/>
                        </a:spcBef>
                        <a:spcAft>
                          <a:spcPts val="0"/>
                        </a:spcAft>
                      </a:pPr>
                      <a:r>
                        <a:rPr lang="en-US" sz="1050" dirty="0">
                          <a:effectLst/>
                        </a:rPr>
                        <a:t>36000</a:t>
                      </a:r>
                      <a:endParaRPr lang="en-US"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767" marR="56767" marT="0" marB="0"/>
                </a:tc>
                <a:extLst>
                  <a:ext uri="{0D108BD9-81ED-4DB2-BD59-A6C34878D82A}">
                    <a16:rowId xmlns:a16="http://schemas.microsoft.com/office/drawing/2014/main" val="391001037"/>
                  </a:ext>
                </a:extLst>
              </a:tr>
            </a:tbl>
          </a:graphicData>
        </a:graphic>
      </p:graphicFrame>
    </p:spTree>
    <p:extLst>
      <p:ext uri="{BB962C8B-B14F-4D97-AF65-F5344CB8AC3E}">
        <p14:creationId xmlns:p14="http://schemas.microsoft.com/office/powerpoint/2010/main" val="1412763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E43D9-407D-002C-F495-91904DCA87DE}"/>
              </a:ext>
            </a:extLst>
          </p:cNvPr>
          <p:cNvSpPr>
            <a:spLocks noGrp="1"/>
          </p:cNvSpPr>
          <p:nvPr>
            <p:ph type="title"/>
          </p:nvPr>
        </p:nvSpPr>
        <p:spPr>
          <a:xfrm>
            <a:off x="713225" y="433761"/>
            <a:ext cx="7717500" cy="1011000"/>
          </a:xfrm>
        </p:spPr>
        <p:txBody>
          <a:bodyPr/>
          <a:lstStyle/>
          <a:p>
            <a:r>
              <a:rPr lang="en-US" dirty="0"/>
              <a:t>Financial plan</a:t>
            </a:r>
          </a:p>
        </p:txBody>
      </p:sp>
      <p:sp>
        <p:nvSpPr>
          <p:cNvPr id="10" name="Rectangle 3">
            <a:extLst>
              <a:ext uri="{FF2B5EF4-FFF2-40B4-BE49-F238E27FC236}">
                <a16:creationId xmlns:a16="http://schemas.microsoft.com/office/drawing/2014/main" id="{F4BD5BC5-4A52-B19F-EF7D-0C2AB7F4B19D}"/>
              </a:ext>
            </a:extLst>
          </p:cNvPr>
          <p:cNvSpPr>
            <a:spLocks noChangeArrowheads="1"/>
          </p:cNvSpPr>
          <p:nvPr/>
        </p:nvSpPr>
        <p:spPr bwMode="auto">
          <a:xfrm>
            <a:off x="3672393" y="1331576"/>
            <a:ext cx="2296141"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buClrTx/>
            </a:pPr>
            <a:r>
              <a:rPr lang="en-US" altLang="en-US" b="1" dirty="0">
                <a:solidFill>
                  <a:schemeClr val="bg1">
                    <a:lumMod val="25000"/>
                  </a:schemeClr>
                </a:solidFill>
                <a:latin typeface="+mn-lt"/>
                <a:ea typeface="Calibri" panose="020F0502020204030204" pitchFamily="34" charset="0"/>
                <a:cs typeface="Times New Roman" panose="02020603050405020304" pitchFamily="18" charset="0"/>
              </a:rPr>
              <a:t>Profit and loss Statement</a:t>
            </a:r>
            <a:endParaRPr lang="en-US" altLang="en-US" dirty="0">
              <a:solidFill>
                <a:schemeClr val="bg1">
                  <a:lumMod val="25000"/>
                </a:schemeClr>
              </a:solidFill>
              <a:latin typeface="+mn-lt"/>
            </a:endParaRPr>
          </a:p>
          <a:p>
            <a:pPr defTabSz="685800" eaLnBrk="0" fontAlgn="base" hangingPunct="0">
              <a:spcBef>
                <a:spcPct val="0"/>
              </a:spcBef>
              <a:spcAft>
                <a:spcPct val="0"/>
              </a:spcAft>
              <a:buClrTx/>
            </a:pPr>
            <a:r>
              <a:rPr lang="en-US" altLang="en-US" dirty="0">
                <a:solidFill>
                  <a:schemeClr val="bg1">
                    <a:lumMod val="25000"/>
                  </a:schemeClr>
                </a:solidFill>
                <a:latin typeface="+mn-lt"/>
                <a:ea typeface="Calibri" panose="020F0502020204030204" pitchFamily="34" charset="0"/>
                <a:cs typeface="Times New Roman" panose="02020603050405020304" pitchFamily="18" charset="0"/>
              </a:rPr>
              <a:t>Company B &amp; A Fashion</a:t>
            </a:r>
            <a:endParaRPr lang="en-US" altLang="en-US" dirty="0">
              <a:solidFill>
                <a:schemeClr val="bg1">
                  <a:lumMod val="25000"/>
                </a:schemeClr>
              </a:solidFill>
              <a:latin typeface="+mn-lt"/>
            </a:endParaRPr>
          </a:p>
          <a:p>
            <a:pPr defTabSz="685800" eaLnBrk="0" fontAlgn="base" hangingPunct="0">
              <a:spcBef>
                <a:spcPct val="0"/>
              </a:spcBef>
              <a:spcAft>
                <a:spcPct val="0"/>
              </a:spcAft>
              <a:buClrTx/>
            </a:pPr>
            <a:r>
              <a:rPr lang="en-GB" altLang="en-US" sz="1350" dirty="0">
                <a:solidFill>
                  <a:schemeClr val="bg1">
                    <a:lumMod val="25000"/>
                  </a:schemeClr>
                </a:solidFill>
                <a:latin typeface="+mn-lt"/>
                <a:cs typeface="Times New Roman" panose="02020603050405020304" pitchFamily="18" charset="0"/>
              </a:rPr>
              <a:t>April 2021- March 2022</a:t>
            </a:r>
            <a:endParaRPr lang="en-US" altLang="en-US" sz="1350" dirty="0">
              <a:solidFill>
                <a:schemeClr val="tx1"/>
              </a:solidFill>
              <a:latin typeface="Arial" panose="020B0604020202020204" pitchFamily="34" charset="0"/>
            </a:endParaRPr>
          </a:p>
        </p:txBody>
      </p:sp>
      <p:graphicFrame>
        <p:nvGraphicFramePr>
          <p:cNvPr id="6" name="Content Placeholder 5">
            <a:extLst>
              <a:ext uri="{FF2B5EF4-FFF2-40B4-BE49-F238E27FC236}">
                <a16:creationId xmlns:a16="http://schemas.microsoft.com/office/drawing/2014/main" id="{EC5706C0-9925-CFC0-B7AC-89DD43818706}"/>
              </a:ext>
            </a:extLst>
          </p:cNvPr>
          <p:cNvGraphicFramePr>
            <a:graphicFrameLocks noGrp="1"/>
          </p:cNvGraphicFramePr>
          <p:nvPr>
            <p:ph idx="1"/>
            <p:extLst>
              <p:ext uri="{D42A27DB-BD31-4B8C-83A1-F6EECF244321}">
                <p14:modId xmlns:p14="http://schemas.microsoft.com/office/powerpoint/2010/main" val="3670155873"/>
              </p:ext>
            </p:extLst>
          </p:nvPr>
        </p:nvGraphicFramePr>
        <p:xfrm>
          <a:off x="1709561" y="2056376"/>
          <a:ext cx="5937250" cy="2734635"/>
        </p:xfrm>
        <a:graphic>
          <a:graphicData uri="http://schemas.openxmlformats.org/drawingml/2006/table">
            <a:tbl>
              <a:tblPr firstRow="1" firstCol="1" bandRow="1">
                <a:tableStyleId>{8132C030-26D1-4318-B321-977924439D95}</a:tableStyleId>
              </a:tblPr>
              <a:tblGrid>
                <a:gridCol w="2968625">
                  <a:extLst>
                    <a:ext uri="{9D8B030D-6E8A-4147-A177-3AD203B41FA5}">
                      <a16:colId xmlns:a16="http://schemas.microsoft.com/office/drawing/2014/main" val="2733257059"/>
                    </a:ext>
                  </a:extLst>
                </a:gridCol>
                <a:gridCol w="2968625">
                  <a:extLst>
                    <a:ext uri="{9D8B030D-6E8A-4147-A177-3AD203B41FA5}">
                      <a16:colId xmlns:a16="http://schemas.microsoft.com/office/drawing/2014/main" val="2436692321"/>
                    </a:ext>
                  </a:extLst>
                </a:gridCol>
              </a:tblGrid>
              <a:tr h="0">
                <a:tc>
                  <a:txBody>
                    <a:bodyPr/>
                    <a:lstStyle/>
                    <a:p>
                      <a:pPr marL="0" marR="0">
                        <a:lnSpc>
                          <a:spcPct val="107000"/>
                        </a:lnSpc>
                        <a:spcBef>
                          <a:spcPts val="0"/>
                        </a:spcBef>
                        <a:spcAft>
                          <a:spcPts val="0"/>
                        </a:spcAft>
                      </a:pPr>
                      <a:r>
                        <a:rPr lang="en-US" sz="1200">
                          <a:effectLst/>
                        </a:rPr>
                        <a:t>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69542487"/>
                  </a:ext>
                </a:extLst>
              </a:tr>
              <a:tr h="0">
                <a:tc>
                  <a:txBody>
                    <a:bodyPr/>
                    <a:lstStyle/>
                    <a:p>
                      <a:pPr marL="0" marR="0">
                        <a:lnSpc>
                          <a:spcPct val="107000"/>
                        </a:lnSpc>
                        <a:spcBef>
                          <a:spcPts val="0"/>
                        </a:spcBef>
                        <a:spcAft>
                          <a:spcPts val="0"/>
                        </a:spcAft>
                      </a:pPr>
                      <a:r>
                        <a:rPr lang="en-US" sz="1200">
                          <a:effectLst/>
                        </a:rPr>
                        <a:t>Total Revenue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180000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3269079"/>
                  </a:ext>
                </a:extLst>
              </a:tr>
              <a:tr h="0">
                <a:tc>
                  <a:txBody>
                    <a:bodyPr/>
                    <a:lstStyle/>
                    <a:p>
                      <a:pPr marL="0" marR="0">
                        <a:lnSpc>
                          <a:spcPct val="107000"/>
                        </a:lnSpc>
                        <a:spcBef>
                          <a:spcPts val="0"/>
                        </a:spcBef>
                        <a:spcAft>
                          <a:spcPts val="0"/>
                        </a:spcAft>
                      </a:pPr>
                      <a:r>
                        <a:rPr lang="en-US" sz="1200">
                          <a:effectLst/>
                        </a:rPr>
                        <a:t>Less: Cost of goods sold</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46000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1768697"/>
                  </a:ext>
                </a:extLst>
              </a:tr>
              <a:tr h="0">
                <a:tc>
                  <a:txBody>
                    <a:bodyPr/>
                    <a:lstStyle/>
                    <a:p>
                      <a:pPr marL="0" marR="0">
                        <a:lnSpc>
                          <a:spcPct val="107000"/>
                        </a:lnSpc>
                        <a:spcBef>
                          <a:spcPts val="0"/>
                        </a:spcBef>
                        <a:spcAft>
                          <a:spcPts val="0"/>
                        </a:spcAft>
                      </a:pPr>
                      <a:r>
                        <a:rPr lang="en-US" sz="1200">
                          <a:effectLst/>
                        </a:rPr>
                        <a:t>Gross profit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134000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73371163"/>
                  </a:ext>
                </a:extLst>
              </a:tr>
              <a:tr h="0">
                <a:tc>
                  <a:txBody>
                    <a:bodyPr/>
                    <a:lstStyle/>
                    <a:p>
                      <a:pPr marL="0" marR="0">
                        <a:lnSpc>
                          <a:spcPct val="107000"/>
                        </a:lnSpc>
                        <a:spcBef>
                          <a:spcPts val="0"/>
                        </a:spcBef>
                        <a:spcAft>
                          <a:spcPts val="0"/>
                        </a:spcAft>
                      </a:pPr>
                      <a:r>
                        <a:rPr lang="en-US" sz="1200">
                          <a:effectLst/>
                        </a:rPr>
                        <a:t>Operating expenses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6721233"/>
                  </a:ext>
                </a:extLst>
              </a:tr>
              <a:tr h="0">
                <a:tc>
                  <a:txBody>
                    <a:bodyPr/>
                    <a:lstStyle/>
                    <a:p>
                      <a:pPr marL="0" marR="0">
                        <a:lnSpc>
                          <a:spcPct val="107000"/>
                        </a:lnSpc>
                        <a:spcBef>
                          <a:spcPts val="0"/>
                        </a:spcBef>
                        <a:spcAft>
                          <a:spcPts val="0"/>
                        </a:spcAft>
                      </a:pPr>
                      <a:r>
                        <a:rPr lang="en-US" sz="1200">
                          <a:effectLst/>
                        </a:rPr>
                        <a:t>Salaries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23000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16317118"/>
                  </a:ext>
                </a:extLst>
              </a:tr>
              <a:tr h="0">
                <a:tc>
                  <a:txBody>
                    <a:bodyPr/>
                    <a:lstStyle/>
                    <a:p>
                      <a:pPr marL="0" marR="0">
                        <a:lnSpc>
                          <a:spcPct val="107000"/>
                        </a:lnSpc>
                        <a:spcBef>
                          <a:spcPts val="0"/>
                        </a:spcBef>
                        <a:spcAft>
                          <a:spcPts val="0"/>
                        </a:spcAft>
                      </a:pPr>
                      <a:r>
                        <a:rPr lang="en-US" sz="1200">
                          <a:effectLst/>
                        </a:rPr>
                        <a:t>Administrative expenses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18000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04979734"/>
                  </a:ext>
                </a:extLst>
              </a:tr>
              <a:tr h="0">
                <a:tc>
                  <a:txBody>
                    <a:bodyPr/>
                    <a:lstStyle/>
                    <a:p>
                      <a:pPr marL="0" marR="0">
                        <a:lnSpc>
                          <a:spcPct val="107000"/>
                        </a:lnSpc>
                        <a:spcBef>
                          <a:spcPts val="0"/>
                        </a:spcBef>
                        <a:spcAft>
                          <a:spcPts val="0"/>
                        </a:spcAft>
                      </a:pPr>
                      <a:r>
                        <a:rPr lang="en-US" sz="1200">
                          <a:effectLst/>
                        </a:rPr>
                        <a:t>Advertising</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13000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79623868"/>
                  </a:ext>
                </a:extLst>
              </a:tr>
              <a:tr h="0">
                <a:tc>
                  <a:txBody>
                    <a:bodyPr/>
                    <a:lstStyle/>
                    <a:p>
                      <a:pPr marL="0" marR="0">
                        <a:lnSpc>
                          <a:spcPct val="107000"/>
                        </a:lnSpc>
                        <a:spcBef>
                          <a:spcPts val="0"/>
                        </a:spcBef>
                        <a:spcAft>
                          <a:spcPts val="0"/>
                        </a:spcAft>
                      </a:pPr>
                      <a:r>
                        <a:rPr lang="en-US" sz="1200">
                          <a:effectLst/>
                        </a:rPr>
                        <a:t>Insurance and depreciation expense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16000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92777533"/>
                  </a:ext>
                </a:extLst>
              </a:tr>
              <a:tr h="0">
                <a:tc>
                  <a:txBody>
                    <a:bodyPr/>
                    <a:lstStyle/>
                    <a:p>
                      <a:pPr marL="0" marR="0">
                        <a:lnSpc>
                          <a:spcPct val="107000"/>
                        </a:lnSpc>
                        <a:spcBef>
                          <a:spcPts val="0"/>
                        </a:spcBef>
                        <a:spcAft>
                          <a:spcPts val="0"/>
                        </a:spcAft>
                      </a:pPr>
                      <a:r>
                        <a:rPr lang="en-US" sz="1200">
                          <a:effectLst/>
                        </a:rPr>
                        <a:t>Total operating expenses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70000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12113800"/>
                  </a:ext>
                </a:extLst>
              </a:tr>
              <a:tr h="0">
                <a:tc>
                  <a:txBody>
                    <a:bodyPr/>
                    <a:lstStyle/>
                    <a:p>
                      <a:pPr marL="0" marR="0">
                        <a:lnSpc>
                          <a:spcPct val="107000"/>
                        </a:lnSpc>
                        <a:spcBef>
                          <a:spcPts val="0"/>
                        </a:spcBef>
                        <a:spcAft>
                          <a:spcPts val="0"/>
                        </a:spcAft>
                      </a:pPr>
                      <a:r>
                        <a:rPr lang="en-US" sz="1200">
                          <a:effectLst/>
                        </a:rPr>
                        <a:t>Operating profit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64000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8235157"/>
                  </a:ext>
                </a:extLst>
              </a:tr>
              <a:tr h="0">
                <a:tc>
                  <a:txBody>
                    <a:bodyPr/>
                    <a:lstStyle/>
                    <a:p>
                      <a:pPr marL="0" marR="0">
                        <a:lnSpc>
                          <a:spcPct val="107000"/>
                        </a:lnSpc>
                        <a:spcBef>
                          <a:spcPts val="0"/>
                        </a:spcBef>
                        <a:spcAft>
                          <a:spcPts val="0"/>
                        </a:spcAft>
                      </a:pPr>
                      <a:r>
                        <a:rPr lang="en-US" sz="1200">
                          <a:effectLst/>
                        </a:rPr>
                        <a:t>Less: Interest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15000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1081898"/>
                  </a:ext>
                </a:extLst>
              </a:tr>
              <a:tr h="0">
                <a:tc>
                  <a:txBody>
                    <a:bodyPr/>
                    <a:lstStyle/>
                    <a:p>
                      <a:pPr marL="0" marR="0">
                        <a:lnSpc>
                          <a:spcPct val="107000"/>
                        </a:lnSpc>
                        <a:spcBef>
                          <a:spcPts val="0"/>
                        </a:spcBef>
                        <a:spcAft>
                          <a:spcPts val="0"/>
                        </a:spcAft>
                      </a:pPr>
                      <a:r>
                        <a:rPr lang="en-US" sz="1200">
                          <a:effectLst/>
                        </a:rPr>
                        <a:t>EBT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49000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8973925"/>
                  </a:ext>
                </a:extLst>
              </a:tr>
              <a:tr h="0">
                <a:tc>
                  <a:txBody>
                    <a:bodyPr/>
                    <a:lstStyle/>
                    <a:p>
                      <a:pPr marL="0" marR="0">
                        <a:lnSpc>
                          <a:spcPct val="107000"/>
                        </a:lnSpc>
                        <a:spcBef>
                          <a:spcPts val="0"/>
                        </a:spcBef>
                        <a:spcAft>
                          <a:spcPts val="0"/>
                        </a:spcAft>
                      </a:pPr>
                      <a:r>
                        <a:rPr lang="en-US" sz="1200">
                          <a:effectLst/>
                        </a:rPr>
                        <a:t>Less: Tax</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a:effectLst/>
                        </a:rPr>
                        <a:t>19000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29492376"/>
                  </a:ext>
                </a:extLst>
              </a:tr>
              <a:tr h="0">
                <a:tc>
                  <a:txBody>
                    <a:bodyPr/>
                    <a:lstStyle/>
                    <a:p>
                      <a:pPr marL="0" marR="0">
                        <a:lnSpc>
                          <a:spcPct val="107000"/>
                        </a:lnSpc>
                        <a:spcBef>
                          <a:spcPts val="0"/>
                        </a:spcBef>
                        <a:spcAft>
                          <a:spcPts val="0"/>
                        </a:spcAft>
                      </a:pPr>
                      <a:r>
                        <a:rPr lang="en-US" sz="1200">
                          <a:effectLst/>
                        </a:rPr>
                        <a:t>Net Profit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US" sz="1200" dirty="0">
                          <a:effectLst/>
                        </a:rPr>
                        <a:t>30000</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0786567"/>
                  </a:ext>
                </a:extLst>
              </a:tr>
            </a:tbl>
          </a:graphicData>
        </a:graphic>
      </p:graphicFrame>
    </p:spTree>
    <p:extLst>
      <p:ext uri="{BB962C8B-B14F-4D97-AF65-F5344CB8AC3E}">
        <p14:creationId xmlns:p14="http://schemas.microsoft.com/office/powerpoint/2010/main" val="163484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14F4A-A6B0-8FCB-8D31-885C3F1C0B84}"/>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3FBE2D82-FCFE-B3C0-F1A3-78B071D0BA06}"/>
              </a:ext>
            </a:extLst>
          </p:cNvPr>
          <p:cNvSpPr>
            <a:spLocks noGrp="1"/>
          </p:cNvSpPr>
          <p:nvPr>
            <p:ph idx="1"/>
          </p:nvPr>
        </p:nvSpPr>
        <p:spPr/>
        <p:txBody>
          <a:bodyPr/>
          <a:lstStyle/>
          <a:p>
            <a:r>
              <a:rPr lang="en-US" sz="1050" dirty="0">
                <a:solidFill>
                  <a:schemeClr val="bg1">
                    <a:lumMod val="25000"/>
                  </a:schemeClr>
                </a:solidFill>
                <a:latin typeface="Calibri" panose="020F0502020204030204" pitchFamily="34" charset="0"/>
              </a:rPr>
              <a:t>Butler, S. (2022). </a:t>
            </a:r>
            <a:r>
              <a:rPr lang="en-US" sz="1050" i="1" dirty="0">
                <a:solidFill>
                  <a:schemeClr val="bg1">
                    <a:lumMod val="25000"/>
                  </a:schemeClr>
                </a:solidFill>
                <a:latin typeface="Calibri" panose="020F0502020204030204" pitchFamily="34" charset="0"/>
              </a:rPr>
              <a:t>Dirty greenwashing: watchdog targets fashion brands over misleading claims</a:t>
            </a:r>
            <a:r>
              <a:rPr lang="en-US" sz="1050" dirty="0">
                <a:solidFill>
                  <a:schemeClr val="bg1">
                    <a:lumMod val="25000"/>
                  </a:schemeClr>
                </a:solidFill>
                <a:latin typeface="Calibri" panose="020F0502020204030204" pitchFamily="34" charset="0"/>
              </a:rPr>
              <a:t>. [online] the Guardian. Available at: </a:t>
            </a:r>
            <a:r>
              <a:rPr lang="en-US" sz="1050" dirty="0">
                <a:solidFill>
                  <a:schemeClr val="bg1">
                    <a:lumMod val="25000"/>
                  </a:schemeClr>
                </a:solidFill>
                <a:latin typeface="Calibri" panose="020F0502020204030204" pitchFamily="34" charset="0"/>
                <a:hlinkClick r:id="rId2">
                  <a:extLst>
                    <a:ext uri="{A12FA001-AC4F-418D-AE19-62706E023703}">
                      <ahyp:hlinkClr xmlns:ahyp="http://schemas.microsoft.com/office/drawing/2018/hyperlinkcolor" val="tx"/>
                    </a:ext>
                  </a:extLst>
                </a:hlinkClick>
              </a:rPr>
              <a:t>https://www.theguardian.com/business/2022/jan/14/dirty-greenwashing-watchdog-targets-fashion-brands-over-misleading-claims</a:t>
            </a:r>
            <a:endParaRPr lang="en-US" sz="1050" dirty="0">
              <a:solidFill>
                <a:schemeClr val="bg1">
                  <a:lumMod val="25000"/>
                </a:schemeClr>
              </a:solidFill>
              <a:latin typeface="Calibri" panose="020F0502020204030204" pitchFamily="34" charset="0"/>
            </a:endParaRPr>
          </a:p>
          <a:p>
            <a:r>
              <a:rPr lang="en-US" sz="1050" dirty="0">
                <a:solidFill>
                  <a:schemeClr val="bg1">
                    <a:lumMod val="25000"/>
                  </a:schemeClr>
                </a:solidFill>
                <a:latin typeface="Calibri" panose="020F0502020204030204" pitchFamily="34" charset="0"/>
              </a:rPr>
              <a:t>Dottle, R., &amp; Gu, J. (2022, February 23). </a:t>
            </a:r>
            <a:r>
              <a:rPr lang="en-US" sz="1050" i="1" dirty="0">
                <a:solidFill>
                  <a:schemeClr val="bg1">
                    <a:lumMod val="25000"/>
                  </a:schemeClr>
                </a:solidFill>
                <a:latin typeface="Calibri" panose="020F0502020204030204" pitchFamily="34" charset="0"/>
              </a:rPr>
              <a:t>The Global Glut of Clothing Is an Environmental Crisis</a:t>
            </a:r>
            <a:r>
              <a:rPr lang="en-US" sz="1050" dirty="0">
                <a:solidFill>
                  <a:schemeClr val="bg1">
                    <a:lumMod val="25000"/>
                  </a:schemeClr>
                </a:solidFill>
                <a:latin typeface="Calibri" panose="020F0502020204030204" pitchFamily="34" charset="0"/>
              </a:rPr>
              <a:t>. Bloomberg. https://www.bloomberg.com/graphics/2022-fashion-industry-environmental-impact/</a:t>
            </a:r>
            <a:br>
              <a:rPr lang="en-US" dirty="0"/>
            </a:br>
            <a:endParaRPr lang="en-US" b="0" i="0" dirty="0">
              <a:solidFill>
                <a:srgbClr val="2C3E50"/>
              </a:solidFill>
              <a:effectLst/>
              <a:latin typeface="Calibri" panose="020F0502020204030204" pitchFamily="34" charset="0"/>
            </a:endParaRPr>
          </a:p>
          <a:p>
            <a:endParaRPr lang="en-US" dirty="0"/>
          </a:p>
        </p:txBody>
      </p:sp>
    </p:spTree>
    <p:extLst>
      <p:ext uri="{BB962C8B-B14F-4D97-AF65-F5344CB8AC3E}">
        <p14:creationId xmlns:p14="http://schemas.microsoft.com/office/powerpoint/2010/main" val="426998494"/>
      </p:ext>
    </p:extLst>
  </p:cSld>
  <p:clrMapOvr>
    <a:masterClrMapping/>
  </p:clrMapOvr>
</p:sld>
</file>

<file path=ppt/theme/theme1.xml><?xml version="1.0" encoding="utf-8"?>
<a:theme xmlns:a="http://schemas.openxmlformats.org/drawingml/2006/main" name="Clothing E-Commerce Business Plan by Slidesgo">
  <a:themeElements>
    <a:clrScheme name="Simple Light">
      <a:dk1>
        <a:srgbClr val="FFFFFF"/>
      </a:dk1>
      <a:lt1>
        <a:srgbClr val="EAE7DF"/>
      </a:lt1>
      <a:dk2>
        <a:srgbClr val="9A8AC4"/>
      </a:dk2>
      <a:lt2>
        <a:srgbClr val="F1C232"/>
      </a:lt2>
      <a:accent1>
        <a:srgbClr val="B7B7B7"/>
      </a:accent1>
      <a:accent2>
        <a:srgbClr val="FFFFFF"/>
      </a:accent2>
      <a:accent3>
        <a:srgbClr val="FFFFFF"/>
      </a:accent3>
      <a:accent4>
        <a:srgbClr val="FFFFFF"/>
      </a:accent4>
      <a:accent5>
        <a:srgbClr val="FFFFFF"/>
      </a:accent5>
      <a:accent6>
        <a:srgbClr val="FFFFFF"/>
      </a:accent6>
      <a:hlink>
        <a:srgbClr val="EAE7D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1642</Words>
  <Application>Microsoft Office PowerPoint</Application>
  <PresentationFormat>On-screen Show (16:9)</PresentationFormat>
  <Paragraphs>177</Paragraphs>
  <Slides>17</Slides>
  <Notes>9</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Clothing E-Commerce Business Plan by Slidesgo</vt:lpstr>
      <vt:lpstr>CLOTHING   BUSINESS PLAN</vt:lpstr>
      <vt:lpstr>Executive Summary</vt:lpstr>
      <vt:lpstr>OUR COMPANY</vt:lpstr>
      <vt:lpstr>Product and services</vt:lpstr>
      <vt:lpstr>Market audit-competitor’s analysis </vt:lpstr>
      <vt:lpstr>PowerPoint Presentation</vt:lpstr>
      <vt:lpstr>Market swot-competitor’s analysis</vt:lpstr>
      <vt:lpstr>Market pestle-competitor’s analysis</vt:lpstr>
      <vt:lpstr>PowerPoint Presentation</vt:lpstr>
      <vt:lpstr>PowerPoint Presentation</vt:lpstr>
      <vt:lpstr>PowerPoint Presentation</vt:lpstr>
      <vt:lpstr>Marketing plan </vt:lpstr>
      <vt:lpstr>PowerPoint Presentation</vt:lpstr>
      <vt:lpstr>Management team</vt:lpstr>
      <vt:lpstr>Financial plan</vt:lpstr>
      <vt:lpstr>Financial plan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CLOTHING   BUSINESS PLAN</dc:title>
  <dc:creator>Rafia Saleem</dc:creator>
  <cp:lastModifiedBy>Georgian Ionut Pavel</cp:lastModifiedBy>
  <cp:revision>30</cp:revision>
  <dcterms:modified xsi:type="dcterms:W3CDTF">2022-11-13T12:35:33Z</dcterms:modified>
</cp:coreProperties>
</file>