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46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2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0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75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75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71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41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78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42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73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50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9E719-7951-A34A-A236-F6BE613A1CB3}" type="datetimeFigureOut">
              <a:rPr lang="en-US" smtClean="0"/>
              <a:t>29/09/2019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50F0D-D4C5-1C49-8299-0523B61FE7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829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Introduction to </a:t>
            </a:r>
            <a:br>
              <a:rPr lang="en-US" dirty="0" smtClean="0"/>
            </a:br>
            <a:r>
              <a:rPr lang="en-US" dirty="0" smtClean="0"/>
              <a:t>‘The Great Outdoors’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SHSS4076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21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43725"/>
            <a:ext cx="8229600" cy="6004556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Module Overview</a:t>
            </a:r>
          </a:p>
          <a:p>
            <a:endParaRPr lang="en-US" dirty="0" smtClean="0"/>
          </a:p>
          <a:p>
            <a:r>
              <a:rPr lang="en-US" dirty="0" smtClean="0"/>
              <a:t>Assessments</a:t>
            </a:r>
          </a:p>
          <a:p>
            <a:pPr lvl="1"/>
            <a:r>
              <a:rPr lang="en-US" dirty="0" smtClean="0"/>
              <a:t>Methods and Submissions</a:t>
            </a:r>
          </a:p>
          <a:p>
            <a:pPr lvl="1"/>
            <a:r>
              <a:rPr lang="en-US" dirty="0" smtClean="0"/>
              <a:t>Criteria</a:t>
            </a:r>
          </a:p>
          <a:p>
            <a:pPr lvl="1"/>
            <a:endParaRPr lang="en-US" dirty="0" smtClean="0"/>
          </a:p>
          <a:p>
            <a:pPr marL="514350" indent="-457200"/>
            <a:r>
              <a:rPr lang="en-US" dirty="0" smtClean="0"/>
              <a:t>Weekly </a:t>
            </a:r>
            <a:r>
              <a:rPr lang="en-US" dirty="0" err="1" smtClean="0"/>
              <a:t>Programme</a:t>
            </a:r>
            <a:endParaRPr lang="en-US" dirty="0" smtClean="0"/>
          </a:p>
          <a:p>
            <a:pPr marL="514350" indent="-457200"/>
            <a:endParaRPr lang="en-US" dirty="0" smtClean="0"/>
          </a:p>
          <a:p>
            <a:pPr marL="514350" indent="-457200"/>
            <a:r>
              <a:rPr lang="en-US" dirty="0" smtClean="0"/>
              <a:t>Your Interests and Motivations</a:t>
            </a:r>
          </a:p>
          <a:p>
            <a:pPr marL="514350" indent="-457200"/>
            <a:endParaRPr lang="en-US" dirty="0" smtClean="0"/>
          </a:p>
          <a:p>
            <a:pPr marL="514350" indent="-457200"/>
            <a:r>
              <a:rPr lang="en-US" dirty="0" smtClean="0"/>
              <a:t>Giving meaning to the words</a:t>
            </a:r>
            <a:endParaRPr lang="en-US" dirty="0" smtClean="0"/>
          </a:p>
          <a:p>
            <a:pPr marL="514350" indent="-457200"/>
            <a:endParaRPr lang="en-US" dirty="0" smtClean="0"/>
          </a:p>
          <a:p>
            <a:pPr marL="514350" indent="-457200"/>
            <a:r>
              <a:rPr lang="en-US" dirty="0" smtClean="0"/>
              <a:t>Research for next week!</a:t>
            </a:r>
          </a:p>
          <a:p>
            <a:pPr marL="514350" indent="-457200"/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49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Outdoor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Method or subject matter</a:t>
            </a:r>
            <a:r>
              <a:rPr lang="en-US" dirty="0" smtClean="0"/>
              <a:t>?</a:t>
            </a:r>
            <a:endParaRPr lang="en-US" dirty="0" smtClean="0"/>
          </a:p>
          <a:p>
            <a:r>
              <a:rPr lang="en-US" dirty="0" smtClean="0"/>
              <a:t>Up to mid 19</a:t>
            </a:r>
            <a:r>
              <a:rPr lang="en-US" baseline="30000" dirty="0" smtClean="0"/>
              <a:t>th</a:t>
            </a:r>
            <a:r>
              <a:rPr lang="en-US" dirty="0" smtClean="0"/>
              <a:t> Century Binary construct… education and out of doors</a:t>
            </a:r>
            <a:endParaRPr lang="en-US" dirty="0" smtClean="0"/>
          </a:p>
          <a:p>
            <a:r>
              <a:rPr lang="en-US" dirty="0" smtClean="0"/>
              <a:t>Dewey (American philosopher) challenged this with experiential learning theory and a transactional learning process</a:t>
            </a:r>
            <a:endParaRPr lang="en-US" dirty="0" smtClean="0"/>
          </a:p>
          <a:p>
            <a:r>
              <a:rPr lang="en-US" dirty="0" smtClean="0"/>
              <a:t>1960</a:t>
            </a:r>
            <a:r>
              <a:rPr lang="en-US" dirty="0" smtClean="0"/>
              <a:t>’</a:t>
            </a:r>
            <a:r>
              <a:rPr lang="en-US" dirty="0" smtClean="0"/>
              <a:t>s – introduction of </a:t>
            </a:r>
            <a:r>
              <a:rPr lang="en-US" dirty="0" smtClean="0"/>
              <a:t>environmental education (Subject</a:t>
            </a:r>
            <a:r>
              <a:rPr lang="en-US" dirty="0" smtClean="0"/>
              <a:t>) Rachel Carson – silent spring – awakening to environmental issues</a:t>
            </a:r>
            <a:endParaRPr lang="en-US" dirty="0" smtClean="0"/>
          </a:p>
          <a:p>
            <a:r>
              <a:rPr lang="en-US" dirty="0" smtClean="0"/>
              <a:t>Experiential education (method</a:t>
            </a:r>
            <a:r>
              <a:rPr lang="en-US" dirty="0" smtClean="0"/>
              <a:t>) – KOLB (1980’s) – Simplistic?</a:t>
            </a:r>
            <a:endParaRPr lang="en-US" dirty="0" smtClean="0"/>
          </a:p>
          <a:p>
            <a:r>
              <a:rPr lang="en-US" dirty="0" smtClean="0"/>
              <a:t>Priest (1986) OE Umbrella term – further subdivided into Adventure and Environmental Education.</a:t>
            </a:r>
          </a:p>
          <a:p>
            <a:r>
              <a:rPr lang="en-US" dirty="0" smtClean="0"/>
              <a:t>Place Based Education (</a:t>
            </a:r>
            <a:r>
              <a:rPr lang="en-US" dirty="0" err="1" smtClean="0"/>
              <a:t>Gruenewald</a:t>
            </a:r>
            <a:r>
              <a:rPr lang="en-US" dirty="0" smtClean="0"/>
              <a:t>, 2005; </a:t>
            </a:r>
            <a:r>
              <a:rPr lang="en-US" dirty="0" err="1" smtClean="0"/>
              <a:t>Wattchow</a:t>
            </a:r>
            <a:r>
              <a:rPr lang="en-US" dirty="0" smtClean="0"/>
              <a:t> and Brown, 2011) </a:t>
            </a:r>
            <a:r>
              <a:rPr lang="en-US" dirty="0" smtClean="0"/>
              <a:t>– environment/history/culture – making connections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696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2474524" cy="924265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31779" y="1594064"/>
            <a:ext cx="2257584" cy="3754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Outdoor Education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31779" y="3261421"/>
            <a:ext cx="2383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Experiential Education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31779" y="5308503"/>
            <a:ext cx="225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Adventure Education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182567" y="1594064"/>
            <a:ext cx="48287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‘Education in, about and for the out of doors’ (Donaldson and Donaldson, 1958)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182567" y="2759664"/>
            <a:ext cx="4530846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Challenge and Experience</a:t>
            </a:r>
            <a:r>
              <a:rPr lang="en-US" dirty="0"/>
              <a:t> followed by </a:t>
            </a:r>
            <a:r>
              <a:rPr lang="en-US" i="1" dirty="0"/>
              <a:t>Reflection</a:t>
            </a:r>
            <a:r>
              <a:rPr lang="en-US" dirty="0"/>
              <a:t> leading to </a:t>
            </a:r>
            <a:r>
              <a:rPr lang="en-US" i="1" dirty="0"/>
              <a:t>Learning and Growth</a:t>
            </a:r>
            <a:r>
              <a:rPr lang="en-US" dirty="0" smtClean="0"/>
              <a:t>. (</a:t>
            </a:r>
            <a:r>
              <a:rPr lang="en-US" dirty="0" smtClean="0"/>
              <a:t>Association for Experiential Education))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I hear and I forget. I see and I remember. I do and I understand. - Confucius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182567" y="5104664"/>
            <a:ext cx="41075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‘Inherent in adventure education is the inclusion of activities and experiences that often include elements of danger or risk and uncertain outcomes’ (</a:t>
            </a:r>
            <a:r>
              <a:rPr lang="en-US" dirty="0" err="1" smtClean="0"/>
              <a:t>Ewert</a:t>
            </a:r>
            <a:r>
              <a:rPr lang="en-US" dirty="0" smtClean="0"/>
              <a:t> and Garvey, 2007)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11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5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60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3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 outddor Tree - Priest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705" r="-58705"/>
          <a:stretch>
            <a:fillRect/>
          </a:stretch>
        </p:blipFill>
        <p:spPr>
          <a:xfrm>
            <a:off x="457199" y="249434"/>
            <a:ext cx="8275261" cy="5876729"/>
          </a:xfrm>
        </p:spPr>
      </p:pic>
      <p:sp>
        <p:nvSpPr>
          <p:cNvPr id="5" name="TextBox 4"/>
          <p:cNvSpPr txBox="1"/>
          <p:nvPr/>
        </p:nvSpPr>
        <p:spPr>
          <a:xfrm>
            <a:off x="457199" y="6287643"/>
            <a:ext cx="2835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Simon Priest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68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Dewey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 smtClean="0"/>
              <a:t>American educational </a:t>
            </a:r>
            <a:r>
              <a:rPr lang="en-US" sz="2400" dirty="0"/>
              <a:t>p</a:t>
            </a:r>
            <a:r>
              <a:rPr lang="en-US" sz="2400" dirty="0" smtClean="0"/>
              <a:t>hilosopher late 19C to early 20C</a:t>
            </a:r>
          </a:p>
          <a:p>
            <a:pPr marL="0" indent="0">
              <a:buNone/>
            </a:pPr>
            <a:endParaRPr lang="en-US" sz="2400" dirty="0" smtClean="0"/>
          </a:p>
          <a:p>
            <a:r>
              <a:rPr lang="en-US" sz="2400" dirty="0" smtClean="0"/>
              <a:t>Investigate his views on ‘Experiential Education’ as a </a:t>
            </a:r>
            <a:r>
              <a:rPr lang="en-US" sz="2400" dirty="0" smtClean="0"/>
              <a:t>pedagogical (teaching) </a:t>
            </a:r>
            <a:r>
              <a:rPr lang="en-US" sz="2400" dirty="0" smtClean="0"/>
              <a:t>approach and relate this to modern Outdoor Education.</a:t>
            </a:r>
          </a:p>
          <a:p>
            <a:pPr marL="0" indent="0">
              <a:buNone/>
            </a:pPr>
            <a:endParaRPr lang="en-US" sz="2400" dirty="0" smtClean="0"/>
          </a:p>
          <a:p>
            <a:r>
              <a:rPr lang="en-US" sz="2400" dirty="0" err="1"/>
              <a:t>Ord</a:t>
            </a:r>
            <a:r>
              <a:rPr lang="en-US" sz="2400" dirty="0"/>
              <a:t>, J. </a:t>
            </a:r>
            <a:r>
              <a:rPr lang="en-US" sz="2400" dirty="0" smtClean="0"/>
              <a:t>and </a:t>
            </a:r>
            <a:r>
              <a:rPr lang="en-US" sz="2400" dirty="0"/>
              <a:t>Leather, M. </a:t>
            </a:r>
            <a:r>
              <a:rPr lang="en-US" sz="2400" dirty="0" smtClean="0"/>
              <a:t>(</a:t>
            </a:r>
            <a:r>
              <a:rPr lang="en-US" sz="2400" dirty="0"/>
              <a:t>2011) ‘The Substance Beneath the Labels of Experiential Learning: The Importance of John Dewey for Outdoor Educators’, </a:t>
            </a:r>
            <a:r>
              <a:rPr lang="en-US" sz="2400" i="1" dirty="0"/>
              <a:t>Australian Journal of Outdoor Education</a:t>
            </a:r>
            <a:r>
              <a:rPr lang="en-US" sz="2400" dirty="0"/>
              <a:t>, 15(2), pp. 13–23. </a:t>
            </a:r>
          </a:p>
        </p:txBody>
      </p:sp>
    </p:spTree>
    <p:extLst>
      <p:ext uri="{BB962C8B-B14F-4D97-AF65-F5344CB8AC3E}">
        <p14:creationId xmlns:p14="http://schemas.microsoft.com/office/powerpoint/2010/main" val="3181523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Kurt Hahn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Mid 20C practitioner and founder of Outward Bound Schools</a:t>
            </a:r>
          </a:p>
          <a:p>
            <a:endParaRPr lang="en-US" sz="2400" dirty="0" smtClean="0"/>
          </a:p>
          <a:p>
            <a:r>
              <a:rPr lang="en-US" sz="2400" dirty="0" smtClean="0"/>
              <a:t>What was his approach to education and how did the establishment of Outward Bound influence outdoor education today.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 err="1"/>
              <a:t>Veevers</a:t>
            </a:r>
            <a:r>
              <a:rPr lang="en-US" sz="2400" dirty="0"/>
              <a:t>, N., &amp; Allison, P. (2011). </a:t>
            </a:r>
            <a:r>
              <a:rPr lang="en-US" sz="2400" i="1" dirty="0"/>
              <a:t>Kurt Hahn : Inspirational, visionary, outdoor and experiential educator</a:t>
            </a:r>
            <a:r>
              <a:rPr lang="en-US" sz="2400" dirty="0"/>
              <a:t>. Rotterdam [</a:t>
            </a:r>
            <a:r>
              <a:rPr lang="en-US" sz="2400" dirty="0" err="1"/>
              <a:t>u.a</a:t>
            </a:r>
            <a:r>
              <a:rPr lang="en-US" sz="2400" dirty="0"/>
              <a:t>.]: Sense</a:t>
            </a:r>
            <a:r>
              <a:rPr lang="en-US" sz="2400" dirty="0" smtClean="0"/>
              <a:t>. (2 copies in library)</a:t>
            </a:r>
            <a:endParaRPr lang="en-US" sz="2400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2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Colin </a:t>
            </a:r>
            <a:r>
              <a:rPr lang="en-US" dirty="0" err="1" smtClean="0"/>
              <a:t>Mortlock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British adventurer, outdoor educator and author</a:t>
            </a:r>
          </a:p>
          <a:p>
            <a:endParaRPr lang="en-US" sz="2400" dirty="0" smtClean="0"/>
          </a:p>
          <a:p>
            <a:r>
              <a:rPr lang="en-US" sz="2400" dirty="0" smtClean="0"/>
              <a:t>Investigate his personal philosophy on ‘Adventure’ and it’s place within the field of Outdoor Education</a:t>
            </a:r>
          </a:p>
          <a:p>
            <a:pPr marL="0" indent="0">
              <a:buNone/>
            </a:pPr>
            <a:endParaRPr lang="en-US" sz="2400" dirty="0" smtClean="0"/>
          </a:p>
          <a:p>
            <a:r>
              <a:rPr lang="en-US" sz="2400" dirty="0" smtClean="0"/>
              <a:t>http://</a:t>
            </a:r>
            <a:r>
              <a:rPr lang="en-US" sz="2400" dirty="0" err="1" smtClean="0"/>
              <a:t>www.soadventure.org</a:t>
            </a:r>
            <a:r>
              <a:rPr lang="en-US" sz="2400" dirty="0" smtClean="0"/>
              <a:t>/the-foundation/</a:t>
            </a:r>
            <a:r>
              <a:rPr lang="en-US" sz="2400" dirty="0" err="1" smtClean="0"/>
              <a:t>colin-mortlock</a:t>
            </a:r>
            <a:endParaRPr lang="en-US" sz="24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32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1200" dirty="0" err="1"/>
              <a:t>Ewert</a:t>
            </a:r>
            <a:r>
              <a:rPr lang="en-GB" sz="1200" dirty="0"/>
              <a:t>, A. W., &amp; Garvey, D. E. (2007). Philosophy and theory of adventure education. In D. </a:t>
            </a:r>
            <a:r>
              <a:rPr lang="en-GB" sz="1200" dirty="0" err="1"/>
              <a:t>Prouty</a:t>
            </a:r>
            <a:r>
              <a:rPr lang="en-GB" sz="1200" dirty="0"/>
              <a:t>, J. </a:t>
            </a:r>
            <a:r>
              <a:rPr lang="en-GB" sz="1200" dirty="0" err="1"/>
              <a:t>Panicucci</a:t>
            </a:r>
            <a:r>
              <a:rPr lang="en-GB" sz="1200" dirty="0"/>
              <a:t>, &amp; R. </a:t>
            </a:r>
            <a:r>
              <a:rPr lang="en-GB" sz="1200" dirty="0" err="1" smtClean="0"/>
              <a:t>Collinson</a:t>
            </a:r>
            <a:r>
              <a:rPr lang="en-GB" sz="1200" dirty="0" smtClean="0"/>
              <a:t> </a:t>
            </a:r>
            <a:r>
              <a:rPr lang="en-GB" sz="1200" dirty="0"/>
              <a:t>(Eds.), Adventure education: Theory and applications (pp. 19–32). Champaign, IL: Human Kinetics. </a:t>
            </a:r>
            <a:endParaRPr lang="en-GB" sz="1200" dirty="0" smtClean="0"/>
          </a:p>
          <a:p>
            <a:endParaRPr lang="en-US" sz="1200" dirty="0" smtClean="0"/>
          </a:p>
          <a:p>
            <a:r>
              <a:rPr lang="en-US" sz="1200" dirty="0" err="1" smtClean="0"/>
              <a:t>Gruenewald</a:t>
            </a:r>
            <a:r>
              <a:rPr lang="en-US" sz="1200" dirty="0"/>
              <a:t>, D. (2003). Foundations of Place: A Multidisciplinary Framework for Place-Conscious Education. </a:t>
            </a:r>
            <a:r>
              <a:rPr lang="en-US" sz="1200" i="1" dirty="0"/>
              <a:t>American Educational Research Journal,</a:t>
            </a:r>
            <a:r>
              <a:rPr lang="en-US" sz="1200" dirty="0"/>
              <a:t> </a:t>
            </a:r>
            <a:r>
              <a:rPr lang="en-US" sz="1200" i="1" dirty="0"/>
              <a:t>40</a:t>
            </a:r>
            <a:r>
              <a:rPr lang="en-US" sz="1200" dirty="0"/>
              <a:t>(3), </a:t>
            </a:r>
            <a:r>
              <a:rPr lang="en-US" sz="1200" dirty="0" smtClean="0"/>
              <a:t>p.619</a:t>
            </a:r>
            <a:r>
              <a:rPr lang="en-US" sz="1200" dirty="0"/>
              <a:t>-654</a:t>
            </a:r>
            <a:r>
              <a:rPr lang="en-US" sz="1200" dirty="0" smtClean="0"/>
              <a:t>.</a:t>
            </a:r>
          </a:p>
          <a:p>
            <a:endParaRPr lang="en-US" sz="1200" dirty="0"/>
          </a:p>
          <a:p>
            <a:r>
              <a:rPr lang="en-US" sz="1200" dirty="0" err="1"/>
              <a:t>Wattchow</a:t>
            </a:r>
            <a:r>
              <a:rPr lang="en-US" sz="1200" dirty="0"/>
              <a:t>, B., &amp; Brown, M. (2011). </a:t>
            </a:r>
            <a:r>
              <a:rPr lang="en-US" sz="1200" i="1" dirty="0"/>
              <a:t>A pedagogy of place : Outdoor education for a changing world</a:t>
            </a:r>
            <a:r>
              <a:rPr lang="en-US" sz="1200" dirty="0"/>
              <a:t>. Clayton, Vic.: </a:t>
            </a:r>
            <a:r>
              <a:rPr lang="en-US" sz="1200" dirty="0" err="1"/>
              <a:t>Monash</a:t>
            </a:r>
            <a:r>
              <a:rPr lang="en-US" sz="1200" dirty="0"/>
              <a:t> University Pub.</a:t>
            </a:r>
          </a:p>
        </p:txBody>
      </p:sp>
    </p:spTree>
    <p:extLst>
      <p:ext uri="{BB962C8B-B14F-4D97-AF65-F5344CB8AC3E}">
        <p14:creationId xmlns:p14="http://schemas.microsoft.com/office/powerpoint/2010/main" val="215436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 xmlns:p14="http://schemas.microsoft.com/office/powerpoint/2010/main">
        <p:cut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1560</TotalTime>
  <Words>565</Words>
  <Application>Microsoft Macintosh PowerPoint</Application>
  <PresentationFormat>On-screen Show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Introduction to  ‘The Great Outdoors’</vt:lpstr>
      <vt:lpstr>PowerPoint Presentation</vt:lpstr>
      <vt:lpstr>What is Outdoor Education</vt:lpstr>
      <vt:lpstr>Definitions</vt:lpstr>
      <vt:lpstr>PowerPoint Presentation</vt:lpstr>
      <vt:lpstr>John Dewey</vt:lpstr>
      <vt:lpstr>Kurt Hahn</vt:lpstr>
      <vt:lpstr>Colin Mortlock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‘The Great Outdoors’</dc:title>
  <dc:creator>shoe</dc:creator>
  <cp:lastModifiedBy>shoe</cp:lastModifiedBy>
  <cp:revision>25</cp:revision>
  <dcterms:created xsi:type="dcterms:W3CDTF">2018-09-25T14:45:41Z</dcterms:created>
  <dcterms:modified xsi:type="dcterms:W3CDTF">2019-09-29T20:47:11Z</dcterms:modified>
</cp:coreProperties>
</file>