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8" r:id="rId6"/>
    <p:sldId id="257" r:id="rId7"/>
    <p:sldId id="261" r:id="rId8"/>
    <p:sldId id="259" r:id="rId9"/>
    <p:sldId id="265" r:id="rId10"/>
    <p:sldId id="263" r:id="rId11"/>
    <p:sldId id="264" r:id="rId12"/>
    <p:sldId id="266" r:id="rId13"/>
    <p:sldId id="268" r:id="rId14"/>
    <p:sldId id="267" r:id="rId15"/>
    <p:sldId id="260"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50497-4B38-4E8E-A962-B9B3458E207D}" v="279" dt="2021-11-17T22:29:36.265"/>
    <p1510:client id="{11DE8653-EC98-4345-9B65-ACB774B5921A}" v="46" dt="2021-11-17T14:36:09.470"/>
    <p1510:client id="{175116E1-5ED9-4A1D-BD72-4310292858F3}" v="1135" dt="2021-11-17T22:02:54.451"/>
    <p1510:client id="{1CCC353B-EF14-490D-B386-7DDC574301E8}" v="5" dt="2021-11-18T19:21:07.795"/>
    <p1510:client id="{265DE291-55C6-4CAD-9B32-6EE8B7CC4B3F}" v="18" dt="2021-11-18T16:53:25.069"/>
    <p1510:client id="{2D947EA2-F15F-46F0-AEF3-7B4F6925A34B}" v="5" dt="2021-11-18T10:30:28.501"/>
    <p1510:client id="{395DB273-ADF6-440D-B579-1B3CBBC2F4F8}" v="3" dt="2021-11-18T19:19:52.233"/>
    <p1510:client id="{5D4D0B98-3585-4C48-AFFC-AB8D342C842A}" v="36" dt="2021-11-18T09:55:52.566"/>
    <p1510:client id="{5DF1C7DB-CBC6-4EC6-8F87-6BF15A65AEAD}" v="228" dt="2021-11-17T20:33:35.641"/>
    <p1510:client id="{736BB866-F6E5-4E2F-AEE9-2BB9D3BECC79}" v="1427" dt="2021-11-17T21:08:27.004"/>
    <p1510:client id="{9F8CA097-C2DD-4EE2-AB40-43E81C691B31}" v="81" dt="2021-11-18T10:26:18.892"/>
    <p1510:client id="{C9951B15-2A6E-4D1E-9C99-4EB1EC897579}" v="1" dt="2021-11-17T14:39:34.747"/>
    <p1510:client id="{E179D240-2AF7-4FEE-8757-9CDA698490B1}" v="150" dt="2021-11-18T09:36:57.589"/>
    <p1510:client id="{FA3D639C-1502-4A98-B409-32F09C8BC1BF}" v="101" dt="2021-11-18T10:40:02.855"/>
    <p1510:client id="{FCDD8435-540E-4AFB-BD7C-E71A020F3B73}" v="19" dt="2021-11-18T10:21:13.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4FCBC0-5433-4323-9AD3-D2CD96D096B8}"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GB"/>
        </a:p>
      </dgm:t>
    </dgm:pt>
    <dgm:pt modelId="{089DC6A5-8399-4353-97DD-FA5A5D510EEE}">
      <dgm:prSet phldrT="[Text]" custT="1"/>
      <dgm:spPr/>
      <dgm:t>
        <a:bodyPr/>
        <a:lstStyle/>
        <a:p>
          <a:pPr>
            <a:lnSpc>
              <a:spcPct val="100000"/>
            </a:lnSpc>
          </a:pPr>
          <a:r>
            <a:rPr lang="en-GB" sz="1600" b="1"/>
            <a:t>Mass styles of communication research has grown into a vast academic industry.</a:t>
          </a:r>
          <a:r>
            <a:rPr lang="en-GB" sz="1600" b="1">
              <a:latin typeface="Calibri Light" panose="020F0302020204030204"/>
            </a:rPr>
            <a:t> </a:t>
          </a:r>
          <a:r>
            <a:rPr lang="en-GB" sz="1600" b="1"/>
            <a:t> (Nordenstreng, 1968: 208.)</a:t>
          </a:r>
        </a:p>
      </dgm:t>
    </dgm:pt>
    <dgm:pt modelId="{40FC1CFA-728A-4210-A7C3-ECBD1A24BDD0}" type="parTrans" cxnId="{0CC14557-6C81-41D9-BDF7-56C86D38A23C}">
      <dgm:prSet/>
      <dgm:spPr/>
      <dgm:t>
        <a:bodyPr/>
        <a:lstStyle/>
        <a:p>
          <a:endParaRPr lang="en-GB"/>
        </a:p>
      </dgm:t>
    </dgm:pt>
    <dgm:pt modelId="{AB9CAE6B-D7FF-45F9-B398-BAA71D0AB830}" type="sibTrans" cxnId="{0CC14557-6C81-41D9-BDF7-56C86D38A23C}">
      <dgm:prSet/>
      <dgm:spPr/>
      <dgm:t>
        <a:bodyPr/>
        <a:lstStyle/>
        <a:p>
          <a:endParaRPr lang="en-GB"/>
        </a:p>
      </dgm:t>
    </dgm:pt>
    <dgm:pt modelId="{D00262E5-6EC8-48D2-822F-4BB06D423BEE}">
      <dgm:prSet phldrT="[Text]" custT="1"/>
      <dgm:spPr/>
      <dgm:t>
        <a:bodyPr/>
        <a:lstStyle/>
        <a:p>
          <a:pPr>
            <a:lnSpc>
              <a:spcPct val="100000"/>
            </a:lnSpc>
          </a:pPr>
          <a:r>
            <a:rPr lang="en-GB" sz="1200" b="1"/>
            <a:t>This diverse scholar has occasionally perceived a unity which can be made secure by constructing a single theory for the field of communication with the continuous benefit for all concern which could further enlighten and also for future endeavours. When communicating from the onset, those that is spearheading such topics that should initially be from diverse individuals hence this reaches a wider audience which could lead to deeper conversations without </a:t>
          </a:r>
          <a:r>
            <a:rPr lang="en-GB" sz="1200" b="1">
              <a:latin typeface="Calibri Light" panose="020F0302020204030204"/>
            </a:rPr>
            <a:t>communicative</a:t>
          </a:r>
          <a:r>
            <a:rPr lang="en-GB" sz="1200" b="1"/>
            <a:t> barriers.</a:t>
          </a:r>
        </a:p>
      </dgm:t>
    </dgm:pt>
    <dgm:pt modelId="{1498D493-C3C4-45CC-A8A4-97735D10D774}" type="sibTrans" cxnId="{8E025649-51D3-46DF-87BF-350852FF244B}">
      <dgm:prSet/>
      <dgm:spPr/>
      <dgm:t>
        <a:bodyPr/>
        <a:lstStyle/>
        <a:p>
          <a:endParaRPr lang="en-GB"/>
        </a:p>
      </dgm:t>
    </dgm:pt>
    <dgm:pt modelId="{CB94B820-3C01-4DD8-8FF5-53DA7A72DB69}" type="parTrans" cxnId="{8E025649-51D3-46DF-87BF-350852FF244B}">
      <dgm:prSet/>
      <dgm:spPr/>
      <dgm:t>
        <a:bodyPr/>
        <a:lstStyle/>
        <a:p>
          <a:endParaRPr lang="en-GB"/>
        </a:p>
      </dgm:t>
    </dgm:pt>
    <dgm:pt modelId="{BEBD946A-4384-4822-A9F6-980584E421DE}" type="pres">
      <dgm:prSet presAssocID="{564FCBC0-5433-4323-9AD3-D2CD96D096B8}" presName="root" presStyleCnt="0">
        <dgm:presLayoutVars>
          <dgm:dir/>
          <dgm:resizeHandles val="exact"/>
        </dgm:presLayoutVars>
      </dgm:prSet>
      <dgm:spPr/>
    </dgm:pt>
    <dgm:pt modelId="{F19586D1-202F-4554-A373-7022DF862BBE}" type="pres">
      <dgm:prSet presAssocID="{089DC6A5-8399-4353-97DD-FA5A5D510EEE}" presName="compNode" presStyleCnt="0"/>
      <dgm:spPr/>
    </dgm:pt>
    <dgm:pt modelId="{78E5EE4F-15CD-483C-ABFD-04DF4A64222D}" type="pres">
      <dgm:prSet presAssocID="{089DC6A5-8399-4353-97DD-FA5A5D510EEE}" presName="bgRect" presStyleLbl="bgShp" presStyleIdx="0" presStyleCnt="2"/>
      <dgm:spPr/>
    </dgm:pt>
    <dgm:pt modelId="{1E70D12C-AA31-470E-84B0-C43978780314}" type="pres">
      <dgm:prSet presAssocID="{089DC6A5-8399-4353-97DD-FA5A5D510E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6EDAF741-15CF-402A-9501-FE0710C67898}" type="pres">
      <dgm:prSet presAssocID="{089DC6A5-8399-4353-97DD-FA5A5D510EEE}" presName="spaceRect" presStyleCnt="0"/>
      <dgm:spPr/>
    </dgm:pt>
    <dgm:pt modelId="{71E9BA35-58F5-435B-AF17-9F69791F41C9}" type="pres">
      <dgm:prSet presAssocID="{089DC6A5-8399-4353-97DD-FA5A5D510EEE}" presName="parTx" presStyleLbl="revTx" presStyleIdx="0" presStyleCnt="2">
        <dgm:presLayoutVars>
          <dgm:chMax val="0"/>
          <dgm:chPref val="0"/>
        </dgm:presLayoutVars>
      </dgm:prSet>
      <dgm:spPr/>
    </dgm:pt>
    <dgm:pt modelId="{ECCC5F9F-F9CC-4798-A3B7-8914489AEA03}" type="pres">
      <dgm:prSet presAssocID="{AB9CAE6B-D7FF-45F9-B398-BAA71D0AB830}" presName="sibTrans" presStyleCnt="0"/>
      <dgm:spPr/>
    </dgm:pt>
    <dgm:pt modelId="{F33621D1-59A8-4858-A1F1-9C7013E95FA0}" type="pres">
      <dgm:prSet presAssocID="{D00262E5-6EC8-48D2-822F-4BB06D423BEE}" presName="compNode" presStyleCnt="0"/>
      <dgm:spPr/>
    </dgm:pt>
    <dgm:pt modelId="{8E248BEA-EBF5-4098-BC5A-915155C43B7C}" type="pres">
      <dgm:prSet presAssocID="{D00262E5-6EC8-48D2-822F-4BB06D423BEE}" presName="bgRect" presStyleLbl="bgShp" presStyleIdx="1" presStyleCnt="2" custScaleY="120396" custLinFactNeighborX="-2379" custLinFactNeighborY="-9037"/>
      <dgm:spPr/>
    </dgm:pt>
    <dgm:pt modelId="{039302F1-EFC4-4A3A-A0A8-205DB356B658}" type="pres">
      <dgm:prSet presAssocID="{D00262E5-6EC8-48D2-822F-4BB06D423B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D09A37A-AB50-4607-87F2-0150EA2500DE}" type="pres">
      <dgm:prSet presAssocID="{D00262E5-6EC8-48D2-822F-4BB06D423BEE}" presName="spaceRect" presStyleCnt="0"/>
      <dgm:spPr/>
    </dgm:pt>
    <dgm:pt modelId="{6A1333D1-AD72-4868-8347-E641CF2C867C}" type="pres">
      <dgm:prSet presAssocID="{D00262E5-6EC8-48D2-822F-4BB06D423BEE}" presName="parTx" presStyleLbl="revTx" presStyleIdx="1" presStyleCnt="2" custScaleY="139633" custLinFactNeighborX="-1685" custLinFactNeighborY="-13049">
        <dgm:presLayoutVars>
          <dgm:chMax val="0"/>
          <dgm:chPref val="0"/>
        </dgm:presLayoutVars>
      </dgm:prSet>
      <dgm:spPr/>
    </dgm:pt>
  </dgm:ptLst>
  <dgm:cxnLst>
    <dgm:cxn modelId="{B608320D-AE44-4B2F-A2E8-2073349C83C8}" type="presOf" srcId="{089DC6A5-8399-4353-97DD-FA5A5D510EEE}" destId="{71E9BA35-58F5-435B-AF17-9F69791F41C9}" srcOrd="0" destOrd="0" presId="urn:microsoft.com/office/officeart/2018/2/layout/IconVerticalSolidList"/>
    <dgm:cxn modelId="{213B021C-5E36-4275-8988-CAA4D737047B}" type="presOf" srcId="{D00262E5-6EC8-48D2-822F-4BB06D423BEE}" destId="{6A1333D1-AD72-4868-8347-E641CF2C867C}" srcOrd="0" destOrd="0" presId="urn:microsoft.com/office/officeart/2018/2/layout/IconVerticalSolidList"/>
    <dgm:cxn modelId="{8E025649-51D3-46DF-87BF-350852FF244B}" srcId="{564FCBC0-5433-4323-9AD3-D2CD96D096B8}" destId="{D00262E5-6EC8-48D2-822F-4BB06D423BEE}" srcOrd="1" destOrd="0" parTransId="{CB94B820-3C01-4DD8-8FF5-53DA7A72DB69}" sibTransId="{1498D493-C3C4-45CC-A8A4-97735D10D774}"/>
    <dgm:cxn modelId="{0CC14557-6C81-41D9-BDF7-56C86D38A23C}" srcId="{564FCBC0-5433-4323-9AD3-D2CD96D096B8}" destId="{089DC6A5-8399-4353-97DD-FA5A5D510EEE}" srcOrd="0" destOrd="0" parTransId="{40FC1CFA-728A-4210-A7C3-ECBD1A24BDD0}" sibTransId="{AB9CAE6B-D7FF-45F9-B398-BAA71D0AB830}"/>
    <dgm:cxn modelId="{D9776E9B-94D1-4A44-B242-AB2DF4FEDE0B}" type="presOf" srcId="{564FCBC0-5433-4323-9AD3-D2CD96D096B8}" destId="{BEBD946A-4384-4822-A9F6-980584E421DE}" srcOrd="0" destOrd="0" presId="urn:microsoft.com/office/officeart/2018/2/layout/IconVerticalSolidList"/>
    <dgm:cxn modelId="{AF3C43F0-D66A-4216-9748-3F243ACBF1B6}" type="presParOf" srcId="{BEBD946A-4384-4822-A9F6-980584E421DE}" destId="{F19586D1-202F-4554-A373-7022DF862BBE}" srcOrd="0" destOrd="0" presId="urn:microsoft.com/office/officeart/2018/2/layout/IconVerticalSolidList"/>
    <dgm:cxn modelId="{CB360B19-2FF9-43FF-AEC8-0168897F952D}" type="presParOf" srcId="{F19586D1-202F-4554-A373-7022DF862BBE}" destId="{78E5EE4F-15CD-483C-ABFD-04DF4A64222D}" srcOrd="0" destOrd="0" presId="urn:microsoft.com/office/officeart/2018/2/layout/IconVerticalSolidList"/>
    <dgm:cxn modelId="{9F9F206D-1B5B-4C27-BD1B-21B907E59411}" type="presParOf" srcId="{F19586D1-202F-4554-A373-7022DF862BBE}" destId="{1E70D12C-AA31-470E-84B0-C43978780314}" srcOrd="1" destOrd="0" presId="urn:microsoft.com/office/officeart/2018/2/layout/IconVerticalSolidList"/>
    <dgm:cxn modelId="{53F1AAE9-719C-479C-A540-A0250EE3D8E6}" type="presParOf" srcId="{F19586D1-202F-4554-A373-7022DF862BBE}" destId="{6EDAF741-15CF-402A-9501-FE0710C67898}" srcOrd="2" destOrd="0" presId="urn:microsoft.com/office/officeart/2018/2/layout/IconVerticalSolidList"/>
    <dgm:cxn modelId="{774A7826-C26F-484C-A207-F9B5414FCF36}" type="presParOf" srcId="{F19586D1-202F-4554-A373-7022DF862BBE}" destId="{71E9BA35-58F5-435B-AF17-9F69791F41C9}" srcOrd="3" destOrd="0" presId="urn:microsoft.com/office/officeart/2018/2/layout/IconVerticalSolidList"/>
    <dgm:cxn modelId="{5D40C1B4-DBA2-48A9-B204-450D2093FC6B}" type="presParOf" srcId="{BEBD946A-4384-4822-A9F6-980584E421DE}" destId="{ECCC5F9F-F9CC-4798-A3B7-8914489AEA03}" srcOrd="1" destOrd="0" presId="urn:microsoft.com/office/officeart/2018/2/layout/IconVerticalSolidList"/>
    <dgm:cxn modelId="{A5E7652A-73CC-4D39-AF54-3C4E700F04A8}" type="presParOf" srcId="{BEBD946A-4384-4822-A9F6-980584E421DE}" destId="{F33621D1-59A8-4858-A1F1-9C7013E95FA0}" srcOrd="2" destOrd="0" presId="urn:microsoft.com/office/officeart/2018/2/layout/IconVerticalSolidList"/>
    <dgm:cxn modelId="{047F401B-D4B5-4163-B218-D6D38713FEE6}" type="presParOf" srcId="{F33621D1-59A8-4858-A1F1-9C7013E95FA0}" destId="{8E248BEA-EBF5-4098-BC5A-915155C43B7C}" srcOrd="0" destOrd="0" presId="urn:microsoft.com/office/officeart/2018/2/layout/IconVerticalSolidList"/>
    <dgm:cxn modelId="{75BF7B8E-1BA6-4A08-BAE8-0E8D910AC250}" type="presParOf" srcId="{F33621D1-59A8-4858-A1F1-9C7013E95FA0}" destId="{039302F1-EFC4-4A3A-A0A8-205DB356B658}" srcOrd="1" destOrd="0" presId="urn:microsoft.com/office/officeart/2018/2/layout/IconVerticalSolidList"/>
    <dgm:cxn modelId="{F62B5671-009D-41AC-8A9F-4D52D64772D9}" type="presParOf" srcId="{F33621D1-59A8-4858-A1F1-9C7013E95FA0}" destId="{1D09A37A-AB50-4607-87F2-0150EA2500DE}" srcOrd="2" destOrd="0" presId="urn:microsoft.com/office/officeart/2018/2/layout/IconVerticalSolidList"/>
    <dgm:cxn modelId="{995CBBBA-9EA8-483E-A6E8-54F085E7C7A3}" type="presParOf" srcId="{F33621D1-59A8-4858-A1F1-9C7013E95FA0}" destId="{6A1333D1-AD72-4868-8347-E641CF2C86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5EE4F-15CD-483C-ABFD-04DF4A64222D}">
      <dsp:nvSpPr>
        <dsp:cNvPr id="0" name=""/>
        <dsp:cNvSpPr/>
      </dsp:nvSpPr>
      <dsp:spPr>
        <a:xfrm>
          <a:off x="0" y="359330"/>
          <a:ext cx="6893168" cy="1402206"/>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0D12C-AA31-470E-84B0-C43978780314}">
      <dsp:nvSpPr>
        <dsp:cNvPr id="0" name=""/>
        <dsp:cNvSpPr/>
      </dsp:nvSpPr>
      <dsp:spPr>
        <a:xfrm>
          <a:off x="510680" y="596178"/>
          <a:ext cx="928510" cy="928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1E9BA35-58F5-435B-AF17-9F69791F41C9}">
      <dsp:nvSpPr>
        <dsp:cNvPr id="0" name=""/>
        <dsp:cNvSpPr/>
      </dsp:nvSpPr>
      <dsp:spPr>
        <a:xfrm>
          <a:off x="1949871" y="359330"/>
          <a:ext cx="4942388" cy="168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68" tIns="178668" rIns="178668" bIns="178668" numCol="1" spcCol="1270" anchor="ctr" anchorCtr="0">
          <a:noAutofit/>
        </a:bodyPr>
        <a:lstStyle/>
        <a:p>
          <a:pPr marL="0" lvl="0" indent="0" algn="l" defTabSz="711200">
            <a:lnSpc>
              <a:spcPct val="100000"/>
            </a:lnSpc>
            <a:spcBef>
              <a:spcPct val="0"/>
            </a:spcBef>
            <a:spcAft>
              <a:spcPct val="35000"/>
            </a:spcAft>
            <a:buNone/>
          </a:pPr>
          <a:r>
            <a:rPr lang="en-GB" sz="1600" b="1" kern="1200"/>
            <a:t>Mass styles of communication research has grown into a vast academic industry.</a:t>
          </a:r>
          <a:r>
            <a:rPr lang="en-GB" sz="1600" b="1" kern="1200">
              <a:latin typeface="Calibri Light" panose="020F0302020204030204"/>
            </a:rPr>
            <a:t> </a:t>
          </a:r>
          <a:r>
            <a:rPr lang="en-GB" sz="1600" b="1" kern="1200"/>
            <a:t> (Nordenstreng, 1968: 208.)</a:t>
          </a:r>
        </a:p>
      </dsp:txBody>
      <dsp:txXfrm>
        <a:off x="1949871" y="359330"/>
        <a:ext cx="4942388" cy="1688200"/>
      </dsp:txXfrm>
    </dsp:sp>
    <dsp:sp modelId="{8E248BEA-EBF5-4098-BC5A-915155C43B7C}">
      <dsp:nvSpPr>
        <dsp:cNvPr id="0" name=""/>
        <dsp:cNvSpPr/>
      </dsp:nvSpPr>
      <dsp:spPr>
        <a:xfrm>
          <a:off x="0" y="2498233"/>
          <a:ext cx="6893168" cy="168820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302F1-EFC4-4A3A-A0A8-205DB356B658}">
      <dsp:nvSpPr>
        <dsp:cNvPr id="0" name=""/>
        <dsp:cNvSpPr/>
      </dsp:nvSpPr>
      <dsp:spPr>
        <a:xfrm>
          <a:off x="510680" y="3004796"/>
          <a:ext cx="928510" cy="928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A1333D1-AD72-4868-8347-E641CF2C867C}">
      <dsp:nvSpPr>
        <dsp:cNvPr id="0" name=""/>
        <dsp:cNvSpPr/>
      </dsp:nvSpPr>
      <dsp:spPr>
        <a:xfrm>
          <a:off x="1866592" y="2213112"/>
          <a:ext cx="4942388" cy="2357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68" tIns="178668" rIns="178668" bIns="178668" numCol="1" spcCol="1270" anchor="ctr" anchorCtr="0">
          <a:noAutofit/>
        </a:bodyPr>
        <a:lstStyle/>
        <a:p>
          <a:pPr marL="0" lvl="0" indent="0" algn="l" defTabSz="533400">
            <a:lnSpc>
              <a:spcPct val="100000"/>
            </a:lnSpc>
            <a:spcBef>
              <a:spcPct val="0"/>
            </a:spcBef>
            <a:spcAft>
              <a:spcPct val="35000"/>
            </a:spcAft>
            <a:buNone/>
          </a:pPr>
          <a:r>
            <a:rPr lang="en-GB" sz="1200" b="1" kern="1200"/>
            <a:t>This diverse scholar has occasionally perceived a unity which can be made secure by constructing a single theory for the field of communication with the continuous benefit for all concern which could further enlighten and also for future endeavours. When communicating from the onset, those that is spearheading such topics that should initially be from diverse individuals hence this reaches a wider audience which could lead to deeper conversations without </a:t>
          </a:r>
          <a:r>
            <a:rPr lang="en-GB" sz="1200" b="1" kern="1200">
              <a:latin typeface="Calibri Light" panose="020F0302020204030204"/>
            </a:rPr>
            <a:t>communicative</a:t>
          </a:r>
          <a:r>
            <a:rPr lang="en-GB" sz="1200" b="1" kern="1200"/>
            <a:t> barriers.</a:t>
          </a:r>
        </a:p>
      </dsp:txBody>
      <dsp:txXfrm>
        <a:off x="1866592" y="2213112"/>
        <a:ext cx="4942388" cy="23572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6"/>
    </inkml:context>
    <inkml:brush xml:id="br0">
      <inkml:brushProperty name="width" value="0.1" units="cm"/>
      <inkml:brushProperty name="height" value="0.1" units="cm"/>
    </inkml:brush>
  </inkml:definitions>
  <inkml:trace contextRef="#ctx0" brushRef="#br0">9393 3096 0 0 0,'0'10'0'0'0,"10"13"0"0"0,3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7"/>
    </inkml:context>
    <inkml:brush xml:id="br0">
      <inkml:brushProperty name="width" value="0.1" units="cm"/>
      <inkml:brushProperty name="height" value="0.1" units="cm"/>
    </inkml:brush>
  </inkml:definitions>
  <inkml:trace contextRef="#ctx0" brushRef="#br0">9790 3651 0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8"/>
    </inkml:context>
    <inkml:brush xml:id="br0">
      <inkml:brushProperty name="width" value="0.1" units="cm"/>
      <inkml:brushProperty name="height" value="0.1" units="cm"/>
    </inkml:brush>
  </inkml:definitions>
  <inkml:trace contextRef="#ctx0" brushRef="#br0">9790 3545 0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9"/>
    </inkml:context>
    <inkml:brush xml:id="br0">
      <inkml:brushProperty name="width" value="0.1" units="cm"/>
      <inkml:brushProperty name="height" value="0.1" units="cm"/>
    </inkml:brush>
  </inkml:definitions>
  <inkml:trace contextRef="#ctx0" brushRef="#br0">9790 3545 0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0"/>
    </inkml:context>
    <inkml:brush xml:id="br0">
      <inkml:brushProperty name="width" value="0.1" units="cm"/>
      <inkml:brushProperty name="height" value="0.1" units="cm"/>
    </inkml:brush>
  </inkml:definitions>
  <inkml:trace contextRef="#ctx0" brushRef="#br0">11165 4128 0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1"/>
    </inkml:context>
    <inkml:brush xml:id="br0">
      <inkml:brushProperty name="width" value="0.1" units="cm"/>
      <inkml:brushProperty name="height" value="0.1" units="cm"/>
    </inkml:brush>
  </inkml:definitions>
  <inkml:trace contextRef="#ctx0" brushRef="#br0">11245 4392 0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2"/>
    </inkml:context>
    <inkml:brush xml:id="br0">
      <inkml:brushProperty name="width" value="0.1" units="cm"/>
      <inkml:brushProperty name="height" value="0.1" units="cm"/>
    </inkml:brush>
  </inkml:definitions>
  <inkml:trace contextRef="#ctx0" brushRef="#br0">10901 4101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420DA-7BDF-476C-9886-0FCFAB379921}"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FF3F2-BF9C-41B1-AA40-BA7F2686E156}" type="slidenum">
              <a:rPr lang="en-GB" smtClean="0"/>
              <a:t>‹#›</a:t>
            </a:fld>
            <a:endParaRPr lang="en-GB"/>
          </a:p>
        </p:txBody>
      </p:sp>
    </p:spTree>
    <p:extLst>
      <p:ext uri="{BB962C8B-B14F-4D97-AF65-F5344CB8AC3E}">
        <p14:creationId xmlns:p14="http://schemas.microsoft.com/office/powerpoint/2010/main" val="3144824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7FF3F2-BF9C-41B1-AA40-BA7F2686E156}" type="slidenum">
              <a:rPr lang="en-GB" smtClean="0"/>
              <a:t>1</a:t>
            </a:fld>
            <a:endParaRPr lang="en-GB"/>
          </a:p>
        </p:txBody>
      </p:sp>
    </p:spTree>
    <p:extLst>
      <p:ext uri="{BB962C8B-B14F-4D97-AF65-F5344CB8AC3E}">
        <p14:creationId xmlns:p14="http://schemas.microsoft.com/office/powerpoint/2010/main" val="2909146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7FF3F2-BF9C-41B1-AA40-BA7F2686E156}" type="slidenum">
              <a:rPr lang="en-GB" smtClean="0"/>
              <a:t>2</a:t>
            </a:fld>
            <a:endParaRPr lang="en-GB"/>
          </a:p>
        </p:txBody>
      </p:sp>
    </p:spTree>
    <p:extLst>
      <p:ext uri="{BB962C8B-B14F-4D97-AF65-F5344CB8AC3E}">
        <p14:creationId xmlns:p14="http://schemas.microsoft.com/office/powerpoint/2010/main" val="3378636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F411-98ED-436E-AFFF-F2C3BFCDF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E1DB32-B7D0-449C-B7B1-CF5D60024C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C02C07-F2A7-4D34-A887-C6FE81AF857A}"/>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147CC288-4D86-4BED-8963-83BAFD3CE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FE5585-A4DA-44D5-85E1-85EE3D595051}"/>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964101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6366-40CD-4EE7-BE78-B770C415E9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622BE1-DFF6-4054-BCB6-EB2F767101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E9A77-9824-4DED-82D8-3C62661913FC}"/>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CE49811B-8F6A-4905-A866-F53C53E5F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F2553-890F-4521-8AA6-8DCB60E1521F}"/>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063768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544F2-0614-4A38-9F7F-233BAB47C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84339A-2DAF-4B5D-907D-4C6156548E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F963F-F145-4B43-9C39-C627E77BD129}"/>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DCEC2C53-AAF5-4AF7-91F2-1CB457699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756A8-0F8D-47DE-9F12-D38DB8622849}"/>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55936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29DA-6F53-4149-BEBD-DC9D82C442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9BE56D-DA88-41ED-8575-14369E60DD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E7B9A4-2DEF-4457-AA28-D00A0BCABC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167F91-93B1-4C32-92DD-04D138CB9C86}"/>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7C6427E2-5E08-48BD-8A3C-31823A9C67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86A08B-C130-49CD-91B8-99C2E2A6A7F7}"/>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462426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A2C10-2929-448F-8F53-BE5D88DA62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596B1-4CA5-47D2-AE3C-9ED9341C2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609392-101D-48A6-BA58-9EEA56DFEB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82FEA0-E0FC-4884-8040-A7A1169C3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F0F4EC-498F-4037-A558-64D08E9EF5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8D1AEF-1143-4E50-B1D2-4DBB5627F6CB}"/>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8" name="Footer Placeholder 7">
            <a:extLst>
              <a:ext uri="{FF2B5EF4-FFF2-40B4-BE49-F238E27FC236}">
                <a16:creationId xmlns:a16="http://schemas.microsoft.com/office/drawing/2014/main" id="{CC55B10E-E96B-4977-BCFB-FE70279B59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428F5A-9D44-4112-85E7-4C6B8BC8BC37}"/>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990148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B43C-DCC0-4110-880C-665A71B5EE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49E839-C4EF-4C33-96A3-F6562D575704}"/>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4" name="Footer Placeholder 3">
            <a:extLst>
              <a:ext uri="{FF2B5EF4-FFF2-40B4-BE49-F238E27FC236}">
                <a16:creationId xmlns:a16="http://schemas.microsoft.com/office/drawing/2014/main" id="{B5E72F89-4B4C-4E42-BB5F-6A3F2FEA6E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28380E-6849-4B09-8634-E6DA0BC0ED2A}"/>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610506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20E28-702F-48E3-B546-B607E823CF23}"/>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3" name="Footer Placeholder 2">
            <a:extLst>
              <a:ext uri="{FF2B5EF4-FFF2-40B4-BE49-F238E27FC236}">
                <a16:creationId xmlns:a16="http://schemas.microsoft.com/office/drawing/2014/main" id="{7F609024-5485-4E39-91EB-08A8D04C56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5760B9-299B-4F5A-844B-359C713075E9}"/>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637853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90485-6697-45ED-A8E7-AA1A146D8F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000FE2-4339-4D79-86A4-B747D65DDB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DFAB70-0447-462B-A3EC-E9A8C8153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28C5D6-EB92-4A17-82B0-8A4FFDA80AD0}"/>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250E9A63-8E94-41E6-A170-58A31A5F8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D9B777-67CB-496A-A579-499751D346A8}"/>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51512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F0C0-BD2F-4475-8CE3-A8C64A52AE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ACC085-4F5D-4BEE-ABCF-0CA8B7DC8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79C076-BE8F-416F-935B-B5CB6C41F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C3E63-FCAB-41B3-90D2-096278069EBF}"/>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FA7D68B2-7B07-4D67-AF38-D0A1C1661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2660D-5246-4210-8A73-42D72DAA259C}"/>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3096139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9FB5-FA5D-4C4D-BA69-0D04A638BC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088B84-B7D6-4F72-A597-175550D897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991FB-5527-4D3F-AD1E-132F1BCDD485}"/>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E09507DD-B28E-41B8-8144-07DB371B1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C4CCD-9112-420B-8884-203F40FD1C38}"/>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22960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4DF857-EFA7-4E3F-8825-290B3458E1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0EAC06-D22F-48B0-AF23-535F6F9E18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4A9E9-49EE-43C8-84AD-F51682753A48}"/>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A19A7217-FF72-4581-8D09-ACE563736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44FE7-8806-402C-8314-B6EE4973A3D6}"/>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89624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EDBAE-18E0-4181-9985-9F8E7AD2F5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D72DDA-6861-4F03-BCAE-AE5B1CC82D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5F980-D336-4FCE-A1F4-BF560F51EC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FB67DB53-9383-4758-AD7F-2C28195A7D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6ECB2C-C6FF-4D07-B406-68DE69AED8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703BB-1467-42F9-9259-74F9EC4FA200}" type="slidenum">
              <a:rPr lang="en-GB" smtClean="0"/>
              <a:t>‹#›</a:t>
            </a:fld>
            <a:endParaRPr lang="en-GB"/>
          </a:p>
        </p:txBody>
      </p:sp>
    </p:spTree>
    <p:extLst>
      <p:ext uri="{BB962C8B-B14F-4D97-AF65-F5344CB8AC3E}">
        <p14:creationId xmlns:p14="http://schemas.microsoft.com/office/powerpoint/2010/main" val="4119774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en.m.wikipedia.org/wiki/Models_of_communication"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hyperlink" Target="https://www.flickr.com/photos/m-i-k-e/8427374128" TargetMode="External"/></Relationships>
</file>

<file path=ppt/slides/_rels/slide7.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hyperlink" Target="http://studiobaroni.wordpress.com/2010/03/19/progetti-ecco-come-fare-il-monitoraggio-dei-progressi/" TargetMode="External"/><Relationship Id="rId3" Type="http://schemas.openxmlformats.org/officeDocument/2006/relationships/image" Target="../media/image12.png"/><Relationship Id="rId7" Type="http://schemas.openxmlformats.org/officeDocument/2006/relationships/customXml" Target="../ink/ink4.xml"/><Relationship Id="rId12" Type="http://schemas.openxmlformats.org/officeDocument/2006/relationships/image" Target="../media/image13.jpeg"/><Relationship Id="rId17" Type="http://schemas.openxmlformats.org/officeDocument/2006/relationships/hyperlink" Target="https://www.pngall.com/communication-png" TargetMode="External"/><Relationship Id="rId2" Type="http://schemas.openxmlformats.org/officeDocument/2006/relationships/customXml" Target="../ink/ink1.xml"/><Relationship Id="rId16"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12.jpeg"/><Relationship Id="rId5" Type="http://schemas.openxmlformats.org/officeDocument/2006/relationships/image" Target="../media/image13.png"/><Relationship Id="rId15" Type="http://schemas.openxmlformats.org/officeDocument/2006/relationships/image" Target="../media/image15.jpeg"/><Relationship Id="rId10" Type="http://schemas.openxmlformats.org/officeDocument/2006/relationships/customXml" Target="../ink/ink7.xml"/><Relationship Id="rId4" Type="http://schemas.openxmlformats.org/officeDocument/2006/relationships/customXml" Target="../ink/ink2.xml"/><Relationship Id="rId9" Type="http://schemas.openxmlformats.org/officeDocument/2006/relationships/customXml" Target="../ink/ink6.xml"/><Relationship Id="rId1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hyperlink" Target="https://casework.eu/de/lesson/introduction-the-development-model-of-intercultural-sensitivity/" TargetMode="External"/><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hyperlink" Target="http://desizayeka.blogspot.com/2011/01/break-due-to-heavy-workload.html" TargetMode="Externa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hyperlink" Target="http://e-scriptorum.blogspot.com/2012/11/e-learning_12.html" TargetMode="External"/><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5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5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A57F6-3E64-4855-9399-49A8453A03E7}"/>
              </a:ext>
            </a:extLst>
          </p:cNvPr>
          <p:cNvSpPr>
            <a:spLocks noGrp="1"/>
          </p:cNvSpPr>
          <p:nvPr>
            <p:ph type="ctrTitle"/>
          </p:nvPr>
        </p:nvSpPr>
        <p:spPr>
          <a:xfrm>
            <a:off x="1182472" y="58439"/>
            <a:ext cx="4023360" cy="3204134"/>
          </a:xfrm>
        </p:spPr>
        <p:txBody>
          <a:bodyPr vert="horz" lIns="91440" tIns="45720" rIns="91440" bIns="45720" rtlCol="0" anchor="b">
            <a:normAutofit/>
          </a:bodyPr>
          <a:lstStyle/>
          <a:p>
            <a:pPr algn="l"/>
            <a:r>
              <a:rPr lang="en-US" sz="4100" kern="1200">
                <a:latin typeface="+mj-lt"/>
                <a:ea typeface="+mj-ea"/>
                <a:cs typeface="+mj-cs"/>
              </a:rPr>
              <a:t>Presentation-Strategies for </a:t>
            </a:r>
            <a:br>
              <a:rPr lang="en-US" sz="4100" kern="1200"/>
            </a:br>
            <a:r>
              <a:rPr lang="en-US" sz="4100" kern="1200">
                <a:latin typeface="+mj-lt"/>
                <a:ea typeface="+mj-ea"/>
                <a:cs typeface="+mj-cs"/>
              </a:rPr>
              <a:t>Effective Communication in a </a:t>
            </a:r>
            <a:r>
              <a:rPr lang="en-US" sz="4100"/>
              <a:t>Business</a:t>
            </a:r>
            <a:r>
              <a:rPr lang="en-US" sz="4100" kern="1200">
                <a:latin typeface="+mj-lt"/>
                <a:ea typeface="+mj-ea"/>
                <a:cs typeface="+mj-cs"/>
              </a:rPr>
              <a:t> setting.</a:t>
            </a:r>
          </a:p>
        </p:txBody>
      </p:sp>
      <p:sp>
        <p:nvSpPr>
          <p:cNvPr id="3" name="Subtitle 2">
            <a:extLst>
              <a:ext uri="{FF2B5EF4-FFF2-40B4-BE49-F238E27FC236}">
                <a16:creationId xmlns:a16="http://schemas.microsoft.com/office/drawing/2014/main" id="{FC53F03A-3C3E-49D8-B45C-8367AAD3D968}"/>
              </a:ext>
            </a:extLst>
          </p:cNvPr>
          <p:cNvSpPr>
            <a:spLocks noGrp="1"/>
          </p:cNvSpPr>
          <p:nvPr>
            <p:ph type="subTitle" idx="1"/>
          </p:nvPr>
        </p:nvSpPr>
        <p:spPr>
          <a:xfrm>
            <a:off x="260075" y="3526911"/>
            <a:ext cx="4465267" cy="6149769"/>
          </a:xfrm>
        </p:spPr>
        <p:txBody>
          <a:bodyPr vert="horz" lIns="91440" tIns="45720" rIns="91440" bIns="45720" rtlCol="0" anchor="t">
            <a:noAutofit/>
          </a:bodyPr>
          <a:lstStyle/>
          <a:p>
            <a:pPr algn="l"/>
            <a:r>
              <a:rPr lang="en-US" sz="1800" dirty="0">
                <a:latin typeface="Arial"/>
                <a:cs typeface="Arial"/>
              </a:rPr>
              <a:t>Group members :</a:t>
            </a:r>
          </a:p>
          <a:p>
            <a:pPr algn="l"/>
            <a:r>
              <a:rPr lang="en-US" sz="1800" dirty="0">
                <a:latin typeface="Arial"/>
                <a:cs typeface="Arial"/>
              </a:rPr>
              <a:t>Maureen Ann Lyttle </a:t>
            </a:r>
          </a:p>
          <a:p>
            <a:pPr algn="l"/>
            <a:r>
              <a:rPr lang="en-US" sz="1800" dirty="0">
                <a:latin typeface="Arial"/>
                <a:cs typeface="Arial"/>
              </a:rPr>
              <a:t>Student number:2029466</a:t>
            </a:r>
          </a:p>
          <a:p>
            <a:pPr algn="l"/>
            <a:r>
              <a:rPr lang="en-US" sz="1800" dirty="0">
                <a:latin typeface="Arial"/>
                <a:cs typeface="Arial"/>
              </a:rPr>
              <a:t>Aurelia Campanu</a:t>
            </a:r>
          </a:p>
          <a:p>
            <a:pPr algn="l"/>
            <a:r>
              <a:rPr lang="en-US" sz="1800" dirty="0">
                <a:latin typeface="Arial"/>
                <a:cs typeface="Arial"/>
              </a:rPr>
              <a:t>Student number:202819   </a:t>
            </a:r>
          </a:p>
          <a:p>
            <a:pPr algn="l"/>
            <a:r>
              <a:rPr lang="en-US" sz="1800" dirty="0" err="1">
                <a:latin typeface="Arial"/>
                <a:cs typeface="Arial"/>
              </a:rPr>
              <a:t>Oslava</a:t>
            </a:r>
            <a:r>
              <a:rPr lang="en-US" sz="1800" dirty="0">
                <a:latin typeface="Arial"/>
                <a:cs typeface="Arial"/>
              </a:rPr>
              <a:t> </a:t>
            </a:r>
            <a:r>
              <a:rPr lang="en-US" sz="1800" dirty="0" err="1">
                <a:latin typeface="Arial"/>
                <a:cs typeface="Arial"/>
              </a:rPr>
              <a:t>Chougleva</a:t>
            </a:r>
            <a:r>
              <a:rPr lang="en-US" sz="1800" dirty="0">
                <a:latin typeface="Arial"/>
                <a:cs typeface="Arial"/>
              </a:rPr>
              <a:t> </a:t>
            </a:r>
          </a:p>
          <a:p>
            <a:pPr algn="l"/>
            <a:r>
              <a:rPr lang="en-US" sz="1800" dirty="0">
                <a:latin typeface="Arial"/>
                <a:cs typeface="Arial"/>
              </a:rPr>
              <a:t>Student number:202821</a:t>
            </a:r>
            <a:r>
              <a:rPr lang="en-US" sz="1600" dirty="0">
                <a:latin typeface="Arial"/>
                <a:cs typeface="Arial"/>
              </a:rPr>
              <a:t>7</a:t>
            </a:r>
          </a:p>
          <a:p>
            <a:pPr algn="l"/>
            <a:r>
              <a:rPr lang="en-US" sz="1600" dirty="0">
                <a:latin typeface="Arial"/>
                <a:cs typeface="Arial"/>
              </a:rPr>
              <a:t>Lecture Jonathan Wyatt</a:t>
            </a:r>
          </a:p>
          <a:p>
            <a:pPr algn="l"/>
            <a:r>
              <a:rPr lang="en-US" sz="1600">
                <a:latin typeface="Arial"/>
                <a:cs typeface="Arial"/>
              </a:rPr>
              <a:t>Module </a:t>
            </a:r>
            <a:r>
              <a:rPr lang="en-US" sz="1600" dirty="0">
                <a:latin typeface="Arial"/>
                <a:cs typeface="Arial"/>
              </a:rPr>
              <a:t>code BMSW4002</a:t>
            </a:r>
          </a:p>
        </p:txBody>
      </p:sp>
      <p:sp>
        <p:nvSpPr>
          <p:cNvPr id="55" name="Rectangle 5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7" name="Rectangle 5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C9842D9-E7B9-4696-BAE1-427247ED87A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tretch/>
        </p:blipFill>
        <p:spPr>
          <a:xfrm>
            <a:off x="5665749" y="307364"/>
            <a:ext cx="6135667" cy="3116140"/>
          </a:xfrm>
          <a:prstGeom prst="rect">
            <a:avLst/>
          </a:prstGeom>
        </p:spPr>
      </p:pic>
      <p:sp>
        <p:nvSpPr>
          <p:cNvPr id="4" name="TextBox 3">
            <a:extLst>
              <a:ext uri="{FF2B5EF4-FFF2-40B4-BE49-F238E27FC236}">
                <a16:creationId xmlns:a16="http://schemas.microsoft.com/office/drawing/2014/main" id="{411EE1E0-A937-4CAA-82BF-FA4D1DBA3706}"/>
              </a:ext>
            </a:extLst>
          </p:cNvPr>
          <p:cNvSpPr txBox="1"/>
          <p:nvPr/>
        </p:nvSpPr>
        <p:spPr>
          <a:xfrm>
            <a:off x="4161204" y="5658426"/>
            <a:ext cx="79046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rial"/>
                <a:ea typeface="+mn-lt"/>
                <a:cs typeface="+mn-lt"/>
              </a:rPr>
              <a:t>The purpose of communication is the transfer of information between people, involving a person or entity sending out a message and another receiving and successful understanding the message in response(Torrington and Hall,1998).</a:t>
            </a:r>
            <a:endParaRPr lang="en-US">
              <a:latin typeface="Arial"/>
              <a:cs typeface="Arial"/>
            </a:endParaRPr>
          </a:p>
        </p:txBody>
      </p:sp>
    </p:spTree>
    <p:extLst>
      <p:ext uri="{BB962C8B-B14F-4D97-AF65-F5344CB8AC3E}">
        <p14:creationId xmlns:p14="http://schemas.microsoft.com/office/powerpoint/2010/main" val="420637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C50F48-92FB-45EF-9E51-CBDDDCCED368}"/>
              </a:ext>
            </a:extLst>
          </p:cNvPr>
          <p:cNvSpPr>
            <a:spLocks noGrp="1"/>
          </p:cNvSpPr>
          <p:nvPr>
            <p:ph type="title"/>
          </p:nvPr>
        </p:nvSpPr>
        <p:spPr>
          <a:xfrm>
            <a:off x="1133621" y="334450"/>
            <a:ext cx="10515600" cy="1325563"/>
          </a:xfrm>
        </p:spPr>
        <p:txBody>
          <a:bodyPr>
            <a:normAutofit/>
          </a:bodyPr>
          <a:lstStyle/>
          <a:p>
            <a:r>
              <a:rPr lang="en-GB" sz="2800" u="sng">
                <a:latin typeface="Arial"/>
                <a:cs typeface="Arial"/>
              </a:rPr>
              <a:t>Contents</a:t>
            </a:r>
          </a:p>
        </p:txBody>
      </p:sp>
      <p:sp>
        <p:nvSpPr>
          <p:cNvPr id="5" name="Content Placeholder 4">
            <a:extLst>
              <a:ext uri="{FF2B5EF4-FFF2-40B4-BE49-F238E27FC236}">
                <a16:creationId xmlns:a16="http://schemas.microsoft.com/office/drawing/2014/main" id="{7832666F-47DF-4EC1-A8E1-629A07AAF850}"/>
              </a:ext>
            </a:extLst>
          </p:cNvPr>
          <p:cNvSpPr>
            <a:spLocks noGrp="1"/>
          </p:cNvSpPr>
          <p:nvPr>
            <p:ph idx="1"/>
          </p:nvPr>
        </p:nvSpPr>
        <p:spPr>
          <a:xfrm>
            <a:off x="556360" y="1718967"/>
            <a:ext cx="11191335" cy="4078169"/>
          </a:xfrm>
        </p:spPr>
        <p:txBody>
          <a:bodyPr vert="horz" lIns="91440" tIns="45720" rIns="91440" bIns="45720" rtlCol="0" anchor="t">
            <a:normAutofit/>
          </a:bodyPr>
          <a:lstStyle/>
          <a:p>
            <a:r>
              <a:rPr lang="en-GB" sz="1800" dirty="0">
                <a:latin typeface="Arial"/>
                <a:cs typeface="Arial"/>
              </a:rPr>
              <a:t>Slide 2- Introduction.</a:t>
            </a:r>
          </a:p>
          <a:p>
            <a:r>
              <a:rPr lang="en-GB" sz="1800" dirty="0">
                <a:latin typeface="Arial"/>
                <a:ea typeface="+mn-lt"/>
                <a:cs typeface="+mn-lt"/>
              </a:rPr>
              <a:t>Slide 3- Theories relating to models of Communication.</a:t>
            </a:r>
            <a:endParaRPr lang="en-GB" sz="1800" dirty="0">
              <a:latin typeface="Arial"/>
              <a:cs typeface="Arial"/>
            </a:endParaRPr>
          </a:p>
          <a:p>
            <a:r>
              <a:rPr lang="en-GB" sz="1800" dirty="0">
                <a:latin typeface="Arial"/>
                <a:cs typeface="Arial"/>
              </a:rPr>
              <a:t>Slide 4- Schram's models.</a:t>
            </a:r>
          </a:p>
          <a:p>
            <a:r>
              <a:rPr lang="en-GB" sz="1800" dirty="0">
                <a:latin typeface="Arial"/>
                <a:cs typeface="Arial"/>
              </a:rPr>
              <a:t>Slide 5-6 The channels of communication used by organisation</a:t>
            </a:r>
          </a:p>
          <a:p>
            <a:r>
              <a:rPr lang="en-GB" sz="1800" dirty="0">
                <a:latin typeface="Arial"/>
                <a:cs typeface="Arial"/>
              </a:rPr>
              <a:t>Slide 7- Channel for better communication.</a:t>
            </a:r>
          </a:p>
          <a:p>
            <a:r>
              <a:rPr lang="en-GB" sz="1800" dirty="0">
                <a:latin typeface="Arial"/>
                <a:cs typeface="Arial"/>
              </a:rPr>
              <a:t>Slide 8- 9 Barriers of communication.</a:t>
            </a:r>
          </a:p>
          <a:p>
            <a:r>
              <a:rPr lang="en-GB" sz="1800" dirty="0">
                <a:latin typeface="Arial"/>
                <a:cs typeface="Arial"/>
              </a:rPr>
              <a:t>Slide 10- Impacts of communication in health and social care.</a:t>
            </a:r>
          </a:p>
          <a:p>
            <a:r>
              <a:rPr lang="en-GB" sz="1800" dirty="0">
                <a:latin typeface="Arial"/>
                <a:cs typeface="Arial"/>
              </a:rPr>
              <a:t>Slide 11- Conclusion.</a:t>
            </a:r>
          </a:p>
          <a:p>
            <a:r>
              <a:rPr lang="en-GB" sz="1800" dirty="0">
                <a:latin typeface="Arial"/>
                <a:cs typeface="Arial"/>
              </a:rPr>
              <a:t>Slide 12 -Reference list.</a:t>
            </a:r>
          </a:p>
          <a:p>
            <a:r>
              <a:rPr lang="en-GB" sz="1800">
                <a:latin typeface="Arial"/>
                <a:cs typeface="Arial"/>
              </a:rPr>
              <a:t>Slide 13-15 - Team evaluation table.</a:t>
            </a:r>
          </a:p>
          <a:p>
            <a:endParaRPr lang="en-GB"/>
          </a:p>
          <a:p>
            <a:endParaRPr lang="en-GB"/>
          </a:p>
          <a:p>
            <a:endParaRPr lang="en-GB"/>
          </a:p>
          <a:p>
            <a:endParaRPr lang="en-GB">
              <a:cs typeface="Calibri" panose="020F0502020204030204"/>
            </a:endParaRPr>
          </a:p>
        </p:txBody>
      </p:sp>
    </p:spTree>
    <p:extLst>
      <p:ext uri="{BB962C8B-B14F-4D97-AF65-F5344CB8AC3E}">
        <p14:creationId xmlns:p14="http://schemas.microsoft.com/office/powerpoint/2010/main" val="2716998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8FA07B-10B7-4272-9D66-701593C4BCF3}"/>
              </a:ext>
            </a:extLst>
          </p:cNvPr>
          <p:cNvSpPr>
            <a:spLocks noGrp="1"/>
          </p:cNvSpPr>
          <p:nvPr>
            <p:ph type="title"/>
          </p:nvPr>
        </p:nvSpPr>
        <p:spPr>
          <a:xfrm>
            <a:off x="136135" y="748807"/>
            <a:ext cx="5026562" cy="5585619"/>
          </a:xfrm>
        </p:spPr>
        <p:txBody>
          <a:bodyPr>
            <a:normAutofit/>
          </a:bodyPr>
          <a:lstStyle/>
          <a:p>
            <a:r>
              <a:rPr lang="en-GB" sz="3700" u="sng">
                <a:solidFill>
                  <a:srgbClr val="FFFFFF"/>
                </a:solidFill>
              </a:rPr>
              <a:t>Theories relating to models of Communication.</a:t>
            </a:r>
            <a:br>
              <a:rPr lang="en-GB" sz="4000" b="1"/>
            </a:br>
            <a:endParaRPr lang="en-GB" sz="3700" u="sng">
              <a:solidFill>
                <a:srgbClr val="FFFFFF"/>
              </a:solidFill>
            </a:endParaRPr>
          </a:p>
        </p:txBody>
      </p:sp>
      <p:sp>
        <p:nvSpPr>
          <p:cNvPr id="69"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E25EF96A-E351-4763-BA1F-6707D48F94E0}"/>
              </a:ext>
            </a:extLst>
          </p:cNvPr>
          <p:cNvGraphicFramePr>
            <a:graphicFrameLocks noGrp="1"/>
          </p:cNvGraphicFramePr>
          <p:nvPr>
            <p:ph idx="1"/>
            <p:extLst>
              <p:ext uri="{D42A27DB-BD31-4B8C-83A1-F6EECF244321}">
                <p14:modId xmlns:p14="http://schemas.microsoft.com/office/powerpoint/2010/main" val="1699152867"/>
              </p:ext>
            </p:extLst>
          </p:nvPr>
        </p:nvGraphicFramePr>
        <p:xfrm>
          <a:off x="5292093" y="791939"/>
          <a:ext cx="6893168" cy="5150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2524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2966AABA-9EE6-4742-A217-203A7B6CAF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65943" y="0"/>
            <a:ext cx="6595544" cy="717501"/>
          </a:xfrm>
          <a:prstGeom prst="rect">
            <a:avLst/>
          </a:prstGeom>
        </p:spPr>
      </p:pic>
      <p:pic>
        <p:nvPicPr>
          <p:cNvPr id="1026" name="Picture 2" descr="Schramm’s Model of communication">
            <a:extLst>
              <a:ext uri="{FF2B5EF4-FFF2-40B4-BE49-F238E27FC236}">
                <a16:creationId xmlns:a16="http://schemas.microsoft.com/office/drawing/2014/main" id="{C0280468-E654-4819-BBE6-84E731DC5B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7419" y="4520626"/>
            <a:ext cx="4499892" cy="186867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F8EF0231-57C7-4A83-BEB3-A20D48BCC2E8}"/>
              </a:ext>
            </a:extLst>
          </p:cNvPr>
          <p:cNvSpPr txBox="1"/>
          <p:nvPr/>
        </p:nvSpPr>
        <p:spPr>
          <a:xfrm>
            <a:off x="2914543" y="1086928"/>
            <a:ext cx="6098344" cy="972574"/>
          </a:xfrm>
          <a:prstGeom prst="rect">
            <a:avLst/>
          </a:prstGeom>
          <a:noFill/>
        </p:spPr>
        <p:txBody>
          <a:bodyPr wrap="square" lIns="91440" tIns="45720" rIns="91440" bIns="45720" anchor="t">
            <a:spAutoFit/>
          </a:bodyPr>
          <a:lstStyle/>
          <a:p>
            <a:pPr algn="ctr">
              <a:lnSpc>
                <a:spcPct val="90000"/>
              </a:lnSpc>
              <a:spcBef>
                <a:spcPct val="0"/>
              </a:spcBef>
              <a:spcAft>
                <a:spcPts val="600"/>
              </a:spcAft>
            </a:pPr>
            <a:r>
              <a:rPr lang="en-US" sz="2000">
                <a:solidFill>
                  <a:schemeClr val="tx2"/>
                </a:solidFill>
                <a:latin typeface="Arial"/>
                <a:ea typeface="+mj-ea"/>
                <a:cs typeface="Arial"/>
              </a:rPr>
              <a:t>Schram's Model  Of Communication  was postulated by Wilbur Schram in 1954</a:t>
            </a:r>
            <a:endParaRPr lang="en-US" sz="1600">
              <a:solidFill>
                <a:schemeClr val="tx2"/>
              </a:solidFill>
              <a:latin typeface="+mj-lt"/>
              <a:ea typeface="+mj-ea"/>
              <a:cs typeface="Calibri Light"/>
            </a:endParaRPr>
          </a:p>
          <a:p>
            <a:pPr algn="ctr">
              <a:lnSpc>
                <a:spcPct val="90000"/>
              </a:lnSpc>
              <a:spcBef>
                <a:spcPct val="0"/>
              </a:spcBef>
              <a:spcAft>
                <a:spcPts val="600"/>
              </a:spcAft>
            </a:pPr>
            <a:r>
              <a:rPr lang="en-US">
                <a:solidFill>
                  <a:schemeClr val="tx2"/>
                </a:solidFill>
                <a:latin typeface="+mj-lt"/>
                <a:ea typeface="+mj-ea"/>
                <a:cs typeface="+mj-cs"/>
              </a:rPr>
              <a:t>       </a:t>
            </a:r>
            <a:endParaRPr lang="en-US" sz="1800">
              <a:solidFill>
                <a:schemeClr val="tx2"/>
              </a:solidFill>
              <a:latin typeface="+mj-lt"/>
              <a:ea typeface="+mj-ea"/>
              <a:cs typeface="Calibri Light"/>
            </a:endParaRPr>
          </a:p>
        </p:txBody>
      </p:sp>
      <p:sp>
        <p:nvSpPr>
          <p:cNvPr id="2" name="TextBox 1">
            <a:extLst>
              <a:ext uri="{FF2B5EF4-FFF2-40B4-BE49-F238E27FC236}">
                <a16:creationId xmlns:a16="http://schemas.microsoft.com/office/drawing/2014/main" id="{B09C2DD8-CAB7-47F8-BD1D-D731957CDA6F}"/>
              </a:ext>
            </a:extLst>
          </p:cNvPr>
          <p:cNvSpPr txBox="1"/>
          <p:nvPr/>
        </p:nvSpPr>
        <p:spPr>
          <a:xfrm>
            <a:off x="1225879" y="1783447"/>
            <a:ext cx="10909537" cy="263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Bef>
                <a:spcPct val="0"/>
              </a:spcBef>
              <a:spcAft>
                <a:spcPts val="600"/>
              </a:spcAft>
            </a:pPr>
            <a:endParaRPr lang="en-US">
              <a:latin typeface="Arial"/>
              <a:ea typeface="+mn-lt"/>
              <a:cs typeface="Arial"/>
            </a:endParaRPr>
          </a:p>
          <a:p>
            <a:pPr marL="285750" indent="-228600">
              <a:lnSpc>
                <a:spcPct val="90000"/>
              </a:lnSpc>
              <a:buFont typeface="Arial,Sans-Serif"/>
              <a:buChar char="•"/>
            </a:pPr>
            <a:r>
              <a:rPr lang="en-US">
                <a:latin typeface="Arial"/>
                <a:cs typeface="Arial"/>
              </a:rPr>
              <a:t>Sc</a:t>
            </a:r>
            <a:r>
              <a:rPr lang="en-US" sz="2000">
                <a:latin typeface="Arial"/>
                <a:cs typeface="Arial"/>
              </a:rPr>
              <a:t>hramm's model is pointing out the  importance of three factors in communication: the source, the message, and the destination. Ideally, the source encodes a message and sends it via some channel to its destination, where it is received and decoded. </a:t>
            </a:r>
            <a:endParaRPr lang="en-US" sz="2000">
              <a:ea typeface="+mn-lt"/>
              <a:cs typeface="+mn-lt"/>
            </a:endParaRPr>
          </a:p>
          <a:p>
            <a:pPr marL="285750" indent="-228600">
              <a:lnSpc>
                <a:spcPct val="90000"/>
              </a:lnSpc>
              <a:buFont typeface="Arial,Sans-Serif"/>
              <a:buChar char="•"/>
            </a:pPr>
            <a:endParaRPr lang="en-US" sz="2000">
              <a:latin typeface="Arial"/>
              <a:cs typeface="Arial"/>
            </a:endParaRPr>
          </a:p>
          <a:p>
            <a:pPr marL="285750" indent="-228600">
              <a:lnSpc>
                <a:spcPct val="90000"/>
              </a:lnSpc>
              <a:buFont typeface="Arial,Sans-Serif"/>
              <a:buChar char="•"/>
            </a:pPr>
            <a:endParaRPr lang="en-US" sz="2000">
              <a:latin typeface="Arial"/>
              <a:cs typeface="Arial"/>
            </a:endParaRPr>
          </a:p>
          <a:p>
            <a:pPr marL="285750" indent="-228600">
              <a:lnSpc>
                <a:spcPct val="90000"/>
              </a:lnSpc>
              <a:spcBef>
                <a:spcPct val="0"/>
              </a:spcBef>
              <a:spcAft>
                <a:spcPts val="600"/>
              </a:spcAft>
              <a:buFont typeface="Arial,Sans-Serif"/>
              <a:buChar char="•"/>
            </a:pPr>
            <a:r>
              <a:rPr lang="en-US" sz="2000">
                <a:latin typeface="Arial"/>
                <a:cs typeface="Arial"/>
              </a:rPr>
              <a:t>Considering the sociological aspects of communication, Schramm observes that for comprehension to occur between the source and the destination, they must share something in common (</a:t>
            </a:r>
            <a:r>
              <a:rPr lang="en-US" sz="2000">
                <a:ea typeface="+mn-lt"/>
                <a:cs typeface="+mn-lt"/>
              </a:rPr>
              <a:t>Lee,1988)</a:t>
            </a:r>
            <a:r>
              <a:rPr lang="en-US" sz="2000">
                <a:latin typeface="Arial"/>
                <a:cs typeface="Arial"/>
              </a:rPr>
              <a:t> </a:t>
            </a:r>
            <a:endParaRPr lang="en-GB" sz="2000"/>
          </a:p>
        </p:txBody>
      </p:sp>
    </p:spTree>
    <p:extLst>
      <p:ext uri="{BB962C8B-B14F-4D97-AF65-F5344CB8AC3E}">
        <p14:creationId xmlns:p14="http://schemas.microsoft.com/office/powerpoint/2010/main" val="894107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28" name="Picture 728" descr="Face to Face">
            <a:extLst>
              <a:ext uri="{FF2B5EF4-FFF2-40B4-BE49-F238E27FC236}">
                <a16:creationId xmlns:a16="http://schemas.microsoft.com/office/drawing/2014/main" id="{78B9674A-7B17-4164-859A-C6721EEA9192}"/>
              </a:ext>
            </a:extLst>
          </p:cNvPr>
          <p:cNvPicPr>
            <a:picLocks noChangeAspect="1"/>
          </p:cNvPicPr>
          <p:nvPr/>
        </p:nvPicPr>
        <p:blipFill>
          <a:blip r:embed="rId2"/>
          <a:stretch>
            <a:fillRect/>
          </a:stretch>
        </p:blipFill>
        <p:spPr>
          <a:xfrm>
            <a:off x="324928" y="980122"/>
            <a:ext cx="1506747" cy="1921643"/>
          </a:xfrm>
          <a:prstGeom prst="rect">
            <a:avLst/>
          </a:prstGeom>
        </p:spPr>
      </p:pic>
      <p:pic>
        <p:nvPicPr>
          <p:cNvPr id="729" name="Picture 729" descr="2020 Event Trends - More face-to-face time | Philly Casino ...">
            <a:extLst>
              <a:ext uri="{FF2B5EF4-FFF2-40B4-BE49-F238E27FC236}">
                <a16:creationId xmlns:a16="http://schemas.microsoft.com/office/drawing/2014/main" id="{E4D809B5-BD22-4325-AB96-0F2ED5BC1855}"/>
              </a:ext>
            </a:extLst>
          </p:cNvPr>
          <p:cNvPicPr>
            <a:picLocks noChangeAspect="1"/>
          </p:cNvPicPr>
          <p:nvPr/>
        </p:nvPicPr>
        <p:blipFill>
          <a:blip r:embed="rId3"/>
          <a:stretch>
            <a:fillRect/>
          </a:stretch>
        </p:blipFill>
        <p:spPr>
          <a:xfrm>
            <a:off x="4120554" y="3732798"/>
            <a:ext cx="3807120" cy="671981"/>
          </a:xfrm>
          <a:prstGeom prst="rect">
            <a:avLst/>
          </a:prstGeom>
        </p:spPr>
      </p:pic>
      <p:sp>
        <p:nvSpPr>
          <p:cNvPr id="734" name="TextBox 733">
            <a:extLst>
              <a:ext uri="{FF2B5EF4-FFF2-40B4-BE49-F238E27FC236}">
                <a16:creationId xmlns:a16="http://schemas.microsoft.com/office/drawing/2014/main" id="{8ACD50D5-E79D-4ABB-9BFC-0A402E1CA4A1}"/>
              </a:ext>
            </a:extLst>
          </p:cNvPr>
          <p:cNvSpPr txBox="1"/>
          <p:nvPr/>
        </p:nvSpPr>
        <p:spPr>
          <a:xfrm>
            <a:off x="2165231" y="1158818"/>
            <a:ext cx="993187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Face to face communication is the best way to establish and nurture human relationship ,underlying business relationship (Nardi and Whittaker, 2002). </a:t>
            </a:r>
            <a:endParaRPr lang="en-US" sz="2000">
              <a:latin typeface="Calibri" panose="020F0502020204030204"/>
              <a:ea typeface="+mn-lt"/>
              <a:cs typeface="+mn-lt"/>
            </a:endParaRPr>
          </a:p>
          <a:p>
            <a:endParaRPr lang="en-GB" sz="2000">
              <a:latin typeface="Arial"/>
              <a:ea typeface="+mn-lt"/>
              <a:cs typeface="+mn-lt"/>
            </a:endParaRPr>
          </a:p>
          <a:p>
            <a:r>
              <a:rPr lang="en-GB" sz="2000">
                <a:latin typeface="Arial"/>
                <a:ea typeface="+mn-lt"/>
                <a:cs typeface="+mn-lt"/>
              </a:rPr>
              <a:t>The visual channel increases the probability of informal interaction by helping organizational members simultaneously identify a partner, topic, and moment for conversation and by helping them manage the transition from lack of engagement to engagement in interaction (Fish at </a:t>
            </a:r>
            <a:r>
              <a:rPr lang="en-GB" sz="2000" err="1">
                <a:latin typeface="Arial"/>
                <a:ea typeface="+mn-lt"/>
                <a:cs typeface="+mn-lt"/>
              </a:rPr>
              <a:t>al</a:t>
            </a:r>
            <a:r>
              <a:rPr lang="en-GB" sz="2000">
                <a:latin typeface="Arial"/>
                <a:ea typeface="+mn-lt"/>
                <a:cs typeface="+mn-lt"/>
              </a:rPr>
              <a:t>,1992) </a:t>
            </a:r>
            <a:r>
              <a:rPr lang="en-GB" sz="2000">
                <a:ea typeface="+mn-lt"/>
                <a:cs typeface="+mn-lt"/>
              </a:rPr>
              <a:t>.</a:t>
            </a:r>
            <a:endParaRPr lang="en-US" sz="2000">
              <a:cs typeface="Calibri"/>
            </a:endParaRPr>
          </a:p>
        </p:txBody>
      </p:sp>
      <p:sp>
        <p:nvSpPr>
          <p:cNvPr id="759" name="TextBox 758">
            <a:extLst>
              <a:ext uri="{FF2B5EF4-FFF2-40B4-BE49-F238E27FC236}">
                <a16:creationId xmlns:a16="http://schemas.microsoft.com/office/drawing/2014/main" id="{9B69FFEC-77F0-4F15-BD8C-AFE4C8ED5217}"/>
              </a:ext>
            </a:extLst>
          </p:cNvPr>
          <p:cNvSpPr txBox="1"/>
          <p:nvPr/>
        </p:nvSpPr>
        <p:spPr>
          <a:xfrm>
            <a:off x="1071655" y="4579730"/>
            <a:ext cx="10090028"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Email communication .Technological development has made email an indispensable part of the daily routine of employees and management(Men, 2015).</a:t>
            </a:r>
            <a:endParaRPr lang="en-US" sz="2000" b="1">
              <a:latin typeface="Arial"/>
              <a:ea typeface="+mn-lt"/>
              <a:cs typeface="+mn-lt"/>
            </a:endParaRPr>
          </a:p>
          <a:p>
            <a:endParaRPr lang="en-GB" sz="1600">
              <a:latin typeface="Arial"/>
              <a:ea typeface="+mn-lt"/>
              <a:cs typeface="+mn-lt"/>
            </a:endParaRPr>
          </a:p>
          <a:p>
            <a:r>
              <a:rPr lang="en-GB" sz="2000">
                <a:latin typeface="Arial"/>
                <a:ea typeface="+mn-lt"/>
                <a:cs typeface="+mn-lt"/>
              </a:rPr>
              <a:t>Organizations' usage of email decreases the necessity for face-to-face contact. Emails can be written, removed, edited, rewritten, and restructured multiple times before being distributed without the receivers knowing(</a:t>
            </a:r>
            <a:r>
              <a:rPr lang="en-GB" sz="2000">
                <a:ea typeface="+mn-lt"/>
                <a:cs typeface="+mn-lt"/>
              </a:rPr>
              <a:t>Panteli, 2002).</a:t>
            </a:r>
            <a:endParaRPr lang="en-US" sz="2000" b="1">
              <a:latin typeface="Arial"/>
              <a:cs typeface="Calibri"/>
            </a:endParaRPr>
          </a:p>
        </p:txBody>
      </p:sp>
      <p:sp>
        <p:nvSpPr>
          <p:cNvPr id="8" name="TextBox 7">
            <a:extLst>
              <a:ext uri="{FF2B5EF4-FFF2-40B4-BE49-F238E27FC236}">
                <a16:creationId xmlns:a16="http://schemas.microsoft.com/office/drawing/2014/main" id="{0E51E8E5-B838-4E96-9535-BB04B713E01C}"/>
              </a:ext>
            </a:extLst>
          </p:cNvPr>
          <p:cNvSpPr txBox="1"/>
          <p:nvPr/>
        </p:nvSpPr>
        <p:spPr>
          <a:xfrm>
            <a:off x="986287" y="240885"/>
            <a:ext cx="10995804" cy="738664"/>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r"/>
            <a:r>
              <a:rPr lang="en-GB" sz="2400">
                <a:solidFill>
                  <a:srgbClr val="C00000"/>
                </a:solidFill>
                <a:latin typeface="Arial Black"/>
                <a:ea typeface="+mn-lt"/>
                <a:cs typeface="+mn-lt"/>
              </a:rPr>
              <a:t>               It's all about communicating </a:t>
            </a:r>
            <a:r>
              <a:rPr lang="en-GB">
                <a:solidFill>
                  <a:srgbClr val="000000"/>
                </a:solidFill>
                <a:latin typeface="Calibri"/>
                <a:ea typeface="+mn-lt"/>
                <a:cs typeface="+mn-lt"/>
              </a:rPr>
              <a:t> </a:t>
            </a:r>
            <a:r>
              <a:rPr lang="en-GB">
                <a:ea typeface="+mn-lt"/>
                <a:cs typeface="+mn-lt"/>
              </a:rPr>
              <a:t>     </a:t>
            </a:r>
            <a:r>
              <a:rPr lang="en-GB" sz="1600">
                <a:latin typeface="Arial"/>
                <a:ea typeface="+mn-lt"/>
                <a:cs typeface="+mn-lt"/>
              </a:rPr>
              <a:t>  </a:t>
            </a:r>
            <a:r>
              <a:rPr lang="en-GB">
                <a:ea typeface="+mn-lt"/>
                <a:cs typeface="+mn-lt"/>
              </a:rPr>
              <a:t>                                        </a:t>
            </a:r>
            <a:endParaRPr lang="en-US">
              <a:cs typeface="Calibri" panose="020F0502020204030204"/>
            </a:endParaRPr>
          </a:p>
          <a:p>
            <a:pPr algn="ctr"/>
            <a:r>
              <a:rPr lang="en-GB">
                <a:latin typeface="Arial"/>
                <a:cs typeface="Arial"/>
              </a:rPr>
              <a:t> (David G. Schwartz,2001 )  </a:t>
            </a:r>
            <a:r>
              <a:rPr lang="en-GB">
                <a:ea typeface="+mn-lt"/>
                <a:cs typeface="+mn-lt"/>
              </a:rPr>
              <a:t> </a:t>
            </a:r>
            <a:endParaRPr lang="en-GB"/>
          </a:p>
        </p:txBody>
      </p:sp>
    </p:spTree>
    <p:extLst>
      <p:ext uri="{BB962C8B-B14F-4D97-AF65-F5344CB8AC3E}">
        <p14:creationId xmlns:p14="http://schemas.microsoft.com/office/powerpoint/2010/main" val="1908277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A867336-874B-4B80-8E1B-F30A96351896}"/>
              </a:ext>
            </a:extLst>
          </p:cNvPr>
          <p:cNvSpPr txBox="1"/>
          <p:nvPr/>
        </p:nvSpPr>
        <p:spPr>
          <a:xfrm>
            <a:off x="3145925" y="58242"/>
            <a:ext cx="8974189" cy="28190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US" sz="2000">
                <a:latin typeface="Arial"/>
                <a:cs typeface="Arial"/>
              </a:rPr>
              <a:t>                                                                                                                            </a:t>
            </a:r>
            <a:r>
              <a:rPr lang="en-US" sz="2400">
                <a:latin typeface="Arial"/>
                <a:cs typeface="Arial"/>
              </a:rPr>
              <a:t>Calls:</a:t>
            </a:r>
            <a:r>
              <a:rPr lang="en-US" sz="2000">
                <a:latin typeface="Arial"/>
                <a:cs typeface="Arial"/>
              </a:rPr>
              <a:t> Telephone calls are the most effective form of communication in an organization. They can be formal or informal .It is important </a:t>
            </a:r>
            <a:r>
              <a:rPr lang="en-US" sz="2000" err="1">
                <a:latin typeface="Arial"/>
                <a:cs typeface="Arial"/>
              </a:rPr>
              <a:t>t</a:t>
            </a:r>
            <a:r>
              <a:rPr lang="en-US" sz="2000">
                <a:latin typeface="Arial"/>
                <a:cs typeface="Arial"/>
              </a:rPr>
              <a:t> have correct combination of informal and formal communication, as it is contributing for collaboration and trust between organizations and employees (Bond-Barnard, Steyn and Fabris-Rotelli, 2013).</a:t>
            </a:r>
          </a:p>
        </p:txBody>
      </p:sp>
      <p:sp>
        <p:nvSpPr>
          <p:cNvPr id="3" name="TextBox 2">
            <a:extLst>
              <a:ext uri="{FF2B5EF4-FFF2-40B4-BE49-F238E27FC236}">
                <a16:creationId xmlns:a16="http://schemas.microsoft.com/office/drawing/2014/main" id="{85894A0D-8089-4392-A0FB-35DD0BE5B9C7}"/>
              </a:ext>
            </a:extLst>
          </p:cNvPr>
          <p:cNvSpPr txBox="1"/>
          <p:nvPr/>
        </p:nvSpPr>
        <p:spPr>
          <a:xfrm>
            <a:off x="238667" y="2682815"/>
            <a:ext cx="11685915" cy="324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a:latin typeface="Arial"/>
                <a:ea typeface="+mn-lt"/>
                <a:cs typeface="+mn-lt"/>
              </a:rPr>
              <a:t>                                                                 </a:t>
            </a:r>
            <a:r>
              <a:rPr lang="en-US" sz="2400">
                <a:latin typeface="Arial"/>
                <a:ea typeface="+mn-lt"/>
                <a:cs typeface="+mn-lt"/>
              </a:rPr>
              <a:t>   Online Platforms: </a:t>
            </a:r>
            <a:endParaRPr lang="en-US" sz="2400">
              <a:latin typeface="Arial"/>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r>
              <a:rPr lang="en-US" sz="2000">
                <a:latin typeface="Arial"/>
                <a:ea typeface="+mn-lt"/>
                <a:cs typeface="+mn-lt"/>
              </a:rPr>
              <a:t> Consumers now have more options to communicate than they have in the past because to the internet. Social networks as Facebook, What’s App etc. allow individuals to share a connection between users ,who have a public connection with one another ( Scott and Bradshaw,2013)</a:t>
            </a:r>
            <a:endParaRPr lang="en-GB" sz="2000">
              <a:latin typeface="Arial"/>
              <a:cs typeface="Calibri" panose="020F0502020204030204"/>
            </a:endParaRPr>
          </a:p>
        </p:txBody>
      </p:sp>
      <p:pic>
        <p:nvPicPr>
          <p:cNvPr id="5" name="Picture 8" descr="Online platforms every farmer should join - thatsfarming.com">
            <a:extLst>
              <a:ext uri="{FF2B5EF4-FFF2-40B4-BE49-F238E27FC236}">
                <a16:creationId xmlns:a16="http://schemas.microsoft.com/office/drawing/2014/main" id="{25801515-5517-4DE9-98C8-F8813AD5AF46}"/>
              </a:ext>
            </a:extLst>
          </p:cNvPr>
          <p:cNvPicPr>
            <a:picLocks noChangeAspect="1"/>
          </p:cNvPicPr>
          <p:nvPr/>
        </p:nvPicPr>
        <p:blipFill>
          <a:blip r:embed="rId2"/>
          <a:stretch>
            <a:fillRect/>
          </a:stretch>
        </p:blipFill>
        <p:spPr>
          <a:xfrm>
            <a:off x="4149304" y="3175958"/>
            <a:ext cx="3303917" cy="994913"/>
          </a:xfrm>
          <a:prstGeom prst="rect">
            <a:avLst/>
          </a:prstGeom>
        </p:spPr>
      </p:pic>
      <p:pic>
        <p:nvPicPr>
          <p:cNvPr id="9" name="Picture 10">
            <a:extLst>
              <a:ext uri="{FF2B5EF4-FFF2-40B4-BE49-F238E27FC236}">
                <a16:creationId xmlns:a16="http://schemas.microsoft.com/office/drawing/2014/main" id="{9E216159-3EFC-4B47-93A5-C0054FD576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4965" y="401847"/>
            <a:ext cx="2053086" cy="1654834"/>
          </a:xfrm>
          <a:prstGeom prst="rect">
            <a:avLst/>
          </a:prstGeom>
        </p:spPr>
      </p:pic>
    </p:spTree>
    <p:extLst>
      <p:ext uri="{BB962C8B-B14F-4D97-AF65-F5344CB8AC3E}">
        <p14:creationId xmlns:p14="http://schemas.microsoft.com/office/powerpoint/2010/main" val="2852940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1B40324-3EBD-4C5B-B9A1-B504B6C256EA}"/>
              </a:ext>
            </a:extLst>
          </p:cNvPr>
          <p:cNvSpPr txBox="1"/>
          <p:nvPr/>
        </p:nvSpPr>
        <p:spPr>
          <a:xfrm>
            <a:off x="933541" y="6031478"/>
            <a:ext cx="111760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70C0"/>
                </a:solidFill>
                <a:latin typeface="Arial"/>
                <a:ea typeface="+mn-lt"/>
                <a:cs typeface="+mn-lt"/>
              </a:rPr>
              <a:t>E</a:t>
            </a:r>
            <a:r>
              <a:rPr lang="en-GB" sz="2000">
                <a:solidFill>
                  <a:srgbClr val="0070C0"/>
                </a:solidFill>
                <a:latin typeface="Arial"/>
                <a:ea typeface="+mn-lt"/>
                <a:cs typeface="+mn-lt"/>
              </a:rPr>
              <a:t>ffective internal communication is crucial for successful organisations as it affects the ability of strategic managers to engage employees and achieve objectives(Welch and Jackson, 2007)</a:t>
            </a:r>
            <a:endParaRPr lang="en-US" sz="2000">
              <a:solidFill>
                <a:srgbClr val="0070C0"/>
              </a:solidFill>
              <a:latin typeface="Arial"/>
            </a:endParaRPr>
          </a:p>
        </p:txBody>
      </p:sp>
      <p:sp>
        <p:nvSpPr>
          <p:cNvPr id="23" name="Oval 22">
            <a:extLst>
              <a:ext uri="{FF2B5EF4-FFF2-40B4-BE49-F238E27FC236}">
                <a16:creationId xmlns:a16="http://schemas.microsoft.com/office/drawing/2014/main" id="{492C86E4-D859-4606-A25D-E87925379DE7}"/>
              </a:ext>
            </a:extLst>
          </p:cNvPr>
          <p:cNvSpPr/>
          <p:nvPr/>
        </p:nvSpPr>
        <p:spPr>
          <a:xfrm>
            <a:off x="3969126" y="2095571"/>
            <a:ext cx="3795620" cy="19696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Calibri"/>
              </a:rPr>
              <a:t>Channels for better communication</a:t>
            </a:r>
            <a:endParaRPr lang="en-GB" sz="2000" b="1">
              <a:latin typeface="Arial"/>
              <a:cs typeface="Arial"/>
            </a:endParaRPr>
          </a:p>
        </p:txBody>
      </p:sp>
      <mc:AlternateContent xmlns:mc="http://schemas.openxmlformats.org/markup-compatibility/2006" xmlns:p14="http://schemas.microsoft.com/office/powerpoint/2010/main">
        <mc:Choice Requires="p14">
          <p:contentPart p14:bwMode="auto" r:id="rId2">
            <p14:nvContentPartPr>
              <p14:cNvPr id="33" name="Ink 32">
                <a:extLst>
                  <a:ext uri="{FF2B5EF4-FFF2-40B4-BE49-F238E27FC236}">
                    <a16:creationId xmlns:a16="http://schemas.microsoft.com/office/drawing/2014/main" id="{28337A3C-97A9-42BC-A40E-3688089F9E7B}"/>
                  </a:ext>
                </a:extLst>
              </p14:cNvPr>
              <p14:cNvContentPartPr/>
              <p14:nvPr/>
            </p14:nvContentPartPr>
            <p14:xfrm>
              <a:off x="4465674" y="1913860"/>
              <a:ext cx="15948" cy="15948"/>
            </p14:xfrm>
          </p:contentPart>
        </mc:Choice>
        <mc:Fallback xmlns="">
          <p:pic>
            <p:nvPicPr>
              <p:cNvPr id="33" name="Ink 32">
                <a:extLst>
                  <a:ext uri="{FF2B5EF4-FFF2-40B4-BE49-F238E27FC236}">
                    <a16:creationId xmlns:a16="http://schemas.microsoft.com/office/drawing/2014/main" id="{28337A3C-97A9-42BC-A40E-3688089F9E7B}"/>
                  </a:ext>
                </a:extLst>
              </p:cNvPr>
              <p:cNvPicPr/>
              <p:nvPr/>
            </p:nvPicPr>
            <p:blipFill>
              <a:blip r:embed="rId3"/>
              <a:stretch>
                <a:fillRect/>
              </a:stretch>
            </p:blipFill>
            <p:spPr>
              <a:xfrm>
                <a:off x="4432449" y="1900570"/>
                <a:ext cx="81734" cy="42262"/>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2" name="Ink 41">
                <a:extLst>
                  <a:ext uri="{FF2B5EF4-FFF2-40B4-BE49-F238E27FC236}">
                    <a16:creationId xmlns:a16="http://schemas.microsoft.com/office/drawing/2014/main" id="{0428BC38-7631-477F-95C4-683A447BB29C}"/>
                  </a:ext>
                </a:extLst>
              </p14:cNvPr>
              <p14:cNvContentPartPr/>
              <p14:nvPr/>
            </p14:nvContentPartPr>
            <p14:xfrm>
              <a:off x="4731488" y="2286000"/>
              <a:ext cx="15948" cy="15948"/>
            </p14:xfrm>
          </p:contentPart>
        </mc:Choice>
        <mc:Fallback xmlns="">
          <p:pic>
            <p:nvPicPr>
              <p:cNvPr id="42" name="Ink 41">
                <a:extLst>
                  <a:ext uri="{FF2B5EF4-FFF2-40B4-BE49-F238E27FC236}">
                    <a16:creationId xmlns:a16="http://schemas.microsoft.com/office/drawing/2014/main" id="{0428BC38-7631-477F-95C4-683A447BB29C}"/>
                  </a:ext>
                </a:extLst>
              </p:cNvPr>
              <p:cNvPicPr/>
              <p:nvPr/>
            </p:nvPicPr>
            <p:blipFill>
              <a:blip r:embed="rId5"/>
              <a:stretch>
                <a:fillRect/>
              </a:stretch>
            </p:blipFill>
            <p:spPr>
              <a:xfrm>
                <a:off x="3934088" y="1488600"/>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3" name="Ink 42">
                <a:extLst>
                  <a:ext uri="{FF2B5EF4-FFF2-40B4-BE49-F238E27FC236}">
                    <a16:creationId xmlns:a16="http://schemas.microsoft.com/office/drawing/2014/main" id="{AB4750C5-7FF2-434A-81DB-B422290E29EC}"/>
                  </a:ext>
                </a:extLst>
              </p14:cNvPr>
              <p14:cNvContentPartPr/>
              <p14:nvPr/>
            </p14:nvContentPartPr>
            <p14:xfrm>
              <a:off x="4731488" y="2215116"/>
              <a:ext cx="15948" cy="15948"/>
            </p14:xfrm>
          </p:contentPart>
        </mc:Choice>
        <mc:Fallback xmlns="">
          <p:pic>
            <p:nvPicPr>
              <p:cNvPr id="43" name="Ink 42">
                <a:extLst>
                  <a:ext uri="{FF2B5EF4-FFF2-40B4-BE49-F238E27FC236}">
                    <a16:creationId xmlns:a16="http://schemas.microsoft.com/office/drawing/2014/main" id="{AB4750C5-7FF2-434A-81DB-B422290E29EC}"/>
                  </a:ext>
                </a:extLst>
              </p:cNvPr>
              <p:cNvPicPr/>
              <p:nvPr/>
            </p:nvPicPr>
            <p:blipFill>
              <a:blip r:embed="rId5"/>
              <a:stretch>
                <a:fillRect/>
              </a:stretch>
            </p:blipFill>
            <p:spPr>
              <a:xfrm>
                <a:off x="3934088" y="1417716"/>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4" name="Ink 43">
                <a:extLst>
                  <a:ext uri="{FF2B5EF4-FFF2-40B4-BE49-F238E27FC236}">
                    <a16:creationId xmlns:a16="http://schemas.microsoft.com/office/drawing/2014/main" id="{987EFD51-277C-4C46-B381-9FB76A8E5E15}"/>
                  </a:ext>
                </a:extLst>
              </p14:cNvPr>
              <p14:cNvContentPartPr/>
              <p14:nvPr/>
            </p14:nvContentPartPr>
            <p14:xfrm>
              <a:off x="4731488" y="2215116"/>
              <a:ext cx="15948" cy="15948"/>
            </p14:xfrm>
          </p:contentPart>
        </mc:Choice>
        <mc:Fallback xmlns="">
          <p:pic>
            <p:nvPicPr>
              <p:cNvPr id="44" name="Ink 43">
                <a:extLst>
                  <a:ext uri="{FF2B5EF4-FFF2-40B4-BE49-F238E27FC236}">
                    <a16:creationId xmlns:a16="http://schemas.microsoft.com/office/drawing/2014/main" id="{987EFD51-277C-4C46-B381-9FB76A8E5E15}"/>
                  </a:ext>
                </a:extLst>
              </p:cNvPr>
              <p:cNvPicPr/>
              <p:nvPr/>
            </p:nvPicPr>
            <p:blipFill>
              <a:blip r:embed="rId5"/>
              <a:stretch>
                <a:fillRect/>
              </a:stretch>
            </p:blipFill>
            <p:spPr>
              <a:xfrm>
                <a:off x="3934088" y="1417716"/>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5" name="Ink 54">
                <a:extLst>
                  <a:ext uri="{FF2B5EF4-FFF2-40B4-BE49-F238E27FC236}">
                    <a16:creationId xmlns:a16="http://schemas.microsoft.com/office/drawing/2014/main" id="{B634C65B-1ECA-4D99-9676-20CEE3B5FD9B}"/>
                  </a:ext>
                </a:extLst>
              </p14:cNvPr>
              <p14:cNvContentPartPr/>
              <p14:nvPr/>
            </p14:nvContentPartPr>
            <p14:xfrm>
              <a:off x="5652976" y="2604976"/>
              <a:ext cx="19050" cy="19050"/>
            </p14:xfrm>
          </p:contentPart>
        </mc:Choice>
        <mc:Fallback xmlns="">
          <p:pic>
            <p:nvPicPr>
              <p:cNvPr id="55" name="Ink 54">
                <a:extLst>
                  <a:ext uri="{FF2B5EF4-FFF2-40B4-BE49-F238E27FC236}">
                    <a16:creationId xmlns:a16="http://schemas.microsoft.com/office/drawing/2014/main" id="{B634C65B-1ECA-4D99-9676-20CEE3B5FD9B}"/>
                  </a:ext>
                </a:extLst>
              </p:cNvPr>
              <p:cNvPicPr/>
              <p:nvPr/>
            </p:nvPicPr>
            <p:blipFill>
              <a:blip r:embed="rId5"/>
              <a:stretch>
                <a:fillRect/>
              </a:stretch>
            </p:blipFill>
            <p:spPr>
              <a:xfrm>
                <a:off x="4700476" y="165247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3" name="Ink 62">
                <a:extLst>
                  <a:ext uri="{FF2B5EF4-FFF2-40B4-BE49-F238E27FC236}">
                    <a16:creationId xmlns:a16="http://schemas.microsoft.com/office/drawing/2014/main" id="{10E0EB6C-6A25-46D9-9B15-7D2796C2C473}"/>
                  </a:ext>
                </a:extLst>
              </p14:cNvPr>
              <p14:cNvContentPartPr/>
              <p14:nvPr/>
            </p14:nvContentPartPr>
            <p14:xfrm>
              <a:off x="5706139" y="2782186"/>
              <a:ext cx="19050" cy="19050"/>
            </p14:xfrm>
          </p:contentPart>
        </mc:Choice>
        <mc:Fallback xmlns="">
          <p:pic>
            <p:nvPicPr>
              <p:cNvPr id="63" name="Ink 62">
                <a:extLst>
                  <a:ext uri="{FF2B5EF4-FFF2-40B4-BE49-F238E27FC236}">
                    <a16:creationId xmlns:a16="http://schemas.microsoft.com/office/drawing/2014/main" id="{10E0EB6C-6A25-46D9-9B15-7D2796C2C473}"/>
                  </a:ext>
                </a:extLst>
              </p:cNvPr>
              <p:cNvPicPr/>
              <p:nvPr/>
            </p:nvPicPr>
            <p:blipFill>
              <a:blip r:embed="rId5"/>
              <a:stretch>
                <a:fillRect/>
              </a:stretch>
            </p:blipFill>
            <p:spPr>
              <a:xfrm>
                <a:off x="4753639" y="182968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4" name="Ink 63">
                <a:extLst>
                  <a:ext uri="{FF2B5EF4-FFF2-40B4-BE49-F238E27FC236}">
                    <a16:creationId xmlns:a16="http://schemas.microsoft.com/office/drawing/2014/main" id="{47919CE8-C2FB-471E-BCA6-B3D62BB1BCE1}"/>
                  </a:ext>
                </a:extLst>
              </p14:cNvPr>
              <p14:cNvContentPartPr/>
              <p14:nvPr/>
            </p14:nvContentPartPr>
            <p14:xfrm>
              <a:off x="5475767" y="2587255"/>
              <a:ext cx="19050" cy="19050"/>
            </p14:xfrm>
          </p:contentPart>
        </mc:Choice>
        <mc:Fallback xmlns="">
          <p:pic>
            <p:nvPicPr>
              <p:cNvPr id="64" name="Ink 63">
                <a:extLst>
                  <a:ext uri="{FF2B5EF4-FFF2-40B4-BE49-F238E27FC236}">
                    <a16:creationId xmlns:a16="http://schemas.microsoft.com/office/drawing/2014/main" id="{47919CE8-C2FB-471E-BCA6-B3D62BB1BCE1}"/>
                  </a:ext>
                </a:extLst>
              </p:cNvPr>
              <p:cNvPicPr/>
              <p:nvPr/>
            </p:nvPicPr>
            <p:blipFill>
              <a:blip r:embed="rId5"/>
              <a:stretch>
                <a:fillRect/>
              </a:stretch>
            </p:blipFill>
            <p:spPr>
              <a:xfrm>
                <a:off x="4523267" y="1634755"/>
                <a:ext cx="1905000" cy="1905000"/>
              </a:xfrm>
              <a:prstGeom prst="rect">
                <a:avLst/>
              </a:prstGeom>
            </p:spPr>
          </p:pic>
        </mc:Fallback>
      </mc:AlternateContent>
      <p:sp>
        <p:nvSpPr>
          <p:cNvPr id="73" name="TextBox 72">
            <a:extLst>
              <a:ext uri="{FF2B5EF4-FFF2-40B4-BE49-F238E27FC236}">
                <a16:creationId xmlns:a16="http://schemas.microsoft.com/office/drawing/2014/main" id="{8BA81067-8A61-4554-BA4E-43F1353489A2}"/>
              </a:ext>
            </a:extLst>
          </p:cNvPr>
          <p:cNvSpPr txBox="1"/>
          <p:nvPr/>
        </p:nvSpPr>
        <p:spPr>
          <a:xfrm>
            <a:off x="5325553" y="7966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pic>
        <p:nvPicPr>
          <p:cNvPr id="74" name="Picture 74" descr="Managers talking stock photo. Image of happy, businessman ...">
            <a:extLst>
              <a:ext uri="{FF2B5EF4-FFF2-40B4-BE49-F238E27FC236}">
                <a16:creationId xmlns:a16="http://schemas.microsoft.com/office/drawing/2014/main" id="{0D9D8484-AA0A-45B0-BAB5-DC20B6F672EE}"/>
              </a:ext>
            </a:extLst>
          </p:cNvPr>
          <p:cNvPicPr>
            <a:picLocks noChangeAspect="1"/>
          </p:cNvPicPr>
          <p:nvPr/>
        </p:nvPicPr>
        <p:blipFill>
          <a:blip r:embed="rId11"/>
          <a:stretch>
            <a:fillRect/>
          </a:stretch>
        </p:blipFill>
        <p:spPr>
          <a:xfrm>
            <a:off x="5946477" y="205179"/>
            <a:ext cx="2628180" cy="1358057"/>
          </a:xfrm>
          <a:prstGeom prst="rect">
            <a:avLst/>
          </a:prstGeom>
        </p:spPr>
      </p:pic>
      <p:pic>
        <p:nvPicPr>
          <p:cNvPr id="75" name="Picture 75" descr="A picture containing indoor, desk, office, set&#10;&#10;Description automatically generated">
            <a:extLst>
              <a:ext uri="{FF2B5EF4-FFF2-40B4-BE49-F238E27FC236}">
                <a16:creationId xmlns:a16="http://schemas.microsoft.com/office/drawing/2014/main" id="{7B526619-DF9D-4EFB-B3AB-84625B98AD08}"/>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9109494" y="1710187"/>
            <a:ext cx="2239992" cy="1654833"/>
          </a:xfrm>
          <a:prstGeom prst="rect">
            <a:avLst/>
          </a:prstGeom>
        </p:spPr>
      </p:pic>
      <p:sp>
        <p:nvSpPr>
          <p:cNvPr id="76" name="TextBox 75">
            <a:extLst>
              <a:ext uri="{FF2B5EF4-FFF2-40B4-BE49-F238E27FC236}">
                <a16:creationId xmlns:a16="http://schemas.microsoft.com/office/drawing/2014/main" id="{0D0B8E24-9441-45EF-BE66-550E54143D02}"/>
              </a:ext>
            </a:extLst>
          </p:cNvPr>
          <p:cNvSpPr txBox="1"/>
          <p:nvPr/>
        </p:nvSpPr>
        <p:spPr>
          <a:xfrm>
            <a:off x="8663797" y="3336266"/>
            <a:ext cx="3030747" cy="446896"/>
          </a:xfrm>
          <a:prstGeom prst="rect">
            <a:avLst/>
          </a:prstGeom>
        </p:spPr>
        <p:txBody>
          <a:bodyPr lIns="91440" tIns="45720" rIns="91440" bIns="45720" anchor="t">
            <a:noAutofit/>
          </a:bodyPr>
          <a:lstStyle/>
          <a:p>
            <a:r>
              <a:rPr lang="en-US" sz="2400" b="1">
                <a:latin typeface="Arial"/>
                <a:cs typeface="Calibri"/>
              </a:rPr>
              <a:t>Project meetings</a:t>
            </a:r>
          </a:p>
        </p:txBody>
      </p:sp>
      <p:pic>
        <p:nvPicPr>
          <p:cNvPr id="2" name="Picture 2" descr=" Open dialogue ">
            <a:extLst>
              <a:ext uri="{FF2B5EF4-FFF2-40B4-BE49-F238E27FC236}">
                <a16:creationId xmlns:a16="http://schemas.microsoft.com/office/drawing/2014/main" id="{47C67353-E08A-46FB-9DF7-2061A2DE5B4F}"/>
              </a:ext>
            </a:extLst>
          </p:cNvPr>
          <p:cNvPicPr>
            <a:picLocks noChangeAspect="1"/>
          </p:cNvPicPr>
          <p:nvPr/>
        </p:nvPicPr>
        <p:blipFill>
          <a:blip r:embed="rId14"/>
          <a:stretch>
            <a:fillRect/>
          </a:stretch>
        </p:blipFill>
        <p:spPr>
          <a:xfrm flipH="1">
            <a:off x="5224731" y="4063272"/>
            <a:ext cx="3266533" cy="1707567"/>
          </a:xfrm>
          <a:prstGeom prst="rect">
            <a:avLst/>
          </a:prstGeom>
        </p:spPr>
      </p:pic>
      <p:sp>
        <p:nvSpPr>
          <p:cNvPr id="4" name="TextBox 3">
            <a:extLst>
              <a:ext uri="{FF2B5EF4-FFF2-40B4-BE49-F238E27FC236}">
                <a16:creationId xmlns:a16="http://schemas.microsoft.com/office/drawing/2014/main" id="{1C606E47-0209-4272-9836-7DC9CF11C851}"/>
              </a:ext>
            </a:extLst>
          </p:cNvPr>
          <p:cNvSpPr txBox="1"/>
          <p:nvPr/>
        </p:nvSpPr>
        <p:spPr>
          <a:xfrm>
            <a:off x="9003461" y="348292"/>
            <a:ext cx="356271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Daily management meetings</a:t>
            </a:r>
          </a:p>
        </p:txBody>
      </p:sp>
      <p:sp>
        <p:nvSpPr>
          <p:cNvPr id="5" name="TextBox 4">
            <a:extLst>
              <a:ext uri="{FF2B5EF4-FFF2-40B4-BE49-F238E27FC236}">
                <a16:creationId xmlns:a16="http://schemas.microsoft.com/office/drawing/2014/main" id="{08D5615D-51FE-4740-A000-E50629E81D18}"/>
              </a:ext>
            </a:extLst>
          </p:cNvPr>
          <p:cNvSpPr txBox="1"/>
          <p:nvPr/>
        </p:nvSpPr>
        <p:spPr>
          <a:xfrm>
            <a:off x="8211808" y="5005659"/>
            <a:ext cx="35627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Open dialog</a:t>
            </a:r>
          </a:p>
        </p:txBody>
      </p:sp>
      <p:pic>
        <p:nvPicPr>
          <p:cNvPr id="6" name="Picture 6" descr="Ropes Course - Unusual Team Building Activities - Build ...">
            <a:extLst>
              <a:ext uri="{FF2B5EF4-FFF2-40B4-BE49-F238E27FC236}">
                <a16:creationId xmlns:a16="http://schemas.microsoft.com/office/drawing/2014/main" id="{71ABA58E-3DC9-4AAC-BFFF-E06442BBCD03}"/>
              </a:ext>
            </a:extLst>
          </p:cNvPr>
          <p:cNvPicPr>
            <a:picLocks noChangeAspect="1"/>
          </p:cNvPicPr>
          <p:nvPr/>
        </p:nvPicPr>
        <p:blipFill>
          <a:blip r:embed="rId15"/>
          <a:stretch>
            <a:fillRect/>
          </a:stretch>
        </p:blipFill>
        <p:spPr>
          <a:xfrm>
            <a:off x="2481532" y="207081"/>
            <a:ext cx="2498785" cy="1483648"/>
          </a:xfrm>
          <a:prstGeom prst="rect">
            <a:avLst/>
          </a:prstGeom>
        </p:spPr>
      </p:pic>
      <p:sp>
        <p:nvSpPr>
          <p:cNvPr id="9" name="TextBox 8">
            <a:extLst>
              <a:ext uri="{FF2B5EF4-FFF2-40B4-BE49-F238E27FC236}">
                <a16:creationId xmlns:a16="http://schemas.microsoft.com/office/drawing/2014/main" id="{1626BE33-0A67-4030-B50E-8D880EBDBF99}"/>
              </a:ext>
            </a:extLst>
          </p:cNvPr>
          <p:cNvSpPr txBox="1"/>
          <p:nvPr/>
        </p:nvSpPr>
        <p:spPr>
          <a:xfrm>
            <a:off x="503745" y="4601295"/>
            <a:ext cx="39796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Verbal communication</a:t>
            </a:r>
          </a:p>
        </p:txBody>
      </p:sp>
      <p:sp>
        <p:nvSpPr>
          <p:cNvPr id="10" name="TextBox 9">
            <a:extLst>
              <a:ext uri="{FF2B5EF4-FFF2-40B4-BE49-F238E27FC236}">
                <a16:creationId xmlns:a16="http://schemas.microsoft.com/office/drawing/2014/main" id="{2F074B12-AF73-417A-A979-CC8B40E46F92}"/>
              </a:ext>
            </a:extLst>
          </p:cNvPr>
          <p:cNvSpPr txBox="1"/>
          <p:nvPr/>
        </p:nvSpPr>
        <p:spPr>
          <a:xfrm>
            <a:off x="-360" y="71850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Team work</a:t>
            </a:r>
          </a:p>
        </p:txBody>
      </p:sp>
      <p:pic>
        <p:nvPicPr>
          <p:cNvPr id="14" name="Picture 14" descr="Icon&#10;&#10;Description automatically generated">
            <a:extLst>
              <a:ext uri="{FF2B5EF4-FFF2-40B4-BE49-F238E27FC236}">
                <a16:creationId xmlns:a16="http://schemas.microsoft.com/office/drawing/2014/main" id="{E9579E38-E372-417A-A96E-D5486C941776}"/>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1130060" y="2891434"/>
            <a:ext cx="2038710" cy="1492071"/>
          </a:xfrm>
          <a:prstGeom prst="rect">
            <a:avLst/>
          </a:prstGeom>
        </p:spPr>
      </p:pic>
      <p:cxnSp>
        <p:nvCxnSpPr>
          <p:cNvPr id="17" name="Straight Arrow Connector 16">
            <a:extLst>
              <a:ext uri="{FF2B5EF4-FFF2-40B4-BE49-F238E27FC236}">
                <a16:creationId xmlns:a16="http://schemas.microsoft.com/office/drawing/2014/main" id="{E93A08DB-19A9-4CA4-BE38-BE8D3EF72064}"/>
              </a:ext>
            </a:extLst>
          </p:cNvPr>
          <p:cNvCxnSpPr/>
          <p:nvPr/>
        </p:nvCxnSpPr>
        <p:spPr>
          <a:xfrm flipH="1">
            <a:off x="3772364" y="3603542"/>
            <a:ext cx="537712" cy="5118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267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2">
            <a:extLst>
              <a:ext uri="{FF2B5EF4-FFF2-40B4-BE49-F238E27FC236}">
                <a16:creationId xmlns:a16="http://schemas.microsoft.com/office/drawing/2014/main" id="{F93E0B60-0204-4F9C-8CD5-C9BD373E1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38C033F-70FE-40BB-9560-F2DE7F975B6D}"/>
              </a:ext>
            </a:extLst>
          </p:cNvPr>
          <p:cNvSpPr txBox="1"/>
          <p:nvPr/>
        </p:nvSpPr>
        <p:spPr>
          <a:xfrm>
            <a:off x="3767920" y="796060"/>
            <a:ext cx="6904850" cy="64089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endParaRPr lang="en-US" sz="4000" kern="1200">
              <a:solidFill>
                <a:schemeClr val="tx2"/>
              </a:solidFill>
              <a:latin typeface="+mj-lt"/>
              <a:ea typeface="+mj-ea"/>
              <a:cs typeface="Calibri Light"/>
            </a:endParaRPr>
          </a:p>
        </p:txBody>
      </p:sp>
      <p:grpSp>
        <p:nvGrpSpPr>
          <p:cNvPr id="34" name="Group 34">
            <a:extLst>
              <a:ext uri="{FF2B5EF4-FFF2-40B4-BE49-F238E27FC236}">
                <a16:creationId xmlns:a16="http://schemas.microsoft.com/office/drawing/2014/main" id="{3BFA0782-E4B3-4AE1-904C-1068137609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35182"/>
            <a:ext cx="5401996" cy="5922819"/>
            <a:chOff x="0" y="935182"/>
            <a:chExt cx="5401996" cy="5922819"/>
          </a:xfrm>
        </p:grpSpPr>
        <p:sp>
          <p:nvSpPr>
            <p:cNvPr id="36" name="Freeform: Shape 35">
              <a:extLst>
                <a:ext uri="{FF2B5EF4-FFF2-40B4-BE49-F238E27FC236}">
                  <a16:creationId xmlns:a16="http://schemas.microsoft.com/office/drawing/2014/main" id="{767B6173-F03D-4643-AF45-C8A3A034C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251" cy="5796001"/>
            </a:xfrm>
            <a:custGeom>
              <a:avLst/>
              <a:gdLst>
                <a:gd name="connsiteX0" fmla="*/ 0 w 5086251"/>
                <a:gd name="connsiteY0" fmla="*/ 5336479 h 5796001"/>
                <a:gd name="connsiteX1" fmla="*/ 21826 w 5086251"/>
                <a:gd name="connsiteY1" fmla="*/ 5354914 h 5796001"/>
                <a:gd name="connsiteX2" fmla="*/ 568136 w 5086251"/>
                <a:gd name="connsiteY2" fmla="*/ 5687263 h 5796001"/>
                <a:gd name="connsiteX3" fmla="*/ 842562 w 5086251"/>
                <a:gd name="connsiteY3" fmla="*/ 5795316 h 5796001"/>
                <a:gd name="connsiteX4" fmla="*/ 845065 w 5086251"/>
                <a:gd name="connsiteY4" fmla="*/ 5796001 h 5796001"/>
                <a:gd name="connsiteX5" fmla="*/ 0 w 5086251"/>
                <a:gd name="connsiteY5" fmla="*/ 5796001 h 5796001"/>
                <a:gd name="connsiteX6" fmla="*/ 1713788 w 5086251"/>
                <a:gd name="connsiteY6" fmla="*/ 0 h 5796001"/>
                <a:gd name="connsiteX7" fmla="*/ 4987768 w 5086251"/>
                <a:gd name="connsiteY7" fmla="*/ 3991800 h 5796001"/>
                <a:gd name="connsiteX8" fmla="*/ 3684917 w 5086251"/>
                <a:gd name="connsiteY8" fmla="*/ 5224588 h 5796001"/>
                <a:gd name="connsiteX9" fmla="*/ 3215359 w 5086251"/>
                <a:gd name="connsiteY9" fmla="*/ 5711437 h 5796001"/>
                <a:gd name="connsiteX10" fmla="*/ 3131325 w 5086251"/>
                <a:gd name="connsiteY10" fmla="*/ 5796001 h 5796001"/>
                <a:gd name="connsiteX11" fmla="*/ 2222574 w 5086251"/>
                <a:gd name="connsiteY11" fmla="*/ 5796001 h 5796001"/>
                <a:gd name="connsiteX12" fmla="*/ 2310547 w 5086251"/>
                <a:gd name="connsiteY12" fmla="*/ 5743977 h 5796001"/>
                <a:gd name="connsiteX13" fmla="*/ 2936733 w 5086251"/>
                <a:gd name="connsiteY13" fmla="*/ 5161414 h 5796001"/>
                <a:gd name="connsiteX14" fmla="*/ 3263051 w 5086251"/>
                <a:gd name="connsiteY14" fmla="*/ 4825264 h 5796001"/>
                <a:gd name="connsiteX15" fmla="*/ 4024832 w 5086251"/>
                <a:gd name="connsiteY15" fmla="*/ 4296541 h 5796001"/>
                <a:gd name="connsiteX16" fmla="*/ 4270688 w 5086251"/>
                <a:gd name="connsiteY16" fmla="*/ 4145428 h 5796001"/>
                <a:gd name="connsiteX17" fmla="*/ 4418202 w 5086251"/>
                <a:gd name="connsiteY17" fmla="*/ 3838352 h 5796001"/>
                <a:gd name="connsiteX18" fmla="*/ 4426769 w 5086251"/>
                <a:gd name="connsiteY18" fmla="*/ 2771754 h 5796001"/>
                <a:gd name="connsiteX19" fmla="*/ 3911962 w 5086251"/>
                <a:gd name="connsiteY19" fmla="*/ 1761151 h 5796001"/>
                <a:gd name="connsiteX20" fmla="*/ 2878996 w 5086251"/>
                <a:gd name="connsiteY20" fmla="*/ 891074 h 5796001"/>
                <a:gd name="connsiteX21" fmla="*/ 1713788 w 5086251"/>
                <a:gd name="connsiteY21" fmla="*/ 569643 h 5796001"/>
                <a:gd name="connsiteX22" fmla="*/ 178318 w 5086251"/>
                <a:gd name="connsiteY22" fmla="*/ 1035168 h 5796001"/>
                <a:gd name="connsiteX23" fmla="*/ 0 w 5086251"/>
                <a:gd name="connsiteY23" fmla="*/ 1166764 h 5796001"/>
                <a:gd name="connsiteX24" fmla="*/ 0 w 5086251"/>
                <a:gd name="connsiteY24" fmla="*/ 470600 h 5796001"/>
                <a:gd name="connsiteX25" fmla="*/ 57412 w 5086251"/>
                <a:gd name="connsiteY25" fmla="*/ 434140 h 5796001"/>
                <a:gd name="connsiteX26" fmla="*/ 1713788 w 5086251"/>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251" h="5796001">
                  <a:moveTo>
                    <a:pt x="0" y="5336479"/>
                  </a:moveTo>
                  <a:lnTo>
                    <a:pt x="21826" y="5354914"/>
                  </a:lnTo>
                  <a:cubicBezTo>
                    <a:pt x="190493" y="5486545"/>
                    <a:pt x="374629" y="5598829"/>
                    <a:pt x="568136" y="5687263"/>
                  </a:cubicBezTo>
                  <a:cubicBezTo>
                    <a:pt x="658050" y="5728362"/>
                    <a:pt x="749583" y="5764391"/>
                    <a:pt x="842562" y="5795316"/>
                  </a:cubicBezTo>
                  <a:lnTo>
                    <a:pt x="845065" y="5796001"/>
                  </a:lnTo>
                  <a:lnTo>
                    <a:pt x="0" y="5796001"/>
                  </a:lnTo>
                  <a:close/>
                  <a:moveTo>
                    <a:pt x="1713788" y="0"/>
                  </a:moveTo>
                  <a:cubicBezTo>
                    <a:pt x="3545413" y="0"/>
                    <a:pt x="5557891" y="2025871"/>
                    <a:pt x="4987768" y="3991800"/>
                  </a:cubicBezTo>
                  <a:cubicBezTo>
                    <a:pt x="4737256" y="4855774"/>
                    <a:pt x="4285030" y="4636101"/>
                    <a:pt x="3684917" y="5224588"/>
                  </a:cubicBezTo>
                  <a:cubicBezTo>
                    <a:pt x="3521758" y="5384631"/>
                    <a:pt x="3369286" y="5552220"/>
                    <a:pt x="3215359" y="5711437"/>
                  </a:cubicBezTo>
                  <a:lnTo>
                    <a:pt x="3131325" y="5796001"/>
                  </a:lnTo>
                  <a:lnTo>
                    <a:pt x="2222574" y="5796001"/>
                  </a:lnTo>
                  <a:lnTo>
                    <a:pt x="2310547" y="5743977"/>
                  </a:lnTo>
                  <a:cubicBezTo>
                    <a:pt x="2520268" y="5601656"/>
                    <a:pt x="2722540" y="5387726"/>
                    <a:pt x="2936733" y="5161414"/>
                  </a:cubicBezTo>
                  <a:cubicBezTo>
                    <a:pt x="3040664" y="5051578"/>
                    <a:pt x="3148133" y="4937972"/>
                    <a:pt x="3263051" y="4825264"/>
                  </a:cubicBezTo>
                  <a:cubicBezTo>
                    <a:pt x="3555098" y="4538829"/>
                    <a:pt x="3826658" y="4398841"/>
                    <a:pt x="4024832" y="4296541"/>
                  </a:cubicBezTo>
                  <a:cubicBezTo>
                    <a:pt x="4150553" y="4231753"/>
                    <a:pt x="4223938" y="4192627"/>
                    <a:pt x="4270688" y="4145428"/>
                  </a:cubicBezTo>
                  <a:cubicBezTo>
                    <a:pt x="4325632" y="4089790"/>
                    <a:pt x="4375177" y="3986594"/>
                    <a:pt x="4418202" y="3838352"/>
                  </a:cubicBezTo>
                  <a:cubicBezTo>
                    <a:pt x="4517661" y="3495740"/>
                    <a:pt x="4520455" y="3136797"/>
                    <a:pt x="4426769" y="2771754"/>
                  </a:cubicBezTo>
                  <a:cubicBezTo>
                    <a:pt x="4337740" y="2425376"/>
                    <a:pt x="4159867" y="2075944"/>
                    <a:pt x="3911962" y="1761151"/>
                  </a:cubicBezTo>
                  <a:cubicBezTo>
                    <a:pt x="3631649" y="1405261"/>
                    <a:pt x="3274600" y="1104467"/>
                    <a:pt x="2878996" y="891074"/>
                  </a:cubicBezTo>
                  <a:cubicBezTo>
                    <a:pt x="2489164" y="680734"/>
                    <a:pt x="2086109" y="569643"/>
                    <a:pt x="1713788" y="569643"/>
                  </a:cubicBezTo>
                  <a:cubicBezTo>
                    <a:pt x="1158071" y="569643"/>
                    <a:pt x="627356" y="732497"/>
                    <a:pt x="178318" y="1035168"/>
                  </a:cubicBezTo>
                  <a:lnTo>
                    <a:pt x="0" y="1166764"/>
                  </a:lnTo>
                  <a:lnTo>
                    <a:pt x="0" y="470600"/>
                  </a:lnTo>
                  <a:lnTo>
                    <a:pt x="57412" y="434140"/>
                  </a:lnTo>
                  <a:cubicBezTo>
                    <a:pt x="544779"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6">
              <a:extLst>
                <a:ext uri="{FF2B5EF4-FFF2-40B4-BE49-F238E27FC236}">
                  <a16:creationId xmlns:a16="http://schemas.microsoft.com/office/drawing/2014/main" id="{29C5B76B-07C5-4AF3-B407-C1FC95B6C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379" cy="5796001"/>
            </a:xfrm>
            <a:custGeom>
              <a:avLst/>
              <a:gdLst>
                <a:gd name="connsiteX0" fmla="*/ 0 w 5086379"/>
                <a:gd name="connsiteY0" fmla="*/ 5185390 h 5796001"/>
                <a:gd name="connsiteX1" fmla="*/ 96129 w 5086379"/>
                <a:gd name="connsiteY1" fmla="*/ 5266609 h 5796001"/>
                <a:gd name="connsiteX2" fmla="*/ 618798 w 5086379"/>
                <a:gd name="connsiteY2" fmla="*/ 5584607 h 5796001"/>
                <a:gd name="connsiteX3" fmla="*/ 1151695 w 5086379"/>
                <a:gd name="connsiteY3" fmla="*/ 5761857 h 5796001"/>
                <a:gd name="connsiteX4" fmla="*/ 1364580 w 5086379"/>
                <a:gd name="connsiteY4" fmla="*/ 5796001 h 5796001"/>
                <a:gd name="connsiteX5" fmla="*/ 0 w 5086379"/>
                <a:gd name="connsiteY5" fmla="*/ 5796001 h 5796001"/>
                <a:gd name="connsiteX6" fmla="*/ 1713788 w 5086379"/>
                <a:gd name="connsiteY6" fmla="*/ 0 h 5796001"/>
                <a:gd name="connsiteX7" fmla="*/ 4987953 w 5086379"/>
                <a:gd name="connsiteY7" fmla="*/ 3992158 h 5796001"/>
                <a:gd name="connsiteX8" fmla="*/ 3685105 w 5086379"/>
                <a:gd name="connsiteY8" fmla="*/ 5224946 h 5796001"/>
                <a:gd name="connsiteX9" fmla="*/ 3215548 w 5086379"/>
                <a:gd name="connsiteY9" fmla="*/ 5711797 h 5796001"/>
                <a:gd name="connsiteX10" fmla="*/ 3131871 w 5086379"/>
                <a:gd name="connsiteY10" fmla="*/ 5796001 h 5796001"/>
                <a:gd name="connsiteX11" fmla="*/ 1917858 w 5086379"/>
                <a:gd name="connsiteY11" fmla="*/ 5796001 h 5796001"/>
                <a:gd name="connsiteX12" fmla="*/ 2003797 w 5086379"/>
                <a:gd name="connsiteY12" fmla="*/ 5774314 h 5796001"/>
                <a:gd name="connsiteX13" fmla="*/ 2849381 w 5086379"/>
                <a:gd name="connsiteY13" fmla="*/ 5084958 h 5796001"/>
                <a:gd name="connsiteX14" fmla="*/ 3178679 w 5086379"/>
                <a:gd name="connsiteY14" fmla="*/ 4745758 h 5796001"/>
                <a:gd name="connsiteX15" fmla="*/ 3969142 w 5086379"/>
                <a:gd name="connsiteY15" fmla="*/ 4196398 h 5796001"/>
                <a:gd name="connsiteX16" fmla="*/ 4185198 w 5086379"/>
                <a:gd name="connsiteY16" fmla="*/ 4067178 h 5796001"/>
                <a:gd name="connsiteX17" fmla="*/ 4304401 w 5086379"/>
                <a:gd name="connsiteY17" fmla="*/ 3808022 h 5796001"/>
                <a:gd name="connsiteX18" fmla="*/ 4312036 w 5086379"/>
                <a:gd name="connsiteY18" fmla="*/ 2799394 h 5796001"/>
                <a:gd name="connsiteX19" fmla="*/ 3817903 w 5086379"/>
                <a:gd name="connsiteY19" fmla="*/ 1830249 h 5796001"/>
                <a:gd name="connsiteX20" fmla="*/ 2821256 w 5086379"/>
                <a:gd name="connsiteY20" fmla="*/ 990682 h 5796001"/>
                <a:gd name="connsiteX21" fmla="*/ 1713788 w 5086379"/>
                <a:gd name="connsiteY21" fmla="*/ 683787 h 5796001"/>
                <a:gd name="connsiteX22" fmla="*/ 66552 w 5086379"/>
                <a:gd name="connsiteY22" fmla="*/ 1261053 h 5796001"/>
                <a:gd name="connsiteX23" fmla="*/ 0 w 5086379"/>
                <a:gd name="connsiteY23" fmla="*/ 1320232 h 5796001"/>
                <a:gd name="connsiteX24" fmla="*/ 0 w 5086379"/>
                <a:gd name="connsiteY24" fmla="*/ 470600 h 5796001"/>
                <a:gd name="connsiteX25" fmla="*/ 57413 w 5086379"/>
                <a:gd name="connsiteY25" fmla="*/ 434140 h 5796001"/>
                <a:gd name="connsiteX26" fmla="*/ 1713788 w 5086379"/>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379" h="5796001">
                  <a:moveTo>
                    <a:pt x="0" y="5185390"/>
                  </a:moveTo>
                  <a:lnTo>
                    <a:pt x="96129" y="5266609"/>
                  </a:lnTo>
                  <a:cubicBezTo>
                    <a:pt x="257505" y="5392583"/>
                    <a:pt x="433673" y="5500009"/>
                    <a:pt x="618798" y="5584607"/>
                  </a:cubicBezTo>
                  <a:cubicBezTo>
                    <a:pt x="790710" y="5663125"/>
                    <a:pt x="968770" y="5722306"/>
                    <a:pt x="1151695" y="5761857"/>
                  </a:cubicBezTo>
                  <a:lnTo>
                    <a:pt x="1364580" y="5796001"/>
                  </a:lnTo>
                  <a:lnTo>
                    <a:pt x="0" y="5796001"/>
                  </a:lnTo>
                  <a:close/>
                  <a:moveTo>
                    <a:pt x="1713788" y="0"/>
                  </a:moveTo>
                  <a:cubicBezTo>
                    <a:pt x="3545413" y="0"/>
                    <a:pt x="5557892" y="2025871"/>
                    <a:pt x="4987953" y="3992158"/>
                  </a:cubicBezTo>
                  <a:cubicBezTo>
                    <a:pt x="4737442" y="4856134"/>
                    <a:pt x="4285216" y="4636462"/>
                    <a:pt x="3685105" y="5224946"/>
                  </a:cubicBezTo>
                  <a:cubicBezTo>
                    <a:pt x="3521946" y="5384990"/>
                    <a:pt x="3369474" y="5552580"/>
                    <a:pt x="3215548" y="5711797"/>
                  </a:cubicBezTo>
                  <a:lnTo>
                    <a:pt x="3131871" y="5796001"/>
                  </a:lnTo>
                  <a:lnTo>
                    <a:pt x="1917858" y="5796001"/>
                  </a:lnTo>
                  <a:lnTo>
                    <a:pt x="2003797" y="5774314"/>
                  </a:lnTo>
                  <a:cubicBezTo>
                    <a:pt x="2274866" y="5680612"/>
                    <a:pt x="2506021" y="5447849"/>
                    <a:pt x="2849381" y="5084958"/>
                  </a:cubicBezTo>
                  <a:cubicBezTo>
                    <a:pt x="2954055" y="4974404"/>
                    <a:pt x="3062270" y="4860082"/>
                    <a:pt x="3178679" y="4745758"/>
                  </a:cubicBezTo>
                  <a:cubicBezTo>
                    <a:pt x="3483577" y="4446761"/>
                    <a:pt x="3764263" y="4302105"/>
                    <a:pt x="3969142" y="4196398"/>
                  </a:cubicBezTo>
                  <a:cubicBezTo>
                    <a:pt x="4069906" y="4144529"/>
                    <a:pt x="4149251" y="4103431"/>
                    <a:pt x="4185198" y="4067178"/>
                  </a:cubicBezTo>
                  <a:cubicBezTo>
                    <a:pt x="4225429" y="4026438"/>
                    <a:pt x="4267708" y="3934369"/>
                    <a:pt x="4304401" y="3808022"/>
                  </a:cubicBezTo>
                  <a:cubicBezTo>
                    <a:pt x="4398272" y="3484435"/>
                    <a:pt x="4400693" y="3145054"/>
                    <a:pt x="4312036" y="2799394"/>
                  </a:cubicBezTo>
                  <a:cubicBezTo>
                    <a:pt x="4226918" y="2467731"/>
                    <a:pt x="4056124" y="2132658"/>
                    <a:pt x="3817903" y="1830249"/>
                  </a:cubicBezTo>
                  <a:cubicBezTo>
                    <a:pt x="3547276" y="1486741"/>
                    <a:pt x="3202705" y="1196357"/>
                    <a:pt x="2821256" y="990682"/>
                  </a:cubicBezTo>
                  <a:cubicBezTo>
                    <a:pt x="2448933" y="789853"/>
                    <a:pt x="2065994" y="683787"/>
                    <a:pt x="1713788" y="683787"/>
                  </a:cubicBezTo>
                  <a:cubicBezTo>
                    <a:pt x="1106552" y="683787"/>
                    <a:pt x="530689" y="887150"/>
                    <a:pt x="66552" y="1261053"/>
                  </a:cubicBezTo>
                  <a:lnTo>
                    <a:pt x="0" y="1320232"/>
                  </a:lnTo>
                  <a:lnTo>
                    <a:pt x="0" y="470600"/>
                  </a:lnTo>
                  <a:lnTo>
                    <a:pt x="57413" y="434140"/>
                  </a:lnTo>
                  <a:cubicBezTo>
                    <a:pt x="544780"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62C44622-9766-4F88-A9B0-A71B34E4F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111816"/>
              <a:ext cx="5064554" cy="5746185"/>
            </a:xfrm>
            <a:custGeom>
              <a:avLst/>
              <a:gdLst>
                <a:gd name="connsiteX0" fmla="*/ 0 w 5064554"/>
                <a:gd name="connsiteY0" fmla="*/ 5562249 h 5746185"/>
                <a:gd name="connsiteX1" fmla="*/ 46809 w 5064554"/>
                <a:gd name="connsiteY1" fmla="*/ 5601914 h 5746185"/>
                <a:gd name="connsiteX2" fmla="*/ 103803 w 5064554"/>
                <a:gd name="connsiteY2" fmla="*/ 5645347 h 5746185"/>
                <a:gd name="connsiteX3" fmla="*/ 161915 w 5064554"/>
                <a:gd name="connsiteY3" fmla="*/ 5687702 h 5746185"/>
                <a:gd name="connsiteX4" fmla="*/ 220771 w 5064554"/>
                <a:gd name="connsiteY4" fmla="*/ 5729158 h 5746185"/>
                <a:gd name="connsiteX5" fmla="*/ 246285 w 5064554"/>
                <a:gd name="connsiteY5" fmla="*/ 5746185 h 5746185"/>
                <a:gd name="connsiteX6" fmla="*/ 0 w 5064554"/>
                <a:gd name="connsiteY6" fmla="*/ 5746185 h 5746185"/>
                <a:gd name="connsiteX7" fmla="*/ 1720118 w 5064554"/>
                <a:gd name="connsiteY7" fmla="*/ 79 h 5746185"/>
                <a:gd name="connsiteX8" fmla="*/ 2041220 w 5064554"/>
                <a:gd name="connsiteY8" fmla="*/ 19280 h 5746185"/>
                <a:gd name="connsiteX9" fmla="*/ 2356178 w 5064554"/>
                <a:gd name="connsiteY9" fmla="*/ 76533 h 5746185"/>
                <a:gd name="connsiteX10" fmla="*/ 2956476 w 5064554"/>
                <a:gd name="connsiteY10" fmla="*/ 284898 h 5746185"/>
                <a:gd name="connsiteX11" fmla="*/ 3238838 w 5064554"/>
                <a:gd name="connsiteY11" fmla="*/ 428117 h 5746185"/>
                <a:gd name="connsiteX12" fmla="*/ 3508346 w 5064554"/>
                <a:gd name="connsiteY12" fmla="*/ 593052 h 5746185"/>
                <a:gd name="connsiteX13" fmla="*/ 4003038 w 5064554"/>
                <a:gd name="connsiteY13" fmla="*/ 983938 h 5746185"/>
                <a:gd name="connsiteX14" fmla="*/ 4429376 w 5064554"/>
                <a:gd name="connsiteY14" fmla="*/ 1448410 h 5746185"/>
                <a:gd name="connsiteX15" fmla="*/ 4770594 w 5064554"/>
                <a:gd name="connsiteY15" fmla="*/ 1980902 h 5746185"/>
                <a:gd name="connsiteX16" fmla="*/ 4902648 w 5064554"/>
                <a:gd name="connsiteY16" fmla="*/ 2270210 h 5746185"/>
                <a:gd name="connsiteX17" fmla="*/ 4931144 w 5064554"/>
                <a:gd name="connsiteY17" fmla="*/ 2344691 h 5746185"/>
                <a:gd name="connsiteX18" fmla="*/ 4957220 w 5064554"/>
                <a:gd name="connsiteY18" fmla="*/ 2420068 h 5746185"/>
                <a:gd name="connsiteX19" fmla="*/ 4980316 w 5064554"/>
                <a:gd name="connsiteY19" fmla="*/ 2496522 h 5746185"/>
                <a:gd name="connsiteX20" fmla="*/ 5000617 w 5064554"/>
                <a:gd name="connsiteY20" fmla="*/ 2574414 h 5746185"/>
                <a:gd name="connsiteX21" fmla="*/ 5063572 w 5064554"/>
                <a:gd name="connsiteY21" fmla="*/ 3209382 h 5746185"/>
                <a:gd name="connsiteX22" fmla="*/ 5028556 w 5064554"/>
                <a:gd name="connsiteY22" fmla="*/ 3526687 h 5746185"/>
                <a:gd name="connsiteX23" fmla="*/ 4946789 w 5064554"/>
                <a:gd name="connsiteY23" fmla="*/ 3833942 h 5746185"/>
                <a:gd name="connsiteX24" fmla="*/ 4837646 w 5064554"/>
                <a:gd name="connsiteY24" fmla="*/ 4130967 h 5746185"/>
                <a:gd name="connsiteX25" fmla="*/ 4769104 w 5064554"/>
                <a:gd name="connsiteY25" fmla="*/ 4278673 h 5746185"/>
                <a:gd name="connsiteX26" fmla="*/ 4680818 w 5064554"/>
                <a:gd name="connsiteY26" fmla="*/ 4422429 h 5746185"/>
                <a:gd name="connsiteX27" fmla="*/ 4567762 w 5064554"/>
                <a:gd name="connsiteY27" fmla="*/ 4555058 h 5746185"/>
                <a:gd name="connsiteX28" fmla="*/ 4502759 w 5064554"/>
                <a:gd name="connsiteY28" fmla="*/ 4613925 h 5746185"/>
                <a:gd name="connsiteX29" fmla="*/ 4434218 w 5064554"/>
                <a:gd name="connsiteY29" fmla="*/ 4666689 h 5746185"/>
                <a:gd name="connsiteX30" fmla="*/ 4160610 w 5064554"/>
                <a:gd name="connsiteY30" fmla="*/ 4832881 h 5746185"/>
                <a:gd name="connsiteX31" fmla="*/ 3920156 w 5064554"/>
                <a:gd name="connsiteY31" fmla="*/ 4984175 h 5746185"/>
                <a:gd name="connsiteX32" fmla="*/ 3812501 w 5064554"/>
                <a:gd name="connsiteY32" fmla="*/ 5068168 h 5746185"/>
                <a:gd name="connsiteX33" fmla="*/ 3711179 w 5064554"/>
                <a:gd name="connsiteY33" fmla="*/ 5159158 h 5746185"/>
                <a:gd name="connsiteX34" fmla="*/ 3662380 w 5064554"/>
                <a:gd name="connsiteY34" fmla="*/ 5207795 h 5746185"/>
                <a:gd name="connsiteX35" fmla="*/ 3612091 w 5064554"/>
                <a:gd name="connsiteY35" fmla="*/ 5259662 h 5746185"/>
                <a:gd name="connsiteX36" fmla="*/ 3511327 w 5064554"/>
                <a:gd name="connsiteY36" fmla="*/ 5365012 h 5746185"/>
                <a:gd name="connsiteX37" fmla="*/ 3302909 w 5064554"/>
                <a:gd name="connsiteY37" fmla="*/ 5577146 h 5746185"/>
                <a:gd name="connsiteX38" fmla="*/ 3195253 w 5064554"/>
                <a:gd name="connsiteY38" fmla="*/ 5683753 h 5746185"/>
                <a:gd name="connsiteX39" fmla="*/ 3129248 w 5064554"/>
                <a:gd name="connsiteY39" fmla="*/ 5746185 h 5746185"/>
                <a:gd name="connsiteX40" fmla="*/ 2696114 w 5064554"/>
                <a:gd name="connsiteY40" fmla="*/ 5746185 h 5746185"/>
                <a:gd name="connsiteX41" fmla="*/ 2854035 w 5064554"/>
                <a:gd name="connsiteY41" fmla="*/ 5578941 h 5746185"/>
                <a:gd name="connsiteX42" fmla="*/ 2949771 w 5064554"/>
                <a:gd name="connsiteY42" fmla="*/ 5468566 h 5746185"/>
                <a:gd name="connsiteX43" fmla="*/ 3045690 w 5064554"/>
                <a:gd name="connsiteY43" fmla="*/ 5356219 h 5746185"/>
                <a:gd name="connsiteX44" fmla="*/ 3243679 w 5064554"/>
                <a:gd name="connsiteY44" fmla="*/ 5129905 h 5746185"/>
                <a:gd name="connsiteX45" fmla="*/ 3350402 w 5064554"/>
                <a:gd name="connsiteY45" fmla="*/ 5019889 h 5746185"/>
                <a:gd name="connsiteX46" fmla="*/ 3405908 w 5064554"/>
                <a:gd name="connsiteY46" fmla="*/ 4965868 h 5746185"/>
                <a:gd name="connsiteX47" fmla="*/ 3465323 w 5064554"/>
                <a:gd name="connsiteY47" fmla="*/ 4911130 h 5746185"/>
                <a:gd name="connsiteX48" fmla="*/ 3728872 w 5064554"/>
                <a:gd name="connsiteY48" fmla="*/ 4715505 h 5746185"/>
                <a:gd name="connsiteX49" fmla="*/ 4012537 w 5064554"/>
                <a:gd name="connsiteY49" fmla="*/ 4566545 h 5746185"/>
                <a:gd name="connsiteX50" fmla="*/ 4146455 w 5064554"/>
                <a:gd name="connsiteY50" fmla="*/ 4502832 h 5746185"/>
                <a:gd name="connsiteX51" fmla="*/ 4265658 w 5064554"/>
                <a:gd name="connsiteY51" fmla="*/ 4436787 h 5746185"/>
                <a:gd name="connsiteX52" fmla="*/ 4447068 w 5064554"/>
                <a:gd name="connsiteY52" fmla="*/ 4266826 h 5746185"/>
                <a:gd name="connsiteX53" fmla="*/ 4561802 w 5064554"/>
                <a:gd name="connsiteY53" fmla="*/ 4033693 h 5746185"/>
                <a:gd name="connsiteX54" fmla="*/ 4618237 w 5064554"/>
                <a:gd name="connsiteY54" fmla="*/ 3765564 h 5746185"/>
                <a:gd name="connsiteX55" fmla="*/ 4628108 w 5064554"/>
                <a:gd name="connsiteY55" fmla="*/ 3492050 h 5746185"/>
                <a:gd name="connsiteX56" fmla="*/ 4609670 w 5064554"/>
                <a:gd name="connsiteY56" fmla="*/ 3222125 h 5746185"/>
                <a:gd name="connsiteX57" fmla="*/ 4567390 w 5064554"/>
                <a:gd name="connsiteY57" fmla="*/ 2956508 h 5746185"/>
                <a:gd name="connsiteX58" fmla="*/ 4501083 w 5064554"/>
                <a:gd name="connsiteY58" fmla="*/ 2695555 h 5746185"/>
                <a:gd name="connsiteX59" fmla="*/ 4320789 w 5064554"/>
                <a:gd name="connsiteY59" fmla="*/ 2183167 h 5746185"/>
                <a:gd name="connsiteX60" fmla="*/ 4055189 w 5064554"/>
                <a:gd name="connsiteY60" fmla="*/ 1697159 h 5746185"/>
                <a:gd name="connsiteX61" fmla="*/ 3893334 w 5064554"/>
                <a:gd name="connsiteY61" fmla="*/ 1467972 h 5746185"/>
                <a:gd name="connsiteX62" fmla="*/ 3712854 w 5064554"/>
                <a:gd name="connsiteY62" fmla="*/ 1250454 h 5746185"/>
                <a:gd name="connsiteX63" fmla="*/ 3300486 w 5064554"/>
                <a:gd name="connsiteY63" fmla="*/ 856873 h 5746185"/>
                <a:gd name="connsiteX64" fmla="*/ 2823118 w 5064554"/>
                <a:gd name="connsiteY64" fmla="*/ 536158 h 5746185"/>
                <a:gd name="connsiteX65" fmla="*/ 2759232 w 5064554"/>
                <a:gd name="connsiteY65" fmla="*/ 502417 h 5746185"/>
                <a:gd name="connsiteX66" fmla="*/ 2694601 w 5064554"/>
                <a:gd name="connsiteY66" fmla="*/ 470293 h 5746185"/>
                <a:gd name="connsiteX67" fmla="*/ 2628854 w 5064554"/>
                <a:gd name="connsiteY67" fmla="*/ 440142 h 5746185"/>
                <a:gd name="connsiteX68" fmla="*/ 2562361 w 5064554"/>
                <a:gd name="connsiteY68" fmla="*/ 411605 h 5746185"/>
                <a:gd name="connsiteX69" fmla="*/ 2289497 w 5064554"/>
                <a:gd name="connsiteY69" fmla="*/ 316484 h 5746185"/>
                <a:gd name="connsiteX70" fmla="*/ 2007510 w 5064554"/>
                <a:gd name="connsiteY70" fmla="*/ 254927 h 5746185"/>
                <a:gd name="connsiteX71" fmla="*/ 1720677 w 5064554"/>
                <a:gd name="connsiteY71" fmla="*/ 231775 h 5746185"/>
                <a:gd name="connsiteX72" fmla="*/ 1144034 w 5064554"/>
                <a:gd name="connsiteY72" fmla="*/ 303923 h 5746185"/>
                <a:gd name="connsiteX73" fmla="*/ 609856 w 5064554"/>
                <a:gd name="connsiteY73" fmla="*/ 517135 h 5746185"/>
                <a:gd name="connsiteX74" fmla="*/ 137330 w 5064554"/>
                <a:gd name="connsiteY74" fmla="*/ 828337 h 5746185"/>
                <a:gd name="connsiteX75" fmla="*/ 0 w 5064554"/>
                <a:gd name="connsiteY75" fmla="*/ 943022 h 5746185"/>
                <a:gd name="connsiteX76" fmla="*/ 0 w 5064554"/>
                <a:gd name="connsiteY76" fmla="*/ 441968 h 5746185"/>
                <a:gd name="connsiteX77" fmla="*/ 170854 w 5064554"/>
                <a:gd name="connsiteY77" fmla="*/ 345537 h 5746185"/>
                <a:gd name="connsiteX78" fmla="*/ 466998 w 5064554"/>
                <a:gd name="connsiteY78" fmla="*/ 218852 h 5746185"/>
                <a:gd name="connsiteX79" fmla="*/ 1086479 w 5064554"/>
                <a:gd name="connsiteY79" fmla="*/ 56253 h 5746185"/>
                <a:gd name="connsiteX80" fmla="*/ 1720118 w 5064554"/>
                <a:gd name="connsiteY80" fmla="*/ 79 h 5746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5064554" h="5746185">
                  <a:moveTo>
                    <a:pt x="0" y="5562249"/>
                  </a:moveTo>
                  <a:lnTo>
                    <a:pt x="46809" y="5601914"/>
                  </a:lnTo>
                  <a:cubicBezTo>
                    <a:pt x="65807" y="5616093"/>
                    <a:pt x="84433" y="5631168"/>
                    <a:pt x="103803" y="5645347"/>
                  </a:cubicBezTo>
                  <a:lnTo>
                    <a:pt x="161915" y="5687702"/>
                  </a:lnTo>
                  <a:lnTo>
                    <a:pt x="220771" y="5729158"/>
                  </a:lnTo>
                  <a:lnTo>
                    <a:pt x="246285" y="5746185"/>
                  </a:lnTo>
                  <a:lnTo>
                    <a:pt x="0" y="5746185"/>
                  </a:lnTo>
                  <a:close/>
                  <a:moveTo>
                    <a:pt x="1720118" y="79"/>
                  </a:moveTo>
                  <a:cubicBezTo>
                    <a:pt x="1827587" y="-820"/>
                    <a:pt x="1935057" y="6001"/>
                    <a:pt x="2041220" y="19280"/>
                  </a:cubicBezTo>
                  <a:cubicBezTo>
                    <a:pt x="2147573" y="31844"/>
                    <a:pt x="2252621" y="51766"/>
                    <a:pt x="2356178" y="76533"/>
                  </a:cubicBezTo>
                  <a:cubicBezTo>
                    <a:pt x="2563478" y="126245"/>
                    <a:pt x="2764261" y="197316"/>
                    <a:pt x="2956476" y="284898"/>
                  </a:cubicBezTo>
                  <a:cubicBezTo>
                    <a:pt x="3052583" y="329049"/>
                    <a:pt x="3147013" y="376429"/>
                    <a:pt x="3238838" y="428117"/>
                  </a:cubicBezTo>
                  <a:cubicBezTo>
                    <a:pt x="3331032" y="479266"/>
                    <a:pt x="3421180" y="534185"/>
                    <a:pt x="3508346" y="593052"/>
                  </a:cubicBezTo>
                  <a:cubicBezTo>
                    <a:pt x="3682868" y="710785"/>
                    <a:pt x="3849007" y="840722"/>
                    <a:pt x="4003038" y="983938"/>
                  </a:cubicBezTo>
                  <a:cubicBezTo>
                    <a:pt x="4157071" y="1127158"/>
                    <a:pt x="4300488" y="1282041"/>
                    <a:pt x="4429376" y="1448410"/>
                  </a:cubicBezTo>
                  <a:cubicBezTo>
                    <a:pt x="4558636" y="1614781"/>
                    <a:pt x="4672623" y="1793174"/>
                    <a:pt x="4770594" y="1980902"/>
                  </a:cubicBezTo>
                  <a:cubicBezTo>
                    <a:pt x="4819206" y="2074945"/>
                    <a:pt x="4862977" y="2171681"/>
                    <a:pt x="4902648" y="2270210"/>
                  </a:cubicBezTo>
                  <a:cubicBezTo>
                    <a:pt x="4912334" y="2294978"/>
                    <a:pt x="4922390" y="2319565"/>
                    <a:pt x="4931144" y="2344691"/>
                  </a:cubicBezTo>
                  <a:lnTo>
                    <a:pt x="4957220" y="2420068"/>
                  </a:lnTo>
                  <a:lnTo>
                    <a:pt x="4980316" y="2496522"/>
                  </a:lnTo>
                  <a:cubicBezTo>
                    <a:pt x="4987766" y="2522187"/>
                    <a:pt x="4993911" y="2548031"/>
                    <a:pt x="5000617" y="2574414"/>
                  </a:cubicBezTo>
                  <a:cubicBezTo>
                    <a:pt x="5051278" y="2781523"/>
                    <a:pt x="5069160" y="2996351"/>
                    <a:pt x="5063572" y="3209382"/>
                  </a:cubicBezTo>
                  <a:cubicBezTo>
                    <a:pt x="5060778" y="3315809"/>
                    <a:pt x="5049043" y="3422236"/>
                    <a:pt x="5028556" y="3526687"/>
                  </a:cubicBezTo>
                  <a:cubicBezTo>
                    <a:pt x="5008069" y="3631141"/>
                    <a:pt x="4979571" y="3733619"/>
                    <a:pt x="4946789" y="3833942"/>
                  </a:cubicBezTo>
                  <a:cubicBezTo>
                    <a:pt x="4914009" y="3934267"/>
                    <a:pt x="4879179" y="4032079"/>
                    <a:pt x="4837646" y="4130967"/>
                  </a:cubicBezTo>
                  <a:cubicBezTo>
                    <a:pt x="4816971" y="4180322"/>
                    <a:pt x="4794620" y="4229678"/>
                    <a:pt x="4769104" y="4278673"/>
                  </a:cubicBezTo>
                  <a:cubicBezTo>
                    <a:pt x="4743029" y="4327308"/>
                    <a:pt x="4714530" y="4375946"/>
                    <a:pt x="4680818" y="4422429"/>
                  </a:cubicBezTo>
                  <a:cubicBezTo>
                    <a:pt x="4647478" y="4469092"/>
                    <a:pt x="4609482" y="4513961"/>
                    <a:pt x="4567762" y="4555058"/>
                  </a:cubicBezTo>
                  <a:cubicBezTo>
                    <a:pt x="4546715" y="4575518"/>
                    <a:pt x="4525110" y="4595260"/>
                    <a:pt x="4502759" y="4613925"/>
                  </a:cubicBezTo>
                  <a:cubicBezTo>
                    <a:pt x="4480408" y="4632591"/>
                    <a:pt x="4457313" y="4649999"/>
                    <a:pt x="4434218" y="4666689"/>
                  </a:cubicBezTo>
                  <a:cubicBezTo>
                    <a:pt x="4341090" y="4733452"/>
                    <a:pt x="4246659" y="4783347"/>
                    <a:pt x="4160610" y="4832881"/>
                  </a:cubicBezTo>
                  <a:cubicBezTo>
                    <a:pt x="4074002" y="4881876"/>
                    <a:pt x="3994471" y="4930513"/>
                    <a:pt x="3920156" y="4984175"/>
                  </a:cubicBezTo>
                  <a:cubicBezTo>
                    <a:pt x="3882905" y="5010734"/>
                    <a:pt x="3847144" y="5038913"/>
                    <a:pt x="3812501" y="5068168"/>
                  </a:cubicBezTo>
                  <a:cubicBezTo>
                    <a:pt x="3777485" y="5097062"/>
                    <a:pt x="3743960" y="5127752"/>
                    <a:pt x="3711179" y="5159158"/>
                  </a:cubicBezTo>
                  <a:cubicBezTo>
                    <a:pt x="3694601" y="5175132"/>
                    <a:pt x="3679143" y="5190745"/>
                    <a:pt x="3662380" y="5207795"/>
                  </a:cubicBezTo>
                  <a:lnTo>
                    <a:pt x="3612091" y="5259662"/>
                  </a:lnTo>
                  <a:lnTo>
                    <a:pt x="3511327" y="5365012"/>
                  </a:lnTo>
                  <a:cubicBezTo>
                    <a:pt x="3443530" y="5435544"/>
                    <a:pt x="3373686" y="5505897"/>
                    <a:pt x="3302909" y="5577146"/>
                  </a:cubicBezTo>
                  <a:cubicBezTo>
                    <a:pt x="3267520" y="5612861"/>
                    <a:pt x="3231573" y="5648219"/>
                    <a:pt x="3195253" y="5683753"/>
                  </a:cubicBezTo>
                  <a:lnTo>
                    <a:pt x="3129248" y="5746185"/>
                  </a:lnTo>
                  <a:lnTo>
                    <a:pt x="2696114" y="5746185"/>
                  </a:lnTo>
                  <a:lnTo>
                    <a:pt x="2854035" y="5578941"/>
                  </a:lnTo>
                  <a:cubicBezTo>
                    <a:pt x="2886257" y="5542689"/>
                    <a:pt x="2917921" y="5505718"/>
                    <a:pt x="2949771" y="5468566"/>
                  </a:cubicBezTo>
                  <a:lnTo>
                    <a:pt x="3045690" y="5356219"/>
                  </a:lnTo>
                  <a:cubicBezTo>
                    <a:pt x="3110136" y="5281019"/>
                    <a:pt x="3174578" y="5204384"/>
                    <a:pt x="3243679" y="5129905"/>
                  </a:cubicBezTo>
                  <a:cubicBezTo>
                    <a:pt x="3278324" y="5092934"/>
                    <a:pt x="3313897" y="5056143"/>
                    <a:pt x="3350402" y="5019889"/>
                  </a:cubicBezTo>
                  <a:lnTo>
                    <a:pt x="3405908" y="4965868"/>
                  </a:lnTo>
                  <a:cubicBezTo>
                    <a:pt x="3424533" y="4947921"/>
                    <a:pt x="3445208" y="4929077"/>
                    <a:pt x="3465323" y="4911130"/>
                  </a:cubicBezTo>
                  <a:cubicBezTo>
                    <a:pt x="3546342" y="4838623"/>
                    <a:pt x="3635745" y="4772936"/>
                    <a:pt x="3728872" y="4715505"/>
                  </a:cubicBezTo>
                  <a:cubicBezTo>
                    <a:pt x="3821999" y="4657895"/>
                    <a:pt x="3919784" y="4609976"/>
                    <a:pt x="4012537" y="4566545"/>
                  </a:cubicBezTo>
                  <a:cubicBezTo>
                    <a:pt x="4058915" y="4544830"/>
                    <a:pt x="4103989" y="4524011"/>
                    <a:pt x="4146455" y="4502832"/>
                  </a:cubicBezTo>
                  <a:cubicBezTo>
                    <a:pt x="4189107" y="4481656"/>
                    <a:pt x="4229152" y="4460298"/>
                    <a:pt x="4265658" y="4436787"/>
                  </a:cubicBezTo>
                  <a:cubicBezTo>
                    <a:pt x="4339041" y="4390303"/>
                    <a:pt x="4398456" y="4335026"/>
                    <a:pt x="4447068" y="4266826"/>
                  </a:cubicBezTo>
                  <a:cubicBezTo>
                    <a:pt x="4495309" y="4198628"/>
                    <a:pt x="4533305" y="4118942"/>
                    <a:pt x="4561802" y="4033693"/>
                  </a:cubicBezTo>
                  <a:cubicBezTo>
                    <a:pt x="4590112" y="3948445"/>
                    <a:pt x="4608180" y="3856557"/>
                    <a:pt x="4618237" y="3765564"/>
                  </a:cubicBezTo>
                  <a:cubicBezTo>
                    <a:pt x="4627922" y="3674214"/>
                    <a:pt x="4630157" y="3582682"/>
                    <a:pt x="4628108" y="3492050"/>
                  </a:cubicBezTo>
                  <a:cubicBezTo>
                    <a:pt x="4625128" y="3401236"/>
                    <a:pt x="4618611" y="3311322"/>
                    <a:pt x="4609670" y="3222125"/>
                  </a:cubicBezTo>
                  <a:cubicBezTo>
                    <a:pt x="4600543" y="3132928"/>
                    <a:pt x="4586760" y="3044269"/>
                    <a:pt x="4567390" y="2956508"/>
                  </a:cubicBezTo>
                  <a:cubicBezTo>
                    <a:pt x="4548205" y="2868747"/>
                    <a:pt x="4525296" y="2782062"/>
                    <a:pt x="4501083" y="2695555"/>
                  </a:cubicBezTo>
                  <a:cubicBezTo>
                    <a:pt x="4452658" y="2522726"/>
                    <a:pt x="4395662" y="2350434"/>
                    <a:pt x="4320789" y="2183167"/>
                  </a:cubicBezTo>
                  <a:cubicBezTo>
                    <a:pt x="4245914" y="2015899"/>
                    <a:pt x="4157071" y="1853298"/>
                    <a:pt x="4055189" y="1697159"/>
                  </a:cubicBezTo>
                  <a:cubicBezTo>
                    <a:pt x="4004157" y="1619267"/>
                    <a:pt x="3950142" y="1542813"/>
                    <a:pt x="3893334" y="1467972"/>
                  </a:cubicBezTo>
                  <a:cubicBezTo>
                    <a:pt x="3836528" y="1393134"/>
                    <a:pt x="3775995" y="1320986"/>
                    <a:pt x="3712854" y="1250454"/>
                  </a:cubicBezTo>
                  <a:cubicBezTo>
                    <a:pt x="3587133" y="1109210"/>
                    <a:pt x="3449118" y="977120"/>
                    <a:pt x="3300486" y="856873"/>
                  </a:cubicBezTo>
                  <a:cubicBezTo>
                    <a:pt x="3152043" y="736089"/>
                    <a:pt x="2992237" y="628047"/>
                    <a:pt x="2823118" y="536158"/>
                  </a:cubicBezTo>
                  <a:cubicBezTo>
                    <a:pt x="2801884" y="524852"/>
                    <a:pt x="2780652" y="513367"/>
                    <a:pt x="2759232" y="502417"/>
                  </a:cubicBezTo>
                  <a:lnTo>
                    <a:pt x="2694601" y="470293"/>
                  </a:lnTo>
                  <a:lnTo>
                    <a:pt x="2628854" y="440142"/>
                  </a:lnTo>
                  <a:cubicBezTo>
                    <a:pt x="2606875" y="430092"/>
                    <a:pt x="2584525" y="421117"/>
                    <a:pt x="2562361" y="411605"/>
                  </a:cubicBezTo>
                  <a:cubicBezTo>
                    <a:pt x="2473517" y="374455"/>
                    <a:pt x="2382068" y="343227"/>
                    <a:pt x="2289497" y="316484"/>
                  </a:cubicBezTo>
                  <a:cubicBezTo>
                    <a:pt x="2196929" y="289923"/>
                    <a:pt x="2102498" y="269643"/>
                    <a:pt x="2007510" y="254927"/>
                  </a:cubicBezTo>
                  <a:cubicBezTo>
                    <a:pt x="1912333" y="240748"/>
                    <a:pt x="1816411" y="232852"/>
                    <a:pt x="1720677" y="231775"/>
                  </a:cubicBezTo>
                  <a:cubicBezTo>
                    <a:pt x="1526042" y="230339"/>
                    <a:pt x="1331219" y="254747"/>
                    <a:pt x="1144034" y="303923"/>
                  </a:cubicBezTo>
                  <a:cubicBezTo>
                    <a:pt x="956475" y="352739"/>
                    <a:pt x="777671" y="427399"/>
                    <a:pt x="609856" y="517135"/>
                  </a:cubicBezTo>
                  <a:cubicBezTo>
                    <a:pt x="441854" y="607049"/>
                    <a:pt x="284843" y="712938"/>
                    <a:pt x="137330" y="828337"/>
                  </a:cubicBezTo>
                  <a:lnTo>
                    <a:pt x="0" y="943022"/>
                  </a:lnTo>
                  <a:lnTo>
                    <a:pt x="0" y="441968"/>
                  </a:lnTo>
                  <a:lnTo>
                    <a:pt x="170854" y="345537"/>
                  </a:lnTo>
                  <a:cubicBezTo>
                    <a:pt x="267240" y="298045"/>
                    <a:pt x="366234" y="255824"/>
                    <a:pt x="466998" y="218852"/>
                  </a:cubicBezTo>
                  <a:cubicBezTo>
                    <a:pt x="668527" y="144732"/>
                    <a:pt x="876944" y="92505"/>
                    <a:pt x="1086479" y="56253"/>
                  </a:cubicBezTo>
                  <a:cubicBezTo>
                    <a:pt x="1296203" y="20358"/>
                    <a:pt x="1507974" y="1514"/>
                    <a:pt x="1720118" y="79"/>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9" name="Freeform: Shape 38">
              <a:extLst>
                <a:ext uri="{FF2B5EF4-FFF2-40B4-BE49-F238E27FC236}">
                  <a16:creationId xmlns:a16="http://schemas.microsoft.com/office/drawing/2014/main" id="{76DA3EB3-67D4-47DC-A531-F4B0EB029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35182"/>
              <a:ext cx="5401995" cy="5922818"/>
            </a:xfrm>
            <a:custGeom>
              <a:avLst/>
              <a:gdLst>
                <a:gd name="connsiteX0" fmla="*/ 0 w 5401995"/>
                <a:gd name="connsiteY0" fmla="*/ 5912646 h 5922818"/>
                <a:gd name="connsiteX1" fmla="*/ 15931 w 5401995"/>
                <a:gd name="connsiteY1" fmla="*/ 5922818 h 5922818"/>
                <a:gd name="connsiteX2" fmla="*/ 0 w 5401995"/>
                <a:gd name="connsiteY2" fmla="*/ 5922818 h 5922818"/>
                <a:gd name="connsiteX3" fmla="*/ 1741724 w 5401995"/>
                <a:gd name="connsiteY3" fmla="*/ 0 h 5922818"/>
                <a:gd name="connsiteX4" fmla="*/ 5401995 w 5401995"/>
                <a:gd name="connsiteY4" fmla="*/ 3449232 h 5922818"/>
                <a:gd name="connsiteX5" fmla="*/ 4367046 w 5401995"/>
                <a:gd name="connsiteY5" fmla="*/ 5852517 h 5922818"/>
                <a:gd name="connsiteX6" fmla="*/ 4290573 w 5401995"/>
                <a:gd name="connsiteY6" fmla="*/ 5922818 h 5922818"/>
                <a:gd name="connsiteX7" fmla="*/ 3023725 w 5401995"/>
                <a:gd name="connsiteY7" fmla="*/ 5922818 h 5922818"/>
                <a:gd name="connsiteX8" fmla="*/ 3043643 w 5401995"/>
                <a:gd name="connsiteY8" fmla="*/ 5905761 h 5922818"/>
                <a:gd name="connsiteX9" fmla="*/ 3156885 w 5401995"/>
                <a:gd name="connsiteY9" fmla="*/ 5797204 h 5922818"/>
                <a:gd name="connsiteX10" fmla="*/ 3267706 w 5401995"/>
                <a:gd name="connsiteY10" fmla="*/ 5685616 h 5922818"/>
                <a:gd name="connsiteX11" fmla="*/ 3487673 w 5401995"/>
                <a:gd name="connsiteY11" fmla="*/ 5458875 h 5922818"/>
                <a:gd name="connsiteX12" fmla="*/ 3598682 w 5401995"/>
                <a:gd name="connsiteY12" fmla="*/ 5345506 h 5922818"/>
                <a:gd name="connsiteX13" fmla="*/ 3713227 w 5401995"/>
                <a:gd name="connsiteY13" fmla="*/ 5233203 h 5922818"/>
                <a:gd name="connsiteX14" fmla="*/ 4248708 w 5401995"/>
                <a:gd name="connsiteY14" fmla="*/ 4858691 h 5922818"/>
                <a:gd name="connsiteX15" fmla="*/ 4518032 w 5401995"/>
                <a:gd name="connsiteY15" fmla="*/ 4700401 h 5922818"/>
                <a:gd name="connsiteX16" fmla="*/ 4720304 w 5401995"/>
                <a:gd name="connsiteY16" fmla="*/ 4500399 h 5922818"/>
                <a:gd name="connsiteX17" fmla="*/ 4846027 w 5401995"/>
                <a:gd name="connsiteY17" fmla="*/ 4246029 h 5922818"/>
                <a:gd name="connsiteX18" fmla="*/ 4920900 w 5401995"/>
                <a:gd name="connsiteY18" fmla="*/ 3963496 h 5922818"/>
                <a:gd name="connsiteX19" fmla="*/ 4933752 w 5401995"/>
                <a:gd name="connsiteY19" fmla="*/ 3891303 h 5922818"/>
                <a:gd name="connsiteX20" fmla="*/ 4944740 w 5401995"/>
                <a:gd name="connsiteY20" fmla="*/ 3818931 h 5922818"/>
                <a:gd name="connsiteX21" fmla="*/ 4952935 w 5401995"/>
                <a:gd name="connsiteY21" fmla="*/ 3746381 h 5922818"/>
                <a:gd name="connsiteX22" fmla="*/ 4958896 w 5401995"/>
                <a:gd name="connsiteY22" fmla="*/ 3673652 h 5922818"/>
                <a:gd name="connsiteX23" fmla="*/ 4962249 w 5401995"/>
                <a:gd name="connsiteY23" fmla="*/ 3382920 h 5922818"/>
                <a:gd name="connsiteX24" fmla="*/ 4957593 w 5401995"/>
                <a:gd name="connsiteY24" fmla="*/ 3310370 h 5922818"/>
                <a:gd name="connsiteX25" fmla="*/ 4950515 w 5401995"/>
                <a:gd name="connsiteY25" fmla="*/ 3237998 h 5922818"/>
                <a:gd name="connsiteX26" fmla="*/ 4941761 w 5401995"/>
                <a:gd name="connsiteY26" fmla="*/ 3165805 h 5922818"/>
                <a:gd name="connsiteX27" fmla="*/ 4931145 w 5401995"/>
                <a:gd name="connsiteY27" fmla="*/ 3093968 h 5922818"/>
                <a:gd name="connsiteX28" fmla="*/ 4869122 w 5401995"/>
                <a:gd name="connsiteY28" fmla="*/ 2809296 h 5922818"/>
                <a:gd name="connsiteX29" fmla="*/ 4660144 w 5401995"/>
                <a:gd name="connsiteY29" fmla="*/ 2260271 h 5922818"/>
                <a:gd name="connsiteX30" fmla="*/ 4518404 w 5401995"/>
                <a:gd name="connsiteY30" fmla="*/ 1998593 h 5922818"/>
                <a:gd name="connsiteX31" fmla="*/ 4355246 w 5401995"/>
                <a:gd name="connsiteY31" fmla="*/ 1746720 h 5922818"/>
                <a:gd name="connsiteX32" fmla="*/ 4171971 w 5401995"/>
                <a:gd name="connsiteY32" fmla="*/ 1505719 h 5922818"/>
                <a:gd name="connsiteX33" fmla="*/ 3969141 w 5401995"/>
                <a:gd name="connsiteY33" fmla="*/ 1277017 h 5922818"/>
                <a:gd name="connsiteX34" fmla="*/ 3748056 w 5401995"/>
                <a:gd name="connsiteY34" fmla="*/ 1062043 h 5922818"/>
                <a:gd name="connsiteX35" fmla="*/ 3507974 w 5401995"/>
                <a:gd name="connsiteY35" fmla="*/ 864002 h 5922818"/>
                <a:gd name="connsiteX36" fmla="*/ 3250199 w 5401995"/>
                <a:gd name="connsiteY36" fmla="*/ 684854 h 5922818"/>
                <a:gd name="connsiteX37" fmla="*/ 2974728 w 5401995"/>
                <a:gd name="connsiteY37" fmla="*/ 529060 h 5922818"/>
                <a:gd name="connsiteX38" fmla="*/ 2683054 w 5401995"/>
                <a:gd name="connsiteY38" fmla="*/ 400004 h 5922818"/>
                <a:gd name="connsiteX39" fmla="*/ 2377410 w 5401995"/>
                <a:gd name="connsiteY39" fmla="*/ 302321 h 5922818"/>
                <a:gd name="connsiteX40" fmla="*/ 1738558 w 5401995"/>
                <a:gd name="connsiteY40" fmla="*/ 219075 h 5922818"/>
                <a:gd name="connsiteX41" fmla="*/ 1096353 w 5401995"/>
                <a:gd name="connsiteY41" fmla="*/ 287347 h 5922818"/>
                <a:gd name="connsiteX42" fmla="*/ 1076608 w 5401995"/>
                <a:gd name="connsiteY42" fmla="*/ 291269 h 5922818"/>
                <a:gd name="connsiteX43" fmla="*/ 1057052 w 5401995"/>
                <a:gd name="connsiteY43" fmla="*/ 296081 h 5922818"/>
                <a:gd name="connsiteX44" fmla="*/ 1017940 w 5401995"/>
                <a:gd name="connsiteY44" fmla="*/ 305708 h 5922818"/>
                <a:gd name="connsiteX45" fmla="*/ 939899 w 5401995"/>
                <a:gd name="connsiteY45" fmla="*/ 325137 h 5922818"/>
                <a:gd name="connsiteX46" fmla="*/ 862788 w 5401995"/>
                <a:gd name="connsiteY46" fmla="*/ 347418 h 5922818"/>
                <a:gd name="connsiteX47" fmla="*/ 786052 w 5401995"/>
                <a:gd name="connsiteY47" fmla="*/ 370948 h 5922818"/>
                <a:gd name="connsiteX48" fmla="*/ 710434 w 5401995"/>
                <a:gd name="connsiteY48" fmla="*/ 397152 h 5922818"/>
                <a:gd name="connsiteX49" fmla="*/ 635372 w 5401995"/>
                <a:gd name="connsiteY49" fmla="*/ 424425 h 5922818"/>
                <a:gd name="connsiteX50" fmla="*/ 561615 w 5401995"/>
                <a:gd name="connsiteY50" fmla="*/ 454551 h 5922818"/>
                <a:gd name="connsiteX51" fmla="*/ 488419 w 5401995"/>
                <a:gd name="connsiteY51" fmla="*/ 485744 h 5922818"/>
                <a:gd name="connsiteX52" fmla="*/ 206696 w 5401995"/>
                <a:gd name="connsiteY52" fmla="*/ 629655 h 5922818"/>
                <a:gd name="connsiteX53" fmla="*/ 0 w 5401995"/>
                <a:gd name="connsiteY53" fmla="*/ 763803 h 5922818"/>
                <a:gd name="connsiteX54" fmla="*/ 0 w 5401995"/>
                <a:gd name="connsiteY54" fmla="*/ 418320 h 5922818"/>
                <a:gd name="connsiteX55" fmla="*/ 89677 w 5401995"/>
                <a:gd name="connsiteY55" fmla="*/ 370541 h 5922818"/>
                <a:gd name="connsiteX56" fmla="*/ 1741724 w 5401995"/>
                <a:gd name="connsiteY56" fmla="*/ 0 h 592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401995" h="5922818">
                  <a:moveTo>
                    <a:pt x="0" y="5912646"/>
                  </a:moveTo>
                  <a:lnTo>
                    <a:pt x="15931" y="5922818"/>
                  </a:lnTo>
                  <a:lnTo>
                    <a:pt x="0" y="5922818"/>
                  </a:lnTo>
                  <a:close/>
                  <a:moveTo>
                    <a:pt x="1741724" y="0"/>
                  </a:moveTo>
                  <a:cubicBezTo>
                    <a:pt x="3763330" y="0"/>
                    <a:pt x="5401995" y="1544222"/>
                    <a:pt x="5401995" y="3449232"/>
                  </a:cubicBezTo>
                  <a:cubicBezTo>
                    <a:pt x="5401995" y="4383723"/>
                    <a:pt x="5007554" y="5231364"/>
                    <a:pt x="4367046" y="5852517"/>
                  </a:cubicBezTo>
                  <a:lnTo>
                    <a:pt x="4290573" y="5922818"/>
                  </a:lnTo>
                  <a:lnTo>
                    <a:pt x="3023725" y="5922818"/>
                  </a:lnTo>
                  <a:lnTo>
                    <a:pt x="3043643" y="5905761"/>
                  </a:lnTo>
                  <a:cubicBezTo>
                    <a:pt x="3081825" y="5870109"/>
                    <a:pt x="3119635" y="5833924"/>
                    <a:pt x="3156885" y="5797204"/>
                  </a:cubicBezTo>
                  <a:cubicBezTo>
                    <a:pt x="3194136" y="5760482"/>
                    <a:pt x="3231014" y="5723050"/>
                    <a:pt x="3267706" y="5685616"/>
                  </a:cubicBezTo>
                  <a:cubicBezTo>
                    <a:pt x="3341276" y="5610748"/>
                    <a:pt x="3414103" y="5534633"/>
                    <a:pt x="3487673" y="5458875"/>
                  </a:cubicBezTo>
                  <a:lnTo>
                    <a:pt x="3598682" y="5345506"/>
                  </a:lnTo>
                  <a:cubicBezTo>
                    <a:pt x="3635933" y="5307715"/>
                    <a:pt x="3673369" y="5270460"/>
                    <a:pt x="3713227" y="5233203"/>
                  </a:cubicBezTo>
                  <a:cubicBezTo>
                    <a:pt x="3869868" y="5083827"/>
                    <a:pt x="4057798" y="4960832"/>
                    <a:pt x="4248708" y="4858691"/>
                  </a:cubicBezTo>
                  <a:cubicBezTo>
                    <a:pt x="4343325" y="4806462"/>
                    <a:pt x="4437012" y="4757622"/>
                    <a:pt x="4518032" y="4700401"/>
                  </a:cubicBezTo>
                  <a:cubicBezTo>
                    <a:pt x="4599240" y="4643539"/>
                    <a:pt x="4667408" y="4577761"/>
                    <a:pt x="4720304" y="4500399"/>
                  </a:cubicBezTo>
                  <a:cubicBezTo>
                    <a:pt x="4774131" y="4423929"/>
                    <a:pt x="4813991" y="4336941"/>
                    <a:pt x="4846027" y="4246029"/>
                  </a:cubicBezTo>
                  <a:cubicBezTo>
                    <a:pt x="4878062" y="4155120"/>
                    <a:pt x="4901903" y="4059396"/>
                    <a:pt x="4920900" y="3963496"/>
                  </a:cubicBezTo>
                  <a:cubicBezTo>
                    <a:pt x="4924998" y="3939253"/>
                    <a:pt x="4930213" y="3915366"/>
                    <a:pt x="4933752" y="3891303"/>
                  </a:cubicBezTo>
                  <a:lnTo>
                    <a:pt x="4944740" y="3818931"/>
                  </a:lnTo>
                  <a:lnTo>
                    <a:pt x="4952935" y="3746381"/>
                  </a:lnTo>
                  <a:cubicBezTo>
                    <a:pt x="4956103" y="3722138"/>
                    <a:pt x="4956848" y="3697895"/>
                    <a:pt x="4958896" y="3673652"/>
                  </a:cubicBezTo>
                  <a:cubicBezTo>
                    <a:pt x="4966160" y="3576682"/>
                    <a:pt x="4966346" y="3479712"/>
                    <a:pt x="4962249" y="3382920"/>
                  </a:cubicBezTo>
                  <a:lnTo>
                    <a:pt x="4957593" y="3310370"/>
                  </a:lnTo>
                  <a:cubicBezTo>
                    <a:pt x="4955544" y="3286128"/>
                    <a:pt x="4952750" y="3262063"/>
                    <a:pt x="4950515" y="3237998"/>
                  </a:cubicBezTo>
                  <a:cubicBezTo>
                    <a:pt x="4948466" y="3213755"/>
                    <a:pt x="4944555" y="3189870"/>
                    <a:pt x="4941761" y="3165805"/>
                  </a:cubicBezTo>
                  <a:cubicBezTo>
                    <a:pt x="4939154" y="3141741"/>
                    <a:pt x="4935055" y="3117855"/>
                    <a:pt x="4931145" y="3093968"/>
                  </a:cubicBezTo>
                  <a:cubicBezTo>
                    <a:pt x="4915313" y="2998246"/>
                    <a:pt x="4894639" y="2903237"/>
                    <a:pt x="4869122" y="2809296"/>
                  </a:cubicBezTo>
                  <a:cubicBezTo>
                    <a:pt x="4817156" y="2621416"/>
                    <a:pt x="4746939" y="2437813"/>
                    <a:pt x="4660144" y="2260271"/>
                  </a:cubicBezTo>
                  <a:cubicBezTo>
                    <a:pt x="4616561" y="2171501"/>
                    <a:pt x="4569251" y="2084156"/>
                    <a:pt x="4518404" y="1998593"/>
                  </a:cubicBezTo>
                  <a:cubicBezTo>
                    <a:pt x="4467931" y="1912853"/>
                    <a:pt x="4412986" y="1828894"/>
                    <a:pt x="4355246" y="1746720"/>
                  </a:cubicBezTo>
                  <a:cubicBezTo>
                    <a:pt x="4297694" y="1664544"/>
                    <a:pt x="4236043" y="1584507"/>
                    <a:pt x="4171971" y="1505719"/>
                  </a:cubicBezTo>
                  <a:cubicBezTo>
                    <a:pt x="4107528" y="1427287"/>
                    <a:pt x="4039918" y="1350994"/>
                    <a:pt x="3969141" y="1277017"/>
                  </a:cubicBezTo>
                  <a:cubicBezTo>
                    <a:pt x="3898364" y="1203221"/>
                    <a:pt x="3825167" y="1130849"/>
                    <a:pt x="3748056" y="1062043"/>
                  </a:cubicBezTo>
                  <a:cubicBezTo>
                    <a:pt x="3671133" y="993236"/>
                    <a:pt x="3591043" y="926925"/>
                    <a:pt x="3507974" y="864002"/>
                  </a:cubicBezTo>
                  <a:cubicBezTo>
                    <a:pt x="3424904" y="801078"/>
                    <a:pt x="3339042" y="741005"/>
                    <a:pt x="3250199" y="684854"/>
                  </a:cubicBezTo>
                  <a:cubicBezTo>
                    <a:pt x="3161168" y="629241"/>
                    <a:pt x="3069530" y="576655"/>
                    <a:pt x="2974728" y="529060"/>
                  </a:cubicBezTo>
                  <a:cubicBezTo>
                    <a:pt x="2880110" y="481288"/>
                    <a:pt x="2783072" y="437439"/>
                    <a:pt x="2683054" y="400004"/>
                  </a:cubicBezTo>
                  <a:cubicBezTo>
                    <a:pt x="2583408" y="361858"/>
                    <a:pt x="2481341" y="329058"/>
                    <a:pt x="2377410" y="302321"/>
                  </a:cubicBezTo>
                  <a:cubicBezTo>
                    <a:pt x="2169737" y="248667"/>
                    <a:pt x="1954240" y="218897"/>
                    <a:pt x="1738558" y="219075"/>
                  </a:cubicBezTo>
                  <a:cubicBezTo>
                    <a:pt x="1522503" y="219788"/>
                    <a:pt x="1306634" y="242605"/>
                    <a:pt x="1096353" y="287347"/>
                  </a:cubicBezTo>
                  <a:lnTo>
                    <a:pt x="1076608" y="291269"/>
                  </a:lnTo>
                  <a:lnTo>
                    <a:pt x="1057052" y="296081"/>
                  </a:lnTo>
                  <a:lnTo>
                    <a:pt x="1017940" y="305708"/>
                  </a:lnTo>
                  <a:lnTo>
                    <a:pt x="939899" y="325137"/>
                  </a:lnTo>
                  <a:cubicBezTo>
                    <a:pt x="913823" y="331019"/>
                    <a:pt x="888493" y="339755"/>
                    <a:pt x="862788" y="347418"/>
                  </a:cubicBezTo>
                  <a:lnTo>
                    <a:pt x="786052" y="370948"/>
                  </a:lnTo>
                  <a:cubicBezTo>
                    <a:pt x="760350" y="378258"/>
                    <a:pt x="735578" y="388418"/>
                    <a:pt x="710434" y="397152"/>
                  </a:cubicBezTo>
                  <a:lnTo>
                    <a:pt x="635372" y="424425"/>
                  </a:lnTo>
                  <a:cubicBezTo>
                    <a:pt x="610227" y="432981"/>
                    <a:pt x="586201" y="444390"/>
                    <a:pt x="561615" y="454551"/>
                  </a:cubicBezTo>
                  <a:lnTo>
                    <a:pt x="488419" y="485744"/>
                  </a:lnTo>
                  <a:cubicBezTo>
                    <a:pt x="391519" y="528927"/>
                    <a:pt x="297519" y="577078"/>
                    <a:pt x="206696" y="629655"/>
                  </a:cubicBezTo>
                  <a:lnTo>
                    <a:pt x="0" y="763803"/>
                  </a:lnTo>
                  <a:lnTo>
                    <a:pt x="0" y="418320"/>
                  </a:lnTo>
                  <a:lnTo>
                    <a:pt x="89677" y="370541"/>
                  </a:lnTo>
                  <a:cubicBezTo>
                    <a:pt x="585987" y="133552"/>
                    <a:pt x="1147340" y="0"/>
                    <a:pt x="1741724"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1" name="Group 40">
            <a:extLst>
              <a:ext uri="{FF2B5EF4-FFF2-40B4-BE49-F238E27FC236}">
                <a16:creationId xmlns:a16="http://schemas.microsoft.com/office/drawing/2014/main" id="{2482B707-DAC7-4D8A-BA19-3771A51A64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5815" y="-1438"/>
            <a:ext cx="5699636" cy="3920553"/>
            <a:chOff x="5605815" y="-1438"/>
            <a:chExt cx="5699636" cy="3920553"/>
          </a:xfrm>
        </p:grpSpPr>
        <p:sp>
          <p:nvSpPr>
            <p:cNvPr id="42" name="Freeform: Shape 41">
              <a:extLst>
                <a:ext uri="{FF2B5EF4-FFF2-40B4-BE49-F238E27FC236}">
                  <a16:creationId xmlns:a16="http://schemas.microsoft.com/office/drawing/2014/main" id="{ECB3F052-1839-4D87-A112-D7EF77884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80141" y="-1438"/>
              <a:ext cx="5174061" cy="3697191"/>
            </a:xfrm>
            <a:custGeom>
              <a:avLst/>
              <a:gdLst>
                <a:gd name="connsiteX0" fmla="*/ 264241 w 5174061"/>
                <a:gd name="connsiteY0" fmla="*/ 0 h 3697191"/>
                <a:gd name="connsiteX1" fmla="*/ 654940 w 5174061"/>
                <a:gd name="connsiteY1" fmla="*/ 0 h 3697191"/>
                <a:gd name="connsiteX2" fmla="*/ 634048 w 5174061"/>
                <a:gd name="connsiteY2" fmla="*/ 36881 h 3697191"/>
                <a:gd name="connsiteX3" fmla="*/ 542485 w 5174061"/>
                <a:gd name="connsiteY3" fmla="*/ 238736 h 3697191"/>
                <a:gd name="connsiteX4" fmla="*/ 416337 w 5174061"/>
                <a:gd name="connsiteY4" fmla="*/ 662204 h 3697191"/>
                <a:gd name="connsiteX5" fmla="*/ 382914 w 5174061"/>
                <a:gd name="connsiteY5" fmla="*/ 880245 h 3697191"/>
                <a:gd name="connsiteX6" fmla="*/ 367997 w 5174061"/>
                <a:gd name="connsiteY6" fmla="*/ 1099943 h 3697191"/>
                <a:gd name="connsiteX7" fmla="*/ 371311 w 5174061"/>
                <a:gd name="connsiteY7" fmla="*/ 1320102 h 3697191"/>
                <a:gd name="connsiteX8" fmla="*/ 392397 w 5174061"/>
                <a:gd name="connsiteY8" fmla="*/ 1539340 h 3697191"/>
                <a:gd name="connsiteX9" fmla="*/ 495433 w 5174061"/>
                <a:gd name="connsiteY9" fmla="*/ 1968700 h 3697191"/>
                <a:gd name="connsiteX10" fmla="*/ 680602 w 5174061"/>
                <a:gd name="connsiteY10" fmla="*/ 2372187 h 3697191"/>
                <a:gd name="connsiteX11" fmla="*/ 802053 w 5174061"/>
                <a:gd name="connsiteY11" fmla="*/ 2559474 h 3697191"/>
                <a:gd name="connsiteX12" fmla="*/ 869455 w 5174061"/>
                <a:gd name="connsiteY12" fmla="*/ 2648790 h 3697191"/>
                <a:gd name="connsiteX13" fmla="*/ 941644 w 5174061"/>
                <a:gd name="connsiteY13" fmla="*/ 2735343 h 3697191"/>
                <a:gd name="connsiteX14" fmla="*/ 1267324 w 5174061"/>
                <a:gd name="connsiteY14" fmla="*/ 3048041 h 3697191"/>
                <a:gd name="connsiteX15" fmla="*/ 1311706 w 5174061"/>
                <a:gd name="connsiteY15" fmla="*/ 3083214 h 3697191"/>
                <a:gd name="connsiteX16" fmla="*/ 1356916 w 5174061"/>
                <a:gd name="connsiteY16" fmla="*/ 3117467 h 3697191"/>
                <a:gd name="connsiteX17" fmla="*/ 1402771 w 5174061"/>
                <a:gd name="connsiteY17" fmla="*/ 3150892 h 3697191"/>
                <a:gd name="connsiteX18" fmla="*/ 1449454 w 5174061"/>
                <a:gd name="connsiteY18" fmla="*/ 3183212 h 3697191"/>
                <a:gd name="connsiteX19" fmla="*/ 1643463 w 5174061"/>
                <a:gd name="connsiteY19" fmla="*/ 3301716 h 3697191"/>
                <a:gd name="connsiteX20" fmla="*/ 2064352 w 5174061"/>
                <a:gd name="connsiteY20" fmla="*/ 3476665 h 3697191"/>
                <a:gd name="connsiteX21" fmla="*/ 2516088 w 5174061"/>
                <a:gd name="connsiteY21" fmla="*/ 3544618 h 3697191"/>
                <a:gd name="connsiteX22" fmla="*/ 2573268 w 5174061"/>
                <a:gd name="connsiteY22" fmla="*/ 3544986 h 3697191"/>
                <a:gd name="connsiteX23" fmla="*/ 2628607 w 5174061"/>
                <a:gd name="connsiteY23" fmla="*/ 3542868 h 3697191"/>
                <a:gd name="connsiteX24" fmla="*/ 2737811 w 5174061"/>
                <a:gd name="connsiteY24" fmla="*/ 3528781 h 3697191"/>
                <a:gd name="connsiteX25" fmla="*/ 2945356 w 5174061"/>
                <a:gd name="connsiteY25" fmla="*/ 3461379 h 3697191"/>
                <a:gd name="connsiteX26" fmla="*/ 3132366 w 5174061"/>
                <a:gd name="connsiteY26" fmla="*/ 3346834 h 3697191"/>
                <a:gd name="connsiteX27" fmla="*/ 3299304 w 5174061"/>
                <a:gd name="connsiteY27" fmla="*/ 3198588 h 3697191"/>
                <a:gd name="connsiteX28" fmla="*/ 3452982 w 5174061"/>
                <a:gd name="connsiteY28" fmla="*/ 3029625 h 3697191"/>
                <a:gd name="connsiteX29" fmla="*/ 3527474 w 5174061"/>
                <a:gd name="connsiteY29" fmla="*/ 2940494 h 3697191"/>
                <a:gd name="connsiteX30" fmla="*/ 3602148 w 5174061"/>
                <a:gd name="connsiteY30" fmla="*/ 2849797 h 3697191"/>
                <a:gd name="connsiteX31" fmla="*/ 3756380 w 5174061"/>
                <a:gd name="connsiteY31" fmla="*/ 2667021 h 3697191"/>
                <a:gd name="connsiteX32" fmla="*/ 3839435 w 5174061"/>
                <a:gd name="connsiteY32" fmla="*/ 2578074 h 3697191"/>
                <a:gd name="connsiteX33" fmla="*/ 3882619 w 5174061"/>
                <a:gd name="connsiteY33" fmla="*/ 2534428 h 3697191"/>
                <a:gd name="connsiteX34" fmla="*/ 3928934 w 5174061"/>
                <a:gd name="connsiteY34" fmla="*/ 2490139 h 3697191"/>
                <a:gd name="connsiteX35" fmla="*/ 4134085 w 5174061"/>
                <a:gd name="connsiteY35" fmla="*/ 2332041 h 3697191"/>
                <a:gd name="connsiteX36" fmla="*/ 4354888 w 5174061"/>
                <a:gd name="connsiteY36" fmla="*/ 2211603 h 3697191"/>
                <a:gd name="connsiteX37" fmla="*/ 4459212 w 5174061"/>
                <a:gd name="connsiteY37" fmla="*/ 2160131 h 3697191"/>
                <a:gd name="connsiteX38" fmla="*/ 4551935 w 5174061"/>
                <a:gd name="connsiteY38" fmla="*/ 2106817 h 3697191"/>
                <a:gd name="connsiteX39" fmla="*/ 4693090 w 5174061"/>
                <a:gd name="connsiteY39" fmla="*/ 1969437 h 3697191"/>
                <a:gd name="connsiteX40" fmla="*/ 4782498 w 5174061"/>
                <a:gd name="connsiteY40" fmla="*/ 1781137 h 3697191"/>
                <a:gd name="connsiteX41" fmla="*/ 4826512 w 5174061"/>
                <a:gd name="connsiteY41" fmla="*/ 1564478 h 3697191"/>
                <a:gd name="connsiteX42" fmla="*/ 4834247 w 5174061"/>
                <a:gd name="connsiteY42" fmla="*/ 1343582 h 3697191"/>
                <a:gd name="connsiteX43" fmla="*/ 4819882 w 5174061"/>
                <a:gd name="connsiteY43" fmla="*/ 1125541 h 3697191"/>
                <a:gd name="connsiteX44" fmla="*/ 4786918 w 5174061"/>
                <a:gd name="connsiteY44" fmla="*/ 910907 h 3697191"/>
                <a:gd name="connsiteX45" fmla="*/ 4735354 w 5174061"/>
                <a:gd name="connsiteY45" fmla="*/ 700048 h 3697191"/>
                <a:gd name="connsiteX46" fmla="*/ 4595028 w 5174061"/>
                <a:gd name="connsiteY46" fmla="*/ 285972 h 3697191"/>
                <a:gd name="connsiteX47" fmla="*/ 4499577 w 5174061"/>
                <a:gd name="connsiteY47" fmla="*/ 86313 h 3697191"/>
                <a:gd name="connsiteX48" fmla="*/ 4449808 w 5174061"/>
                <a:gd name="connsiteY48" fmla="*/ 0 h 3697191"/>
                <a:gd name="connsiteX49" fmla="*/ 4876728 w 5174061"/>
                <a:gd name="connsiteY49" fmla="*/ 0 h 3697191"/>
                <a:gd name="connsiteX50" fmla="*/ 4945109 w 5174061"/>
                <a:gd name="connsiteY50" fmla="*/ 122534 h 3697191"/>
                <a:gd name="connsiteX51" fmla="*/ 5047868 w 5174061"/>
                <a:gd name="connsiteY51" fmla="*/ 356228 h 3697191"/>
                <a:gd name="connsiteX52" fmla="*/ 5070058 w 5174061"/>
                <a:gd name="connsiteY52" fmla="*/ 416355 h 3697191"/>
                <a:gd name="connsiteX53" fmla="*/ 5090408 w 5174061"/>
                <a:gd name="connsiteY53" fmla="*/ 477311 h 3697191"/>
                <a:gd name="connsiteX54" fmla="*/ 5108455 w 5174061"/>
                <a:gd name="connsiteY54" fmla="*/ 539096 h 3697191"/>
                <a:gd name="connsiteX55" fmla="*/ 5124292 w 5174061"/>
                <a:gd name="connsiteY55" fmla="*/ 601524 h 3697191"/>
                <a:gd name="connsiteX56" fmla="*/ 5173278 w 5174061"/>
                <a:gd name="connsiteY56" fmla="*/ 1114583 h 3697191"/>
                <a:gd name="connsiteX57" fmla="*/ 5145931 w 5174061"/>
                <a:gd name="connsiteY57" fmla="*/ 1371021 h 3697191"/>
                <a:gd name="connsiteX58" fmla="*/ 5082213 w 5174061"/>
                <a:gd name="connsiteY58" fmla="*/ 1619356 h 3697191"/>
                <a:gd name="connsiteX59" fmla="*/ 4997316 w 5174061"/>
                <a:gd name="connsiteY59" fmla="*/ 1859404 h 3697191"/>
                <a:gd name="connsiteX60" fmla="*/ 4943912 w 5174061"/>
                <a:gd name="connsiteY60" fmla="*/ 1978737 h 3697191"/>
                <a:gd name="connsiteX61" fmla="*/ 4875222 w 5174061"/>
                <a:gd name="connsiteY61" fmla="*/ 2094940 h 3697191"/>
                <a:gd name="connsiteX62" fmla="*/ 4787286 w 5174061"/>
                <a:gd name="connsiteY62" fmla="*/ 2202210 h 3697191"/>
                <a:gd name="connsiteX63" fmla="*/ 4736644 w 5174061"/>
                <a:gd name="connsiteY63" fmla="*/ 2249815 h 3697191"/>
                <a:gd name="connsiteX64" fmla="*/ 4683238 w 5174061"/>
                <a:gd name="connsiteY64" fmla="*/ 2292447 h 3697191"/>
                <a:gd name="connsiteX65" fmla="*/ 4470262 w 5174061"/>
                <a:gd name="connsiteY65" fmla="*/ 2426789 h 3697191"/>
                <a:gd name="connsiteX66" fmla="*/ 4283066 w 5174061"/>
                <a:gd name="connsiteY66" fmla="*/ 2549069 h 3697191"/>
                <a:gd name="connsiteX67" fmla="*/ 4199183 w 5174061"/>
                <a:gd name="connsiteY67" fmla="*/ 2616930 h 3697191"/>
                <a:gd name="connsiteX68" fmla="*/ 4120364 w 5174061"/>
                <a:gd name="connsiteY68" fmla="*/ 2690501 h 3697191"/>
                <a:gd name="connsiteX69" fmla="*/ 4082336 w 5174061"/>
                <a:gd name="connsiteY69" fmla="*/ 2729819 h 3697191"/>
                <a:gd name="connsiteX70" fmla="*/ 4043203 w 5174061"/>
                <a:gd name="connsiteY70" fmla="*/ 2771715 h 3697191"/>
                <a:gd name="connsiteX71" fmla="*/ 3964753 w 5174061"/>
                <a:gd name="connsiteY71" fmla="*/ 2856794 h 3697191"/>
                <a:gd name="connsiteX72" fmla="*/ 3802510 w 5174061"/>
                <a:gd name="connsiteY72" fmla="*/ 3028152 h 3697191"/>
                <a:gd name="connsiteX73" fmla="*/ 3718628 w 5174061"/>
                <a:gd name="connsiteY73" fmla="*/ 3114245 h 3697191"/>
                <a:gd name="connsiteX74" fmla="*/ 3631890 w 5174061"/>
                <a:gd name="connsiteY74" fmla="*/ 3199417 h 3697191"/>
                <a:gd name="connsiteX75" fmla="*/ 3446812 w 5174061"/>
                <a:gd name="connsiteY75" fmla="*/ 3363224 h 3697191"/>
                <a:gd name="connsiteX76" fmla="*/ 3240927 w 5174061"/>
                <a:gd name="connsiteY76" fmla="*/ 3508616 h 3697191"/>
                <a:gd name="connsiteX77" fmla="*/ 3011284 w 5174061"/>
                <a:gd name="connsiteY77" fmla="*/ 3620399 h 3697191"/>
                <a:gd name="connsiteX78" fmla="*/ 2763501 w 5174061"/>
                <a:gd name="connsiteY78" fmla="*/ 3684208 h 3697191"/>
                <a:gd name="connsiteX79" fmla="*/ 2636710 w 5174061"/>
                <a:gd name="connsiteY79" fmla="*/ 3695994 h 3697191"/>
                <a:gd name="connsiteX80" fmla="*/ 2605035 w 5174061"/>
                <a:gd name="connsiteY80" fmla="*/ 3697008 h 3697191"/>
                <a:gd name="connsiteX81" fmla="*/ 2573360 w 5174061"/>
                <a:gd name="connsiteY81" fmla="*/ 3697191 h 3697191"/>
                <a:gd name="connsiteX82" fmla="*/ 2511852 w 5174061"/>
                <a:gd name="connsiteY82" fmla="*/ 3695810 h 3697191"/>
                <a:gd name="connsiteX83" fmla="*/ 1554976 w 5174061"/>
                <a:gd name="connsiteY83" fmla="*/ 3483386 h 3697191"/>
                <a:gd name="connsiteX84" fmla="*/ 1332515 w 5174061"/>
                <a:gd name="connsiteY84" fmla="*/ 3373997 h 3697191"/>
                <a:gd name="connsiteX85" fmla="*/ 1121840 w 5174061"/>
                <a:gd name="connsiteY85" fmla="*/ 3242233 h 3697191"/>
                <a:gd name="connsiteX86" fmla="*/ 742662 w 5174061"/>
                <a:gd name="connsiteY86" fmla="*/ 2920052 h 3697191"/>
                <a:gd name="connsiteX87" fmla="*/ 426282 w 5174061"/>
                <a:gd name="connsiteY87" fmla="*/ 2530745 h 3697191"/>
                <a:gd name="connsiteX88" fmla="*/ 190562 w 5174061"/>
                <a:gd name="connsiteY88" fmla="*/ 2084350 h 3697191"/>
                <a:gd name="connsiteX89" fmla="*/ 45078 w 5174061"/>
                <a:gd name="connsiteY89" fmla="*/ 1598454 h 3697191"/>
                <a:gd name="connsiteX90" fmla="*/ 9077 w 5174061"/>
                <a:gd name="connsiteY90" fmla="*/ 1346437 h 3697191"/>
                <a:gd name="connsiteX91" fmla="*/ 513 w 5174061"/>
                <a:gd name="connsiteY91" fmla="*/ 1091933 h 3697191"/>
                <a:gd name="connsiteX92" fmla="*/ 18468 w 5174061"/>
                <a:gd name="connsiteY92" fmla="*/ 838073 h 3697191"/>
                <a:gd name="connsiteX93" fmla="*/ 61652 w 5174061"/>
                <a:gd name="connsiteY93" fmla="*/ 587528 h 3697191"/>
                <a:gd name="connsiteX94" fmla="*/ 214870 w 5174061"/>
                <a:gd name="connsiteY94" fmla="*/ 104487 h 369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174061" h="3697191">
                  <a:moveTo>
                    <a:pt x="264241" y="0"/>
                  </a:moveTo>
                  <a:lnTo>
                    <a:pt x="654940" y="0"/>
                  </a:lnTo>
                  <a:lnTo>
                    <a:pt x="634048" y="36881"/>
                  </a:lnTo>
                  <a:cubicBezTo>
                    <a:pt x="600517" y="102783"/>
                    <a:pt x="569947" y="170161"/>
                    <a:pt x="542485" y="238736"/>
                  </a:cubicBezTo>
                  <a:cubicBezTo>
                    <a:pt x="487515" y="375840"/>
                    <a:pt x="445066" y="517825"/>
                    <a:pt x="416337" y="662204"/>
                  </a:cubicBezTo>
                  <a:cubicBezTo>
                    <a:pt x="402066" y="734393"/>
                    <a:pt x="391017" y="807227"/>
                    <a:pt x="382914" y="880245"/>
                  </a:cubicBezTo>
                  <a:cubicBezTo>
                    <a:pt x="375086" y="953263"/>
                    <a:pt x="370115" y="1026650"/>
                    <a:pt x="367997" y="1099943"/>
                  </a:cubicBezTo>
                  <a:cubicBezTo>
                    <a:pt x="366155" y="1173330"/>
                    <a:pt x="366708" y="1246808"/>
                    <a:pt x="371311" y="1320102"/>
                  </a:cubicBezTo>
                  <a:cubicBezTo>
                    <a:pt x="374995" y="1393396"/>
                    <a:pt x="382453" y="1466507"/>
                    <a:pt x="392397" y="1539340"/>
                  </a:cubicBezTo>
                  <a:cubicBezTo>
                    <a:pt x="412839" y="1684916"/>
                    <a:pt x="446907" y="1829018"/>
                    <a:pt x="495433" y="1968700"/>
                  </a:cubicBezTo>
                  <a:cubicBezTo>
                    <a:pt x="543866" y="2108291"/>
                    <a:pt x="605743" y="2243830"/>
                    <a:pt x="680602" y="2372187"/>
                  </a:cubicBezTo>
                  <a:cubicBezTo>
                    <a:pt x="718170" y="2436274"/>
                    <a:pt x="758593" y="2498979"/>
                    <a:pt x="802053" y="2559474"/>
                  </a:cubicBezTo>
                  <a:cubicBezTo>
                    <a:pt x="823691" y="2589860"/>
                    <a:pt x="846343" y="2619509"/>
                    <a:pt x="869455" y="2648790"/>
                  </a:cubicBezTo>
                  <a:cubicBezTo>
                    <a:pt x="892934" y="2677978"/>
                    <a:pt x="916874" y="2706983"/>
                    <a:pt x="941644" y="2735343"/>
                  </a:cubicBezTo>
                  <a:cubicBezTo>
                    <a:pt x="1040443" y="2848784"/>
                    <a:pt x="1149740" y="2953385"/>
                    <a:pt x="1267324" y="3048041"/>
                  </a:cubicBezTo>
                  <a:cubicBezTo>
                    <a:pt x="1282240" y="3059642"/>
                    <a:pt x="1296697" y="3071797"/>
                    <a:pt x="1311706" y="3083214"/>
                  </a:cubicBezTo>
                  <a:lnTo>
                    <a:pt x="1356916" y="3117467"/>
                  </a:lnTo>
                  <a:lnTo>
                    <a:pt x="1402771" y="3150892"/>
                  </a:lnTo>
                  <a:lnTo>
                    <a:pt x="1449454" y="3183212"/>
                  </a:lnTo>
                  <a:cubicBezTo>
                    <a:pt x="1512252" y="3225383"/>
                    <a:pt x="1576798" y="3265252"/>
                    <a:pt x="1643463" y="3301716"/>
                  </a:cubicBezTo>
                  <a:cubicBezTo>
                    <a:pt x="1776608" y="3374549"/>
                    <a:pt x="1917396" y="3435137"/>
                    <a:pt x="2064352" y="3476665"/>
                  </a:cubicBezTo>
                  <a:cubicBezTo>
                    <a:pt x="2211217" y="3518100"/>
                    <a:pt x="2363422" y="3541120"/>
                    <a:pt x="2516088" y="3544618"/>
                  </a:cubicBezTo>
                  <a:lnTo>
                    <a:pt x="2573268" y="3544986"/>
                  </a:lnTo>
                  <a:cubicBezTo>
                    <a:pt x="2591776" y="3544710"/>
                    <a:pt x="2610191" y="3544158"/>
                    <a:pt x="2628607" y="3542868"/>
                  </a:cubicBezTo>
                  <a:cubicBezTo>
                    <a:pt x="2665346" y="3540198"/>
                    <a:pt x="2701901" y="3535779"/>
                    <a:pt x="2737811" y="3528781"/>
                  </a:cubicBezTo>
                  <a:cubicBezTo>
                    <a:pt x="2809725" y="3515061"/>
                    <a:pt x="2879428" y="3492318"/>
                    <a:pt x="2945356" y="3461379"/>
                  </a:cubicBezTo>
                  <a:cubicBezTo>
                    <a:pt x="3011467" y="3430718"/>
                    <a:pt x="3073620" y="3391400"/>
                    <a:pt x="3132366" y="3346834"/>
                  </a:cubicBezTo>
                  <a:cubicBezTo>
                    <a:pt x="3191204" y="3302453"/>
                    <a:pt x="3246359" y="3252086"/>
                    <a:pt x="3299304" y="3198588"/>
                  </a:cubicBezTo>
                  <a:cubicBezTo>
                    <a:pt x="3352341" y="3145091"/>
                    <a:pt x="3402800" y="3088002"/>
                    <a:pt x="3452982" y="3029625"/>
                  </a:cubicBezTo>
                  <a:cubicBezTo>
                    <a:pt x="3478027" y="3000344"/>
                    <a:pt x="3502704" y="2970603"/>
                    <a:pt x="3527474" y="2940494"/>
                  </a:cubicBezTo>
                  <a:lnTo>
                    <a:pt x="3602148" y="2849797"/>
                  </a:lnTo>
                  <a:cubicBezTo>
                    <a:pt x="3652332" y="2789025"/>
                    <a:pt x="3702514" y="2727056"/>
                    <a:pt x="3756380" y="2667021"/>
                  </a:cubicBezTo>
                  <a:cubicBezTo>
                    <a:pt x="3783358" y="2637004"/>
                    <a:pt x="3810982" y="2607354"/>
                    <a:pt x="3839435" y="2578074"/>
                  </a:cubicBezTo>
                  <a:lnTo>
                    <a:pt x="3882619" y="2534428"/>
                  </a:lnTo>
                  <a:cubicBezTo>
                    <a:pt x="3897167" y="2519972"/>
                    <a:pt x="3913189" y="2504595"/>
                    <a:pt x="3928934" y="2490139"/>
                  </a:cubicBezTo>
                  <a:cubicBezTo>
                    <a:pt x="3992100" y="2431485"/>
                    <a:pt x="4061527" y="2378448"/>
                    <a:pt x="4134085" y="2332041"/>
                  </a:cubicBezTo>
                  <a:cubicBezTo>
                    <a:pt x="4206550" y="2285449"/>
                    <a:pt x="4282606" y="2246684"/>
                    <a:pt x="4354888" y="2211603"/>
                  </a:cubicBezTo>
                  <a:cubicBezTo>
                    <a:pt x="4390982" y="2194108"/>
                    <a:pt x="4426156" y="2177350"/>
                    <a:pt x="4459212" y="2160131"/>
                  </a:cubicBezTo>
                  <a:cubicBezTo>
                    <a:pt x="4492360" y="2143097"/>
                    <a:pt x="4523574" y="2125878"/>
                    <a:pt x="4551935" y="2106817"/>
                  </a:cubicBezTo>
                  <a:cubicBezTo>
                    <a:pt x="4609023" y="2069250"/>
                    <a:pt x="4655246" y="2024592"/>
                    <a:pt x="4693090" y="1969437"/>
                  </a:cubicBezTo>
                  <a:cubicBezTo>
                    <a:pt x="4730658" y="1914375"/>
                    <a:pt x="4760308" y="1850104"/>
                    <a:pt x="4782498" y="1781137"/>
                  </a:cubicBezTo>
                  <a:cubicBezTo>
                    <a:pt x="4804506" y="1712263"/>
                    <a:pt x="4818593" y="1637956"/>
                    <a:pt x="4826512" y="1564478"/>
                  </a:cubicBezTo>
                  <a:cubicBezTo>
                    <a:pt x="4834154" y="1490722"/>
                    <a:pt x="4835812" y="1416784"/>
                    <a:pt x="4834247" y="1343582"/>
                  </a:cubicBezTo>
                  <a:cubicBezTo>
                    <a:pt x="4831944" y="1270288"/>
                    <a:pt x="4826972" y="1197638"/>
                    <a:pt x="4819882" y="1125541"/>
                  </a:cubicBezTo>
                  <a:cubicBezTo>
                    <a:pt x="4812792" y="1053444"/>
                    <a:pt x="4802019" y="981714"/>
                    <a:pt x="4786918" y="910907"/>
                  </a:cubicBezTo>
                  <a:cubicBezTo>
                    <a:pt x="4772001" y="840007"/>
                    <a:pt x="4754230" y="769935"/>
                    <a:pt x="4735354" y="700048"/>
                  </a:cubicBezTo>
                  <a:cubicBezTo>
                    <a:pt x="4697603" y="560365"/>
                    <a:pt x="4653220" y="421051"/>
                    <a:pt x="4595028" y="285972"/>
                  </a:cubicBezTo>
                  <a:cubicBezTo>
                    <a:pt x="4565931" y="218433"/>
                    <a:pt x="4534072" y="151815"/>
                    <a:pt x="4499577" y="86313"/>
                  </a:cubicBezTo>
                  <a:lnTo>
                    <a:pt x="4449808" y="0"/>
                  </a:lnTo>
                  <a:lnTo>
                    <a:pt x="4876728" y="0"/>
                  </a:lnTo>
                  <a:lnTo>
                    <a:pt x="4945109" y="122534"/>
                  </a:lnTo>
                  <a:cubicBezTo>
                    <a:pt x="4982860" y="198498"/>
                    <a:pt x="5017022" y="276581"/>
                    <a:pt x="5047868" y="356228"/>
                  </a:cubicBezTo>
                  <a:cubicBezTo>
                    <a:pt x="5055418" y="376209"/>
                    <a:pt x="5063244" y="396097"/>
                    <a:pt x="5070058" y="416355"/>
                  </a:cubicBezTo>
                  <a:lnTo>
                    <a:pt x="5090408" y="477311"/>
                  </a:lnTo>
                  <a:lnTo>
                    <a:pt x="5108455" y="539096"/>
                  </a:lnTo>
                  <a:cubicBezTo>
                    <a:pt x="5114348" y="559721"/>
                    <a:pt x="5119136" y="580715"/>
                    <a:pt x="5124292" y="601524"/>
                  </a:cubicBezTo>
                  <a:cubicBezTo>
                    <a:pt x="5163702" y="768923"/>
                    <a:pt x="5177698" y="942490"/>
                    <a:pt x="5173278" y="1114583"/>
                  </a:cubicBezTo>
                  <a:cubicBezTo>
                    <a:pt x="5170976" y="1200677"/>
                    <a:pt x="5161860" y="1286585"/>
                    <a:pt x="5145931" y="1371021"/>
                  </a:cubicBezTo>
                  <a:cubicBezTo>
                    <a:pt x="5129909" y="1455457"/>
                    <a:pt x="5107718" y="1538328"/>
                    <a:pt x="5082213" y="1619356"/>
                  </a:cubicBezTo>
                  <a:cubicBezTo>
                    <a:pt x="5056800" y="1700569"/>
                    <a:pt x="5029544" y="1779572"/>
                    <a:pt x="4997316" y="1859404"/>
                  </a:cubicBezTo>
                  <a:cubicBezTo>
                    <a:pt x="4981204" y="1899274"/>
                    <a:pt x="4963708" y="1939143"/>
                    <a:pt x="4943912" y="1978737"/>
                  </a:cubicBezTo>
                  <a:cubicBezTo>
                    <a:pt x="4923746" y="2018146"/>
                    <a:pt x="4901464" y="2057372"/>
                    <a:pt x="4875222" y="2094940"/>
                  </a:cubicBezTo>
                  <a:cubicBezTo>
                    <a:pt x="4849348" y="2132691"/>
                    <a:pt x="4819790" y="2168879"/>
                    <a:pt x="4787286" y="2202210"/>
                  </a:cubicBezTo>
                  <a:cubicBezTo>
                    <a:pt x="4770989" y="2218785"/>
                    <a:pt x="4754046" y="2234714"/>
                    <a:pt x="4736644" y="2249815"/>
                  </a:cubicBezTo>
                  <a:cubicBezTo>
                    <a:pt x="4719240" y="2264824"/>
                    <a:pt x="4701285" y="2278912"/>
                    <a:pt x="4683238" y="2292447"/>
                  </a:cubicBezTo>
                  <a:cubicBezTo>
                    <a:pt x="4610681" y="2346405"/>
                    <a:pt x="4537202" y="2386828"/>
                    <a:pt x="4470262" y="2426789"/>
                  </a:cubicBezTo>
                  <a:cubicBezTo>
                    <a:pt x="4402953" y="2466382"/>
                    <a:pt x="4340892" y="2505700"/>
                    <a:pt x="4283066" y="2549069"/>
                  </a:cubicBezTo>
                  <a:cubicBezTo>
                    <a:pt x="4253970" y="2570523"/>
                    <a:pt x="4226163" y="2593267"/>
                    <a:pt x="4199183" y="2616930"/>
                  </a:cubicBezTo>
                  <a:cubicBezTo>
                    <a:pt x="4172021" y="2640319"/>
                    <a:pt x="4145871" y="2665087"/>
                    <a:pt x="4120364" y="2690501"/>
                  </a:cubicBezTo>
                  <a:cubicBezTo>
                    <a:pt x="4107474" y="2703392"/>
                    <a:pt x="4095412" y="2716006"/>
                    <a:pt x="4082336" y="2729819"/>
                  </a:cubicBezTo>
                  <a:lnTo>
                    <a:pt x="4043203" y="2771715"/>
                  </a:lnTo>
                  <a:lnTo>
                    <a:pt x="3964753" y="2856794"/>
                  </a:lnTo>
                  <a:cubicBezTo>
                    <a:pt x="3911992" y="2913790"/>
                    <a:pt x="3857574" y="2970603"/>
                    <a:pt x="3802510" y="3028152"/>
                  </a:cubicBezTo>
                  <a:cubicBezTo>
                    <a:pt x="3774980" y="3056880"/>
                    <a:pt x="3746896" y="3085517"/>
                    <a:pt x="3718628" y="3114245"/>
                  </a:cubicBezTo>
                  <a:cubicBezTo>
                    <a:pt x="3690175" y="3142789"/>
                    <a:pt x="3661263" y="3171149"/>
                    <a:pt x="3631890" y="3199417"/>
                  </a:cubicBezTo>
                  <a:cubicBezTo>
                    <a:pt x="3573236" y="3255954"/>
                    <a:pt x="3511636" y="3310924"/>
                    <a:pt x="3446812" y="3363224"/>
                  </a:cubicBezTo>
                  <a:cubicBezTo>
                    <a:pt x="3382082" y="3415524"/>
                    <a:pt x="3313484" y="3464694"/>
                    <a:pt x="3240927" y="3508616"/>
                  </a:cubicBezTo>
                  <a:cubicBezTo>
                    <a:pt x="3168369" y="3552444"/>
                    <a:pt x="3091484" y="3590565"/>
                    <a:pt x="3011284" y="3620399"/>
                  </a:cubicBezTo>
                  <a:cubicBezTo>
                    <a:pt x="2931083" y="3650324"/>
                    <a:pt x="2847753" y="3671870"/>
                    <a:pt x="2763501" y="3684208"/>
                  </a:cubicBezTo>
                  <a:cubicBezTo>
                    <a:pt x="2721330" y="3690193"/>
                    <a:pt x="2679066" y="3694429"/>
                    <a:pt x="2636710" y="3695994"/>
                  </a:cubicBezTo>
                  <a:lnTo>
                    <a:pt x="2605035" y="3697008"/>
                  </a:lnTo>
                  <a:lnTo>
                    <a:pt x="2573360" y="3697191"/>
                  </a:lnTo>
                  <a:lnTo>
                    <a:pt x="2511852" y="3695810"/>
                  </a:lnTo>
                  <a:cubicBezTo>
                    <a:pt x="2184330" y="3685037"/>
                    <a:pt x="1858557" y="3613861"/>
                    <a:pt x="1554976" y="3483386"/>
                  </a:cubicBezTo>
                  <a:cubicBezTo>
                    <a:pt x="1479195" y="3450606"/>
                    <a:pt x="1404704" y="3414327"/>
                    <a:pt x="1332515" y="3373997"/>
                  </a:cubicBezTo>
                  <a:cubicBezTo>
                    <a:pt x="1260050" y="3333943"/>
                    <a:pt x="1189794" y="3289838"/>
                    <a:pt x="1121840" y="3242233"/>
                  </a:cubicBezTo>
                  <a:cubicBezTo>
                    <a:pt x="986117" y="3147025"/>
                    <a:pt x="859417" y="3038557"/>
                    <a:pt x="742662" y="2920052"/>
                  </a:cubicBezTo>
                  <a:cubicBezTo>
                    <a:pt x="626000" y="2801823"/>
                    <a:pt x="518821" y="2670797"/>
                    <a:pt x="426282" y="2530745"/>
                  </a:cubicBezTo>
                  <a:cubicBezTo>
                    <a:pt x="333652" y="2390418"/>
                    <a:pt x="254741" y="2240700"/>
                    <a:pt x="190562" y="2084350"/>
                  </a:cubicBezTo>
                  <a:cubicBezTo>
                    <a:pt x="126292" y="1928094"/>
                    <a:pt x="77858" y="1764932"/>
                    <a:pt x="45078" y="1598454"/>
                  </a:cubicBezTo>
                  <a:cubicBezTo>
                    <a:pt x="28504" y="1515216"/>
                    <a:pt x="16903" y="1430964"/>
                    <a:pt x="9077" y="1346437"/>
                  </a:cubicBezTo>
                  <a:cubicBezTo>
                    <a:pt x="2262" y="1261817"/>
                    <a:pt x="-1421" y="1176828"/>
                    <a:pt x="513" y="1091933"/>
                  </a:cubicBezTo>
                  <a:cubicBezTo>
                    <a:pt x="1986" y="1007036"/>
                    <a:pt x="8063" y="922232"/>
                    <a:pt x="18468" y="838073"/>
                  </a:cubicBezTo>
                  <a:cubicBezTo>
                    <a:pt x="28689" y="753822"/>
                    <a:pt x="43237" y="670215"/>
                    <a:pt x="61652" y="587528"/>
                  </a:cubicBezTo>
                  <a:cubicBezTo>
                    <a:pt x="98300" y="422156"/>
                    <a:pt x="149679" y="260283"/>
                    <a:pt x="214870" y="10448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B6160BCB-9856-41AA-A8B4-C000F9D31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762601 w 5207741"/>
                <a:gd name="connsiteY1" fmla="*/ 0 h 3738815"/>
                <a:gd name="connsiteX2" fmla="*/ 717282 w 5207741"/>
                <a:gd name="connsiteY2" fmla="*/ 76130 h 3738815"/>
                <a:gd name="connsiteX3" fmla="*/ 628158 w 5207741"/>
                <a:gd name="connsiteY3" fmla="*/ 264800 h 3738815"/>
                <a:gd name="connsiteX4" fmla="*/ 460483 w 5207741"/>
                <a:gd name="connsiteY4" fmla="*/ 1110997 h 3738815"/>
                <a:gd name="connsiteX5" fmla="*/ 599705 w 5207741"/>
                <a:gd name="connsiteY5" fmla="*/ 1885190 h 3738815"/>
                <a:gd name="connsiteX6" fmla="*/ 982566 w 5207741"/>
                <a:gd name="connsiteY6" fmla="*/ 2534986 h 3738815"/>
                <a:gd name="connsiteX7" fmla="*/ 1690186 w 5207741"/>
                <a:gd name="connsiteY7" fmla="*/ 3078339 h 3738815"/>
                <a:gd name="connsiteX8" fmla="*/ 2582147 w 5207741"/>
                <a:gd name="connsiteY8" fmla="*/ 3278517 h 3738815"/>
                <a:gd name="connsiteX9" fmla="*/ 3046773 w 5207741"/>
                <a:gd name="connsiteY9" fmla="*/ 3124195 h 3738815"/>
                <a:gd name="connsiteX10" fmla="*/ 3534327 w 5207741"/>
                <a:gd name="connsiteY10" fmla="*/ 2653491 h 3738815"/>
                <a:gd name="connsiteX11" fmla="*/ 3788371 w 5207741"/>
                <a:gd name="connsiteY11" fmla="*/ 2381860 h 3738815"/>
                <a:gd name="connsiteX12" fmla="*/ 4381538 w 5207741"/>
                <a:gd name="connsiteY12" fmla="*/ 1954710 h 3738815"/>
                <a:gd name="connsiteX13" fmla="*/ 4572876 w 5207741"/>
                <a:gd name="connsiteY13" fmla="*/ 1832613 h 3738815"/>
                <a:gd name="connsiteX14" fmla="*/ 4687698 w 5207741"/>
                <a:gd name="connsiteY14" fmla="*/ 1584555 h 3738815"/>
                <a:gd name="connsiteX15" fmla="*/ 4694328 w 5207741"/>
                <a:gd name="connsiteY15" fmla="*/ 722704 h 3738815"/>
                <a:gd name="connsiteX16" fmla="*/ 4427822 w 5207741"/>
                <a:gd name="connsiteY16" fmla="*/ 101669 h 3738815"/>
                <a:gd name="connsiteX17" fmla="*/ 4357980 w 5207741"/>
                <a:gd name="connsiteY17" fmla="*/ 0 h 3738815"/>
                <a:gd name="connsiteX18" fmla="*/ 4900539 w 5207741"/>
                <a:gd name="connsiteY18" fmla="*/ 0 h 3738815"/>
                <a:gd name="connsiteX19" fmla="*/ 5023799 w 5207741"/>
                <a:gd name="connsiteY19" fmla="*/ 256448 h 3738815"/>
                <a:gd name="connsiteX20" fmla="*/ 5131054 w 5207741"/>
                <a:gd name="connsiteY20" fmla="*/ 1708493 h 3738815"/>
                <a:gd name="connsiteX21" fmla="*/ 4116721 w 5207741"/>
                <a:gd name="connsiteY21" fmla="*/ 2704502 h 3738815"/>
                <a:gd name="connsiteX22" fmla="*/ 2582056 w 5207741"/>
                <a:gd name="connsiteY22" fmla="*/ 3738815 h 3738815"/>
                <a:gd name="connsiteX23" fmla="*/ 632301 w 5207741"/>
                <a:gd name="connsiteY23" fmla="*/ 2833780 h 3738815"/>
                <a:gd name="connsiteX24" fmla="*/ 0 w 5207741"/>
                <a:gd name="connsiteY24" fmla="*/ 1110906 h 3738815"/>
                <a:gd name="connsiteX25" fmla="*/ 202913 w 5207741"/>
                <a:gd name="connsiteY25"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07741" h="3738815">
                  <a:moveTo>
                    <a:pt x="244572" y="0"/>
                  </a:moveTo>
                  <a:lnTo>
                    <a:pt x="762601" y="0"/>
                  </a:lnTo>
                  <a:lnTo>
                    <a:pt x="717282" y="76130"/>
                  </a:lnTo>
                  <a:cubicBezTo>
                    <a:pt x="684728" y="137306"/>
                    <a:pt x="654998" y="200230"/>
                    <a:pt x="628158" y="264800"/>
                  </a:cubicBezTo>
                  <a:cubicBezTo>
                    <a:pt x="516927" y="532471"/>
                    <a:pt x="460483" y="817176"/>
                    <a:pt x="460483" y="1110997"/>
                  </a:cubicBezTo>
                  <a:cubicBezTo>
                    <a:pt x="460483" y="1378024"/>
                    <a:pt x="507351" y="1638514"/>
                    <a:pt x="599705" y="1885190"/>
                  </a:cubicBezTo>
                  <a:cubicBezTo>
                    <a:pt x="688836" y="2123213"/>
                    <a:pt x="817654" y="2341899"/>
                    <a:pt x="982566" y="2534986"/>
                  </a:cubicBezTo>
                  <a:cubicBezTo>
                    <a:pt x="1177587" y="2763432"/>
                    <a:pt x="1422331" y="2951271"/>
                    <a:pt x="1690186" y="3078339"/>
                  </a:cubicBezTo>
                  <a:cubicBezTo>
                    <a:pt x="1970289" y="3211208"/>
                    <a:pt x="2270370" y="3278517"/>
                    <a:pt x="2582147" y="3278517"/>
                  </a:cubicBezTo>
                  <a:cubicBezTo>
                    <a:pt x="2751940" y="3278517"/>
                    <a:pt x="2895213" y="3230912"/>
                    <a:pt x="3046773" y="3124195"/>
                  </a:cubicBezTo>
                  <a:cubicBezTo>
                    <a:pt x="3210120" y="3009188"/>
                    <a:pt x="3367573" y="2836358"/>
                    <a:pt x="3534327" y="2653491"/>
                  </a:cubicBezTo>
                  <a:cubicBezTo>
                    <a:pt x="3615264" y="2564727"/>
                    <a:pt x="3698871" y="2472925"/>
                    <a:pt x="3788371" y="2381860"/>
                  </a:cubicBezTo>
                  <a:cubicBezTo>
                    <a:pt x="4015803" y="2150375"/>
                    <a:pt x="4227214" y="2037303"/>
                    <a:pt x="4381538" y="1954710"/>
                  </a:cubicBezTo>
                  <a:cubicBezTo>
                    <a:pt x="4479325" y="1902317"/>
                    <a:pt x="4536506" y="1870826"/>
                    <a:pt x="4572876" y="1832613"/>
                  </a:cubicBezTo>
                  <a:cubicBezTo>
                    <a:pt x="4615601" y="1787772"/>
                    <a:pt x="4654274" y="1704257"/>
                    <a:pt x="4687698" y="1584555"/>
                  </a:cubicBezTo>
                  <a:cubicBezTo>
                    <a:pt x="4765044" y="1307676"/>
                    <a:pt x="4767254" y="1017723"/>
                    <a:pt x="4694328" y="722704"/>
                  </a:cubicBezTo>
                  <a:cubicBezTo>
                    <a:pt x="4642396" y="512766"/>
                    <a:pt x="4551463" y="301482"/>
                    <a:pt x="4427822" y="101669"/>
                  </a:cubicBezTo>
                  <a:lnTo>
                    <a:pt x="4357980"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36BE7FD8-DDBE-4757-AEA0-50DEA9A49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869557 w 5207741"/>
                <a:gd name="connsiteY1" fmla="*/ 0 h 3738815"/>
                <a:gd name="connsiteX2" fmla="*/ 798472 w 5207741"/>
                <a:gd name="connsiteY2" fmla="*/ 119401 h 3738815"/>
                <a:gd name="connsiteX3" fmla="*/ 713145 w 5207741"/>
                <a:gd name="connsiteY3" fmla="*/ 300066 h 3738815"/>
                <a:gd name="connsiteX4" fmla="*/ 552561 w 5207741"/>
                <a:gd name="connsiteY4" fmla="*/ 1110906 h 3738815"/>
                <a:gd name="connsiteX5" fmla="*/ 685890 w 5207741"/>
                <a:gd name="connsiteY5" fmla="*/ 1852779 h 3738815"/>
                <a:gd name="connsiteX6" fmla="*/ 1052546 w 5207741"/>
                <a:gd name="connsiteY6" fmla="*/ 2475043 h 3738815"/>
                <a:gd name="connsiteX7" fmla="*/ 1729596 w 5207741"/>
                <a:gd name="connsiteY7" fmla="*/ 2995009 h 3738815"/>
                <a:gd name="connsiteX8" fmla="*/ 2582147 w 5207741"/>
                <a:gd name="connsiteY8" fmla="*/ 3186347 h 3738815"/>
                <a:gd name="connsiteX9" fmla="*/ 3466281 w 5207741"/>
                <a:gd name="connsiteY9" fmla="*/ 2591430 h 3738815"/>
                <a:gd name="connsiteX10" fmla="*/ 3722720 w 5207741"/>
                <a:gd name="connsiteY10" fmla="*/ 2317314 h 3738815"/>
                <a:gd name="connsiteX11" fmla="*/ 4338077 w 5207741"/>
                <a:gd name="connsiteY11" fmla="*/ 1873497 h 3738815"/>
                <a:gd name="connsiteX12" fmla="*/ 4506212 w 5207741"/>
                <a:gd name="connsiteY12" fmla="*/ 1769080 h 3738815"/>
                <a:gd name="connsiteX13" fmla="*/ 4599026 w 5207741"/>
                <a:gd name="connsiteY13" fmla="*/ 1559787 h 3738815"/>
                <a:gd name="connsiteX14" fmla="*/ 4605012 w 5207741"/>
                <a:gd name="connsiteY14" fmla="*/ 744803 h 3738815"/>
                <a:gd name="connsiteX15" fmla="*/ 4349253 w 5207741"/>
                <a:gd name="connsiteY15" fmla="*/ 149548 h 3738815"/>
                <a:gd name="connsiteX16" fmla="*/ 4246488 w 5207741"/>
                <a:gd name="connsiteY16" fmla="*/ 0 h 3738815"/>
                <a:gd name="connsiteX17" fmla="*/ 4900539 w 5207741"/>
                <a:gd name="connsiteY17" fmla="*/ 0 h 3738815"/>
                <a:gd name="connsiteX18" fmla="*/ 5023799 w 5207741"/>
                <a:gd name="connsiteY18" fmla="*/ 256448 h 3738815"/>
                <a:gd name="connsiteX19" fmla="*/ 5131054 w 5207741"/>
                <a:gd name="connsiteY19" fmla="*/ 1708493 h 3738815"/>
                <a:gd name="connsiteX20" fmla="*/ 4116721 w 5207741"/>
                <a:gd name="connsiteY20" fmla="*/ 2704502 h 3738815"/>
                <a:gd name="connsiteX21" fmla="*/ 2582056 w 5207741"/>
                <a:gd name="connsiteY21" fmla="*/ 3738815 h 3738815"/>
                <a:gd name="connsiteX22" fmla="*/ 632301 w 5207741"/>
                <a:gd name="connsiteY22" fmla="*/ 2833780 h 3738815"/>
                <a:gd name="connsiteX23" fmla="*/ 0 w 5207741"/>
                <a:gd name="connsiteY23" fmla="*/ 1110906 h 3738815"/>
                <a:gd name="connsiteX24" fmla="*/ 202913 w 5207741"/>
                <a:gd name="connsiteY24"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207741" h="3738815">
                  <a:moveTo>
                    <a:pt x="244572" y="0"/>
                  </a:moveTo>
                  <a:lnTo>
                    <a:pt x="869557" y="0"/>
                  </a:lnTo>
                  <a:lnTo>
                    <a:pt x="798472" y="119401"/>
                  </a:lnTo>
                  <a:cubicBezTo>
                    <a:pt x="767299" y="177982"/>
                    <a:pt x="738835" y="238236"/>
                    <a:pt x="713145" y="300066"/>
                  </a:cubicBezTo>
                  <a:cubicBezTo>
                    <a:pt x="606611" y="556503"/>
                    <a:pt x="552561" y="829331"/>
                    <a:pt x="552561" y="1110906"/>
                  </a:cubicBezTo>
                  <a:cubicBezTo>
                    <a:pt x="552561" y="1366883"/>
                    <a:pt x="597403" y="1616415"/>
                    <a:pt x="685890" y="1852779"/>
                  </a:cubicBezTo>
                  <a:cubicBezTo>
                    <a:pt x="771247" y="2080764"/>
                    <a:pt x="894631" y="2290058"/>
                    <a:pt x="1052546" y="2475043"/>
                  </a:cubicBezTo>
                  <a:cubicBezTo>
                    <a:pt x="1239188" y="2693729"/>
                    <a:pt x="1473342" y="2873466"/>
                    <a:pt x="1729596" y="2995009"/>
                  </a:cubicBezTo>
                  <a:cubicBezTo>
                    <a:pt x="1997267" y="3121985"/>
                    <a:pt x="2284091" y="3186347"/>
                    <a:pt x="2582147" y="3186347"/>
                  </a:cubicBezTo>
                  <a:cubicBezTo>
                    <a:pt x="2908748" y="3186347"/>
                    <a:pt x="3109939" y="2982394"/>
                    <a:pt x="3466281" y="2591430"/>
                  </a:cubicBezTo>
                  <a:cubicBezTo>
                    <a:pt x="3547771" y="2502022"/>
                    <a:pt x="3632022" y="2409575"/>
                    <a:pt x="3722720" y="2317314"/>
                  </a:cubicBezTo>
                  <a:cubicBezTo>
                    <a:pt x="3959913" y="2075884"/>
                    <a:pt x="4178506" y="1958853"/>
                    <a:pt x="4338077" y="1873497"/>
                  </a:cubicBezTo>
                  <a:cubicBezTo>
                    <a:pt x="4416344" y="1831509"/>
                    <a:pt x="4478220" y="1798453"/>
                    <a:pt x="4506212" y="1769080"/>
                  </a:cubicBezTo>
                  <a:cubicBezTo>
                    <a:pt x="4537518" y="1736208"/>
                    <a:pt x="4570483" y="1661901"/>
                    <a:pt x="4599026" y="1559787"/>
                  </a:cubicBezTo>
                  <a:cubicBezTo>
                    <a:pt x="4672136" y="1298377"/>
                    <a:pt x="4674070" y="1024169"/>
                    <a:pt x="4605012" y="744803"/>
                  </a:cubicBezTo>
                  <a:cubicBezTo>
                    <a:pt x="4555290" y="543912"/>
                    <a:pt x="4468017" y="341363"/>
                    <a:pt x="4349253" y="149548"/>
                  </a:cubicBezTo>
                  <a:lnTo>
                    <a:pt x="4246488"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5" name="Freeform: Shape 44">
              <a:extLst>
                <a:ext uri="{FF2B5EF4-FFF2-40B4-BE49-F238E27FC236}">
                  <a16:creationId xmlns:a16="http://schemas.microsoft.com/office/drawing/2014/main" id="{E9FC4450-C88E-4D5D-99DD-0A34BCFC9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05815" y="-1438"/>
              <a:ext cx="5699636" cy="3920553"/>
            </a:xfrm>
            <a:custGeom>
              <a:avLst/>
              <a:gdLst>
                <a:gd name="connsiteX0" fmla="*/ 236526 w 5699636"/>
                <a:gd name="connsiteY0" fmla="*/ 0 h 3920553"/>
                <a:gd name="connsiteX1" fmla="*/ 639747 w 5699636"/>
                <a:gd name="connsiteY1" fmla="*/ 0 h 3920553"/>
                <a:gd name="connsiteX2" fmla="*/ 591602 w 5699636"/>
                <a:gd name="connsiteY2" fmla="*/ 108703 h 3920553"/>
                <a:gd name="connsiteX3" fmla="*/ 459286 w 5699636"/>
                <a:gd name="connsiteY3" fmla="*/ 562740 h 3920553"/>
                <a:gd name="connsiteX4" fmla="*/ 413892 w 5699636"/>
                <a:gd name="connsiteY4" fmla="*/ 1032063 h 3920553"/>
                <a:gd name="connsiteX5" fmla="*/ 453025 w 5699636"/>
                <a:gd name="connsiteY5" fmla="*/ 1501385 h 3920553"/>
                <a:gd name="connsiteX6" fmla="*/ 578251 w 5699636"/>
                <a:gd name="connsiteY6" fmla="*/ 1955698 h 3920553"/>
                <a:gd name="connsiteX7" fmla="*/ 1074276 w 5699636"/>
                <a:gd name="connsiteY7" fmla="*/ 2759357 h 3920553"/>
                <a:gd name="connsiteX8" fmla="*/ 1843958 w 5699636"/>
                <a:gd name="connsiteY8" fmla="*/ 3325729 h 3920553"/>
                <a:gd name="connsiteX9" fmla="*/ 1898743 w 5699636"/>
                <a:gd name="connsiteY9" fmla="*/ 3351419 h 3920553"/>
                <a:gd name="connsiteX10" fmla="*/ 1926183 w 5699636"/>
                <a:gd name="connsiteY10" fmla="*/ 3364309 h 3920553"/>
                <a:gd name="connsiteX11" fmla="*/ 1954267 w 5699636"/>
                <a:gd name="connsiteY11" fmla="*/ 3375727 h 3920553"/>
                <a:gd name="connsiteX12" fmla="*/ 2010435 w 5699636"/>
                <a:gd name="connsiteY12" fmla="*/ 3398655 h 3920553"/>
                <a:gd name="connsiteX13" fmla="*/ 2066970 w 5699636"/>
                <a:gd name="connsiteY13" fmla="*/ 3420569 h 3920553"/>
                <a:gd name="connsiteX14" fmla="*/ 2181884 w 5699636"/>
                <a:gd name="connsiteY14" fmla="*/ 3460439 h 3920553"/>
                <a:gd name="connsiteX15" fmla="*/ 2298915 w 5699636"/>
                <a:gd name="connsiteY15" fmla="*/ 3494600 h 3920553"/>
                <a:gd name="connsiteX16" fmla="*/ 2782326 w 5699636"/>
                <a:gd name="connsiteY16" fmla="*/ 3572314 h 3920553"/>
                <a:gd name="connsiteX17" fmla="*/ 2843833 w 5699636"/>
                <a:gd name="connsiteY17" fmla="*/ 3576274 h 3920553"/>
                <a:gd name="connsiteX18" fmla="*/ 2903961 w 5699636"/>
                <a:gd name="connsiteY18" fmla="*/ 3577194 h 3920553"/>
                <a:gd name="connsiteX19" fmla="*/ 2963904 w 5699636"/>
                <a:gd name="connsiteY19" fmla="*/ 3575261 h 3920553"/>
                <a:gd name="connsiteX20" fmla="*/ 3023662 w 5699636"/>
                <a:gd name="connsiteY20" fmla="*/ 3570380 h 3920553"/>
                <a:gd name="connsiteX21" fmla="*/ 3083053 w 5699636"/>
                <a:gd name="connsiteY21" fmla="*/ 3562462 h 3920553"/>
                <a:gd name="connsiteX22" fmla="*/ 3141983 w 5699636"/>
                <a:gd name="connsiteY22" fmla="*/ 3551320 h 3920553"/>
                <a:gd name="connsiteX23" fmla="*/ 3200176 w 5699636"/>
                <a:gd name="connsiteY23" fmla="*/ 3536680 h 3920553"/>
                <a:gd name="connsiteX24" fmla="*/ 3257633 w 5699636"/>
                <a:gd name="connsiteY24" fmla="*/ 3518909 h 3920553"/>
                <a:gd name="connsiteX25" fmla="*/ 3477516 w 5699636"/>
                <a:gd name="connsiteY25" fmla="*/ 3418175 h 3920553"/>
                <a:gd name="connsiteX26" fmla="*/ 3678982 w 5699636"/>
                <a:gd name="connsiteY26" fmla="*/ 3278585 h 3920553"/>
                <a:gd name="connsiteX27" fmla="*/ 3863784 w 5699636"/>
                <a:gd name="connsiteY27" fmla="*/ 3113397 h 3920553"/>
                <a:gd name="connsiteX28" fmla="*/ 3951994 w 5699636"/>
                <a:gd name="connsiteY28" fmla="*/ 3025185 h 3920553"/>
                <a:gd name="connsiteX29" fmla="*/ 4038271 w 5699636"/>
                <a:gd name="connsiteY29" fmla="*/ 2934489 h 3920553"/>
                <a:gd name="connsiteX30" fmla="*/ 4209537 w 5699636"/>
                <a:gd name="connsiteY30" fmla="*/ 2750241 h 3920553"/>
                <a:gd name="connsiteX31" fmla="*/ 4295998 w 5699636"/>
                <a:gd name="connsiteY31" fmla="*/ 2657978 h 3920553"/>
                <a:gd name="connsiteX32" fmla="*/ 4385130 w 5699636"/>
                <a:gd name="connsiteY32" fmla="*/ 2566728 h 3920553"/>
                <a:gd name="connsiteX33" fmla="*/ 4802060 w 5699636"/>
                <a:gd name="connsiteY33" fmla="*/ 2262318 h 3920553"/>
                <a:gd name="connsiteX34" fmla="*/ 5011721 w 5699636"/>
                <a:gd name="connsiteY34" fmla="*/ 2133685 h 3920553"/>
                <a:gd name="connsiteX35" fmla="*/ 5169267 w 5699636"/>
                <a:gd name="connsiteY35" fmla="*/ 1971075 h 3920553"/>
                <a:gd name="connsiteX36" fmla="*/ 5267146 w 5699636"/>
                <a:gd name="connsiteY36" fmla="*/ 1764268 h 3920553"/>
                <a:gd name="connsiteX37" fmla="*/ 5325432 w 5699636"/>
                <a:gd name="connsiteY37" fmla="*/ 1534533 h 3920553"/>
                <a:gd name="connsiteX38" fmla="*/ 5335468 w 5699636"/>
                <a:gd name="connsiteY38" fmla="*/ 1475879 h 3920553"/>
                <a:gd name="connsiteX39" fmla="*/ 5343939 w 5699636"/>
                <a:gd name="connsiteY39" fmla="*/ 1417133 h 3920553"/>
                <a:gd name="connsiteX40" fmla="*/ 5350293 w 5699636"/>
                <a:gd name="connsiteY40" fmla="*/ 1358203 h 3920553"/>
                <a:gd name="connsiteX41" fmla="*/ 5354896 w 5699636"/>
                <a:gd name="connsiteY41" fmla="*/ 1299089 h 3920553"/>
                <a:gd name="connsiteX42" fmla="*/ 5357476 w 5699636"/>
                <a:gd name="connsiteY42" fmla="*/ 1062816 h 3920553"/>
                <a:gd name="connsiteX43" fmla="*/ 5353884 w 5699636"/>
                <a:gd name="connsiteY43" fmla="*/ 1003886 h 3920553"/>
                <a:gd name="connsiteX44" fmla="*/ 5348452 w 5699636"/>
                <a:gd name="connsiteY44" fmla="*/ 945141 h 3920553"/>
                <a:gd name="connsiteX45" fmla="*/ 5341730 w 5699636"/>
                <a:gd name="connsiteY45" fmla="*/ 886486 h 3920553"/>
                <a:gd name="connsiteX46" fmla="*/ 5333442 w 5699636"/>
                <a:gd name="connsiteY46" fmla="*/ 828017 h 3920553"/>
                <a:gd name="connsiteX47" fmla="*/ 5285194 w 5699636"/>
                <a:gd name="connsiteY47" fmla="*/ 596624 h 3920553"/>
                <a:gd name="connsiteX48" fmla="*/ 5122400 w 5699636"/>
                <a:gd name="connsiteY48" fmla="*/ 150414 h 3920553"/>
                <a:gd name="connsiteX49" fmla="*/ 5044359 w 5699636"/>
                <a:gd name="connsiteY49" fmla="*/ 0 h 3920553"/>
                <a:gd name="connsiteX50" fmla="*/ 5463111 w 5699636"/>
                <a:gd name="connsiteY50" fmla="*/ 0 h 3920553"/>
                <a:gd name="connsiteX51" fmla="*/ 5475681 w 5699636"/>
                <a:gd name="connsiteY51" fmla="*/ 25671 h 3920553"/>
                <a:gd name="connsiteX52" fmla="*/ 5684924 w 5699636"/>
                <a:gd name="connsiteY52" fmla="*/ 830307 h 3920553"/>
                <a:gd name="connsiteX53" fmla="*/ 5699636 w 5699636"/>
                <a:gd name="connsiteY53" fmla="*/ 1116940 h 3920553"/>
                <a:gd name="connsiteX54" fmla="*/ 5699636 w 5699636"/>
                <a:gd name="connsiteY54" fmla="*/ 1116977 h 3920553"/>
                <a:gd name="connsiteX55" fmla="*/ 5684923 w 5699636"/>
                <a:gd name="connsiteY55" fmla="*/ 1403610 h 3920553"/>
                <a:gd name="connsiteX56" fmla="*/ 2849819 w 5699636"/>
                <a:gd name="connsiteY56" fmla="*/ 3920553 h 3920553"/>
                <a:gd name="connsiteX57" fmla="*/ 0 w 5699636"/>
                <a:gd name="connsiteY57" fmla="*/ 1116958 h 3920553"/>
                <a:gd name="connsiteX58" fmla="*/ 223956 w 5699636"/>
                <a:gd name="connsiteY58" fmla="*/ 25671 h 392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699636" h="3920553">
                  <a:moveTo>
                    <a:pt x="236526" y="0"/>
                  </a:moveTo>
                  <a:lnTo>
                    <a:pt x="639747" y="0"/>
                  </a:lnTo>
                  <a:lnTo>
                    <a:pt x="591602" y="108703"/>
                  </a:lnTo>
                  <a:cubicBezTo>
                    <a:pt x="533962" y="256028"/>
                    <a:pt x="488751" y="407957"/>
                    <a:pt x="459286" y="562740"/>
                  </a:cubicBezTo>
                  <a:cubicBezTo>
                    <a:pt x="429913" y="717524"/>
                    <a:pt x="414720" y="874701"/>
                    <a:pt x="413892" y="1032063"/>
                  </a:cubicBezTo>
                  <a:cubicBezTo>
                    <a:pt x="412695" y="1189424"/>
                    <a:pt x="425953" y="1346601"/>
                    <a:pt x="453025" y="1501385"/>
                  </a:cubicBezTo>
                  <a:cubicBezTo>
                    <a:pt x="479820" y="1656260"/>
                    <a:pt x="522636" y="1808373"/>
                    <a:pt x="578251" y="1955698"/>
                  </a:cubicBezTo>
                  <a:cubicBezTo>
                    <a:pt x="690403" y="2249979"/>
                    <a:pt x="857892" y="2525294"/>
                    <a:pt x="1074276" y="2759357"/>
                  </a:cubicBezTo>
                  <a:cubicBezTo>
                    <a:pt x="1290659" y="2993419"/>
                    <a:pt x="1553634" y="3185586"/>
                    <a:pt x="1843958" y="3325729"/>
                  </a:cubicBezTo>
                  <a:lnTo>
                    <a:pt x="1898743" y="3351419"/>
                  </a:lnTo>
                  <a:lnTo>
                    <a:pt x="1926183" y="3364309"/>
                  </a:lnTo>
                  <a:lnTo>
                    <a:pt x="1954267" y="3375727"/>
                  </a:lnTo>
                  <a:lnTo>
                    <a:pt x="2010435" y="3398655"/>
                  </a:lnTo>
                  <a:cubicBezTo>
                    <a:pt x="2029126" y="3406205"/>
                    <a:pt x="2047726" y="3414400"/>
                    <a:pt x="2066970" y="3420569"/>
                  </a:cubicBezTo>
                  <a:cubicBezTo>
                    <a:pt x="2105275" y="3433644"/>
                    <a:pt x="2143303" y="3447916"/>
                    <a:pt x="2181884" y="3460439"/>
                  </a:cubicBezTo>
                  <a:lnTo>
                    <a:pt x="2298915" y="3494600"/>
                  </a:lnTo>
                  <a:cubicBezTo>
                    <a:pt x="2456368" y="3535575"/>
                    <a:pt x="2618426" y="3562001"/>
                    <a:pt x="2782326" y="3572314"/>
                  </a:cubicBezTo>
                  <a:lnTo>
                    <a:pt x="2843833" y="3576274"/>
                  </a:lnTo>
                  <a:cubicBezTo>
                    <a:pt x="2863998" y="3576826"/>
                    <a:pt x="2883888" y="3576826"/>
                    <a:pt x="2903961" y="3577194"/>
                  </a:cubicBezTo>
                  <a:cubicBezTo>
                    <a:pt x="2923942" y="3577010"/>
                    <a:pt x="2943922" y="3575813"/>
                    <a:pt x="2963904" y="3575261"/>
                  </a:cubicBezTo>
                  <a:cubicBezTo>
                    <a:pt x="2983885" y="3574156"/>
                    <a:pt x="3003681" y="3571946"/>
                    <a:pt x="3023662" y="3570380"/>
                  </a:cubicBezTo>
                  <a:cubicBezTo>
                    <a:pt x="3043458" y="3568171"/>
                    <a:pt x="3063164" y="3565040"/>
                    <a:pt x="3083053" y="3562462"/>
                  </a:cubicBezTo>
                  <a:cubicBezTo>
                    <a:pt x="3102665" y="3558963"/>
                    <a:pt x="3122278" y="3555095"/>
                    <a:pt x="3141983" y="3551320"/>
                  </a:cubicBezTo>
                  <a:cubicBezTo>
                    <a:pt x="3161318" y="3546441"/>
                    <a:pt x="3180839" y="3541929"/>
                    <a:pt x="3200176" y="3536680"/>
                  </a:cubicBezTo>
                  <a:cubicBezTo>
                    <a:pt x="3219236" y="3530695"/>
                    <a:pt x="3238664" y="3525539"/>
                    <a:pt x="3257633" y="3518909"/>
                  </a:cubicBezTo>
                  <a:cubicBezTo>
                    <a:pt x="3333689" y="3493219"/>
                    <a:pt x="3407168" y="3458781"/>
                    <a:pt x="3477516" y="3418175"/>
                  </a:cubicBezTo>
                  <a:cubicBezTo>
                    <a:pt x="3547678" y="3377109"/>
                    <a:pt x="3615080" y="3330425"/>
                    <a:pt x="3678982" y="3278585"/>
                  </a:cubicBezTo>
                  <a:cubicBezTo>
                    <a:pt x="3743069" y="3226929"/>
                    <a:pt x="3804485" y="3171406"/>
                    <a:pt x="3863784" y="3113397"/>
                  </a:cubicBezTo>
                  <a:cubicBezTo>
                    <a:pt x="3893524" y="3084484"/>
                    <a:pt x="3922989" y="3055111"/>
                    <a:pt x="3951994" y="3025185"/>
                  </a:cubicBezTo>
                  <a:cubicBezTo>
                    <a:pt x="3980999" y="2995260"/>
                    <a:pt x="4009635" y="2964967"/>
                    <a:pt x="4038271" y="2934489"/>
                  </a:cubicBezTo>
                  <a:cubicBezTo>
                    <a:pt x="4095636" y="2873625"/>
                    <a:pt x="4152264" y="2811841"/>
                    <a:pt x="4209537" y="2750241"/>
                  </a:cubicBezTo>
                  <a:lnTo>
                    <a:pt x="4295998" y="2657978"/>
                  </a:lnTo>
                  <a:cubicBezTo>
                    <a:pt x="4325002" y="2627316"/>
                    <a:pt x="4354100" y="2596930"/>
                    <a:pt x="4385130" y="2566728"/>
                  </a:cubicBezTo>
                  <a:cubicBezTo>
                    <a:pt x="4507041" y="2445278"/>
                    <a:pt x="4653446" y="2345280"/>
                    <a:pt x="4802060" y="2262318"/>
                  </a:cubicBezTo>
                  <a:cubicBezTo>
                    <a:pt x="4875630" y="2219962"/>
                    <a:pt x="4948648" y="2180276"/>
                    <a:pt x="5011721" y="2133685"/>
                  </a:cubicBezTo>
                  <a:cubicBezTo>
                    <a:pt x="5075070" y="2087370"/>
                    <a:pt x="5128016" y="2033964"/>
                    <a:pt x="5169267" y="1971075"/>
                  </a:cubicBezTo>
                  <a:cubicBezTo>
                    <a:pt x="5211162" y="1908830"/>
                    <a:pt x="5242193" y="1838206"/>
                    <a:pt x="5267146" y="1764268"/>
                  </a:cubicBezTo>
                  <a:cubicBezTo>
                    <a:pt x="5292100" y="1690329"/>
                    <a:pt x="5310699" y="1612523"/>
                    <a:pt x="5325432" y="1534533"/>
                  </a:cubicBezTo>
                  <a:cubicBezTo>
                    <a:pt x="5328746" y="1514920"/>
                    <a:pt x="5332706" y="1495492"/>
                    <a:pt x="5335468" y="1475879"/>
                  </a:cubicBezTo>
                  <a:lnTo>
                    <a:pt x="5343939" y="1417133"/>
                  </a:lnTo>
                  <a:lnTo>
                    <a:pt x="5350293" y="1358203"/>
                  </a:lnTo>
                  <a:cubicBezTo>
                    <a:pt x="5352686" y="1338590"/>
                    <a:pt x="5353240" y="1318793"/>
                    <a:pt x="5354896" y="1299089"/>
                  </a:cubicBezTo>
                  <a:cubicBezTo>
                    <a:pt x="5360513" y="1220362"/>
                    <a:pt x="5360606" y="1141451"/>
                    <a:pt x="5357476" y="1062816"/>
                  </a:cubicBezTo>
                  <a:lnTo>
                    <a:pt x="5353884" y="1003886"/>
                  </a:lnTo>
                  <a:cubicBezTo>
                    <a:pt x="5352319" y="984274"/>
                    <a:pt x="5350200" y="964753"/>
                    <a:pt x="5348452" y="945141"/>
                  </a:cubicBezTo>
                  <a:cubicBezTo>
                    <a:pt x="5346886" y="925527"/>
                    <a:pt x="5343939" y="906007"/>
                    <a:pt x="5341730" y="886486"/>
                  </a:cubicBezTo>
                  <a:cubicBezTo>
                    <a:pt x="5339704" y="866874"/>
                    <a:pt x="5336481" y="847445"/>
                    <a:pt x="5333442" y="828017"/>
                  </a:cubicBezTo>
                  <a:cubicBezTo>
                    <a:pt x="5321104" y="750211"/>
                    <a:pt x="5304990" y="673050"/>
                    <a:pt x="5285194" y="596624"/>
                  </a:cubicBezTo>
                  <a:cubicBezTo>
                    <a:pt x="5244679" y="444051"/>
                    <a:pt x="5189985" y="294700"/>
                    <a:pt x="5122400" y="150414"/>
                  </a:cubicBezTo>
                  <a:lnTo>
                    <a:pt x="5044359" y="0"/>
                  </a:lnTo>
                  <a:lnTo>
                    <a:pt x="5463111" y="0"/>
                  </a:lnTo>
                  <a:lnTo>
                    <a:pt x="5475681" y="25671"/>
                  </a:lnTo>
                  <a:cubicBezTo>
                    <a:pt x="5583839" y="277235"/>
                    <a:pt x="5655735" y="547560"/>
                    <a:pt x="5684924" y="830307"/>
                  </a:cubicBezTo>
                  <a:lnTo>
                    <a:pt x="5699636" y="1116940"/>
                  </a:lnTo>
                  <a:lnTo>
                    <a:pt x="5699636" y="1116977"/>
                  </a:lnTo>
                  <a:lnTo>
                    <a:pt x="5684923" y="1403610"/>
                  </a:lnTo>
                  <a:cubicBezTo>
                    <a:pt x="5538982" y="2817342"/>
                    <a:pt x="4325342" y="3920553"/>
                    <a:pt x="2849819" y="3920553"/>
                  </a:cubicBezTo>
                  <a:cubicBezTo>
                    <a:pt x="1275927" y="3920553"/>
                    <a:pt x="0" y="2665344"/>
                    <a:pt x="0" y="1116958"/>
                  </a:cubicBezTo>
                  <a:cubicBezTo>
                    <a:pt x="0" y="729862"/>
                    <a:pt x="79746" y="361089"/>
                    <a:pt x="223956" y="25671"/>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F83DD175-80C5-4154-BBE2-846E32F727BB}"/>
              </a:ext>
            </a:extLst>
          </p:cNvPr>
          <p:cNvSpPr txBox="1"/>
          <p:nvPr/>
        </p:nvSpPr>
        <p:spPr>
          <a:xfrm>
            <a:off x="2941608" y="2107723"/>
            <a:ext cx="914112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Miscommunication, misunderstanding, and team conflicts are common when people come from different cultural backgrounds. It is caused by a variety of cultural backgrounds, as well as differences in environment and education. (Chlopek,2008)</a:t>
            </a:r>
            <a:endParaRPr lang="en-US" sz="2000"/>
          </a:p>
        </p:txBody>
      </p:sp>
      <p:sp>
        <p:nvSpPr>
          <p:cNvPr id="7" name="TextBox 6">
            <a:extLst>
              <a:ext uri="{FF2B5EF4-FFF2-40B4-BE49-F238E27FC236}">
                <a16:creationId xmlns:a16="http://schemas.microsoft.com/office/drawing/2014/main" id="{95D78959-E9CB-40D9-B606-99A914DC19D7}"/>
              </a:ext>
            </a:extLst>
          </p:cNvPr>
          <p:cNvSpPr txBox="1"/>
          <p:nvPr/>
        </p:nvSpPr>
        <p:spPr>
          <a:xfrm>
            <a:off x="2697193" y="4465608"/>
            <a:ext cx="932802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Workload: The number of responsibilities a person has at any particular  time is referred to as their workload. It is one of the most typical barriers that employees and businesses must overcome. It can be difficult for certain employees to cope with the workload because not everyone is capable of doing so. </a:t>
            </a:r>
            <a:endParaRPr lang="en-US" sz="2000">
              <a:latin typeface="Calibri" panose="020F0502020204030204"/>
              <a:cs typeface="Calibri" panose="020F0502020204030204"/>
            </a:endParaRPr>
          </a:p>
          <a:p>
            <a:endParaRPr lang="en-GB" sz="2000">
              <a:latin typeface="Arial"/>
              <a:cs typeface="Arial"/>
            </a:endParaRPr>
          </a:p>
          <a:p>
            <a:r>
              <a:rPr lang="en-GB" sz="2000">
                <a:latin typeface="Arial"/>
                <a:cs typeface="Arial"/>
              </a:rPr>
              <a:t>The amount of work you do has a major impact on how well you do your job (Warraich ,Ahmed and Ahmad,2014</a:t>
            </a:r>
            <a:r>
              <a:rPr lang="en-GB">
                <a:latin typeface="Arial"/>
                <a:cs typeface="Arial"/>
              </a:rPr>
              <a:t>).</a:t>
            </a:r>
            <a:endParaRPr lang="en-US">
              <a:cs typeface="Calibri"/>
            </a:endParaRPr>
          </a:p>
        </p:txBody>
      </p:sp>
      <p:pic>
        <p:nvPicPr>
          <p:cNvPr id="11" name="Picture 11" descr="A picture containing text, vector graphics&#10;&#10;Description automatically generated">
            <a:extLst>
              <a:ext uri="{FF2B5EF4-FFF2-40B4-BE49-F238E27FC236}">
                <a16:creationId xmlns:a16="http://schemas.microsoft.com/office/drawing/2014/main" id="{E5924934-C724-4DEF-B6A4-C7E28506EF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6778" y="1883959"/>
            <a:ext cx="2053086" cy="1494194"/>
          </a:xfrm>
          <a:prstGeom prst="rect">
            <a:avLst/>
          </a:prstGeom>
        </p:spPr>
      </p:pic>
      <p:pic>
        <p:nvPicPr>
          <p:cNvPr id="2" name="Picture 3" descr="Barriers of Communication: Types of Barriers to Effective ...">
            <a:extLst>
              <a:ext uri="{FF2B5EF4-FFF2-40B4-BE49-F238E27FC236}">
                <a16:creationId xmlns:a16="http://schemas.microsoft.com/office/drawing/2014/main" id="{9538FD59-4745-46A2-A477-C81B44B5B712}"/>
              </a:ext>
            </a:extLst>
          </p:cNvPr>
          <p:cNvPicPr>
            <a:picLocks noChangeAspect="1"/>
          </p:cNvPicPr>
          <p:nvPr/>
        </p:nvPicPr>
        <p:blipFill>
          <a:blip r:embed="rId4"/>
          <a:stretch>
            <a:fillRect/>
          </a:stretch>
        </p:blipFill>
        <p:spPr>
          <a:xfrm>
            <a:off x="4019909" y="213324"/>
            <a:ext cx="6855125" cy="1169239"/>
          </a:xfrm>
          <a:prstGeom prst="rect">
            <a:avLst/>
          </a:prstGeom>
        </p:spPr>
      </p:pic>
      <p:pic>
        <p:nvPicPr>
          <p:cNvPr id="10" name="Picture 12" descr="A picture containing text&#10;&#10;Description automatically generated">
            <a:extLst>
              <a:ext uri="{FF2B5EF4-FFF2-40B4-BE49-F238E27FC236}">
                <a16:creationId xmlns:a16="http://schemas.microsoft.com/office/drawing/2014/main" id="{7AA00170-E905-40A6-874A-2275BEF3506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flipH="1">
            <a:off x="175045" y="4291551"/>
            <a:ext cx="2022175" cy="2128028"/>
          </a:xfrm>
          <a:prstGeom prst="rect">
            <a:avLst/>
          </a:prstGeom>
        </p:spPr>
      </p:pic>
    </p:spTree>
    <p:extLst>
      <p:ext uri="{BB962C8B-B14F-4D97-AF65-F5344CB8AC3E}">
        <p14:creationId xmlns:p14="http://schemas.microsoft.com/office/powerpoint/2010/main" val="1668905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D4B470-627B-4D67-98EC-0A9DC0EB9E3B}"/>
              </a:ext>
            </a:extLst>
          </p:cNvPr>
          <p:cNvSpPr txBox="1"/>
          <p:nvPr/>
        </p:nvSpPr>
        <p:spPr>
          <a:xfrm>
            <a:off x="727495" y="2093343"/>
            <a:ext cx="97737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One of the most significant communication barrier is  language barrier, employees inability to communicate in English contributes to a culture of frustration, tension and discontent. It affect management because they are unable to deliver the correct message, the result could be a personnel turnover and major errors (Madera, Dawson and Neal, 2014).</a:t>
            </a:r>
            <a:endParaRPr lang="en-US"/>
          </a:p>
        </p:txBody>
      </p:sp>
      <p:sp>
        <p:nvSpPr>
          <p:cNvPr id="3" name="TextBox 2">
            <a:extLst>
              <a:ext uri="{FF2B5EF4-FFF2-40B4-BE49-F238E27FC236}">
                <a16:creationId xmlns:a16="http://schemas.microsoft.com/office/drawing/2014/main" id="{BA4883EA-897B-4267-804A-E2A19CE6D5D7}"/>
              </a:ext>
            </a:extLst>
          </p:cNvPr>
          <p:cNvSpPr txBox="1"/>
          <p:nvPr/>
        </p:nvSpPr>
        <p:spPr>
          <a:xfrm>
            <a:off x="1820176" y="5313871"/>
            <a:ext cx="92561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Filtering  barrier is  when we see and hear what we are emotionally tuned into see and hear the majority of the time. Our personal needs and interests, which guide our listening, cause filtering (Lunenburg, 2010).</a:t>
            </a:r>
            <a:endParaRPr lang="en-US"/>
          </a:p>
        </p:txBody>
      </p:sp>
      <p:pic>
        <p:nvPicPr>
          <p:cNvPr id="4" name="Picture 4" descr="A picture containing text&#10;&#10;Description automatically generated">
            <a:extLst>
              <a:ext uri="{FF2B5EF4-FFF2-40B4-BE49-F238E27FC236}">
                <a16:creationId xmlns:a16="http://schemas.microsoft.com/office/drawing/2014/main" id="{BB2EAEE4-6FB3-4C08-AD22-F91832D51D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37495" y="-13678"/>
            <a:ext cx="3361426" cy="2054565"/>
          </a:xfrm>
          <a:prstGeom prst="rect">
            <a:avLst/>
          </a:prstGeom>
        </p:spPr>
      </p:pic>
      <p:pic>
        <p:nvPicPr>
          <p:cNvPr id="7" name="Picture 7" descr="data filter | Free SVG">
            <a:extLst>
              <a:ext uri="{FF2B5EF4-FFF2-40B4-BE49-F238E27FC236}">
                <a16:creationId xmlns:a16="http://schemas.microsoft.com/office/drawing/2014/main" id="{161ADF0E-8FE0-49A2-AFBF-EA43BC0EE71A}"/>
              </a:ext>
            </a:extLst>
          </p:cNvPr>
          <p:cNvPicPr>
            <a:picLocks noChangeAspect="1"/>
          </p:cNvPicPr>
          <p:nvPr/>
        </p:nvPicPr>
        <p:blipFill>
          <a:blip r:embed="rId4"/>
          <a:stretch>
            <a:fillRect/>
          </a:stretch>
        </p:blipFill>
        <p:spPr>
          <a:xfrm>
            <a:off x="238664" y="3653287"/>
            <a:ext cx="4310331" cy="1406106"/>
          </a:xfrm>
          <a:prstGeom prst="rect">
            <a:avLst/>
          </a:prstGeom>
        </p:spPr>
      </p:pic>
    </p:spTree>
    <p:extLst>
      <p:ext uri="{BB962C8B-B14F-4D97-AF65-F5344CB8AC3E}">
        <p14:creationId xmlns:p14="http://schemas.microsoft.com/office/powerpoint/2010/main" val="1435045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217867E-D683-42EE-970F-EA7FDC809FC5}"/>
              </a:ext>
            </a:extLst>
          </p:cNvPr>
          <p:cNvSpPr>
            <a:spLocks noGrp="1"/>
          </p:cNvSpPr>
          <p:nvPr>
            <p:ph type="ctrTitle"/>
          </p:nvPr>
        </p:nvSpPr>
        <p:spPr>
          <a:xfrm>
            <a:off x="8842248" y="489684"/>
            <a:ext cx="2926080" cy="2468880"/>
          </a:xfrm>
        </p:spPr>
        <p:txBody>
          <a:bodyPr>
            <a:normAutofit/>
          </a:bodyPr>
          <a:lstStyle/>
          <a:p>
            <a:pPr algn="l"/>
            <a:r>
              <a:rPr lang="en-US" sz="2800">
                <a:ea typeface="+mj-lt"/>
                <a:cs typeface="+mj-lt"/>
              </a:rPr>
              <a:t>Impacts of effective communication in health and social care.</a:t>
            </a:r>
            <a:br>
              <a:rPr lang="en-US" sz="2800">
                <a:cs typeface="Calibri Light"/>
              </a:rPr>
            </a:br>
            <a:endParaRPr lang="en-US" sz="2800">
              <a:cs typeface="Calibri Light"/>
            </a:endParaRPr>
          </a:p>
        </p:txBody>
      </p:sp>
      <p:sp>
        <p:nvSpPr>
          <p:cNvPr id="3" name="Subtitle 2">
            <a:extLst>
              <a:ext uri="{FF2B5EF4-FFF2-40B4-BE49-F238E27FC236}">
                <a16:creationId xmlns:a16="http://schemas.microsoft.com/office/drawing/2014/main" id="{75DD5AFE-DB53-4765-BAC3-ECF4A2DA0EBF}"/>
              </a:ext>
            </a:extLst>
          </p:cNvPr>
          <p:cNvSpPr>
            <a:spLocks noGrp="1"/>
          </p:cNvSpPr>
          <p:nvPr>
            <p:ph type="subTitle" idx="1"/>
          </p:nvPr>
        </p:nvSpPr>
        <p:spPr>
          <a:xfrm>
            <a:off x="8842248" y="3587622"/>
            <a:ext cx="2894766" cy="2935974"/>
          </a:xfrm>
        </p:spPr>
        <p:txBody>
          <a:bodyPr vert="horz" lIns="91440" tIns="45720" rIns="91440" bIns="45720" rtlCol="0" anchor="t">
            <a:normAutofit fontScale="92500" lnSpcReduction="20000"/>
          </a:bodyPr>
          <a:lstStyle/>
          <a:p>
            <a:pPr marL="971550" lvl="1" indent="-514350" algn="l">
              <a:buFont typeface="Wingdings" panose="020B0604020202020204" pitchFamily="34" charset="0"/>
              <a:buChar char="ü"/>
            </a:pPr>
            <a:r>
              <a:rPr lang="en-US">
                <a:ea typeface="+mn-lt"/>
                <a:cs typeface="+mn-lt"/>
              </a:rPr>
              <a:t>•</a:t>
            </a:r>
            <a:r>
              <a:rPr lang="en-US" b="1">
                <a:ea typeface="+mn-lt"/>
                <a:cs typeface="+mn-lt"/>
              </a:rPr>
              <a:t>Accurate diagnosis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Proper adherence by patients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Reducing errors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Team Satisfaction</a:t>
            </a:r>
            <a:endParaRPr lang="en-US">
              <a:cs typeface="Calibri" panose="020F0502020204030204"/>
            </a:endParaRPr>
          </a:p>
          <a:p>
            <a:pPr marL="971550" lvl="1" indent="-514350" algn="l">
              <a:buFont typeface="Wingdings" panose="020B0604020202020204" pitchFamily="34" charset="0"/>
              <a:buChar char="ü"/>
            </a:pPr>
            <a:r>
              <a:rPr lang="en-US" b="1">
                <a:ea typeface="+mn-lt"/>
                <a:cs typeface="+mn-lt"/>
              </a:rPr>
              <a:t>Patient Satisfaction</a:t>
            </a:r>
            <a:endParaRPr lang="en-US" sz="1000" b="1">
              <a:ea typeface="+mn-lt"/>
              <a:cs typeface="+mn-lt"/>
            </a:endParaRPr>
          </a:p>
          <a:p>
            <a:pPr lvl="1" algn="l"/>
            <a:r>
              <a:rPr lang="en-US" sz="1000">
                <a:ea typeface="+mn-lt"/>
                <a:cs typeface="+mn-lt"/>
              </a:rPr>
              <a:t>                              </a:t>
            </a:r>
            <a:r>
              <a:rPr lang="en-US" sz="1200">
                <a:ea typeface="+mn-lt"/>
                <a:cs typeface="+mn-lt"/>
              </a:rPr>
              <a:t>  (HospitalPORTAL,2016)</a:t>
            </a:r>
            <a:br>
              <a:rPr lang="en-US" sz="1000" b="1">
                <a:ea typeface="+mn-lt"/>
                <a:cs typeface="+mn-lt"/>
              </a:rPr>
            </a:br>
            <a:endParaRPr lang="en-US" sz="1000" b="1">
              <a:ea typeface="+mn-lt"/>
              <a:cs typeface="+mn-lt"/>
            </a:endParaRPr>
          </a:p>
        </p:txBody>
      </p:sp>
      <p:sp>
        <p:nvSpPr>
          <p:cNvPr id="59"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Shape 62">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8" name="Picture 4" descr="Stethoscope">
            <a:extLst>
              <a:ext uri="{FF2B5EF4-FFF2-40B4-BE49-F238E27FC236}">
                <a16:creationId xmlns:a16="http://schemas.microsoft.com/office/drawing/2014/main" id="{31DADE2E-0A1D-46DA-9502-9B906EA678D9}"/>
              </a:ext>
            </a:extLst>
          </p:cNvPr>
          <p:cNvPicPr>
            <a:picLocks noChangeAspect="1"/>
          </p:cNvPicPr>
          <p:nvPr/>
        </p:nvPicPr>
        <p:blipFill rotWithShape="1">
          <a:blip r:embed="rId2"/>
          <a:srcRect l="3032" r="-2" b="-2"/>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93330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21B1-3C13-4E0D-9BB5-A21039DADAEA}"/>
              </a:ext>
            </a:extLst>
          </p:cNvPr>
          <p:cNvSpPr>
            <a:spLocks noGrp="1"/>
          </p:cNvSpPr>
          <p:nvPr>
            <p:ph type="title"/>
          </p:nvPr>
        </p:nvSpPr>
        <p:spPr>
          <a:xfrm>
            <a:off x="7233122" y="-789587"/>
            <a:ext cx="4318799" cy="7428172"/>
          </a:xfrm>
        </p:spPr>
        <p:txBody>
          <a:bodyPr vert="horz" lIns="91440" tIns="45720" rIns="91440" bIns="45720" rtlCol="0" anchor="b">
            <a:noAutofit/>
          </a:bodyPr>
          <a:lstStyle/>
          <a:p>
            <a:r>
              <a:rPr lang="en-US" sz="2400" b="1" dirty="0">
                <a:latin typeface="Arial"/>
                <a:cs typeface="Arial"/>
              </a:rPr>
              <a:t>Conclusion</a:t>
            </a:r>
            <a:br>
              <a:rPr lang="en-US" sz="2400" b="1" dirty="0">
                <a:latin typeface="Arial"/>
                <a:cs typeface="Arial"/>
              </a:rPr>
            </a:br>
            <a:br>
              <a:rPr lang="en-US" sz="2000" dirty="0">
                <a:latin typeface="Arial"/>
              </a:rPr>
            </a:br>
            <a:r>
              <a:rPr lang="en-US" sz="2000" dirty="0">
                <a:latin typeface="Arial"/>
                <a:cs typeface="Arial"/>
              </a:rPr>
              <a:t>The case study presents theories,  barriers and impacts for an effective communication. With this, we conclude our findings on the topics assigned, we research on various topics and discussion to create this presentation. Our topics is relating to ways of effective communication within a business setting . We elaborate on barriers of communication ensuring no barriers should enable accurate communication, in any organization etc. Also, the impacts show  all organizations must work if they want healthy and confident and competent employee/employers/patients.</a:t>
            </a:r>
            <a:endParaRPr lang="en-US" dirty="0">
              <a:cs typeface="Calibri Light" panose="020F0302020204030204"/>
            </a:endParaRP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Conclusion Clipart , Png Download - Conclusion ...">
            <a:extLst>
              <a:ext uri="{FF2B5EF4-FFF2-40B4-BE49-F238E27FC236}">
                <a16:creationId xmlns:a16="http://schemas.microsoft.com/office/drawing/2014/main" id="{4A604A62-D205-4987-A5A4-534B33AF2BDC}"/>
              </a:ext>
            </a:extLst>
          </p:cNvPr>
          <p:cNvPicPr>
            <a:picLocks noChangeAspect="1"/>
          </p:cNvPicPr>
          <p:nvPr/>
        </p:nvPicPr>
        <p:blipFill rotWithShape="1">
          <a:blip r:embed="rId2"/>
          <a:srcRect t="1199" r="-1" b="981"/>
          <a:stretch/>
        </p:blipFill>
        <p:spPr>
          <a:xfrm>
            <a:off x="388189" y="762010"/>
            <a:ext cx="5907062" cy="5765311"/>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5702407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8B17273-99DB-4AEE-9161-E796C7CAD78C}"/>
              </a:ext>
            </a:extLst>
          </p:cNvPr>
          <p:cNvSpPr>
            <a:spLocks noGrp="1"/>
          </p:cNvSpPr>
          <p:nvPr>
            <p:ph type="title"/>
          </p:nvPr>
        </p:nvSpPr>
        <p:spPr>
          <a:xfrm>
            <a:off x="287088" y="640080"/>
            <a:ext cx="3110167" cy="2756140"/>
          </a:xfrm>
        </p:spPr>
        <p:txBody>
          <a:bodyPr vert="horz" lIns="91440" tIns="45720" rIns="91440" bIns="45720" rtlCol="0" anchor="ctr">
            <a:normAutofit/>
          </a:bodyPr>
          <a:lstStyle/>
          <a:p>
            <a:r>
              <a:rPr lang="en-US" kern="1200">
                <a:solidFill>
                  <a:schemeClr val="bg1"/>
                </a:solidFill>
                <a:latin typeface="+mj-lt"/>
                <a:ea typeface="+mj-ea"/>
                <a:cs typeface="+mj-cs"/>
              </a:rPr>
              <a:t>References</a:t>
            </a:r>
          </a:p>
        </p:txBody>
      </p:sp>
      <p:sp>
        <p:nvSpPr>
          <p:cNvPr id="4" name="TextBox 3">
            <a:extLst>
              <a:ext uri="{FF2B5EF4-FFF2-40B4-BE49-F238E27FC236}">
                <a16:creationId xmlns:a16="http://schemas.microsoft.com/office/drawing/2014/main" id="{78A6BDFD-6212-4631-9377-B4AF47FD080F}"/>
              </a:ext>
            </a:extLst>
          </p:cNvPr>
          <p:cNvSpPr txBox="1"/>
          <p:nvPr/>
        </p:nvSpPr>
        <p:spPr>
          <a:xfrm>
            <a:off x="5381224" y="229377"/>
            <a:ext cx="5915003" cy="6218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228600">
              <a:lnSpc>
                <a:spcPct val="90000"/>
              </a:lnSpc>
              <a:spcAft>
                <a:spcPts val="600"/>
              </a:spcAft>
              <a:buFont typeface="Arial" panose="020B0604020202020204" pitchFamily="34" charset="0"/>
              <a:buChar char="•"/>
            </a:pPr>
            <a:endParaRPr lang="en-US" sz="1200">
              <a:cs typeface="Calibri"/>
            </a:endParaRPr>
          </a:p>
          <a:p>
            <a:pPr marL="171450" indent="-228600">
              <a:lnSpc>
                <a:spcPct val="90000"/>
              </a:lnSpc>
              <a:spcAft>
                <a:spcPts val="600"/>
              </a:spcAft>
              <a:buFont typeface="Arial" panose="020B0604020202020204" pitchFamily="34" charset="0"/>
              <a:buChar char="•"/>
            </a:pP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Bond-Barnard, T.J., Steyn, H. and Fabris-Rotelli, I.(2013). The impact of a call </a:t>
            </a:r>
            <a:r>
              <a:rPr lang="en-US" sz="1200" err="1">
                <a:latin typeface="Arial"/>
                <a:cs typeface="Arial"/>
              </a:rPr>
              <a:t>centre</a:t>
            </a:r>
            <a:r>
              <a:rPr lang="en-US" sz="1200">
                <a:latin typeface="Arial"/>
                <a:cs typeface="Arial"/>
              </a:rPr>
              <a:t> on communication in a </a:t>
            </a:r>
            <a:r>
              <a:rPr lang="en-US" sz="1200" err="1">
                <a:latin typeface="Arial"/>
                <a:cs typeface="Arial"/>
              </a:rPr>
              <a:t>programme</a:t>
            </a:r>
            <a:r>
              <a:rPr lang="en-US" sz="1200">
                <a:latin typeface="Arial"/>
                <a:cs typeface="Arial"/>
              </a:rPr>
              <a:t> and its projects. </a:t>
            </a:r>
            <a:r>
              <a:rPr lang="en-US" sz="1200" i="1">
                <a:latin typeface="Arial"/>
                <a:cs typeface="Arial"/>
              </a:rPr>
              <a:t>International Journal of Project Management</a:t>
            </a:r>
            <a:r>
              <a:rPr lang="en-US" sz="1200">
                <a:latin typeface="Arial"/>
                <a:cs typeface="Arial"/>
              </a:rPr>
              <a:t>.</a:t>
            </a:r>
          </a:p>
          <a:p>
            <a:pPr marL="171450" indent="-228600">
              <a:lnSpc>
                <a:spcPct val="90000"/>
              </a:lnSpc>
              <a:spcAft>
                <a:spcPts val="600"/>
              </a:spcAft>
              <a:buFont typeface="Arial" panose="020B0604020202020204" pitchFamily="34" charset="0"/>
              <a:buChar char="•"/>
            </a:pPr>
            <a:r>
              <a:rPr lang="en-US" sz="1200">
                <a:latin typeface="Arial"/>
                <a:cs typeface="Arial"/>
              </a:rPr>
              <a:t>Fish, R.S., Kraut, R.E., Root, R.W. and Rice, R.E., (1992). Evaluating video as a technology for informal communication. In </a:t>
            </a:r>
            <a:r>
              <a:rPr lang="en-US" sz="1200" i="1">
                <a:latin typeface="Arial"/>
                <a:cs typeface="Arial"/>
              </a:rPr>
              <a:t>Proceedings of the SIGCHI conference on Human factors in computing systems</a:t>
            </a:r>
            <a:r>
              <a:rPr lang="en-US" sz="1200">
                <a:latin typeface="Arial"/>
                <a:cs typeface="Arial"/>
              </a:rPr>
              <a:t> .  </a:t>
            </a:r>
          </a:p>
          <a:p>
            <a:pPr>
              <a:lnSpc>
                <a:spcPct val="90000"/>
              </a:lnSpc>
              <a:spcAft>
                <a:spcPts val="600"/>
              </a:spcAft>
            </a:pPr>
            <a:r>
              <a:rPr lang="en-US" sz="1200">
                <a:latin typeface="Arial"/>
                <a:cs typeface="Arial"/>
              </a:rPr>
              <a:t>.    Lee, D., (1988). Developing Effective Communications</a:t>
            </a:r>
          </a:p>
          <a:p>
            <a:pPr marL="171450" indent="-228600">
              <a:lnSpc>
                <a:spcPct val="90000"/>
              </a:lnSpc>
              <a:spcAft>
                <a:spcPts val="600"/>
              </a:spcAft>
              <a:buFont typeface="Arial" panose="020B0604020202020204" pitchFamily="34" charset="0"/>
              <a:buChar char="•"/>
            </a:pPr>
            <a:r>
              <a:rPr lang="en-US" sz="1200">
                <a:latin typeface="Arial"/>
                <a:cs typeface="Arial"/>
              </a:rPr>
              <a:t>Lunenburg, F.C., (2010). Communication: The process, barriers, and improving effectiveness.</a:t>
            </a:r>
          </a:p>
          <a:p>
            <a:pPr marL="171450" indent="-228600">
              <a:lnSpc>
                <a:spcPct val="90000"/>
              </a:lnSpc>
              <a:spcAft>
                <a:spcPts val="600"/>
              </a:spcAft>
              <a:buFont typeface="Arial" panose="020B0604020202020204" pitchFamily="34" charset="0"/>
              <a:buChar char="•"/>
            </a:pPr>
            <a:r>
              <a:rPr lang="en-US" sz="1200">
                <a:latin typeface="Arial"/>
                <a:cs typeface="Arial"/>
              </a:rPr>
              <a:t>Madera, J.M., Dawson, M. and Neal, J.A.,( 2014). Managing language barriers in the workplace: The roles of job demands and resources on turnover     intentions. </a:t>
            </a:r>
            <a:r>
              <a:rPr lang="en-US" sz="1200" i="1">
                <a:latin typeface="Arial"/>
                <a:cs typeface="Arial"/>
              </a:rPr>
              <a:t>International Journal of Hospitality Management.</a:t>
            </a: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Men, L.R., (2015). The internal communication role of the chief executive officer: Communication channels, style, and effectiveness. </a:t>
            </a:r>
            <a:r>
              <a:rPr lang="en-US" sz="1200" i="1">
                <a:latin typeface="Arial"/>
                <a:cs typeface="Arial"/>
              </a:rPr>
              <a:t>Public Relations Review.</a:t>
            </a: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Nardi, B.A. and Whittaker, S., (2002). The place of face-to-face communication in distributed work. </a:t>
            </a:r>
          </a:p>
          <a:p>
            <a:pPr marL="171450" indent="-228600">
              <a:lnSpc>
                <a:spcPct val="90000"/>
              </a:lnSpc>
              <a:spcAft>
                <a:spcPts val="600"/>
              </a:spcAft>
              <a:buFont typeface="Arial" panose="020B0604020202020204" pitchFamily="34" charset="0"/>
              <a:buChar char="•"/>
            </a:pPr>
            <a:r>
              <a:rPr lang="en-US" sz="1200">
                <a:latin typeface="Arial"/>
                <a:cs typeface="Arial"/>
              </a:rPr>
              <a:t>Panteli, N., (2002). Richness, power cues and email text. </a:t>
            </a:r>
            <a:r>
              <a:rPr lang="en-US" sz="1200" i="1">
                <a:latin typeface="Arial"/>
                <a:cs typeface="Arial"/>
              </a:rPr>
              <a:t>Information &amp; management  .</a:t>
            </a:r>
            <a:endParaRPr lang="en-US" sz="1200">
              <a:latin typeface="Arial"/>
              <a:cs typeface="Arial"/>
            </a:endParaRPr>
          </a:p>
          <a:p>
            <a:pPr marL="171450" indent="-228600">
              <a:lnSpc>
                <a:spcPct val="90000"/>
              </a:lnSpc>
              <a:spcAft>
                <a:spcPts val="600"/>
              </a:spcAft>
              <a:buFont typeface="Arial,Sans-Serif" panose="020B0604020202020204" pitchFamily="34" charset="0"/>
              <a:buChar char="•"/>
            </a:pPr>
            <a:r>
              <a:rPr lang="en-US" sz="1200">
                <a:latin typeface="Arial"/>
                <a:cs typeface="Arial"/>
              </a:rPr>
              <a:t>Portal, H.,( 2016). </a:t>
            </a:r>
            <a:r>
              <a:rPr lang="en-US" sz="1200" i="1">
                <a:latin typeface="Arial"/>
                <a:cs typeface="Arial"/>
              </a:rPr>
              <a:t>Impacts of Positive Communication in Healthcare - </a:t>
            </a:r>
            <a:r>
              <a:rPr lang="en-US" sz="1200" i="1" err="1">
                <a:latin typeface="Arial"/>
                <a:cs typeface="Arial"/>
              </a:rPr>
              <a:t>HospitalPORTAL</a:t>
            </a:r>
            <a:r>
              <a:rPr lang="en-US" sz="1200">
                <a:latin typeface="Arial"/>
                <a:cs typeface="Arial"/>
              </a:rPr>
              <a:t>. [online] </a:t>
            </a:r>
            <a:r>
              <a:rPr lang="en-US" sz="1200" err="1">
                <a:latin typeface="Arial"/>
                <a:cs typeface="Arial"/>
              </a:rPr>
              <a:t>HospitalPORTAL</a:t>
            </a:r>
            <a:r>
              <a:rPr lang="en-US" sz="1200">
                <a:latin typeface="Arial"/>
                <a:cs typeface="Arial"/>
              </a:rPr>
              <a:t>. Available at: &lt;https://www.hospitalportal.net/blog/impacts-of-positive-communication-in-healthcare/&gt; [Accessed 13 November 2021]</a:t>
            </a:r>
            <a:endParaRPr lang="en-US" sz="1200">
              <a:latin typeface="Arial"/>
              <a:ea typeface="+mn-lt"/>
              <a:cs typeface="+mn-lt"/>
            </a:endParaRPr>
          </a:p>
          <a:p>
            <a:pPr marL="171450" indent="-228600">
              <a:lnSpc>
                <a:spcPct val="90000"/>
              </a:lnSpc>
              <a:spcAft>
                <a:spcPts val="600"/>
              </a:spcAft>
              <a:buFont typeface="Arial" panose="020B0604020202020204" pitchFamily="34" charset="0"/>
              <a:buChar char="•"/>
            </a:pPr>
            <a:r>
              <a:rPr lang="en-US" sz="1200">
                <a:latin typeface="Arial"/>
                <a:cs typeface="Arial"/>
              </a:rPr>
              <a:t>Scott, O.K.M. and Bradshaw, R., (2013). Contribute to online groups: A case study of one Facebook group's discussion of Australian broadcaster Channel 9 during the 2o1o.</a:t>
            </a:r>
          </a:p>
          <a:p>
            <a:pPr marL="171450" indent="-228600">
              <a:lnSpc>
                <a:spcPct val="90000"/>
              </a:lnSpc>
              <a:spcAft>
                <a:spcPts val="600"/>
              </a:spcAft>
              <a:buFont typeface="Arial" panose="020B0604020202020204" pitchFamily="34" charset="0"/>
              <a:buChar char="•"/>
            </a:pPr>
            <a:r>
              <a:rPr lang="en-US" sz="1200">
                <a:latin typeface="Arial"/>
                <a:cs typeface="Arial"/>
              </a:rPr>
              <a:t>Welch, M. and Jackson, P.R., 2007. Rethinking internal communication: a stakeholder approach. </a:t>
            </a:r>
            <a:r>
              <a:rPr lang="en-US" sz="1200" i="1">
                <a:latin typeface="Arial"/>
                <a:cs typeface="Arial"/>
              </a:rPr>
              <a:t>Corporate communications: An international journal</a:t>
            </a:r>
            <a:r>
              <a:rPr lang="en-US" sz="1200">
                <a:latin typeface="Arial"/>
                <a:cs typeface="Arial"/>
              </a:rPr>
              <a:t>.</a:t>
            </a:r>
          </a:p>
          <a:p>
            <a:pPr indent="-228600">
              <a:lnSpc>
                <a:spcPct val="90000"/>
              </a:lnSpc>
              <a:spcAft>
                <a:spcPts val="600"/>
              </a:spcAft>
              <a:buFont typeface="Arial" panose="020B0604020202020204" pitchFamily="34" charset="0"/>
              <a:buChar char="•"/>
            </a:pPr>
            <a:r>
              <a:rPr lang="en-US" sz="1300">
                <a:ea typeface="+mn-lt"/>
                <a:cs typeface="+mn-lt"/>
              </a:rPr>
              <a:t>Delamater, A. M. (2006). Improving patient adherence. </a:t>
            </a:r>
            <a:r>
              <a:rPr lang="en-US" sz="1300" i="1">
                <a:ea typeface="+mn-lt"/>
                <a:cs typeface="+mn-lt"/>
              </a:rPr>
              <a:t>Clinical diabetes</a:t>
            </a:r>
            <a:r>
              <a:rPr lang="en-US" sz="1300">
                <a:ea typeface="+mn-lt"/>
                <a:cs typeface="+mn-lt"/>
              </a:rPr>
              <a:t>, </a:t>
            </a:r>
            <a:r>
              <a:rPr lang="en-US" sz="1300" i="1">
                <a:ea typeface="+mn-lt"/>
                <a:cs typeface="+mn-lt"/>
              </a:rPr>
              <a:t>24</a:t>
            </a:r>
            <a:r>
              <a:rPr lang="en-US" sz="1300">
                <a:ea typeface="+mn-lt"/>
                <a:cs typeface="+mn-lt"/>
              </a:rPr>
              <a:t>(2), 71-77.</a:t>
            </a:r>
            <a:endParaRPr lang="en-US" sz="1300">
              <a:cs typeface="Calibri"/>
            </a:endParaRPr>
          </a:p>
        </p:txBody>
      </p:sp>
      <p:sp>
        <p:nvSpPr>
          <p:cNvPr id="2" name="TextBox 1">
            <a:extLst>
              <a:ext uri="{FF2B5EF4-FFF2-40B4-BE49-F238E27FC236}">
                <a16:creationId xmlns:a16="http://schemas.microsoft.com/office/drawing/2014/main" id="{CDAD0A3B-0408-4898-9AD5-A6079D9A136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6F167227-97B5-4EDF-9432-2C204E5D22EC}"/>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7" name="Picture 6" descr="Red drawing pins on a map">
            <a:extLst>
              <a:ext uri="{FF2B5EF4-FFF2-40B4-BE49-F238E27FC236}">
                <a16:creationId xmlns:a16="http://schemas.microsoft.com/office/drawing/2014/main" id="{244CEA0F-C9FC-40D6-87F0-4DE99FC10032}"/>
              </a:ext>
            </a:extLst>
          </p:cNvPr>
          <p:cNvPicPr>
            <a:picLocks noChangeAspect="1"/>
          </p:cNvPicPr>
          <p:nvPr/>
        </p:nvPicPr>
        <p:blipFill rotWithShape="1">
          <a:blip r:embed="rId2"/>
          <a:srcRect l="8873" r="14368" b="8"/>
          <a:stretch/>
        </p:blipFill>
        <p:spPr>
          <a:xfrm>
            <a:off x="-1955320" y="100652"/>
            <a:ext cx="1680118"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99021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45D54D0-B019-4970-8D63-0C1DC7646EB2}"/>
              </a:ext>
            </a:extLst>
          </p:cNvPr>
          <p:cNvGraphicFramePr>
            <a:graphicFrameLocks noGrp="1"/>
          </p:cNvGraphicFramePr>
          <p:nvPr>
            <p:extLst>
              <p:ext uri="{D42A27DB-BD31-4B8C-83A1-F6EECF244321}">
                <p14:modId xmlns:p14="http://schemas.microsoft.com/office/powerpoint/2010/main" val="4111981187"/>
              </p:ext>
            </p:extLst>
          </p:nvPr>
        </p:nvGraphicFramePr>
        <p:xfrm>
          <a:off x="1047750" y="612394"/>
          <a:ext cx="10096500" cy="5633212"/>
        </p:xfrm>
        <a:graphic>
          <a:graphicData uri="http://schemas.openxmlformats.org/drawingml/2006/table">
            <a:tbl>
              <a:tblPr firstRow="1" bandRow="1">
                <a:tableStyleId>{5C22544A-7EE6-4342-B048-85BDC9FD1C3A}</a:tableStyleId>
              </a:tblPr>
              <a:tblGrid>
                <a:gridCol w="3640321">
                  <a:extLst>
                    <a:ext uri="{9D8B030D-6E8A-4147-A177-3AD203B41FA5}">
                      <a16:colId xmlns:a16="http://schemas.microsoft.com/office/drawing/2014/main" val="549652751"/>
                    </a:ext>
                  </a:extLst>
                </a:gridCol>
                <a:gridCol w="6456179">
                  <a:extLst>
                    <a:ext uri="{9D8B030D-6E8A-4147-A177-3AD203B41FA5}">
                      <a16:colId xmlns:a16="http://schemas.microsoft.com/office/drawing/2014/main" val="3922051308"/>
                    </a:ext>
                  </a:extLst>
                </a:gridCol>
              </a:tblGrid>
              <a:tr h="882523">
                <a:tc>
                  <a:txBody>
                    <a:bodyPr/>
                    <a:lstStyle/>
                    <a:p>
                      <a:pPr marL="0" algn="ctr" rtl="0" fontAlgn="t" latinLnBrk="0">
                        <a:spcBef>
                          <a:spcPts val="0"/>
                        </a:spcBef>
                        <a:spcAft>
                          <a:spcPts val="0"/>
                        </a:spcAft>
                      </a:pPr>
                      <a:r>
                        <a:rPr lang="en-GB" sz="2400">
                          <a:effectLst/>
                        </a:rPr>
                        <a:t>Teamwork Evaluation </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 </a:t>
                      </a:r>
                      <a:endParaRPr lang="en-GB" sz="1800">
                        <a:effectLst/>
                        <a:latin typeface="Arial" panose="020B0604020202020204" pitchFamily="34" charset="0"/>
                      </a:endParaRPr>
                    </a:p>
                  </a:txBody>
                  <a:tcPr/>
                </a:tc>
                <a:extLst>
                  <a:ext uri="{0D108BD9-81ED-4DB2-BD59-A6C34878D82A}">
                    <a16:rowId xmlns:a16="http://schemas.microsoft.com/office/drawing/2014/main" val="116062982"/>
                  </a:ext>
                </a:extLst>
              </a:tr>
              <a:tr h="882523">
                <a:tc>
                  <a:txBody>
                    <a:bodyPr/>
                    <a:lstStyle/>
                    <a:p>
                      <a:pPr marL="0" rtl="0" fontAlgn="t" latinLnBrk="0">
                        <a:spcBef>
                          <a:spcPts val="0"/>
                        </a:spcBef>
                        <a:spcAft>
                          <a:spcPts val="0"/>
                        </a:spcAft>
                      </a:pPr>
                      <a:r>
                        <a:rPr lang="en-GB" sz="1800">
                          <a:effectLst/>
                        </a:rPr>
                        <a:t>Who was in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Oslava , Aurelia and Maureen </a:t>
                      </a:r>
                    </a:p>
                  </a:txBody>
                  <a:tcPr/>
                </a:tc>
                <a:extLst>
                  <a:ext uri="{0D108BD9-81ED-4DB2-BD59-A6C34878D82A}">
                    <a16:rowId xmlns:a16="http://schemas.microsoft.com/office/drawing/2014/main" val="4154722243"/>
                  </a:ext>
                </a:extLst>
              </a:tr>
              <a:tr h="882523">
                <a:tc>
                  <a:txBody>
                    <a:bodyPr/>
                    <a:lstStyle/>
                    <a:p>
                      <a:pPr marL="0" marR="0" indent="0" rtl="0" fontAlgn="t" latinLnBrk="0">
                        <a:spcBef>
                          <a:spcPts val="0"/>
                        </a:spcBef>
                        <a:spcAft>
                          <a:spcPts val="0"/>
                        </a:spcAft>
                      </a:pPr>
                      <a:r>
                        <a:rPr lang="en-GB" sz="1800">
                          <a:effectLst/>
                        </a:rPr>
                        <a:t>What were the key strengths of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To create a presentation for theories of communication ,channels of communications , types of barriers that can prevent effective communication. The impact of effective communication and staff and patients .</a:t>
                      </a:r>
                      <a:endParaRPr lang="en-GB" sz="1800">
                        <a:effectLst/>
                        <a:latin typeface="Arial" panose="020B0604020202020204" pitchFamily="34" charset="0"/>
                      </a:endParaRPr>
                    </a:p>
                  </a:txBody>
                  <a:tcPr/>
                </a:tc>
                <a:extLst>
                  <a:ext uri="{0D108BD9-81ED-4DB2-BD59-A6C34878D82A}">
                    <a16:rowId xmlns:a16="http://schemas.microsoft.com/office/drawing/2014/main" val="3231366830"/>
                  </a:ext>
                </a:extLst>
              </a:tr>
              <a:tr h="882523">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We struggle with time keeping due to personal circumstances then we managed to arranged group meeting and overcome our difficulties.</a:t>
                      </a:r>
                      <a:endParaRPr lang="en-GB" sz="1800">
                        <a:effectLst/>
                        <a:latin typeface="Arial" panose="020B0604020202020204" pitchFamily="34" charset="0"/>
                      </a:endParaRPr>
                    </a:p>
                  </a:txBody>
                  <a:tcPr/>
                </a:tc>
                <a:extLst>
                  <a:ext uri="{0D108BD9-81ED-4DB2-BD59-A6C34878D82A}">
                    <a16:rowId xmlns:a16="http://schemas.microsoft.com/office/drawing/2014/main" val="211670194"/>
                  </a:ext>
                </a:extLst>
              </a:tr>
              <a:tr h="882523">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I would not do anything differently.</a:t>
                      </a:r>
                      <a:endParaRPr lang="en-GB" sz="1800">
                        <a:effectLst/>
                        <a:latin typeface="Arial" panose="020B0604020202020204" pitchFamily="34" charset="0"/>
                      </a:endParaRPr>
                    </a:p>
                  </a:txBody>
                  <a:tcPr/>
                </a:tc>
                <a:extLst>
                  <a:ext uri="{0D108BD9-81ED-4DB2-BD59-A6C34878D82A}">
                    <a16:rowId xmlns:a16="http://schemas.microsoft.com/office/drawing/2014/main" val="559383689"/>
                  </a:ext>
                </a:extLst>
              </a:tr>
              <a:tr h="882523">
                <a:tc>
                  <a:txBody>
                    <a:bodyPr/>
                    <a:lstStyle/>
                    <a:p>
                      <a:pPr marL="0" rtl="0" fontAlgn="t" latinLnBrk="0">
                        <a:spcBef>
                          <a:spcPts val="0"/>
                        </a:spcBef>
                        <a:spcAft>
                          <a:spcPts val="0"/>
                        </a:spcAft>
                      </a:pPr>
                      <a:r>
                        <a:rPr lang="en-GB" sz="1800">
                          <a:effectLst/>
                        </a:rPr>
                        <a:t>How would you rate your team working? Out of 10?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8\10</a:t>
                      </a:r>
                      <a:endParaRPr lang="en-GB" sz="1800">
                        <a:effectLst/>
                        <a:latin typeface="Arial" panose="020B0604020202020204" pitchFamily="34" charset="0"/>
                      </a:endParaRPr>
                    </a:p>
                  </a:txBody>
                  <a:tcPr/>
                </a:tc>
                <a:extLst>
                  <a:ext uri="{0D108BD9-81ED-4DB2-BD59-A6C34878D82A}">
                    <a16:rowId xmlns:a16="http://schemas.microsoft.com/office/drawing/2014/main" val="3369665914"/>
                  </a:ext>
                </a:extLst>
              </a:tr>
            </a:tbl>
          </a:graphicData>
        </a:graphic>
      </p:graphicFrame>
    </p:spTree>
    <p:extLst>
      <p:ext uri="{BB962C8B-B14F-4D97-AF65-F5344CB8AC3E}">
        <p14:creationId xmlns:p14="http://schemas.microsoft.com/office/powerpoint/2010/main" val="557072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9250200-A680-4C02-BB8C-F56C000E5893}"/>
              </a:ext>
            </a:extLst>
          </p:cNvPr>
          <p:cNvGraphicFramePr>
            <a:graphicFrameLocks noGrp="1"/>
          </p:cNvGraphicFramePr>
          <p:nvPr>
            <p:extLst>
              <p:ext uri="{D42A27DB-BD31-4B8C-83A1-F6EECF244321}">
                <p14:modId xmlns:p14="http://schemas.microsoft.com/office/powerpoint/2010/main" val="1120347955"/>
              </p:ext>
            </p:extLst>
          </p:nvPr>
        </p:nvGraphicFramePr>
        <p:xfrm>
          <a:off x="819509" y="460075"/>
          <a:ext cx="10329332" cy="5672756"/>
        </p:xfrm>
        <a:graphic>
          <a:graphicData uri="http://schemas.openxmlformats.org/drawingml/2006/table">
            <a:tbl>
              <a:tblPr firstRow="1" bandRow="1">
                <a:tableStyleId>{5C22544A-7EE6-4342-B048-85BDC9FD1C3A}</a:tableStyleId>
              </a:tblPr>
              <a:tblGrid>
                <a:gridCol w="3724269">
                  <a:extLst>
                    <a:ext uri="{9D8B030D-6E8A-4147-A177-3AD203B41FA5}">
                      <a16:colId xmlns:a16="http://schemas.microsoft.com/office/drawing/2014/main" val="1416007826"/>
                    </a:ext>
                  </a:extLst>
                </a:gridCol>
                <a:gridCol w="6605063">
                  <a:extLst>
                    <a:ext uri="{9D8B030D-6E8A-4147-A177-3AD203B41FA5}">
                      <a16:colId xmlns:a16="http://schemas.microsoft.com/office/drawing/2014/main" val="2147505038"/>
                    </a:ext>
                  </a:extLst>
                </a:gridCol>
              </a:tblGrid>
              <a:tr h="924712">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709157905"/>
                  </a:ext>
                </a:extLst>
              </a:tr>
              <a:tr h="924712">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Maureen Aurelia and Oslava</a:t>
                      </a:r>
                      <a:endParaRPr lang="en-GB" err="1">
                        <a:effectLst/>
                      </a:endParaRPr>
                    </a:p>
                  </a:txBody>
                  <a:tcPr marL="0" marR="0" marT="0" marB="0" anchor="ctr"/>
                </a:tc>
                <a:extLst>
                  <a:ext uri="{0D108BD9-81ED-4DB2-BD59-A6C34878D82A}">
                    <a16:rowId xmlns:a16="http://schemas.microsoft.com/office/drawing/2014/main" val="2381190759"/>
                  </a:ext>
                </a:extLst>
              </a:tr>
              <a:tr h="960279">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Team members are diverse, everyone contributes their fair share of the assignment. We communicate with all available channels teams WhatsApp and telephone.  </a:t>
                      </a:r>
                      <a:endParaRPr lang="en-GB">
                        <a:effectLst/>
                      </a:endParaRPr>
                    </a:p>
                  </a:txBody>
                  <a:tcPr marL="0" marR="0" marT="0" marB="0" anchor="ctr"/>
                </a:tc>
                <a:extLst>
                  <a:ext uri="{0D108BD9-81ED-4DB2-BD59-A6C34878D82A}">
                    <a16:rowId xmlns:a16="http://schemas.microsoft.com/office/drawing/2014/main" val="2916947282"/>
                  </a:ext>
                </a:extLst>
              </a:tr>
              <a:tr h="960279">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At first we struggle to get started, we then create our WhatsApp group then things got to where it intended to be.</a:t>
                      </a:r>
                      <a:endParaRPr lang="en-GB">
                        <a:effectLst/>
                      </a:endParaRPr>
                    </a:p>
                  </a:txBody>
                  <a:tcPr marL="0" marR="0" marT="0" marB="0" anchor="ctr"/>
                </a:tc>
                <a:extLst>
                  <a:ext uri="{0D108BD9-81ED-4DB2-BD59-A6C34878D82A}">
                    <a16:rowId xmlns:a16="http://schemas.microsoft.com/office/drawing/2014/main" val="2175159819"/>
                  </a:ext>
                </a:extLst>
              </a:tr>
              <a:tr h="960279">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Nothing. We make a great team.</a:t>
                      </a:r>
                      <a:endParaRPr lang="en-GB">
                        <a:effectLst/>
                      </a:endParaRPr>
                    </a:p>
                  </a:txBody>
                  <a:tcPr marL="0" marR="0" marT="0" marB="0" anchor="ctr"/>
                </a:tc>
                <a:extLst>
                  <a:ext uri="{0D108BD9-81ED-4DB2-BD59-A6C34878D82A}">
                    <a16:rowId xmlns:a16="http://schemas.microsoft.com/office/drawing/2014/main" val="793090889"/>
                  </a:ext>
                </a:extLst>
              </a:tr>
              <a:tr h="942495">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 8/10</a:t>
                      </a:r>
                      <a:endParaRPr lang="en-GB">
                        <a:effectLst/>
                      </a:endParaRPr>
                    </a:p>
                  </a:txBody>
                  <a:tcPr marL="0" marR="0" marT="0" marB="0" anchor="ctr"/>
                </a:tc>
                <a:extLst>
                  <a:ext uri="{0D108BD9-81ED-4DB2-BD59-A6C34878D82A}">
                    <a16:rowId xmlns:a16="http://schemas.microsoft.com/office/drawing/2014/main" val="3199248727"/>
                  </a:ext>
                </a:extLst>
              </a:tr>
            </a:tbl>
          </a:graphicData>
        </a:graphic>
      </p:graphicFrame>
    </p:spTree>
    <p:extLst>
      <p:ext uri="{BB962C8B-B14F-4D97-AF65-F5344CB8AC3E}">
        <p14:creationId xmlns:p14="http://schemas.microsoft.com/office/powerpoint/2010/main" val="3296237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9615106-04B3-48AF-8082-030A75DC168B}"/>
              </a:ext>
            </a:extLst>
          </p:cNvPr>
          <p:cNvGraphicFramePr>
            <a:graphicFrameLocks noGrp="1"/>
          </p:cNvGraphicFramePr>
          <p:nvPr>
            <p:extLst>
              <p:ext uri="{D42A27DB-BD31-4B8C-83A1-F6EECF244321}">
                <p14:modId xmlns:p14="http://schemas.microsoft.com/office/powerpoint/2010/main" val="3072944271"/>
              </p:ext>
            </p:extLst>
          </p:nvPr>
        </p:nvGraphicFramePr>
        <p:xfrm>
          <a:off x="643467" y="920398"/>
          <a:ext cx="10905066" cy="5017205"/>
        </p:xfrm>
        <a:graphic>
          <a:graphicData uri="http://schemas.openxmlformats.org/drawingml/2006/table">
            <a:tbl>
              <a:tblPr firstRow="1" bandRow="1">
                <a:tableStyleId>{5C22544A-7EE6-4342-B048-85BDC9FD1C3A}</a:tableStyleId>
              </a:tblPr>
              <a:tblGrid>
                <a:gridCol w="3991830">
                  <a:extLst>
                    <a:ext uri="{9D8B030D-6E8A-4147-A177-3AD203B41FA5}">
                      <a16:colId xmlns:a16="http://schemas.microsoft.com/office/drawing/2014/main" val="266638979"/>
                    </a:ext>
                  </a:extLst>
                </a:gridCol>
                <a:gridCol w="6913236">
                  <a:extLst>
                    <a:ext uri="{9D8B030D-6E8A-4147-A177-3AD203B41FA5}">
                      <a16:colId xmlns:a16="http://schemas.microsoft.com/office/drawing/2014/main" val="3010743669"/>
                    </a:ext>
                  </a:extLst>
                </a:gridCol>
              </a:tblGrid>
              <a:tr h="486249">
                <a:tc>
                  <a:txBody>
                    <a:bodyPr/>
                    <a:lstStyle/>
                    <a:p>
                      <a:pPr marL="0" algn="ctr" rtl="0" eaLnBrk="1" latinLnBrk="0" hangingPunct="1">
                        <a:spcBef>
                          <a:spcPts val="0"/>
                        </a:spcBef>
                        <a:spcAft>
                          <a:spcPts val="0"/>
                        </a:spcAft>
                      </a:pPr>
                      <a:r>
                        <a:rPr lang="en-GB" sz="2900" kern="120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2900" kern="1200">
                          <a:effectLst/>
                        </a:rPr>
                        <a:t>Team responses. </a:t>
                      </a:r>
                      <a:endParaRPr lang="en-GB" sz="2200">
                        <a:effectLst/>
                      </a:endParaRPr>
                    </a:p>
                  </a:txBody>
                  <a:tcPr marL="0" marR="0" marT="0" marB="0" anchor="ctr"/>
                </a:tc>
                <a:extLst>
                  <a:ext uri="{0D108BD9-81ED-4DB2-BD59-A6C34878D82A}">
                    <a16:rowId xmlns:a16="http://schemas.microsoft.com/office/drawing/2014/main" val="1548308789"/>
                  </a:ext>
                </a:extLst>
              </a:tr>
              <a:tr h="375738">
                <a:tc>
                  <a:txBody>
                    <a:bodyPr/>
                    <a:lstStyle/>
                    <a:p>
                      <a:pPr marL="0" algn="l" rtl="0" eaLnBrk="1" latinLnBrk="0" hangingPunct="1">
                        <a:spcBef>
                          <a:spcPts val="0"/>
                        </a:spcBef>
                        <a:spcAft>
                          <a:spcPts val="0"/>
                        </a:spcAft>
                      </a:pPr>
                      <a:r>
                        <a:rPr lang="en-GB" sz="2200" kern="1200">
                          <a:effectLst/>
                        </a:rPr>
                        <a:t>Who was in your team?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Aurelia, Maureen and </a:t>
                      </a:r>
                      <a:r>
                        <a:rPr lang="en-GB" sz="2200" kern="1200" err="1">
                          <a:effectLst/>
                        </a:rPr>
                        <a:t>Oslava</a:t>
                      </a:r>
                      <a:endParaRPr lang="en-GB" sz="2200" err="1">
                        <a:effectLst/>
                      </a:endParaRPr>
                    </a:p>
                  </a:txBody>
                  <a:tcPr marL="0" marR="0" marT="0" marB="0" anchor="ctr"/>
                </a:tc>
                <a:extLst>
                  <a:ext uri="{0D108BD9-81ED-4DB2-BD59-A6C34878D82A}">
                    <a16:rowId xmlns:a16="http://schemas.microsoft.com/office/drawing/2014/main" val="1097729383"/>
                  </a:ext>
                </a:extLst>
              </a:tr>
              <a:tr h="1370338">
                <a:tc>
                  <a:txBody>
                    <a:bodyPr/>
                    <a:lstStyle/>
                    <a:p>
                      <a:pPr marL="0" marR="0" indent="0" algn="l" rtl="0" eaLnBrk="1" fontAlgn="auto" latinLnBrk="0" hangingPunct="1">
                        <a:spcBef>
                          <a:spcPts val="0"/>
                        </a:spcBef>
                        <a:spcAft>
                          <a:spcPts val="0"/>
                        </a:spcAft>
                      </a:pPr>
                      <a:r>
                        <a:rPr lang="en-GB" sz="2200" kern="1200">
                          <a:effectLst/>
                        </a:rPr>
                        <a:t>What were the key strengths of your team?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The key strength in our team has been communication because we always get contact one with the other. Also </a:t>
                      </a:r>
                      <a:r>
                        <a:rPr lang="en-GB" sz="1800" kern="1200">
                          <a:effectLst/>
                          <a:latin typeface="Arial" panose="020B0604020202020204" pitchFamily="34" charset="0"/>
                          <a:cs typeface="Arial" panose="020B0604020202020204" pitchFamily="34" charset="0"/>
                        </a:rPr>
                        <a:t>everyone</a:t>
                      </a:r>
                      <a:r>
                        <a:rPr lang="en-GB" sz="2200" kern="1200">
                          <a:effectLst/>
                        </a:rPr>
                        <a:t> has contributed fair in this presentation and it helped us a lot.</a:t>
                      </a:r>
                    </a:p>
                  </a:txBody>
                  <a:tcPr marL="0" marR="0" marT="0" marB="0" anchor="ctr"/>
                </a:tc>
                <a:extLst>
                  <a:ext uri="{0D108BD9-81ED-4DB2-BD59-A6C34878D82A}">
                    <a16:rowId xmlns:a16="http://schemas.microsoft.com/office/drawing/2014/main" val="588453209"/>
                  </a:ext>
                </a:extLst>
              </a:tr>
              <a:tr h="1370338">
                <a:tc>
                  <a:txBody>
                    <a:bodyPr/>
                    <a:lstStyle/>
                    <a:p>
                      <a:pPr marL="0" marR="0" indent="0" algn="l" rtl="0" eaLnBrk="1" fontAlgn="auto" latinLnBrk="0" hangingPunct="1">
                        <a:spcBef>
                          <a:spcPts val="0"/>
                        </a:spcBef>
                        <a:spcAft>
                          <a:spcPts val="0"/>
                        </a:spcAft>
                      </a:pPr>
                      <a:r>
                        <a:rPr lang="en-GB" sz="2200" kern="1200">
                          <a:effectLst/>
                        </a:rPr>
                        <a:t>What were the challenges that you overcame as a team?</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The biggest challenge has been when the teacher make the groups because we never worked together before and this think struggle me a little bit, but the girls have been amazing.</a:t>
                      </a:r>
                    </a:p>
                  </a:txBody>
                  <a:tcPr marL="0" marR="0" marT="0" marB="0" anchor="ctr"/>
                </a:tc>
                <a:extLst>
                  <a:ext uri="{0D108BD9-81ED-4DB2-BD59-A6C34878D82A}">
                    <a16:rowId xmlns:a16="http://schemas.microsoft.com/office/drawing/2014/main" val="125047054"/>
                  </a:ext>
                </a:extLst>
              </a:tr>
              <a:tr h="707271">
                <a:tc>
                  <a:txBody>
                    <a:bodyPr/>
                    <a:lstStyle/>
                    <a:p>
                      <a:pPr marL="0" marR="0" indent="0" algn="l" rtl="0" eaLnBrk="1" fontAlgn="auto" latinLnBrk="0" hangingPunct="1">
                        <a:spcBef>
                          <a:spcPts val="0"/>
                        </a:spcBef>
                        <a:spcAft>
                          <a:spcPts val="0"/>
                        </a:spcAft>
                      </a:pPr>
                      <a:r>
                        <a:rPr lang="en-GB" sz="2200" kern="1200">
                          <a:effectLst/>
                        </a:rPr>
                        <a:t>What would you do differently if you worked as a team again?</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I would not make any changes , because we make an amazing team</a:t>
                      </a:r>
                    </a:p>
                  </a:txBody>
                  <a:tcPr marL="0" marR="0" marT="0" marB="0" anchor="ctr"/>
                </a:tc>
                <a:extLst>
                  <a:ext uri="{0D108BD9-81ED-4DB2-BD59-A6C34878D82A}">
                    <a16:rowId xmlns:a16="http://schemas.microsoft.com/office/drawing/2014/main" val="3213348460"/>
                  </a:ext>
                </a:extLst>
              </a:tr>
              <a:tr h="707271">
                <a:tc>
                  <a:txBody>
                    <a:bodyPr/>
                    <a:lstStyle/>
                    <a:p>
                      <a:pPr marL="0" algn="l" rtl="0" eaLnBrk="1" latinLnBrk="0" hangingPunct="1">
                        <a:spcBef>
                          <a:spcPts val="0"/>
                        </a:spcBef>
                        <a:spcAft>
                          <a:spcPts val="0"/>
                        </a:spcAft>
                      </a:pPr>
                      <a:r>
                        <a:rPr lang="en-GB" sz="2200" kern="1200">
                          <a:effectLst/>
                        </a:rPr>
                        <a:t>How would you rate your team working? Out of 10?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9/10</a:t>
                      </a:r>
                    </a:p>
                  </a:txBody>
                  <a:tcPr marL="0" marR="0" marT="0" marB="0" anchor="ctr"/>
                </a:tc>
                <a:extLst>
                  <a:ext uri="{0D108BD9-81ED-4DB2-BD59-A6C34878D82A}">
                    <a16:rowId xmlns:a16="http://schemas.microsoft.com/office/drawing/2014/main" val="688001649"/>
                  </a:ext>
                </a:extLst>
              </a:tr>
            </a:tbl>
          </a:graphicData>
        </a:graphic>
      </p:graphicFrame>
    </p:spTree>
    <p:extLst>
      <p:ext uri="{BB962C8B-B14F-4D97-AF65-F5344CB8AC3E}">
        <p14:creationId xmlns:p14="http://schemas.microsoft.com/office/powerpoint/2010/main" val="1086939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A2E060-D480-4462-9775-1E66051D52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02A21F-7C94-4645-85CD-F95FAF6B135E}">
  <ds:schemaRefs>
    <ds:schemaRef ds:uri="http://schemas.microsoft.com/sharepoint/v3/contenttype/forms"/>
  </ds:schemaRefs>
</ds:datastoreItem>
</file>

<file path=customXml/itemProps3.xml><?xml version="1.0" encoding="utf-8"?>
<ds:datastoreItem xmlns:ds="http://schemas.openxmlformats.org/officeDocument/2006/customXml" ds:itemID="{454B6B1C-C748-4D2F-9235-E4EC610087BD}">
  <ds:schemaRefs>
    <ds:schemaRef ds:uri="http://purl.org/dc/dcmitype/"/>
    <ds:schemaRef ds:uri="http://www.w3.org/XML/1998/namespace"/>
    <ds:schemaRef ds:uri="http://purl.org/dc/terms/"/>
    <ds:schemaRef ds:uri="http://schemas.microsoft.com/office/infopath/2007/PartnerControls"/>
    <ds:schemaRef ds:uri="37708af0-49d6-4626-adf7-ee8f7f4cc1b8"/>
    <ds:schemaRef ds:uri="http://schemas.microsoft.com/office/2006/documentManagement/types"/>
    <ds:schemaRef ds:uri="6b5bd684-8631-4d35-bdcf-c9e38c7d488d"/>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1752</Words>
  <Application>Microsoft Office PowerPoint</Application>
  <PresentationFormat>Widescreen</PresentationFormat>
  <Paragraphs>124</Paragraphs>
  <Slides>15</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Arial Black</vt:lpstr>
      <vt:lpstr>Arial,Sans-Serif</vt:lpstr>
      <vt:lpstr>Calibri</vt:lpstr>
      <vt:lpstr>Calibri Light</vt:lpstr>
      <vt:lpstr>Rockwell</vt:lpstr>
      <vt:lpstr>Wingdings</vt:lpstr>
      <vt:lpstr>Office Theme</vt:lpstr>
      <vt:lpstr>Presentation-Strategies for  Effective Communication in a Business setting.</vt:lpstr>
      <vt:lpstr>Contents</vt:lpstr>
      <vt:lpstr>Theories relating to models of Communication. </vt:lpstr>
      <vt:lpstr>PowerPoint Presentation</vt:lpstr>
      <vt:lpstr>PowerPoint Presentation</vt:lpstr>
      <vt:lpstr>PowerPoint Presentation</vt:lpstr>
      <vt:lpstr>PowerPoint Presentation</vt:lpstr>
      <vt:lpstr>PowerPoint Presentation</vt:lpstr>
      <vt:lpstr>PowerPoint Presentation</vt:lpstr>
      <vt:lpstr>Impacts of effective communication in health and social care. </vt:lpstr>
      <vt:lpstr>Conclusion  The case study presents theories,  barriers and impacts for an effective communication. With this, we conclude our findings on the topics assigned, we research on various topics and discussion to create this presentation. Our topics is relating to ways of effective communication within a business setting . We elaborate on barriers of communication ensuring no barriers should enable accurate communication, in any organization etc. Also, the impacts show  all organizations must work if they want healthy and confident and competent employee/employers/patients.</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of effective communication in a business setting.</dc:title>
  <dc:creator>Maureen Lyttle</dc:creator>
  <cp:lastModifiedBy>Aurelia Campanu (2028199)</cp:lastModifiedBy>
  <cp:revision>18</cp:revision>
  <dcterms:created xsi:type="dcterms:W3CDTF">2021-10-27T15:52:05Z</dcterms:created>
  <dcterms:modified xsi:type="dcterms:W3CDTF">2021-11-18T21:44:10Z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