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30" r:id="rId4"/>
  </p:sldMasterIdLst>
  <p:notesMasterIdLst>
    <p:notesMasterId r:id="rId22"/>
  </p:notesMasterIdLst>
  <p:sldIdLst>
    <p:sldId id="381" r:id="rId5"/>
    <p:sldId id="508" r:id="rId6"/>
    <p:sldId id="511" r:id="rId7"/>
    <p:sldId id="512" r:id="rId8"/>
    <p:sldId id="509" r:id="rId9"/>
    <p:sldId id="510" r:id="rId10"/>
    <p:sldId id="501" r:id="rId11"/>
    <p:sldId id="505" r:id="rId12"/>
    <p:sldId id="502" r:id="rId13"/>
    <p:sldId id="504" r:id="rId14"/>
    <p:sldId id="517" r:id="rId15"/>
    <p:sldId id="513" r:id="rId16"/>
    <p:sldId id="514" r:id="rId17"/>
    <p:sldId id="518" r:id="rId18"/>
    <p:sldId id="515" r:id="rId19"/>
    <p:sldId id="516" r:id="rId20"/>
    <p:sldId id="519" r:id="rId21"/>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51"/>
    <p:restoredTop sz="94718"/>
  </p:normalViewPr>
  <p:slideViewPr>
    <p:cSldViewPr snapToGrid="0">
      <p:cViewPr varScale="1">
        <p:scale>
          <a:sx n="41" d="100"/>
          <a:sy n="41" d="100"/>
        </p:scale>
        <p:origin x="1362" y="6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01/10/2018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pPr>
                <a:defRPr/>
              </a:pPr>
              <a:t>01/10/2018</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a:pPr>
                <a:defRPr/>
              </a:pPr>
              <a:t>‹#›</a:t>
            </a:fld>
            <a:endParaRPr lang="en-GB"/>
          </a:p>
        </p:txBody>
      </p:sp>
    </p:spTree>
    <p:extLst>
      <p:ext uri="{BB962C8B-B14F-4D97-AF65-F5344CB8AC3E}">
        <p14:creationId xmlns:p14="http://schemas.microsoft.com/office/powerpoint/2010/main" val="1302311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pPr>
                <a:defRPr/>
              </a:pPr>
              <a:t>01/10/2018</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a:pPr>
                <a:defRPr/>
              </a:pPr>
              <a:t>‹#›</a:t>
            </a:fld>
            <a:endParaRPr lang="en-GB"/>
          </a:p>
        </p:txBody>
      </p:sp>
    </p:spTree>
    <p:extLst>
      <p:ext uri="{BB962C8B-B14F-4D97-AF65-F5344CB8AC3E}">
        <p14:creationId xmlns:p14="http://schemas.microsoft.com/office/powerpoint/2010/main" val="1045683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pPr>
                <a:defRPr/>
              </a:pPr>
              <a:t>01/10/2018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a:pPr>
                <a:defRPr/>
              </a:pPr>
              <a:t>‹#›</a:t>
            </a:fld>
            <a:endParaRPr lang="en-GB"/>
          </a:p>
        </p:txBody>
      </p:sp>
    </p:spTree>
    <p:extLst>
      <p:ext uri="{BB962C8B-B14F-4D97-AF65-F5344CB8AC3E}">
        <p14:creationId xmlns:p14="http://schemas.microsoft.com/office/powerpoint/2010/main" val="1029327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pPr>
                <a:defRPr/>
              </a:pPr>
              <a:t>01/10/2018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a:pPr>
                <a:defRPr/>
              </a:pPr>
              <a:t>‹#›</a:t>
            </a:fld>
            <a:endParaRPr lang="en-GB"/>
          </a:p>
        </p:txBody>
      </p:sp>
    </p:spTree>
    <p:extLst>
      <p:ext uri="{BB962C8B-B14F-4D97-AF65-F5344CB8AC3E}">
        <p14:creationId xmlns:p14="http://schemas.microsoft.com/office/powerpoint/2010/main" val="3468554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pPr>
                <a:defRPr/>
              </a:pPr>
              <a:t>01/10/2018</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a:pPr>
                <a:defRPr/>
              </a:pPr>
              <a:t>‹#›</a:t>
            </a:fld>
            <a:endParaRPr lang="en-GB"/>
          </a:p>
        </p:txBody>
      </p:sp>
    </p:spTree>
    <p:extLst>
      <p:ext uri="{BB962C8B-B14F-4D97-AF65-F5344CB8AC3E}">
        <p14:creationId xmlns:p14="http://schemas.microsoft.com/office/powerpoint/2010/main" val="488050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pPr>
                <a:defRPr/>
              </a:pPr>
              <a:t>01/10/2018</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a:pPr>
                <a:defRPr/>
              </a:pPr>
              <a:t>‹#›</a:t>
            </a:fld>
            <a:endParaRPr lang="en-GB"/>
          </a:p>
        </p:txBody>
      </p:sp>
    </p:spTree>
    <p:extLst>
      <p:ext uri="{BB962C8B-B14F-4D97-AF65-F5344CB8AC3E}">
        <p14:creationId xmlns:p14="http://schemas.microsoft.com/office/powerpoint/2010/main" val="694977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pPr>
                <a:defRPr/>
              </a:pPr>
              <a:t>01/10/2018</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a:pPr>
                <a:defRPr/>
              </a:pPr>
              <a:t>‹#›</a:t>
            </a:fld>
            <a:endParaRPr lang="en-GB"/>
          </a:p>
        </p:txBody>
      </p:sp>
    </p:spTree>
    <p:extLst>
      <p:ext uri="{BB962C8B-B14F-4D97-AF65-F5344CB8AC3E}">
        <p14:creationId xmlns:p14="http://schemas.microsoft.com/office/powerpoint/2010/main" val="849201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pPr>
                <a:defRPr/>
              </a:pPr>
              <a:t>01/10/2018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a:pPr>
                <a:defRPr/>
              </a:pPr>
              <a:t>‹#›</a:t>
            </a:fld>
            <a:endParaRPr lang="en-GB"/>
          </a:p>
        </p:txBody>
      </p:sp>
    </p:spTree>
    <p:extLst>
      <p:ext uri="{BB962C8B-B14F-4D97-AF65-F5344CB8AC3E}">
        <p14:creationId xmlns:p14="http://schemas.microsoft.com/office/powerpoint/2010/main" val="1507539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pPr>
                <a:defRPr/>
              </a:pPr>
              <a:t>01/10/2018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a:pPr>
                <a:defRPr/>
              </a:pPr>
              <a:t>‹#›</a:t>
            </a:fld>
            <a:endParaRPr lang="en-GB"/>
          </a:p>
        </p:txBody>
      </p:sp>
    </p:spTree>
    <p:extLst>
      <p:ext uri="{BB962C8B-B14F-4D97-AF65-F5344CB8AC3E}">
        <p14:creationId xmlns:p14="http://schemas.microsoft.com/office/powerpoint/2010/main" val="2408741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pPr>
                <a:defRPr/>
              </a:pPr>
              <a:t>01/10/2018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a:pPr>
                <a:defRPr/>
              </a:pPr>
              <a:t>‹#›</a:t>
            </a:fld>
            <a:endParaRPr lang="en-GB"/>
          </a:p>
        </p:txBody>
      </p:sp>
    </p:spTree>
    <p:extLst>
      <p:ext uri="{BB962C8B-B14F-4D97-AF65-F5344CB8AC3E}">
        <p14:creationId xmlns:p14="http://schemas.microsoft.com/office/powerpoint/2010/main" val="2071206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pPr>
                <a:defRPr/>
              </a:pPr>
              <a:t>01/10/2018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a:pPr>
                <a:defRPr/>
              </a:pPr>
              <a:t>‹#›</a:t>
            </a:fld>
            <a:endParaRPr lang="en-GB"/>
          </a:p>
        </p:txBody>
      </p:sp>
    </p:spTree>
    <p:extLst>
      <p:ext uri="{BB962C8B-B14F-4D97-AF65-F5344CB8AC3E}">
        <p14:creationId xmlns:p14="http://schemas.microsoft.com/office/powerpoint/2010/main" val="41535909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5667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34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a:pPr>
                <a:defRPr/>
              </a:pPr>
              <a:t>‹#›</a:t>
            </a:fld>
            <a:endParaRPr lang="en-US"/>
          </a:p>
        </p:txBody>
      </p:sp>
    </p:spTree>
    <p:extLst>
      <p:ext uri="{BB962C8B-B14F-4D97-AF65-F5344CB8AC3E}">
        <p14:creationId xmlns:p14="http://schemas.microsoft.com/office/powerpoint/2010/main" val="783978540"/>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pPr>
                <a:defRPr/>
              </a:pPr>
              <a:t>01/10/2018</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a:pPr>
                <a:defRPr/>
              </a:pPr>
              <a:t>‹#›</a:t>
            </a:fld>
            <a:endParaRPr lang="en-GB"/>
          </a:p>
        </p:txBody>
      </p:sp>
    </p:spTree>
    <p:extLst>
      <p:ext uri="{BB962C8B-B14F-4D97-AF65-F5344CB8AC3E}">
        <p14:creationId xmlns:p14="http://schemas.microsoft.com/office/powerpoint/2010/main" val="2601089626"/>
      </p:ext>
    </p:extLst>
  </p:cSld>
  <p:clrMap bg1="lt1" tx1="dk1" bg2="lt2" tx2="dk2" accent1="accent1" accent2="accent2" accent3="accent3" accent4="accent4" accent5="accent5" accent6="accent6" hlink="hlink" folHlink="folHlink"/>
  <p:sldLayoutIdLst>
    <p:sldLayoutId id="2147484231" r:id="rId1"/>
    <p:sldLayoutId id="2147484232" r:id="rId2"/>
    <p:sldLayoutId id="2147484233" r:id="rId3"/>
    <p:sldLayoutId id="2147484234" r:id="rId4"/>
    <p:sldLayoutId id="2147484235" r:id="rId5"/>
    <p:sldLayoutId id="2147484236" r:id="rId6"/>
    <p:sldLayoutId id="2147484237" r:id="rId7"/>
    <p:sldLayoutId id="2147484238" r:id="rId8"/>
    <p:sldLayoutId id="2147484239" r:id="rId9"/>
    <p:sldLayoutId id="2147484240" r:id="rId10"/>
    <p:sldLayoutId id="2147484241" r:id="rId11"/>
    <p:sldLayoutId id="2147484242" r:id="rId12"/>
  </p:sldLayoutIdLst>
  <p:hf hdr="0" ftr="0" dt="0"/>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blogger.co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strategyzer.com/canvas/business-model-canva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550718" y="2335695"/>
            <a:ext cx="8291945" cy="3180521"/>
          </a:xfrm>
        </p:spPr>
        <p:txBody>
          <a:bodyPr/>
          <a:lstStyle/>
          <a:p>
            <a:r>
              <a:rPr lang="en-GB" altLang="en-US" sz="4000" dirty="0" smtClean="0">
                <a:solidFill>
                  <a:schemeClr val="bg1"/>
                </a:solidFill>
              </a:rPr>
              <a:t>Blogging &amp; Business Models</a:t>
            </a:r>
            <a:br>
              <a:rPr lang="en-GB" altLang="en-US" sz="4000" dirty="0" smtClean="0">
                <a:solidFill>
                  <a:schemeClr val="bg1"/>
                </a:solidFill>
              </a:rPr>
            </a:br>
            <a:r>
              <a:rPr lang="en-GB" altLang="en-US" sz="4000" dirty="0">
                <a:solidFill>
                  <a:schemeClr val="bg1"/>
                </a:solidFill>
              </a:rPr>
              <a:t/>
            </a:r>
            <a:br>
              <a:rPr lang="en-GB" altLang="en-US" sz="4000" dirty="0">
                <a:solidFill>
                  <a:schemeClr val="bg1"/>
                </a:solidFill>
              </a:rPr>
            </a:br>
            <a:r>
              <a:rPr lang="en-GB" altLang="en-US" sz="4000" dirty="0" smtClean="0">
                <a:solidFill>
                  <a:schemeClr val="bg1"/>
                </a:solidFill>
              </a:rPr>
              <a:t>Chris.Thomas@uwtsd.ac.uk</a:t>
            </a:r>
            <a:br>
              <a:rPr lang="en-GB" altLang="en-US" sz="4000" dirty="0" smtClean="0">
                <a:solidFill>
                  <a:schemeClr val="bg1"/>
                </a:solidFill>
              </a:rPr>
            </a:br>
            <a:r>
              <a:rPr lang="en-GB" altLang="en-US" sz="4000" dirty="0" smtClean="0">
                <a:solidFill>
                  <a:schemeClr val="bg1"/>
                </a:solidFill>
              </a:rPr>
              <a:t>Digital Entrepreneurship </a:t>
            </a:r>
            <a:endParaRPr lang="en-GB" altLang="en-US" sz="4000" dirty="0">
              <a:solidFill>
                <a:schemeClr val="bg1"/>
              </a:solidFill>
            </a:endParaRPr>
          </a:p>
        </p:txBody>
      </p:sp>
    </p:spTree>
    <p:extLst>
      <p:ext uri="{BB962C8B-B14F-4D97-AF65-F5344CB8AC3E}">
        <p14:creationId xmlns:p14="http://schemas.microsoft.com/office/powerpoint/2010/main" val="320583072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Objectives</a:t>
            </a:r>
            <a:endParaRPr lang="en-GB" dirty="0"/>
          </a:p>
        </p:txBody>
      </p:sp>
      <p:sp>
        <p:nvSpPr>
          <p:cNvPr id="3" name="Content Placeholder 2"/>
          <p:cNvSpPr>
            <a:spLocks noGrp="1"/>
          </p:cNvSpPr>
          <p:nvPr>
            <p:ph idx="1"/>
          </p:nvPr>
        </p:nvSpPr>
        <p:spPr/>
        <p:txBody>
          <a:bodyPr/>
          <a:lstStyle/>
          <a:p>
            <a:r>
              <a:rPr lang="en-GB" dirty="0" smtClean="0"/>
              <a:t>What is a blog?</a:t>
            </a:r>
          </a:p>
          <a:p>
            <a:r>
              <a:rPr lang="en-GB" dirty="0" smtClean="0"/>
              <a:t>Setting up a blog</a:t>
            </a:r>
          </a:p>
          <a:p>
            <a:r>
              <a:rPr lang="en-GB" dirty="0" smtClean="0"/>
              <a:t>Content</a:t>
            </a:r>
          </a:p>
          <a:p>
            <a:r>
              <a:rPr lang="en-GB" dirty="0" smtClean="0"/>
              <a:t>Blogging Issues</a:t>
            </a:r>
          </a:p>
          <a:p>
            <a:r>
              <a:rPr lang="en-GB" dirty="0" smtClean="0"/>
              <a:t>Business Models</a:t>
            </a:r>
          </a:p>
          <a:p>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2</a:t>
            </a:fld>
            <a:endParaRPr lang="en-GB"/>
          </a:p>
        </p:txBody>
      </p:sp>
    </p:spTree>
    <p:extLst>
      <p:ext uri="{BB962C8B-B14F-4D97-AF65-F5344CB8AC3E}">
        <p14:creationId xmlns:p14="http://schemas.microsoft.com/office/powerpoint/2010/main" val="397765016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blog</a:t>
            </a:r>
            <a:endParaRPr lang="en-GB" dirty="0"/>
          </a:p>
        </p:txBody>
      </p:sp>
      <p:sp>
        <p:nvSpPr>
          <p:cNvPr id="3" name="Content Placeholder 2"/>
          <p:cNvSpPr>
            <a:spLocks noGrp="1"/>
          </p:cNvSpPr>
          <p:nvPr>
            <p:ph idx="1"/>
          </p:nvPr>
        </p:nvSpPr>
        <p:spPr/>
        <p:txBody>
          <a:bodyPr/>
          <a:lstStyle/>
          <a:p>
            <a:r>
              <a:rPr lang="en-GB" dirty="0"/>
              <a:t>A blog (shortening of “weblog”) is an online journal or informational website displaying information in the reverse chronological order, with latest posts appearing first. </a:t>
            </a:r>
            <a:endParaRPr lang="en-GB" dirty="0" smtClean="0"/>
          </a:p>
          <a:p>
            <a:r>
              <a:rPr lang="en-GB" dirty="0" smtClean="0"/>
              <a:t>It </a:t>
            </a:r>
            <a:r>
              <a:rPr lang="en-GB" dirty="0"/>
              <a:t>is a platform where a writer </a:t>
            </a:r>
            <a:r>
              <a:rPr lang="en-GB" dirty="0" smtClean="0"/>
              <a:t>shares </a:t>
            </a:r>
            <a:r>
              <a:rPr lang="en-GB" dirty="0"/>
              <a:t>their views on an individual subject.</a:t>
            </a:r>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3</a:t>
            </a:fld>
            <a:endParaRPr lang="en-GB"/>
          </a:p>
        </p:txBody>
      </p:sp>
    </p:spTree>
    <p:extLst>
      <p:ext uri="{BB962C8B-B14F-4D97-AF65-F5344CB8AC3E}">
        <p14:creationId xmlns:p14="http://schemas.microsoft.com/office/powerpoint/2010/main" val="35753188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the characteristics of a blog?</a:t>
            </a:r>
            <a:endParaRPr lang="en-GB" dirty="0"/>
          </a:p>
        </p:txBody>
      </p:sp>
      <p:sp>
        <p:nvSpPr>
          <p:cNvPr id="3" name="Content Placeholder 2"/>
          <p:cNvSpPr>
            <a:spLocks noGrp="1"/>
          </p:cNvSpPr>
          <p:nvPr>
            <p:ph idx="1"/>
          </p:nvPr>
        </p:nvSpPr>
        <p:spPr/>
        <p:txBody>
          <a:bodyPr/>
          <a:lstStyle/>
          <a:p>
            <a:r>
              <a:rPr lang="en-GB" dirty="0" smtClean="0"/>
              <a:t>Photos</a:t>
            </a:r>
          </a:p>
          <a:p>
            <a:r>
              <a:rPr lang="en-GB" dirty="0" smtClean="0"/>
              <a:t>Diagrams</a:t>
            </a:r>
          </a:p>
          <a:p>
            <a:r>
              <a:rPr lang="en-GB" dirty="0" smtClean="0"/>
              <a:t>Links</a:t>
            </a:r>
          </a:p>
          <a:p>
            <a:r>
              <a:rPr lang="en-GB" dirty="0" smtClean="0"/>
              <a:t>Style – informal</a:t>
            </a:r>
          </a:p>
          <a:p>
            <a:r>
              <a:rPr lang="en-GB" dirty="0" smtClean="0"/>
              <a:t>Humour</a:t>
            </a:r>
          </a:p>
          <a:p>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4</a:t>
            </a:fld>
            <a:endParaRPr lang="en-GB"/>
          </a:p>
        </p:txBody>
      </p:sp>
    </p:spTree>
    <p:extLst>
      <p:ext uri="{BB962C8B-B14F-4D97-AF65-F5344CB8AC3E}">
        <p14:creationId xmlns:p14="http://schemas.microsoft.com/office/powerpoint/2010/main" val="1250479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 of reflective writing</a:t>
            </a:r>
            <a:endParaRPr lang="en-GB" dirty="0"/>
          </a:p>
        </p:txBody>
      </p:sp>
      <p:sp>
        <p:nvSpPr>
          <p:cNvPr id="3" name="Content Placeholder 2"/>
          <p:cNvSpPr>
            <a:spLocks noGrp="1"/>
          </p:cNvSpPr>
          <p:nvPr>
            <p:ph idx="1"/>
          </p:nvPr>
        </p:nvSpPr>
        <p:spPr/>
        <p:txBody>
          <a:bodyPr/>
          <a:lstStyle/>
          <a:p>
            <a:r>
              <a:rPr lang="en-GB" sz="2800" dirty="0" smtClean="0"/>
              <a:t>Reflective writing is evidence of reflective thinking </a:t>
            </a:r>
          </a:p>
          <a:p>
            <a:r>
              <a:rPr lang="en-GB" sz="2800" dirty="0" smtClean="0"/>
              <a:t>Analysing the event or idea – thinking in depth and from different perspectives and trying to explain, often with reference to a model or theory </a:t>
            </a:r>
          </a:p>
          <a:p>
            <a:r>
              <a:rPr lang="en-GB" sz="2800" dirty="0" smtClean="0"/>
              <a:t>Thinking carefully about what the event or idea means for you and your ongoing progress as a learner.</a:t>
            </a:r>
          </a:p>
          <a:p>
            <a:endParaRPr lang="en-GB" dirty="0" smtClean="0"/>
          </a:p>
          <a:p>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5</a:t>
            </a:fld>
            <a:endParaRPr lang="en-GB"/>
          </a:p>
        </p:txBody>
      </p:sp>
    </p:spTree>
    <p:extLst>
      <p:ext uri="{BB962C8B-B14F-4D97-AF65-F5344CB8AC3E}">
        <p14:creationId xmlns:p14="http://schemas.microsoft.com/office/powerpoint/2010/main" val="371081263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Reflective writing</a:t>
            </a:r>
            <a:endParaRPr lang="en-GB" dirty="0"/>
          </a:p>
        </p:txBody>
      </p:sp>
      <p:sp>
        <p:nvSpPr>
          <p:cNvPr id="3" name="Content Placeholder 2"/>
          <p:cNvSpPr>
            <a:spLocks noGrp="1"/>
          </p:cNvSpPr>
          <p:nvPr>
            <p:ph idx="1"/>
          </p:nvPr>
        </p:nvSpPr>
        <p:spPr/>
        <p:txBody>
          <a:bodyPr/>
          <a:lstStyle/>
          <a:p>
            <a:r>
              <a:rPr lang="en-GB" dirty="0" smtClean="0"/>
              <a:t>Therefore it is more personal than other kinds of academic writing.</a:t>
            </a:r>
          </a:p>
          <a:p>
            <a:r>
              <a:rPr lang="en-GB" dirty="0" smtClean="0"/>
              <a:t>We all think reflectively in everyday life…but perhaps not  to the same extent as that expected in good reflective writing at university level. </a:t>
            </a:r>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6</a:t>
            </a:fld>
            <a:endParaRPr lang="en-GB"/>
          </a:p>
        </p:txBody>
      </p:sp>
    </p:spTree>
    <p:extLst>
      <p:ext uri="{BB962C8B-B14F-4D97-AF65-F5344CB8AC3E}">
        <p14:creationId xmlns:p14="http://schemas.microsoft.com/office/powerpoint/2010/main" val="93007780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Academic Blogs</a:t>
            </a:r>
            <a:endParaRPr lang="cy-GB" dirty="0"/>
          </a:p>
        </p:txBody>
      </p:sp>
      <p:sp>
        <p:nvSpPr>
          <p:cNvPr id="3" name="Content Placeholder 2"/>
          <p:cNvSpPr>
            <a:spLocks noGrp="1"/>
          </p:cNvSpPr>
          <p:nvPr>
            <p:ph idx="1"/>
          </p:nvPr>
        </p:nvSpPr>
        <p:spPr/>
        <p:txBody>
          <a:bodyPr/>
          <a:lstStyle/>
          <a:p>
            <a:r>
              <a:rPr lang="en-GB" sz="2000" dirty="0" smtClean="0"/>
              <a:t>communicates </a:t>
            </a:r>
            <a:r>
              <a:rPr lang="en-GB" sz="2000" dirty="0"/>
              <a:t>your thoughts about the course material between yourself and instructors, and among your </a:t>
            </a:r>
            <a:r>
              <a:rPr lang="en-GB" sz="2000" dirty="0" smtClean="0"/>
              <a:t>peers</a:t>
            </a:r>
            <a:endParaRPr lang="en-GB" sz="2000" dirty="0"/>
          </a:p>
          <a:p>
            <a:r>
              <a:rPr lang="en-GB" sz="2000" dirty="0"/>
              <a:t>provides regular feedback between you and the instructors to help match your </a:t>
            </a:r>
            <a:r>
              <a:rPr lang="en-GB" sz="2000" dirty="0" smtClean="0"/>
              <a:t>expectations</a:t>
            </a:r>
            <a:endParaRPr lang="en-GB" sz="2000" dirty="0"/>
          </a:p>
          <a:p>
            <a:r>
              <a:rPr lang="en-GB" sz="2000" dirty="0"/>
              <a:t>serves as a platform for synthesis of new knowledge and </a:t>
            </a:r>
            <a:r>
              <a:rPr lang="en-GB" sz="2000" dirty="0" smtClean="0"/>
              <a:t>ideas</a:t>
            </a:r>
            <a:endParaRPr lang="en-GB" sz="2000" dirty="0"/>
          </a:p>
          <a:p>
            <a:r>
              <a:rPr lang="en-GB" sz="2000" dirty="0"/>
              <a:t>helps to develop critical </a:t>
            </a:r>
            <a:r>
              <a:rPr lang="en-GB" sz="2000" dirty="0" smtClean="0"/>
              <a:t>thinking</a:t>
            </a:r>
            <a:endParaRPr lang="en-GB" sz="2000" dirty="0"/>
          </a:p>
          <a:p>
            <a:r>
              <a:rPr lang="en-GB" sz="2000" dirty="0"/>
              <a:t>helps to elicit topics of interest, challenging topics that need improvement </a:t>
            </a:r>
            <a:r>
              <a:rPr lang="en-GB" sz="2000" dirty="0" err="1" smtClean="0"/>
              <a:t>etc</a:t>
            </a:r>
            <a:endParaRPr lang="en-GB" sz="2000" dirty="0"/>
          </a:p>
          <a:p>
            <a:r>
              <a:rPr lang="en-GB" sz="2000" dirty="0"/>
              <a:t>helps to clarify troublesome concepts.</a:t>
            </a:r>
          </a:p>
          <a:p>
            <a:endParaRPr lang="en-GB" sz="2000" dirty="0"/>
          </a:p>
          <a:p>
            <a:endParaRPr lang="cy-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7</a:t>
            </a:fld>
            <a:endParaRPr lang="en-GB"/>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Setting up a Blog</a:t>
            </a:r>
            <a:endParaRPr lang="en-GB" dirty="0"/>
          </a:p>
        </p:txBody>
      </p:sp>
      <p:sp>
        <p:nvSpPr>
          <p:cNvPr id="3" name="Content Placeholder 2"/>
          <p:cNvSpPr>
            <a:spLocks noGrp="1"/>
          </p:cNvSpPr>
          <p:nvPr>
            <p:ph idx="1"/>
          </p:nvPr>
        </p:nvSpPr>
        <p:spPr/>
        <p:txBody>
          <a:bodyPr/>
          <a:lstStyle/>
          <a:p>
            <a:pPr lvl="1"/>
            <a:r>
              <a:rPr lang="en-GB" dirty="0" smtClean="0"/>
              <a:t>Variety of software platforms you could use:</a:t>
            </a:r>
          </a:p>
          <a:p>
            <a:pPr lvl="2"/>
            <a:r>
              <a:rPr lang="en-GB" dirty="0" smtClean="0"/>
              <a:t>Moodle</a:t>
            </a:r>
          </a:p>
          <a:p>
            <a:pPr lvl="2"/>
            <a:r>
              <a:rPr lang="en-GB" dirty="0" smtClean="0">
                <a:hlinkClick r:id="rId2"/>
              </a:rPr>
              <a:t>Blogger</a:t>
            </a:r>
            <a:endParaRPr lang="en-GB" dirty="0" smtClean="0"/>
          </a:p>
          <a:p>
            <a:pPr lvl="2"/>
            <a:r>
              <a:rPr lang="en-GB" dirty="0" smtClean="0"/>
              <a:t>Weebly </a:t>
            </a:r>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8</a:t>
            </a:fld>
            <a:endParaRPr lang="en-GB"/>
          </a:p>
        </p:txBody>
      </p:sp>
    </p:spTree>
    <p:extLst>
      <p:ext uri="{BB962C8B-B14F-4D97-AF65-F5344CB8AC3E}">
        <p14:creationId xmlns:p14="http://schemas.microsoft.com/office/powerpoint/2010/main" val="1823699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Blog Content</a:t>
            </a:r>
            <a:endParaRPr lang="cy-GB" dirty="0"/>
          </a:p>
        </p:txBody>
      </p:sp>
      <p:sp>
        <p:nvSpPr>
          <p:cNvPr id="3" name="Content Placeholder 2"/>
          <p:cNvSpPr>
            <a:spLocks noGrp="1"/>
          </p:cNvSpPr>
          <p:nvPr>
            <p:ph idx="1"/>
          </p:nvPr>
        </p:nvSpPr>
        <p:spPr/>
        <p:txBody>
          <a:bodyPr/>
          <a:lstStyle/>
          <a:p>
            <a:pPr>
              <a:buNone/>
            </a:pPr>
            <a:r>
              <a:rPr lang="en-GB" sz="1600" dirty="0"/>
              <a:t>	</a:t>
            </a:r>
            <a:r>
              <a:rPr lang="en-GB" sz="1800" dirty="0"/>
              <a:t>A good post is personal, reflective, and substantive. Additionally, your reader must be understand clearly what you have written. If it is provocative or controversial, references should be provided to substantiate your thoughts.  </a:t>
            </a:r>
          </a:p>
          <a:p>
            <a:pPr>
              <a:buNone/>
            </a:pPr>
            <a:endParaRPr lang="en-GB" sz="900" dirty="0"/>
          </a:p>
          <a:p>
            <a:pPr>
              <a:buNone/>
            </a:pPr>
            <a:r>
              <a:rPr lang="en-GB" sz="1800" dirty="0"/>
              <a:t>	The following factors contribute to a good post:</a:t>
            </a:r>
          </a:p>
          <a:p>
            <a:pPr>
              <a:buNone/>
            </a:pPr>
            <a:endParaRPr lang="en-GB" sz="1000" dirty="0"/>
          </a:p>
          <a:p>
            <a:pPr marL="714375"/>
            <a:r>
              <a:rPr lang="en-GB" sz="1800" dirty="0"/>
              <a:t>good “snappy” titles;</a:t>
            </a:r>
          </a:p>
          <a:p>
            <a:pPr marL="714375"/>
            <a:r>
              <a:rPr lang="en-GB" sz="1800" dirty="0"/>
              <a:t>good content;</a:t>
            </a:r>
          </a:p>
          <a:p>
            <a:pPr marL="714375"/>
            <a:r>
              <a:rPr lang="en-GB" sz="1800" dirty="0"/>
              <a:t>controversial content;</a:t>
            </a:r>
          </a:p>
          <a:p>
            <a:pPr marL="714375"/>
            <a:r>
              <a:rPr lang="en-GB" sz="1800" dirty="0"/>
              <a:t>images to illustrate your views and inform your readers;</a:t>
            </a:r>
          </a:p>
          <a:p>
            <a:pPr marL="714375"/>
            <a:r>
              <a:rPr lang="en-GB" sz="1800" dirty="0"/>
              <a:t>hyperlinks that take readers deeper into the topic or discussion;</a:t>
            </a:r>
          </a:p>
          <a:p>
            <a:pPr marL="714375"/>
            <a:r>
              <a:rPr lang="en-GB" sz="1800" dirty="0"/>
              <a:t>humour, word play, or even satire to strengthen your post and entertain your readers.</a:t>
            </a:r>
          </a:p>
          <a:p>
            <a:endParaRPr lang="cy-GB" sz="1600"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9</a:t>
            </a:fld>
            <a:endParaRPr lang="en-GB"/>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Blogs</a:t>
            </a:r>
          </a:p>
        </p:txBody>
      </p:sp>
      <p:sp>
        <p:nvSpPr>
          <p:cNvPr id="3" name="Content Placeholder 2"/>
          <p:cNvSpPr>
            <a:spLocks noGrp="1"/>
          </p:cNvSpPr>
          <p:nvPr>
            <p:ph idx="1"/>
          </p:nvPr>
        </p:nvSpPr>
        <p:spPr/>
        <p:txBody>
          <a:bodyPr/>
          <a:lstStyle/>
          <a:p>
            <a:pPr>
              <a:buNone/>
            </a:pPr>
            <a:r>
              <a:rPr lang="en-GB" sz="2000" dirty="0"/>
              <a:t>Here are some guiding questions to think about when writing your post:</a:t>
            </a:r>
          </a:p>
          <a:p>
            <a:pPr>
              <a:buNone/>
            </a:pPr>
            <a:endParaRPr lang="en-GB" sz="2000" dirty="0"/>
          </a:p>
          <a:p>
            <a:r>
              <a:rPr lang="en-GB" sz="2000" dirty="0"/>
              <a:t>What new concepts did I learn this week?</a:t>
            </a:r>
          </a:p>
          <a:p>
            <a:r>
              <a:rPr lang="en-GB" sz="2000" dirty="0"/>
              <a:t>What excited me about the week’s activities?  Why?</a:t>
            </a:r>
          </a:p>
          <a:p>
            <a:r>
              <a:rPr lang="en-GB" sz="2000" dirty="0"/>
              <a:t>Which of the week’s activities helped me to understand creativity and innovation better?  Why?</a:t>
            </a:r>
          </a:p>
          <a:p>
            <a:r>
              <a:rPr lang="en-GB" sz="2000" dirty="0"/>
              <a:t>Which of the week’s activities was least useful to me?  Why?</a:t>
            </a:r>
          </a:p>
          <a:p>
            <a:r>
              <a:rPr lang="en-GB" sz="2000" dirty="0"/>
              <a:t>How can the week’s activities be strengthened?</a:t>
            </a:r>
          </a:p>
          <a:p>
            <a:r>
              <a:rPr lang="en-GB" sz="2000" dirty="0"/>
              <a:t>What new insights and problem solving strategies did I realise during discussions or while working with others?</a:t>
            </a:r>
          </a:p>
          <a:p>
            <a:r>
              <a:rPr lang="en-GB" sz="2000" dirty="0"/>
              <a:t>What would I like to learn more about?  Why?</a:t>
            </a:r>
          </a:p>
          <a:p>
            <a:endParaRPr lang="cy-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10</a:t>
            </a:fld>
            <a:endParaRPr lang="en-GB"/>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the characteristics of a blog?</a:t>
            </a:r>
            <a:endParaRPr lang="en-GB" dirty="0"/>
          </a:p>
        </p:txBody>
      </p:sp>
      <p:sp>
        <p:nvSpPr>
          <p:cNvPr id="3" name="Content Placeholder 2"/>
          <p:cNvSpPr>
            <a:spLocks noGrp="1"/>
          </p:cNvSpPr>
          <p:nvPr>
            <p:ph idx="1"/>
          </p:nvPr>
        </p:nvSpPr>
        <p:spPr/>
        <p:txBody>
          <a:bodyPr/>
          <a:lstStyle/>
          <a:p>
            <a:r>
              <a:rPr lang="en-GB" dirty="0" smtClean="0"/>
              <a:t>Photos</a:t>
            </a:r>
          </a:p>
          <a:p>
            <a:r>
              <a:rPr lang="en-GB" dirty="0" smtClean="0"/>
              <a:t>Diagrams</a:t>
            </a:r>
          </a:p>
          <a:p>
            <a:r>
              <a:rPr lang="en-GB" dirty="0" smtClean="0"/>
              <a:t>Links</a:t>
            </a:r>
          </a:p>
          <a:p>
            <a:r>
              <a:rPr lang="en-GB" dirty="0" smtClean="0"/>
              <a:t>Style – informal</a:t>
            </a:r>
          </a:p>
          <a:p>
            <a:r>
              <a:rPr lang="en-GB" dirty="0" smtClean="0"/>
              <a:t>Humour</a:t>
            </a:r>
          </a:p>
          <a:p>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11</a:t>
            </a:fld>
            <a:endParaRPr lang="en-GB"/>
          </a:p>
        </p:txBody>
      </p:sp>
    </p:spTree>
    <p:extLst>
      <p:ext uri="{BB962C8B-B14F-4D97-AF65-F5344CB8AC3E}">
        <p14:creationId xmlns:p14="http://schemas.microsoft.com/office/powerpoint/2010/main" val="1698111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Blogging Issues</a:t>
            </a:r>
            <a:endParaRPr lang="en-GB" dirty="0"/>
          </a:p>
        </p:txBody>
      </p:sp>
      <p:sp>
        <p:nvSpPr>
          <p:cNvPr id="3" name="Content Placeholder 2"/>
          <p:cNvSpPr>
            <a:spLocks noGrp="1"/>
          </p:cNvSpPr>
          <p:nvPr>
            <p:ph idx="1"/>
          </p:nvPr>
        </p:nvSpPr>
        <p:spPr/>
        <p:txBody>
          <a:bodyPr/>
          <a:lstStyle/>
          <a:p>
            <a:r>
              <a:rPr lang="en-GB" dirty="0" smtClean="0"/>
              <a:t>It will be in the public domain</a:t>
            </a:r>
          </a:p>
          <a:p>
            <a:r>
              <a:rPr lang="en-GB" dirty="0" smtClean="0"/>
              <a:t>What do you need to be careful of? …</a:t>
            </a:r>
          </a:p>
          <a:p>
            <a:pPr lvl="1"/>
            <a:r>
              <a:rPr lang="en-GB" dirty="0" smtClean="0"/>
              <a:t>Plagiarism</a:t>
            </a:r>
          </a:p>
          <a:p>
            <a:pPr lvl="1"/>
            <a:r>
              <a:rPr lang="en-GB" dirty="0" smtClean="0"/>
              <a:t>Copyrighted images</a:t>
            </a:r>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12</a:t>
            </a:fld>
            <a:endParaRPr lang="en-GB"/>
          </a:p>
        </p:txBody>
      </p:sp>
    </p:spTree>
    <p:extLst>
      <p:ext uri="{BB962C8B-B14F-4D97-AF65-F5344CB8AC3E}">
        <p14:creationId xmlns:p14="http://schemas.microsoft.com/office/powerpoint/2010/main" val="1185480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Blogging Issues</a:t>
            </a:r>
            <a:endParaRPr lang="en-GB" dirty="0"/>
          </a:p>
        </p:txBody>
      </p:sp>
      <p:sp>
        <p:nvSpPr>
          <p:cNvPr id="3" name="Content Placeholder 2"/>
          <p:cNvSpPr>
            <a:spLocks noGrp="1"/>
          </p:cNvSpPr>
          <p:nvPr>
            <p:ph idx="1"/>
          </p:nvPr>
        </p:nvSpPr>
        <p:spPr/>
        <p:txBody>
          <a:bodyPr/>
          <a:lstStyle/>
          <a:p>
            <a:r>
              <a:rPr lang="en-GB" dirty="0" smtClean="0"/>
              <a:t>Websites dedicated to copyright free images</a:t>
            </a:r>
          </a:p>
          <a:p>
            <a:pPr lvl="1"/>
            <a:r>
              <a:rPr lang="en-GB" dirty="0" smtClean="0"/>
              <a:t>i.e. pexels.com</a:t>
            </a:r>
          </a:p>
          <a:p>
            <a:pPr lvl="1"/>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13</a:t>
            </a:fld>
            <a:endParaRPr lang="en-GB"/>
          </a:p>
        </p:txBody>
      </p:sp>
    </p:spTree>
    <p:extLst>
      <p:ext uri="{BB962C8B-B14F-4D97-AF65-F5344CB8AC3E}">
        <p14:creationId xmlns:p14="http://schemas.microsoft.com/office/powerpoint/2010/main" val="246236116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Business Models</a:t>
            </a:r>
            <a:endParaRPr lang="en-GB" dirty="0"/>
          </a:p>
        </p:txBody>
      </p:sp>
      <p:sp>
        <p:nvSpPr>
          <p:cNvPr id="3" name="Content Placeholder 2"/>
          <p:cNvSpPr>
            <a:spLocks noGrp="1"/>
          </p:cNvSpPr>
          <p:nvPr>
            <p:ph idx="1"/>
          </p:nvPr>
        </p:nvSpPr>
        <p:spPr/>
        <p:txBody>
          <a:bodyPr/>
          <a:lstStyle/>
          <a:p>
            <a:r>
              <a:rPr lang="en-GB" dirty="0" smtClean="0"/>
              <a:t>The Business Model Canvas…..</a:t>
            </a:r>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14</a:t>
            </a:fld>
            <a:endParaRPr lang="en-GB"/>
          </a:p>
        </p:txBody>
      </p:sp>
    </p:spTree>
    <p:extLst>
      <p:ext uri="{BB962C8B-B14F-4D97-AF65-F5344CB8AC3E}">
        <p14:creationId xmlns:p14="http://schemas.microsoft.com/office/powerpoint/2010/main" val="345739639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71587" y="399394"/>
            <a:ext cx="9687910" cy="6458606"/>
          </a:xfrm>
        </p:spPr>
      </p:pic>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15</a:t>
            </a:fld>
            <a:endParaRPr lang="en-GB"/>
          </a:p>
        </p:txBody>
      </p:sp>
    </p:spTree>
    <p:extLst>
      <p:ext uri="{BB962C8B-B14F-4D97-AF65-F5344CB8AC3E}">
        <p14:creationId xmlns:p14="http://schemas.microsoft.com/office/powerpoint/2010/main" val="180120840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Information…</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strategyzer.com/canvas/business-model-canvas</a:t>
            </a:r>
            <a:endParaRPr lang="en-GB" dirty="0" smtClean="0"/>
          </a:p>
          <a:p>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16</a:t>
            </a:fld>
            <a:endParaRPr lang="en-GB"/>
          </a:p>
        </p:txBody>
      </p:sp>
    </p:spTree>
    <p:extLst>
      <p:ext uri="{BB962C8B-B14F-4D97-AF65-F5344CB8AC3E}">
        <p14:creationId xmlns:p14="http://schemas.microsoft.com/office/powerpoint/2010/main" val="328304341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Thank You!</a:t>
            </a:r>
            <a:endParaRPr lang="en-GB" dirty="0"/>
          </a:p>
        </p:txBody>
      </p:sp>
      <p:sp>
        <p:nvSpPr>
          <p:cNvPr id="3" name="Content Placeholder 2"/>
          <p:cNvSpPr>
            <a:spLocks noGrp="1"/>
          </p:cNvSpPr>
          <p:nvPr>
            <p:ph idx="1"/>
          </p:nvPr>
        </p:nvSpPr>
        <p:spPr/>
        <p:txBody>
          <a:bodyPr/>
          <a:lstStyle/>
          <a:p>
            <a:endParaRPr lang="en-GB"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17</a:t>
            </a:fld>
            <a:endParaRPr lang="en-GB"/>
          </a:p>
        </p:txBody>
      </p:sp>
    </p:spTree>
    <p:extLst>
      <p:ext uri="{BB962C8B-B14F-4D97-AF65-F5344CB8AC3E}">
        <p14:creationId xmlns:p14="http://schemas.microsoft.com/office/powerpoint/2010/main" val="2640304766"/>
      </p:ext>
    </p:extLst>
  </p:cSld>
  <p:clrMapOvr>
    <a:masterClrMapping/>
  </p:clrMapOvr>
  <p:timing>
    <p:tnLst>
      <p:par>
        <p:cTn id="1" dur="indefinite" restart="never" nodeType="tmRoot"/>
      </p:par>
    </p:tnLst>
  </p:timing>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JA 1">
      <a:majorFont>
        <a:latin typeface="Arial Rounded MT Bold"/>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65184DA-0349-45D2-8DFF-557E329E9070}">
  <ds:schemaRefs>
    <ds:schemaRef ds:uri="http://purl.org/dc/elements/1.1/"/>
    <ds:schemaRef ds:uri="http://schemas.microsoft.com/office/2006/metadata/properties"/>
    <ds:schemaRef ds:uri="a908d394-d138-480e-87a3-ff44c37f991a"/>
    <ds:schemaRef ds:uri="http://purl.org/dc/terms/"/>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f66716c4-314f-46c1-b01e-5a44c61897d8"/>
    <ds:schemaRef ds:uri="http://www.w3.org/XML/1998/namespace"/>
  </ds:schemaRefs>
</ds:datastoreItem>
</file>

<file path=customXml/itemProps2.xml><?xml version="1.0" encoding="utf-8"?>
<ds:datastoreItem xmlns:ds="http://schemas.openxmlformats.org/officeDocument/2006/customXml" ds:itemID="{6C45BFA6-55E3-45EA-BA39-EEF01118CB7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3A411FC-49E2-4F2C-9E58-F1DF5DCE696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PowerPoint Template_new</Template>
  <TotalTime>4456</TotalTime>
  <Words>439</Words>
  <Application>Microsoft Office PowerPoint</Application>
  <PresentationFormat>On-screen Show (4:3)</PresentationFormat>
  <Paragraphs>91</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Arial Rounded MT Bold</vt:lpstr>
      <vt:lpstr>Calibri</vt:lpstr>
      <vt:lpstr>Corbel</vt:lpstr>
      <vt:lpstr>Myriad Pro</vt:lpstr>
      <vt:lpstr>Trebuchet MS</vt:lpstr>
      <vt:lpstr>SftWP July 15</vt:lpstr>
      <vt:lpstr>Blogging &amp; Business Models  Chris.Thomas@uwtsd.ac.uk Digital Entrepreneurship </vt:lpstr>
      <vt:lpstr>Learning Objectives</vt:lpstr>
      <vt:lpstr>What is a blog</vt:lpstr>
      <vt:lpstr>What are the characteristics of a blog?</vt:lpstr>
      <vt:lpstr>Part of reflective writing</vt:lpstr>
      <vt:lpstr>Reflective writing</vt:lpstr>
      <vt:lpstr>Academic Blogs</vt:lpstr>
      <vt:lpstr>Setting up a Blog</vt:lpstr>
      <vt:lpstr>Blog Content</vt:lpstr>
      <vt:lpstr>Blogs</vt:lpstr>
      <vt:lpstr>What are the characteristics of a blog?</vt:lpstr>
      <vt:lpstr>Blogging Issues</vt:lpstr>
      <vt:lpstr>Blogging Issues</vt:lpstr>
      <vt:lpstr>Business Models</vt:lpstr>
      <vt:lpstr>PowerPoint Presentation</vt:lpstr>
      <vt:lpstr>Further Information…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BMSK4003 Workshop 1</dc:title>
  <dc:creator>Sian Harris</dc:creator>
  <cp:lastModifiedBy>Jayne Williams</cp:lastModifiedBy>
  <cp:revision>100</cp:revision>
  <dcterms:modified xsi:type="dcterms:W3CDTF">2018-10-01T16:04:22Z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