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0" r:id="rId3"/>
    <p:sldId id="264" r:id="rId4"/>
    <p:sldId id="265" r:id="rId5"/>
    <p:sldId id="266" r:id="rId6"/>
    <p:sldId id="267" r:id="rId7"/>
    <p:sldId id="270" r:id="rId8"/>
    <p:sldId id="26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396" autoAdjust="0"/>
    <p:restoredTop sz="94660"/>
  </p:normalViewPr>
  <p:slideViewPr>
    <p:cSldViewPr snapToGrid="0">
      <p:cViewPr>
        <p:scale>
          <a:sx n="220" d="100"/>
          <a:sy n="220" d="100"/>
        </p:scale>
        <p:origin x="156" y="-29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5109B7-35B8-4A6C-A21A-9E6A51A1C408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C6B862-1A82-4B61-A48F-537772398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931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238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69D7BD-A1DF-4981-83A5-30955DB449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870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C6B862-1A82-4B61-A48F-537772398A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96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0D758-87E6-4439-9915-4C542FC97D19}" type="datetime1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868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1E8E9-EDB2-4562-A1FC-C70B08B657C0}" type="datetime1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495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21B3C-4AF3-4AB4-9C7A-317CBE3139A2}" type="datetime1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43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10B4D-6884-4800-8CBA-A09114A586F7}" type="datetime1">
              <a:rPr lang="en-GB" smtClean="0"/>
              <a:t>08/03/2022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335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09F5-BE3D-4DF2-BC9E-792F609DB051}" type="datetime1">
              <a:rPr lang="en-GB" smtClean="0"/>
              <a:t>08/03/2022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581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4A727-2C72-456E-80E8-7A10D313E55F}" type="datetime1">
              <a:rPr lang="en-GB" smtClean="0"/>
              <a:t>08/03/2022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612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F2AF4-8460-44C1-A9A6-497FF43BC043}" type="datetime1">
              <a:rPr lang="en-GB" smtClean="0"/>
              <a:t>08/03/2022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299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A6EEE-25AE-4336-98F0-62CAC7D46913}" type="datetime1">
              <a:rPr lang="en-GB" smtClean="0"/>
              <a:t>08/03/2022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852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BAD3B-98D3-4C84-922F-BC22B5665FAD}" type="datetime1">
              <a:rPr lang="en-GB" smtClean="0"/>
              <a:t>08/03/2022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8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C66E4-73D1-418E-9141-515EAA85EC35}" type="datetime1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526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CE9CB-CC88-4C49-8A8C-C38E941C80EA}" type="datetime1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048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68A8F-EF79-4224-AE9A-322A0885735E}" type="datetime1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40FA4B-6EB9-4FC6-B03F-0FCA757B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475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Tenses Part (2): </a:t>
            </a:r>
            <a:r>
              <a:rPr lang="en-GB" sz="3200" b="1" dirty="0" smtClean="0"/>
              <a:t>Past &amp; past perfect tenses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893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800" dirty="0" smtClean="0"/>
              <a:t>The past simple tense</a:t>
            </a:r>
          </a:p>
          <a:p>
            <a:pPr lvl="1"/>
            <a:r>
              <a:rPr lang="en-GB" sz="1800" dirty="0" smtClean="0"/>
              <a:t>The most common form</a:t>
            </a:r>
          </a:p>
          <a:p>
            <a:pPr lvl="1"/>
            <a:r>
              <a:rPr lang="en-GB" sz="1800" dirty="0" smtClean="0"/>
              <a:t>Meaning</a:t>
            </a:r>
          </a:p>
          <a:p>
            <a:pPr lvl="1"/>
            <a:r>
              <a:rPr lang="en-GB" sz="1800" dirty="0" smtClean="0"/>
              <a:t>In questions (affirmative and negative)</a:t>
            </a:r>
          </a:p>
          <a:p>
            <a:pPr lvl="1"/>
            <a:r>
              <a:rPr lang="en-GB" sz="1800" dirty="0" smtClean="0"/>
              <a:t>In statements (affirmative and negative)</a:t>
            </a:r>
          </a:p>
          <a:p>
            <a:pPr lvl="1"/>
            <a:r>
              <a:rPr lang="en-GB" sz="1800" dirty="0" smtClean="0"/>
              <a:t>Time-lines</a:t>
            </a:r>
          </a:p>
          <a:p>
            <a:pPr lvl="1"/>
            <a:r>
              <a:rPr lang="en-GB" sz="1800" dirty="0" smtClean="0"/>
              <a:t>Common mistakes</a:t>
            </a:r>
          </a:p>
          <a:p>
            <a:r>
              <a:rPr lang="en-GB" sz="1800" dirty="0" smtClean="0"/>
              <a:t>The past perfect tense</a:t>
            </a:r>
          </a:p>
          <a:p>
            <a:pPr lvl="1"/>
            <a:r>
              <a:rPr lang="en-GB" sz="1800" dirty="0" smtClean="0"/>
              <a:t>The most common form</a:t>
            </a:r>
          </a:p>
          <a:p>
            <a:pPr lvl="1"/>
            <a:r>
              <a:rPr lang="en-GB" sz="1800" dirty="0" smtClean="0"/>
              <a:t>Meaning</a:t>
            </a:r>
          </a:p>
          <a:p>
            <a:pPr lvl="1"/>
            <a:r>
              <a:rPr lang="en-GB" sz="1800" dirty="0" smtClean="0"/>
              <a:t>In questions (affirmative and negative)</a:t>
            </a:r>
          </a:p>
          <a:p>
            <a:pPr lvl="1"/>
            <a:r>
              <a:rPr lang="en-GB" sz="1800" dirty="0" smtClean="0"/>
              <a:t>In statements (affirmative and negative)</a:t>
            </a:r>
          </a:p>
          <a:p>
            <a:pPr lvl="1"/>
            <a:r>
              <a:rPr lang="en-GB" sz="1800" dirty="0" smtClean="0"/>
              <a:t>Time-lines</a:t>
            </a:r>
          </a:p>
          <a:p>
            <a:pPr lvl="1"/>
            <a:r>
              <a:rPr lang="en-GB" sz="1800" dirty="0" smtClean="0"/>
              <a:t>Common mistakes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2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past simple tense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Most common form</a:t>
            </a:r>
          </a:p>
          <a:p>
            <a:pPr lvl="1"/>
            <a:r>
              <a:rPr lang="en-GB" dirty="0" smtClean="0"/>
              <a:t>Subject + past simple verb form + object </a:t>
            </a:r>
          </a:p>
          <a:p>
            <a:pPr lvl="2"/>
            <a:r>
              <a:rPr lang="en-GB" dirty="0" smtClean="0"/>
              <a:t>John SENT the email (sent is the past tense of an irregular verb) = SEND/SENT/SENT</a:t>
            </a:r>
          </a:p>
          <a:p>
            <a:pPr lvl="2"/>
            <a:r>
              <a:rPr lang="en-GB" dirty="0" smtClean="0"/>
              <a:t>We FLEW to the </a:t>
            </a:r>
            <a:r>
              <a:rPr lang="en-GB" dirty="0"/>
              <a:t>UK </a:t>
            </a:r>
            <a:r>
              <a:rPr lang="en-GB" dirty="0" smtClean="0"/>
              <a:t>(flew </a:t>
            </a:r>
            <a:r>
              <a:rPr lang="en-GB" dirty="0"/>
              <a:t>is the past tense of an irregular verb</a:t>
            </a:r>
            <a:r>
              <a:rPr lang="en-GB" dirty="0" smtClean="0"/>
              <a:t>) = We </a:t>
            </a:r>
            <a:r>
              <a:rPr lang="en-GB" strike="sngStrike" dirty="0" err="1" smtClean="0"/>
              <a:t>flewed</a:t>
            </a:r>
            <a:r>
              <a:rPr lang="en-GB" dirty="0" smtClean="0"/>
              <a:t> to the UK</a:t>
            </a:r>
          </a:p>
          <a:p>
            <a:pPr lvl="3"/>
            <a:r>
              <a:rPr lang="en-GB" dirty="0" smtClean="0"/>
              <a:t>Flew is an irregular verb, i.e. there is no –</a:t>
            </a:r>
            <a:r>
              <a:rPr lang="en-GB" dirty="0" err="1" smtClean="0"/>
              <a:t>ed</a:t>
            </a:r>
            <a:r>
              <a:rPr lang="en-GB" dirty="0" smtClean="0"/>
              <a:t> for past tense:  FLY/FLEW/FLOWN (Infinitive/Past/Past participle)</a:t>
            </a:r>
          </a:p>
          <a:p>
            <a:pPr lvl="2"/>
            <a:r>
              <a:rPr lang="en-GB" dirty="0" smtClean="0"/>
              <a:t>They ARRIVED in Swansea (Arrive IS a regular verb) = ARRIVE/ARRIVED/ARRIVED</a:t>
            </a:r>
          </a:p>
          <a:p>
            <a:r>
              <a:rPr lang="en-GB" dirty="0" smtClean="0"/>
              <a:t>Meaning</a:t>
            </a:r>
          </a:p>
          <a:p>
            <a:pPr lvl="1"/>
            <a:r>
              <a:rPr lang="en-GB" dirty="0" smtClean="0"/>
              <a:t>Describing an event that began and ended in the past</a:t>
            </a:r>
          </a:p>
          <a:p>
            <a:r>
              <a:rPr lang="en-GB" dirty="0" smtClean="0"/>
              <a:t>Examples in questions</a:t>
            </a:r>
          </a:p>
          <a:p>
            <a:pPr lvl="1"/>
            <a:r>
              <a:rPr lang="en-GB" dirty="0" smtClean="0"/>
              <a:t>Did you </a:t>
            </a:r>
            <a:r>
              <a:rPr lang="en-GB" i="1" dirty="0" smtClean="0"/>
              <a:t>see</a:t>
            </a:r>
            <a:r>
              <a:rPr lang="en-GB" dirty="0" smtClean="0"/>
              <a:t> that movie last night? (Did + subject + infinitive)</a:t>
            </a:r>
          </a:p>
          <a:p>
            <a:pPr lvl="1"/>
            <a:r>
              <a:rPr lang="en-GB" dirty="0" smtClean="0"/>
              <a:t>Didn’t you </a:t>
            </a:r>
            <a:r>
              <a:rPr lang="en-GB" i="1" dirty="0" smtClean="0"/>
              <a:t>book</a:t>
            </a:r>
            <a:r>
              <a:rPr lang="en-GB" dirty="0" smtClean="0"/>
              <a:t> your ticket yesterday? </a:t>
            </a:r>
            <a:r>
              <a:rPr lang="en-GB" dirty="0"/>
              <a:t>(</a:t>
            </a:r>
            <a:r>
              <a:rPr lang="en-GB" dirty="0" smtClean="0"/>
              <a:t>Didn’t + subject </a:t>
            </a:r>
            <a:r>
              <a:rPr lang="en-GB" dirty="0"/>
              <a:t>+ infinitive)</a:t>
            </a:r>
          </a:p>
          <a:p>
            <a:r>
              <a:rPr lang="en-GB" dirty="0" smtClean="0"/>
              <a:t>Examples in statements</a:t>
            </a:r>
          </a:p>
          <a:p>
            <a:pPr lvl="1"/>
            <a:r>
              <a:rPr lang="en-GB" dirty="0" smtClean="0"/>
              <a:t>Yes, I did (</a:t>
            </a:r>
            <a:r>
              <a:rPr lang="en-GB" i="1" dirty="0" smtClean="0"/>
              <a:t>see</a:t>
            </a:r>
            <a:r>
              <a:rPr lang="en-GB" dirty="0" smtClean="0"/>
              <a:t> the movie). It was great! / No, I didn’t </a:t>
            </a:r>
            <a:r>
              <a:rPr lang="en-GB" i="1" dirty="0" smtClean="0"/>
              <a:t>see</a:t>
            </a:r>
            <a:r>
              <a:rPr lang="en-GB" dirty="0" smtClean="0"/>
              <a:t> it</a:t>
            </a:r>
          </a:p>
          <a:p>
            <a:pPr lvl="1"/>
            <a:r>
              <a:rPr lang="en-GB" dirty="0" smtClean="0"/>
              <a:t> Yes, I did. / No, didn’t. I completely forgot. Thanks for the reminder! 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33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 simple tense as a time-line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443" y="1825625"/>
            <a:ext cx="6910237" cy="4351338"/>
          </a:xfr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956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 simple questions as a time-line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778" y="1825625"/>
            <a:ext cx="7825946" cy="4351338"/>
          </a:xfr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0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past simple errors</a:t>
            </a:r>
            <a:endParaRPr lang="en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/>
          </p:nvPr>
        </p:nvGraphicFramePr>
        <p:xfrm>
          <a:off x="838200" y="1825625"/>
          <a:ext cx="10515600" cy="412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/>
                <a:gridCol w="3505200"/>
                <a:gridCol w="3505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Common errors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Corrections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Explanation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I was work in London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 worked in London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 positive sentences, a helping verb such as </a:t>
                      </a:r>
                      <a:r>
                        <a:rPr lang="en-GB" i="1" dirty="0" smtClean="0"/>
                        <a:t>was</a:t>
                      </a:r>
                      <a:r>
                        <a:rPr lang="en-GB" dirty="0" smtClean="0"/>
                        <a:t> or </a:t>
                      </a:r>
                      <a:r>
                        <a:rPr lang="en-GB" i="1" dirty="0" smtClean="0"/>
                        <a:t>did </a:t>
                      </a:r>
                      <a:r>
                        <a:rPr lang="en-GB" dirty="0" smtClean="0"/>
                        <a:t>is not used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Did he wrote a letter?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Did he write a letter?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Main verb is used in the infinitive form in questions and in negatives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He </a:t>
                      </a:r>
                      <a:r>
                        <a:rPr lang="en-GB" strike="sngStrike" dirty="0" err="1" smtClean="0"/>
                        <a:t>writed</a:t>
                      </a:r>
                      <a:r>
                        <a:rPr lang="en-GB" strike="sngStrike" dirty="0" smtClean="0"/>
                        <a:t> a letter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 wrote a letter (write/wrote/written) – IRREGULAR</a:t>
                      </a:r>
                    </a:p>
                    <a:p>
                      <a:r>
                        <a:rPr lang="en-GB" dirty="0" smtClean="0"/>
                        <a:t>(talk/talked/talked) – REGULAR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Some verbs are irregular. Not all verbs end in –</a:t>
                      </a:r>
                      <a:r>
                        <a:rPr lang="en-GB" dirty="0" err="1" smtClean="0"/>
                        <a:t>ed</a:t>
                      </a:r>
                      <a:r>
                        <a:rPr lang="en-GB" dirty="0" smtClean="0"/>
                        <a:t> in the past tense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He didn’t wrote  a letter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 didn’t write a letter</a:t>
                      </a:r>
                    </a:p>
                    <a:p>
                      <a:r>
                        <a:rPr lang="en-GB" dirty="0" smtClean="0"/>
                        <a:t>Write = Infinitive</a:t>
                      </a:r>
                    </a:p>
                    <a:p>
                      <a:r>
                        <a:rPr lang="en-GB" dirty="0" smtClean="0"/>
                        <a:t>Wrote = Past tense</a:t>
                      </a:r>
                    </a:p>
                    <a:p>
                      <a:r>
                        <a:rPr lang="en-GB" dirty="0" smtClean="0"/>
                        <a:t>Written = Past participle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Main verb is used in the infinitive form in questions and in negatives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7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past perfect tense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 smtClean="0"/>
              <a:t>Most common form</a:t>
            </a:r>
          </a:p>
          <a:p>
            <a:pPr lvl="1"/>
            <a:r>
              <a:rPr lang="en-GB" dirty="0" smtClean="0"/>
              <a:t>Subject + had + past participle + object </a:t>
            </a:r>
          </a:p>
          <a:p>
            <a:pPr lvl="2"/>
            <a:r>
              <a:rPr lang="en-GB" dirty="0" smtClean="0"/>
              <a:t>John HAD SENT the email</a:t>
            </a:r>
          </a:p>
          <a:p>
            <a:pPr lvl="2"/>
            <a:r>
              <a:rPr lang="en-GB" dirty="0" smtClean="0"/>
              <a:t>They HAD ARRIVED in Swansea</a:t>
            </a:r>
          </a:p>
          <a:p>
            <a:pPr lvl="2"/>
            <a:r>
              <a:rPr lang="en-GB" sz="1900" dirty="0" smtClean="0"/>
              <a:t>We</a:t>
            </a:r>
            <a:r>
              <a:rPr lang="en-GB" dirty="0" smtClean="0"/>
              <a:t> HAD LIVED in Swansea for 19 years </a:t>
            </a:r>
          </a:p>
          <a:p>
            <a:r>
              <a:rPr lang="en-GB" dirty="0" smtClean="0"/>
              <a:t>Common uses</a:t>
            </a:r>
          </a:p>
          <a:p>
            <a:pPr lvl="1"/>
            <a:r>
              <a:rPr lang="en-GB" dirty="0" smtClean="0"/>
              <a:t>The past form of the present perfect (A form of reported speech)- </a:t>
            </a:r>
          </a:p>
          <a:p>
            <a:pPr lvl="2"/>
            <a:r>
              <a:rPr lang="en-GB" dirty="0" smtClean="0"/>
              <a:t>“I have never been to the USA” (David said that he </a:t>
            </a:r>
            <a:r>
              <a:rPr lang="en-GB" b="1" u="sng" dirty="0" smtClean="0">
                <a:solidFill>
                  <a:srgbClr val="FF0000"/>
                </a:solidFill>
              </a:rPr>
              <a:t>had never been </a:t>
            </a:r>
            <a:r>
              <a:rPr lang="en-GB" dirty="0" smtClean="0"/>
              <a:t>to the USA)</a:t>
            </a:r>
          </a:p>
          <a:p>
            <a:pPr lvl="1"/>
            <a:r>
              <a:rPr lang="en-GB" dirty="0" smtClean="0"/>
              <a:t>Referring to an earlier past</a:t>
            </a:r>
          </a:p>
          <a:p>
            <a:pPr lvl="2"/>
            <a:r>
              <a:rPr lang="en-GB" dirty="0" smtClean="0"/>
              <a:t>The bank robbers fled. The police arrived.  (By the time the police arrived the bank robbers </a:t>
            </a:r>
            <a:r>
              <a:rPr lang="en-GB" b="1" u="sng" dirty="0" smtClean="0">
                <a:solidFill>
                  <a:srgbClr val="FF0000"/>
                </a:solidFill>
              </a:rPr>
              <a:t>had (already) fled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Regrets (conditional type 3 structures)</a:t>
            </a:r>
          </a:p>
          <a:p>
            <a:pPr lvl="2"/>
            <a:r>
              <a:rPr lang="en-GB" b="1" dirty="0" smtClean="0">
                <a:solidFill>
                  <a:srgbClr val="FF0000"/>
                </a:solidFill>
              </a:rPr>
              <a:t>If  I </a:t>
            </a:r>
            <a:r>
              <a:rPr lang="en-GB" b="1" dirty="0" smtClean="0">
                <a:solidFill>
                  <a:srgbClr val="FF0000"/>
                </a:solidFill>
              </a:rPr>
              <a:t>hadn’t left my mobile in my </a:t>
            </a:r>
            <a:r>
              <a:rPr lang="en-GB" b="1" dirty="0" smtClean="0">
                <a:solidFill>
                  <a:srgbClr val="FF0000"/>
                </a:solidFill>
              </a:rPr>
              <a:t>car</a:t>
            </a:r>
            <a:r>
              <a:rPr lang="en-GB" b="1" dirty="0" smtClean="0">
                <a:solidFill>
                  <a:srgbClr val="0070C0"/>
                </a:solidFill>
              </a:rPr>
              <a:t>, I could have rung you.</a:t>
            </a:r>
          </a:p>
          <a:p>
            <a:pPr lvl="2"/>
            <a:r>
              <a:rPr lang="en-GB" b="1" dirty="0" smtClean="0">
                <a:solidFill>
                  <a:srgbClr val="0070C0"/>
                </a:solidFill>
              </a:rPr>
              <a:t>I wouldn’t have failed the exam</a:t>
            </a:r>
            <a:r>
              <a:rPr lang="en-GB" dirty="0" smtClean="0"/>
              <a:t>, </a:t>
            </a:r>
            <a:r>
              <a:rPr lang="en-GB" b="1" u="sng" dirty="0" smtClean="0">
                <a:solidFill>
                  <a:srgbClr val="FF0000"/>
                </a:solidFill>
              </a:rPr>
              <a:t>if I had studied harder</a:t>
            </a:r>
            <a:r>
              <a:rPr lang="en-GB" dirty="0" smtClean="0"/>
              <a:t>.  	= </a:t>
            </a:r>
            <a:r>
              <a:rPr lang="en-GB" b="1" dirty="0" smtClean="0">
                <a:solidFill>
                  <a:srgbClr val="0070C0"/>
                </a:solidFill>
              </a:rPr>
              <a:t>main clause </a:t>
            </a:r>
            <a:r>
              <a:rPr lang="en-GB" dirty="0" smtClean="0"/>
              <a:t>+ </a:t>
            </a:r>
            <a:r>
              <a:rPr lang="en-GB" b="1" dirty="0" smtClean="0">
                <a:solidFill>
                  <a:srgbClr val="FF0000"/>
                </a:solidFill>
              </a:rPr>
              <a:t>subordinate clause </a:t>
            </a:r>
            <a:r>
              <a:rPr lang="en-GB" dirty="0" smtClean="0"/>
              <a:t>= complex sentence</a:t>
            </a:r>
          </a:p>
          <a:p>
            <a:pPr lvl="2"/>
            <a:r>
              <a:rPr lang="en-GB" b="1" dirty="0" smtClean="0">
                <a:solidFill>
                  <a:srgbClr val="FF0000"/>
                </a:solidFill>
              </a:rPr>
              <a:t>If </a:t>
            </a:r>
            <a:r>
              <a:rPr lang="en-GB" b="1" dirty="0" smtClean="0">
                <a:solidFill>
                  <a:srgbClr val="FF0000"/>
                </a:solidFill>
              </a:rPr>
              <a:t>I had taken my umbrella</a:t>
            </a:r>
            <a:r>
              <a:rPr lang="en-GB" dirty="0" smtClean="0"/>
              <a:t>, </a:t>
            </a:r>
            <a:r>
              <a:rPr lang="en-GB" b="1" dirty="0" smtClean="0">
                <a:solidFill>
                  <a:srgbClr val="0070C0"/>
                </a:solidFill>
              </a:rPr>
              <a:t>I wouldn’t have got so wet.</a:t>
            </a:r>
            <a:r>
              <a:rPr lang="en-GB" dirty="0" smtClean="0"/>
              <a:t>	= </a:t>
            </a:r>
            <a:r>
              <a:rPr lang="en-GB" b="1" dirty="0" smtClean="0">
                <a:solidFill>
                  <a:srgbClr val="FF0000"/>
                </a:solidFill>
              </a:rPr>
              <a:t>subordinate clause </a:t>
            </a:r>
            <a:r>
              <a:rPr lang="en-GB" dirty="0" smtClean="0"/>
              <a:t>+ </a:t>
            </a:r>
            <a:r>
              <a:rPr lang="en-GB" dirty="0"/>
              <a:t>main clause = complex sentence</a:t>
            </a:r>
            <a:endParaRPr lang="en-GB" dirty="0" smtClean="0"/>
          </a:p>
          <a:p>
            <a:pPr lvl="2"/>
            <a:r>
              <a:rPr lang="en-GB" b="1" dirty="0" smtClean="0">
                <a:solidFill>
                  <a:srgbClr val="FF0000"/>
                </a:solidFill>
              </a:rPr>
              <a:t>If I had used my student ID card</a:t>
            </a:r>
            <a:r>
              <a:rPr lang="en-GB" b="1" dirty="0" smtClean="0">
                <a:solidFill>
                  <a:srgbClr val="0070C0"/>
                </a:solidFill>
              </a:rPr>
              <a:t>, I could have got a </a:t>
            </a:r>
            <a:r>
              <a:rPr lang="en-GB" b="1" dirty="0">
                <a:solidFill>
                  <a:srgbClr val="0070C0"/>
                </a:solidFill>
              </a:rPr>
              <a:t>discount</a:t>
            </a:r>
            <a:r>
              <a:rPr lang="en-GB" dirty="0"/>
              <a:t>	= </a:t>
            </a:r>
            <a:r>
              <a:rPr lang="en-GB" b="1" dirty="0">
                <a:solidFill>
                  <a:srgbClr val="FF0000"/>
                </a:solidFill>
              </a:rPr>
              <a:t>subordinate clause </a:t>
            </a:r>
            <a:r>
              <a:rPr lang="en-GB" dirty="0"/>
              <a:t>+ main </a:t>
            </a:r>
            <a:r>
              <a:rPr lang="en-GB" dirty="0" smtClean="0"/>
              <a:t>clause </a:t>
            </a:r>
            <a:r>
              <a:rPr lang="en-GB" dirty="0"/>
              <a:t>= complex sentence</a:t>
            </a:r>
          </a:p>
          <a:p>
            <a:pPr lvl="2"/>
            <a:endParaRPr lang="en-GB" dirty="0" smtClean="0"/>
          </a:p>
          <a:p>
            <a:r>
              <a:rPr lang="en-GB" dirty="0" smtClean="0"/>
              <a:t>Notice the differences between the 2 examples below:-</a:t>
            </a:r>
          </a:p>
          <a:p>
            <a:pPr lvl="2"/>
            <a:r>
              <a:rPr lang="en-GB" dirty="0" smtClean="0"/>
              <a:t>When I arrived John left (John left as soon as I arrived)</a:t>
            </a:r>
          </a:p>
          <a:p>
            <a:pPr lvl="2"/>
            <a:r>
              <a:rPr lang="en-GB" dirty="0" smtClean="0"/>
              <a:t>A </a:t>
            </a:r>
            <a:r>
              <a:rPr lang="en-GB" dirty="0" smtClean="0"/>
              <a:t>computer installation with a 3-shift system</a:t>
            </a:r>
          </a:p>
          <a:p>
            <a:pPr lvl="3"/>
            <a:r>
              <a:rPr lang="en-GB" dirty="0" smtClean="0"/>
              <a:t>John works from 8am – 4pm	Paul works from 4pm – 12:00midnight	Charlie works from midnight – 8am</a:t>
            </a:r>
          </a:p>
          <a:p>
            <a:pPr lvl="3"/>
            <a:r>
              <a:rPr lang="en-GB" dirty="0" smtClean="0"/>
              <a:t>When Paul arrived John left ( handing over) </a:t>
            </a:r>
          </a:p>
          <a:p>
            <a:pPr lvl="3"/>
            <a:r>
              <a:rPr lang="en-GB" dirty="0" smtClean="0"/>
              <a:t>When Paul arrived John had already left (Because Paul was 20 minutes late!)</a:t>
            </a:r>
          </a:p>
          <a:p>
            <a:pPr lvl="2"/>
            <a:r>
              <a:rPr lang="en-GB" dirty="0" smtClean="0"/>
              <a:t>When the bank robbers arrived the police arrived (They arrived at the same time so can arrest the bank robbers!)</a:t>
            </a:r>
          </a:p>
          <a:p>
            <a:pPr lvl="2"/>
            <a:r>
              <a:rPr lang="en-GB" dirty="0" smtClean="0"/>
              <a:t>When I arrived John had left (John left before I arrived)  </a:t>
            </a:r>
          </a:p>
          <a:p>
            <a:pPr lvl="2"/>
            <a:r>
              <a:rPr lang="en-GB" dirty="0" smtClean="0"/>
              <a:t>When the police arrived the bank robbers had (already) fled (The police arrived too late!)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22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 perfect as a time line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346" y="1540476"/>
            <a:ext cx="6748849" cy="4908335"/>
          </a:xfr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0FA4B-6EB9-4FC6-B03F-0FCA757B57E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1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556</Words>
  <Application>Microsoft Office PowerPoint</Application>
  <PresentationFormat>Widescreen</PresentationFormat>
  <Paragraphs>97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           </vt:lpstr>
      <vt:lpstr>Structure of presentation</vt:lpstr>
      <vt:lpstr>The past simple tense</vt:lpstr>
      <vt:lpstr>Past simple tense as a time-line</vt:lpstr>
      <vt:lpstr>Past simple questions as a time-line</vt:lpstr>
      <vt:lpstr>Typical past simple errors</vt:lpstr>
      <vt:lpstr>The past perfect tense</vt:lpstr>
      <vt:lpstr>Past perfect as a time line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</dc:title>
  <dc:creator>David Charles Williams (International Centre)</dc:creator>
  <cp:lastModifiedBy>David Charles Williams (International Centre)</cp:lastModifiedBy>
  <cp:revision>31</cp:revision>
  <dcterms:created xsi:type="dcterms:W3CDTF">2022-02-27T09:58:18Z</dcterms:created>
  <dcterms:modified xsi:type="dcterms:W3CDTF">2022-03-08T12:30:52Z</dcterms:modified>
</cp:coreProperties>
</file>