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9" r:id="rId1"/>
    <p:sldMasterId id="2147483683" r:id="rId2"/>
    <p:sldMasterId id="2147483685" r:id="rId3"/>
    <p:sldMasterId id="2147483688" r:id="rId4"/>
  </p:sldMasterIdLst>
  <p:sldIdLst>
    <p:sldId id="256" r:id="rId5"/>
    <p:sldId id="261" r:id="rId6"/>
    <p:sldId id="263" r:id="rId7"/>
    <p:sldId id="264" r:id="rId8"/>
    <p:sldId id="257" r:id="rId9"/>
    <p:sldId id="258" r:id="rId10"/>
    <p:sldId id="265" r:id="rId11"/>
    <p:sldId id="266" r:id="rId12"/>
    <p:sldId id="259" r:id="rId13"/>
    <p:sldId id="260"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3"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3/25/2019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2771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76992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37747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8A87A34-81AB-432B-8DAE-1953F412C126}" type="datetimeFigureOut">
              <a:rPr lang="en-US" smtClean="0"/>
              <a:t>3/25/2019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761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smtClean="0"/>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74965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E49AE7-076B-9841-B0B4-9FDD1A89CF1E}" type="datetimeFigureOut">
              <a:rPr lang="en-US" smtClean="0"/>
              <a:t>3/25/2019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C464D5-8B22-4748-A6A6-94F2F47AE17A}" type="slidenum">
              <a:rPr lang="en-US" smtClean="0"/>
              <a:t>‹#›</a:t>
            </a:fld>
            <a:endParaRPr lang="en-US"/>
          </a:p>
        </p:txBody>
      </p:sp>
    </p:spTree>
    <p:extLst>
      <p:ext uri="{BB962C8B-B14F-4D97-AF65-F5344CB8AC3E}">
        <p14:creationId xmlns:p14="http://schemas.microsoft.com/office/powerpoint/2010/main" val="570104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E271D-B3D7-4445-9C6B-D09DAD04C6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6D00FA-9E2D-4E54-960C-7C3F2B7E22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86342D-C118-4FEF-BB32-DDC8589A4EB9}"/>
              </a:ext>
            </a:extLst>
          </p:cNvPr>
          <p:cNvSpPr>
            <a:spLocks noGrp="1"/>
          </p:cNvSpPr>
          <p:nvPr>
            <p:ph type="dt" sz="half" idx="10"/>
          </p:nvPr>
        </p:nvSpPr>
        <p:spPr/>
        <p:txBody>
          <a:bodyPr/>
          <a:lstStyle/>
          <a:p>
            <a:fld id="{73E49AE7-076B-9841-B0B4-9FDD1A89CF1E}" type="datetimeFigureOut">
              <a:rPr lang="en-US" smtClean="0"/>
              <a:t>3/25/2019</a:t>
            </a:fld>
            <a:endParaRPr lang="en-US"/>
          </a:p>
        </p:txBody>
      </p:sp>
      <p:sp>
        <p:nvSpPr>
          <p:cNvPr id="5" name="Footer Placeholder 4">
            <a:extLst>
              <a:ext uri="{FF2B5EF4-FFF2-40B4-BE49-F238E27FC236}">
                <a16:creationId xmlns:a16="http://schemas.microsoft.com/office/drawing/2014/main" id="{4F0F42CE-B746-47F5-84C3-408447389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00B227-F4D0-4356-95AB-AD74134D0911}"/>
              </a:ext>
            </a:extLst>
          </p:cNvPr>
          <p:cNvSpPr>
            <a:spLocks noGrp="1"/>
          </p:cNvSpPr>
          <p:nvPr>
            <p:ph type="sldNum" sz="quarter" idx="12"/>
          </p:nvPr>
        </p:nvSpPr>
        <p:spPr/>
        <p:txBody>
          <a:bodyPr/>
          <a:lstStyle/>
          <a:p>
            <a:fld id="{BAC464D5-8B22-4748-A6A6-94F2F47AE17A}" type="slidenum">
              <a:rPr lang="en-US" smtClean="0"/>
              <a:t>‹#›</a:t>
            </a:fld>
            <a:endParaRPr lang="en-US"/>
          </a:p>
        </p:txBody>
      </p:sp>
    </p:spTree>
    <p:extLst>
      <p:ext uri="{BB962C8B-B14F-4D97-AF65-F5344CB8AC3E}">
        <p14:creationId xmlns:p14="http://schemas.microsoft.com/office/powerpoint/2010/main" val="736859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3/25/2019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4018966"/>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8A87A34-81AB-432B-8DAE-1953F412C126}" type="datetimeFigureOut">
              <a:rPr lang="en-US" smtClean="0"/>
              <a:pPr/>
              <a:t>3/25/2019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6808369"/>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3/25/2019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9276102"/>
      </p:ext>
    </p:extLst>
  </p:cSld>
  <p:clrMap bg1="lt1" tx1="dk1" bg2="lt2" tx2="dk2" accent1="accent1" accent2="accent2" accent3="accent3" accent4="accent4" accent5="accent5" accent6="accent6" hlink="hlink" folHlink="folHlink"/>
  <p:sldLayoutIdLst>
    <p:sldLayoutId id="2147483686" r:id="rId1"/>
    <p:sldLayoutId id="214748368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89B55A-6BDB-49CA-BA51-F799C29392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343E06-6FEC-4B81-879A-3435A7A1B3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A3CEDB-0414-40AD-A712-640CAD4C2C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3/25/2019</a:t>
            </a:fld>
            <a:endParaRPr lang="en-US" dirty="0"/>
          </a:p>
        </p:txBody>
      </p:sp>
      <p:sp>
        <p:nvSpPr>
          <p:cNvPr id="5" name="Footer Placeholder 4">
            <a:extLst>
              <a:ext uri="{FF2B5EF4-FFF2-40B4-BE49-F238E27FC236}">
                <a16:creationId xmlns:a16="http://schemas.microsoft.com/office/drawing/2014/main" id="{2C1DC968-2731-4E57-AC28-348251C64A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9A1B4AE-43FD-4CD9-974C-56A3F53CC0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54637086"/>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deadspin.com/marathon-silver-medalist-feyisa-lilesa-says-maybe-they-1785585088" TargetMode="External"/><Relationship Id="rId3" Type="http://schemas.openxmlformats.org/officeDocument/2006/relationships/hyperlink" Target="https://work.chron.com/job-advertisement-6654.html" TargetMode="External"/><Relationship Id="rId7" Type="http://schemas.openxmlformats.org/officeDocument/2006/relationships/hyperlink" Target="https://www.forbes.com/sites/unicefusa/2019/03/22/cyclone-idai-unicef-provides-urgent-care-to-children-in-mozambique/#5f4e1d317822" TargetMode="External"/><Relationship Id="rId2" Type="http://schemas.openxmlformats.org/officeDocument/2006/relationships/hyperlink" Target="http://ziarullumina.ro/primul-cv-atribuit-lui-leonardo-da-vinci-15418.html" TargetMode="External"/><Relationship Id="rId1" Type="http://schemas.openxmlformats.org/officeDocument/2006/relationships/slideLayout" Target="../slideLayouts/slideLayout7.xml"/><Relationship Id="rId6" Type="http://schemas.openxmlformats.org/officeDocument/2006/relationships/hyperlink" Target="https://www.realitatea.net/de-ce-e-bine-sa-ai-un-cv-la-zi-chiar-daca-nu-i-i-cau-i-job_1372849.html" TargetMode="External"/><Relationship Id="rId11" Type="http://schemas.openxmlformats.org/officeDocument/2006/relationships/hyperlink" Target="http://odoo-romania.ro/blog/blog-1/post/cum-sa-intervievezi-candidati-experimentati-13" TargetMode="External"/><Relationship Id="rId5" Type="http://schemas.openxmlformats.org/officeDocument/2006/relationships/hyperlink" Target="https://www.thebalancecareers.com/management-resume-examples-2063582" TargetMode="External"/><Relationship Id="rId10" Type="http://schemas.openxmlformats.org/officeDocument/2006/relationships/hyperlink" Target="https://www.bu.edu/careers/resumes-cover-letters/cover-letters/anatomy-of-a-cover-letter/" TargetMode="External"/><Relationship Id="rId4" Type="http://schemas.openxmlformats.org/officeDocument/2006/relationships/hyperlink" Target="https://www2.le.ac.uk/offices/careers-new/information-for-students/application-and-selection-process/cvs-1" TargetMode="External"/><Relationship Id="rId9" Type="http://schemas.openxmlformats.org/officeDocument/2006/relationships/hyperlink" Target="https://en.oxforddictionaries.com/writing-help/writing-a-cover-let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7AEAC-9B4A-4D7A-A6C3-2F50420041FD}"/>
              </a:ext>
            </a:extLst>
          </p:cNvPr>
          <p:cNvSpPr>
            <a:spLocks noGrp="1"/>
          </p:cNvSpPr>
          <p:nvPr>
            <p:ph type="ctrTitle"/>
          </p:nvPr>
        </p:nvSpPr>
        <p:spPr>
          <a:xfrm>
            <a:off x="2344057" y="2017486"/>
            <a:ext cx="9448800" cy="1411514"/>
          </a:xfrm>
        </p:spPr>
        <p:txBody>
          <a:bodyPr>
            <a:normAutofit fontScale="90000"/>
          </a:bodyPr>
          <a:lstStyle/>
          <a:p>
            <a:r>
              <a:rPr lang="en-GB" b="1" i="1" dirty="0">
                <a:solidFill>
                  <a:srgbClr val="C00000"/>
                </a:solidFill>
                <a:latin typeface="Calibri" panose="020F0502020204030204" pitchFamily="34" charset="0"/>
                <a:cs typeface="Calibri" panose="020F0502020204030204" pitchFamily="34" charset="0"/>
              </a:rPr>
              <a:t>       Advertising a job</a:t>
            </a:r>
            <a:br>
              <a:rPr lang="en-GB" dirty="0"/>
            </a:br>
            <a:br>
              <a:rPr lang="en-GB" dirty="0"/>
            </a:br>
            <a:endParaRPr lang="en-GB" dirty="0"/>
          </a:p>
        </p:txBody>
      </p:sp>
      <p:sp>
        <p:nvSpPr>
          <p:cNvPr id="3" name="Subtitle 2">
            <a:extLst>
              <a:ext uri="{FF2B5EF4-FFF2-40B4-BE49-F238E27FC236}">
                <a16:creationId xmlns:a16="http://schemas.microsoft.com/office/drawing/2014/main" id="{4D652F5A-CB09-4DCD-9DFE-471F7197B2E0}"/>
              </a:ext>
            </a:extLst>
          </p:cNvPr>
          <p:cNvSpPr>
            <a:spLocks noGrp="1"/>
          </p:cNvSpPr>
          <p:nvPr>
            <p:ph type="subTitle" idx="1"/>
          </p:nvPr>
        </p:nvSpPr>
        <p:spPr>
          <a:xfrm>
            <a:off x="1371600" y="3628502"/>
            <a:ext cx="9448800" cy="2032070"/>
          </a:xfrm>
        </p:spPr>
        <p:txBody>
          <a:bodyPr>
            <a:normAutofit/>
          </a:bodyPr>
          <a:lstStyle/>
          <a:p>
            <a:pPr marL="342900" indent="-342900">
              <a:buFont typeface="Wingdings" panose="05000000000000000000" pitchFamily="2" charset="2"/>
              <a:buChar char="q"/>
            </a:pPr>
            <a:r>
              <a:rPr lang="en-GB" dirty="0"/>
              <a:t>Newspaper </a:t>
            </a:r>
          </a:p>
          <a:p>
            <a:pPr marL="342900" indent="-342900">
              <a:buFont typeface="Wingdings" panose="05000000000000000000" pitchFamily="2" charset="2"/>
              <a:buChar char="q"/>
            </a:pPr>
            <a:r>
              <a:rPr lang="en-GB" dirty="0"/>
              <a:t>Magazine</a:t>
            </a:r>
          </a:p>
          <a:p>
            <a:pPr marL="342900" indent="-342900">
              <a:buFont typeface="Wingdings" panose="05000000000000000000" pitchFamily="2" charset="2"/>
              <a:buChar char="q"/>
            </a:pPr>
            <a:r>
              <a:rPr lang="en-GB" dirty="0"/>
              <a:t>Radio</a:t>
            </a:r>
          </a:p>
          <a:p>
            <a:pPr marL="342900" indent="-342900">
              <a:buFont typeface="Wingdings" panose="05000000000000000000" pitchFamily="2" charset="2"/>
              <a:buChar char="q"/>
            </a:pPr>
            <a:r>
              <a:rPr lang="en-GB" dirty="0"/>
              <a:t>Online</a:t>
            </a:r>
          </a:p>
          <a:p>
            <a:pPr marL="342900" indent="-342900">
              <a:buFont typeface="Wingdings" panose="05000000000000000000" pitchFamily="2" charset="2"/>
              <a:buChar char="q"/>
            </a:pPr>
            <a:r>
              <a:rPr lang="en-GB" dirty="0"/>
              <a:t>Tv</a:t>
            </a:r>
          </a:p>
          <a:p>
            <a:endParaRPr lang="en-GB" dirty="0"/>
          </a:p>
          <a:p>
            <a:endParaRPr lang="en-GB" dirty="0"/>
          </a:p>
        </p:txBody>
      </p:sp>
    </p:spTree>
    <p:extLst>
      <p:ext uri="{BB962C8B-B14F-4D97-AF65-F5344CB8AC3E}">
        <p14:creationId xmlns:p14="http://schemas.microsoft.com/office/powerpoint/2010/main" val="2829334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9E02-BB69-47B0-B606-6510901C762D}"/>
              </a:ext>
            </a:extLst>
          </p:cNvPr>
          <p:cNvSpPr>
            <a:spLocks noGrp="1"/>
          </p:cNvSpPr>
          <p:nvPr>
            <p:ph type="title"/>
          </p:nvPr>
        </p:nvSpPr>
        <p:spPr>
          <a:xfrm>
            <a:off x="2309180" y="278607"/>
            <a:ext cx="8610599" cy="1295400"/>
          </a:xfrm>
        </p:spPr>
        <p:txBody>
          <a:bodyPr>
            <a:normAutofit fontScale="90000"/>
          </a:bodyPr>
          <a:lstStyle/>
          <a:p>
            <a:r>
              <a:rPr lang="en-GB" sz="4800" b="1" i="1" dirty="0">
                <a:solidFill>
                  <a:srgbClr val="C00000"/>
                </a:solidFill>
                <a:latin typeface="Calibri" panose="020F0502020204030204" pitchFamily="34" charset="0"/>
                <a:cs typeface="Calibri" panose="020F0502020204030204" pitchFamily="34" charset="0"/>
              </a:rPr>
              <a:t>Advertising a job</a:t>
            </a:r>
            <a:br>
              <a:rPr lang="en-GB" dirty="0"/>
            </a:br>
            <a:endParaRPr lang="en-GB" dirty="0"/>
          </a:p>
        </p:txBody>
      </p:sp>
      <p:sp>
        <p:nvSpPr>
          <p:cNvPr id="3" name="Text Placeholder 2">
            <a:extLst>
              <a:ext uri="{FF2B5EF4-FFF2-40B4-BE49-F238E27FC236}">
                <a16:creationId xmlns:a16="http://schemas.microsoft.com/office/drawing/2014/main" id="{95F9465F-1132-4C57-B56E-88E5A56296BD}"/>
              </a:ext>
            </a:extLst>
          </p:cNvPr>
          <p:cNvSpPr>
            <a:spLocks noGrp="1"/>
          </p:cNvSpPr>
          <p:nvPr>
            <p:ph type="body" idx="1"/>
          </p:nvPr>
        </p:nvSpPr>
        <p:spPr/>
        <p:txBody>
          <a:bodyPr/>
          <a:lstStyle/>
          <a:p>
            <a:r>
              <a:rPr lang="en-GB" sz="2000" b="1" dirty="0">
                <a:latin typeface="Calibri" panose="020F0502020204030204" pitchFamily="34" charset="0"/>
                <a:cs typeface="Calibri" panose="020F0502020204030204" pitchFamily="34" charset="0"/>
              </a:rPr>
              <a:t>Newspaper</a:t>
            </a:r>
          </a:p>
        </p:txBody>
      </p:sp>
      <p:pic>
        <p:nvPicPr>
          <p:cNvPr id="13" name="Picture Placeholder 12">
            <a:extLst>
              <a:ext uri="{FF2B5EF4-FFF2-40B4-BE49-F238E27FC236}">
                <a16:creationId xmlns:a16="http://schemas.microsoft.com/office/drawing/2014/main" id="{AA3A1EB6-2714-48BD-A1B9-4DB1E5B7356D}"/>
              </a:ext>
            </a:extLst>
          </p:cNvPr>
          <p:cNvPicPr>
            <a:picLocks noGrp="1" noChangeAspect="1"/>
          </p:cNvPicPr>
          <p:nvPr>
            <p:ph type="pic" idx="15"/>
          </p:nvPr>
        </p:nvPicPr>
        <p:blipFill>
          <a:blip r:embed="rId2"/>
          <a:srcRect t="20695" b="20695"/>
          <a:stretch>
            <a:fillRect/>
          </a:stretch>
        </p:blipFill>
        <p:spPr>
          <a:xfrm>
            <a:off x="688618" y="1669143"/>
            <a:ext cx="3451582" cy="2333172"/>
          </a:xfrm>
        </p:spPr>
      </p:pic>
      <p:sp>
        <p:nvSpPr>
          <p:cNvPr id="5" name="Text Placeholder 4">
            <a:extLst>
              <a:ext uri="{FF2B5EF4-FFF2-40B4-BE49-F238E27FC236}">
                <a16:creationId xmlns:a16="http://schemas.microsoft.com/office/drawing/2014/main" id="{E78F8D6C-35B8-4DEC-A24E-985393FF8EA2}"/>
              </a:ext>
            </a:extLst>
          </p:cNvPr>
          <p:cNvSpPr>
            <a:spLocks noGrp="1"/>
          </p:cNvSpPr>
          <p:nvPr>
            <p:ph type="body" sz="half" idx="18"/>
          </p:nvPr>
        </p:nvSpPr>
        <p:spPr/>
        <p:txBody>
          <a:bodyPr/>
          <a:lstStyle/>
          <a:p>
            <a:pPr marL="285750" indent="-285750">
              <a:buFont typeface="Wingdings" panose="05000000000000000000" pitchFamily="2" charset="2"/>
              <a:buChar char="q"/>
            </a:pPr>
            <a:r>
              <a:rPr lang="en-GB" dirty="0"/>
              <a:t> can help the business to find the perfect person for the manager role.  Combination of advertising in the state/metropolitan newspaper and the local paper gives the best results.</a:t>
            </a:r>
          </a:p>
        </p:txBody>
      </p:sp>
      <p:sp>
        <p:nvSpPr>
          <p:cNvPr id="6" name="Text Placeholder 5">
            <a:extLst>
              <a:ext uri="{FF2B5EF4-FFF2-40B4-BE49-F238E27FC236}">
                <a16:creationId xmlns:a16="http://schemas.microsoft.com/office/drawing/2014/main" id="{667387F9-4D05-4E28-8906-7401C8157399}"/>
              </a:ext>
            </a:extLst>
          </p:cNvPr>
          <p:cNvSpPr>
            <a:spLocks noGrp="1"/>
          </p:cNvSpPr>
          <p:nvPr>
            <p:ph type="body" sz="quarter" idx="3"/>
          </p:nvPr>
        </p:nvSpPr>
        <p:spPr/>
        <p:txBody>
          <a:bodyPr/>
          <a:lstStyle/>
          <a:p>
            <a:r>
              <a:rPr lang="en-GB" sz="2000" b="1" dirty="0">
                <a:latin typeface="Calibri" panose="020F0502020204030204" pitchFamily="34" charset="0"/>
                <a:cs typeface="Calibri" panose="020F0502020204030204" pitchFamily="34" charset="0"/>
              </a:rPr>
              <a:t>Magazine</a:t>
            </a:r>
          </a:p>
        </p:txBody>
      </p:sp>
      <p:pic>
        <p:nvPicPr>
          <p:cNvPr id="15" name="Picture Placeholder 14" descr="A picture containing person, cellphone, phone, clothing&#10;&#10;Description automatically generated">
            <a:extLst>
              <a:ext uri="{FF2B5EF4-FFF2-40B4-BE49-F238E27FC236}">
                <a16:creationId xmlns:a16="http://schemas.microsoft.com/office/drawing/2014/main" id="{41824983-D836-44BD-824A-E0CCB427286C}"/>
              </a:ext>
            </a:extLst>
          </p:cNvPr>
          <p:cNvPicPr>
            <a:picLocks noGrp="1" noChangeAspect="1"/>
          </p:cNvPicPr>
          <p:nvPr>
            <p:ph type="pic" idx="21"/>
          </p:nvPr>
        </p:nvPicPr>
        <p:blipFill>
          <a:blip r:embed="rId3"/>
          <a:srcRect t="33793" b="33793"/>
          <a:stretch>
            <a:fillRect/>
          </a:stretch>
        </p:blipFill>
        <p:spPr>
          <a:xfrm>
            <a:off x="4374263" y="1669143"/>
            <a:ext cx="3448936" cy="2521857"/>
          </a:xfrm>
        </p:spPr>
      </p:pic>
      <p:sp>
        <p:nvSpPr>
          <p:cNvPr id="8" name="Text Placeholder 7">
            <a:extLst>
              <a:ext uri="{FF2B5EF4-FFF2-40B4-BE49-F238E27FC236}">
                <a16:creationId xmlns:a16="http://schemas.microsoft.com/office/drawing/2014/main" id="{4642D364-62FA-4518-A5F0-1C2A0A2950D3}"/>
              </a:ext>
            </a:extLst>
          </p:cNvPr>
          <p:cNvSpPr>
            <a:spLocks noGrp="1"/>
          </p:cNvSpPr>
          <p:nvPr>
            <p:ph type="body" sz="half" idx="19"/>
          </p:nvPr>
        </p:nvSpPr>
        <p:spPr/>
        <p:txBody>
          <a:bodyPr>
            <a:normAutofit lnSpcReduction="10000"/>
          </a:bodyPr>
          <a:lstStyle/>
          <a:p>
            <a:pPr marL="285750" indent="-285750">
              <a:buFont typeface="Wingdings" panose="05000000000000000000" pitchFamily="2" charset="2"/>
              <a:buChar char="q"/>
            </a:pPr>
            <a:r>
              <a:rPr lang="en-GB" dirty="0"/>
              <a:t>using a specialist magazine, can be another easy way to achieve the goal. Readers (potential candidates), have a tendency to read magazines at their free time and keep them for longer, giving more chances to the advert.</a:t>
            </a:r>
            <a:endParaRPr lang="en-GB" b="1" dirty="0"/>
          </a:p>
          <a:p>
            <a:endParaRPr lang="en-GB" dirty="0"/>
          </a:p>
        </p:txBody>
      </p:sp>
      <p:sp>
        <p:nvSpPr>
          <p:cNvPr id="9" name="Text Placeholder 8">
            <a:extLst>
              <a:ext uri="{FF2B5EF4-FFF2-40B4-BE49-F238E27FC236}">
                <a16:creationId xmlns:a16="http://schemas.microsoft.com/office/drawing/2014/main" id="{D74E32BD-AE94-4B4B-9AE7-EAFD0EB3A9AD}"/>
              </a:ext>
            </a:extLst>
          </p:cNvPr>
          <p:cNvSpPr>
            <a:spLocks noGrp="1"/>
          </p:cNvSpPr>
          <p:nvPr>
            <p:ph type="body" sz="quarter" idx="13"/>
          </p:nvPr>
        </p:nvSpPr>
        <p:spPr/>
        <p:txBody>
          <a:bodyPr/>
          <a:lstStyle/>
          <a:p>
            <a:r>
              <a:rPr lang="en-GB" sz="2000" b="1" dirty="0">
                <a:latin typeface="Calibri" panose="020F0502020204030204" pitchFamily="34" charset="0"/>
                <a:cs typeface="Calibri" panose="020F0502020204030204" pitchFamily="34" charset="0"/>
              </a:rPr>
              <a:t>Radio</a:t>
            </a:r>
          </a:p>
        </p:txBody>
      </p:sp>
      <p:pic>
        <p:nvPicPr>
          <p:cNvPr id="17" name="Picture Placeholder 16" descr="A picture containing monitor, old, microwave, cellphone&#10;&#10;Description automatically generated">
            <a:extLst>
              <a:ext uri="{FF2B5EF4-FFF2-40B4-BE49-F238E27FC236}">
                <a16:creationId xmlns:a16="http://schemas.microsoft.com/office/drawing/2014/main" id="{4CABD3D5-B17D-47EC-826C-E12C4F33A531}"/>
              </a:ext>
            </a:extLst>
          </p:cNvPr>
          <p:cNvPicPr>
            <a:picLocks noGrp="1" noChangeAspect="1"/>
          </p:cNvPicPr>
          <p:nvPr>
            <p:ph type="pic" idx="22"/>
          </p:nvPr>
        </p:nvPicPr>
        <p:blipFill>
          <a:blip r:embed="rId4"/>
          <a:srcRect t="14341" b="14341"/>
          <a:stretch>
            <a:fillRect/>
          </a:stretch>
        </p:blipFill>
        <p:spPr>
          <a:xfrm>
            <a:off x="8050213" y="1668463"/>
            <a:ext cx="3448050" cy="2333625"/>
          </a:xfrm>
        </p:spPr>
      </p:pic>
      <p:sp>
        <p:nvSpPr>
          <p:cNvPr id="11" name="Text Placeholder 10">
            <a:extLst>
              <a:ext uri="{FF2B5EF4-FFF2-40B4-BE49-F238E27FC236}">
                <a16:creationId xmlns:a16="http://schemas.microsoft.com/office/drawing/2014/main" id="{80BB8FC8-34D8-40DF-8AB3-0722EB70A4E5}"/>
              </a:ext>
            </a:extLst>
          </p:cNvPr>
          <p:cNvSpPr>
            <a:spLocks noGrp="1"/>
          </p:cNvSpPr>
          <p:nvPr>
            <p:ph type="body" sz="half" idx="20"/>
          </p:nvPr>
        </p:nvSpPr>
        <p:spPr/>
        <p:txBody>
          <a:bodyPr>
            <a:normAutofit fontScale="92500" lnSpcReduction="20000"/>
          </a:bodyPr>
          <a:lstStyle/>
          <a:p>
            <a:pPr marL="285750" indent="-285750">
              <a:buFont typeface="Wingdings" panose="05000000000000000000" pitchFamily="2" charset="2"/>
              <a:buChar char="q"/>
            </a:pPr>
            <a:r>
              <a:rPr lang="en-GB" dirty="0"/>
              <a:t>it is a good way to reach the target audience. But sound has its limitations. It can be difficult sometimes, for the listeners to pay attention to what they have heard, and the impact of radio advertising can be lost. A good tip to avoid this to happen, is to repeat the message regularly. </a:t>
            </a:r>
            <a:endParaRPr lang="en-GB" b="1" dirty="0"/>
          </a:p>
          <a:p>
            <a:endParaRPr lang="en-GB" dirty="0"/>
          </a:p>
        </p:txBody>
      </p:sp>
    </p:spTree>
    <p:extLst>
      <p:ext uri="{BB962C8B-B14F-4D97-AF65-F5344CB8AC3E}">
        <p14:creationId xmlns:p14="http://schemas.microsoft.com/office/powerpoint/2010/main" val="4144872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67D2-E0DF-40E6-A6BF-0D750CCBBCF2}"/>
              </a:ext>
            </a:extLst>
          </p:cNvPr>
          <p:cNvSpPr>
            <a:spLocks noGrp="1"/>
          </p:cNvSpPr>
          <p:nvPr>
            <p:ph type="title"/>
          </p:nvPr>
        </p:nvSpPr>
        <p:spPr>
          <a:xfrm>
            <a:off x="2895600" y="762000"/>
            <a:ext cx="8610600" cy="558800"/>
          </a:xfrm>
        </p:spPr>
        <p:txBody>
          <a:bodyPr>
            <a:noAutofit/>
          </a:bodyPr>
          <a:lstStyle/>
          <a:p>
            <a:r>
              <a:rPr lang="en-GB" sz="4400" b="1" i="1" dirty="0">
                <a:solidFill>
                  <a:srgbClr val="C00000"/>
                </a:solidFill>
                <a:latin typeface="Calibri" panose="020F0502020204030204" pitchFamily="34" charset="0"/>
                <a:cs typeface="Calibri" panose="020F0502020204030204" pitchFamily="34" charset="0"/>
              </a:rPr>
              <a:t>Advertising a job</a:t>
            </a:r>
          </a:p>
        </p:txBody>
      </p:sp>
      <p:sp>
        <p:nvSpPr>
          <p:cNvPr id="3" name="Text Placeholder 2">
            <a:extLst>
              <a:ext uri="{FF2B5EF4-FFF2-40B4-BE49-F238E27FC236}">
                <a16:creationId xmlns:a16="http://schemas.microsoft.com/office/drawing/2014/main" id="{7EFF174D-BE11-419C-B10A-96D5659E20C1}"/>
              </a:ext>
            </a:extLst>
          </p:cNvPr>
          <p:cNvSpPr>
            <a:spLocks noGrp="1"/>
          </p:cNvSpPr>
          <p:nvPr>
            <p:ph type="body" idx="1"/>
          </p:nvPr>
        </p:nvSpPr>
        <p:spPr>
          <a:xfrm>
            <a:off x="914409" y="1915887"/>
            <a:ext cx="5079991" cy="1088570"/>
          </a:xfrm>
        </p:spPr>
        <p:txBody>
          <a:bodyPr>
            <a:normAutofit fontScale="92500" lnSpcReduction="20000"/>
          </a:bodyPr>
          <a:lstStyle/>
          <a:p>
            <a:pPr marL="342900" indent="-342900">
              <a:buFont typeface="Wingdings" panose="05000000000000000000" pitchFamily="2" charset="2"/>
              <a:buChar char="q"/>
            </a:pPr>
            <a:r>
              <a:rPr lang="en-GB" sz="2000" b="1" dirty="0">
                <a:latin typeface="Calibri" panose="020F0502020204030204" pitchFamily="34" charset="0"/>
                <a:cs typeface="Calibri" panose="020F0502020204030204" pitchFamily="34" charset="0"/>
              </a:rPr>
              <a:t>Online - </a:t>
            </a:r>
            <a:r>
              <a:rPr lang="en-GB" sz="1800" dirty="0">
                <a:latin typeface="Calibri" panose="020F0502020204030204" pitchFamily="34" charset="0"/>
                <a:cs typeface="Calibri" panose="020F0502020204030204" pitchFamily="34" charset="0"/>
              </a:rPr>
              <a:t>It can reach a global audience at a low cost. Most of the applicants are using the internet to find the perfect job for them. A specialized website (e.g. indeed.com), can bring a big number of candidates, to apply for the job enquired. </a:t>
            </a:r>
            <a:endParaRPr lang="en-GB" sz="1800" b="1" dirty="0">
              <a:latin typeface="Calibri" panose="020F0502020204030204" pitchFamily="34" charset="0"/>
              <a:cs typeface="Calibri" panose="020F0502020204030204" pitchFamily="34" charset="0"/>
            </a:endParaRPr>
          </a:p>
          <a:p>
            <a:endParaRPr lang="en-GB" sz="2000" b="1" dirty="0">
              <a:latin typeface="Calibri" panose="020F0502020204030204" pitchFamily="34" charset="0"/>
              <a:cs typeface="Calibri" panose="020F0502020204030204" pitchFamily="34" charset="0"/>
            </a:endParaRPr>
          </a:p>
        </p:txBody>
      </p:sp>
      <p:pic>
        <p:nvPicPr>
          <p:cNvPr id="8" name="Content Placeholder 7" descr="A picture containing text&#10;&#10;Description automatically generated">
            <a:extLst>
              <a:ext uri="{FF2B5EF4-FFF2-40B4-BE49-F238E27FC236}">
                <a16:creationId xmlns:a16="http://schemas.microsoft.com/office/drawing/2014/main" id="{42B988FB-181F-4596-B52E-B8F12A6BB814}"/>
              </a:ext>
            </a:extLst>
          </p:cNvPr>
          <p:cNvPicPr>
            <a:picLocks noGrp="1" noChangeAspect="1"/>
          </p:cNvPicPr>
          <p:nvPr>
            <p:ph sz="half" idx="2"/>
          </p:nvPr>
        </p:nvPicPr>
        <p:blipFill>
          <a:blip r:embed="rId2"/>
          <a:stretch>
            <a:fillRect/>
          </a:stretch>
        </p:blipFill>
        <p:spPr>
          <a:xfrm>
            <a:off x="2389187" y="3741738"/>
            <a:ext cx="1905000" cy="1866900"/>
          </a:xfrm>
        </p:spPr>
      </p:pic>
      <p:sp>
        <p:nvSpPr>
          <p:cNvPr id="5" name="Text Placeholder 4">
            <a:extLst>
              <a:ext uri="{FF2B5EF4-FFF2-40B4-BE49-F238E27FC236}">
                <a16:creationId xmlns:a16="http://schemas.microsoft.com/office/drawing/2014/main" id="{5F8CA131-ED72-4BC7-89BE-A2C142672632}"/>
              </a:ext>
            </a:extLst>
          </p:cNvPr>
          <p:cNvSpPr>
            <a:spLocks noGrp="1"/>
          </p:cNvSpPr>
          <p:nvPr>
            <p:ph type="body" sz="quarter" idx="3"/>
          </p:nvPr>
        </p:nvSpPr>
        <p:spPr>
          <a:xfrm>
            <a:off x="6400800" y="1494972"/>
            <a:ext cx="5105400" cy="1509486"/>
          </a:xfrm>
        </p:spPr>
        <p:txBody>
          <a:bodyPr>
            <a:normAutofit fontScale="92500" lnSpcReduction="20000"/>
          </a:bodyPr>
          <a:lstStyle/>
          <a:p>
            <a:pPr marL="457200" indent="-457200">
              <a:buFont typeface="Wingdings" panose="05000000000000000000" pitchFamily="2" charset="2"/>
              <a:buChar char="q"/>
            </a:pPr>
            <a:r>
              <a:rPr lang="en-GB" sz="2200" b="1" dirty="0">
                <a:latin typeface="Calibri" panose="020F0502020204030204" pitchFamily="34" charset="0"/>
                <a:cs typeface="Calibri" panose="020F0502020204030204" pitchFamily="34" charset="0"/>
              </a:rPr>
              <a:t>Television</a:t>
            </a:r>
            <a:r>
              <a:rPr lang="en-GB" dirty="0"/>
              <a:t>- </a:t>
            </a:r>
            <a:r>
              <a:rPr lang="en-GB" sz="1600" dirty="0">
                <a:latin typeface="Calibri" panose="020F0502020204030204" pitchFamily="34" charset="0"/>
                <a:cs typeface="Calibri" panose="020F0502020204030204" pitchFamily="34" charset="0"/>
              </a:rPr>
              <a:t>If the business it is big and needs a larger area market, maybe the best way to advertise is on the television; can be heard and seen, in the same time, probably the most effective way to catch the candidate’s attention.</a:t>
            </a:r>
            <a:endParaRPr lang="en-GB" sz="1600" b="1" dirty="0">
              <a:latin typeface="Calibri" panose="020F0502020204030204" pitchFamily="34" charset="0"/>
              <a:cs typeface="Calibri" panose="020F0502020204030204" pitchFamily="34" charset="0"/>
            </a:endParaRPr>
          </a:p>
          <a:p>
            <a:endParaRPr lang="en-GB" dirty="0"/>
          </a:p>
        </p:txBody>
      </p:sp>
      <p:pic>
        <p:nvPicPr>
          <p:cNvPr id="10" name="Content Placeholder 9">
            <a:extLst>
              <a:ext uri="{FF2B5EF4-FFF2-40B4-BE49-F238E27FC236}">
                <a16:creationId xmlns:a16="http://schemas.microsoft.com/office/drawing/2014/main" id="{AEC3FDA5-E5B5-4198-AD8E-9768FA26977E}"/>
              </a:ext>
            </a:extLst>
          </p:cNvPr>
          <p:cNvPicPr>
            <a:picLocks noGrp="1" noChangeAspect="1"/>
          </p:cNvPicPr>
          <p:nvPr>
            <p:ph sz="quarter" idx="4"/>
          </p:nvPr>
        </p:nvPicPr>
        <p:blipFill>
          <a:blip r:embed="rId3"/>
          <a:stretch>
            <a:fillRect/>
          </a:stretch>
        </p:blipFill>
        <p:spPr>
          <a:xfrm>
            <a:off x="7372350" y="3756025"/>
            <a:ext cx="2933700" cy="1838325"/>
          </a:xfrm>
        </p:spPr>
      </p:pic>
    </p:spTree>
    <p:extLst>
      <p:ext uri="{BB962C8B-B14F-4D97-AF65-F5344CB8AC3E}">
        <p14:creationId xmlns:p14="http://schemas.microsoft.com/office/powerpoint/2010/main" val="1259400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627D2-EEE0-416E-B673-2D723944D094}"/>
              </a:ext>
            </a:extLst>
          </p:cNvPr>
          <p:cNvSpPr>
            <a:spLocks noGrp="1"/>
          </p:cNvSpPr>
          <p:nvPr>
            <p:ph type="ctrTitle"/>
          </p:nvPr>
        </p:nvSpPr>
        <p:spPr>
          <a:xfrm>
            <a:off x="1069848" y="1298448"/>
            <a:ext cx="7315200" cy="2460752"/>
          </a:xfrm>
        </p:spPr>
        <p:txBody>
          <a:bodyPr/>
          <a:lstStyle/>
          <a:p>
            <a:r>
              <a:rPr lang="en-GB" dirty="0"/>
              <a:t>CURRICULUM  VITAE</a:t>
            </a:r>
          </a:p>
        </p:txBody>
      </p:sp>
      <p:sp>
        <p:nvSpPr>
          <p:cNvPr id="3" name="Subtitle 2">
            <a:extLst>
              <a:ext uri="{FF2B5EF4-FFF2-40B4-BE49-F238E27FC236}">
                <a16:creationId xmlns:a16="http://schemas.microsoft.com/office/drawing/2014/main" id="{76324A94-5A2C-4C9A-8BF4-8CFABBB99AE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176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46193-EE49-4B99-9D40-76C9C88C2592}"/>
              </a:ext>
            </a:extLst>
          </p:cNvPr>
          <p:cNvSpPr>
            <a:spLocks noGrp="1"/>
          </p:cNvSpPr>
          <p:nvPr>
            <p:ph type="ctrTitle"/>
          </p:nvPr>
        </p:nvSpPr>
        <p:spPr>
          <a:xfrm>
            <a:off x="2438400" y="921892"/>
            <a:ext cx="7315200" cy="4716908"/>
          </a:xfrm>
        </p:spPr>
        <p:txBody>
          <a:bodyPr>
            <a:normAutofit/>
          </a:bodyPr>
          <a:lstStyle/>
          <a:p>
            <a:r>
              <a:rPr lang="en-GB" sz="3200" dirty="0">
                <a:latin typeface="Calibri" panose="020F0502020204030204" pitchFamily="34" charset="0"/>
                <a:cs typeface="Calibri" panose="020F0502020204030204" pitchFamily="34" charset="0"/>
              </a:rPr>
              <a:t>- The first Curriculum Vitae was written in 1482 by Leonardo Da Vinci. </a:t>
            </a:r>
            <a:br>
              <a:rPr lang="en-GB" sz="3200" dirty="0">
                <a:latin typeface="Calibri" panose="020F0502020204030204" pitchFamily="34" charset="0"/>
                <a:cs typeface="Calibri" panose="020F0502020204030204" pitchFamily="34" charset="0"/>
              </a:rPr>
            </a:br>
            <a:r>
              <a:rPr lang="en-GB" sz="3200" dirty="0">
                <a:latin typeface="Calibri" panose="020F0502020204030204" pitchFamily="34" charset="0"/>
                <a:cs typeface="Calibri" panose="020F0502020204030204" pitchFamily="34" charset="0"/>
              </a:rPr>
              <a:t>- Translated from Latin “Curriculum Vitae” means “course of life”.</a:t>
            </a:r>
            <a:br>
              <a:rPr lang="en-GB" sz="3200" dirty="0">
                <a:latin typeface="Calibri" panose="020F0502020204030204" pitchFamily="34" charset="0"/>
                <a:cs typeface="Calibri" panose="020F0502020204030204" pitchFamily="34" charset="0"/>
              </a:rPr>
            </a:br>
            <a:r>
              <a:rPr lang="en-GB" sz="3200" dirty="0">
                <a:latin typeface="Calibri" panose="020F0502020204030204" pitchFamily="34" charset="0"/>
                <a:cs typeface="Calibri" panose="020F0502020204030204" pitchFamily="34" charset="0"/>
              </a:rPr>
              <a:t>- Curriculum Vitae is usually called CV for short.</a:t>
            </a:r>
            <a:br>
              <a:rPr lang="en-GB" sz="3200" dirty="0">
                <a:latin typeface="Calibri" panose="020F0502020204030204" pitchFamily="34" charset="0"/>
                <a:cs typeface="Calibri" panose="020F0502020204030204" pitchFamily="34" charset="0"/>
              </a:rPr>
            </a:br>
            <a:r>
              <a:rPr lang="en-GB" sz="3200" dirty="0">
                <a:latin typeface="Calibri" panose="020F0502020204030204" pitchFamily="34" charset="0"/>
                <a:cs typeface="Calibri" panose="020F0502020204030204" pitchFamily="34" charset="0"/>
              </a:rPr>
              <a:t>- CV works similar to a Resume, but different structured and can be longer.  </a:t>
            </a:r>
            <a:br>
              <a:rPr lang="en-GB" sz="3200" dirty="0">
                <a:latin typeface="Calibri" panose="020F0502020204030204" pitchFamily="34" charset="0"/>
                <a:cs typeface="Calibri" panose="020F0502020204030204" pitchFamily="34" charset="0"/>
              </a:rPr>
            </a:br>
            <a:endParaRPr lang="en-GB" sz="3200" dirty="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4AFF7685-9AA9-4A1B-ADC4-2D8B09F345D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63680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B8678-CB06-426B-97ED-811E0995849B}"/>
              </a:ext>
            </a:extLst>
          </p:cNvPr>
          <p:cNvSpPr>
            <a:spLocks noGrp="1"/>
          </p:cNvSpPr>
          <p:nvPr>
            <p:ph type="ctrTitle"/>
          </p:nvPr>
        </p:nvSpPr>
        <p:spPr>
          <a:xfrm>
            <a:off x="1924212" y="3086705"/>
            <a:ext cx="8825658" cy="2677648"/>
          </a:xfrm>
        </p:spPr>
        <p:txBody>
          <a:bodyPr>
            <a:normAutofit fontScale="90000"/>
          </a:bodyPr>
          <a:lstStyle/>
          <a:p>
            <a:r>
              <a:rPr lang="en-GB" sz="2800" dirty="0"/>
              <a:t>- Job description should be considered when making a CV, making sure it is relevant.</a:t>
            </a:r>
            <a:br>
              <a:rPr lang="en-GB" sz="2800" dirty="0"/>
            </a:br>
            <a:r>
              <a:rPr lang="en-GB" sz="2800" dirty="0"/>
              <a:t>- Keeping the CV public and up to date may bring professional challenges and new opportunities. </a:t>
            </a:r>
            <a:br>
              <a:rPr lang="en-GB" sz="2800" dirty="0"/>
            </a:br>
            <a:r>
              <a:rPr lang="en-GB" sz="2800" dirty="0"/>
              <a:t>- CV should be carefully thought out and written as it gives the first impression about an individual to a potential employer. </a:t>
            </a:r>
            <a:br>
              <a:rPr lang="en-GB" sz="2800" dirty="0"/>
            </a:br>
            <a:r>
              <a:rPr lang="en-GB" sz="2800" dirty="0"/>
              <a:t>- A CV should include an individual’s Profile, Key Skills and Achievements, Work History and Education, Qualifications and Training. </a:t>
            </a:r>
          </a:p>
        </p:txBody>
      </p:sp>
      <p:sp>
        <p:nvSpPr>
          <p:cNvPr id="3" name="Subtitle 2">
            <a:extLst>
              <a:ext uri="{FF2B5EF4-FFF2-40B4-BE49-F238E27FC236}">
                <a16:creationId xmlns:a16="http://schemas.microsoft.com/office/drawing/2014/main" id="{A7CD225B-D3BC-41FB-81CA-FC78724D127A}"/>
              </a:ext>
            </a:extLst>
          </p:cNvPr>
          <p:cNvSpPr>
            <a:spLocks noGrp="1"/>
          </p:cNvSpPr>
          <p:nvPr>
            <p:ph type="subTitle" idx="1"/>
          </p:nvPr>
        </p:nvSpPr>
        <p:spPr>
          <a:xfrm>
            <a:off x="1154955" y="5593080"/>
            <a:ext cx="8825658" cy="45719"/>
          </a:xfrm>
        </p:spPr>
        <p:txBody>
          <a:bodyPr>
            <a:normAutofit fontScale="25000" lnSpcReduction="20000"/>
          </a:bodyPr>
          <a:lstStyle/>
          <a:p>
            <a:endParaRPr lang="en-GB" dirty="0"/>
          </a:p>
        </p:txBody>
      </p:sp>
    </p:spTree>
    <p:extLst>
      <p:ext uri="{BB962C8B-B14F-4D97-AF65-F5344CB8AC3E}">
        <p14:creationId xmlns:p14="http://schemas.microsoft.com/office/powerpoint/2010/main" val="2779622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i="1" dirty="0">
                <a:latin typeface="+mn-lt"/>
              </a:rPr>
              <a:t>Cover Letter</a:t>
            </a:r>
          </a:p>
        </p:txBody>
      </p:sp>
      <p:sp>
        <p:nvSpPr>
          <p:cNvPr id="3" name="Subtitle 2"/>
          <p:cNvSpPr>
            <a:spLocks noGrp="1"/>
          </p:cNvSpPr>
          <p:nvPr>
            <p:ph type="subTitle" idx="1"/>
          </p:nvPr>
        </p:nvSpPr>
        <p:spPr/>
        <p:txBody>
          <a:bodyPr/>
          <a:lstStyle/>
          <a:p>
            <a:r>
              <a:rPr lang="en-US" sz="3200" b="1" i="1" dirty="0"/>
              <a:t>Tell a Story</a:t>
            </a:r>
          </a:p>
          <a:p>
            <a:endParaRPr lang="en-US" dirty="0"/>
          </a:p>
        </p:txBody>
      </p:sp>
      <p:sp>
        <p:nvSpPr>
          <p:cNvPr id="4" name="TextBox 3"/>
          <p:cNvSpPr txBox="1"/>
          <p:nvPr/>
        </p:nvSpPr>
        <p:spPr>
          <a:xfrm>
            <a:off x="7445829" y="5438899"/>
            <a:ext cx="4180113" cy="1138773"/>
          </a:xfrm>
          <a:prstGeom prst="rect">
            <a:avLst/>
          </a:prstGeom>
          <a:noFill/>
        </p:spPr>
        <p:txBody>
          <a:bodyPr wrap="square" rtlCol="0">
            <a:spAutoFit/>
          </a:bodyPr>
          <a:lstStyle/>
          <a:p>
            <a:pPr algn="ctr"/>
            <a:r>
              <a:rPr lang="en-US" dirty="0"/>
              <a:t>University of Wales Trinity Saint David</a:t>
            </a:r>
          </a:p>
          <a:p>
            <a:pPr algn="ctr"/>
            <a:r>
              <a:rPr lang="en-US" sz="3200" dirty="0" err="1">
                <a:latin typeface="Edwardian Script ITC" charset="0"/>
                <a:ea typeface="Edwardian Script ITC" charset="0"/>
                <a:cs typeface="Edwardian Script ITC" charset="0"/>
              </a:rPr>
              <a:t>Marilena</a:t>
            </a:r>
            <a:r>
              <a:rPr lang="en-US" sz="3200" dirty="0">
                <a:latin typeface="Edwardian Script ITC" charset="0"/>
                <a:ea typeface="Edwardian Script ITC" charset="0"/>
                <a:cs typeface="Edwardian Script ITC" charset="0"/>
              </a:rPr>
              <a:t> </a:t>
            </a:r>
            <a:r>
              <a:rPr lang="en-US" sz="3200" dirty="0" err="1">
                <a:latin typeface="Edwardian Script ITC" charset="0"/>
                <a:ea typeface="Edwardian Script ITC" charset="0"/>
                <a:cs typeface="Edwardian Script ITC" charset="0"/>
              </a:rPr>
              <a:t>Ligia</a:t>
            </a:r>
            <a:r>
              <a:rPr lang="en-US" sz="3200" dirty="0">
                <a:latin typeface="Edwardian Script ITC" charset="0"/>
                <a:ea typeface="Edwardian Script ITC" charset="0"/>
                <a:cs typeface="Edwardian Script ITC" charset="0"/>
              </a:rPr>
              <a:t> Stan</a:t>
            </a:r>
          </a:p>
          <a:p>
            <a:pPr algn="ctr"/>
            <a:r>
              <a:rPr lang="en-US" dirty="0"/>
              <a:t> </a:t>
            </a:r>
          </a:p>
        </p:txBody>
      </p:sp>
    </p:spTree>
    <p:extLst>
      <p:ext uri="{BB962C8B-B14F-4D97-AF65-F5344CB8AC3E}">
        <p14:creationId xmlns:p14="http://schemas.microsoft.com/office/powerpoint/2010/main" val="3839270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lgn="ctr"/>
            <a:r>
              <a:rPr lang="en-US" sz="2800" b="1" i="1" dirty="0">
                <a:latin typeface="+mn-lt"/>
                <a:ea typeface="Zapfino" charset="0"/>
                <a:cs typeface="Zapfino" charset="0"/>
              </a:rPr>
              <a:t>Create and Sell your personal brand</a:t>
            </a:r>
            <a:br>
              <a:rPr lang="en-US" sz="2800" b="1" i="1" dirty="0">
                <a:latin typeface="+mn-lt"/>
                <a:ea typeface="Zapfino" charset="0"/>
                <a:cs typeface="Zapfino" charset="0"/>
              </a:rPr>
            </a:br>
            <a:r>
              <a:rPr lang="en-US" sz="2800" b="1" i="1" dirty="0">
                <a:latin typeface="+mn-lt"/>
              </a:rPr>
              <a:t>Say something it was never told and the recipient of your story would like to read</a:t>
            </a:r>
            <a:br>
              <a:rPr lang="en-US" sz="2800" b="1" i="1" dirty="0">
                <a:latin typeface="+mn-lt"/>
              </a:rPr>
            </a:br>
            <a:endParaRPr lang="en-US" sz="2800" b="1" i="1" dirty="0">
              <a:latin typeface="+mn-lt"/>
            </a:endParaRPr>
          </a:p>
        </p:txBody>
      </p:sp>
      <p:sp>
        <p:nvSpPr>
          <p:cNvPr id="3" name="Content Placeholder 2"/>
          <p:cNvSpPr>
            <a:spLocks noGrp="1"/>
          </p:cNvSpPr>
          <p:nvPr>
            <p:ph idx="1"/>
          </p:nvPr>
        </p:nvSpPr>
        <p:spPr>
          <a:xfrm>
            <a:off x="838200" y="1528763"/>
            <a:ext cx="10515600" cy="3829050"/>
          </a:xfrm>
        </p:spPr>
        <p:txBody>
          <a:bodyPr>
            <a:normAutofit/>
          </a:bodyPr>
          <a:lstStyle/>
          <a:p>
            <a:pPr marL="0" lvl="0" indent="0" algn="ctr">
              <a:lnSpc>
                <a:spcPct val="100000"/>
              </a:lnSpc>
              <a:spcBef>
                <a:spcPts val="0"/>
              </a:spcBef>
              <a:buNone/>
              <a:defRPr/>
            </a:pPr>
            <a:r>
              <a:rPr lang="en-US" sz="2000" i="1" dirty="0">
                <a:latin typeface="Chalkduster" charset="0"/>
                <a:ea typeface="Chalkduster" charset="0"/>
                <a:cs typeface="Chalkduster" charset="0"/>
              </a:rPr>
              <a:t>You Are unique</a:t>
            </a:r>
            <a:br>
              <a:rPr lang="en-US" sz="2000" i="1" dirty="0">
                <a:latin typeface="Chalkduster" charset="0"/>
                <a:ea typeface="Chalkduster" charset="0"/>
                <a:cs typeface="Chalkduster" charset="0"/>
              </a:rPr>
            </a:br>
            <a:r>
              <a:rPr lang="en-US" sz="2000" i="1" dirty="0">
                <a:latin typeface="Chalkduster" charset="0"/>
                <a:ea typeface="Chalkduster" charset="0"/>
                <a:cs typeface="Chalkduster" charset="0"/>
              </a:rPr>
              <a:t>Your Story is unique</a:t>
            </a:r>
            <a:br>
              <a:rPr lang="en-US" sz="2000" i="1" dirty="0">
                <a:latin typeface="Chalkduster" charset="0"/>
                <a:ea typeface="Chalkduster" charset="0"/>
                <a:cs typeface="Chalkduster" charset="0"/>
              </a:rPr>
            </a:br>
            <a:r>
              <a:rPr lang="en-US" sz="2000" i="1" dirty="0">
                <a:latin typeface="Chalkduster" charset="0"/>
                <a:ea typeface="Chalkduster" charset="0"/>
                <a:cs typeface="Chalkduster" charset="0"/>
              </a:rPr>
              <a:t>Tell it in a unique way</a:t>
            </a:r>
            <a:endParaRPr lang="en-US" sz="2000" b="1" i="1"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24546" y="2586038"/>
            <a:ext cx="5942908" cy="2771775"/>
          </a:xfrm>
          <a:prstGeom prst="rect">
            <a:avLst/>
          </a:prstGeom>
        </p:spPr>
      </p:pic>
      <p:sp>
        <p:nvSpPr>
          <p:cNvPr id="5" name="TextBox 4"/>
          <p:cNvSpPr txBox="1"/>
          <p:nvPr/>
        </p:nvSpPr>
        <p:spPr>
          <a:xfrm>
            <a:off x="4840956" y="5357813"/>
            <a:ext cx="4452629" cy="430887"/>
          </a:xfrm>
          <a:prstGeom prst="rect">
            <a:avLst/>
          </a:prstGeom>
          <a:noFill/>
        </p:spPr>
        <p:txBody>
          <a:bodyPr wrap="none" rtlCol="0">
            <a:spAutoFit/>
          </a:bodyPr>
          <a:lstStyle/>
          <a:p>
            <a:pPr algn="ctr"/>
            <a:r>
              <a:rPr lang="en-US" sz="1100" dirty="0">
                <a:latin typeface="Apple Chancery" charset="0"/>
                <a:ea typeface="Apple Chancery" charset="0"/>
                <a:cs typeface="Apple Chancery" charset="0"/>
              </a:rPr>
              <a:t>2016, </a:t>
            </a:r>
            <a:r>
              <a:rPr lang="en-US" sz="1100" dirty="0" err="1">
                <a:latin typeface="Apple Chancery" charset="0"/>
                <a:ea typeface="Apple Chancery" charset="0"/>
                <a:cs typeface="Apple Chancery" charset="0"/>
              </a:rPr>
              <a:t>Feyisa</a:t>
            </a:r>
            <a:r>
              <a:rPr lang="en-US" sz="1100" dirty="0">
                <a:latin typeface="Apple Chancery" charset="0"/>
                <a:ea typeface="Apple Chancery" charset="0"/>
                <a:cs typeface="Apple Chancery" charset="0"/>
              </a:rPr>
              <a:t> </a:t>
            </a:r>
            <a:r>
              <a:rPr lang="en-US" sz="1100" dirty="0" err="1">
                <a:latin typeface="Apple Chancery" charset="0"/>
                <a:ea typeface="Apple Chancery" charset="0"/>
                <a:cs typeface="Apple Chancery" charset="0"/>
              </a:rPr>
              <a:t>Lilesa</a:t>
            </a:r>
            <a:r>
              <a:rPr lang="en-US" sz="1100" dirty="0">
                <a:latin typeface="Apple Chancery" charset="0"/>
                <a:ea typeface="Apple Chancery" charset="0"/>
                <a:cs typeface="Apple Chancery" charset="0"/>
              </a:rPr>
              <a:t>, marathon runner, the winner of the silver medal</a:t>
            </a:r>
          </a:p>
          <a:p>
            <a:endParaRPr lang="en-US" sz="1100" dirty="0"/>
          </a:p>
        </p:txBody>
      </p:sp>
    </p:spTree>
    <p:extLst>
      <p:ext uri="{BB962C8B-B14F-4D97-AF65-F5344CB8AC3E}">
        <p14:creationId xmlns:p14="http://schemas.microsoft.com/office/powerpoint/2010/main" val="2548907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i="1" dirty="0">
                <a:latin typeface="+mn-lt"/>
              </a:rPr>
              <a:t>Create a positive and memorable impression about you</a:t>
            </a:r>
          </a:p>
        </p:txBody>
      </p:sp>
      <p:sp>
        <p:nvSpPr>
          <p:cNvPr id="3" name="Content Placeholder 2"/>
          <p:cNvSpPr>
            <a:spLocks noGrp="1"/>
          </p:cNvSpPr>
          <p:nvPr>
            <p:ph idx="1"/>
          </p:nvPr>
        </p:nvSpPr>
        <p:spPr/>
        <p:txBody>
          <a:bodyPr>
            <a:normAutofit lnSpcReduction="10000"/>
          </a:bodyPr>
          <a:lstStyle/>
          <a:p>
            <a:pPr marL="0" lvl="0" indent="0">
              <a:lnSpc>
                <a:spcPct val="100000"/>
              </a:lnSpc>
              <a:spcBef>
                <a:spcPts val="0"/>
              </a:spcBef>
              <a:spcAft>
                <a:spcPts val="0"/>
              </a:spcAft>
              <a:buNone/>
            </a:pPr>
            <a:r>
              <a:rPr lang="en-US" i="1" dirty="0">
                <a:ea typeface="Apple Chancery" charset="0"/>
                <a:cs typeface="Apple Chancery" charset="0"/>
              </a:rPr>
              <a:t>Steps</a:t>
            </a:r>
          </a:p>
          <a:p>
            <a:pPr marL="0" lvl="0" indent="0" algn="ctr">
              <a:lnSpc>
                <a:spcPct val="100000"/>
              </a:lnSpc>
              <a:spcBef>
                <a:spcPts val="0"/>
              </a:spcBef>
              <a:spcAft>
                <a:spcPts val="0"/>
              </a:spcAft>
              <a:buNone/>
            </a:pPr>
            <a:endParaRPr lang="en-US" dirty="0">
              <a:ea typeface="Apple Chancery" charset="0"/>
              <a:cs typeface="Apple Chancery" charset="0"/>
            </a:endParaRPr>
          </a:p>
          <a:p>
            <a:pPr marL="0" lvl="0" indent="0">
              <a:lnSpc>
                <a:spcPct val="100000"/>
              </a:lnSpc>
              <a:spcBef>
                <a:spcPts val="0"/>
              </a:spcBef>
              <a:spcAft>
                <a:spcPts val="0"/>
              </a:spcAft>
              <a:buNone/>
            </a:pPr>
            <a:r>
              <a:rPr lang="en-US" i="1" dirty="0">
                <a:ea typeface="Apple Chancery" charset="0"/>
                <a:cs typeface="Apple Chancery" charset="0"/>
              </a:rPr>
              <a:t>Anatomy</a:t>
            </a:r>
          </a:p>
          <a:p>
            <a:pPr marL="0" lvl="0" indent="0" algn="ctr">
              <a:lnSpc>
                <a:spcPct val="100000"/>
              </a:lnSpc>
              <a:spcBef>
                <a:spcPts val="0"/>
              </a:spcBef>
              <a:spcAft>
                <a:spcPts val="0"/>
              </a:spcAft>
              <a:buNone/>
            </a:pPr>
            <a:endParaRPr lang="en-US" dirty="0">
              <a:ea typeface="Apple Chancery" charset="0"/>
              <a:cs typeface="Apple Chancery" charset="0"/>
            </a:endParaRPr>
          </a:p>
          <a:p>
            <a:pPr marL="0" lvl="0" indent="0">
              <a:lnSpc>
                <a:spcPct val="100000"/>
              </a:lnSpc>
              <a:spcBef>
                <a:spcPts val="0"/>
              </a:spcBef>
              <a:spcAft>
                <a:spcPts val="0"/>
              </a:spcAft>
              <a:buNone/>
            </a:pPr>
            <a:r>
              <a:rPr lang="en-US" i="1" dirty="0">
                <a:ea typeface="Apple Chancery" charset="0"/>
                <a:cs typeface="Apple Chancery" charset="0"/>
              </a:rPr>
              <a:t>Paragraphs</a:t>
            </a:r>
          </a:p>
          <a:p>
            <a:pPr marL="0" lvl="0" indent="0" algn="ctr">
              <a:lnSpc>
                <a:spcPct val="100000"/>
              </a:lnSpc>
              <a:spcBef>
                <a:spcPts val="0"/>
              </a:spcBef>
              <a:spcAft>
                <a:spcPts val="0"/>
              </a:spcAft>
              <a:buNone/>
            </a:pPr>
            <a:endParaRPr lang="en-US" dirty="0">
              <a:ea typeface="Apple Chancery" charset="0"/>
              <a:cs typeface="Apple Chancery" charset="0"/>
            </a:endParaRPr>
          </a:p>
          <a:p>
            <a:pPr marL="0" lvl="0" indent="0">
              <a:lnSpc>
                <a:spcPct val="100000"/>
              </a:lnSpc>
              <a:spcBef>
                <a:spcPts val="0"/>
              </a:spcBef>
              <a:spcAft>
                <a:spcPts val="0"/>
              </a:spcAft>
              <a:buNone/>
            </a:pPr>
            <a:r>
              <a:rPr lang="en-US" i="1" dirty="0">
                <a:ea typeface="Apple Chancery" charset="0"/>
                <a:cs typeface="Apple Chancery" charset="0"/>
              </a:rPr>
              <a:t>Format</a:t>
            </a:r>
          </a:p>
          <a:p>
            <a:pPr marL="0" lvl="0" indent="0" algn="ctr">
              <a:lnSpc>
                <a:spcPct val="100000"/>
              </a:lnSpc>
              <a:spcBef>
                <a:spcPts val="0"/>
              </a:spcBef>
              <a:spcAft>
                <a:spcPts val="0"/>
              </a:spcAft>
              <a:buNone/>
            </a:pPr>
            <a:endParaRPr lang="en-US" dirty="0">
              <a:ea typeface="Apple Chancery" charset="0"/>
              <a:cs typeface="Apple Chancery" charset="0"/>
            </a:endParaRPr>
          </a:p>
          <a:p>
            <a:pPr marL="0" lvl="0" indent="0">
              <a:lnSpc>
                <a:spcPct val="100000"/>
              </a:lnSpc>
              <a:spcBef>
                <a:spcPts val="0"/>
              </a:spcBef>
              <a:spcAft>
                <a:spcPts val="0"/>
              </a:spcAft>
              <a:buNone/>
            </a:pPr>
            <a:r>
              <a:rPr lang="en-US" i="1" dirty="0">
                <a:ea typeface="Apple Chancery" charset="0"/>
                <a:cs typeface="Apple Chancery" charset="0"/>
              </a:rPr>
              <a:t>Appearance</a:t>
            </a:r>
          </a:p>
          <a:p>
            <a:pPr marL="0" lvl="0" indent="0" algn="ctr">
              <a:lnSpc>
                <a:spcPct val="100000"/>
              </a:lnSpc>
              <a:spcBef>
                <a:spcPts val="0"/>
              </a:spcBef>
              <a:spcAft>
                <a:spcPts val="0"/>
              </a:spcAft>
              <a:buNone/>
            </a:pPr>
            <a:endParaRPr lang="en-US" dirty="0">
              <a:ea typeface="Apple Chancery" charset="0"/>
              <a:cs typeface="Apple Chancery" charset="0"/>
            </a:endParaRPr>
          </a:p>
          <a:p>
            <a:pPr marL="0" lvl="0" indent="0">
              <a:lnSpc>
                <a:spcPct val="100000"/>
              </a:lnSpc>
              <a:spcBef>
                <a:spcPts val="0"/>
              </a:spcBef>
              <a:spcAft>
                <a:spcPts val="0"/>
              </a:spcAft>
              <a:buNone/>
            </a:pPr>
            <a:r>
              <a:rPr lang="en-US" i="1" dirty="0">
                <a:ea typeface="Apple Chancery" charset="0"/>
                <a:cs typeface="Apple Chancery" charset="0"/>
              </a:rPr>
              <a:t>Tips and Tricks</a:t>
            </a:r>
          </a:p>
          <a:p>
            <a:pPr marL="0" lvl="0" indent="0">
              <a:lnSpc>
                <a:spcPct val="100000"/>
              </a:lnSpc>
              <a:spcBef>
                <a:spcPts val="0"/>
              </a:spcBef>
              <a:spcAft>
                <a:spcPts val="0"/>
              </a:spcAft>
              <a:buNone/>
            </a:pPr>
            <a:endParaRPr lang="en-US" dirty="0">
              <a:ea typeface="Apple Chancery" charset="0"/>
              <a:cs typeface="Apple Chancery" charset="0"/>
            </a:endParaRPr>
          </a:p>
          <a:p>
            <a:pPr marL="0" lvl="0" indent="0">
              <a:lnSpc>
                <a:spcPct val="100000"/>
              </a:lnSpc>
              <a:spcBef>
                <a:spcPts val="0"/>
              </a:spcBef>
              <a:spcAft>
                <a:spcPts val="0"/>
              </a:spcAft>
              <a:buNone/>
            </a:pPr>
            <a:endParaRPr lang="en-US" dirty="0">
              <a:ea typeface="Apple Chancery" charset="0"/>
              <a:cs typeface="Apple Chancery" charset="0"/>
            </a:endParaRPr>
          </a:p>
          <a:p>
            <a:pPr marL="0" lvl="0" indent="0">
              <a:lnSpc>
                <a:spcPct val="100000"/>
              </a:lnSpc>
              <a:spcBef>
                <a:spcPts val="0"/>
              </a:spcBef>
              <a:spcAft>
                <a:spcPts val="0"/>
              </a:spcAft>
              <a:buNone/>
            </a:pPr>
            <a:endParaRPr lang="en-US" dirty="0">
              <a:ea typeface="Apple Chancery" charset="0"/>
              <a:cs typeface="Apple Chancery" charset="0"/>
            </a:endParaRPr>
          </a:p>
          <a:p>
            <a:pPr marL="0" lvl="0" indent="0">
              <a:lnSpc>
                <a:spcPct val="100000"/>
              </a:lnSpc>
              <a:spcBef>
                <a:spcPts val="0"/>
              </a:spcBef>
              <a:spcAft>
                <a:spcPts val="0"/>
              </a:spcAft>
              <a:buNone/>
            </a:pPr>
            <a:endParaRPr lang="en-US" dirty="0">
              <a:ea typeface="Apple Chancery" charset="0"/>
              <a:cs typeface="Apple Chancery" charset="0"/>
            </a:endParaRPr>
          </a:p>
          <a:p>
            <a:pPr marL="0" lvl="0" indent="0">
              <a:lnSpc>
                <a:spcPct val="100000"/>
              </a:lnSpc>
              <a:spcBef>
                <a:spcPts val="0"/>
              </a:spcBef>
              <a:spcAft>
                <a:spcPts val="0"/>
              </a:spcAft>
              <a:buNone/>
            </a:pPr>
            <a:endParaRPr lang="en-US" dirty="0">
              <a:ea typeface="Apple Chancery" charset="0"/>
              <a:cs typeface="Apple Chancery" charset="0"/>
            </a:endParaRPr>
          </a:p>
          <a:p>
            <a:pPr marL="0" lvl="0" indent="0">
              <a:lnSpc>
                <a:spcPct val="100000"/>
              </a:lnSpc>
              <a:spcBef>
                <a:spcPts val="0"/>
              </a:spcBef>
              <a:spcAft>
                <a:spcPts val="0"/>
              </a:spcAft>
              <a:buNone/>
            </a:pPr>
            <a:endParaRPr lang="en-US" dirty="0">
              <a:solidFill>
                <a:srgbClr val="0070C0"/>
              </a:solidFill>
              <a:latin typeface="Apple Chancery" charset="0"/>
              <a:ea typeface="Apple Chancery" charset="0"/>
              <a:cs typeface="Apple Chancery"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4" name="Picture 3"/>
          <p:cNvPicPr>
            <a:picLocks noChangeAspect="1"/>
          </p:cNvPicPr>
          <p:nvPr/>
        </p:nvPicPr>
        <p:blipFill>
          <a:blip r:embed="rId2"/>
          <a:stretch>
            <a:fillRect/>
          </a:stretch>
        </p:blipFill>
        <p:spPr>
          <a:xfrm>
            <a:off x="3286125" y="1825625"/>
            <a:ext cx="7934326" cy="4672012"/>
          </a:xfrm>
          <a:prstGeom prst="rect">
            <a:avLst/>
          </a:prstGeom>
        </p:spPr>
      </p:pic>
    </p:spTree>
    <p:extLst>
      <p:ext uri="{BB962C8B-B14F-4D97-AF65-F5344CB8AC3E}">
        <p14:creationId xmlns:p14="http://schemas.microsoft.com/office/powerpoint/2010/main" val="3609881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6362"/>
          </a:xfrm>
        </p:spPr>
        <p:txBody>
          <a:bodyPr>
            <a:normAutofit fontScale="90000"/>
          </a:bodyPr>
          <a:lstStyle/>
          <a:p>
            <a:pPr algn="ctr"/>
            <a:endParaRPr lang="en-US" sz="3200" dirty="0">
              <a:latin typeface="+mn-lt"/>
            </a:endParaRPr>
          </a:p>
        </p:txBody>
      </p:sp>
      <p:sp>
        <p:nvSpPr>
          <p:cNvPr id="3" name="Content Placeholder 2"/>
          <p:cNvSpPr>
            <a:spLocks noGrp="1"/>
          </p:cNvSpPr>
          <p:nvPr>
            <p:ph idx="1"/>
          </p:nvPr>
        </p:nvSpPr>
        <p:spPr>
          <a:xfrm>
            <a:off x="985838" y="671514"/>
            <a:ext cx="10487025" cy="5757862"/>
          </a:xfrm>
        </p:spPr>
        <p:txBody>
          <a:bodyPr>
            <a:normAutofit/>
          </a:bodyPr>
          <a:lstStyle/>
          <a:p>
            <a:pPr marL="0" indent="0" algn="ctr">
              <a:lnSpc>
                <a:spcPct val="100000"/>
              </a:lnSpc>
              <a:spcBef>
                <a:spcPts val="0"/>
              </a:spcBef>
              <a:buNone/>
              <a:defRPr/>
            </a:pPr>
            <a:r>
              <a:rPr lang="en-US" i="1" dirty="0"/>
              <a:t>The Cover Letter puts the first brick in building your career</a:t>
            </a:r>
          </a:p>
          <a:p>
            <a:pPr marL="0" indent="0" algn="ctr">
              <a:lnSpc>
                <a:spcPct val="100000"/>
              </a:lnSpc>
              <a:spcBef>
                <a:spcPts val="0"/>
              </a:spcBef>
              <a:buNone/>
              <a:defRPr/>
            </a:pPr>
            <a:endParaRPr lang="en-US" dirty="0"/>
          </a:p>
          <a:p>
            <a:pPr marL="0" indent="0" algn="ctr">
              <a:lnSpc>
                <a:spcPct val="100000"/>
              </a:lnSpc>
              <a:spcBef>
                <a:spcPts val="0"/>
              </a:spcBef>
              <a:buNone/>
              <a:defRPr/>
            </a:pPr>
            <a:endParaRPr lang="en-US" dirty="0"/>
          </a:p>
          <a:p>
            <a:pPr marL="0" indent="0" algn="ctr">
              <a:lnSpc>
                <a:spcPct val="100000"/>
              </a:lnSpc>
              <a:spcBef>
                <a:spcPts val="0"/>
              </a:spcBef>
              <a:buNone/>
              <a:defRPr/>
            </a:pPr>
            <a:endParaRPr lang="en-US" dirty="0"/>
          </a:p>
          <a:p>
            <a:pPr marL="0" indent="0" algn="ctr">
              <a:lnSpc>
                <a:spcPct val="100000"/>
              </a:lnSpc>
              <a:spcBef>
                <a:spcPts val="0"/>
              </a:spcBef>
              <a:buNone/>
              <a:defRPr/>
            </a:pPr>
            <a:endParaRPr lang="en-US" dirty="0"/>
          </a:p>
          <a:p>
            <a:pPr marL="0" indent="0" algn="ctr">
              <a:lnSpc>
                <a:spcPct val="100000"/>
              </a:lnSpc>
              <a:spcBef>
                <a:spcPts val="0"/>
              </a:spcBef>
              <a:buNone/>
              <a:defRPr/>
            </a:pPr>
            <a:endParaRPr lang="en-US" dirty="0"/>
          </a:p>
          <a:p>
            <a:pPr marL="0" indent="0" algn="ctr">
              <a:lnSpc>
                <a:spcPct val="100000"/>
              </a:lnSpc>
              <a:spcBef>
                <a:spcPts val="0"/>
              </a:spcBef>
              <a:buNone/>
              <a:defRPr/>
            </a:pPr>
            <a:endParaRPr lang="en-US" dirty="0"/>
          </a:p>
          <a:p>
            <a:pPr marL="0" indent="0" algn="ctr">
              <a:lnSpc>
                <a:spcPct val="100000"/>
              </a:lnSpc>
              <a:spcBef>
                <a:spcPts val="0"/>
              </a:spcBef>
              <a:buNone/>
              <a:defRPr/>
            </a:pPr>
            <a:endParaRPr lang="en-US" dirty="0"/>
          </a:p>
          <a:p>
            <a:pPr marL="0" indent="0" algn="ctr">
              <a:lnSpc>
                <a:spcPct val="100000"/>
              </a:lnSpc>
              <a:spcBef>
                <a:spcPts val="0"/>
              </a:spcBef>
              <a:buNone/>
              <a:defRPr/>
            </a:pPr>
            <a:endParaRPr lang="en-US" dirty="0"/>
          </a:p>
          <a:p>
            <a:pPr marL="0" indent="0" algn="ctr">
              <a:lnSpc>
                <a:spcPct val="100000"/>
              </a:lnSpc>
              <a:spcBef>
                <a:spcPts val="0"/>
              </a:spcBef>
              <a:buNone/>
              <a:defRPr/>
            </a:pPr>
            <a:endParaRPr lang="en-US" dirty="0"/>
          </a:p>
          <a:p>
            <a:pPr marL="0" lvl="0" indent="0" algn="ctr">
              <a:lnSpc>
                <a:spcPct val="100000"/>
              </a:lnSpc>
              <a:spcBef>
                <a:spcPts val="0"/>
              </a:spcBef>
              <a:buNone/>
              <a:defRPr/>
            </a:pPr>
            <a:r>
              <a:rPr lang="en-US" i="1" dirty="0"/>
              <a:t>The Cover Letter is an art not just technique</a:t>
            </a:r>
          </a:p>
          <a:p>
            <a:pPr marL="0" indent="0">
              <a:lnSpc>
                <a:spcPct val="100000"/>
              </a:lnSpc>
              <a:spcBef>
                <a:spcPts val="0"/>
              </a:spcBef>
              <a:buNone/>
              <a:defRPr/>
            </a:pPr>
            <a:endParaRPr lang="en-US" i="1" dirty="0"/>
          </a:p>
          <a:p>
            <a:pPr marL="0" lvl="0" indent="0">
              <a:lnSpc>
                <a:spcPct val="100000"/>
              </a:lnSpc>
              <a:spcBef>
                <a:spcPts val="0"/>
              </a:spcBef>
              <a:buNone/>
              <a:defRPr/>
            </a:pPr>
            <a:endParaRPr lang="en-US" dirty="0"/>
          </a:p>
        </p:txBody>
      </p:sp>
      <p:pic>
        <p:nvPicPr>
          <p:cNvPr id="4" name="Picture 3"/>
          <p:cNvPicPr>
            <a:picLocks noChangeAspect="1"/>
          </p:cNvPicPr>
          <p:nvPr/>
        </p:nvPicPr>
        <p:blipFill>
          <a:blip r:embed="rId2"/>
          <a:stretch>
            <a:fillRect/>
          </a:stretch>
        </p:blipFill>
        <p:spPr>
          <a:xfrm>
            <a:off x="2114550" y="1200151"/>
            <a:ext cx="8101013" cy="3743323"/>
          </a:xfrm>
          <a:prstGeom prst="rect">
            <a:avLst/>
          </a:prstGeom>
        </p:spPr>
      </p:pic>
    </p:spTree>
    <p:extLst>
      <p:ext uri="{BB962C8B-B14F-4D97-AF65-F5344CB8AC3E}">
        <p14:creationId xmlns:p14="http://schemas.microsoft.com/office/powerpoint/2010/main" val="3589224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B2EC4-C42A-45AF-918B-ABCB822E99D6}"/>
              </a:ext>
            </a:extLst>
          </p:cNvPr>
          <p:cNvSpPr>
            <a:spLocks noGrp="1"/>
          </p:cNvSpPr>
          <p:nvPr>
            <p:ph type="title"/>
          </p:nvPr>
        </p:nvSpPr>
        <p:spPr>
          <a:xfrm>
            <a:off x="648929" y="629266"/>
            <a:ext cx="3667039" cy="1676603"/>
          </a:xfrm>
        </p:spPr>
        <p:txBody>
          <a:bodyPr>
            <a:normAutofit/>
          </a:bodyPr>
          <a:lstStyle/>
          <a:p>
            <a:r>
              <a:rPr lang="en-GB" b="1" dirty="0"/>
              <a:t>The 5 steps to recruitment</a:t>
            </a:r>
          </a:p>
        </p:txBody>
      </p:sp>
      <p:sp>
        <p:nvSpPr>
          <p:cNvPr id="7" name="Content Placeholder 6">
            <a:extLst>
              <a:ext uri="{FF2B5EF4-FFF2-40B4-BE49-F238E27FC236}">
                <a16:creationId xmlns:a16="http://schemas.microsoft.com/office/drawing/2014/main" id="{2932DB9E-BCAE-43CA-BE4D-6B4E5AAFC438}"/>
              </a:ext>
            </a:extLst>
          </p:cNvPr>
          <p:cNvSpPr>
            <a:spLocks noGrp="1"/>
          </p:cNvSpPr>
          <p:nvPr>
            <p:ph idx="1"/>
          </p:nvPr>
        </p:nvSpPr>
        <p:spPr>
          <a:xfrm>
            <a:off x="648930" y="2438400"/>
            <a:ext cx="3667037" cy="3785419"/>
          </a:xfrm>
        </p:spPr>
        <p:txBody>
          <a:bodyPr>
            <a:normAutofit/>
          </a:bodyPr>
          <a:lstStyle/>
          <a:p>
            <a:pPr marL="342900" indent="-342900">
              <a:buFont typeface="+mj-lt"/>
              <a:buAutoNum type="arabicPeriod"/>
            </a:pPr>
            <a:r>
              <a:rPr lang="en-GB" sz="3200" dirty="0"/>
              <a:t>Adequate research</a:t>
            </a:r>
          </a:p>
          <a:p>
            <a:pPr marL="342900" indent="-342900">
              <a:buFont typeface="+mj-lt"/>
              <a:buAutoNum type="arabicPeriod"/>
            </a:pPr>
            <a:r>
              <a:rPr lang="en-GB" sz="3200" dirty="0"/>
              <a:t>Personal bonding</a:t>
            </a:r>
          </a:p>
          <a:p>
            <a:pPr marL="0" indent="0">
              <a:buNone/>
            </a:pPr>
            <a:endParaRPr lang="en-GB" sz="1800" dirty="0"/>
          </a:p>
        </p:txBody>
      </p:sp>
      <p:pic>
        <p:nvPicPr>
          <p:cNvPr id="10" name="Picture 9" descr="A close up of a newspaper&#10;&#10;Description automatically generated">
            <a:extLst>
              <a:ext uri="{FF2B5EF4-FFF2-40B4-BE49-F238E27FC236}">
                <a16:creationId xmlns:a16="http://schemas.microsoft.com/office/drawing/2014/main" id="{9C1F1C02-942F-4F29-829D-F80C6CEA24D9}"/>
              </a:ext>
            </a:extLst>
          </p:cNvPr>
          <p:cNvPicPr>
            <a:picLocks noChangeAspect="1"/>
          </p:cNvPicPr>
          <p:nvPr/>
        </p:nvPicPr>
        <p:blipFill rotWithShape="1">
          <a:blip r:embed="rId2">
            <a:extLst>
              <a:ext uri="{28A0092B-C50C-407E-A947-70E740481C1C}">
                <a14:useLocalDpi xmlns:a14="http://schemas.microsoft.com/office/drawing/2010/main" val="0"/>
              </a:ext>
            </a:extLst>
          </a:blip>
          <a:srcRect l="6019" r="11214" b="1"/>
          <a:stretch/>
        </p:blipFill>
        <p:spPr>
          <a:xfrm>
            <a:off x="4636008" y="640082"/>
            <a:ext cx="6916329" cy="5577837"/>
          </a:xfrm>
          <a:prstGeom prst="rect">
            <a:avLst/>
          </a:prstGeom>
          <a:effectLst/>
        </p:spPr>
      </p:pic>
    </p:spTree>
    <p:extLst>
      <p:ext uri="{BB962C8B-B14F-4D97-AF65-F5344CB8AC3E}">
        <p14:creationId xmlns:p14="http://schemas.microsoft.com/office/powerpoint/2010/main" val="5771027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99A5B-CFD6-46B4-9768-4492A69F37A2}"/>
              </a:ext>
            </a:extLst>
          </p:cNvPr>
          <p:cNvSpPr>
            <a:spLocks noGrp="1"/>
          </p:cNvSpPr>
          <p:nvPr>
            <p:ph type="title"/>
          </p:nvPr>
        </p:nvSpPr>
        <p:spPr>
          <a:xfrm>
            <a:off x="762001" y="803325"/>
            <a:ext cx="5314536" cy="1325563"/>
          </a:xfrm>
        </p:spPr>
        <p:txBody>
          <a:bodyPr>
            <a:normAutofit/>
          </a:bodyPr>
          <a:lstStyle/>
          <a:p>
            <a:endParaRPr lang="en-GB"/>
          </a:p>
        </p:txBody>
      </p:sp>
      <p:sp>
        <p:nvSpPr>
          <p:cNvPr id="3" name="Content Placeholder 2">
            <a:extLst>
              <a:ext uri="{FF2B5EF4-FFF2-40B4-BE49-F238E27FC236}">
                <a16:creationId xmlns:a16="http://schemas.microsoft.com/office/drawing/2014/main" id="{56F13F10-CBCC-42D7-A1F9-A93FEE0B1E00}"/>
              </a:ext>
            </a:extLst>
          </p:cNvPr>
          <p:cNvSpPr>
            <a:spLocks noGrp="1"/>
          </p:cNvSpPr>
          <p:nvPr>
            <p:ph idx="1"/>
          </p:nvPr>
        </p:nvSpPr>
        <p:spPr>
          <a:xfrm>
            <a:off x="762000" y="2279018"/>
            <a:ext cx="5314543" cy="3375920"/>
          </a:xfrm>
        </p:spPr>
        <p:txBody>
          <a:bodyPr anchor="t">
            <a:normAutofit/>
          </a:bodyPr>
          <a:lstStyle/>
          <a:p>
            <a:pPr marL="0" indent="0">
              <a:buNone/>
            </a:pPr>
            <a:r>
              <a:rPr lang="en-GB" sz="3200" dirty="0"/>
              <a:t>3.   Let them talk</a:t>
            </a:r>
          </a:p>
          <a:p>
            <a:pPr marL="0" indent="0">
              <a:buNone/>
            </a:pPr>
            <a:r>
              <a:rPr lang="en-GB" sz="3200" dirty="0"/>
              <a:t>4.   Sharing is caring</a:t>
            </a:r>
          </a:p>
          <a:p>
            <a:endParaRPr lang="en-GB" sz="1800" dirty="0"/>
          </a:p>
        </p:txBody>
      </p:sp>
      <p:pic>
        <p:nvPicPr>
          <p:cNvPr id="5" name="Picture 4" descr="A screenshot of a cell phone&#10;&#10;Description automatically generated">
            <a:extLst>
              <a:ext uri="{FF2B5EF4-FFF2-40B4-BE49-F238E27FC236}">
                <a16:creationId xmlns:a16="http://schemas.microsoft.com/office/drawing/2014/main" id="{06401568-5357-4395-B0C1-AC1C0012346A}"/>
              </a:ext>
            </a:extLst>
          </p:cNvPr>
          <p:cNvPicPr>
            <a:picLocks noChangeAspect="1"/>
          </p:cNvPicPr>
          <p:nvPr/>
        </p:nvPicPr>
        <p:blipFill rotWithShape="1">
          <a:blip r:embed="rId2">
            <a:extLst>
              <a:ext uri="{28A0092B-C50C-407E-A947-70E740481C1C}">
                <a14:useLocalDpi xmlns:a14="http://schemas.microsoft.com/office/drawing/2010/main" val="0"/>
              </a:ext>
            </a:extLst>
          </a:blip>
          <a:srcRect r="275"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23048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tanding in front of a computer&#10;&#10;Description automatically generated">
            <a:extLst>
              <a:ext uri="{FF2B5EF4-FFF2-40B4-BE49-F238E27FC236}">
                <a16:creationId xmlns:a16="http://schemas.microsoft.com/office/drawing/2014/main" id="{624BD01E-8E6B-4907-8F68-BF9AEA91644D}"/>
              </a:ext>
            </a:extLst>
          </p:cNvPr>
          <p:cNvPicPr>
            <a:picLocks noChangeAspect="1"/>
          </p:cNvPicPr>
          <p:nvPr/>
        </p:nvPicPr>
        <p:blipFill rotWithShape="1">
          <a:blip r:embed="rId2">
            <a:extLst>
              <a:ext uri="{28A0092B-C50C-407E-A947-70E740481C1C}">
                <a14:useLocalDpi xmlns:a14="http://schemas.microsoft.com/office/drawing/2010/main" val="0"/>
              </a:ext>
            </a:extLst>
          </a:blip>
          <a:srcRect r="9091" b="23103"/>
          <a:stretch/>
        </p:blipFill>
        <p:spPr>
          <a:xfrm>
            <a:off x="20" y="10"/>
            <a:ext cx="12191980" cy="6857990"/>
          </a:xfrm>
          <a:prstGeom prst="rect">
            <a:avLst/>
          </a:prstGeom>
        </p:spPr>
      </p:pic>
      <p:sp>
        <p:nvSpPr>
          <p:cNvPr id="2" name="Title 1">
            <a:extLst>
              <a:ext uri="{FF2B5EF4-FFF2-40B4-BE49-F238E27FC236}">
                <a16:creationId xmlns:a16="http://schemas.microsoft.com/office/drawing/2014/main" id="{E92769C1-D62D-41C4-9A60-2D312DB560C8}"/>
              </a:ext>
            </a:extLst>
          </p:cNvPr>
          <p:cNvSpPr>
            <a:spLocks noGrp="1"/>
          </p:cNvSpPr>
          <p:nvPr>
            <p:ph type="title"/>
          </p:nvPr>
        </p:nvSpPr>
        <p:spPr>
          <a:xfrm>
            <a:off x="750242" y="632990"/>
            <a:ext cx="4062643" cy="1043409"/>
          </a:xfrm>
        </p:spPr>
        <p:txBody>
          <a:bodyPr>
            <a:normAutofit/>
          </a:bodyPr>
          <a:lstStyle/>
          <a:p>
            <a:endParaRPr lang="en-GB" sz="3600"/>
          </a:p>
        </p:txBody>
      </p:sp>
      <p:sp>
        <p:nvSpPr>
          <p:cNvPr id="3" name="Content Placeholder 2">
            <a:extLst>
              <a:ext uri="{FF2B5EF4-FFF2-40B4-BE49-F238E27FC236}">
                <a16:creationId xmlns:a16="http://schemas.microsoft.com/office/drawing/2014/main" id="{67B7DBA1-462E-4D35-96FE-BC205C956142}"/>
              </a:ext>
            </a:extLst>
          </p:cNvPr>
          <p:cNvSpPr>
            <a:spLocks noGrp="1"/>
          </p:cNvSpPr>
          <p:nvPr>
            <p:ph idx="1"/>
          </p:nvPr>
        </p:nvSpPr>
        <p:spPr>
          <a:xfrm>
            <a:off x="520242" y="1774372"/>
            <a:ext cx="4062642" cy="2754086"/>
          </a:xfrm>
        </p:spPr>
        <p:txBody>
          <a:bodyPr anchor="t">
            <a:normAutofit/>
          </a:bodyPr>
          <a:lstStyle/>
          <a:p>
            <a:pPr marL="0" indent="0">
              <a:buNone/>
            </a:pPr>
            <a:r>
              <a:rPr lang="en-GB" sz="3200" dirty="0"/>
              <a:t>5.   Offering an answer</a:t>
            </a:r>
          </a:p>
        </p:txBody>
      </p:sp>
    </p:spTree>
    <p:extLst>
      <p:ext uri="{BB962C8B-B14F-4D97-AF65-F5344CB8AC3E}">
        <p14:creationId xmlns:p14="http://schemas.microsoft.com/office/powerpoint/2010/main" val="3313394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4B2EB-44B9-458E-A6F8-370725FE1F76}"/>
              </a:ext>
            </a:extLst>
          </p:cNvPr>
          <p:cNvSpPr>
            <a:spLocks noGrp="1"/>
          </p:cNvSpPr>
          <p:nvPr>
            <p:ph type="title"/>
          </p:nvPr>
        </p:nvSpPr>
        <p:spPr/>
        <p:txBody>
          <a:bodyPr/>
          <a:lstStyle/>
          <a:p>
            <a:pPr algn="ctr"/>
            <a:r>
              <a:rPr lang="en-GB" b="1" dirty="0"/>
              <a:t>REFERENCES</a:t>
            </a:r>
          </a:p>
        </p:txBody>
      </p:sp>
      <p:sp>
        <p:nvSpPr>
          <p:cNvPr id="3" name="Content Placeholder 2">
            <a:extLst>
              <a:ext uri="{FF2B5EF4-FFF2-40B4-BE49-F238E27FC236}">
                <a16:creationId xmlns:a16="http://schemas.microsoft.com/office/drawing/2014/main" id="{BB478083-019B-4151-BBE3-14FE22784985}"/>
              </a:ext>
            </a:extLst>
          </p:cNvPr>
          <p:cNvSpPr>
            <a:spLocks noGrp="1"/>
          </p:cNvSpPr>
          <p:nvPr>
            <p:ph idx="1"/>
          </p:nvPr>
        </p:nvSpPr>
        <p:spPr>
          <a:xfrm>
            <a:off x="0" y="1333850"/>
            <a:ext cx="12191999" cy="5524150"/>
          </a:xfrm>
        </p:spPr>
        <p:txBody>
          <a:bodyPr>
            <a:normAutofit fontScale="77500" lnSpcReduction="20000"/>
          </a:bodyPr>
          <a:lstStyle/>
          <a:p>
            <a:pPr marL="0" indent="0">
              <a:buNone/>
            </a:pPr>
            <a:r>
              <a:rPr lang="en-GB" sz="1800" dirty="0"/>
              <a:t>ZIARUL Lumina (2019) ‘CV history’, [Online].</a:t>
            </a:r>
          </a:p>
          <a:p>
            <a:pPr marL="0" indent="0">
              <a:buNone/>
            </a:pPr>
            <a:r>
              <a:rPr lang="en-GB" sz="1800" dirty="0"/>
              <a:t>Available: </a:t>
            </a:r>
            <a:r>
              <a:rPr lang="en-GB" sz="1800" dirty="0">
                <a:hlinkClick r:id="rId2"/>
              </a:rPr>
              <a:t>http://ziarullumina.ro/primul-cv-atribuit-lui-leonardo-da-vinci-15418.html</a:t>
            </a:r>
            <a:r>
              <a:rPr lang="en-GB" sz="1800" dirty="0"/>
              <a:t> (2019/03/24)</a:t>
            </a:r>
          </a:p>
          <a:p>
            <a:pPr marL="0" indent="0">
              <a:buNone/>
            </a:pPr>
            <a:r>
              <a:rPr lang="en-GB" sz="1800" dirty="0"/>
              <a:t>Chron (2019) ‘job advertisement’, [Online].</a:t>
            </a:r>
          </a:p>
          <a:p>
            <a:pPr marL="0" indent="0">
              <a:buNone/>
            </a:pPr>
            <a:r>
              <a:rPr lang="en-GB" sz="1800" dirty="0"/>
              <a:t>Available: </a:t>
            </a:r>
            <a:r>
              <a:rPr lang="en-GB" sz="1800" u="sng" dirty="0">
                <a:hlinkClick r:id="rId3"/>
              </a:rPr>
              <a:t>https://work.chron.com/job-advertisement-6654.html</a:t>
            </a:r>
            <a:r>
              <a:rPr lang="en-GB" sz="1800" dirty="0"/>
              <a:t> (2019/03/24)</a:t>
            </a:r>
          </a:p>
          <a:p>
            <a:pPr marL="0" indent="0">
              <a:buNone/>
            </a:pPr>
            <a:r>
              <a:rPr lang="en-GB" sz="1800" dirty="0"/>
              <a:t>University of Leicester (2019) ‘Curriculum Vitae’, [Online].</a:t>
            </a:r>
          </a:p>
          <a:p>
            <a:pPr marL="0" indent="0">
              <a:buNone/>
            </a:pPr>
            <a:r>
              <a:rPr lang="en-GB" sz="1800" dirty="0"/>
              <a:t>Available: </a:t>
            </a:r>
            <a:r>
              <a:rPr lang="en-GB" sz="1800" u="sng" dirty="0">
                <a:hlinkClick r:id="rId4"/>
              </a:rPr>
              <a:t>https://www2.le.ac.uk/offices/careers-new/information-for-students/application-and-selection-process/cvs-1</a:t>
            </a:r>
            <a:r>
              <a:rPr lang="en-GB" sz="1800" dirty="0"/>
              <a:t> (2019/03/24)</a:t>
            </a:r>
          </a:p>
          <a:p>
            <a:pPr marL="0" indent="0">
              <a:buNone/>
            </a:pPr>
            <a:r>
              <a:rPr lang="en-GB" sz="1800" dirty="0"/>
              <a:t>The balance careers ‘Resume management’, [Online].</a:t>
            </a:r>
          </a:p>
          <a:p>
            <a:pPr marL="0" indent="0">
              <a:buNone/>
            </a:pPr>
            <a:r>
              <a:rPr lang="en-GB" sz="1800" dirty="0"/>
              <a:t>Available: </a:t>
            </a:r>
            <a:r>
              <a:rPr lang="en-GB" sz="1800" u="sng" dirty="0">
                <a:hlinkClick r:id="rId5"/>
              </a:rPr>
              <a:t>https://www.thebalancecareers.com/management-resume-examples-2063582</a:t>
            </a:r>
            <a:r>
              <a:rPr lang="en-GB" sz="1800" dirty="0"/>
              <a:t> (2019/03/24)</a:t>
            </a:r>
          </a:p>
          <a:p>
            <a:pPr marL="0" indent="0">
              <a:buNone/>
            </a:pPr>
            <a:r>
              <a:rPr lang="en-GB" sz="1800" dirty="0"/>
              <a:t>REALITATEA.NET (2019) ‘keeping an updated cv’, [Online].</a:t>
            </a:r>
          </a:p>
          <a:p>
            <a:pPr marL="0" indent="0">
              <a:buNone/>
            </a:pPr>
            <a:r>
              <a:rPr lang="en-GB" sz="1800" dirty="0"/>
              <a:t>Available: </a:t>
            </a:r>
            <a:r>
              <a:rPr lang="en-GB" sz="1800" u="sng" dirty="0">
                <a:hlinkClick r:id="rId6"/>
              </a:rPr>
              <a:t>https://www.realitatea.net/de-ce-e-bine-sa-ai-un-cv-la-zi-chiar-daca-nu-i-i-cau-i-job_1372849.html</a:t>
            </a:r>
            <a:r>
              <a:rPr lang="en-GB" sz="1800" dirty="0"/>
              <a:t> (2019/03/24)</a:t>
            </a:r>
          </a:p>
          <a:p>
            <a:pPr marL="0" indent="0">
              <a:buNone/>
            </a:pPr>
            <a:r>
              <a:rPr lang="en-US" sz="1800" dirty="0"/>
              <a:t>Forbes (2019) ‘Personal Brand’, [Online].</a:t>
            </a:r>
          </a:p>
          <a:p>
            <a:pPr marL="0" indent="0">
              <a:buNone/>
            </a:pPr>
            <a:r>
              <a:rPr lang="en-US" sz="1800" dirty="0"/>
              <a:t>Available: </a:t>
            </a:r>
            <a:r>
              <a:rPr lang="en-US" sz="1800" u="sng" dirty="0">
                <a:hlinkClick r:id="rId7"/>
              </a:rPr>
              <a:t>https://www.forbes.com/sites/unicefusa/2019/03/22/cyclone-idai-unicef-provides-urgent-care-to-children-in-mozambique/#5f4e1d317822</a:t>
            </a:r>
            <a:r>
              <a:rPr lang="en-US" sz="1800" u="sng" dirty="0"/>
              <a:t> </a:t>
            </a:r>
            <a:r>
              <a:rPr lang="en-US" sz="1800" dirty="0"/>
              <a:t>(2019/03/24)</a:t>
            </a:r>
          </a:p>
          <a:p>
            <a:pPr marL="0" indent="0">
              <a:buNone/>
            </a:pPr>
            <a:r>
              <a:rPr lang="en-US" sz="1800" dirty="0" err="1"/>
              <a:t>Deadspin</a:t>
            </a:r>
            <a:r>
              <a:rPr lang="en-US" sz="1800" dirty="0"/>
              <a:t> (2019) ‘Feyisa Lilesa’, [Online].</a:t>
            </a:r>
          </a:p>
          <a:p>
            <a:pPr marL="0" indent="0">
              <a:buNone/>
            </a:pPr>
            <a:r>
              <a:rPr lang="en-US" sz="1800" dirty="0"/>
              <a:t>Available: </a:t>
            </a:r>
            <a:r>
              <a:rPr lang="en-US" sz="1800" dirty="0">
                <a:hlinkClick r:id="rId8"/>
              </a:rPr>
              <a:t>https://deadspin.com/marathon-silver-medalist-feyisa-lilesa-says-maybe-they-1785585088</a:t>
            </a:r>
            <a:r>
              <a:rPr lang="en-US" sz="1800" dirty="0"/>
              <a:t> (2019/03/24)</a:t>
            </a:r>
          </a:p>
          <a:p>
            <a:pPr marL="0" indent="0">
              <a:buNone/>
            </a:pPr>
            <a:r>
              <a:rPr lang="en-US" sz="1800" dirty="0"/>
              <a:t>English Oxford Living Dictionaries (2019) ‘Writing a Cover Letter’, [Online].</a:t>
            </a:r>
          </a:p>
          <a:p>
            <a:pPr marL="0" indent="0">
              <a:buNone/>
            </a:pPr>
            <a:r>
              <a:rPr lang="en-US" sz="1800" dirty="0"/>
              <a:t>Available: </a:t>
            </a:r>
            <a:r>
              <a:rPr lang="en-US" sz="1800" dirty="0">
                <a:hlinkClick r:id="rId9"/>
              </a:rPr>
              <a:t>https://en.oxforddictionaries.com/writing-help/writing-a-cover-letter</a:t>
            </a:r>
            <a:r>
              <a:rPr lang="en-US" sz="1800" dirty="0"/>
              <a:t> (2019/03/24)</a:t>
            </a:r>
          </a:p>
          <a:p>
            <a:pPr marL="0" indent="0">
              <a:buNone/>
            </a:pPr>
            <a:r>
              <a:rPr lang="en-US" sz="1800" dirty="0"/>
              <a:t>BU Center For Career Development (Unavailable), ‘Cover Letter Anatomy’, [Online].</a:t>
            </a:r>
          </a:p>
          <a:p>
            <a:pPr marL="0" indent="0">
              <a:buNone/>
            </a:pPr>
            <a:r>
              <a:rPr lang="en-US" sz="1800" dirty="0"/>
              <a:t>Available: </a:t>
            </a:r>
            <a:r>
              <a:rPr lang="en-US" sz="1800" dirty="0">
                <a:hlinkClick r:id="rId10"/>
              </a:rPr>
              <a:t>https://www.bu.edu/careers/resumes-cover-letters/cover-letters/anatomy-of-a-cover-letter/</a:t>
            </a:r>
            <a:r>
              <a:rPr lang="en-US" sz="1800" dirty="0"/>
              <a:t> (2019/03/24)</a:t>
            </a:r>
          </a:p>
          <a:p>
            <a:pPr marL="0" indent="0">
              <a:buNone/>
            </a:pPr>
            <a:r>
              <a:rPr lang="en-US" sz="1800" dirty="0"/>
              <a:t>Odoo (2019) ‘Recruitment process’, [Online].</a:t>
            </a:r>
          </a:p>
          <a:p>
            <a:pPr marL="0" indent="0">
              <a:buNone/>
            </a:pPr>
            <a:r>
              <a:rPr lang="en-US" sz="1800" dirty="0"/>
              <a:t>Available: </a:t>
            </a:r>
            <a:r>
              <a:rPr lang="en-US" sz="1800" u="sng" dirty="0">
                <a:hlinkClick r:id="rId11"/>
              </a:rPr>
              <a:t>http://odoo-romania.ro/blog/blog-1/post/cum-sa-intervievezi-candidati-experimentati-13</a:t>
            </a:r>
            <a:r>
              <a:rPr lang="en-US" sz="1800" dirty="0"/>
              <a:t> (2019/03/24)</a:t>
            </a:r>
            <a:endParaRPr lang="en-US" sz="1800" u="sng" dirty="0"/>
          </a:p>
          <a:p>
            <a:pPr marL="0" indent="0">
              <a:buNone/>
            </a:pPr>
            <a:endParaRPr lang="en-US" sz="1800" dirty="0"/>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285543488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ppt5D13.tmp">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ppt5F7.tm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ppt403F.tmp</Template>
  <TotalTime>134</TotalTime>
  <Words>691</Words>
  <Application>Microsoft Office PowerPoint</Application>
  <PresentationFormat>Widescreen</PresentationFormat>
  <Paragraphs>83</Paragraphs>
  <Slides>14</Slides>
  <Notes>0</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14</vt:i4>
      </vt:variant>
    </vt:vector>
  </HeadingPairs>
  <TitlesOfParts>
    <vt:vector size="27" baseType="lpstr">
      <vt:lpstr>Apple Chancery</vt:lpstr>
      <vt:lpstr>Arial</vt:lpstr>
      <vt:lpstr>Calibri</vt:lpstr>
      <vt:lpstr>Calibri Light</vt:lpstr>
      <vt:lpstr>Century Gothic</vt:lpstr>
      <vt:lpstr>Chalkduster</vt:lpstr>
      <vt:lpstr>Edwardian Script ITC</vt:lpstr>
      <vt:lpstr>Wingdings</vt:lpstr>
      <vt:lpstr>Wingdings 3</vt:lpstr>
      <vt:lpstr>Vapor Trail</vt:lpstr>
      <vt:lpstr>Ion Boardroom</vt:lpstr>
      <vt:lpstr>ppt5D13.tmp</vt:lpstr>
      <vt:lpstr>ppt5F7.tmp</vt:lpstr>
      <vt:lpstr>       Advertising a job  </vt:lpstr>
      <vt:lpstr>Advertising a job </vt:lpstr>
      <vt:lpstr>Advertising a job</vt:lpstr>
      <vt:lpstr>CURRICULUM  VITAE</vt:lpstr>
      <vt:lpstr>- The first Curriculum Vitae was written in 1482 by Leonardo Da Vinci.  - Translated from Latin “Curriculum Vitae” means “course of life”. - Curriculum Vitae is usually called CV for short. - CV works similar to a Resume, but different structured and can be longer.   </vt:lpstr>
      <vt:lpstr>- Job description should be considered when making a CV, making sure it is relevant. - Keeping the CV public and up to date may bring professional challenges and new opportunities.  - CV should be carefully thought out and written as it gives the first impression about an individual to a potential employer.  - A CV should include an individual’s Profile, Key Skills and Achievements, Work History and Education, Qualifications and Training. </vt:lpstr>
      <vt:lpstr>Cover Letter</vt:lpstr>
      <vt:lpstr>Create and Sell your personal brand Say something it was never told and the recipient of your story would like to read </vt:lpstr>
      <vt:lpstr>Create a positive and memorable impression about you</vt:lpstr>
      <vt:lpstr>PowerPoint Presentation</vt:lpstr>
      <vt:lpstr>The 5 steps to recruitment</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advertising</dc:title>
  <dc:creator>ioana revnic</dc:creator>
  <cp:lastModifiedBy>Dan Andronic</cp:lastModifiedBy>
  <cp:revision>14</cp:revision>
  <dcterms:created xsi:type="dcterms:W3CDTF">2019-03-24T16:25:34Z</dcterms:created>
  <dcterms:modified xsi:type="dcterms:W3CDTF">2019-03-25T06:50:49Z</dcterms:modified>
</cp:coreProperties>
</file>