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256" r:id="rId2"/>
    <p:sldId id="272" r:id="rId3"/>
    <p:sldId id="257" r:id="rId4"/>
    <p:sldId id="258" r:id="rId5"/>
    <p:sldId id="259" r:id="rId6"/>
    <p:sldId id="273"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4" r:id="rId20"/>
  </p:sldIdLst>
  <p:sldSz cx="12192000" cy="6858000"/>
  <p:notesSz cx="6858000" cy="9144000"/>
  <p:embeddedFontLst>
    <p:embeddedFont>
      <p:font typeface="Inter" panose="020B0604020202020204" charset="0"/>
      <p:regular r:id="rId22"/>
      <p:bold r:id="rId23"/>
      <p:italic r:id="rId24"/>
      <p:boldItalic r:id="rId25"/>
    </p:embeddedFont>
    <p:embeddedFont>
      <p:font typeface="Inter" panose="020B0604020202020204" charset="0"/>
      <p:regular r:id="rId22"/>
      <p:bold r:id="rId23"/>
      <p:italic r:id="rId24"/>
      <p:boldItalic r:id="rId25"/>
    </p:embeddedFont>
    <p:embeddedFont>
      <p:font typeface="Inter ExtraBold" panose="020B0604020202020204" charset="0"/>
      <p:bold r:id="rId26"/>
    </p:embeddedFont>
    <p:embeddedFont>
      <p:font typeface="Inter SemiBold" panose="020B0604020202020204" charset="0"/>
      <p:bold r:id="rId27"/>
      <p:boldItalic r:id="rId28"/>
    </p:embeddedFont>
    <p:embeddedFont>
      <p:font typeface="Montserrat" panose="00000500000000000000" pitchFamily="2" charset="0"/>
      <p:regular r:id="rId29"/>
      <p:bold r:id="rId30"/>
      <p:italic r:id="rId31"/>
      <p:boldItalic r:id="rId32"/>
    </p:embeddedFont>
    <p:embeddedFont>
      <p:font typeface="Montserrat SemiBold" panose="00000700000000000000" pitchFamily="2" charset="0"/>
      <p:bold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2166" userDrawn="1">
          <p15:clr>
            <a:srgbClr val="000000"/>
          </p15:clr>
        </p15:guide>
        <p15:guide id="2" pos="2880" userDrawn="1">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93FA"/>
    <a:srgbClr val="2C4D76"/>
    <a:srgbClr val="0C353D"/>
    <a:srgbClr val="01C2A2"/>
    <a:srgbClr val="0B353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204A127-2867-470C-BCC4-D7DF06DEC13F}" styleName="Table_0">
    <a:wholeTbl>
      <a:tcTxStyle>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Style>
        <a:tcBdr/>
        <a:fill>
          <a:solidFill>
            <a:srgbClr val="CFD7E7"/>
          </a:solidFill>
        </a:fill>
      </a:tcStyle>
    </a:band1H>
    <a:band2H>
      <a:tcStyle>
        <a:tcBdr/>
      </a:tcStyle>
    </a:band2H>
    <a:band1V>
      <a:tcStyle>
        <a:tcBdr/>
        <a:fill>
          <a:solidFill>
            <a:srgbClr val="CFD7E7"/>
          </a:solidFill>
        </a:fill>
      </a:tcStyle>
    </a:band1V>
    <a:band2V>
      <a:tcStyle>
        <a:tcBdr/>
      </a:tcStyle>
    </a:band2V>
    <a:lastCol>
      <a:tcTxStyle b="on">
        <a:font>
          <a:latin typeface="Calibri"/>
          <a:ea typeface="Calibri"/>
          <a:cs typeface="Calibri"/>
        </a:font>
        <a:schemeClr val="lt1"/>
      </a:tcTxStyle>
      <a:tcStyle>
        <a:tcBdr/>
        <a:fill>
          <a:solidFill>
            <a:schemeClr val="accent1"/>
          </a:solidFill>
        </a:fill>
      </a:tcStyle>
    </a:lastCol>
    <a:firstCol>
      <a:tcTxStyle b="on">
        <a:font>
          <a:latin typeface="Calibri"/>
          <a:ea typeface="Calibri"/>
          <a:cs typeface="Calibri"/>
        </a:font>
        <a:schemeClr val="lt1"/>
      </a:tcTxStyle>
      <a:tcStyle>
        <a:tcBdr/>
        <a:fill>
          <a:solidFill>
            <a:schemeClr val="accent1"/>
          </a:solidFill>
        </a:fill>
      </a:tcStyle>
    </a:firstCol>
    <a:lastRow>
      <a:tcTxStyle b="on">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Style>
        <a:tcBdr/>
      </a:tcStyle>
    </a:seCell>
    <a:swCell>
      <a:tcStyle>
        <a:tcBdr/>
      </a:tcStyle>
    </a:swCell>
    <a:firstRow>
      <a:tcTxStyle b="on">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Style>
        <a:tcBdr/>
      </a:tcStyle>
    </a:neCell>
    <a:nwCell>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3020" autoAdjust="0"/>
    <p:restoredTop sz="94660"/>
  </p:normalViewPr>
  <p:slideViewPr>
    <p:cSldViewPr snapToGrid="0" showGuides="1">
      <p:cViewPr varScale="1">
        <p:scale>
          <a:sx n="60" d="100"/>
          <a:sy n="60" d="100"/>
        </p:scale>
        <p:origin x="220" y="48"/>
      </p:cViewPr>
      <p:guideLst>
        <p:guide orient="horz" pos="2166"/>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21" Type="http://schemas.openxmlformats.org/officeDocument/2006/relationships/notesMaster" Target="notesMasters/notesMaster1.xml"/><Relationship Id="rId34" Type="http://schemas.openxmlformats.org/officeDocument/2006/relationships/font" Target="fonts/font1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65943412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s://doi.org/10.30871/jaic.v9i5.10157" TargetMode="External"/><Relationship Id="rId3" Type="http://schemas.openxmlformats.org/officeDocument/2006/relationships/hyperlink" Target="https://ouci.dntb.gov.ua/en/works/7PMRQ6D0/" TargetMode="External"/><Relationship Id="rId7" Type="http://schemas.openxmlformats.org/officeDocument/2006/relationships/hyperlink" Target="https://doi.org/10.1038/s41598-026-35918-3" TargetMode="External"/><Relationship Id="rId12" Type="http://schemas.openxmlformats.org/officeDocument/2006/relationships/hyperlink" Target="https://arxiv.org/abs/1810.04805"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doi.org/10.1038/s41598-026-51371-8" TargetMode="External"/><Relationship Id="rId11" Type="http://schemas.openxmlformats.org/officeDocument/2006/relationships/hyperlink" Target="https://doi.org/10.1007/s44163-026-00842-y" TargetMode="External"/><Relationship Id="rId5" Type="http://schemas.openxmlformats.org/officeDocument/2006/relationships/hyperlink" Target="https://scholar.ui.ac.id/en/publications/feelings-behind-words-a-systematic-review-on-how-effective-is-nlp/" TargetMode="External"/><Relationship Id="rId10" Type="http://schemas.openxmlformats.org/officeDocument/2006/relationships/hyperlink" Target="https://doi.org/10.1016/j.nlp.2025.100162" TargetMode="External"/><Relationship Id="rId4" Type="http://schemas.openxmlformats.org/officeDocument/2006/relationships/hyperlink" Target="https://ouci.dntb.gov.ua/en/works/4NkNNwVj/" TargetMode="External"/><Relationship Id="rId9" Type="http://schemas.openxmlformats.org/officeDocument/2006/relationships/hyperlink" Target="https://doi.org/10.1109/ACCESS.2024.351930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9055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79453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56820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1" name="Google Shape;11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2962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5" name="Google Shape;13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20378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87" name="Google Shape;487;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04738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4" name="Google Shape;164;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29090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6" name="Google Shape;18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20160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4" name="Google Shape;20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47938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51223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5" name="Google Shape;26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892533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1" name="Google Shape;30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25528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6" name="Google Shape;34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55493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6" name="Google Shape;376;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445368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
        <p:cNvGrpSpPr/>
        <p:nvPr/>
      </p:nvGrpSpPr>
      <p:grpSpPr>
        <a:xfrm>
          <a:off x="0" y="0"/>
          <a:ext cx="0" cy="0"/>
          <a:chOff x="0" y="0"/>
          <a:chExt cx="0" cy="0"/>
        </a:xfrm>
      </p:grpSpPr>
      <p:sp>
        <p:nvSpPr>
          <p:cNvPr id="409" name="Google Shape;409;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10" name="Google Shape;410;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367986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4"/>
        <p:cNvGrpSpPr/>
        <p:nvPr/>
      </p:nvGrpSpPr>
      <p:grpSpPr>
        <a:xfrm>
          <a:off x="0" y="0"/>
          <a:ext cx="0" cy="0"/>
          <a:chOff x="0" y="0"/>
          <a:chExt cx="0" cy="0"/>
        </a:xfrm>
      </p:grpSpPr>
      <p:sp>
        <p:nvSpPr>
          <p:cNvPr id="445" name="Google Shape;445;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46" name="Google Shape;446;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541505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87" name="Google Shape;487;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985902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12" name="Google Shape;512;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90429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a:extLst>
            <a:ext uri="{FF2B5EF4-FFF2-40B4-BE49-F238E27FC236}">
              <a16:creationId xmlns:a16="http://schemas.microsoft.com/office/drawing/2014/main" id="{289D3F35-5520-F833-62DE-F7DD872F3639}"/>
            </a:ext>
          </a:extLst>
        </p:cNvPr>
        <p:cNvGrpSpPr/>
        <p:nvPr/>
      </p:nvGrpSpPr>
      <p:grpSpPr>
        <a:xfrm>
          <a:off x="0" y="0"/>
          <a:ext cx="0" cy="0"/>
          <a:chOff x="0" y="0"/>
          <a:chExt cx="0" cy="0"/>
        </a:xfrm>
      </p:grpSpPr>
      <p:sp>
        <p:nvSpPr>
          <p:cNvPr id="511" name="Google Shape;511;p16:notes">
            <a:extLst>
              <a:ext uri="{FF2B5EF4-FFF2-40B4-BE49-F238E27FC236}">
                <a16:creationId xmlns:a16="http://schemas.microsoft.com/office/drawing/2014/main" id="{7B5FE226-37F7-7A47-38C6-8812EA7E2F0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Hameed, S., Nauman, M., Akhtar, N., Fayyaz, M. A. B., and Nawaz, R. (2025). Explainable AI-driven depression detection from social media using natural language processing and black box machine learning models. Frontiers in Artificial Intelligence. </a:t>
            </a:r>
            <a:r>
              <a:rPr lang="en-GB" sz="11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https://ouci.dntb.gov.ua/en/works/7PMRQ6D0/</a:t>
            </a:r>
            <a:endPar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Mushtaq, N. U. A., Narejo, S., Ali, S. A., and Jawaid, M. M. (2025). Explainable Machine Learning for Mental Health Detection Using NLP. ADCAIJ: Advances in Distributed Computing and Artificial Intelligence Journal, e32449. </a:t>
            </a:r>
            <a:r>
              <a:rPr lang="en-GB" sz="11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https://ouci.dntb.gov.ua/en/works/4NkNNwVj/</a:t>
            </a:r>
            <a:endPar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Yulianti, E. P., Eka Putri, Y. S.,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Keliat</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B. A., and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Hidayanto</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(2026). Feelings behind words: A systematic review on how effective IS NLP-based assessment for mental health diagnosis in human studies. International Journal of Medical Informatics, 205, 106129. </a:t>
            </a:r>
            <a:r>
              <a:rPr lang="en-GB" sz="11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https://scholar.ui.ac.id/en/publications/feelings-behind-words-a-systematic-review-on-how-effective-is-nlp/</a:t>
            </a:r>
            <a:endPar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Aldosari, A. M., Sharaf, S. E., and Aldosari, F. M. (2026). Role of artificial intelligence in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analyzing</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human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and predicting personality traits and personality disorders. Scientific Reports, 16. DOI: </a:t>
            </a:r>
            <a:r>
              <a:rPr lang="en-GB" sz="11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https://doi.org/10.1038/s41598-026-51371-8</a:t>
            </a:r>
            <a:endPar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Anon. (2026). Understanding mental health discourse on Reddit with transformers and explainability. Scientific Reports, 16, 6796. DOI: </a:t>
            </a:r>
            <a:r>
              <a:rPr lang="en-GB" sz="11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https://doi.org/10.1038/s41598-026-35918-3</a:t>
            </a:r>
            <a:endPar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Branwen, D., and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Emigawaty</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E. (2025). Lightweight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BiLSTM</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-Attention Model Using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GloVe</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for Multi-Class Mental Health Classification on Reddit. JAIC, 9(5), 2899–2911. DOI: </a:t>
            </a:r>
            <a:r>
              <a:rPr lang="en-GB" sz="11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https://doi.org/10.30871/jaic.v9i5.10157</a:t>
            </a:r>
            <a:endPar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Karamat, A., Imran, M., Yaseen, M. U.,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Bukhsh</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R., Aslam, S., and Ashraf, N. (2025). A Hybrid Transformer Architecture for Multiclass Mental Illness Prediction Using Social Media Text. </a:t>
            </a:r>
            <a:r>
              <a:rPr lang="en-GB" sz="11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IEEE Access</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13, 12148-12167. DOI: </a:t>
            </a:r>
            <a:r>
              <a:rPr lang="en-GB" sz="11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10.1109/ACCESS.2024.3519308</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Anon. (2025). Categorizing Mental Stress: A Consistency-Focused Benchmarking of ML and DL Models for Multi-Label, Multi-Class Classification via Taxonomy-Driven NLP Techniques. </a:t>
            </a:r>
            <a:r>
              <a:rPr lang="en-GB" sz="11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Natural Language Processing Journal</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11, 100162. DOI: </a:t>
            </a:r>
            <a:r>
              <a:rPr lang="en-GB" sz="11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10.1016/j.nlp.2025.100162</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Anon. (2026). Machine learning methods for detecting depression in Arabic tweets: a comprehensive performance analysis with enhanced evaluation metrics. Discover Applied Sciences, 6, 120. DOI: </a:t>
            </a:r>
            <a:r>
              <a:rPr lang="en-GB" sz="11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https://doi.org/10.1007/s44163-026-00842-y</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Clr>
                <a:schemeClr val="bg1"/>
              </a:buClr>
              <a:buFont typeface="Wingdings" panose="05000000000000000000" pitchFamily="2" charset="2"/>
              <a:buChar char="Ø"/>
            </a:pP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Zhang, T., Schoene, A. M., Ji, S., and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Ananiadou</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 (2022). Natural language processing applied to mental illness detection: a narrative review. </a:t>
            </a:r>
            <a:r>
              <a:rPr lang="en-GB" sz="11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npj</a:t>
            </a:r>
            <a:r>
              <a:rPr lang="en-GB"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Digital Medicine, 5(1). DOI: 10.1038/s41746-022-00589-7</a:t>
            </a:r>
          </a:p>
          <a:p>
            <a:pPr marL="285750" indent="-285750">
              <a:buClr>
                <a:schemeClr val="bg1"/>
              </a:buClr>
              <a:buFont typeface="Wingdings" panose="05000000000000000000" pitchFamily="2" charset="2"/>
              <a:buChar char="Ø"/>
            </a:pPr>
            <a:r>
              <a:rPr lang="en-GB" sz="1100" dirty="0">
                <a:solidFill>
                  <a:schemeClr val="bg1"/>
                </a:solidFill>
                <a:effectLst/>
                <a:latin typeface="Times New Roman" panose="02020603050405020304" pitchFamily="18" charset="0"/>
                <a:ea typeface="Calibri" panose="020F0502020204030204" pitchFamily="34" charset="0"/>
              </a:rPr>
              <a:t>Devlin, J., Chang, M. W., Lee, K., and Toutanova, K. (2018). BERT: Pre-training of Deep Bidirectional Transformers for Language Understanding. </a:t>
            </a:r>
            <a:r>
              <a:rPr lang="en-GB" sz="1100" dirty="0" err="1">
                <a:solidFill>
                  <a:schemeClr val="bg1"/>
                </a:solidFill>
                <a:effectLst/>
                <a:latin typeface="Times New Roman" panose="02020603050405020304" pitchFamily="18" charset="0"/>
                <a:ea typeface="Calibri" panose="020F0502020204030204" pitchFamily="34" charset="0"/>
              </a:rPr>
              <a:t>arXiv</a:t>
            </a:r>
            <a:r>
              <a:rPr lang="en-GB" sz="1100" dirty="0">
                <a:solidFill>
                  <a:schemeClr val="bg1"/>
                </a:solidFill>
                <a:effectLst/>
                <a:latin typeface="Times New Roman" panose="02020603050405020304" pitchFamily="18" charset="0"/>
                <a:ea typeface="Calibri" panose="020F0502020204030204" pitchFamily="34" charset="0"/>
              </a:rPr>
              <a:t> preprint arXiv:1810.04805. </a:t>
            </a:r>
            <a:r>
              <a:rPr lang="en-GB" sz="1100" u="sng" dirty="0">
                <a:solidFill>
                  <a:schemeClr val="bg1"/>
                </a:solidFill>
                <a:effectLst/>
                <a:latin typeface="Times New Roman" panose="02020603050405020304" pitchFamily="18" charset="0"/>
                <a:ea typeface="Calibri" panose="020F0502020204030204" pitchFamily="34" charset="0"/>
                <a:hlinkClick r:id="rId12">
                  <a:extLst>
                    <a:ext uri="{A12FA001-AC4F-418D-AE19-62706E023703}">
                      <ahyp:hlinkClr xmlns:ahyp="http://schemas.microsoft.com/office/drawing/2018/hyperlinkcolor" val="tx"/>
                    </a:ext>
                  </a:extLst>
                </a:hlinkClick>
              </a:rPr>
              <a:t>https://arxiv.org/abs/1810.04805</a:t>
            </a:r>
            <a:endParaRPr lang="en-GB" sz="1100" dirty="0">
              <a:solidFill>
                <a:schemeClr val="bg1"/>
              </a:solidFill>
            </a:endParaRPr>
          </a:p>
          <a:p>
            <a:pPr marL="0" lvl="0" indent="0" algn="l" rtl="0">
              <a:spcBef>
                <a:spcPts val="0"/>
              </a:spcBef>
              <a:spcAft>
                <a:spcPts val="0"/>
              </a:spcAft>
              <a:buNone/>
            </a:pPr>
            <a:endParaRPr dirty="0"/>
          </a:p>
        </p:txBody>
      </p:sp>
      <p:sp>
        <p:nvSpPr>
          <p:cNvPr id="512" name="Google Shape;512;p16:notes">
            <a:extLst>
              <a:ext uri="{FF2B5EF4-FFF2-40B4-BE49-F238E27FC236}">
                <a16:creationId xmlns:a16="http://schemas.microsoft.com/office/drawing/2014/main" id="{2C03CDF7-2AD2-8D52-5DA1-38823F5B2C2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49221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panose="020F0502020204030204"/>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panose="020F0502020204030204"/>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panose="020F0502020204030204"/>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panose="020F0502020204030204"/>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panose="020F0502020204030204"/>
              <a:buNone/>
              <a:defRPr sz="44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panose="020B0604020202020204"/>
              <a:buChar char="•"/>
              <a:defRPr sz="3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406400" algn="l" rtl="0">
              <a:spcBef>
                <a:spcPts val="560"/>
              </a:spcBef>
              <a:spcAft>
                <a:spcPts val="0"/>
              </a:spcAft>
              <a:buClr>
                <a:schemeClr val="dk1"/>
              </a:buClr>
              <a:buSzPts val="2800"/>
              <a:buFont typeface="Arial" panose="020B0604020202020204"/>
              <a:buChar char="–"/>
              <a:defRPr sz="2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381000" algn="l" rtl="0">
              <a:spcBef>
                <a:spcPts val="480"/>
              </a:spcBef>
              <a:spcAft>
                <a:spcPts val="0"/>
              </a:spcAft>
              <a:buClr>
                <a:schemeClr val="dk1"/>
              </a:buClr>
              <a:buSzPts val="2400"/>
              <a:buFont typeface="Arial" panose="020B0604020202020204"/>
              <a:buChar char="•"/>
              <a:defRPr sz="24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L="0" marR="0" lvl="1"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2pPr>
            <a:lvl3pPr marL="0" marR="0" lvl="2"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3pPr>
            <a:lvl4pPr marL="0" marR="0" lvl="3"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4pPr>
            <a:lvl5pPr marL="0" marR="0" lvl="4"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5pPr>
            <a:lvl6pPr marL="0" marR="0" lvl="5"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6pPr>
            <a:lvl7pPr marL="0" marR="0" lvl="6"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7pPr>
            <a:lvl8pPr marL="0" marR="0" lvl="7"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8pPr>
            <a:lvl9pPr marL="0" marR="0" lvl="8"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9pPr>
          </a:lstStyle>
          <a:p>
            <a:pPr marL="0" lvl="0" indent="0" algn="r" rtl="0">
              <a:spcBef>
                <a:spcPts val="0"/>
              </a:spcBef>
              <a:spcAft>
                <a:spcPts val="0"/>
              </a:spcAft>
              <a:buNone/>
            </a:pPr>
            <a:fld id="{00000000-1234-1234-1234-123412341234}" type="slidenum">
              <a:rPr lang="en-US"/>
              <a:t>‹#›</a:t>
            </a:fld>
            <a:endParaRPr lang="en-US"/>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6.png"/><Relationship Id="rId12"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5.png"/><Relationship Id="rId11" Type="http://schemas.openxmlformats.org/officeDocument/2006/relationships/image" Target="../media/image8.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 Id="rId14" Type="http://schemas.openxmlformats.org/officeDocument/2006/relationships/image" Target="../media/image22.png"/></Relationships>
</file>

<file path=ppt/slides/_rels/slide5.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11.png"/><Relationship Id="rId7"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24.png"/><Relationship Id="rId10" Type="http://schemas.openxmlformats.org/officeDocument/2006/relationships/image" Target="../media/image28.png"/><Relationship Id="rId4" Type="http://schemas.openxmlformats.org/officeDocument/2006/relationships/image" Target="../media/image23.png"/><Relationship Id="rId9" Type="http://schemas.openxmlformats.org/officeDocument/2006/relationships/image" Target="../media/image2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8.png"/><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1.png"/><Relationship Id="rId7"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33.png"/><Relationship Id="rId10" Type="http://schemas.openxmlformats.org/officeDocument/2006/relationships/image" Target="../media/image37.jpeg"/><Relationship Id="rId4" Type="http://schemas.openxmlformats.org/officeDocument/2006/relationships/image" Target="../media/image32.png"/><Relationship Id="rId9" Type="http://schemas.openxmlformats.org/officeDocument/2006/relationships/image" Target="../media/image36.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9.png"/><Relationship Id="rId5" Type="http://schemas.openxmlformats.org/officeDocument/2006/relationships/image" Target="../media/image8.png"/><Relationship Id="rId4" Type="http://schemas.openxmlformats.org/officeDocument/2006/relationships/image" Target="../media/image38.png"/></Relationships>
</file>

<file path=ppt/slides/_rels/slide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11.png"/><Relationship Id="rId7"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42.png"/><Relationship Id="rId5" Type="http://schemas.openxmlformats.org/officeDocument/2006/relationships/image" Target="../media/image8.png"/><Relationship Id="rId10" Type="http://schemas.openxmlformats.org/officeDocument/2006/relationships/image" Target="../media/image46.png"/><Relationship Id="rId4" Type="http://schemas.openxmlformats.org/officeDocument/2006/relationships/image" Target="../media/image41.png"/><Relationship Id="rId9" Type="http://schemas.openxmlformats.org/officeDocument/2006/relationships/image" Target="../media/image45.png"/></Relationships>
</file>

<file path=ppt/slides/_rels/slide10.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11.png"/><Relationship Id="rId7"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8.png"/><Relationship Id="rId9" Type="http://schemas.openxmlformats.org/officeDocument/2006/relationships/image" Target="../media/image51.png"/></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1.png"/><Relationship Id="rId7" Type="http://schemas.openxmlformats.org/officeDocument/2006/relationships/image" Target="../media/image54.png"/><Relationship Id="rId12" Type="http://schemas.openxmlformats.org/officeDocument/2006/relationships/image" Target="../media/image58.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53.png"/><Relationship Id="rId11" Type="http://schemas.openxmlformats.org/officeDocument/2006/relationships/image" Target="../media/image57.png"/><Relationship Id="rId5" Type="http://schemas.openxmlformats.org/officeDocument/2006/relationships/image" Target="../media/image52.png"/><Relationship Id="rId10" Type="http://schemas.openxmlformats.org/officeDocument/2006/relationships/image" Target="../media/image56.png"/><Relationship Id="rId4" Type="http://schemas.openxmlformats.org/officeDocument/2006/relationships/image" Target="../media/image7.png"/><Relationship Id="rId9" Type="http://schemas.openxmlformats.org/officeDocument/2006/relationships/image" Target="../media/image55.png"/></Relationships>
</file>

<file path=ppt/slides/_rels/slide12.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11.png"/><Relationship Id="rId7" Type="http://schemas.openxmlformats.org/officeDocument/2006/relationships/image" Target="../media/image61.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65.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64.png"/><Relationship Id="rId5" Type="http://schemas.openxmlformats.org/officeDocument/2006/relationships/image" Target="../media/image8.png"/><Relationship Id="rId4" Type="http://schemas.openxmlformats.org/officeDocument/2006/relationships/image" Target="../media/image63.png"/></Relationships>
</file>

<file path=ppt/slides/_rels/slide1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1.png"/><Relationship Id="rId7" Type="http://schemas.openxmlformats.org/officeDocument/2006/relationships/image" Target="../media/image69.png"/><Relationship Id="rId12"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68.png"/><Relationship Id="rId11" Type="http://schemas.openxmlformats.org/officeDocument/2006/relationships/image" Target="../media/image72.png"/><Relationship Id="rId5" Type="http://schemas.openxmlformats.org/officeDocument/2006/relationships/image" Target="../media/image67.png"/><Relationship Id="rId10" Type="http://schemas.openxmlformats.org/officeDocument/2006/relationships/image" Target="../media/image71.png"/><Relationship Id="rId4" Type="http://schemas.openxmlformats.org/officeDocument/2006/relationships/image" Target="../media/image66.png"/><Relationship Id="rId9" Type="http://schemas.openxmlformats.org/officeDocument/2006/relationships/image" Target="../media/image70.png"/></Relationships>
</file>

<file path=ppt/slides/_rels/slide15.xml.rels><?xml version="1.0" encoding="UTF-8" standalone="yes"?>
<Relationships xmlns="http://schemas.openxmlformats.org/package/2006/relationships"><Relationship Id="rId8" Type="http://schemas.openxmlformats.org/officeDocument/2006/relationships/image" Target="../media/image77.png"/><Relationship Id="rId13" Type="http://schemas.openxmlformats.org/officeDocument/2006/relationships/image" Target="../media/image81.png"/><Relationship Id="rId3" Type="http://schemas.openxmlformats.org/officeDocument/2006/relationships/image" Target="../media/image11.png"/><Relationship Id="rId7" Type="http://schemas.openxmlformats.org/officeDocument/2006/relationships/image" Target="../media/image76.png"/><Relationship Id="rId12"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75.png"/><Relationship Id="rId11" Type="http://schemas.openxmlformats.org/officeDocument/2006/relationships/image" Target="../media/image80.png"/><Relationship Id="rId5" Type="http://schemas.openxmlformats.org/officeDocument/2006/relationships/image" Target="../media/image74.png"/><Relationship Id="rId15" Type="http://schemas.openxmlformats.org/officeDocument/2006/relationships/image" Target="../media/image83.png"/><Relationship Id="rId10" Type="http://schemas.openxmlformats.org/officeDocument/2006/relationships/image" Target="../media/image79.png"/><Relationship Id="rId4" Type="http://schemas.openxmlformats.org/officeDocument/2006/relationships/image" Target="../media/image73.png"/><Relationship Id="rId9" Type="http://schemas.openxmlformats.org/officeDocument/2006/relationships/image" Target="../media/image78.png"/><Relationship Id="rId14" Type="http://schemas.openxmlformats.org/officeDocument/2006/relationships/image" Target="../media/image82.png"/></Relationships>
</file>

<file path=ppt/slides/_rels/slide16.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11.png"/><Relationship Id="rId7" Type="http://schemas.openxmlformats.org/officeDocument/2006/relationships/image" Target="../media/image86.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85.png"/><Relationship Id="rId5" Type="http://schemas.openxmlformats.org/officeDocument/2006/relationships/image" Target="../media/image8.png"/><Relationship Id="rId4" Type="http://schemas.openxmlformats.org/officeDocument/2006/relationships/image" Target="../media/image84.png"/><Relationship Id="rId9" Type="http://schemas.openxmlformats.org/officeDocument/2006/relationships/image" Target="../media/image88.png"/></Relationships>
</file>

<file path=ppt/slides/_rels/slide17.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11.png"/><Relationship Id="rId7" Type="http://schemas.openxmlformats.org/officeDocument/2006/relationships/image" Target="../media/image90.png"/><Relationship Id="rId12" Type="http://schemas.openxmlformats.org/officeDocument/2006/relationships/image" Target="../media/image95.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8.png"/><Relationship Id="rId11" Type="http://schemas.openxmlformats.org/officeDocument/2006/relationships/image" Target="../media/image94.png"/><Relationship Id="rId5" Type="http://schemas.openxmlformats.org/officeDocument/2006/relationships/image" Target="../media/image89.png"/><Relationship Id="rId10" Type="http://schemas.openxmlformats.org/officeDocument/2006/relationships/image" Target="../media/image93.png"/><Relationship Id="rId4" Type="http://schemas.openxmlformats.org/officeDocument/2006/relationships/image" Target="../media/image29.png"/><Relationship Id="rId9" Type="http://schemas.openxmlformats.org/officeDocument/2006/relationships/image" Target="../media/image92.png"/></Relationships>
</file>

<file path=ppt/slides/_rels/slide18.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96.png"/><Relationship Id="rId7" Type="http://schemas.openxmlformats.org/officeDocument/2006/relationships/image" Target="../media/image99.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98.png"/><Relationship Id="rId4" Type="http://schemas.openxmlformats.org/officeDocument/2006/relationships/image" Target="../media/image97.png"/><Relationship Id="rId9" Type="http://schemas.openxmlformats.org/officeDocument/2006/relationships/image" Target="../media/image72.png"/></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38/s41598-026-51371-8" TargetMode="External"/><Relationship Id="rId13" Type="http://schemas.openxmlformats.org/officeDocument/2006/relationships/hyperlink" Target="https://doi.org/10.1007/s44163-026-00842-y" TargetMode="External"/><Relationship Id="rId3" Type="http://schemas.openxmlformats.org/officeDocument/2006/relationships/image" Target="../media/image96.png"/><Relationship Id="rId7" Type="http://schemas.openxmlformats.org/officeDocument/2006/relationships/hyperlink" Target="https://scholar.ui.ac.id/en/publications/feelings-behind-words-a-systematic-review-on-how-effective-is-nlp/" TargetMode="External"/><Relationship Id="rId12" Type="http://schemas.openxmlformats.org/officeDocument/2006/relationships/hyperlink" Target="https://doi.org/10.1016/j.nlp.2025.100162"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hyperlink" Target="https://ouci.dntb.gov.ua/en/works/4NkNNwVj/" TargetMode="External"/><Relationship Id="rId11" Type="http://schemas.openxmlformats.org/officeDocument/2006/relationships/hyperlink" Target="https://doi.org/10.1109/ACCESS.2024.3519308" TargetMode="External"/><Relationship Id="rId5" Type="http://schemas.openxmlformats.org/officeDocument/2006/relationships/hyperlink" Target="https://ouci.dntb.gov.ua/en/works/7PMRQ6D0/" TargetMode="External"/><Relationship Id="rId10" Type="http://schemas.openxmlformats.org/officeDocument/2006/relationships/hyperlink" Target="https://doi.org/10.30871/jaic.v9i5.10157" TargetMode="External"/><Relationship Id="rId4" Type="http://schemas.openxmlformats.org/officeDocument/2006/relationships/image" Target="../media/image8.png"/><Relationship Id="rId9" Type="http://schemas.openxmlformats.org/officeDocument/2006/relationships/hyperlink" Target="https://doi.org/10.1038/s41598-026-35918-3" TargetMode="External"/><Relationship Id="rId14" Type="http://schemas.openxmlformats.org/officeDocument/2006/relationships/hyperlink" Target="https://arxiv.org/abs/1810.048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 name="Picture 7" descr="Gemini_Generated_Image_lm8h5nlm8h5nlm8h"/>
          <p:cNvPicPr>
            <a:picLocks noChangeAspect="1"/>
          </p:cNvPicPr>
          <p:nvPr/>
        </p:nvPicPr>
        <p:blipFill>
          <a:blip r:embed="rId3"/>
          <a:srcRect r="6016"/>
          <a:stretch>
            <a:fillRect/>
          </a:stretch>
        </p:blipFill>
        <p:spPr>
          <a:xfrm>
            <a:off x="0" y="0"/>
            <a:ext cx="12192000" cy="6858635"/>
          </a:xfrm>
          <a:prstGeom prst="rect">
            <a:avLst/>
          </a:prstGeom>
        </p:spPr>
      </p:pic>
      <p:pic>
        <p:nvPicPr>
          <p:cNvPr id="9" name="Google Shape;86;p13" descr="image.png"/>
          <p:cNvPicPr preferRelativeResize="0"/>
          <p:nvPr/>
        </p:nvPicPr>
        <p:blipFill rotWithShape="1">
          <a:blip r:embed="rId4"/>
          <a:srcRect/>
          <a:stretch>
            <a:fillRect/>
          </a:stretch>
        </p:blipFill>
        <p:spPr>
          <a:xfrm>
            <a:off x="3524885" y="6231870"/>
            <a:ext cx="5143500" cy="390525"/>
          </a:xfrm>
          <a:prstGeom prst="rect">
            <a:avLst/>
          </a:prstGeom>
          <a:noFill/>
          <a:ln>
            <a:noFill/>
          </a:ln>
        </p:spPr>
      </p:pic>
      <p:pic>
        <p:nvPicPr>
          <p:cNvPr id="84" name="Google Shape;84;p13" descr="image.png"/>
          <p:cNvPicPr preferRelativeResize="0"/>
          <p:nvPr/>
        </p:nvPicPr>
        <p:blipFill rotWithShape="1">
          <a:blip r:embed="rId5">
            <a:alphaModFix amt="71000"/>
          </a:blip>
          <a:srcRect/>
          <a:stretch>
            <a:fillRect/>
          </a:stretch>
        </p:blipFill>
        <p:spPr>
          <a:xfrm>
            <a:off x="-416755" y="-235605"/>
            <a:ext cx="12192000" cy="6858000"/>
          </a:xfrm>
          <a:prstGeom prst="rect">
            <a:avLst/>
          </a:prstGeom>
          <a:noFill/>
          <a:ln>
            <a:noFill/>
          </a:ln>
        </p:spPr>
      </p:pic>
      <p:pic>
        <p:nvPicPr>
          <p:cNvPr id="85" name="Google Shape;85;p13" descr="image.png"/>
          <p:cNvPicPr preferRelativeResize="0"/>
          <p:nvPr/>
        </p:nvPicPr>
        <p:blipFill rotWithShape="1">
          <a:blip r:embed="rId6"/>
          <a:srcRect/>
          <a:stretch>
            <a:fillRect/>
          </a:stretch>
        </p:blipFill>
        <p:spPr>
          <a:xfrm>
            <a:off x="4424686" y="1707358"/>
            <a:ext cx="2695575" cy="489454"/>
          </a:xfrm>
          <a:prstGeom prst="rect">
            <a:avLst/>
          </a:prstGeom>
          <a:noFill/>
          <a:ln>
            <a:noFill/>
          </a:ln>
        </p:spPr>
      </p:pic>
      <p:pic>
        <p:nvPicPr>
          <p:cNvPr id="86" name="Google Shape;86;p13" descr="image.png"/>
          <p:cNvPicPr preferRelativeResize="0"/>
          <p:nvPr/>
        </p:nvPicPr>
        <p:blipFill rotWithShape="1">
          <a:blip r:embed="rId7"/>
          <a:srcRect/>
          <a:stretch>
            <a:fillRect/>
          </a:stretch>
        </p:blipFill>
        <p:spPr>
          <a:xfrm>
            <a:off x="1988790" y="3884582"/>
            <a:ext cx="8214270" cy="352425"/>
          </a:xfrm>
          <a:prstGeom prst="rect">
            <a:avLst/>
          </a:prstGeom>
          <a:noFill/>
          <a:ln>
            <a:noFill/>
          </a:ln>
        </p:spPr>
      </p:pic>
      <p:sp>
        <p:nvSpPr>
          <p:cNvPr id="87" name="Google Shape;87;p13"/>
          <p:cNvSpPr txBox="1"/>
          <p:nvPr/>
        </p:nvSpPr>
        <p:spPr>
          <a:xfrm>
            <a:off x="2095500" y="2196812"/>
            <a:ext cx="8001000" cy="121793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300" b="0" i="0" u="none" strike="noStrike" cap="none" dirty="0">
                <a:solidFill>
                  <a:srgbClr val="FFFFFF"/>
                </a:solidFill>
                <a:latin typeface="Times New Roman" panose="02020603050405020304" pitchFamily="18" charset="0"/>
                <a:ea typeface="Montserrat ExtraBold"/>
                <a:cs typeface="Times New Roman" panose="02020603050405020304" pitchFamily="18" charset="0"/>
                <a:sym typeface="Montserrat ExtraBold"/>
              </a:rPr>
              <a:t>AI-Based Mental Health Detection</a:t>
            </a:r>
            <a:br>
              <a:rPr lang="en-US" sz="1800" b="0" i="0" u="none" strike="noStrike" cap="none" dirty="0">
                <a:solidFill>
                  <a:schemeClr val="dk1"/>
                </a:solidFill>
                <a:latin typeface="Times New Roman" panose="02020603050405020304" pitchFamily="18" charset="0"/>
                <a:ea typeface="Calibri" panose="020F0502020204030204"/>
                <a:cs typeface="Times New Roman" panose="02020603050405020304" pitchFamily="18" charset="0"/>
                <a:sym typeface="Calibri" panose="020F0502020204030204"/>
              </a:rPr>
            </a:br>
            <a:r>
              <a:rPr lang="en-US" sz="3300" b="0" i="0" u="none" strike="noStrike" cap="none" dirty="0">
                <a:solidFill>
                  <a:srgbClr val="FFFFFF"/>
                </a:solidFill>
                <a:latin typeface="Times New Roman" panose="02020603050405020304" pitchFamily="18" charset="0"/>
                <a:ea typeface="Montserrat ExtraBold"/>
                <a:cs typeface="Times New Roman" panose="02020603050405020304" pitchFamily="18" charset="0"/>
                <a:sym typeface="Montserrat ExtraBold"/>
              </a:rPr>
              <a:t> and Risk Assessment</a:t>
            </a:r>
          </a:p>
        </p:txBody>
      </p:sp>
      <p:sp>
        <p:nvSpPr>
          <p:cNvPr id="88" name="Google Shape;88;p13"/>
          <p:cNvSpPr txBox="1"/>
          <p:nvPr/>
        </p:nvSpPr>
        <p:spPr>
          <a:xfrm>
            <a:off x="2817256" y="3429287"/>
            <a:ext cx="6370796" cy="2286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500" b="0" i="0" u="none" strike="noStrike" cap="none">
                <a:solidFill>
                  <a:srgbClr val="00C9A7"/>
                </a:solidFill>
                <a:latin typeface="Times New Roman" panose="02020603050405020304" pitchFamily="18" charset="0"/>
                <a:ea typeface="Montserrat Medium"/>
                <a:cs typeface="Times New Roman" panose="02020603050405020304" pitchFamily="18" charset="0"/>
                <a:sym typeface="Montserrat Medium"/>
              </a:rPr>
              <a:t>Using Natural Language Processing and Machine Learning</a:t>
            </a:r>
          </a:p>
        </p:txBody>
      </p:sp>
      <p:sp>
        <p:nvSpPr>
          <p:cNvPr id="89" name="Google Shape;89;p13"/>
          <p:cNvSpPr txBox="1"/>
          <p:nvPr/>
        </p:nvSpPr>
        <p:spPr>
          <a:xfrm>
            <a:off x="3263651" y="4147472"/>
            <a:ext cx="1752600" cy="55399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800" b="1" i="0" u="none" strike="noStrike" cap="none" dirty="0">
                <a:solidFill>
                  <a:srgbClr val="8D99AE"/>
                </a:solidFill>
                <a:latin typeface="Times New Roman" panose="02020603050405020304" pitchFamily="18" charset="0"/>
                <a:ea typeface="Inter" panose="02000503000000020004"/>
                <a:cs typeface="Times New Roman" panose="02020603050405020304" pitchFamily="18" charset="0"/>
                <a:sym typeface="Inter" panose="02000503000000020004"/>
              </a:rPr>
              <a:t>BSc (Hons) Cloud Computing</a:t>
            </a:r>
          </a:p>
        </p:txBody>
      </p:sp>
      <p:sp>
        <p:nvSpPr>
          <p:cNvPr id="90" name="Google Shape;90;p13"/>
          <p:cNvSpPr txBox="1"/>
          <p:nvPr/>
        </p:nvSpPr>
        <p:spPr>
          <a:xfrm>
            <a:off x="7532468" y="4131456"/>
            <a:ext cx="1362075" cy="615553"/>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000" b="1" i="0" u="none" strike="noStrike" cap="none" dirty="0">
                <a:solidFill>
                  <a:srgbClr val="8D99AE"/>
                </a:solidFill>
                <a:latin typeface="Times New Roman" panose="02020603050405020304" pitchFamily="18" charset="0"/>
                <a:ea typeface="Inter" panose="02000503000000020004"/>
                <a:cs typeface="Times New Roman" panose="02020603050405020304" pitchFamily="18" charset="0"/>
                <a:sym typeface="Inter" panose="02000503000000020004"/>
              </a:rPr>
              <a:t>Submission: </a:t>
            </a:r>
            <a:r>
              <a:rPr lang="en-US" sz="2000" b="1" dirty="0">
                <a:solidFill>
                  <a:srgbClr val="8D99AE"/>
                </a:solidFill>
                <a:latin typeface="Times New Roman" panose="02020603050405020304" pitchFamily="18" charset="0"/>
                <a:ea typeface="Inter" panose="02000503000000020004"/>
                <a:cs typeface="Times New Roman" panose="02020603050405020304" pitchFamily="18" charset="0"/>
                <a:sym typeface="Inter" panose="02000503000000020004"/>
              </a:rPr>
              <a:t>02/07/</a:t>
            </a:r>
            <a:r>
              <a:rPr lang="en-US" sz="2000" b="1" i="0" u="none" strike="noStrike" cap="none" dirty="0">
                <a:solidFill>
                  <a:srgbClr val="8D99AE"/>
                </a:solidFill>
                <a:latin typeface="Times New Roman" panose="02020603050405020304" pitchFamily="18" charset="0"/>
                <a:ea typeface="Inter" panose="02000503000000020004"/>
                <a:cs typeface="Times New Roman" panose="02020603050405020304" pitchFamily="18" charset="0"/>
                <a:sym typeface="Inter" panose="02000503000000020004"/>
              </a:rPr>
              <a:t>2026</a:t>
            </a:r>
          </a:p>
        </p:txBody>
      </p:sp>
      <p:sp>
        <p:nvSpPr>
          <p:cNvPr id="3" name="Google Shape;90;p13"/>
          <p:cNvSpPr txBox="1"/>
          <p:nvPr/>
        </p:nvSpPr>
        <p:spPr>
          <a:xfrm>
            <a:off x="3524250" y="5494020"/>
            <a:ext cx="5525135" cy="276225"/>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None/>
            </a:pPr>
            <a:endParaRPr lang="en-US" sz="1350" b="0" i="0" u="none" strike="noStrike" cap="none">
              <a:solidFill>
                <a:schemeClr val="bg1"/>
              </a:solidFill>
              <a:latin typeface="Times New Roman" panose="02020603050405020304" pitchFamily="18" charset="0"/>
              <a:ea typeface="Lato" panose="020F0502020204030203"/>
              <a:cs typeface="Times New Roman" panose="02020603050405020304" pitchFamily="18" charset="0"/>
              <a:sym typeface="Lato" panose="020F0502020204030203"/>
            </a:endParaRPr>
          </a:p>
        </p:txBody>
      </p:sp>
      <p:sp>
        <p:nvSpPr>
          <p:cNvPr id="4" name="Google Shape;91;p13"/>
          <p:cNvSpPr txBox="1"/>
          <p:nvPr/>
        </p:nvSpPr>
        <p:spPr>
          <a:xfrm>
            <a:off x="3987210" y="5843905"/>
            <a:ext cx="5708606" cy="481330"/>
          </a:xfrm>
          <a:prstGeom prst="rect">
            <a:avLst/>
          </a:prstGeom>
          <a:noFill/>
          <a:ln>
            <a:noFill/>
          </a:ln>
        </p:spPr>
        <p:txBody>
          <a:bodyPr spcFirstLastPara="1" wrap="square" lIns="0" tIns="0" rIns="0" bIns="0" anchor="t" anchorCtr="0">
            <a:noAutofit/>
          </a:bodyPr>
          <a:lstStyle/>
          <a:p>
            <a:pPr lvl="0">
              <a:lnSpc>
                <a:spcPct val="150000"/>
              </a:lnSpc>
            </a:pPr>
            <a:r>
              <a:rPr lang="en-GB" dirty="0">
                <a:highlight>
                  <a:srgbClr val="008000"/>
                </a:highlight>
              </a:rPr>
              <a:t>Supervisor : Alireza Esfahani</a:t>
            </a:r>
            <a:r>
              <a:rPr lang="en-US" sz="1350" b="0" i="0" u="none" strike="noStrike" cap="none" dirty="0">
                <a:solidFill>
                  <a:schemeClr val="bg1"/>
                </a:solidFill>
                <a:latin typeface="Times New Roman" panose="02020603050405020304" pitchFamily="18" charset="0"/>
                <a:ea typeface="Lato" panose="020F0502020204030203"/>
                <a:cs typeface="Times New Roman" panose="02020603050405020304" pitchFamily="18" charset="0"/>
                <a:sym typeface="Lato" panose="020F0502020204030203"/>
              </a:rPr>
              <a:t>|</a:t>
            </a:r>
            <a:r>
              <a:rPr lang="en-GB" altLang="en-US" sz="1350" b="0" i="0" u="none" strike="noStrike" cap="none" dirty="0">
                <a:solidFill>
                  <a:schemeClr val="bg1"/>
                </a:solidFill>
                <a:latin typeface="Times New Roman" panose="02020603050405020304" pitchFamily="18" charset="0"/>
                <a:ea typeface="Lato" panose="020F0502020204030203"/>
                <a:cs typeface="Times New Roman" panose="02020603050405020304" pitchFamily="18" charset="0"/>
                <a:sym typeface="Lato" panose="020F0502020204030203"/>
              </a:rPr>
              <a:t>                </a:t>
            </a:r>
            <a:r>
              <a:rPr lang="en-US" sz="1350" b="0" i="0" u="none" strike="noStrike" cap="none" dirty="0">
                <a:solidFill>
                  <a:schemeClr val="bg1"/>
                </a:solidFill>
                <a:latin typeface="Times New Roman" panose="02020603050405020304" pitchFamily="18" charset="0"/>
                <a:ea typeface="Lato" panose="020F0502020204030203"/>
                <a:cs typeface="Times New Roman" panose="02020603050405020304" pitchFamily="18" charset="0"/>
                <a:sym typeface="Lato" panose="020F0502020204030203"/>
              </a:rPr>
              <a:t> </a:t>
            </a:r>
            <a:r>
              <a:rPr lang="en-US" sz="2000" b="0" i="0" u="none" strike="noStrike" cap="none" dirty="0">
                <a:solidFill>
                  <a:schemeClr val="bg1"/>
                </a:solidFill>
                <a:latin typeface="Times New Roman" panose="02020603050405020304" pitchFamily="18" charset="0"/>
                <a:ea typeface="Lato" panose="020F0502020204030203"/>
                <a:cs typeface="Times New Roman" panose="02020603050405020304" pitchFamily="18" charset="0"/>
                <a:sym typeface="Lato" panose="020F0502020204030203"/>
              </a:rPr>
              <a:t>STUDENT ID 2239608</a:t>
            </a:r>
          </a:p>
        </p:txBody>
      </p:sp>
      <p:pic>
        <p:nvPicPr>
          <p:cNvPr id="2" name="Google Shape;84;p13" descr="image.png"/>
          <p:cNvPicPr preferRelativeResize="0"/>
          <p:nvPr/>
        </p:nvPicPr>
        <p:blipFill rotWithShape="1">
          <a:blip r:embed="rId8"/>
          <a:srcRect/>
          <a:stretch>
            <a:fillRect/>
          </a:stretch>
        </p:blipFill>
        <p:spPr>
          <a:xfrm>
            <a:off x="3488690" y="4856480"/>
            <a:ext cx="5200650" cy="875665"/>
          </a:xfrm>
          <a:prstGeom prst="roundRect">
            <a:avLst/>
          </a:prstGeom>
          <a:noFill/>
          <a:ln>
            <a:noFill/>
          </a:ln>
        </p:spPr>
      </p:pic>
      <p:sp>
        <p:nvSpPr>
          <p:cNvPr id="5" name="Google Shape;89;p13"/>
          <p:cNvSpPr/>
          <p:nvPr/>
        </p:nvSpPr>
        <p:spPr>
          <a:xfrm>
            <a:off x="3571875" y="4939030"/>
            <a:ext cx="5048250" cy="700405"/>
          </a:xfrm>
          <a:prstGeom prst="rect">
            <a:avLst/>
          </a:prstGeom>
          <a:solidFill>
            <a:srgbClr val="F9F8F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bg1"/>
              </a:solidFill>
              <a:latin typeface="Times New Roman" panose="02020603050405020304" pitchFamily="18" charset="0"/>
              <a:ea typeface="Calibri" panose="020F0502020204030204"/>
              <a:cs typeface="Times New Roman" panose="02020603050405020304" pitchFamily="18" charset="0"/>
              <a:sym typeface="Calibri" panose="020F0502020204030204"/>
            </a:endParaRPr>
          </a:p>
        </p:txBody>
      </p:sp>
      <p:sp>
        <p:nvSpPr>
          <p:cNvPr id="6" name="Google Shape;90;p13"/>
          <p:cNvSpPr txBox="1"/>
          <p:nvPr/>
        </p:nvSpPr>
        <p:spPr>
          <a:xfrm>
            <a:off x="3853180" y="4906789"/>
            <a:ext cx="4766945" cy="899016"/>
          </a:xfrm>
          <a:prstGeom prst="rect">
            <a:avLst/>
          </a:prstGeom>
          <a:noFill/>
          <a:ln>
            <a:noFill/>
          </a:ln>
        </p:spPr>
        <p:txBody>
          <a:bodyPr spcFirstLastPara="1" wrap="square" lIns="0" tIns="0" rIns="0" bIns="0" anchor="t" anchorCtr="0">
            <a:noAutofit/>
          </a:bodyPr>
          <a:lstStyle/>
          <a:p>
            <a:pPr marL="0" marR="0" lvl="0" indent="0" algn="ctr" rtl="0">
              <a:lnSpc>
                <a:spcPct val="150000"/>
              </a:lnSpc>
              <a:spcBef>
                <a:spcPts val="0"/>
              </a:spcBef>
              <a:spcAft>
                <a:spcPts val="0"/>
              </a:spcAft>
              <a:buNone/>
            </a:pPr>
            <a:r>
              <a:rPr lang="en-US" sz="1800" b="1" dirty="0">
                <a:solidFill>
                  <a:srgbClr val="0C353D"/>
                </a:solidFill>
                <a:latin typeface="Times New Roman" panose="02020603050405020304" pitchFamily="18" charset="0"/>
                <a:ea typeface="Lato" panose="020F0502020204030203"/>
                <a:cs typeface="Times New Roman" panose="02020603050405020304" pitchFamily="18" charset="0"/>
                <a:sym typeface="Lato" panose="020F0502020204030203"/>
              </a:rPr>
              <a:t>Student </a:t>
            </a:r>
            <a:r>
              <a:rPr lang="en-US" sz="1800" b="1" dirty="0" err="1">
                <a:solidFill>
                  <a:srgbClr val="0C353D"/>
                </a:solidFill>
                <a:latin typeface="Times New Roman" panose="02020603050405020304" pitchFamily="18" charset="0"/>
                <a:ea typeface="Lato" panose="020F0502020204030203"/>
                <a:cs typeface="Times New Roman" panose="02020603050405020304" pitchFamily="18" charset="0"/>
                <a:sym typeface="Lato" panose="020F0502020204030203"/>
              </a:rPr>
              <a:t>Name:BUBA</a:t>
            </a:r>
            <a:r>
              <a:rPr lang="en-US" sz="1800" b="1" dirty="0">
                <a:solidFill>
                  <a:srgbClr val="0C353D"/>
                </a:solidFill>
                <a:latin typeface="Times New Roman" panose="02020603050405020304" pitchFamily="18" charset="0"/>
                <a:ea typeface="Lato" panose="020F0502020204030203"/>
                <a:cs typeface="Times New Roman" panose="02020603050405020304" pitchFamily="18" charset="0"/>
                <a:sym typeface="Lato" panose="020F0502020204030203"/>
              </a:rPr>
              <a:t> TUNKARA </a:t>
            </a:r>
            <a:r>
              <a:rPr lang="en-US" sz="1800" b="1" dirty="0" err="1">
                <a:solidFill>
                  <a:srgbClr val="0C353D"/>
                </a:solidFill>
                <a:latin typeface="Times New Roman" panose="02020603050405020304" pitchFamily="18" charset="0"/>
                <a:ea typeface="Lato" panose="020F0502020204030203"/>
                <a:cs typeface="Times New Roman" panose="02020603050405020304" pitchFamily="18" charset="0"/>
                <a:sym typeface="Lato" panose="020F0502020204030203"/>
              </a:rPr>
              <a:t>TUNKARA</a:t>
            </a:r>
            <a:r>
              <a:rPr lang="en-US" sz="1800" b="1" dirty="0">
                <a:solidFill>
                  <a:srgbClr val="0C353D"/>
                </a:solidFill>
                <a:latin typeface="Times New Roman" panose="02020603050405020304" pitchFamily="18" charset="0"/>
                <a:ea typeface="Lato" panose="020F0502020204030203"/>
                <a:cs typeface="Times New Roman" panose="02020603050405020304" pitchFamily="18" charset="0"/>
                <a:sym typeface="Lato" panose="020F0502020204030203"/>
              </a:rPr>
              <a:t> </a:t>
            </a:r>
            <a:endParaRPr lang="en-US" sz="1800" b="1" i="0" u="none" strike="noStrike" cap="none" dirty="0">
              <a:solidFill>
                <a:srgbClr val="0C353D"/>
              </a:solidFill>
              <a:latin typeface="Times New Roman" panose="02020603050405020304" pitchFamily="18" charset="0"/>
              <a:ea typeface="Lato" panose="020F0502020204030203"/>
              <a:cs typeface="Times New Roman" panose="02020603050405020304" pitchFamily="18" charset="0"/>
              <a:sym typeface="Lato" panose="020F0502020204030203"/>
            </a:endParaRPr>
          </a:p>
        </p:txBody>
      </p:sp>
      <p:sp>
        <p:nvSpPr>
          <p:cNvPr id="7" name="Google Shape;91;p13"/>
          <p:cNvSpPr txBox="1"/>
          <p:nvPr/>
        </p:nvSpPr>
        <p:spPr>
          <a:xfrm>
            <a:off x="5548947" y="4577080"/>
            <a:ext cx="1810385" cy="395605"/>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None/>
            </a:pPr>
            <a:r>
              <a:rPr lang="en-GB" altLang="en-US" sz="1200" b="1" i="1" u="none" strike="noStrike" cap="none">
                <a:solidFill>
                  <a:schemeClr val="bg1"/>
                </a:solidFill>
                <a:latin typeface="Times New Roman" panose="02020603050405020304" pitchFamily="18" charset="0"/>
                <a:ea typeface="Lato" panose="020F0502020204030203"/>
                <a:cs typeface="Times New Roman" panose="02020603050405020304" pitchFamily="18" charset="0"/>
                <a:sym typeface="Lato" panose="020F0502020204030203"/>
              </a:rPr>
              <a:t>Presented By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94"/>
        <p:cNvGrpSpPr/>
        <p:nvPr/>
      </p:nvGrpSpPr>
      <p:grpSpPr>
        <a:xfrm>
          <a:off x="0" y="0"/>
          <a:ext cx="0" cy="0"/>
          <a:chOff x="0" y="0"/>
          <a:chExt cx="0" cy="0"/>
        </a:xfrm>
      </p:grpSpPr>
      <p:pic>
        <p:nvPicPr>
          <p:cNvPr id="18" name="Google Shape;268;p21" descr="image.png"/>
          <p:cNvPicPr preferRelativeResize="0"/>
          <p:nvPr/>
        </p:nvPicPr>
        <p:blipFill rotWithShape="1">
          <a:blip r:embed="rId3"/>
          <a:srcRect/>
          <a:stretch>
            <a:fillRect/>
          </a:stretch>
        </p:blipFill>
        <p:spPr>
          <a:xfrm>
            <a:off x="481292" y="2278021"/>
            <a:ext cx="5324475" cy="3253740"/>
          </a:xfrm>
          <a:prstGeom prst="rect">
            <a:avLst/>
          </a:prstGeom>
          <a:noFill/>
          <a:ln>
            <a:noFill/>
          </a:ln>
        </p:spPr>
      </p:pic>
      <p:pic>
        <p:nvPicPr>
          <p:cNvPr id="97" name="Google Shape;97;p14" descr="image.png"/>
          <p:cNvPicPr preferRelativeResize="0"/>
          <p:nvPr/>
        </p:nvPicPr>
        <p:blipFill rotWithShape="1">
          <a:blip r:embed="rId4"/>
          <a:srcRect/>
          <a:stretch>
            <a:fillRect/>
          </a:stretch>
        </p:blipFill>
        <p:spPr>
          <a:xfrm>
            <a:off x="581025" y="981075"/>
            <a:ext cx="11029950" cy="38100"/>
          </a:xfrm>
          <a:prstGeom prst="rect">
            <a:avLst/>
          </a:prstGeom>
          <a:noFill/>
          <a:ln>
            <a:noFill/>
          </a:ln>
        </p:spPr>
      </p:pic>
      <p:sp>
        <p:nvSpPr>
          <p:cNvPr id="98" name="Google Shape;98;p14"/>
          <p:cNvSpPr txBox="1"/>
          <p:nvPr/>
        </p:nvSpPr>
        <p:spPr>
          <a:xfrm>
            <a:off x="481292" y="1371599"/>
            <a:ext cx="11199719" cy="553998"/>
          </a:xfrm>
          <a:prstGeom prst="rect">
            <a:avLst/>
          </a:prstGeom>
          <a:noFill/>
          <a:ln>
            <a:noFill/>
          </a:ln>
        </p:spPr>
        <p:txBody>
          <a:bodyPr spcFirstLastPara="1" wrap="square" lIns="0" tIns="0" rIns="0" bIns="0" anchor="t" anchorCtr="0">
            <a:spAutoFit/>
          </a:bodyPr>
          <a:lstStyle/>
          <a:p>
            <a:pPr lvl="0">
              <a:lnSpc>
                <a:spcPct val="150000"/>
              </a:lnSpc>
            </a:pPr>
            <a:r>
              <a:rPr lang="en-GB" sz="1200" dirty="0">
                <a:solidFill>
                  <a:schemeClr val="bg1"/>
                </a:solidFill>
                <a:latin typeface="Inter" panose="020B0604020202020204" charset="0"/>
                <a:ea typeface="Inter" panose="020B0604020202020204" charset="0"/>
              </a:rPr>
              <a:t>Then the entire experiment pipeline is taught, from preprocessing, feature extraction, model training and evaluation. All five models are statistically compared and discussed with regard to ethical implications, limitations and final conclusions and directions for future research (Hameed et al., 2025).</a:t>
            </a:r>
            <a:endParaRPr lang="en-US" altLang="en-US" sz="1200" b="1" u="none" strike="noStrike" cap="none" dirty="0">
              <a:solidFill>
                <a:schemeClr val="bg1"/>
              </a:solidFill>
              <a:latin typeface="Inter" panose="020B0604020202020204" charset="0"/>
              <a:ea typeface="Inter" panose="020B0604020202020204" charset="0"/>
              <a:cs typeface="Inter" panose="02000503000000020004"/>
              <a:sym typeface="Inter" panose="02000503000000020004"/>
            </a:endParaRPr>
          </a:p>
        </p:txBody>
      </p:sp>
      <p:sp>
        <p:nvSpPr>
          <p:cNvPr id="99" name="Google Shape;99;p14"/>
          <p:cNvSpPr txBox="1"/>
          <p:nvPr/>
        </p:nvSpPr>
        <p:spPr>
          <a:xfrm>
            <a:off x="624166" y="2408899"/>
            <a:ext cx="5038725" cy="3908762"/>
          </a:xfrm>
          <a:prstGeom prst="rect">
            <a:avLst/>
          </a:prstGeom>
          <a:noFill/>
          <a:ln>
            <a:noFill/>
          </a:ln>
        </p:spPr>
        <p:txBody>
          <a:bodyPr spcFirstLastPara="1" wrap="square" lIns="0" tIns="0" rIns="0" bIns="0" anchor="t" anchorCtr="0">
            <a:spAutoFit/>
          </a:bodyPr>
          <a:lstStyle/>
          <a:p>
            <a:pPr marL="171450" lvl="0" indent="-171450">
              <a:buFont typeface="Arial" panose="020B0604020202020204" pitchFamily="34" charset="0"/>
              <a:buChar char="•"/>
            </a:pPr>
            <a:r>
              <a:rPr lang="en-US" sz="1600" b="1" dirty="0">
                <a:solidFill>
                  <a:schemeClr val="bg1">
                    <a:lumMod val="75000"/>
                  </a:schemeClr>
                </a:solidFill>
              </a:rPr>
              <a:t>Introduction — The Growing Mental Health Crisis</a:t>
            </a:r>
          </a:p>
          <a:p>
            <a:pPr marL="171450" lvl="0" indent="-171450">
              <a:buFont typeface="Arial" panose="020B0604020202020204" pitchFamily="34" charset="0"/>
              <a:buChar char="•"/>
            </a:pPr>
            <a:r>
              <a:rPr lang="en-US" sz="1600" b="1" dirty="0">
                <a:solidFill>
                  <a:schemeClr val="bg1">
                    <a:lumMod val="75000"/>
                  </a:schemeClr>
                </a:solidFill>
              </a:rPr>
              <a:t>Why NLP and Machine Learning?</a:t>
            </a:r>
          </a:p>
          <a:p>
            <a:pPr marL="171450" lvl="0" indent="-171450">
              <a:buFont typeface="Arial" panose="020B0604020202020204" pitchFamily="34" charset="0"/>
              <a:buChar char="•"/>
            </a:pPr>
            <a:r>
              <a:rPr lang="en-US" sz="1600" b="1" dirty="0">
                <a:solidFill>
                  <a:schemeClr val="bg1">
                    <a:lumMod val="75000"/>
                  </a:schemeClr>
                </a:solidFill>
              </a:rPr>
              <a:t>Research Aim, Objectives and Research Questions</a:t>
            </a:r>
          </a:p>
          <a:p>
            <a:pPr marL="171450" lvl="0" indent="-171450">
              <a:buFont typeface="Arial" panose="020B0604020202020204" pitchFamily="34" charset="0"/>
              <a:buChar char="•"/>
            </a:pPr>
            <a:r>
              <a:rPr lang="en-US" sz="1600" b="1" dirty="0">
                <a:solidFill>
                  <a:schemeClr val="bg1">
                    <a:lumMod val="75000"/>
                  </a:schemeClr>
                </a:solidFill>
              </a:rPr>
              <a:t>Literature Review</a:t>
            </a:r>
          </a:p>
          <a:p>
            <a:pPr marL="171450" lvl="0" indent="-171450">
              <a:buFont typeface="Arial" panose="020B0604020202020204" pitchFamily="34" charset="0"/>
              <a:buChar char="•"/>
            </a:pPr>
            <a:r>
              <a:rPr lang="en-US" sz="1600" b="1" dirty="0">
                <a:solidFill>
                  <a:schemeClr val="bg1">
                    <a:lumMod val="75000"/>
                  </a:schemeClr>
                </a:solidFill>
              </a:rPr>
              <a:t>Dataset — Reddit Mental Health Corpus</a:t>
            </a:r>
          </a:p>
          <a:p>
            <a:pPr marL="171450" lvl="0" indent="-171450">
              <a:buFont typeface="Arial" panose="020B0604020202020204" pitchFamily="34" charset="0"/>
              <a:buChar char="•"/>
            </a:pPr>
            <a:r>
              <a:rPr lang="en-US" sz="1600" b="1" dirty="0">
                <a:solidFill>
                  <a:schemeClr val="bg1">
                    <a:lumMod val="75000"/>
                  </a:schemeClr>
                </a:solidFill>
              </a:rPr>
              <a:t>Research Design — DSRM</a:t>
            </a:r>
          </a:p>
          <a:p>
            <a:pPr marL="171450" lvl="0" indent="-171450">
              <a:buFont typeface="Arial" panose="020B0604020202020204" pitchFamily="34" charset="0"/>
              <a:buChar char="•"/>
            </a:pPr>
            <a:r>
              <a:rPr lang="en-US" sz="1600" b="1" dirty="0">
                <a:solidFill>
                  <a:schemeClr val="bg1">
                    <a:lumMod val="75000"/>
                  </a:schemeClr>
                </a:solidFill>
              </a:rPr>
              <a:t>Preprocessing and Feature Extraction</a:t>
            </a:r>
          </a:p>
          <a:p>
            <a:pPr marL="171450" lvl="0" indent="-171450">
              <a:buFont typeface="Arial" panose="020B0604020202020204" pitchFamily="34" charset="0"/>
              <a:buChar char="•"/>
            </a:pPr>
            <a:r>
              <a:rPr lang="en-US" sz="1600" b="1" dirty="0">
                <a:solidFill>
                  <a:schemeClr val="bg1">
                    <a:lumMod val="75000"/>
                  </a:schemeClr>
                </a:solidFill>
              </a:rPr>
              <a:t>Model Architecture and Training Configurations</a:t>
            </a:r>
          </a:p>
          <a:p>
            <a:pPr marL="171450" lvl="0" indent="-171450">
              <a:buFont typeface="Arial" panose="020B0604020202020204" pitchFamily="34" charset="0"/>
              <a:buChar char="•"/>
            </a:pPr>
            <a:r>
              <a:rPr lang="en-US" sz="1600" b="1" dirty="0">
                <a:solidFill>
                  <a:schemeClr val="bg1">
                    <a:lumMod val="75000"/>
                  </a:schemeClr>
                </a:solidFill>
              </a:rPr>
              <a:t>Results — Classical Machine Learning Models</a:t>
            </a:r>
          </a:p>
          <a:p>
            <a:pPr marL="171450" lvl="0" indent="-171450">
              <a:buFont typeface="Arial" panose="020B0604020202020204" pitchFamily="34" charset="0"/>
              <a:buChar char="•"/>
            </a:pPr>
            <a:r>
              <a:rPr lang="en-US" sz="1600" b="1" dirty="0">
                <a:solidFill>
                  <a:schemeClr val="bg1">
                    <a:lumMod val="75000"/>
                  </a:schemeClr>
                </a:solidFill>
              </a:rPr>
              <a:t>Results — Transformer Models</a:t>
            </a:r>
          </a:p>
          <a:p>
            <a:pPr marL="171450" lvl="0" indent="-171450">
              <a:buFont typeface="Arial" panose="020B0604020202020204" pitchFamily="34" charset="0"/>
              <a:buChar char="•"/>
            </a:pPr>
            <a:r>
              <a:rPr lang="en-US" sz="1600" b="1" dirty="0">
                <a:solidFill>
                  <a:schemeClr val="bg1">
                    <a:lumMod val="75000"/>
                  </a:schemeClr>
                </a:solidFill>
              </a:rPr>
              <a:t>Comparative Performance Analysis</a:t>
            </a:r>
          </a:p>
          <a:p>
            <a:pPr marL="171450" lvl="0" indent="-171450">
              <a:buFont typeface="Arial" panose="020B0604020202020204" pitchFamily="34" charset="0"/>
              <a:buChar char="•"/>
            </a:pPr>
            <a:r>
              <a:rPr lang="en-US" sz="1600" b="1" dirty="0">
                <a:solidFill>
                  <a:schemeClr val="bg1">
                    <a:lumMod val="75000"/>
                  </a:schemeClr>
                </a:solidFill>
              </a:rPr>
              <a:t>Statistical Testing and Error Analysis</a:t>
            </a:r>
          </a:p>
          <a:p>
            <a:pPr marL="171450" lvl="0" indent="-171450">
              <a:buFont typeface="Arial" panose="020B0604020202020204" pitchFamily="34" charset="0"/>
              <a:buChar char="•"/>
            </a:pPr>
            <a:r>
              <a:rPr lang="en-US" sz="1600" b="1" dirty="0">
                <a:solidFill>
                  <a:schemeClr val="bg1">
                    <a:lumMod val="75000"/>
                  </a:schemeClr>
                </a:solidFill>
              </a:rPr>
              <a:t>Ethics and Limitations</a:t>
            </a:r>
          </a:p>
          <a:p>
            <a:pPr marL="171450" indent="-171450">
              <a:buFont typeface="Arial" panose="020B0604020202020204" pitchFamily="34" charset="0"/>
              <a:buChar char="•"/>
            </a:pPr>
            <a:r>
              <a:rPr lang="en-US" sz="1600" b="1" dirty="0">
                <a:solidFill>
                  <a:schemeClr val="bg1">
                    <a:lumMod val="75000"/>
                  </a:schemeClr>
                </a:solidFill>
              </a:rPr>
              <a:t>Conclusions and Future Directions</a:t>
            </a:r>
            <a:br>
              <a:rPr lang="en-US" dirty="0">
                <a:solidFill>
                  <a:schemeClr val="bg1">
                    <a:lumMod val="75000"/>
                  </a:schemeClr>
                </a:solidFill>
              </a:rPr>
            </a:br>
            <a:endParaRPr lang="en-US" altLang="en-US" dirty="0">
              <a:solidFill>
                <a:schemeClr val="bg1">
                  <a:lumMod val="75000"/>
                </a:schemeClr>
              </a:solidFill>
              <a:sym typeface="Inter" panose="02000503000000020004"/>
            </a:endParaRPr>
          </a:p>
        </p:txBody>
      </p:sp>
      <p:pic>
        <p:nvPicPr>
          <p:cNvPr id="103" name="Google Shape;103;p14" descr="image.png"/>
          <p:cNvPicPr preferRelativeResize="0"/>
          <p:nvPr/>
        </p:nvPicPr>
        <p:blipFill rotWithShape="1">
          <a:blip r:embed="rId5"/>
          <a:srcRect/>
          <a:stretch>
            <a:fillRect/>
          </a:stretch>
        </p:blipFill>
        <p:spPr>
          <a:xfrm>
            <a:off x="239526" y="609599"/>
            <a:ext cx="152400" cy="152400"/>
          </a:xfrm>
          <a:prstGeom prst="rect">
            <a:avLst/>
          </a:prstGeom>
          <a:noFill/>
          <a:ln>
            <a:noFill/>
          </a:ln>
        </p:spPr>
      </p:pic>
      <p:sp>
        <p:nvSpPr>
          <p:cNvPr id="108" name="Google Shape;108;p14"/>
          <p:cNvSpPr txBox="1"/>
          <p:nvPr/>
        </p:nvSpPr>
        <p:spPr>
          <a:xfrm>
            <a:off x="581025" y="470356"/>
            <a:ext cx="11581447" cy="430887"/>
          </a:xfrm>
          <a:prstGeom prst="rect">
            <a:avLst/>
          </a:prstGeom>
          <a:noFill/>
          <a:ln>
            <a:noFill/>
          </a:ln>
        </p:spPr>
        <p:txBody>
          <a:bodyPr spcFirstLastPara="1" wrap="square" lIns="0" tIns="0" rIns="0" bIns="0" anchor="ctr" anchorCtr="0">
            <a:spAutoFit/>
          </a:bodyPr>
          <a:lstStyle/>
          <a:p>
            <a:pPr lvl="0"/>
            <a:r>
              <a:rPr lang="en-US" sz="2800" b="1" dirty="0">
                <a:solidFill>
                  <a:schemeClr val="bg2">
                    <a:lumMod val="60000"/>
                    <a:lumOff val="40000"/>
                  </a:schemeClr>
                </a:solidFill>
                <a:latin typeface="Inter" panose="020B0604020202020204" charset="0"/>
                <a:ea typeface="Inter" panose="020B0604020202020204" charset="0"/>
              </a:rPr>
              <a:t>AGENDA</a:t>
            </a:r>
            <a:endParaRPr lang="en-US" sz="2550" b="1" i="0" u="none" strike="noStrike" cap="none" dirty="0">
              <a:solidFill>
                <a:schemeClr val="bg2">
                  <a:lumMod val="60000"/>
                  <a:lumOff val="40000"/>
                </a:schemeClr>
              </a:solidFill>
              <a:latin typeface="Inter" panose="020B0604020202020204" charset="0"/>
              <a:ea typeface="Inter" panose="020B0604020202020204" charset="0"/>
              <a:cs typeface="Montserrat"/>
              <a:sym typeface="Montserrat"/>
            </a:endParaRPr>
          </a:p>
        </p:txBody>
      </p:sp>
      <p:pic>
        <p:nvPicPr>
          <p:cNvPr id="7" name="Picture 6"/>
          <p:cNvPicPr>
            <a:picLocks noChangeAspect="1"/>
          </p:cNvPicPr>
          <p:nvPr/>
        </p:nvPicPr>
        <p:blipFill rotWithShape="1">
          <a:blip r:embed="rId6"/>
          <a:srcRect l="9927" r="10386"/>
          <a:stretch/>
        </p:blipFill>
        <p:spPr>
          <a:xfrm>
            <a:off x="6214692" y="2193746"/>
            <a:ext cx="5396283" cy="378268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533520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94"/>
        <p:cNvGrpSpPr/>
        <p:nvPr/>
      </p:nvGrpSpPr>
      <p:grpSpPr>
        <a:xfrm>
          <a:off x="0" y="0"/>
          <a:ext cx="0" cy="0"/>
          <a:chOff x="0" y="0"/>
          <a:chExt cx="0" cy="0"/>
        </a:xfrm>
      </p:grpSpPr>
      <p:pic>
        <p:nvPicPr>
          <p:cNvPr id="95" name="Google Shape;95;p14"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97" name="Google Shape;97;p14" descr="image.png"/>
          <p:cNvPicPr preferRelativeResize="0"/>
          <p:nvPr/>
        </p:nvPicPr>
        <p:blipFill rotWithShape="1">
          <a:blip r:embed="rId4"/>
          <a:srcRect/>
          <a:stretch>
            <a:fillRect/>
          </a:stretch>
        </p:blipFill>
        <p:spPr>
          <a:xfrm>
            <a:off x="581025" y="981075"/>
            <a:ext cx="11029950" cy="38100"/>
          </a:xfrm>
          <a:prstGeom prst="rect">
            <a:avLst/>
          </a:prstGeom>
          <a:noFill/>
          <a:ln>
            <a:noFill/>
          </a:ln>
        </p:spPr>
      </p:pic>
      <p:sp>
        <p:nvSpPr>
          <p:cNvPr id="98" name="Google Shape;98;p14"/>
          <p:cNvSpPr txBox="1"/>
          <p:nvPr/>
        </p:nvSpPr>
        <p:spPr>
          <a:xfrm>
            <a:off x="866775" y="2293937"/>
            <a:ext cx="5419727"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Global Impact: More than 1 billion people around the world have a mental health problem (WHO, 2022).</a:t>
            </a:r>
          </a:p>
        </p:txBody>
      </p:sp>
      <p:sp>
        <p:nvSpPr>
          <p:cNvPr id="99" name="Google Shape;99;p14"/>
          <p:cNvSpPr txBox="1"/>
          <p:nvPr/>
        </p:nvSpPr>
        <p:spPr>
          <a:xfrm>
            <a:off x="866775" y="2894012"/>
            <a:ext cx="5707446" cy="830997"/>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Critical Treatment Gap</a:t>
            </a:r>
            <a:r>
              <a:rPr lang="en-GB"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 </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CTG</a:t>
            </a:r>
            <a:r>
              <a:rPr lang="en-GB"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 </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Over 75% of people in low/middle income countries do not receive any formal treatment</a:t>
            </a:r>
            <a:r>
              <a:rPr lang="en-US" altLang="en-US" sz="1200" b="1" dirty="0">
                <a:solidFill>
                  <a:srgbClr val="D4D4D4"/>
                </a:solidFill>
                <a:latin typeface="Inter" panose="02000503000000020004"/>
                <a:ea typeface="Inter" panose="02000503000000020004"/>
                <a:cs typeface="Inter" panose="02000503000000020004"/>
                <a:sym typeface="Inter" panose="02000503000000020004"/>
              </a:rPr>
              <a:t> (Mushtaq et al., 2025).</a:t>
            </a:r>
            <a:endPar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endParaRPr>
          </a:p>
          <a:p>
            <a:pPr marL="0" marR="0" lvl="0" indent="0" algn="l" rtl="0">
              <a:lnSpc>
                <a:spcPct val="150000"/>
              </a:lnSpc>
              <a:spcBef>
                <a:spcPts val="0"/>
              </a:spcBef>
              <a:spcAft>
                <a:spcPts val="0"/>
              </a:spcAft>
              <a:buNone/>
            </a:pPr>
            <a:r>
              <a:rPr 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a:t>
            </a:r>
          </a:p>
        </p:txBody>
      </p:sp>
      <p:sp>
        <p:nvSpPr>
          <p:cNvPr id="100" name="Google Shape;100;p14"/>
          <p:cNvSpPr txBox="1"/>
          <p:nvPr/>
        </p:nvSpPr>
        <p:spPr>
          <a:xfrm>
            <a:off x="866775" y="3494087"/>
            <a:ext cx="5419727"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Silent Prevalence: Depression, anxiety and PTSD are very common and are underdiagnosed.</a:t>
            </a:r>
          </a:p>
        </p:txBody>
      </p:sp>
      <p:sp>
        <p:nvSpPr>
          <p:cNvPr id="101" name="Google Shape;101;p14"/>
          <p:cNvSpPr txBox="1"/>
          <p:nvPr/>
        </p:nvSpPr>
        <p:spPr>
          <a:xfrm>
            <a:off x="866775" y="4094162"/>
            <a:ext cx="5419727" cy="83058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System Bottleneck: The traditional clinical method is time-consuming, costly and not geographically available.</a:t>
            </a:r>
          </a:p>
          <a:p>
            <a:pPr marL="0" marR="0" lvl="0" indent="0" algn="l" rtl="0">
              <a:lnSpc>
                <a:spcPct val="150000"/>
              </a:lnSpc>
              <a:spcBef>
                <a:spcPts val="0"/>
              </a:spcBef>
              <a:spcAft>
                <a:spcPts val="0"/>
              </a:spcAft>
              <a:buNone/>
            </a:pPr>
            <a:endPar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endParaRPr>
          </a:p>
        </p:txBody>
      </p:sp>
      <p:sp>
        <p:nvSpPr>
          <p:cNvPr id="102" name="Google Shape;102;p14"/>
          <p:cNvSpPr txBox="1"/>
          <p:nvPr/>
        </p:nvSpPr>
        <p:spPr>
          <a:xfrm>
            <a:off x="866775" y="4776787"/>
            <a:ext cx="5419727"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Digital Signals: Social media produces millions of digital posts a day with important psychological signals.</a:t>
            </a:r>
          </a:p>
        </p:txBody>
      </p:sp>
      <p:pic>
        <p:nvPicPr>
          <p:cNvPr id="103" name="Google Shape;103;p14" descr="image.png"/>
          <p:cNvPicPr preferRelativeResize="0"/>
          <p:nvPr/>
        </p:nvPicPr>
        <p:blipFill rotWithShape="1">
          <a:blip r:embed="rId5"/>
          <a:srcRect/>
          <a:stretch>
            <a:fillRect/>
          </a:stretch>
        </p:blipFill>
        <p:spPr>
          <a:xfrm>
            <a:off x="581025" y="2376487"/>
            <a:ext cx="152400" cy="152400"/>
          </a:xfrm>
          <a:prstGeom prst="rect">
            <a:avLst/>
          </a:prstGeom>
          <a:noFill/>
          <a:ln>
            <a:noFill/>
          </a:ln>
        </p:spPr>
      </p:pic>
      <p:pic>
        <p:nvPicPr>
          <p:cNvPr id="104" name="Google Shape;104;p14" descr="image.png"/>
          <p:cNvPicPr preferRelativeResize="0"/>
          <p:nvPr/>
        </p:nvPicPr>
        <p:blipFill rotWithShape="1">
          <a:blip r:embed="rId5"/>
          <a:srcRect/>
          <a:stretch>
            <a:fillRect/>
          </a:stretch>
        </p:blipFill>
        <p:spPr>
          <a:xfrm>
            <a:off x="581025" y="2976562"/>
            <a:ext cx="152400" cy="152400"/>
          </a:xfrm>
          <a:prstGeom prst="rect">
            <a:avLst/>
          </a:prstGeom>
          <a:noFill/>
          <a:ln>
            <a:noFill/>
          </a:ln>
        </p:spPr>
      </p:pic>
      <p:pic>
        <p:nvPicPr>
          <p:cNvPr id="105" name="Google Shape;105;p14" descr="image.png"/>
          <p:cNvPicPr preferRelativeResize="0"/>
          <p:nvPr/>
        </p:nvPicPr>
        <p:blipFill rotWithShape="1">
          <a:blip r:embed="rId5"/>
          <a:srcRect/>
          <a:stretch>
            <a:fillRect/>
          </a:stretch>
        </p:blipFill>
        <p:spPr>
          <a:xfrm>
            <a:off x="581025" y="3576637"/>
            <a:ext cx="152400" cy="152400"/>
          </a:xfrm>
          <a:prstGeom prst="rect">
            <a:avLst/>
          </a:prstGeom>
          <a:noFill/>
          <a:ln>
            <a:noFill/>
          </a:ln>
        </p:spPr>
      </p:pic>
      <p:pic>
        <p:nvPicPr>
          <p:cNvPr id="106" name="Google Shape;106;p14" descr="image.png"/>
          <p:cNvPicPr preferRelativeResize="0"/>
          <p:nvPr/>
        </p:nvPicPr>
        <p:blipFill rotWithShape="1">
          <a:blip r:embed="rId5"/>
          <a:srcRect/>
          <a:stretch>
            <a:fillRect/>
          </a:stretch>
        </p:blipFill>
        <p:spPr>
          <a:xfrm>
            <a:off x="567033" y="4357052"/>
            <a:ext cx="152400" cy="152400"/>
          </a:xfrm>
          <a:prstGeom prst="rect">
            <a:avLst/>
          </a:prstGeom>
          <a:noFill/>
          <a:ln>
            <a:noFill/>
          </a:ln>
        </p:spPr>
      </p:pic>
      <p:pic>
        <p:nvPicPr>
          <p:cNvPr id="107" name="Google Shape;107;p14" descr="image.png"/>
          <p:cNvPicPr preferRelativeResize="0"/>
          <p:nvPr/>
        </p:nvPicPr>
        <p:blipFill rotWithShape="1">
          <a:blip r:embed="rId5"/>
          <a:srcRect/>
          <a:stretch>
            <a:fillRect/>
          </a:stretch>
        </p:blipFill>
        <p:spPr>
          <a:xfrm>
            <a:off x="540429" y="4848542"/>
            <a:ext cx="152400" cy="152400"/>
          </a:xfrm>
          <a:prstGeom prst="rect">
            <a:avLst/>
          </a:prstGeom>
          <a:noFill/>
          <a:ln>
            <a:noFill/>
          </a:ln>
        </p:spPr>
      </p:pic>
      <p:sp>
        <p:nvSpPr>
          <p:cNvPr id="108" name="Google Shape;108;p14"/>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The Growing </a:t>
            </a:r>
            <a:r>
              <a:rPr lang="en-US" sz="2550" b="1" i="0" u="none" strike="noStrike" cap="none">
                <a:solidFill>
                  <a:srgbClr val="1E90FF"/>
                </a:solidFill>
                <a:latin typeface="Montserrat"/>
                <a:ea typeface="Montserrat"/>
                <a:cs typeface="Montserrat"/>
                <a:sym typeface="Montserrat"/>
              </a:rPr>
              <a:t>Mental Health Crisis</a:t>
            </a:r>
          </a:p>
        </p:txBody>
      </p:sp>
      <p:pic>
        <p:nvPicPr>
          <p:cNvPr id="2" name="Picture 2" descr="C:\Users\DELL\AppData\Local\Temp\ksohtml2220\wps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7969885" y="1376680"/>
            <a:ext cx="2408555" cy="5030470"/>
          </a:xfrm>
          <a:prstGeom prst="rect">
            <a:avLst/>
          </a:prstGeom>
          <a:noFill/>
          <a:ln>
            <a:noFill/>
          </a:ln>
        </p:spPr>
      </p:pic>
      <p:sp>
        <p:nvSpPr>
          <p:cNvPr id="3" name="Text Box 2"/>
          <p:cNvSpPr txBox="1"/>
          <p:nvPr/>
        </p:nvSpPr>
        <p:spPr>
          <a:xfrm>
            <a:off x="7449185" y="6529387"/>
            <a:ext cx="5080000" cy="229870"/>
          </a:xfrm>
          <a:prstGeom prst="rect">
            <a:avLst/>
          </a:prstGeom>
        </p:spPr>
        <p:txBody>
          <a:bodyPr>
            <a:spAutoFit/>
          </a:bodyPr>
          <a:lstStyle/>
          <a:p>
            <a:pPr defTabSz="266700"/>
            <a:r>
              <a:rPr lang="en-US" altLang="zh-CN" sz="900" b="1">
                <a:solidFill>
                  <a:schemeClr val="bg1"/>
                </a:solidFill>
                <a:latin typeface="Calibri" panose="020F0502020204030204"/>
                <a:ea typeface="SimSun" panose="02010600030101010101" pitchFamily="2" charset="-122"/>
              </a:rPr>
              <a:t>Figure: Overview of Social Media Data Flow for Mental Health NLP Research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112"/>
        <p:cNvGrpSpPr/>
        <p:nvPr/>
      </p:nvGrpSpPr>
      <p:grpSpPr>
        <a:xfrm>
          <a:off x="0" y="0"/>
          <a:ext cx="0" cy="0"/>
          <a:chOff x="0" y="0"/>
          <a:chExt cx="0" cy="0"/>
        </a:xfrm>
      </p:grpSpPr>
      <p:pic>
        <p:nvPicPr>
          <p:cNvPr id="113" name="Google Shape;113;p15"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114" name="Google Shape;114;p15" descr="image.png"/>
          <p:cNvPicPr preferRelativeResize="0"/>
          <p:nvPr/>
        </p:nvPicPr>
        <p:blipFill rotWithShape="1">
          <a:blip r:embed="rId4"/>
          <a:srcRect/>
          <a:stretch>
            <a:fillRect/>
          </a:stretch>
        </p:blipFill>
        <p:spPr>
          <a:xfrm>
            <a:off x="581025" y="4757737"/>
            <a:ext cx="11029950" cy="438150"/>
          </a:xfrm>
          <a:prstGeom prst="rect">
            <a:avLst/>
          </a:prstGeom>
          <a:noFill/>
          <a:ln>
            <a:noFill/>
          </a:ln>
        </p:spPr>
      </p:pic>
      <p:pic>
        <p:nvPicPr>
          <p:cNvPr id="115" name="Google Shape;115;p15" descr="image.png"/>
          <p:cNvPicPr preferRelativeResize="0"/>
          <p:nvPr/>
        </p:nvPicPr>
        <p:blipFill rotWithShape="1">
          <a:blip r:embed="rId5"/>
          <a:srcRect/>
          <a:stretch>
            <a:fillRect/>
          </a:stretch>
        </p:blipFill>
        <p:spPr>
          <a:xfrm>
            <a:off x="581025" y="2480945"/>
            <a:ext cx="3517900" cy="2139315"/>
          </a:xfrm>
          <a:prstGeom prst="rect">
            <a:avLst/>
          </a:prstGeom>
          <a:noFill/>
          <a:ln>
            <a:noFill/>
          </a:ln>
        </p:spPr>
      </p:pic>
      <p:pic>
        <p:nvPicPr>
          <p:cNvPr id="116" name="Google Shape;116;p15" descr="image.png"/>
          <p:cNvPicPr preferRelativeResize="0"/>
          <p:nvPr/>
        </p:nvPicPr>
        <p:blipFill rotWithShape="1">
          <a:blip r:embed="rId6"/>
          <a:srcRect/>
          <a:stretch>
            <a:fillRect/>
          </a:stretch>
        </p:blipFill>
        <p:spPr>
          <a:xfrm>
            <a:off x="4337000" y="2481262"/>
            <a:ext cx="3517850" cy="1990725"/>
          </a:xfrm>
          <a:prstGeom prst="rect">
            <a:avLst/>
          </a:prstGeom>
          <a:noFill/>
          <a:ln>
            <a:noFill/>
          </a:ln>
        </p:spPr>
      </p:pic>
      <p:pic>
        <p:nvPicPr>
          <p:cNvPr id="117" name="Google Shape;117;p15" descr="image.png"/>
          <p:cNvPicPr preferRelativeResize="0"/>
          <p:nvPr/>
        </p:nvPicPr>
        <p:blipFill rotWithShape="1">
          <a:blip r:embed="rId7"/>
          <a:srcRect/>
          <a:stretch>
            <a:fillRect/>
          </a:stretch>
        </p:blipFill>
        <p:spPr>
          <a:xfrm>
            <a:off x="8093075" y="2480945"/>
            <a:ext cx="3517900" cy="2074545"/>
          </a:xfrm>
          <a:prstGeom prst="rect">
            <a:avLst/>
          </a:prstGeom>
          <a:noFill/>
          <a:ln>
            <a:noFill/>
          </a:ln>
        </p:spPr>
      </p:pic>
      <p:pic>
        <p:nvPicPr>
          <p:cNvPr id="118" name="Google Shape;118;p15" descr="image.png"/>
          <p:cNvPicPr preferRelativeResize="0"/>
          <p:nvPr/>
        </p:nvPicPr>
        <p:blipFill rotWithShape="1">
          <a:blip r:embed="rId8"/>
          <a:srcRect/>
          <a:stretch>
            <a:fillRect/>
          </a:stretch>
        </p:blipFill>
        <p:spPr>
          <a:xfrm>
            <a:off x="819150" y="2719387"/>
            <a:ext cx="685800" cy="228600"/>
          </a:xfrm>
          <a:prstGeom prst="rect">
            <a:avLst/>
          </a:prstGeom>
          <a:noFill/>
          <a:ln>
            <a:noFill/>
          </a:ln>
        </p:spPr>
      </p:pic>
      <p:pic>
        <p:nvPicPr>
          <p:cNvPr id="119" name="Google Shape;119;p15" descr="image.png"/>
          <p:cNvPicPr preferRelativeResize="0"/>
          <p:nvPr/>
        </p:nvPicPr>
        <p:blipFill rotWithShape="1">
          <a:blip r:embed="rId9"/>
          <a:srcRect/>
          <a:stretch>
            <a:fillRect/>
          </a:stretch>
        </p:blipFill>
        <p:spPr>
          <a:xfrm>
            <a:off x="4575125" y="2738437"/>
            <a:ext cx="852487" cy="228600"/>
          </a:xfrm>
          <a:prstGeom prst="rect">
            <a:avLst/>
          </a:prstGeom>
          <a:noFill/>
          <a:ln>
            <a:noFill/>
          </a:ln>
        </p:spPr>
      </p:pic>
      <p:pic>
        <p:nvPicPr>
          <p:cNvPr id="120" name="Google Shape;120;p15" descr="image.png"/>
          <p:cNvPicPr preferRelativeResize="0"/>
          <p:nvPr/>
        </p:nvPicPr>
        <p:blipFill rotWithShape="1">
          <a:blip r:embed="rId10"/>
          <a:srcRect/>
          <a:stretch>
            <a:fillRect/>
          </a:stretch>
        </p:blipFill>
        <p:spPr>
          <a:xfrm>
            <a:off x="8331100" y="2719387"/>
            <a:ext cx="804862" cy="228600"/>
          </a:xfrm>
          <a:prstGeom prst="rect">
            <a:avLst/>
          </a:prstGeom>
          <a:noFill/>
          <a:ln>
            <a:noFill/>
          </a:ln>
        </p:spPr>
      </p:pic>
      <p:pic>
        <p:nvPicPr>
          <p:cNvPr id="121" name="Google Shape;121;p15" descr="image.png"/>
          <p:cNvPicPr preferRelativeResize="0"/>
          <p:nvPr/>
        </p:nvPicPr>
        <p:blipFill rotWithShape="1">
          <a:blip r:embed="rId11"/>
          <a:srcRect/>
          <a:stretch>
            <a:fillRect/>
          </a:stretch>
        </p:blipFill>
        <p:spPr>
          <a:xfrm>
            <a:off x="581025" y="981075"/>
            <a:ext cx="11029950" cy="38100"/>
          </a:xfrm>
          <a:prstGeom prst="rect">
            <a:avLst/>
          </a:prstGeom>
          <a:noFill/>
          <a:ln>
            <a:noFill/>
          </a:ln>
        </p:spPr>
      </p:pic>
      <p:sp>
        <p:nvSpPr>
          <p:cNvPr id="122" name="Google Shape;122;p15"/>
          <p:cNvSpPr txBox="1"/>
          <p:nvPr/>
        </p:nvSpPr>
        <p:spPr>
          <a:xfrm>
            <a:off x="581025" y="5005387"/>
            <a:ext cx="11029950" cy="73866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200" b="0" i="1" u="none" strike="noStrike" cap="none" dirty="0">
                <a:solidFill>
                  <a:srgbClr val="8D99AE"/>
                </a:solidFill>
                <a:latin typeface="Inter" panose="02000503000000020004"/>
                <a:ea typeface="Inter" panose="02000503000000020004"/>
                <a:cs typeface="Inter" panose="02000503000000020004"/>
                <a:sym typeface="Inter" panose="02000503000000020004"/>
              </a:rPr>
              <a:t>"</a:t>
            </a:r>
            <a:r>
              <a:rPr lang="en-US" altLang="en-US" sz="1800" b="0" i="1" u="none" strike="noStrike" cap="none" dirty="0">
                <a:solidFill>
                  <a:srgbClr val="8D99AE"/>
                </a:solidFill>
                <a:latin typeface="Inter" panose="02000503000000020004"/>
                <a:ea typeface="Inter" panose="02000503000000020004"/>
                <a:cs typeface="Inter" panose="02000503000000020004"/>
                <a:sym typeface="Inter" panose="02000503000000020004"/>
              </a:rPr>
              <a:t>This new perspective changes the way clinical intervention is viewed from a reactive crisis control to a proactive and scalable screening</a:t>
            </a:r>
            <a:r>
              <a:rPr lang="en-US" altLang="en-US" sz="1200" b="0" i="1" u="none" strike="noStrike" cap="none" dirty="0">
                <a:solidFill>
                  <a:srgbClr val="8D99AE"/>
                </a:solidFill>
                <a:latin typeface="Inter" panose="02000503000000020004"/>
                <a:ea typeface="Inter" panose="02000503000000020004"/>
                <a:cs typeface="Inter" panose="02000503000000020004"/>
                <a:sym typeface="Inter" panose="02000503000000020004"/>
              </a:rPr>
              <a:t>.</a:t>
            </a:r>
          </a:p>
          <a:p>
            <a:pPr marL="0" marR="0" lvl="0" indent="0" algn="ctr" rtl="0">
              <a:spcBef>
                <a:spcPts val="0"/>
              </a:spcBef>
              <a:spcAft>
                <a:spcPts val="0"/>
              </a:spcAft>
              <a:buNone/>
            </a:pPr>
            <a:r>
              <a:rPr lang="en-US" sz="1200" b="0" i="1" u="none" strike="noStrike" cap="none" dirty="0">
                <a:solidFill>
                  <a:srgbClr val="8D99AE"/>
                </a:solidFill>
                <a:latin typeface="Inter" panose="02000503000000020004"/>
                <a:ea typeface="Inter" panose="02000503000000020004"/>
                <a:cs typeface="Inter" panose="02000503000000020004"/>
                <a:sym typeface="Inter" panose="02000503000000020004"/>
              </a:rPr>
              <a:t>"</a:t>
            </a:r>
          </a:p>
        </p:txBody>
      </p:sp>
      <p:sp>
        <p:nvSpPr>
          <p:cNvPr id="123" name="Google Shape;123;p15"/>
          <p:cNvSpPr txBox="1"/>
          <p:nvPr/>
        </p:nvSpPr>
        <p:spPr>
          <a:xfrm>
            <a:off x="1104900" y="3062287"/>
            <a:ext cx="2755850" cy="22860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500" b="1" i="0" u="none" strike="noStrike" cap="none">
                <a:solidFill>
                  <a:srgbClr val="FFFFFF"/>
                </a:solidFill>
                <a:latin typeface="Montserrat"/>
                <a:ea typeface="Montserrat"/>
                <a:cs typeface="Montserrat"/>
                <a:sym typeface="Montserrat"/>
              </a:rPr>
              <a:t>Massive Scale</a:t>
            </a:r>
          </a:p>
        </p:txBody>
      </p:sp>
      <p:sp>
        <p:nvSpPr>
          <p:cNvPr id="124" name="Google Shape;124;p15"/>
          <p:cNvSpPr txBox="1"/>
          <p:nvPr/>
        </p:nvSpPr>
        <p:spPr>
          <a:xfrm>
            <a:off x="819150" y="3433762"/>
            <a:ext cx="3041600" cy="1384995"/>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Scale: NLP systems can handle thousands of text streams at once, providing insights that would be impossible to gather manually at this scale (</a:t>
            </a:r>
            <a:r>
              <a:rPr lang="en-US" altLang="en-US" sz="1200" b="1" i="0" u="none" strike="noStrike" cap="none" dirty="0" err="1">
                <a:solidFill>
                  <a:srgbClr val="D4D4D4"/>
                </a:solidFill>
                <a:latin typeface="Inter" panose="02000503000000020004"/>
                <a:ea typeface="Inter" panose="02000503000000020004"/>
                <a:cs typeface="Inter" panose="02000503000000020004"/>
                <a:sym typeface="Inter" panose="02000503000000020004"/>
              </a:rPr>
              <a:t>yulianti</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et al., 2026</a:t>
            </a:r>
            <a:r>
              <a:rPr lang="en-US" altLang="en-US" sz="1050" b="0" i="0" u="none" strike="noStrike" cap="none" dirty="0">
                <a:solidFill>
                  <a:srgbClr val="D4D4D4"/>
                </a:solidFill>
                <a:latin typeface="Inter" panose="02000503000000020004"/>
                <a:ea typeface="Inter" panose="02000503000000020004"/>
                <a:cs typeface="Inter" panose="02000503000000020004"/>
                <a:sym typeface="Inter" panose="02000503000000020004"/>
              </a:rPr>
              <a:t>).</a:t>
            </a:r>
          </a:p>
        </p:txBody>
      </p:sp>
      <p:sp>
        <p:nvSpPr>
          <p:cNvPr id="125" name="Google Shape;125;p15"/>
          <p:cNvSpPr txBox="1"/>
          <p:nvPr/>
        </p:nvSpPr>
        <p:spPr>
          <a:xfrm>
            <a:off x="4841825" y="3081337"/>
            <a:ext cx="2774900" cy="22860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500" b="1" i="0" u="none" strike="noStrike" cap="none">
                <a:solidFill>
                  <a:srgbClr val="FFFFFF"/>
                </a:solidFill>
                <a:latin typeface="Montserrat"/>
                <a:ea typeface="Montserrat"/>
                <a:cs typeface="Montserrat"/>
                <a:sym typeface="Montserrat"/>
              </a:rPr>
              <a:t>High Speed</a:t>
            </a:r>
          </a:p>
        </p:txBody>
      </p:sp>
      <p:sp>
        <p:nvSpPr>
          <p:cNvPr id="126" name="Google Shape;126;p15"/>
          <p:cNvSpPr txBox="1"/>
          <p:nvPr/>
        </p:nvSpPr>
        <p:spPr>
          <a:xfrm>
            <a:off x="4575125" y="3452812"/>
            <a:ext cx="3041600" cy="1292662"/>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b="1" i="0" u="none" strike="noStrike" cap="none" dirty="0">
                <a:solidFill>
                  <a:srgbClr val="D4D4D4"/>
                </a:solidFill>
                <a:latin typeface="Inter" panose="02000503000000020004"/>
                <a:ea typeface="Inter" panose="02000503000000020004"/>
                <a:cs typeface="Inter" panose="02000503000000020004"/>
                <a:sym typeface="Inter" panose="02000503000000020004"/>
              </a:rPr>
              <a:t>Auto Text Screening detects early risk factors and language patterns prior to a true clinical escalation in the real world</a:t>
            </a:r>
            <a:r>
              <a:rPr lang="en-US" altLang="en-US" b="0" i="0" u="none" strike="noStrike" cap="none" dirty="0">
                <a:solidFill>
                  <a:srgbClr val="D4D4D4"/>
                </a:solidFill>
                <a:latin typeface="Inter" panose="02000503000000020004"/>
                <a:ea typeface="Inter" panose="02000503000000020004"/>
                <a:cs typeface="Inter" panose="02000503000000020004"/>
                <a:sym typeface="Inter" panose="02000503000000020004"/>
              </a:rPr>
              <a:t>.</a:t>
            </a:r>
          </a:p>
        </p:txBody>
      </p:sp>
      <p:sp>
        <p:nvSpPr>
          <p:cNvPr id="127" name="Google Shape;127;p15"/>
          <p:cNvSpPr txBox="1"/>
          <p:nvPr/>
        </p:nvSpPr>
        <p:spPr>
          <a:xfrm>
            <a:off x="8616850" y="3062287"/>
            <a:ext cx="2755999" cy="22860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500" b="1" i="0" u="none" strike="noStrike" cap="none">
                <a:solidFill>
                  <a:srgbClr val="FFFFFF"/>
                </a:solidFill>
                <a:latin typeface="Montserrat"/>
                <a:ea typeface="Montserrat"/>
                <a:cs typeface="Montserrat"/>
                <a:sym typeface="Montserrat"/>
              </a:rPr>
              <a:t>Deep Context</a:t>
            </a:r>
          </a:p>
        </p:txBody>
      </p:sp>
      <p:sp>
        <p:nvSpPr>
          <p:cNvPr id="128" name="Google Shape;128;p15"/>
          <p:cNvSpPr txBox="1"/>
          <p:nvPr/>
        </p:nvSpPr>
        <p:spPr>
          <a:xfrm>
            <a:off x="8331100" y="3433762"/>
            <a:ext cx="3041749" cy="113107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SOTA Transformer architectures (such as BERT) are able to capture </a:t>
            </a:r>
            <a:r>
              <a:rPr lang="en-US" altLang="en-US" sz="1200" b="1" dirty="0">
                <a:solidFill>
                  <a:srgbClr val="D4D4D4"/>
                </a:solidFill>
                <a:latin typeface="Inter" panose="02000503000000020004"/>
                <a:ea typeface="Inter" panose="02000503000000020004"/>
                <a:sym typeface="Inter" panose="02000503000000020004"/>
              </a:rPr>
              <a:t>subtle</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and context-specific </a:t>
            </a:r>
            <a:r>
              <a:rPr lang="en-US" altLang="en-US" sz="1200" b="1" dirty="0">
                <a:solidFill>
                  <a:srgbClr val="D4D4D4"/>
                </a:solidFill>
                <a:latin typeface="Inter" panose="02000503000000020004"/>
                <a:ea typeface="Inter" panose="02000503000000020004"/>
                <a:sym typeface="Inter" panose="02000503000000020004"/>
              </a:rPr>
              <a:t>expressions</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of emotion and semantic variations</a:t>
            </a:r>
            <a:r>
              <a:rPr lang="en-US" altLang="en-US" sz="1050" b="0" i="0" u="none" strike="noStrike" cap="none" dirty="0">
                <a:solidFill>
                  <a:srgbClr val="D4D4D4"/>
                </a:solidFill>
                <a:latin typeface="Inter" panose="02000503000000020004"/>
                <a:ea typeface="Inter" panose="02000503000000020004"/>
                <a:cs typeface="Inter" panose="02000503000000020004"/>
                <a:sym typeface="Inter" panose="02000503000000020004"/>
              </a:rPr>
              <a:t>.</a:t>
            </a:r>
          </a:p>
        </p:txBody>
      </p:sp>
      <p:pic>
        <p:nvPicPr>
          <p:cNvPr id="129" name="Google Shape;129;p15" descr="image.png"/>
          <p:cNvPicPr preferRelativeResize="0"/>
          <p:nvPr/>
        </p:nvPicPr>
        <p:blipFill rotWithShape="1">
          <a:blip r:embed="rId12"/>
          <a:srcRect/>
          <a:stretch>
            <a:fillRect/>
          </a:stretch>
        </p:blipFill>
        <p:spPr>
          <a:xfrm>
            <a:off x="819150" y="3081337"/>
            <a:ext cx="190500" cy="190500"/>
          </a:xfrm>
          <a:prstGeom prst="rect">
            <a:avLst/>
          </a:prstGeom>
          <a:noFill/>
          <a:ln>
            <a:noFill/>
          </a:ln>
        </p:spPr>
      </p:pic>
      <p:pic>
        <p:nvPicPr>
          <p:cNvPr id="130" name="Google Shape;130;p15" descr="image.png"/>
          <p:cNvPicPr preferRelativeResize="0"/>
          <p:nvPr/>
        </p:nvPicPr>
        <p:blipFill rotWithShape="1">
          <a:blip r:embed="rId13"/>
          <a:srcRect/>
          <a:stretch>
            <a:fillRect/>
          </a:stretch>
        </p:blipFill>
        <p:spPr>
          <a:xfrm>
            <a:off x="4575125" y="3100387"/>
            <a:ext cx="171450" cy="190500"/>
          </a:xfrm>
          <a:prstGeom prst="rect">
            <a:avLst/>
          </a:prstGeom>
          <a:noFill/>
          <a:ln>
            <a:noFill/>
          </a:ln>
        </p:spPr>
      </p:pic>
      <p:pic>
        <p:nvPicPr>
          <p:cNvPr id="131" name="Google Shape;131;p15" descr="image.png"/>
          <p:cNvPicPr preferRelativeResize="0"/>
          <p:nvPr/>
        </p:nvPicPr>
        <p:blipFill rotWithShape="1">
          <a:blip r:embed="rId14"/>
          <a:srcRect/>
          <a:stretch>
            <a:fillRect/>
          </a:stretch>
        </p:blipFill>
        <p:spPr>
          <a:xfrm>
            <a:off x="8331100" y="3081337"/>
            <a:ext cx="190500" cy="190500"/>
          </a:xfrm>
          <a:prstGeom prst="rect">
            <a:avLst/>
          </a:prstGeom>
          <a:noFill/>
          <a:ln>
            <a:noFill/>
          </a:ln>
        </p:spPr>
      </p:pic>
      <p:sp>
        <p:nvSpPr>
          <p:cNvPr id="132" name="Google Shape;132;p15"/>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Why </a:t>
            </a:r>
            <a:r>
              <a:rPr lang="en-US" sz="2550" b="1" i="0" u="none" strike="noStrike" cap="none">
                <a:solidFill>
                  <a:srgbClr val="1E90FF"/>
                </a:solidFill>
                <a:latin typeface="Montserrat"/>
                <a:ea typeface="Montserrat"/>
                <a:cs typeface="Montserrat"/>
                <a:sym typeface="Montserrat"/>
              </a:rPr>
              <a:t>NLP and Machine Learning</a:t>
            </a:r>
            <a:r>
              <a:rPr lang="en-US" sz="2550" b="1" i="0" u="none" strike="noStrike" cap="none">
                <a:solidFill>
                  <a:srgbClr val="FFFFFF"/>
                </a:solidFill>
                <a:latin typeface="Montserrat"/>
                <a:ea typeface="Montserrat"/>
                <a:cs typeface="Montserrat"/>
                <a:sym typeface="Montserrat"/>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136"/>
        <p:cNvGrpSpPr/>
        <p:nvPr/>
      </p:nvGrpSpPr>
      <p:grpSpPr>
        <a:xfrm>
          <a:off x="0" y="0"/>
          <a:ext cx="0" cy="0"/>
          <a:chOff x="0" y="0"/>
          <a:chExt cx="0" cy="0"/>
        </a:xfrm>
      </p:grpSpPr>
      <p:pic>
        <p:nvPicPr>
          <p:cNvPr id="137" name="Google Shape;137;p16"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138" name="Google Shape;138;p16" descr="image.png"/>
          <p:cNvPicPr preferRelativeResize="0"/>
          <p:nvPr/>
        </p:nvPicPr>
        <p:blipFill rotWithShape="1">
          <a:blip r:embed="rId4"/>
          <a:srcRect/>
          <a:stretch>
            <a:fillRect/>
          </a:stretch>
        </p:blipFill>
        <p:spPr>
          <a:xfrm>
            <a:off x="581025" y="2214562"/>
            <a:ext cx="5324475" cy="3248025"/>
          </a:xfrm>
          <a:prstGeom prst="rect">
            <a:avLst/>
          </a:prstGeom>
          <a:noFill/>
          <a:ln>
            <a:noFill/>
          </a:ln>
        </p:spPr>
      </p:pic>
      <p:pic>
        <p:nvPicPr>
          <p:cNvPr id="139" name="Google Shape;139;p16" descr="image.png"/>
          <p:cNvPicPr preferRelativeResize="0"/>
          <p:nvPr/>
        </p:nvPicPr>
        <p:blipFill rotWithShape="1">
          <a:blip r:embed="rId5"/>
          <a:srcRect/>
          <a:stretch>
            <a:fillRect/>
          </a:stretch>
        </p:blipFill>
        <p:spPr>
          <a:xfrm>
            <a:off x="6286500" y="2214562"/>
            <a:ext cx="5324475" cy="3019425"/>
          </a:xfrm>
          <a:prstGeom prst="rect">
            <a:avLst/>
          </a:prstGeom>
          <a:noFill/>
          <a:ln>
            <a:noFill/>
          </a:ln>
        </p:spPr>
      </p:pic>
      <p:pic>
        <p:nvPicPr>
          <p:cNvPr id="140" name="Google Shape;140;p16" descr="image.png"/>
          <p:cNvPicPr preferRelativeResize="0"/>
          <p:nvPr/>
        </p:nvPicPr>
        <p:blipFill rotWithShape="1">
          <a:blip r:embed="rId6"/>
          <a:srcRect/>
          <a:stretch>
            <a:fillRect/>
          </a:stretch>
        </p:blipFill>
        <p:spPr>
          <a:xfrm>
            <a:off x="581025" y="981075"/>
            <a:ext cx="11029950" cy="38100"/>
          </a:xfrm>
          <a:prstGeom prst="rect">
            <a:avLst/>
          </a:prstGeom>
          <a:noFill/>
          <a:ln>
            <a:noFill/>
          </a:ln>
        </p:spPr>
      </p:pic>
      <p:sp>
        <p:nvSpPr>
          <p:cNvPr id="141" name="Google Shape;141;p16"/>
          <p:cNvSpPr txBox="1"/>
          <p:nvPr/>
        </p:nvSpPr>
        <p:spPr>
          <a:xfrm>
            <a:off x="1133475" y="2452687"/>
            <a:ext cx="4533900" cy="22860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500" b="1" i="0" u="none" strike="noStrike" cap="none">
                <a:solidFill>
                  <a:srgbClr val="FFFFFF"/>
                </a:solidFill>
                <a:latin typeface="Montserrat"/>
                <a:ea typeface="Montserrat"/>
                <a:cs typeface="Montserrat"/>
                <a:sym typeface="Montserrat"/>
              </a:rPr>
              <a:t>4 SMART Objectives</a:t>
            </a:r>
          </a:p>
        </p:txBody>
      </p:sp>
      <p:sp>
        <p:nvSpPr>
          <p:cNvPr id="142" name="Google Shape;142;p16"/>
          <p:cNvSpPr txBox="1"/>
          <p:nvPr/>
        </p:nvSpPr>
        <p:spPr>
          <a:xfrm>
            <a:off x="6791325" y="2452687"/>
            <a:ext cx="4581525" cy="22860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500" b="1" i="0" u="none" strike="noStrike" cap="none">
                <a:solidFill>
                  <a:srgbClr val="FFFFFF"/>
                </a:solidFill>
                <a:latin typeface="Montserrat"/>
                <a:ea typeface="Montserrat"/>
                <a:cs typeface="Montserrat"/>
                <a:sym typeface="Montserrat"/>
              </a:rPr>
              <a:t>Core Research Questions</a:t>
            </a:r>
          </a:p>
        </p:txBody>
      </p:sp>
      <p:pic>
        <p:nvPicPr>
          <p:cNvPr id="143" name="Google Shape;143;p16" descr="image.png"/>
          <p:cNvPicPr preferRelativeResize="0"/>
          <p:nvPr/>
        </p:nvPicPr>
        <p:blipFill rotWithShape="1">
          <a:blip r:embed="rId7"/>
          <a:srcRect/>
          <a:stretch>
            <a:fillRect/>
          </a:stretch>
        </p:blipFill>
        <p:spPr>
          <a:xfrm>
            <a:off x="847725" y="2471737"/>
            <a:ext cx="190500" cy="190500"/>
          </a:xfrm>
          <a:prstGeom prst="rect">
            <a:avLst/>
          </a:prstGeom>
          <a:noFill/>
          <a:ln>
            <a:noFill/>
          </a:ln>
        </p:spPr>
      </p:pic>
      <p:sp>
        <p:nvSpPr>
          <p:cNvPr id="144" name="Google Shape;144;p16"/>
          <p:cNvSpPr txBox="1"/>
          <p:nvPr/>
        </p:nvSpPr>
        <p:spPr>
          <a:xfrm>
            <a:off x="1133475" y="2779712"/>
            <a:ext cx="4533900"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Literature Review: Synthesise NLP &amp; Machine Learning approaches employed by Clinical detection frameworks.  </a:t>
            </a:r>
          </a:p>
        </p:txBody>
      </p:sp>
      <p:sp>
        <p:nvSpPr>
          <p:cNvPr id="145" name="Google Shape;145;p16"/>
          <p:cNvSpPr txBox="1"/>
          <p:nvPr/>
        </p:nvSpPr>
        <p:spPr>
          <a:xfrm>
            <a:off x="1133475" y="3379787"/>
            <a:ext cx="4533900"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Data Pipeline: Gather, normalize and clean a multi-class public corpus of Reddit mental health text. </a:t>
            </a:r>
          </a:p>
        </p:txBody>
      </p:sp>
      <p:sp>
        <p:nvSpPr>
          <p:cNvPr id="146" name="Google Shape;146;p16"/>
          <p:cNvSpPr txBox="1"/>
          <p:nvPr/>
        </p:nvSpPr>
        <p:spPr>
          <a:xfrm>
            <a:off x="1133475" y="3979862"/>
            <a:ext cx="4533900"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Pipeline Design:</a:t>
            </a:r>
            <a:r>
              <a:rPr lang="en-GB"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Head-to-head Evaluation</a:t>
            </a:r>
            <a:r>
              <a:rPr lang="en-GB"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 </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Build five different pipeline models (SVM, RF, LR, BERT, MentalBERT).</a:t>
            </a:r>
            <a:r>
              <a:rPr 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a:t>
            </a:r>
          </a:p>
        </p:txBody>
      </p:sp>
      <p:sp>
        <p:nvSpPr>
          <p:cNvPr id="147" name="Google Shape;147;p16"/>
          <p:cNvSpPr txBox="1"/>
          <p:nvPr/>
        </p:nvSpPr>
        <p:spPr>
          <a:xfrm>
            <a:off x="1133475" y="4579937"/>
            <a:ext cx="4533900" cy="83058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Statistical Validation: Use F1, Accuracy, ROC AUC and McNemar's testing to assess performance.</a:t>
            </a:r>
          </a:p>
          <a:p>
            <a:pPr marL="0" marR="0" lvl="0" indent="0" algn="l" rtl="0">
              <a:lnSpc>
                <a:spcPct val="150000"/>
              </a:lnSpc>
              <a:spcBef>
                <a:spcPts val="0"/>
              </a:spcBef>
              <a:spcAft>
                <a:spcPts val="0"/>
              </a:spcAft>
              <a:buNone/>
            </a:pPr>
            <a:endPar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endParaRPr>
          </a:p>
        </p:txBody>
      </p:sp>
      <p:pic>
        <p:nvPicPr>
          <p:cNvPr id="148" name="Google Shape;148;p16" descr="image.png"/>
          <p:cNvPicPr preferRelativeResize="0"/>
          <p:nvPr/>
        </p:nvPicPr>
        <p:blipFill rotWithShape="1">
          <a:blip r:embed="rId8"/>
          <a:srcRect/>
          <a:stretch>
            <a:fillRect/>
          </a:stretch>
        </p:blipFill>
        <p:spPr>
          <a:xfrm>
            <a:off x="6553200" y="2471737"/>
            <a:ext cx="142875" cy="190500"/>
          </a:xfrm>
          <a:prstGeom prst="rect">
            <a:avLst/>
          </a:prstGeom>
          <a:noFill/>
          <a:ln>
            <a:noFill/>
          </a:ln>
        </p:spPr>
      </p:pic>
      <p:sp>
        <p:nvSpPr>
          <p:cNvPr id="149" name="Google Shape;149;p16"/>
          <p:cNvSpPr txBox="1"/>
          <p:nvPr/>
        </p:nvSpPr>
        <p:spPr>
          <a:xfrm>
            <a:off x="6838950" y="2779712"/>
            <a:ext cx="4533900"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RQ1:</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How well do classical ML models classify non-binary mental health text under sparse feature spaces?  </a:t>
            </a:r>
          </a:p>
        </p:txBody>
      </p:sp>
      <p:sp>
        <p:nvSpPr>
          <p:cNvPr id="150" name="Google Shape;150;p16"/>
          <p:cNvSpPr txBox="1"/>
          <p:nvPr/>
        </p:nvSpPr>
        <p:spPr>
          <a:xfrm>
            <a:off x="6838950" y="3379787"/>
            <a:ext cx="4533900"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RQ2:</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Can domain-adapted pre-training (MentalBERT) improve the performance over generic BERT in a statistical manner? </a:t>
            </a:r>
          </a:p>
        </p:txBody>
      </p:sp>
      <p:sp>
        <p:nvSpPr>
          <p:cNvPr id="151" name="Google Shape;151;p16"/>
          <p:cNvSpPr txBox="1"/>
          <p:nvPr/>
        </p:nvSpPr>
        <p:spPr>
          <a:xfrm>
            <a:off x="6838950" y="3979862"/>
            <a:ext cx="4533900"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RQ3:</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Which is the best model for low-latency assessment?  </a:t>
            </a:r>
          </a:p>
        </p:txBody>
      </p:sp>
      <p:sp>
        <p:nvSpPr>
          <p:cNvPr id="152" name="Google Shape;152;p16"/>
          <p:cNvSpPr txBox="1"/>
          <p:nvPr/>
        </p:nvSpPr>
        <p:spPr>
          <a:xfrm>
            <a:off x="6838950" y="4351337"/>
            <a:ext cx="4533900" cy="110744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RQ4:</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Does the difference between the performance of the classical and the transformer translate to a mathematical difference?</a:t>
            </a:r>
          </a:p>
          <a:p>
            <a:pPr marL="0" marR="0" lvl="0" indent="0" algn="l" rtl="0">
              <a:lnSpc>
                <a:spcPct val="150000"/>
              </a:lnSpc>
              <a:spcBef>
                <a:spcPts val="0"/>
              </a:spcBef>
              <a:spcAft>
                <a:spcPts val="0"/>
              </a:spcAft>
              <a:buNone/>
            </a:pPr>
            <a:endPar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endParaRPr>
          </a:p>
        </p:txBody>
      </p:sp>
      <p:pic>
        <p:nvPicPr>
          <p:cNvPr id="153" name="Google Shape;153;p16" descr="image.png"/>
          <p:cNvPicPr preferRelativeResize="0"/>
          <p:nvPr/>
        </p:nvPicPr>
        <p:blipFill rotWithShape="1">
          <a:blip r:embed="rId9"/>
          <a:srcRect/>
          <a:stretch>
            <a:fillRect/>
          </a:stretch>
        </p:blipFill>
        <p:spPr>
          <a:xfrm>
            <a:off x="847725" y="2862262"/>
            <a:ext cx="152400" cy="152400"/>
          </a:xfrm>
          <a:prstGeom prst="rect">
            <a:avLst/>
          </a:prstGeom>
          <a:noFill/>
          <a:ln>
            <a:noFill/>
          </a:ln>
        </p:spPr>
      </p:pic>
      <p:pic>
        <p:nvPicPr>
          <p:cNvPr id="154" name="Google Shape;154;p16" descr="image.png"/>
          <p:cNvPicPr preferRelativeResize="0"/>
          <p:nvPr/>
        </p:nvPicPr>
        <p:blipFill rotWithShape="1">
          <a:blip r:embed="rId9"/>
          <a:srcRect/>
          <a:stretch>
            <a:fillRect/>
          </a:stretch>
        </p:blipFill>
        <p:spPr>
          <a:xfrm>
            <a:off x="847725" y="3462337"/>
            <a:ext cx="152400" cy="152400"/>
          </a:xfrm>
          <a:prstGeom prst="rect">
            <a:avLst/>
          </a:prstGeom>
          <a:noFill/>
          <a:ln>
            <a:noFill/>
          </a:ln>
        </p:spPr>
      </p:pic>
      <p:pic>
        <p:nvPicPr>
          <p:cNvPr id="155" name="Google Shape;155;p16" descr="image.png"/>
          <p:cNvPicPr preferRelativeResize="0"/>
          <p:nvPr/>
        </p:nvPicPr>
        <p:blipFill rotWithShape="1">
          <a:blip r:embed="rId9"/>
          <a:srcRect/>
          <a:stretch>
            <a:fillRect/>
          </a:stretch>
        </p:blipFill>
        <p:spPr>
          <a:xfrm>
            <a:off x="847725" y="4062412"/>
            <a:ext cx="152400" cy="152400"/>
          </a:xfrm>
          <a:prstGeom prst="rect">
            <a:avLst/>
          </a:prstGeom>
          <a:noFill/>
          <a:ln>
            <a:noFill/>
          </a:ln>
        </p:spPr>
      </p:pic>
      <p:pic>
        <p:nvPicPr>
          <p:cNvPr id="156" name="Google Shape;156;p16" descr="image.png"/>
          <p:cNvPicPr preferRelativeResize="0"/>
          <p:nvPr/>
        </p:nvPicPr>
        <p:blipFill rotWithShape="1">
          <a:blip r:embed="rId9"/>
          <a:srcRect/>
          <a:stretch>
            <a:fillRect/>
          </a:stretch>
        </p:blipFill>
        <p:spPr>
          <a:xfrm>
            <a:off x="847725" y="4662487"/>
            <a:ext cx="152400" cy="152400"/>
          </a:xfrm>
          <a:prstGeom prst="rect">
            <a:avLst/>
          </a:prstGeom>
          <a:noFill/>
          <a:ln>
            <a:noFill/>
          </a:ln>
        </p:spPr>
      </p:pic>
      <p:pic>
        <p:nvPicPr>
          <p:cNvPr id="157" name="Google Shape;157;p16" descr="image.png"/>
          <p:cNvPicPr preferRelativeResize="0"/>
          <p:nvPr/>
        </p:nvPicPr>
        <p:blipFill rotWithShape="1">
          <a:blip r:embed="rId10"/>
          <a:srcRect/>
          <a:stretch>
            <a:fillRect/>
          </a:stretch>
        </p:blipFill>
        <p:spPr>
          <a:xfrm>
            <a:off x="6553200" y="2862262"/>
            <a:ext cx="152400" cy="152400"/>
          </a:xfrm>
          <a:prstGeom prst="rect">
            <a:avLst/>
          </a:prstGeom>
          <a:noFill/>
          <a:ln>
            <a:noFill/>
          </a:ln>
        </p:spPr>
      </p:pic>
      <p:pic>
        <p:nvPicPr>
          <p:cNvPr id="158" name="Google Shape;158;p16" descr="image.png"/>
          <p:cNvPicPr preferRelativeResize="0"/>
          <p:nvPr/>
        </p:nvPicPr>
        <p:blipFill rotWithShape="1">
          <a:blip r:embed="rId10"/>
          <a:srcRect/>
          <a:stretch>
            <a:fillRect/>
          </a:stretch>
        </p:blipFill>
        <p:spPr>
          <a:xfrm>
            <a:off x="6553200" y="3462337"/>
            <a:ext cx="152400" cy="152400"/>
          </a:xfrm>
          <a:prstGeom prst="rect">
            <a:avLst/>
          </a:prstGeom>
          <a:noFill/>
          <a:ln>
            <a:noFill/>
          </a:ln>
        </p:spPr>
      </p:pic>
      <p:pic>
        <p:nvPicPr>
          <p:cNvPr id="159" name="Google Shape;159;p16" descr="image.png"/>
          <p:cNvPicPr preferRelativeResize="0"/>
          <p:nvPr/>
        </p:nvPicPr>
        <p:blipFill rotWithShape="1">
          <a:blip r:embed="rId10"/>
          <a:srcRect/>
          <a:stretch>
            <a:fillRect/>
          </a:stretch>
        </p:blipFill>
        <p:spPr>
          <a:xfrm>
            <a:off x="6553200" y="4062412"/>
            <a:ext cx="152400" cy="152400"/>
          </a:xfrm>
          <a:prstGeom prst="rect">
            <a:avLst/>
          </a:prstGeom>
          <a:noFill/>
          <a:ln>
            <a:noFill/>
          </a:ln>
        </p:spPr>
      </p:pic>
      <p:pic>
        <p:nvPicPr>
          <p:cNvPr id="160" name="Google Shape;160;p16" descr="image.png"/>
          <p:cNvPicPr preferRelativeResize="0"/>
          <p:nvPr/>
        </p:nvPicPr>
        <p:blipFill rotWithShape="1">
          <a:blip r:embed="rId10"/>
          <a:srcRect/>
          <a:stretch>
            <a:fillRect/>
          </a:stretch>
        </p:blipFill>
        <p:spPr>
          <a:xfrm>
            <a:off x="6553200" y="4433887"/>
            <a:ext cx="152400" cy="152400"/>
          </a:xfrm>
          <a:prstGeom prst="rect">
            <a:avLst/>
          </a:prstGeom>
          <a:noFill/>
          <a:ln>
            <a:noFill/>
          </a:ln>
        </p:spPr>
      </p:pic>
      <p:sp>
        <p:nvSpPr>
          <p:cNvPr id="161" name="Google Shape;161;p16"/>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Research Aim, </a:t>
            </a:r>
            <a:r>
              <a:rPr lang="en-US" sz="2550" b="1" i="0" u="none" strike="noStrike" cap="none">
                <a:solidFill>
                  <a:srgbClr val="1E90FF"/>
                </a:solidFill>
                <a:latin typeface="Montserrat"/>
                <a:ea typeface="Montserrat"/>
                <a:cs typeface="Montserrat"/>
                <a:sym typeface="Montserrat"/>
              </a:rPr>
              <a:t>Objectives &amp; Questions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488"/>
        <p:cNvGrpSpPr/>
        <p:nvPr/>
      </p:nvGrpSpPr>
      <p:grpSpPr>
        <a:xfrm>
          <a:off x="0" y="0"/>
          <a:ext cx="0" cy="0"/>
          <a:chOff x="0" y="0"/>
          <a:chExt cx="0" cy="0"/>
        </a:xfrm>
      </p:grpSpPr>
      <p:pic>
        <p:nvPicPr>
          <p:cNvPr id="489" name="Google Shape;489;p27"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490" name="Google Shape;490;p27" descr="image.png"/>
          <p:cNvPicPr preferRelativeResize="0"/>
          <p:nvPr/>
        </p:nvPicPr>
        <p:blipFill rotWithShape="1">
          <a:blip r:embed="rId4"/>
          <a:srcRect/>
          <a:stretch>
            <a:fillRect/>
          </a:stretch>
        </p:blipFill>
        <p:spPr>
          <a:xfrm>
            <a:off x="339997" y="1288139"/>
            <a:ext cx="6725210" cy="5142331"/>
          </a:xfrm>
          <a:prstGeom prst="rect">
            <a:avLst/>
          </a:prstGeom>
          <a:noFill/>
          <a:ln>
            <a:noFill/>
          </a:ln>
        </p:spPr>
      </p:pic>
      <p:pic>
        <p:nvPicPr>
          <p:cNvPr id="492" name="Google Shape;492;p27" descr="image.png"/>
          <p:cNvPicPr preferRelativeResize="0"/>
          <p:nvPr/>
        </p:nvPicPr>
        <p:blipFill rotWithShape="1">
          <a:blip r:embed="rId5"/>
          <a:srcRect/>
          <a:stretch>
            <a:fillRect/>
          </a:stretch>
        </p:blipFill>
        <p:spPr>
          <a:xfrm>
            <a:off x="581025" y="981075"/>
            <a:ext cx="11029950" cy="38100"/>
          </a:xfrm>
          <a:prstGeom prst="rect">
            <a:avLst/>
          </a:prstGeom>
          <a:noFill/>
          <a:ln>
            <a:noFill/>
          </a:ln>
        </p:spPr>
      </p:pic>
      <p:sp>
        <p:nvSpPr>
          <p:cNvPr id="496" name="Google Shape;496;p27"/>
          <p:cNvSpPr txBox="1"/>
          <p:nvPr/>
        </p:nvSpPr>
        <p:spPr>
          <a:xfrm>
            <a:off x="652080" y="1804682"/>
            <a:ext cx="6101043" cy="1107996"/>
          </a:xfrm>
          <a:prstGeom prst="rect">
            <a:avLst/>
          </a:prstGeom>
          <a:noFill/>
          <a:ln>
            <a:noFill/>
          </a:ln>
        </p:spPr>
        <p:txBody>
          <a:bodyPr spcFirstLastPara="1" wrap="square" lIns="0" tIns="0" rIns="0" bIns="0" anchor="t" anchorCtr="0">
            <a:spAutoFit/>
          </a:bodyPr>
          <a:lstStyle/>
          <a:p>
            <a:pPr lvl="0" algn="ctr">
              <a:lnSpc>
                <a:spcPct val="150000"/>
              </a:lnSpc>
            </a:pPr>
            <a:r>
              <a:rPr lang="en-GB" sz="1200" b="1" dirty="0">
                <a:solidFill>
                  <a:srgbClr val="D4D4D4"/>
                </a:solidFill>
                <a:latin typeface="Times New Roman" panose="02020603050405020304" pitchFamily="18" charset="0"/>
                <a:ea typeface="Inter" panose="02000503000000020004"/>
                <a:cs typeface="Times New Roman" panose="02020603050405020304" pitchFamily="18" charset="0"/>
                <a:sym typeface="Inter" panose="02000503000000020004"/>
              </a:rPr>
              <a:t>The project was carried out based on a structured Design Science Research Methodology (DSRM) for a period of about 20 weeks, from FEBRUARY 2026 until JULY 2026. Each phase was dependent on one another, and the sequence was strictly followed from identification of the problem to the final evaluation (Aldosari et al., 2026).</a:t>
            </a:r>
            <a:endParaRPr lang="en-US" sz="1200" b="1" i="0" u="none" strike="noStrike" cap="none" dirty="0">
              <a:solidFill>
                <a:srgbClr val="D4D4D4"/>
              </a:solidFill>
              <a:latin typeface="Times New Roman" panose="02020603050405020304" pitchFamily="18" charset="0"/>
              <a:ea typeface="Inter" panose="02000503000000020004"/>
              <a:cs typeface="Times New Roman" panose="02020603050405020304" pitchFamily="18" charset="0"/>
              <a:sym typeface="Inter" panose="02000503000000020004"/>
            </a:endParaRPr>
          </a:p>
        </p:txBody>
      </p:sp>
      <p:sp>
        <p:nvSpPr>
          <p:cNvPr id="509" name="Google Shape;509;p27"/>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lvl="0"/>
            <a:r>
              <a:rPr lang="en-US" sz="2550" b="1" dirty="0">
                <a:solidFill>
                  <a:srgbClr val="FFFFFF"/>
                </a:solidFill>
                <a:latin typeface="Montserrat"/>
                <a:ea typeface="Montserrat"/>
                <a:cs typeface="Montserrat"/>
                <a:sym typeface="Montserrat"/>
              </a:rPr>
              <a:t>Project Timeline — </a:t>
            </a:r>
            <a:r>
              <a:rPr lang="en-US" sz="2550" b="1" dirty="0">
                <a:solidFill>
                  <a:srgbClr val="1C93FA"/>
                </a:solidFill>
                <a:latin typeface="Montserrat"/>
                <a:ea typeface="Montserrat"/>
                <a:cs typeface="Montserrat"/>
                <a:sym typeface="Montserrat"/>
              </a:rPr>
              <a:t>Gantt Chart</a:t>
            </a:r>
            <a:endParaRPr lang="en-US" sz="2550" b="1" i="0" u="none" strike="noStrike" cap="none" dirty="0">
              <a:solidFill>
                <a:srgbClr val="1C93FA"/>
              </a:solidFill>
              <a:latin typeface="Montserrat"/>
              <a:ea typeface="Montserrat"/>
              <a:cs typeface="Montserrat"/>
              <a:sym typeface="Montserrat"/>
            </a:endParaRPr>
          </a:p>
        </p:txBody>
      </p:sp>
      <p:graphicFrame>
        <p:nvGraphicFramePr>
          <p:cNvPr id="2" name="Table 1"/>
          <p:cNvGraphicFramePr>
            <a:graphicFrameLocks noGrp="1"/>
          </p:cNvGraphicFramePr>
          <p:nvPr>
            <p:extLst>
              <p:ext uri="{D42A27DB-BD31-4B8C-83A1-F6EECF244321}">
                <p14:modId xmlns:p14="http://schemas.microsoft.com/office/powerpoint/2010/main" val="404527515"/>
              </p:ext>
            </p:extLst>
          </p:nvPr>
        </p:nvGraphicFramePr>
        <p:xfrm>
          <a:off x="745328" y="3268058"/>
          <a:ext cx="5914548" cy="2727833"/>
        </p:xfrm>
        <a:graphic>
          <a:graphicData uri="http://schemas.openxmlformats.org/drawingml/2006/table">
            <a:tbl>
              <a:tblPr firstRow="1" firstCol="1" bandRow="1">
                <a:tableStyleId>{5C22544A-7EE6-4342-B048-85BDC9FD1C3A}</a:tableStyleId>
              </a:tblPr>
              <a:tblGrid>
                <a:gridCol w="1971516">
                  <a:extLst>
                    <a:ext uri="{9D8B030D-6E8A-4147-A177-3AD203B41FA5}">
                      <a16:colId xmlns:a16="http://schemas.microsoft.com/office/drawing/2014/main" val="20000"/>
                    </a:ext>
                  </a:extLst>
                </a:gridCol>
                <a:gridCol w="1971516">
                  <a:extLst>
                    <a:ext uri="{9D8B030D-6E8A-4147-A177-3AD203B41FA5}">
                      <a16:colId xmlns:a16="http://schemas.microsoft.com/office/drawing/2014/main" val="20001"/>
                    </a:ext>
                  </a:extLst>
                </a:gridCol>
                <a:gridCol w="1971516">
                  <a:extLst>
                    <a:ext uri="{9D8B030D-6E8A-4147-A177-3AD203B41FA5}">
                      <a16:colId xmlns:a16="http://schemas.microsoft.com/office/drawing/2014/main" val="20002"/>
                    </a:ext>
                  </a:extLst>
                </a:gridCol>
              </a:tblGrid>
              <a:tr h="0">
                <a:tc>
                  <a:txBody>
                    <a:bodyPr/>
                    <a:lstStyle/>
                    <a:p>
                      <a:pPr algn="ctr">
                        <a:lnSpc>
                          <a:spcPct val="107000"/>
                        </a:lnSpc>
                        <a:spcAft>
                          <a:spcPts val="0"/>
                        </a:spcAft>
                      </a:pPr>
                      <a:r>
                        <a:rPr lang="en-US" sz="1000" dirty="0">
                          <a:effectLst/>
                        </a:rPr>
                        <a:t>Phase</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gn="ctr">
                        <a:lnSpc>
                          <a:spcPct val="107000"/>
                        </a:lnSpc>
                        <a:spcAft>
                          <a:spcPts val="0"/>
                        </a:spcAft>
                      </a:pPr>
                      <a:r>
                        <a:rPr lang="en-US" sz="1000">
                          <a:effectLst/>
                        </a:rPr>
                        <a:t>Activity</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gn="ctr">
                        <a:lnSpc>
                          <a:spcPct val="107000"/>
                        </a:lnSpc>
                        <a:spcAft>
                          <a:spcPts val="0"/>
                        </a:spcAft>
                      </a:pPr>
                      <a:r>
                        <a:rPr lang="en-US" sz="1000">
                          <a:effectLst/>
                        </a:rPr>
                        <a:t>Weeks</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0"/>
                  </a:ext>
                </a:extLst>
              </a:tr>
              <a:tr h="0">
                <a:tc>
                  <a:txBody>
                    <a:bodyPr/>
                    <a:lstStyle/>
                    <a:p>
                      <a:pPr>
                        <a:lnSpc>
                          <a:spcPct val="107000"/>
                        </a:lnSpc>
                        <a:spcAft>
                          <a:spcPts val="0"/>
                        </a:spcAft>
                      </a:pPr>
                      <a:r>
                        <a:rPr lang="en-US" sz="1000" dirty="0">
                          <a:effectLst/>
                        </a:rPr>
                        <a:t>Phase 1</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Topic Selection &amp; Research Gap Analysis</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Week 1–2</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1"/>
                  </a:ext>
                </a:extLst>
              </a:tr>
              <a:tr h="0">
                <a:tc>
                  <a:txBody>
                    <a:bodyPr/>
                    <a:lstStyle/>
                    <a:p>
                      <a:pPr>
                        <a:lnSpc>
                          <a:spcPct val="107000"/>
                        </a:lnSpc>
                        <a:spcAft>
                          <a:spcPts val="0"/>
                        </a:spcAft>
                      </a:pPr>
                      <a:r>
                        <a:rPr lang="en-US" sz="1000">
                          <a:effectLst/>
                        </a:rPr>
                        <a:t>Phase 2</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Literature Review (SLR)</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Week 3–5</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2"/>
                  </a:ext>
                </a:extLst>
              </a:tr>
              <a:tr h="0">
                <a:tc>
                  <a:txBody>
                    <a:bodyPr/>
                    <a:lstStyle/>
                    <a:p>
                      <a:pPr>
                        <a:lnSpc>
                          <a:spcPct val="107000"/>
                        </a:lnSpc>
                        <a:spcAft>
                          <a:spcPts val="0"/>
                        </a:spcAft>
                      </a:pPr>
                      <a:r>
                        <a:rPr lang="en-US" sz="1000">
                          <a:effectLst/>
                        </a:rPr>
                        <a:t>Phase 3</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Dataset Acquisition &amp; Cleaning</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Week 6–7</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3"/>
                  </a:ext>
                </a:extLst>
              </a:tr>
              <a:tr h="0">
                <a:tc>
                  <a:txBody>
                    <a:bodyPr/>
                    <a:lstStyle/>
                    <a:p>
                      <a:pPr>
                        <a:lnSpc>
                          <a:spcPct val="107000"/>
                        </a:lnSpc>
                        <a:spcAft>
                          <a:spcPts val="0"/>
                        </a:spcAft>
                      </a:pPr>
                      <a:r>
                        <a:rPr lang="en-US" sz="1000">
                          <a:effectLst/>
                        </a:rPr>
                        <a:t>Phase 4</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dirty="0">
                          <a:effectLst/>
                        </a:rPr>
                        <a:t>Preprocessing Pipeline Development</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dirty="0">
                          <a:effectLst/>
                        </a:rPr>
                        <a:t>Week 8–9</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4"/>
                  </a:ext>
                </a:extLst>
              </a:tr>
              <a:tr h="0">
                <a:tc>
                  <a:txBody>
                    <a:bodyPr/>
                    <a:lstStyle/>
                    <a:p>
                      <a:pPr>
                        <a:lnSpc>
                          <a:spcPct val="107000"/>
                        </a:lnSpc>
                        <a:spcAft>
                          <a:spcPts val="0"/>
                        </a:spcAft>
                      </a:pPr>
                      <a:r>
                        <a:rPr lang="en-US" sz="1000">
                          <a:effectLst/>
                        </a:rPr>
                        <a:t>Phase 5</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Model Training — Classical ML (LR, SVM, RF)</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dirty="0">
                          <a:effectLst/>
                        </a:rPr>
                        <a:t>Week 10–11</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5"/>
                  </a:ext>
                </a:extLst>
              </a:tr>
              <a:tr h="0">
                <a:tc>
                  <a:txBody>
                    <a:bodyPr/>
                    <a:lstStyle/>
                    <a:p>
                      <a:pPr>
                        <a:lnSpc>
                          <a:spcPct val="107000"/>
                        </a:lnSpc>
                        <a:spcAft>
                          <a:spcPts val="0"/>
                        </a:spcAft>
                      </a:pPr>
                      <a:r>
                        <a:rPr lang="en-US" sz="1000">
                          <a:effectLst/>
                        </a:rPr>
                        <a:t>Phase 6</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dirty="0">
                          <a:effectLst/>
                        </a:rPr>
                        <a:t>Model Training — Transformers (BERT, MentalBERT)</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Week 12–13</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6"/>
                  </a:ext>
                </a:extLst>
              </a:tr>
              <a:tr h="0">
                <a:tc>
                  <a:txBody>
                    <a:bodyPr/>
                    <a:lstStyle/>
                    <a:p>
                      <a:pPr>
                        <a:lnSpc>
                          <a:spcPct val="107000"/>
                        </a:lnSpc>
                        <a:spcAft>
                          <a:spcPts val="0"/>
                        </a:spcAft>
                      </a:pPr>
                      <a:r>
                        <a:rPr lang="en-US" sz="1000">
                          <a:effectLst/>
                        </a:rPr>
                        <a:t>Phase 7</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dirty="0">
                          <a:effectLst/>
                        </a:rPr>
                        <a:t>Evaluation &amp; McNemar's Testing</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dirty="0">
                          <a:effectLst/>
                        </a:rPr>
                        <a:t>Week 14–15</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7"/>
                  </a:ext>
                </a:extLst>
              </a:tr>
              <a:tr h="0">
                <a:tc>
                  <a:txBody>
                    <a:bodyPr/>
                    <a:lstStyle/>
                    <a:p>
                      <a:pPr>
                        <a:lnSpc>
                          <a:spcPct val="107000"/>
                        </a:lnSpc>
                        <a:spcAft>
                          <a:spcPts val="0"/>
                        </a:spcAft>
                      </a:pPr>
                      <a:r>
                        <a:rPr lang="en-US" sz="1000">
                          <a:effectLst/>
                        </a:rPr>
                        <a:t>Phase 8</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Results Analysis &amp; Discussion</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dirty="0">
                          <a:effectLst/>
                        </a:rPr>
                        <a:t>Week 16–17</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8"/>
                  </a:ext>
                </a:extLst>
              </a:tr>
              <a:tr h="0">
                <a:tc>
                  <a:txBody>
                    <a:bodyPr/>
                    <a:lstStyle/>
                    <a:p>
                      <a:pPr>
                        <a:lnSpc>
                          <a:spcPct val="107000"/>
                        </a:lnSpc>
                        <a:spcAft>
                          <a:spcPts val="0"/>
                        </a:spcAft>
                      </a:pPr>
                      <a:r>
                        <a:rPr lang="en-US" sz="1000">
                          <a:effectLst/>
                        </a:rPr>
                        <a:t>Phase 9</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Report Writing &amp; Proofreading</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dirty="0">
                          <a:effectLst/>
                        </a:rPr>
                        <a:t>Week 18–19</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9"/>
                  </a:ext>
                </a:extLst>
              </a:tr>
              <a:tr h="0">
                <a:tc>
                  <a:txBody>
                    <a:bodyPr/>
                    <a:lstStyle/>
                    <a:p>
                      <a:pPr>
                        <a:lnSpc>
                          <a:spcPct val="107000"/>
                        </a:lnSpc>
                        <a:spcAft>
                          <a:spcPts val="0"/>
                        </a:spcAft>
                      </a:pPr>
                      <a:r>
                        <a:rPr lang="en-US" sz="1000">
                          <a:effectLst/>
                        </a:rPr>
                        <a:t>Phase 10</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a:effectLst/>
                        </a:rPr>
                        <a:t>Final Submission &amp; Presentation Preparation</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US" sz="1000" dirty="0">
                          <a:effectLst/>
                        </a:rPr>
                        <a:t>Week 20</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10"/>
                  </a:ext>
                </a:extLst>
              </a:tr>
            </a:tbl>
          </a:graphicData>
        </a:graphic>
      </p:graphicFrame>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01027" y="2558583"/>
            <a:ext cx="4786796" cy="2626659"/>
          </a:xfrm>
          <a:prstGeom prst="rect">
            <a:avLst/>
          </a:prstGeom>
        </p:spPr>
      </p:pic>
      <p:sp>
        <p:nvSpPr>
          <p:cNvPr id="7" name="Rectangle 6"/>
          <p:cNvSpPr/>
          <p:nvPr/>
        </p:nvSpPr>
        <p:spPr>
          <a:xfrm>
            <a:off x="7449962" y="5228116"/>
            <a:ext cx="4357283" cy="307777"/>
          </a:xfrm>
          <a:prstGeom prst="rect">
            <a:avLst/>
          </a:prstGeom>
        </p:spPr>
        <p:txBody>
          <a:bodyPr wrap="none">
            <a:spAutoFit/>
          </a:bodyPr>
          <a:lstStyle/>
          <a:p>
            <a:r>
              <a:rPr lang="en-US" b="1" dirty="0">
                <a:solidFill>
                  <a:schemeClr val="bg1">
                    <a:lumMod val="75000"/>
                  </a:schemeClr>
                </a:solidFill>
                <a:latin typeface="Calibri" panose="020F0502020204030204" pitchFamily="34" charset="0"/>
                <a:ea typeface="Calibri" panose="020F0502020204030204" pitchFamily="34" charset="0"/>
                <a:cs typeface="Times New Roman" panose="02020603050405020304" pitchFamily="18" charset="0"/>
              </a:rPr>
              <a:t>Project Timeline Showing the Major Phases of the Study</a:t>
            </a:r>
            <a:endParaRPr lang="en-US" dirty="0">
              <a:solidFill>
                <a:schemeClr val="bg1">
                  <a:lumMod val="75000"/>
                </a:schemeClr>
              </a:solidFill>
            </a:endParaRPr>
          </a:p>
        </p:txBody>
      </p:sp>
    </p:spTree>
    <p:extLst>
      <p:ext uri="{BB962C8B-B14F-4D97-AF65-F5344CB8AC3E}">
        <p14:creationId xmlns:p14="http://schemas.microsoft.com/office/powerpoint/2010/main" val="1209655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pic>
        <p:nvPicPr>
          <p:cNvPr id="166" name="Google Shape;166;p17" descr="image.png"/>
          <p:cNvPicPr preferRelativeResize="0"/>
          <p:nvPr/>
        </p:nvPicPr>
        <p:blipFill rotWithShape="1">
          <a:blip r:embed="rId3"/>
          <a:srcRect/>
          <a:stretch>
            <a:fillRect/>
          </a:stretch>
        </p:blipFill>
        <p:spPr>
          <a:xfrm>
            <a:off x="-29528" y="-97790"/>
            <a:ext cx="12192000" cy="6858000"/>
          </a:xfrm>
          <a:prstGeom prst="rect">
            <a:avLst/>
          </a:prstGeom>
          <a:noFill/>
          <a:ln>
            <a:noFill/>
          </a:ln>
        </p:spPr>
      </p:pic>
      <p:pic>
        <p:nvPicPr>
          <p:cNvPr id="167" name="Google Shape;167;p17" descr="image.png"/>
          <p:cNvPicPr preferRelativeResize="0"/>
          <p:nvPr/>
        </p:nvPicPr>
        <p:blipFill rotWithShape="1">
          <a:blip r:embed="rId4"/>
          <a:srcRect/>
          <a:stretch>
            <a:fillRect/>
          </a:stretch>
        </p:blipFill>
        <p:spPr>
          <a:xfrm>
            <a:off x="478155" y="1183005"/>
            <a:ext cx="3517900" cy="2148205"/>
          </a:xfrm>
          <a:prstGeom prst="rect">
            <a:avLst/>
          </a:prstGeom>
          <a:noFill/>
          <a:ln>
            <a:noFill/>
          </a:ln>
        </p:spPr>
      </p:pic>
      <p:pic>
        <p:nvPicPr>
          <p:cNvPr id="168" name="Google Shape;168;p17" descr="image.png"/>
          <p:cNvPicPr preferRelativeResize="0"/>
          <p:nvPr/>
        </p:nvPicPr>
        <p:blipFill rotWithShape="1">
          <a:blip r:embed="rId5"/>
          <a:srcRect/>
          <a:stretch>
            <a:fillRect/>
          </a:stretch>
        </p:blipFill>
        <p:spPr>
          <a:xfrm>
            <a:off x="4337050" y="2461895"/>
            <a:ext cx="3517900" cy="2017395"/>
          </a:xfrm>
          <a:prstGeom prst="rect">
            <a:avLst/>
          </a:prstGeom>
          <a:noFill/>
          <a:ln>
            <a:noFill/>
          </a:ln>
        </p:spPr>
      </p:pic>
      <p:pic>
        <p:nvPicPr>
          <p:cNvPr id="169" name="Google Shape;169;p17" descr="image.png"/>
          <p:cNvPicPr preferRelativeResize="0"/>
          <p:nvPr/>
        </p:nvPicPr>
        <p:blipFill rotWithShape="1">
          <a:blip r:embed="rId5"/>
          <a:srcRect/>
          <a:stretch>
            <a:fillRect/>
          </a:stretch>
        </p:blipFill>
        <p:spPr>
          <a:xfrm>
            <a:off x="576263" y="3912552"/>
            <a:ext cx="3517900" cy="2017395"/>
          </a:xfrm>
          <a:prstGeom prst="rect">
            <a:avLst/>
          </a:prstGeom>
          <a:noFill/>
          <a:ln>
            <a:noFill/>
          </a:ln>
        </p:spPr>
      </p:pic>
      <p:pic>
        <p:nvPicPr>
          <p:cNvPr id="170" name="Google Shape;170;p17" descr="image.png"/>
          <p:cNvPicPr preferRelativeResize="0"/>
          <p:nvPr/>
        </p:nvPicPr>
        <p:blipFill rotWithShape="1">
          <a:blip r:embed="rId6"/>
          <a:srcRect/>
          <a:stretch>
            <a:fillRect/>
          </a:stretch>
        </p:blipFill>
        <p:spPr>
          <a:xfrm>
            <a:off x="581025" y="981075"/>
            <a:ext cx="11029950" cy="38100"/>
          </a:xfrm>
          <a:prstGeom prst="rect">
            <a:avLst/>
          </a:prstGeom>
          <a:noFill/>
          <a:ln>
            <a:noFill/>
          </a:ln>
        </p:spPr>
      </p:pic>
      <p:sp>
        <p:nvSpPr>
          <p:cNvPr id="171" name="Google Shape;171;p17"/>
          <p:cNvSpPr/>
          <p:nvPr/>
        </p:nvSpPr>
        <p:spPr>
          <a:xfrm>
            <a:off x="478155" y="6112192"/>
            <a:ext cx="11216640" cy="5524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72" name="Google Shape;172;p17"/>
          <p:cNvSpPr txBox="1"/>
          <p:nvPr/>
        </p:nvSpPr>
        <p:spPr>
          <a:xfrm>
            <a:off x="754280" y="6162039"/>
            <a:ext cx="10769065" cy="36933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The Identified Research Gap:</a:t>
            </a:r>
            <a:r>
              <a:rPr 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The following identified research gap is identified: Very few publications, if any, offer empirical, rigorous comparisons between the classical TF-IDF approach and GPU-intensive, domain dependent, deep models using exactly the same multi-class dataset split.</a:t>
            </a:r>
          </a:p>
        </p:txBody>
      </p:sp>
      <p:sp>
        <p:nvSpPr>
          <p:cNvPr id="173" name="Google Shape;173;p17"/>
          <p:cNvSpPr/>
          <p:nvPr/>
        </p:nvSpPr>
        <p:spPr>
          <a:xfrm>
            <a:off x="664845" y="6112192"/>
            <a:ext cx="38100" cy="5524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174" name="Google Shape;174;p17" descr="image.png"/>
          <p:cNvPicPr preferRelativeResize="0"/>
          <p:nvPr/>
        </p:nvPicPr>
        <p:blipFill rotWithShape="1">
          <a:blip r:embed="rId7"/>
          <a:srcRect/>
          <a:stretch>
            <a:fillRect/>
          </a:stretch>
        </p:blipFill>
        <p:spPr>
          <a:xfrm>
            <a:off x="716280" y="1421447"/>
            <a:ext cx="966787" cy="228600"/>
          </a:xfrm>
          <a:prstGeom prst="rect">
            <a:avLst/>
          </a:prstGeom>
          <a:noFill/>
          <a:ln>
            <a:noFill/>
          </a:ln>
        </p:spPr>
      </p:pic>
      <p:sp>
        <p:nvSpPr>
          <p:cNvPr id="175" name="Google Shape;175;p17"/>
          <p:cNvSpPr txBox="1"/>
          <p:nvPr/>
        </p:nvSpPr>
        <p:spPr>
          <a:xfrm>
            <a:off x="716280" y="1764347"/>
            <a:ext cx="3041600" cy="2095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350" b="1" i="0" u="none" strike="noStrike" cap="none">
                <a:solidFill>
                  <a:srgbClr val="FFFFFF"/>
                </a:solidFill>
                <a:latin typeface="Montserrat"/>
                <a:ea typeface="Montserrat"/>
                <a:cs typeface="Montserrat"/>
                <a:sym typeface="Montserrat"/>
              </a:rPr>
              <a:t>Classical Machine Learning</a:t>
            </a:r>
          </a:p>
        </p:txBody>
      </p:sp>
      <p:sp>
        <p:nvSpPr>
          <p:cNvPr id="176" name="Google Shape;176;p17"/>
          <p:cNvSpPr txBox="1"/>
          <p:nvPr/>
        </p:nvSpPr>
        <p:spPr>
          <a:xfrm>
            <a:off x="716280" y="2116455"/>
            <a:ext cx="3134995" cy="1661993"/>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In Classical Machine learning, 2 models are using high dimensional TF-IDF matrices: SVM and LR and RF. Although correct, they have problems with structural context and dynamic semantic changes (Anon., 2026a</a:t>
            </a:r>
            <a:r>
              <a:rPr lang="en-US" altLang="en-US" sz="975" b="0" i="0" u="none" strike="noStrike" cap="none" dirty="0">
                <a:solidFill>
                  <a:srgbClr val="D4D4D4"/>
                </a:solidFill>
                <a:latin typeface="Inter" panose="02000503000000020004"/>
                <a:ea typeface="Inter" panose="02000503000000020004"/>
                <a:cs typeface="Inter" panose="02000503000000020004"/>
                <a:sym typeface="Inter" panose="02000503000000020004"/>
              </a:rPr>
              <a:t>).</a:t>
            </a:r>
          </a:p>
        </p:txBody>
      </p:sp>
      <p:pic>
        <p:nvPicPr>
          <p:cNvPr id="177" name="Google Shape;177;p17" descr="image.png"/>
          <p:cNvPicPr preferRelativeResize="0"/>
          <p:nvPr/>
        </p:nvPicPr>
        <p:blipFill rotWithShape="1">
          <a:blip r:embed="rId8"/>
          <a:srcRect/>
          <a:stretch>
            <a:fillRect/>
          </a:stretch>
        </p:blipFill>
        <p:spPr>
          <a:xfrm>
            <a:off x="4575125" y="2700337"/>
            <a:ext cx="1295400" cy="228600"/>
          </a:xfrm>
          <a:prstGeom prst="rect">
            <a:avLst/>
          </a:prstGeom>
          <a:noFill/>
          <a:ln>
            <a:noFill/>
          </a:ln>
        </p:spPr>
      </p:pic>
      <p:sp>
        <p:nvSpPr>
          <p:cNvPr id="178" name="Google Shape;178;p17"/>
          <p:cNvSpPr txBox="1"/>
          <p:nvPr/>
        </p:nvSpPr>
        <p:spPr>
          <a:xfrm>
            <a:off x="4575125" y="3043237"/>
            <a:ext cx="3041600" cy="2095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350" b="1" i="0" u="none" strike="noStrike" cap="none">
                <a:solidFill>
                  <a:srgbClr val="FFFFFF"/>
                </a:solidFill>
                <a:latin typeface="Montserrat"/>
                <a:ea typeface="Montserrat"/>
                <a:cs typeface="Montserrat"/>
                <a:sym typeface="Montserrat"/>
              </a:rPr>
              <a:t>Transformer Models</a:t>
            </a:r>
          </a:p>
        </p:txBody>
      </p:sp>
      <p:sp>
        <p:nvSpPr>
          <p:cNvPr id="179" name="Google Shape;179;p17"/>
          <p:cNvSpPr txBox="1"/>
          <p:nvPr/>
        </p:nvSpPr>
        <p:spPr>
          <a:xfrm>
            <a:off x="4547895" y="3332797"/>
            <a:ext cx="3041600" cy="1661993"/>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BERT and </a:t>
            </a:r>
            <a:r>
              <a:rPr lang="en-US" altLang="en-US" sz="1200" b="1" i="0" u="none" strike="noStrike" cap="none" dirty="0" err="1">
                <a:solidFill>
                  <a:srgbClr val="D4D4D4"/>
                </a:solidFill>
                <a:latin typeface="Inter" panose="02000503000000020004"/>
                <a:ea typeface="Inter" panose="02000503000000020004"/>
                <a:cs typeface="Inter" panose="02000503000000020004"/>
                <a:sym typeface="Inter" panose="02000503000000020004"/>
              </a:rPr>
              <a:t>specialised</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architectures are able to model bidirectional dependency. In the previous study, Reddit sub-communities were used to get 87.3% in binary classification tasks (Karamat et al., 2025).</a:t>
            </a:r>
          </a:p>
        </p:txBody>
      </p:sp>
      <p:pic>
        <p:nvPicPr>
          <p:cNvPr id="180" name="Google Shape;180;p17" descr="image.png"/>
          <p:cNvPicPr preferRelativeResize="0"/>
          <p:nvPr/>
        </p:nvPicPr>
        <p:blipFill rotWithShape="1">
          <a:blip r:embed="rId9"/>
          <a:srcRect/>
          <a:stretch>
            <a:fillRect/>
          </a:stretch>
        </p:blipFill>
        <p:spPr>
          <a:xfrm>
            <a:off x="716180" y="4195127"/>
            <a:ext cx="990600" cy="228600"/>
          </a:xfrm>
          <a:prstGeom prst="rect">
            <a:avLst/>
          </a:prstGeom>
          <a:noFill/>
          <a:ln>
            <a:noFill/>
          </a:ln>
        </p:spPr>
      </p:pic>
      <p:sp>
        <p:nvSpPr>
          <p:cNvPr id="181" name="Google Shape;181;p17"/>
          <p:cNvSpPr txBox="1"/>
          <p:nvPr/>
        </p:nvSpPr>
        <p:spPr>
          <a:xfrm>
            <a:off x="716180" y="4538027"/>
            <a:ext cx="3041749" cy="2095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350" b="1" i="0" u="none" strike="noStrike" cap="none" dirty="0">
                <a:solidFill>
                  <a:srgbClr val="FFFFFF"/>
                </a:solidFill>
                <a:latin typeface="Montserrat"/>
                <a:ea typeface="Montserrat"/>
                <a:cs typeface="Montserrat"/>
                <a:sym typeface="Montserrat"/>
              </a:rPr>
              <a:t>Ethics &amp; Feasibility</a:t>
            </a:r>
          </a:p>
        </p:txBody>
      </p:sp>
      <p:sp>
        <p:nvSpPr>
          <p:cNvPr id="182" name="Google Shape;182;p17"/>
          <p:cNvSpPr txBox="1"/>
          <p:nvPr/>
        </p:nvSpPr>
        <p:spPr>
          <a:xfrm>
            <a:off x="716280" y="4747895"/>
            <a:ext cx="3199130" cy="1661993"/>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Lack of awareness of bias, </a:t>
            </a:r>
            <a:r>
              <a:rPr lang="en-US" altLang="en-US" sz="1200" b="1" i="0" u="none" strike="noStrike" cap="none" dirty="0" err="1">
                <a:solidFill>
                  <a:srgbClr val="D4D4D4"/>
                </a:solidFill>
                <a:latin typeface="Inter" panose="02000503000000020004"/>
                <a:ea typeface="Inter" panose="02000503000000020004"/>
                <a:cs typeface="Inter" panose="02000503000000020004"/>
                <a:sym typeface="Inter" panose="02000503000000020004"/>
              </a:rPr>
              <a:t>generalisability</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and hardware limitations during real-world training/inference cycles is widely neglected in existing literature frameworks (Branwen and </a:t>
            </a:r>
            <a:r>
              <a:rPr lang="en-US" altLang="en-US" sz="1200" b="1" i="0" u="none" strike="noStrike" cap="none" dirty="0" err="1">
                <a:solidFill>
                  <a:srgbClr val="D4D4D4"/>
                </a:solidFill>
                <a:latin typeface="Inter" panose="02000503000000020004"/>
                <a:ea typeface="Inter" panose="02000503000000020004"/>
                <a:cs typeface="Inter" panose="02000503000000020004"/>
                <a:sym typeface="Inter" panose="02000503000000020004"/>
              </a:rPr>
              <a:t>Emigawaty</a:t>
            </a: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 2025).</a:t>
            </a:r>
          </a:p>
        </p:txBody>
      </p:sp>
      <p:sp>
        <p:nvSpPr>
          <p:cNvPr id="183" name="Google Shape;183;p17"/>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What the </a:t>
            </a:r>
            <a:r>
              <a:rPr lang="en-US" sz="2550" b="1" i="0" u="none" strike="noStrike" cap="none">
                <a:solidFill>
                  <a:srgbClr val="1E90FF"/>
                </a:solidFill>
                <a:latin typeface="Montserrat"/>
                <a:ea typeface="Montserrat"/>
                <a:cs typeface="Montserrat"/>
                <a:sym typeface="Montserrat"/>
              </a:rPr>
              <a:t>Literature Tells Us</a:t>
            </a:r>
          </a:p>
        </p:txBody>
      </p:sp>
      <p:pic>
        <p:nvPicPr>
          <p:cNvPr id="3" name="Picture 1" descr="C:\Users\DELL\AppData\Local\Temp\ksohtml2220\wps2.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a:xfrm>
            <a:off x="8141335" y="1676400"/>
            <a:ext cx="3751580" cy="3778250"/>
          </a:xfrm>
          <a:prstGeom prst="rect">
            <a:avLst/>
          </a:prstGeom>
          <a:noFill/>
          <a:ln>
            <a:noFill/>
          </a:ln>
        </p:spPr>
      </p:pic>
      <p:sp>
        <p:nvSpPr>
          <p:cNvPr id="2" name="Text Box 1"/>
          <p:cNvSpPr txBox="1"/>
          <p:nvPr/>
        </p:nvSpPr>
        <p:spPr>
          <a:xfrm>
            <a:off x="7637145" y="5531167"/>
            <a:ext cx="5080000" cy="368300"/>
          </a:xfrm>
          <a:prstGeom prst="rect">
            <a:avLst/>
          </a:prstGeom>
        </p:spPr>
        <p:txBody>
          <a:bodyPr>
            <a:spAutoFit/>
          </a:bodyPr>
          <a:lstStyle/>
          <a:p>
            <a:pPr algn="ctr" defTabSz="266700"/>
            <a:r>
              <a:rPr lang="en-US" altLang="zh-CN" sz="900" b="1">
                <a:solidFill>
                  <a:schemeClr val="bg1"/>
                </a:solidFill>
                <a:latin typeface="inter" panose="02000503000000020004" charset="0"/>
                <a:ea typeface="SimSun" panose="02010600030101010101" pitchFamily="2" charset="-122"/>
                <a:cs typeface="inter" panose="02000503000000020004" charset="0"/>
              </a:rPr>
              <a:t>Figure : Architecture Comparison — </a:t>
            </a:r>
          </a:p>
          <a:p>
            <a:pPr algn="ctr" defTabSz="266700"/>
            <a:r>
              <a:rPr lang="en-US" altLang="zh-CN" sz="900" b="1">
                <a:solidFill>
                  <a:schemeClr val="bg1"/>
                </a:solidFill>
                <a:latin typeface="inter" panose="02000503000000020004" charset="0"/>
                <a:ea typeface="SimSun" panose="02010600030101010101" pitchFamily="2" charset="-122"/>
                <a:cs typeface="inter" panose="02000503000000020004" charset="0"/>
              </a:rPr>
              <a:t>Classical ML Pipeline vs. Transformer-Based Pipeline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187"/>
        <p:cNvGrpSpPr/>
        <p:nvPr/>
      </p:nvGrpSpPr>
      <p:grpSpPr>
        <a:xfrm>
          <a:off x="0" y="0"/>
          <a:ext cx="0" cy="0"/>
          <a:chOff x="0" y="0"/>
          <a:chExt cx="0" cy="0"/>
        </a:xfrm>
      </p:grpSpPr>
      <p:pic>
        <p:nvPicPr>
          <p:cNvPr id="188" name="Google Shape;188;p18"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190" name="Google Shape;190;p18" descr="image.png"/>
          <p:cNvPicPr preferRelativeResize="0"/>
          <p:nvPr/>
        </p:nvPicPr>
        <p:blipFill rotWithShape="1">
          <a:blip r:embed="rId4"/>
          <a:srcRect/>
          <a:stretch>
            <a:fillRect/>
          </a:stretch>
        </p:blipFill>
        <p:spPr>
          <a:xfrm>
            <a:off x="581025" y="4643437"/>
            <a:ext cx="5324475" cy="609600"/>
          </a:xfrm>
          <a:prstGeom prst="rect">
            <a:avLst/>
          </a:prstGeom>
          <a:noFill/>
          <a:ln>
            <a:noFill/>
          </a:ln>
        </p:spPr>
      </p:pic>
      <p:pic>
        <p:nvPicPr>
          <p:cNvPr id="191" name="Google Shape;191;p18" descr="image.png"/>
          <p:cNvPicPr preferRelativeResize="0"/>
          <p:nvPr/>
        </p:nvPicPr>
        <p:blipFill rotWithShape="1">
          <a:blip r:embed="rId5"/>
          <a:srcRect/>
          <a:stretch>
            <a:fillRect/>
          </a:stretch>
        </p:blipFill>
        <p:spPr>
          <a:xfrm>
            <a:off x="581025" y="981075"/>
            <a:ext cx="11029950" cy="38100"/>
          </a:xfrm>
          <a:prstGeom prst="rect">
            <a:avLst/>
          </a:prstGeom>
          <a:noFill/>
          <a:ln>
            <a:noFill/>
          </a:ln>
        </p:spPr>
      </p:pic>
      <p:sp>
        <p:nvSpPr>
          <p:cNvPr id="192" name="Google Shape;192;p18"/>
          <p:cNvSpPr txBox="1"/>
          <p:nvPr/>
        </p:nvSpPr>
        <p:spPr>
          <a:xfrm>
            <a:off x="866775" y="2361882"/>
            <a:ext cx="5038725"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Source:</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Curated, anonymised mental health communities from Reddit (Kaggle/Zenodo).</a:t>
            </a:r>
          </a:p>
        </p:txBody>
      </p:sp>
      <p:sp>
        <p:nvSpPr>
          <p:cNvPr id="193" name="Google Shape;193;p18"/>
          <p:cNvSpPr txBox="1"/>
          <p:nvPr/>
        </p:nvSpPr>
        <p:spPr>
          <a:xfrm>
            <a:off x="866775" y="2961957"/>
            <a:ext cx="5038725" cy="83058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Dimensionality:</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5,957 rows at start, 5,556 rows after 401 rows/inputs were empty/null.</a:t>
            </a:r>
          </a:p>
          <a:p>
            <a:pPr marL="0" marR="0" lvl="0" indent="0" algn="l" rtl="0">
              <a:lnSpc>
                <a:spcPct val="150000"/>
              </a:lnSpc>
              <a:spcBef>
                <a:spcPts val="0"/>
              </a:spcBef>
              <a:spcAft>
                <a:spcPts val="0"/>
              </a:spcAft>
              <a:buNone/>
            </a:pPr>
            <a:endPar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endParaRPr>
          </a:p>
        </p:txBody>
      </p:sp>
      <p:sp>
        <p:nvSpPr>
          <p:cNvPr id="194" name="Google Shape;194;p18"/>
          <p:cNvSpPr txBox="1"/>
          <p:nvPr/>
        </p:nvSpPr>
        <p:spPr>
          <a:xfrm>
            <a:off x="866775" y="3562032"/>
            <a:ext cx="5038725"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Dataset Split:</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Stratified 80:20 (Training: 4,444 | Unseen Test Set: 1,112).</a:t>
            </a:r>
          </a:p>
        </p:txBody>
      </p:sp>
      <p:sp>
        <p:nvSpPr>
          <p:cNvPr id="195" name="Google Shape;195;p18"/>
          <p:cNvSpPr txBox="1"/>
          <p:nvPr/>
        </p:nvSpPr>
        <p:spPr>
          <a:xfrm>
            <a:off x="866775" y="4162107"/>
            <a:ext cx="5038725"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5 Target Classes:</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Normal, Depression, Anxiety, Bipolar, and Suicidal.</a:t>
            </a:r>
          </a:p>
          <a:p>
            <a:pPr marL="0" marR="0" lvl="0" indent="0" algn="l" rtl="0">
              <a:lnSpc>
                <a:spcPct val="150000"/>
              </a:lnSpc>
              <a:spcBef>
                <a:spcPts val="0"/>
              </a:spcBef>
              <a:spcAft>
                <a:spcPts val="0"/>
              </a:spcAft>
              <a:buNone/>
            </a:pPr>
            <a:endPar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endParaRPr>
          </a:p>
        </p:txBody>
      </p:sp>
      <p:sp>
        <p:nvSpPr>
          <p:cNvPr id="196" name="Google Shape;196;p18"/>
          <p:cNvSpPr txBox="1"/>
          <p:nvPr/>
        </p:nvSpPr>
        <p:spPr>
          <a:xfrm>
            <a:off x="752475" y="4795837"/>
            <a:ext cx="5000625" cy="55399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200" b="1" i="0" u="none" strike="noStrike" cap="none" dirty="0">
                <a:solidFill>
                  <a:srgbClr val="FFFFFF"/>
                </a:solidFill>
                <a:latin typeface="Inter" panose="02000503000000020004"/>
                <a:ea typeface="Inter" panose="02000503000000020004"/>
                <a:cs typeface="Inter" panose="02000503000000020004"/>
                <a:sym typeface="Inter" panose="02000503000000020004"/>
              </a:rPr>
              <a:t>Key Attribute:</a:t>
            </a:r>
            <a:r>
              <a:rPr lang="en-US" sz="1200" b="0" i="0" u="none" strike="noStrike" cap="none" dirty="0">
                <a:solidFill>
                  <a:srgbClr val="FFFFFF"/>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dirty="0">
                <a:solidFill>
                  <a:srgbClr val="FFFFFF"/>
                </a:solidFill>
                <a:latin typeface="Inter" panose="02000503000000020004"/>
                <a:ea typeface="Inter" panose="02000503000000020004"/>
                <a:cs typeface="Inter" panose="02000503000000020004"/>
                <a:sym typeface="Inter" panose="02000503000000020004"/>
              </a:rPr>
              <a:t>Open-access, highly ecologically valid dataset with conversational English that can be </a:t>
            </a:r>
            <a:r>
              <a:rPr lang="en-US" altLang="en-US" sz="1200" b="0" i="0" u="none" strike="noStrike" cap="none" dirty="0" err="1">
                <a:solidFill>
                  <a:srgbClr val="FFFFFF"/>
                </a:solidFill>
                <a:latin typeface="Inter" panose="02000503000000020004"/>
                <a:ea typeface="Inter" panose="02000503000000020004"/>
                <a:cs typeface="Inter" panose="02000503000000020004"/>
                <a:sym typeface="Inter" panose="02000503000000020004"/>
              </a:rPr>
              <a:t>tokenised</a:t>
            </a:r>
            <a:r>
              <a:rPr lang="en-US" altLang="en-US" sz="1200" b="0" i="0" u="none" strike="noStrike" cap="none" dirty="0">
                <a:solidFill>
                  <a:srgbClr val="FFFFFF"/>
                </a:solidFill>
                <a:latin typeface="Inter" panose="02000503000000020004"/>
                <a:ea typeface="Inter" panose="02000503000000020004"/>
                <a:cs typeface="Inter" panose="02000503000000020004"/>
                <a:sym typeface="Inter" panose="02000503000000020004"/>
              </a:rPr>
              <a:t>, and traditional vector extracted</a:t>
            </a:r>
            <a:r>
              <a:rPr lang="en-US" altLang="en-US" sz="975" b="0" i="0" u="none" strike="noStrike" cap="none" dirty="0">
                <a:solidFill>
                  <a:srgbClr val="FFFFFF"/>
                </a:solidFill>
                <a:latin typeface="Inter" panose="02000503000000020004"/>
                <a:ea typeface="Inter" panose="02000503000000020004"/>
                <a:cs typeface="Inter" panose="02000503000000020004"/>
                <a:sym typeface="Inter" panose="02000503000000020004"/>
              </a:rPr>
              <a:t>.</a:t>
            </a:r>
          </a:p>
        </p:txBody>
      </p:sp>
      <p:pic>
        <p:nvPicPr>
          <p:cNvPr id="197" name="Google Shape;197;p18" descr="image.png"/>
          <p:cNvPicPr preferRelativeResize="0"/>
          <p:nvPr/>
        </p:nvPicPr>
        <p:blipFill rotWithShape="1">
          <a:blip r:embed="rId6"/>
          <a:srcRect/>
          <a:stretch>
            <a:fillRect/>
          </a:stretch>
        </p:blipFill>
        <p:spPr>
          <a:xfrm>
            <a:off x="581025" y="2462212"/>
            <a:ext cx="152400" cy="152400"/>
          </a:xfrm>
          <a:prstGeom prst="rect">
            <a:avLst/>
          </a:prstGeom>
          <a:noFill/>
          <a:ln>
            <a:noFill/>
          </a:ln>
        </p:spPr>
      </p:pic>
      <p:pic>
        <p:nvPicPr>
          <p:cNvPr id="198" name="Google Shape;198;p18" descr="image.png"/>
          <p:cNvPicPr preferRelativeResize="0"/>
          <p:nvPr/>
        </p:nvPicPr>
        <p:blipFill rotWithShape="1">
          <a:blip r:embed="rId6"/>
          <a:srcRect/>
          <a:stretch>
            <a:fillRect/>
          </a:stretch>
        </p:blipFill>
        <p:spPr>
          <a:xfrm>
            <a:off x="581025" y="3062287"/>
            <a:ext cx="152400" cy="152400"/>
          </a:xfrm>
          <a:prstGeom prst="rect">
            <a:avLst/>
          </a:prstGeom>
          <a:noFill/>
          <a:ln>
            <a:noFill/>
          </a:ln>
        </p:spPr>
      </p:pic>
      <p:pic>
        <p:nvPicPr>
          <p:cNvPr id="199" name="Google Shape;199;p18" descr="image.png"/>
          <p:cNvPicPr preferRelativeResize="0"/>
          <p:nvPr/>
        </p:nvPicPr>
        <p:blipFill rotWithShape="1">
          <a:blip r:embed="rId6"/>
          <a:srcRect/>
          <a:stretch>
            <a:fillRect/>
          </a:stretch>
        </p:blipFill>
        <p:spPr>
          <a:xfrm>
            <a:off x="581025" y="3662362"/>
            <a:ext cx="152400" cy="152400"/>
          </a:xfrm>
          <a:prstGeom prst="rect">
            <a:avLst/>
          </a:prstGeom>
          <a:noFill/>
          <a:ln>
            <a:noFill/>
          </a:ln>
        </p:spPr>
      </p:pic>
      <p:pic>
        <p:nvPicPr>
          <p:cNvPr id="200" name="Google Shape;200;p18" descr="image.png"/>
          <p:cNvPicPr preferRelativeResize="0"/>
          <p:nvPr/>
        </p:nvPicPr>
        <p:blipFill rotWithShape="1">
          <a:blip r:embed="rId6"/>
          <a:srcRect/>
          <a:stretch>
            <a:fillRect/>
          </a:stretch>
        </p:blipFill>
        <p:spPr>
          <a:xfrm>
            <a:off x="581025" y="4262437"/>
            <a:ext cx="152400" cy="152400"/>
          </a:xfrm>
          <a:prstGeom prst="rect">
            <a:avLst/>
          </a:prstGeom>
          <a:noFill/>
          <a:ln>
            <a:noFill/>
          </a:ln>
        </p:spPr>
      </p:pic>
      <p:sp>
        <p:nvSpPr>
          <p:cNvPr id="201" name="Google Shape;201;p18"/>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The </a:t>
            </a:r>
            <a:r>
              <a:rPr lang="en-US" sz="2550" b="1" i="0" u="none" strike="noStrike" cap="none">
                <a:solidFill>
                  <a:srgbClr val="1E90FF"/>
                </a:solidFill>
                <a:latin typeface="Montserrat"/>
                <a:ea typeface="Montserrat"/>
                <a:cs typeface="Montserrat"/>
                <a:sym typeface="Montserrat"/>
              </a:rPr>
              <a:t>Reddit Mental Health Corpus</a:t>
            </a:r>
          </a:p>
        </p:txBody>
      </p:sp>
      <p:pic>
        <p:nvPicPr>
          <p:cNvPr id="34" name="Picture 34"/>
          <p:cNvPicPr>
            <a:picLocks noChangeAspect="1"/>
          </p:cNvPicPr>
          <p:nvPr/>
        </p:nvPicPr>
        <p:blipFill>
          <a:blip r:embed="rId7"/>
          <a:stretch>
            <a:fillRect/>
          </a:stretch>
        </p:blipFill>
        <p:spPr>
          <a:xfrm>
            <a:off x="6668770" y="2303780"/>
            <a:ext cx="5029200" cy="2491740"/>
          </a:xfrm>
          <a:prstGeom prst="rect">
            <a:avLst/>
          </a:prstGeom>
        </p:spPr>
      </p:pic>
      <p:sp>
        <p:nvSpPr>
          <p:cNvPr id="2" name="Text Box 1"/>
          <p:cNvSpPr txBox="1"/>
          <p:nvPr/>
        </p:nvSpPr>
        <p:spPr>
          <a:xfrm>
            <a:off x="7450455" y="4878387"/>
            <a:ext cx="5080000" cy="229870"/>
          </a:xfrm>
          <a:prstGeom prst="rect">
            <a:avLst/>
          </a:prstGeom>
        </p:spPr>
        <p:txBody>
          <a:bodyPr>
            <a:spAutoFit/>
          </a:bodyPr>
          <a:lstStyle/>
          <a:p>
            <a:pPr defTabSz="266700"/>
            <a:r>
              <a:rPr lang="en-US" altLang="zh-CN" sz="900" b="1">
                <a:solidFill>
                  <a:schemeClr val="bg1"/>
                </a:solidFill>
                <a:latin typeface="Arial" panose="020B0604020202020204" pitchFamily="34" charset="0"/>
                <a:ea typeface="Times New Roman" panose="02020603050405020304"/>
                <a:cs typeface="Arial" panose="020B0604020202020204" pitchFamily="34" charset="0"/>
              </a:rPr>
              <a:t>Figure 4.4: Distribution of Mental Health Classes in the Cleaned Dataset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205"/>
        <p:cNvGrpSpPr/>
        <p:nvPr/>
      </p:nvGrpSpPr>
      <p:grpSpPr>
        <a:xfrm>
          <a:off x="0" y="0"/>
          <a:ext cx="0" cy="0"/>
          <a:chOff x="0" y="0"/>
          <a:chExt cx="0" cy="0"/>
        </a:xfrm>
      </p:grpSpPr>
      <p:pic>
        <p:nvPicPr>
          <p:cNvPr id="206" name="Google Shape;206;p19"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208" name="Google Shape;208;p19" descr="image.png"/>
          <p:cNvPicPr preferRelativeResize="0"/>
          <p:nvPr/>
        </p:nvPicPr>
        <p:blipFill rotWithShape="1">
          <a:blip r:embed="rId4"/>
          <a:srcRect/>
          <a:stretch>
            <a:fillRect/>
          </a:stretch>
        </p:blipFill>
        <p:spPr>
          <a:xfrm>
            <a:off x="581025" y="3257550"/>
            <a:ext cx="5324475" cy="438150"/>
          </a:xfrm>
          <a:prstGeom prst="rect">
            <a:avLst/>
          </a:prstGeom>
          <a:noFill/>
          <a:ln>
            <a:noFill/>
          </a:ln>
        </p:spPr>
      </p:pic>
      <p:pic>
        <p:nvPicPr>
          <p:cNvPr id="209" name="Google Shape;209;p19" descr="image.png"/>
          <p:cNvPicPr preferRelativeResize="0"/>
          <p:nvPr/>
        </p:nvPicPr>
        <p:blipFill rotWithShape="1">
          <a:blip r:embed="rId4"/>
          <a:srcRect/>
          <a:stretch>
            <a:fillRect/>
          </a:stretch>
        </p:blipFill>
        <p:spPr>
          <a:xfrm>
            <a:off x="581025" y="3790950"/>
            <a:ext cx="5324475" cy="438150"/>
          </a:xfrm>
          <a:prstGeom prst="rect">
            <a:avLst/>
          </a:prstGeom>
          <a:noFill/>
          <a:ln>
            <a:noFill/>
          </a:ln>
        </p:spPr>
      </p:pic>
      <p:pic>
        <p:nvPicPr>
          <p:cNvPr id="210" name="Google Shape;210;p19" descr="image.png"/>
          <p:cNvPicPr preferRelativeResize="0"/>
          <p:nvPr/>
        </p:nvPicPr>
        <p:blipFill rotWithShape="1">
          <a:blip r:embed="rId4"/>
          <a:srcRect/>
          <a:stretch>
            <a:fillRect/>
          </a:stretch>
        </p:blipFill>
        <p:spPr>
          <a:xfrm>
            <a:off x="581025" y="4324350"/>
            <a:ext cx="5324475" cy="438150"/>
          </a:xfrm>
          <a:prstGeom prst="rect">
            <a:avLst/>
          </a:prstGeom>
          <a:noFill/>
          <a:ln>
            <a:noFill/>
          </a:ln>
        </p:spPr>
      </p:pic>
      <p:pic>
        <p:nvPicPr>
          <p:cNvPr id="211" name="Google Shape;211;p19" descr="image.png"/>
          <p:cNvPicPr preferRelativeResize="0"/>
          <p:nvPr/>
        </p:nvPicPr>
        <p:blipFill rotWithShape="1">
          <a:blip r:embed="rId4"/>
          <a:srcRect/>
          <a:stretch>
            <a:fillRect/>
          </a:stretch>
        </p:blipFill>
        <p:spPr>
          <a:xfrm>
            <a:off x="581025" y="4857750"/>
            <a:ext cx="5324475" cy="438150"/>
          </a:xfrm>
          <a:prstGeom prst="rect">
            <a:avLst/>
          </a:prstGeom>
          <a:noFill/>
          <a:ln>
            <a:noFill/>
          </a:ln>
        </p:spPr>
      </p:pic>
      <p:pic>
        <p:nvPicPr>
          <p:cNvPr id="212" name="Google Shape;212;p19" descr="image.png"/>
          <p:cNvPicPr preferRelativeResize="0"/>
          <p:nvPr/>
        </p:nvPicPr>
        <p:blipFill rotWithShape="1">
          <a:blip r:embed="rId5"/>
          <a:srcRect/>
          <a:stretch>
            <a:fillRect/>
          </a:stretch>
        </p:blipFill>
        <p:spPr>
          <a:xfrm>
            <a:off x="581025" y="981075"/>
            <a:ext cx="11029950" cy="38100"/>
          </a:xfrm>
          <a:prstGeom prst="rect">
            <a:avLst/>
          </a:prstGeom>
          <a:noFill/>
          <a:ln>
            <a:noFill/>
          </a:ln>
        </p:spPr>
      </p:pic>
      <p:sp>
        <p:nvSpPr>
          <p:cNvPr id="213" name="Google Shape;213;p19"/>
          <p:cNvSpPr txBox="1"/>
          <p:nvPr/>
        </p:nvSpPr>
        <p:spPr>
          <a:xfrm>
            <a:off x="581025" y="1976755"/>
            <a:ext cx="5324475" cy="1181862"/>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The research adopts the rigorous Design Science Research Methodology (DSRM) and employs the computational artifacts to predict the behavior of the artifact in the four primary sequential phases of Design Science Research (DSR):  (Anon., 2025).</a:t>
            </a:r>
          </a:p>
        </p:txBody>
      </p:sp>
      <p:pic>
        <p:nvPicPr>
          <p:cNvPr id="214" name="Google Shape;214;p19" descr="image.png"/>
          <p:cNvPicPr preferRelativeResize="0"/>
          <p:nvPr/>
        </p:nvPicPr>
        <p:blipFill rotWithShape="1">
          <a:blip r:embed="rId6"/>
          <a:srcRect/>
          <a:stretch>
            <a:fillRect/>
          </a:stretch>
        </p:blipFill>
        <p:spPr>
          <a:xfrm>
            <a:off x="733425" y="3362325"/>
            <a:ext cx="228600" cy="228600"/>
          </a:xfrm>
          <a:prstGeom prst="rect">
            <a:avLst/>
          </a:prstGeom>
          <a:noFill/>
          <a:ln>
            <a:noFill/>
          </a:ln>
        </p:spPr>
      </p:pic>
      <p:sp>
        <p:nvSpPr>
          <p:cNvPr id="215" name="Google Shape;215;p19"/>
          <p:cNvSpPr txBox="1"/>
          <p:nvPr/>
        </p:nvSpPr>
        <p:spPr>
          <a:xfrm>
            <a:off x="1104900" y="3324225"/>
            <a:ext cx="4723765" cy="32258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en-US" sz="1050" b="0" i="0" u="none" strike="noStrike" cap="none">
                <a:solidFill>
                  <a:srgbClr val="FFFFFF"/>
                </a:solidFill>
                <a:latin typeface="Inter" panose="02000503000000020004"/>
                <a:ea typeface="Inter" panose="02000503000000020004"/>
                <a:cs typeface="Inter" panose="02000503000000020004"/>
                <a:sym typeface="Inter" panose="02000503000000020004"/>
              </a:rPr>
              <a:t>Standardization and Gap Analysis of SLR.Standardized SLR and Gap Analysis.  </a:t>
            </a:r>
          </a:p>
        </p:txBody>
      </p:sp>
      <p:pic>
        <p:nvPicPr>
          <p:cNvPr id="216" name="Google Shape;216;p19" descr="image.png"/>
          <p:cNvPicPr preferRelativeResize="0"/>
          <p:nvPr/>
        </p:nvPicPr>
        <p:blipFill rotWithShape="1">
          <a:blip r:embed="rId7"/>
          <a:srcRect/>
          <a:stretch>
            <a:fillRect/>
          </a:stretch>
        </p:blipFill>
        <p:spPr>
          <a:xfrm>
            <a:off x="733425" y="3895725"/>
            <a:ext cx="228600" cy="228600"/>
          </a:xfrm>
          <a:prstGeom prst="rect">
            <a:avLst/>
          </a:prstGeom>
          <a:noFill/>
          <a:ln>
            <a:noFill/>
          </a:ln>
        </p:spPr>
      </p:pic>
      <p:sp>
        <p:nvSpPr>
          <p:cNvPr id="217" name="Google Shape;217;p19"/>
          <p:cNvSpPr txBox="1"/>
          <p:nvPr/>
        </p:nvSpPr>
        <p:spPr>
          <a:xfrm>
            <a:off x="1104900" y="3857625"/>
            <a:ext cx="4549140" cy="16129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en-US" sz="1050" b="0" i="0" u="none" strike="noStrike" cap="none">
                <a:solidFill>
                  <a:srgbClr val="FFFFFF"/>
                </a:solidFill>
                <a:latin typeface="Inter" panose="02000503000000020004"/>
                <a:ea typeface="Inter" panose="02000503000000020004"/>
                <a:cs typeface="Inter" panose="02000503000000020004"/>
                <a:sym typeface="Inter" panose="02000503000000020004"/>
              </a:rPr>
              <a:t>Multi-stage cleaning &amp; standardised pre-processing.  </a:t>
            </a:r>
          </a:p>
        </p:txBody>
      </p:sp>
      <p:pic>
        <p:nvPicPr>
          <p:cNvPr id="218" name="Google Shape;218;p19" descr="image.png"/>
          <p:cNvPicPr preferRelativeResize="0"/>
          <p:nvPr/>
        </p:nvPicPr>
        <p:blipFill rotWithShape="1">
          <a:blip r:embed="rId8"/>
          <a:srcRect/>
          <a:stretch>
            <a:fillRect/>
          </a:stretch>
        </p:blipFill>
        <p:spPr>
          <a:xfrm>
            <a:off x="733425" y="4429125"/>
            <a:ext cx="228600" cy="228600"/>
          </a:xfrm>
          <a:prstGeom prst="rect">
            <a:avLst/>
          </a:prstGeom>
          <a:noFill/>
          <a:ln>
            <a:noFill/>
          </a:ln>
        </p:spPr>
      </p:pic>
      <p:sp>
        <p:nvSpPr>
          <p:cNvPr id="219" name="Google Shape;219;p19"/>
          <p:cNvSpPr txBox="1"/>
          <p:nvPr/>
        </p:nvSpPr>
        <p:spPr>
          <a:xfrm>
            <a:off x="1104900" y="4391025"/>
            <a:ext cx="4645660" cy="16129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en-US" sz="1050" b="0" i="0" u="none" strike="noStrike" cap="none">
                <a:solidFill>
                  <a:srgbClr val="FFFFFF"/>
                </a:solidFill>
                <a:latin typeface="Inter" panose="02000503000000020004"/>
                <a:ea typeface="Inter" panose="02000503000000020004"/>
                <a:cs typeface="Inter" panose="02000503000000020004"/>
                <a:sym typeface="Inter" panose="02000503000000020004"/>
              </a:rPr>
              <a:t>Computational Model Training &amp; Cross-Validation </a:t>
            </a:r>
          </a:p>
        </p:txBody>
      </p:sp>
      <p:pic>
        <p:nvPicPr>
          <p:cNvPr id="220" name="Google Shape;220;p19" descr="image.png"/>
          <p:cNvPicPr preferRelativeResize="0"/>
          <p:nvPr/>
        </p:nvPicPr>
        <p:blipFill rotWithShape="1">
          <a:blip r:embed="rId9"/>
          <a:srcRect/>
          <a:stretch>
            <a:fillRect/>
          </a:stretch>
        </p:blipFill>
        <p:spPr>
          <a:xfrm>
            <a:off x="733425" y="4962525"/>
            <a:ext cx="228600" cy="228600"/>
          </a:xfrm>
          <a:prstGeom prst="rect">
            <a:avLst/>
          </a:prstGeom>
          <a:noFill/>
          <a:ln>
            <a:noFill/>
          </a:ln>
        </p:spPr>
      </p:pic>
      <p:sp>
        <p:nvSpPr>
          <p:cNvPr id="221" name="Google Shape;221;p19"/>
          <p:cNvSpPr txBox="1"/>
          <p:nvPr/>
        </p:nvSpPr>
        <p:spPr>
          <a:xfrm>
            <a:off x="1104900" y="4924425"/>
            <a:ext cx="4645660" cy="32258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en-US" sz="1050" b="0" i="0" u="none" strike="noStrike" cap="none">
                <a:solidFill>
                  <a:srgbClr val="FFFFFF"/>
                </a:solidFill>
                <a:latin typeface="Inter" panose="02000503000000020004"/>
                <a:ea typeface="Inter" panose="02000503000000020004"/>
                <a:cs typeface="Inter" panose="02000503000000020004"/>
                <a:sym typeface="Inter" panose="02000503000000020004"/>
              </a:rPr>
              <a:t>Empirical Evaluation using statistical tests (McNemar)</a:t>
            </a:r>
          </a:p>
          <a:p>
            <a:pPr marL="0" marR="0" lvl="0" indent="0" algn="l" rtl="0">
              <a:spcBef>
                <a:spcPts val="0"/>
              </a:spcBef>
              <a:spcAft>
                <a:spcPts val="0"/>
              </a:spcAft>
              <a:buNone/>
            </a:pPr>
            <a:endParaRPr lang="en-US" altLang="en-US" sz="1050" b="0" i="0" u="none" strike="noStrike" cap="none">
              <a:solidFill>
                <a:srgbClr val="FFFFFF"/>
              </a:solidFill>
              <a:latin typeface="Inter" panose="02000503000000020004"/>
              <a:ea typeface="Inter" panose="02000503000000020004"/>
              <a:cs typeface="Inter" panose="02000503000000020004"/>
              <a:sym typeface="Inter" panose="02000503000000020004"/>
            </a:endParaRPr>
          </a:p>
        </p:txBody>
      </p:sp>
      <p:sp>
        <p:nvSpPr>
          <p:cNvPr id="222" name="Google Shape;222;p19"/>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Design Science </a:t>
            </a:r>
            <a:r>
              <a:rPr lang="en-US" sz="2550" b="1" i="0" u="none" strike="noStrike" cap="none">
                <a:solidFill>
                  <a:srgbClr val="1E90FF"/>
                </a:solidFill>
                <a:latin typeface="Montserrat"/>
                <a:ea typeface="Montserrat"/>
                <a:cs typeface="Montserrat"/>
                <a:sym typeface="Montserrat"/>
              </a:rPr>
              <a:t>Research Design (DSRM)</a:t>
            </a:r>
          </a:p>
        </p:txBody>
      </p:sp>
      <p:pic>
        <p:nvPicPr>
          <p:cNvPr id="30" name="Picture 30" descr="Gemini_Generated_Image_b1u127b1u127b1u1"/>
          <p:cNvPicPr>
            <a:picLocks noChangeAspect="1"/>
          </p:cNvPicPr>
          <p:nvPr/>
        </p:nvPicPr>
        <p:blipFill>
          <a:blip r:embed="rId10"/>
          <a:srcRect b="7479"/>
          <a:stretch>
            <a:fillRect/>
          </a:stretch>
        </p:blipFill>
        <p:spPr>
          <a:xfrm>
            <a:off x="6762433" y="1349375"/>
            <a:ext cx="4598035" cy="4254500"/>
          </a:xfrm>
          <a:prstGeom prst="rect">
            <a:avLst/>
          </a:prstGeom>
        </p:spPr>
      </p:pic>
      <p:sp>
        <p:nvSpPr>
          <p:cNvPr id="2" name="Text Box 1"/>
          <p:cNvSpPr txBox="1"/>
          <p:nvPr/>
        </p:nvSpPr>
        <p:spPr>
          <a:xfrm>
            <a:off x="6549390" y="5792152"/>
            <a:ext cx="5080000" cy="299085"/>
          </a:xfrm>
          <a:prstGeom prst="rect">
            <a:avLst/>
          </a:prstGeom>
        </p:spPr>
        <p:txBody>
          <a:bodyPr>
            <a:spAutoFit/>
          </a:bodyPr>
          <a:lstStyle/>
          <a:p>
            <a:pPr algn="ctr" defTabSz="266700">
              <a:lnSpc>
                <a:spcPct val="150000"/>
              </a:lnSpc>
              <a:spcBef>
                <a:spcPts val="500"/>
              </a:spcBef>
              <a:spcAft>
                <a:spcPts val="500"/>
              </a:spcAft>
            </a:pPr>
            <a:r>
              <a:rPr lang="en-US" altLang="zh-CN" sz="900" b="1">
                <a:solidFill>
                  <a:schemeClr val="bg1"/>
                </a:solidFill>
                <a:latin typeface="Calibri" panose="020F0502020204030204" charset="0"/>
                <a:ea typeface="Times New Roman" panose="02020603050405020304"/>
                <a:cs typeface="Calibri" panose="020F0502020204030204" charset="0"/>
              </a:rPr>
              <a:t>Figure 4.2: Final Implemented System Architecture for Mental Health Classification Pipeline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226"/>
        <p:cNvGrpSpPr/>
        <p:nvPr/>
      </p:nvGrpSpPr>
      <p:grpSpPr>
        <a:xfrm>
          <a:off x="0" y="0"/>
          <a:ext cx="0" cy="0"/>
          <a:chOff x="0" y="0"/>
          <a:chExt cx="0" cy="0"/>
        </a:xfrm>
      </p:grpSpPr>
      <p:pic>
        <p:nvPicPr>
          <p:cNvPr id="227" name="Google Shape;227;p20" descr="image.png"/>
          <p:cNvPicPr preferRelativeResize="0"/>
          <p:nvPr/>
        </p:nvPicPr>
        <p:blipFill rotWithShape="1">
          <a:blip r:embed="rId3"/>
          <a:srcRect/>
          <a:stretch>
            <a:fillRect/>
          </a:stretch>
        </p:blipFill>
        <p:spPr>
          <a:xfrm>
            <a:off x="170121" y="0"/>
            <a:ext cx="12192000" cy="6858000"/>
          </a:xfrm>
          <a:prstGeom prst="rect">
            <a:avLst/>
          </a:prstGeom>
          <a:noFill/>
          <a:ln>
            <a:noFill/>
          </a:ln>
        </p:spPr>
      </p:pic>
      <p:pic>
        <p:nvPicPr>
          <p:cNvPr id="229" name="Google Shape;229;p20" descr="image.png"/>
          <p:cNvPicPr preferRelativeResize="0"/>
          <p:nvPr/>
        </p:nvPicPr>
        <p:blipFill rotWithShape="1">
          <a:blip r:embed="rId4"/>
          <a:srcRect/>
          <a:stretch>
            <a:fillRect/>
          </a:stretch>
        </p:blipFill>
        <p:spPr>
          <a:xfrm>
            <a:off x="581025" y="981075"/>
            <a:ext cx="11029950" cy="38100"/>
          </a:xfrm>
          <a:prstGeom prst="rect">
            <a:avLst/>
          </a:prstGeom>
          <a:noFill/>
          <a:ln>
            <a:noFill/>
          </a:ln>
        </p:spPr>
      </p:pic>
      <p:sp>
        <p:nvSpPr>
          <p:cNvPr id="230" name="Google Shape;230;p20"/>
          <p:cNvSpPr txBox="1"/>
          <p:nvPr/>
        </p:nvSpPr>
        <p:spPr>
          <a:xfrm>
            <a:off x="581025" y="1364615"/>
            <a:ext cx="6466840" cy="1038225"/>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500" b="0" i="0" u="none" strike="noStrike" cap="none" dirty="0">
                <a:solidFill>
                  <a:srgbClr val="FFFFFF"/>
                </a:solidFill>
                <a:latin typeface="Inter" panose="02000503000000020004"/>
                <a:ea typeface="Inter" panose="02000503000000020004"/>
                <a:cs typeface="Inter" panose="02000503000000020004"/>
                <a:sym typeface="Inter" panose="02000503000000020004"/>
              </a:rPr>
              <a:t>Each computational model was trained on the same set of records from the dataset preprocessed in exactly the same automated pipeline using Python</a:t>
            </a:r>
            <a:r>
              <a:rPr lang="en-US" altLang="en-US" sz="1500" dirty="0">
                <a:solidFill>
                  <a:srgbClr val="FFFFFF"/>
                </a:solidFill>
                <a:latin typeface="Inter" panose="02000503000000020004"/>
                <a:ea typeface="Inter" panose="02000503000000020004"/>
                <a:cs typeface="Inter" panose="02000503000000020004"/>
                <a:sym typeface="Inter" panose="02000503000000020004"/>
              </a:rPr>
              <a:t> (Anon., 2026b).</a:t>
            </a:r>
            <a:endParaRPr lang="en-US" altLang="en-US" sz="1500" b="0" i="0" u="none" strike="noStrike" cap="none" dirty="0">
              <a:solidFill>
                <a:srgbClr val="FFFFFF"/>
              </a:solidFill>
              <a:latin typeface="Inter" panose="02000503000000020004"/>
              <a:ea typeface="Inter" panose="02000503000000020004"/>
              <a:cs typeface="Inter" panose="02000503000000020004"/>
              <a:sym typeface="Inter" panose="02000503000000020004"/>
            </a:endParaRPr>
          </a:p>
        </p:txBody>
      </p:sp>
      <p:pic>
        <p:nvPicPr>
          <p:cNvPr id="253" name="Google Shape;253;p20" descr="image.png"/>
          <p:cNvPicPr preferRelativeResize="0"/>
          <p:nvPr/>
        </p:nvPicPr>
        <p:blipFill rotWithShape="1">
          <a:blip r:embed="rId5"/>
          <a:srcRect/>
          <a:stretch>
            <a:fillRect/>
          </a:stretch>
        </p:blipFill>
        <p:spPr>
          <a:xfrm>
            <a:off x="464185" y="2743200"/>
            <a:ext cx="302121" cy="228600"/>
          </a:xfrm>
          <a:prstGeom prst="rect">
            <a:avLst/>
          </a:prstGeom>
          <a:noFill/>
          <a:ln>
            <a:noFill/>
          </a:ln>
        </p:spPr>
      </p:pic>
      <p:sp>
        <p:nvSpPr>
          <p:cNvPr id="254" name="Google Shape;254;p20"/>
          <p:cNvSpPr txBox="1"/>
          <p:nvPr/>
        </p:nvSpPr>
        <p:spPr>
          <a:xfrm>
            <a:off x="880606" y="2743200"/>
            <a:ext cx="4908053" cy="4000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300" b="1" i="0" u="none" strike="noStrike" cap="none">
                <a:solidFill>
                  <a:srgbClr val="D4D4D4"/>
                </a:solidFill>
                <a:latin typeface="Inter" panose="02000503000000020004"/>
                <a:ea typeface="Inter" panose="02000503000000020004"/>
                <a:cs typeface="Inter" panose="02000503000000020004"/>
                <a:sym typeface="Inter" panose="02000503000000020004"/>
              </a:rPr>
              <a:t>Normalisation:</a:t>
            </a:r>
            <a:r>
              <a:rPr lang="en-US" sz="13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300" b="0" i="0" u="none" strike="noStrike" cap="none">
                <a:solidFill>
                  <a:srgbClr val="D4D4D4"/>
                </a:solidFill>
                <a:latin typeface="Inter" panose="02000503000000020004"/>
                <a:ea typeface="Inter" panose="02000503000000020004"/>
                <a:cs typeface="Inter" panose="02000503000000020004"/>
                <a:sym typeface="Inter" panose="02000503000000020004"/>
              </a:rPr>
              <a:t>Converting to lowercase and removing URLs, user tags, and non-alphabetic special characters.  </a:t>
            </a:r>
          </a:p>
        </p:txBody>
      </p:sp>
      <p:pic>
        <p:nvPicPr>
          <p:cNvPr id="255" name="Google Shape;255;p20" descr="image.png"/>
          <p:cNvPicPr preferRelativeResize="0"/>
          <p:nvPr/>
        </p:nvPicPr>
        <p:blipFill rotWithShape="1">
          <a:blip r:embed="rId6"/>
          <a:srcRect/>
          <a:stretch>
            <a:fillRect/>
          </a:stretch>
        </p:blipFill>
        <p:spPr>
          <a:xfrm>
            <a:off x="464185" y="3288030"/>
            <a:ext cx="345132" cy="228600"/>
          </a:xfrm>
          <a:prstGeom prst="rect">
            <a:avLst/>
          </a:prstGeom>
          <a:noFill/>
          <a:ln>
            <a:noFill/>
          </a:ln>
        </p:spPr>
      </p:pic>
      <p:sp>
        <p:nvSpPr>
          <p:cNvPr id="256" name="Google Shape;256;p20"/>
          <p:cNvSpPr txBox="1"/>
          <p:nvPr/>
        </p:nvSpPr>
        <p:spPr>
          <a:xfrm>
            <a:off x="923617" y="3288030"/>
            <a:ext cx="4865042" cy="4000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300" b="1" i="0" u="none" strike="noStrike" cap="none">
                <a:solidFill>
                  <a:srgbClr val="D4D4D4"/>
                </a:solidFill>
                <a:latin typeface="Inter" panose="02000503000000020004"/>
                <a:ea typeface="Inter" panose="02000503000000020004"/>
                <a:cs typeface="Inter" panose="02000503000000020004"/>
                <a:sym typeface="Inter" panose="02000503000000020004"/>
              </a:rPr>
              <a:t>Tokenisation:</a:t>
            </a:r>
            <a:r>
              <a:rPr lang="en-US" sz="13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300" b="0" i="0" u="none" strike="noStrike" cap="none">
                <a:solidFill>
                  <a:srgbClr val="D4D4D4"/>
                </a:solidFill>
                <a:latin typeface="Inter" panose="02000503000000020004"/>
                <a:ea typeface="Inter" panose="02000503000000020004"/>
                <a:cs typeface="Inter" panose="02000503000000020004"/>
                <a:sym typeface="Inter" panose="02000503000000020004"/>
              </a:rPr>
              <a:t>Structural parsing of paragraphs into clean lexical tokens using NLTK.</a:t>
            </a:r>
          </a:p>
        </p:txBody>
      </p:sp>
      <p:pic>
        <p:nvPicPr>
          <p:cNvPr id="257" name="Google Shape;257;p20" descr="image.png"/>
          <p:cNvPicPr preferRelativeResize="0"/>
          <p:nvPr/>
        </p:nvPicPr>
        <p:blipFill rotWithShape="1">
          <a:blip r:embed="rId7"/>
          <a:srcRect/>
          <a:stretch>
            <a:fillRect/>
          </a:stretch>
        </p:blipFill>
        <p:spPr>
          <a:xfrm>
            <a:off x="464185" y="3806190"/>
            <a:ext cx="333672" cy="228600"/>
          </a:xfrm>
          <a:prstGeom prst="rect">
            <a:avLst/>
          </a:prstGeom>
          <a:noFill/>
          <a:ln>
            <a:noFill/>
          </a:ln>
        </p:spPr>
      </p:pic>
      <p:sp>
        <p:nvSpPr>
          <p:cNvPr id="258" name="Google Shape;258;p20"/>
          <p:cNvSpPr txBox="1"/>
          <p:nvPr/>
        </p:nvSpPr>
        <p:spPr>
          <a:xfrm>
            <a:off x="912157" y="3806190"/>
            <a:ext cx="4876502" cy="4000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300" b="1" i="0" u="none" strike="noStrike" cap="none">
                <a:solidFill>
                  <a:srgbClr val="D4D4D4"/>
                </a:solidFill>
                <a:latin typeface="Inter" panose="02000503000000020004"/>
                <a:ea typeface="Inter" panose="02000503000000020004"/>
                <a:cs typeface="Inter" panose="02000503000000020004"/>
                <a:sym typeface="Inter" panose="02000503000000020004"/>
              </a:rPr>
              <a:t>Stopword Removal:</a:t>
            </a:r>
            <a:r>
              <a:rPr lang="en-US" sz="13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300" b="0" i="0" u="none" strike="noStrike" cap="none">
                <a:solidFill>
                  <a:srgbClr val="D4D4D4"/>
                </a:solidFill>
                <a:latin typeface="Inter" panose="02000503000000020004"/>
                <a:ea typeface="Inter" panose="02000503000000020004"/>
                <a:cs typeface="Inter" panose="02000503000000020004"/>
                <a:sym typeface="Inter" panose="02000503000000020004"/>
              </a:rPr>
              <a:t>Removing context blind stopwords from standard English dictionary.</a:t>
            </a:r>
          </a:p>
        </p:txBody>
      </p:sp>
      <p:pic>
        <p:nvPicPr>
          <p:cNvPr id="259" name="Google Shape;259;p20" descr="image.png"/>
          <p:cNvPicPr preferRelativeResize="0"/>
          <p:nvPr/>
        </p:nvPicPr>
        <p:blipFill rotWithShape="1">
          <a:blip r:embed="rId8"/>
          <a:srcRect/>
          <a:stretch>
            <a:fillRect/>
          </a:stretch>
        </p:blipFill>
        <p:spPr>
          <a:xfrm>
            <a:off x="464185" y="4324350"/>
            <a:ext cx="347960" cy="228600"/>
          </a:xfrm>
          <a:prstGeom prst="rect">
            <a:avLst/>
          </a:prstGeom>
          <a:noFill/>
          <a:ln>
            <a:noFill/>
          </a:ln>
        </p:spPr>
      </p:pic>
      <p:sp>
        <p:nvSpPr>
          <p:cNvPr id="260" name="Google Shape;260;p20"/>
          <p:cNvSpPr txBox="1"/>
          <p:nvPr/>
        </p:nvSpPr>
        <p:spPr>
          <a:xfrm>
            <a:off x="926445" y="4324350"/>
            <a:ext cx="4862214" cy="6000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300" b="1" i="0" u="none" strike="noStrike" cap="none">
                <a:solidFill>
                  <a:srgbClr val="D4D4D4"/>
                </a:solidFill>
                <a:latin typeface="Inter" panose="02000503000000020004"/>
                <a:ea typeface="Inter" panose="02000503000000020004"/>
                <a:cs typeface="Inter" panose="02000503000000020004"/>
                <a:sym typeface="Inter" panose="02000503000000020004"/>
              </a:rPr>
              <a:t>Lemmatisation:</a:t>
            </a:r>
            <a:r>
              <a:rPr lang="en-US" sz="1300" b="0" i="0" u="none" strike="noStrike" cap="none">
                <a:solidFill>
                  <a:srgbClr val="D4D4D4"/>
                </a:solidFill>
                <a:latin typeface="Inter" panose="02000503000000020004"/>
                <a:ea typeface="Inter" panose="02000503000000020004"/>
                <a:cs typeface="Inter" panose="02000503000000020004"/>
                <a:sym typeface="Inter" panose="02000503000000020004"/>
              </a:rPr>
              <a:t> </a:t>
            </a:r>
            <a:r>
              <a:rPr lang="en-US" altLang="en-US" sz="1300" b="0" i="0" u="none" strike="noStrike" cap="none">
                <a:solidFill>
                  <a:srgbClr val="D4D4D4"/>
                </a:solidFill>
                <a:latin typeface="Inter" panose="02000503000000020004"/>
                <a:ea typeface="Inter" panose="02000503000000020004"/>
                <a:cs typeface="Inter" panose="02000503000000020004"/>
                <a:sym typeface="Inter" panose="02000503000000020004"/>
              </a:rPr>
              <a:t>Structural base-lemma mapping using NLTK WordNetLemmatizer.</a:t>
            </a:r>
          </a:p>
          <a:p>
            <a:pPr marL="0" marR="0" lvl="0" indent="0" algn="l" rtl="0">
              <a:spcBef>
                <a:spcPts val="0"/>
              </a:spcBef>
              <a:spcAft>
                <a:spcPts val="0"/>
              </a:spcAft>
              <a:buNone/>
            </a:pPr>
            <a:endParaRPr lang="en-US" altLang="en-US" sz="1300" b="0" i="0" u="none" strike="noStrike" cap="none">
              <a:solidFill>
                <a:srgbClr val="D4D4D4"/>
              </a:solidFill>
              <a:latin typeface="Inter" panose="02000503000000020004"/>
              <a:ea typeface="Inter" panose="02000503000000020004"/>
              <a:cs typeface="Inter" panose="02000503000000020004"/>
              <a:sym typeface="Inter" panose="02000503000000020004"/>
            </a:endParaRPr>
          </a:p>
        </p:txBody>
      </p:sp>
      <p:sp>
        <p:nvSpPr>
          <p:cNvPr id="262" name="Google Shape;262;p20"/>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Consistent </a:t>
            </a:r>
            <a:r>
              <a:rPr lang="en-US" sz="2550" b="1" i="0" u="none" strike="noStrike" cap="none">
                <a:solidFill>
                  <a:srgbClr val="1E90FF"/>
                </a:solidFill>
                <a:latin typeface="Montserrat"/>
                <a:ea typeface="Montserrat"/>
                <a:cs typeface="Montserrat"/>
                <a:sym typeface="Montserrat"/>
              </a:rPr>
              <a:t>Preprocessing Pipeline</a:t>
            </a:r>
          </a:p>
        </p:txBody>
      </p:sp>
      <p:pic>
        <p:nvPicPr>
          <p:cNvPr id="32" name="Picture 32"/>
          <p:cNvPicPr>
            <a:picLocks noChangeAspect="1"/>
          </p:cNvPicPr>
          <p:nvPr/>
        </p:nvPicPr>
        <p:blipFill>
          <a:blip r:embed="rId9"/>
          <a:stretch>
            <a:fillRect/>
          </a:stretch>
        </p:blipFill>
        <p:spPr>
          <a:xfrm>
            <a:off x="7209790" y="1350645"/>
            <a:ext cx="3886200" cy="3968750"/>
          </a:xfrm>
          <a:prstGeom prst="rect">
            <a:avLst/>
          </a:prstGeom>
        </p:spPr>
      </p:pic>
      <p:sp>
        <p:nvSpPr>
          <p:cNvPr id="2" name="Text Box 1"/>
          <p:cNvSpPr txBox="1"/>
          <p:nvPr/>
        </p:nvSpPr>
        <p:spPr>
          <a:xfrm>
            <a:off x="6612890" y="5449570"/>
            <a:ext cx="5080000" cy="1021883"/>
          </a:xfrm>
          <a:prstGeom prst="rect">
            <a:avLst/>
          </a:prstGeom>
        </p:spPr>
        <p:txBody>
          <a:bodyPr>
            <a:spAutoFit/>
          </a:bodyPr>
          <a:lstStyle/>
          <a:p>
            <a:pPr algn="ctr" defTabSz="266700">
              <a:lnSpc>
                <a:spcPct val="150000"/>
              </a:lnSpc>
              <a:spcBef>
                <a:spcPts val="500"/>
              </a:spcBef>
              <a:spcAft>
                <a:spcPts val="500"/>
              </a:spcAft>
            </a:pPr>
            <a:r>
              <a:rPr lang="en-US" altLang="zh-CN" b="1" dirty="0">
                <a:solidFill>
                  <a:schemeClr val="bg1"/>
                </a:solidFill>
                <a:latin typeface="Arial" panose="020B0604020202020204" pitchFamily="34" charset="0"/>
                <a:ea typeface="Times New Roman" panose="02020603050405020304"/>
                <a:cs typeface="Arial" panose="020B0604020202020204" pitchFamily="34" charset="0"/>
              </a:rPr>
              <a:t>Code Snippet 4.2: Text Cleaning Function Used for Lowercasing, Noise Removal, </a:t>
            </a:r>
            <a:r>
              <a:rPr lang="en-US" altLang="zh-CN" b="1" dirty="0" err="1">
                <a:solidFill>
                  <a:schemeClr val="bg1"/>
                </a:solidFill>
                <a:latin typeface="Arial" panose="020B0604020202020204" pitchFamily="34" charset="0"/>
                <a:ea typeface="Times New Roman" panose="02020603050405020304"/>
                <a:cs typeface="Arial" panose="020B0604020202020204" pitchFamily="34" charset="0"/>
              </a:rPr>
              <a:t>Stopword</a:t>
            </a:r>
            <a:r>
              <a:rPr lang="en-US" altLang="zh-CN" b="1" dirty="0">
                <a:solidFill>
                  <a:schemeClr val="bg1"/>
                </a:solidFill>
                <a:latin typeface="Arial" panose="020B0604020202020204" pitchFamily="34" charset="0"/>
                <a:ea typeface="Times New Roman" panose="02020603050405020304"/>
                <a:cs typeface="Arial" panose="020B0604020202020204" pitchFamily="34" charset="0"/>
              </a:rPr>
              <a:t> Filtering, and </a:t>
            </a:r>
            <a:r>
              <a:rPr lang="en-US" altLang="zh-CN" b="1" dirty="0" err="1">
                <a:solidFill>
                  <a:schemeClr val="bg1"/>
                </a:solidFill>
                <a:latin typeface="Arial" panose="020B0604020202020204" pitchFamily="34" charset="0"/>
                <a:ea typeface="Times New Roman" panose="02020603050405020304"/>
                <a:cs typeface="Arial" panose="020B0604020202020204" pitchFamily="34" charset="0"/>
              </a:rPr>
              <a:t>Lemmatisation</a:t>
            </a:r>
            <a:endParaRPr lang="en-US" altLang="zh-CN" b="1" dirty="0">
              <a:solidFill>
                <a:schemeClr val="bg1"/>
              </a:solidFill>
              <a:latin typeface="Arial" panose="020B0604020202020204" pitchFamily="34" charset="0"/>
              <a:ea typeface="Times New Roman" panose="02020603050405020304"/>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266"/>
        <p:cNvGrpSpPr/>
        <p:nvPr/>
      </p:nvGrpSpPr>
      <p:grpSpPr>
        <a:xfrm>
          <a:off x="0" y="0"/>
          <a:ext cx="0" cy="0"/>
          <a:chOff x="0" y="0"/>
          <a:chExt cx="0" cy="0"/>
        </a:xfrm>
      </p:grpSpPr>
      <p:pic>
        <p:nvPicPr>
          <p:cNvPr id="267" name="Google Shape;267;p21"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268" name="Google Shape;268;p21" descr="image.png"/>
          <p:cNvPicPr preferRelativeResize="0"/>
          <p:nvPr/>
        </p:nvPicPr>
        <p:blipFill rotWithShape="1">
          <a:blip r:embed="rId4"/>
          <a:srcRect/>
          <a:stretch>
            <a:fillRect/>
          </a:stretch>
        </p:blipFill>
        <p:spPr>
          <a:xfrm>
            <a:off x="581025" y="2109470"/>
            <a:ext cx="5324475" cy="3253740"/>
          </a:xfrm>
          <a:prstGeom prst="rect">
            <a:avLst/>
          </a:prstGeom>
          <a:noFill/>
          <a:ln>
            <a:noFill/>
          </a:ln>
        </p:spPr>
      </p:pic>
      <p:pic>
        <p:nvPicPr>
          <p:cNvPr id="269" name="Google Shape;269;p21" descr="image.png"/>
          <p:cNvPicPr preferRelativeResize="0"/>
          <p:nvPr/>
        </p:nvPicPr>
        <p:blipFill rotWithShape="1">
          <a:blip r:embed="rId5"/>
          <a:srcRect/>
          <a:stretch>
            <a:fillRect/>
          </a:stretch>
        </p:blipFill>
        <p:spPr>
          <a:xfrm>
            <a:off x="6286500" y="2109787"/>
            <a:ext cx="5324475" cy="3057525"/>
          </a:xfrm>
          <a:prstGeom prst="rect">
            <a:avLst/>
          </a:prstGeom>
          <a:noFill/>
          <a:ln>
            <a:noFill/>
          </a:ln>
        </p:spPr>
      </p:pic>
      <p:pic>
        <p:nvPicPr>
          <p:cNvPr id="270" name="Google Shape;270;p21" descr="image.png"/>
          <p:cNvPicPr preferRelativeResize="0"/>
          <p:nvPr/>
        </p:nvPicPr>
        <p:blipFill rotWithShape="1">
          <a:blip r:embed="rId6"/>
          <a:srcRect/>
          <a:stretch>
            <a:fillRect/>
          </a:stretch>
        </p:blipFill>
        <p:spPr>
          <a:xfrm>
            <a:off x="819150" y="2376487"/>
            <a:ext cx="1557337" cy="228600"/>
          </a:xfrm>
          <a:prstGeom prst="rect">
            <a:avLst/>
          </a:prstGeom>
          <a:noFill/>
          <a:ln>
            <a:noFill/>
          </a:ln>
        </p:spPr>
      </p:pic>
      <p:pic>
        <p:nvPicPr>
          <p:cNvPr id="271" name="Google Shape;271;p21" descr="image.png"/>
          <p:cNvPicPr preferRelativeResize="0"/>
          <p:nvPr/>
        </p:nvPicPr>
        <p:blipFill rotWithShape="1">
          <a:blip r:embed="rId7"/>
          <a:srcRect/>
          <a:stretch>
            <a:fillRect/>
          </a:stretch>
        </p:blipFill>
        <p:spPr>
          <a:xfrm>
            <a:off x="6524625" y="2376487"/>
            <a:ext cx="1571625" cy="228600"/>
          </a:xfrm>
          <a:prstGeom prst="rect">
            <a:avLst/>
          </a:prstGeom>
          <a:noFill/>
          <a:ln>
            <a:noFill/>
          </a:ln>
        </p:spPr>
      </p:pic>
      <p:pic>
        <p:nvPicPr>
          <p:cNvPr id="272" name="Google Shape;272;p21" descr="image.png"/>
          <p:cNvPicPr preferRelativeResize="0"/>
          <p:nvPr/>
        </p:nvPicPr>
        <p:blipFill rotWithShape="1">
          <a:blip r:embed="rId8"/>
          <a:srcRect/>
          <a:stretch>
            <a:fillRect/>
          </a:stretch>
        </p:blipFill>
        <p:spPr>
          <a:xfrm>
            <a:off x="581025" y="981075"/>
            <a:ext cx="11029950" cy="38100"/>
          </a:xfrm>
          <a:prstGeom prst="rect">
            <a:avLst/>
          </a:prstGeom>
          <a:noFill/>
          <a:ln>
            <a:noFill/>
          </a:ln>
        </p:spPr>
      </p:pic>
      <p:sp>
        <p:nvSpPr>
          <p:cNvPr id="273" name="Google Shape;273;p21"/>
          <p:cNvSpPr txBox="1"/>
          <p:nvPr/>
        </p:nvSpPr>
        <p:spPr>
          <a:xfrm>
            <a:off x="581025" y="5743080"/>
            <a:ext cx="11029950" cy="754053"/>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en-US" b="1" i="1" u="none" strike="noStrike" cap="none" dirty="0">
                <a:solidFill>
                  <a:srgbClr val="8D99AE"/>
                </a:solidFill>
                <a:latin typeface="Inter" panose="02000503000000020004"/>
                <a:ea typeface="Inter" panose="02000503000000020004"/>
                <a:cs typeface="Inter" panose="02000503000000020004"/>
                <a:sym typeface="Inter" panose="02000503000000020004"/>
              </a:rPr>
              <a:t>Both paradigms consume the same cleaned text files, so that experiments can be compared.</a:t>
            </a:r>
          </a:p>
          <a:p>
            <a:pPr marL="0" marR="0" lvl="0" indent="0" algn="ctr" rtl="0">
              <a:spcBef>
                <a:spcPts val="0"/>
              </a:spcBef>
              <a:spcAft>
                <a:spcPts val="0"/>
              </a:spcAft>
              <a:buNone/>
            </a:pPr>
            <a:endParaRPr lang="en-US" altLang="en-US" b="1" i="1" u="none" strike="noStrike" cap="none" dirty="0">
              <a:solidFill>
                <a:srgbClr val="8D99AE"/>
              </a:solidFill>
              <a:latin typeface="Inter" panose="02000503000000020004"/>
              <a:ea typeface="Inter" panose="02000503000000020004"/>
              <a:cs typeface="Inter" panose="02000503000000020004"/>
              <a:sym typeface="Inter" panose="02000503000000020004"/>
            </a:endParaRPr>
          </a:p>
          <a:p>
            <a:pPr marL="0" marR="0" lvl="0" indent="0" algn="ctr" rtl="0">
              <a:spcBef>
                <a:spcPts val="0"/>
              </a:spcBef>
              <a:spcAft>
                <a:spcPts val="0"/>
              </a:spcAft>
              <a:buNone/>
            </a:pPr>
            <a:endParaRPr lang="en-US" altLang="en-US" sz="1050" b="0" i="1" u="none" strike="noStrike" cap="none" dirty="0">
              <a:solidFill>
                <a:srgbClr val="8D99AE"/>
              </a:solidFill>
              <a:latin typeface="Inter" panose="02000503000000020004"/>
              <a:ea typeface="Inter" panose="02000503000000020004"/>
              <a:cs typeface="Inter" panose="02000503000000020004"/>
              <a:sym typeface="Inter" panose="02000503000000020004"/>
            </a:endParaRPr>
          </a:p>
          <a:p>
            <a:pPr marL="0" marR="0" lvl="0" indent="0" algn="ctr" rtl="0">
              <a:spcBef>
                <a:spcPts val="0"/>
              </a:spcBef>
              <a:spcAft>
                <a:spcPts val="0"/>
              </a:spcAft>
              <a:buNone/>
            </a:pPr>
            <a:endParaRPr lang="en-US" altLang="en-US" sz="1050" b="0" i="1" u="none" strike="noStrike" cap="none" dirty="0">
              <a:solidFill>
                <a:srgbClr val="8D99AE"/>
              </a:solidFill>
              <a:latin typeface="Inter" panose="02000503000000020004"/>
              <a:ea typeface="Inter" panose="02000503000000020004"/>
              <a:cs typeface="Inter" panose="02000503000000020004"/>
              <a:sym typeface="Inter" panose="02000503000000020004"/>
            </a:endParaRPr>
          </a:p>
        </p:txBody>
      </p:sp>
      <p:sp>
        <p:nvSpPr>
          <p:cNvPr id="274" name="Google Shape;274;p21"/>
          <p:cNvSpPr txBox="1"/>
          <p:nvPr/>
        </p:nvSpPr>
        <p:spPr>
          <a:xfrm>
            <a:off x="1047750" y="2719387"/>
            <a:ext cx="4619625" cy="2095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350" b="1" i="0" u="none" strike="noStrike" cap="none">
                <a:solidFill>
                  <a:srgbClr val="FFFFFF"/>
                </a:solidFill>
                <a:latin typeface="Montserrat"/>
                <a:ea typeface="Montserrat"/>
                <a:cs typeface="Montserrat"/>
                <a:sym typeface="Montserrat"/>
              </a:rPr>
              <a:t>TF-IDF Vectorisation</a:t>
            </a:r>
          </a:p>
        </p:txBody>
      </p:sp>
      <p:sp>
        <p:nvSpPr>
          <p:cNvPr id="275" name="Google Shape;275;p21"/>
          <p:cNvSpPr txBox="1"/>
          <p:nvPr/>
        </p:nvSpPr>
        <p:spPr>
          <a:xfrm>
            <a:off x="6838950" y="2719387"/>
            <a:ext cx="4533900" cy="2095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350" b="1" i="0" u="none" strike="noStrike" cap="none">
                <a:solidFill>
                  <a:srgbClr val="FFFFFF"/>
                </a:solidFill>
                <a:latin typeface="Montserrat"/>
                <a:ea typeface="Montserrat"/>
                <a:cs typeface="Montserrat"/>
                <a:sym typeface="Montserrat"/>
              </a:rPr>
              <a:t>Deep Sub-Word Tokenisation</a:t>
            </a:r>
          </a:p>
        </p:txBody>
      </p:sp>
      <p:pic>
        <p:nvPicPr>
          <p:cNvPr id="276" name="Google Shape;276;p21" descr="image.png"/>
          <p:cNvPicPr preferRelativeResize="0"/>
          <p:nvPr/>
        </p:nvPicPr>
        <p:blipFill rotWithShape="1">
          <a:blip r:embed="rId9"/>
          <a:srcRect/>
          <a:stretch>
            <a:fillRect/>
          </a:stretch>
        </p:blipFill>
        <p:spPr>
          <a:xfrm>
            <a:off x="819150" y="2738437"/>
            <a:ext cx="133350" cy="171450"/>
          </a:xfrm>
          <a:prstGeom prst="rect">
            <a:avLst/>
          </a:prstGeom>
          <a:noFill/>
          <a:ln>
            <a:noFill/>
          </a:ln>
        </p:spPr>
      </p:pic>
      <p:sp>
        <p:nvSpPr>
          <p:cNvPr id="277" name="Google Shape;277;p21"/>
          <p:cNvSpPr txBox="1"/>
          <p:nvPr/>
        </p:nvSpPr>
        <p:spPr>
          <a:xfrm>
            <a:off x="1104900" y="3036252"/>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Creates the maximum matrix of 15k top features.</a:t>
            </a:r>
          </a:p>
        </p:txBody>
      </p:sp>
      <p:sp>
        <p:nvSpPr>
          <p:cNvPr id="278" name="Google Shape;278;p21"/>
          <p:cNvSpPr txBox="1"/>
          <p:nvPr/>
        </p:nvSpPr>
        <p:spPr>
          <a:xfrm>
            <a:off x="1104900" y="3407727"/>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Unigram and bigram parameters turned on.</a:t>
            </a:r>
          </a:p>
        </p:txBody>
      </p:sp>
      <p:sp>
        <p:nvSpPr>
          <p:cNvPr id="279" name="Google Shape;279;p21"/>
          <p:cNvSpPr txBox="1"/>
          <p:nvPr/>
        </p:nvSpPr>
        <p:spPr>
          <a:xfrm>
            <a:off x="1104900" y="3779202"/>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Hard document-frequency constraints applied.</a:t>
            </a:r>
          </a:p>
        </p:txBody>
      </p:sp>
      <p:sp>
        <p:nvSpPr>
          <p:cNvPr id="280" name="Google Shape;280;p21"/>
          <p:cNvSpPr txBox="1"/>
          <p:nvPr/>
        </p:nvSpPr>
        <p:spPr>
          <a:xfrm>
            <a:off x="1104900" y="4150360"/>
            <a:ext cx="4730115"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Measures the importance of a number term out of its physical context.</a:t>
            </a:r>
          </a:p>
        </p:txBody>
      </p:sp>
      <p:sp>
        <p:nvSpPr>
          <p:cNvPr id="281" name="Google Shape;281;p21"/>
          <p:cNvSpPr txBox="1"/>
          <p:nvPr/>
        </p:nvSpPr>
        <p:spPr>
          <a:xfrm>
            <a:off x="1104900" y="4655502"/>
            <a:ext cx="4562475" cy="83058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The pickled object is stored for maintaining the exact dimensions of the object (Zhang et al., 2022).</a:t>
            </a:r>
          </a:p>
          <a:p>
            <a:pPr marL="0" marR="0" lvl="0" indent="0" algn="l" rtl="0">
              <a:lnSpc>
                <a:spcPct val="150000"/>
              </a:lnSpc>
              <a:spcBef>
                <a:spcPts val="0"/>
              </a:spcBef>
              <a:spcAft>
                <a:spcPts val="0"/>
              </a:spcAft>
              <a:buNone/>
            </a:pPr>
            <a:endPar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endParaRPr>
          </a:p>
        </p:txBody>
      </p:sp>
      <p:pic>
        <p:nvPicPr>
          <p:cNvPr id="282" name="Google Shape;282;p21" descr="image.png"/>
          <p:cNvPicPr preferRelativeResize="0"/>
          <p:nvPr/>
        </p:nvPicPr>
        <p:blipFill rotWithShape="1">
          <a:blip r:embed="rId10"/>
          <a:srcRect/>
          <a:stretch>
            <a:fillRect/>
          </a:stretch>
        </p:blipFill>
        <p:spPr>
          <a:xfrm>
            <a:off x="6524625" y="2738437"/>
            <a:ext cx="219075" cy="171450"/>
          </a:xfrm>
          <a:prstGeom prst="rect">
            <a:avLst/>
          </a:prstGeom>
          <a:noFill/>
          <a:ln>
            <a:noFill/>
          </a:ln>
        </p:spPr>
      </p:pic>
      <p:sp>
        <p:nvSpPr>
          <p:cNvPr id="283" name="Google Shape;283;p21"/>
          <p:cNvSpPr txBox="1"/>
          <p:nvPr/>
        </p:nvSpPr>
        <p:spPr>
          <a:xfrm>
            <a:off x="6810375" y="3036252"/>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Applies personalized sub-word vocabulary.</a:t>
            </a:r>
          </a:p>
        </p:txBody>
      </p:sp>
      <p:sp>
        <p:nvSpPr>
          <p:cNvPr id="284" name="Google Shape;284;p21"/>
          <p:cNvSpPr txBox="1"/>
          <p:nvPr/>
        </p:nvSpPr>
        <p:spPr>
          <a:xfrm>
            <a:off x="6810375" y="3407727"/>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Addressed sequence constraint: 128 maximum tokens.</a:t>
            </a:r>
          </a:p>
        </p:txBody>
      </p:sp>
      <p:sp>
        <p:nvSpPr>
          <p:cNvPr id="285" name="Google Shape;285;p21"/>
          <p:cNvSpPr txBox="1"/>
          <p:nvPr/>
        </p:nvSpPr>
        <p:spPr>
          <a:xfrm>
            <a:off x="6810375" y="3779202"/>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Generates unique ID and Structural Attention Mask.</a:t>
            </a:r>
          </a:p>
        </p:txBody>
      </p:sp>
      <p:sp>
        <p:nvSpPr>
          <p:cNvPr id="286" name="Google Shape;286;p21"/>
          <p:cNvSpPr txBox="1"/>
          <p:nvPr/>
        </p:nvSpPr>
        <p:spPr>
          <a:xfrm>
            <a:off x="6810375" y="4150677"/>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Tightly couples dynamic context-aware embeddings to space.</a:t>
            </a:r>
          </a:p>
        </p:txBody>
      </p:sp>
      <p:sp>
        <p:nvSpPr>
          <p:cNvPr id="287" name="Google Shape;287;p21"/>
          <p:cNvSpPr txBox="1"/>
          <p:nvPr/>
        </p:nvSpPr>
        <p:spPr>
          <a:xfrm>
            <a:off x="6810375" y="4522152"/>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Embedded in the customized deep-learning PyTorch classes.</a:t>
            </a:r>
          </a:p>
        </p:txBody>
      </p:sp>
      <p:pic>
        <p:nvPicPr>
          <p:cNvPr id="288" name="Google Shape;288;p21" descr="image.png"/>
          <p:cNvPicPr preferRelativeResize="0"/>
          <p:nvPr/>
        </p:nvPicPr>
        <p:blipFill rotWithShape="1">
          <a:blip r:embed="rId11"/>
          <a:srcRect/>
          <a:stretch>
            <a:fillRect/>
          </a:stretch>
        </p:blipFill>
        <p:spPr>
          <a:xfrm>
            <a:off x="819150" y="3109912"/>
            <a:ext cx="133350" cy="152400"/>
          </a:xfrm>
          <a:prstGeom prst="rect">
            <a:avLst/>
          </a:prstGeom>
          <a:noFill/>
          <a:ln>
            <a:noFill/>
          </a:ln>
        </p:spPr>
      </p:pic>
      <p:pic>
        <p:nvPicPr>
          <p:cNvPr id="289" name="Google Shape;289;p21" descr="image.png"/>
          <p:cNvPicPr preferRelativeResize="0"/>
          <p:nvPr/>
        </p:nvPicPr>
        <p:blipFill rotWithShape="1">
          <a:blip r:embed="rId11"/>
          <a:srcRect/>
          <a:stretch>
            <a:fillRect/>
          </a:stretch>
        </p:blipFill>
        <p:spPr>
          <a:xfrm>
            <a:off x="819150" y="3481387"/>
            <a:ext cx="133350" cy="152400"/>
          </a:xfrm>
          <a:prstGeom prst="rect">
            <a:avLst/>
          </a:prstGeom>
          <a:noFill/>
          <a:ln>
            <a:noFill/>
          </a:ln>
        </p:spPr>
      </p:pic>
      <p:pic>
        <p:nvPicPr>
          <p:cNvPr id="290" name="Google Shape;290;p21" descr="image.png"/>
          <p:cNvPicPr preferRelativeResize="0"/>
          <p:nvPr/>
        </p:nvPicPr>
        <p:blipFill rotWithShape="1">
          <a:blip r:embed="rId11"/>
          <a:srcRect/>
          <a:stretch>
            <a:fillRect/>
          </a:stretch>
        </p:blipFill>
        <p:spPr>
          <a:xfrm>
            <a:off x="819150" y="3852862"/>
            <a:ext cx="133350" cy="152400"/>
          </a:xfrm>
          <a:prstGeom prst="rect">
            <a:avLst/>
          </a:prstGeom>
          <a:noFill/>
          <a:ln>
            <a:noFill/>
          </a:ln>
        </p:spPr>
      </p:pic>
      <p:pic>
        <p:nvPicPr>
          <p:cNvPr id="291" name="Google Shape;291;p21" descr="image.png"/>
          <p:cNvPicPr preferRelativeResize="0"/>
          <p:nvPr/>
        </p:nvPicPr>
        <p:blipFill rotWithShape="1">
          <a:blip r:embed="rId11"/>
          <a:srcRect/>
          <a:stretch>
            <a:fillRect/>
          </a:stretch>
        </p:blipFill>
        <p:spPr>
          <a:xfrm>
            <a:off x="819150" y="4224337"/>
            <a:ext cx="133350" cy="152400"/>
          </a:xfrm>
          <a:prstGeom prst="rect">
            <a:avLst/>
          </a:prstGeom>
          <a:noFill/>
          <a:ln>
            <a:noFill/>
          </a:ln>
        </p:spPr>
      </p:pic>
      <p:pic>
        <p:nvPicPr>
          <p:cNvPr id="292" name="Google Shape;292;p21" descr="image.png"/>
          <p:cNvPicPr preferRelativeResize="0"/>
          <p:nvPr/>
        </p:nvPicPr>
        <p:blipFill rotWithShape="1">
          <a:blip r:embed="rId11"/>
          <a:srcRect/>
          <a:stretch>
            <a:fillRect/>
          </a:stretch>
        </p:blipFill>
        <p:spPr>
          <a:xfrm>
            <a:off x="819150" y="4729162"/>
            <a:ext cx="133350" cy="152400"/>
          </a:xfrm>
          <a:prstGeom prst="rect">
            <a:avLst/>
          </a:prstGeom>
          <a:noFill/>
          <a:ln>
            <a:noFill/>
          </a:ln>
        </p:spPr>
      </p:pic>
      <p:pic>
        <p:nvPicPr>
          <p:cNvPr id="293" name="Google Shape;293;p21" descr="image.png"/>
          <p:cNvPicPr preferRelativeResize="0"/>
          <p:nvPr/>
        </p:nvPicPr>
        <p:blipFill rotWithShape="1">
          <a:blip r:embed="rId12"/>
          <a:srcRect/>
          <a:stretch>
            <a:fillRect/>
          </a:stretch>
        </p:blipFill>
        <p:spPr>
          <a:xfrm>
            <a:off x="6524625" y="3109912"/>
            <a:ext cx="133350" cy="152400"/>
          </a:xfrm>
          <a:prstGeom prst="rect">
            <a:avLst/>
          </a:prstGeom>
          <a:noFill/>
          <a:ln>
            <a:noFill/>
          </a:ln>
        </p:spPr>
      </p:pic>
      <p:pic>
        <p:nvPicPr>
          <p:cNvPr id="294" name="Google Shape;294;p21" descr="image.png"/>
          <p:cNvPicPr preferRelativeResize="0"/>
          <p:nvPr/>
        </p:nvPicPr>
        <p:blipFill rotWithShape="1">
          <a:blip r:embed="rId12"/>
          <a:srcRect/>
          <a:stretch>
            <a:fillRect/>
          </a:stretch>
        </p:blipFill>
        <p:spPr>
          <a:xfrm>
            <a:off x="6524625" y="3481387"/>
            <a:ext cx="133350" cy="152400"/>
          </a:xfrm>
          <a:prstGeom prst="rect">
            <a:avLst/>
          </a:prstGeom>
          <a:noFill/>
          <a:ln>
            <a:noFill/>
          </a:ln>
        </p:spPr>
      </p:pic>
      <p:pic>
        <p:nvPicPr>
          <p:cNvPr id="295" name="Google Shape;295;p21" descr="image.png"/>
          <p:cNvPicPr preferRelativeResize="0"/>
          <p:nvPr/>
        </p:nvPicPr>
        <p:blipFill rotWithShape="1">
          <a:blip r:embed="rId12"/>
          <a:srcRect/>
          <a:stretch>
            <a:fillRect/>
          </a:stretch>
        </p:blipFill>
        <p:spPr>
          <a:xfrm>
            <a:off x="6524625" y="3852862"/>
            <a:ext cx="133350" cy="152400"/>
          </a:xfrm>
          <a:prstGeom prst="rect">
            <a:avLst/>
          </a:prstGeom>
          <a:noFill/>
          <a:ln>
            <a:noFill/>
          </a:ln>
        </p:spPr>
      </p:pic>
      <p:pic>
        <p:nvPicPr>
          <p:cNvPr id="296" name="Google Shape;296;p21" descr="image.png"/>
          <p:cNvPicPr preferRelativeResize="0"/>
          <p:nvPr/>
        </p:nvPicPr>
        <p:blipFill rotWithShape="1">
          <a:blip r:embed="rId12"/>
          <a:srcRect/>
          <a:stretch>
            <a:fillRect/>
          </a:stretch>
        </p:blipFill>
        <p:spPr>
          <a:xfrm>
            <a:off x="6524625" y="4224337"/>
            <a:ext cx="133350" cy="152400"/>
          </a:xfrm>
          <a:prstGeom prst="rect">
            <a:avLst/>
          </a:prstGeom>
          <a:noFill/>
          <a:ln>
            <a:noFill/>
          </a:ln>
        </p:spPr>
      </p:pic>
      <p:pic>
        <p:nvPicPr>
          <p:cNvPr id="297" name="Google Shape;297;p21" descr="image.png"/>
          <p:cNvPicPr preferRelativeResize="0"/>
          <p:nvPr/>
        </p:nvPicPr>
        <p:blipFill rotWithShape="1">
          <a:blip r:embed="rId12"/>
          <a:srcRect/>
          <a:stretch>
            <a:fillRect/>
          </a:stretch>
        </p:blipFill>
        <p:spPr>
          <a:xfrm>
            <a:off x="6524625" y="4595812"/>
            <a:ext cx="133350" cy="152400"/>
          </a:xfrm>
          <a:prstGeom prst="rect">
            <a:avLst/>
          </a:prstGeom>
          <a:noFill/>
          <a:ln>
            <a:noFill/>
          </a:ln>
        </p:spPr>
      </p:pic>
      <p:sp>
        <p:nvSpPr>
          <p:cNvPr id="298" name="Google Shape;298;p21"/>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Feature Extraction: </a:t>
            </a:r>
            <a:r>
              <a:rPr lang="en-US" sz="2550" b="1" i="0" u="none" strike="noStrike" cap="none">
                <a:solidFill>
                  <a:srgbClr val="1E90FF"/>
                </a:solidFill>
                <a:latin typeface="Montserrat"/>
                <a:ea typeface="Montserrat"/>
                <a:cs typeface="Montserrat"/>
                <a:sym typeface="Montserrat"/>
              </a:rPr>
              <a:t>TF-IDF vs. Tokenisation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302"/>
        <p:cNvGrpSpPr/>
        <p:nvPr/>
      </p:nvGrpSpPr>
      <p:grpSpPr>
        <a:xfrm>
          <a:off x="0" y="0"/>
          <a:ext cx="0" cy="0"/>
          <a:chOff x="0" y="0"/>
          <a:chExt cx="0" cy="0"/>
        </a:xfrm>
      </p:grpSpPr>
      <p:pic>
        <p:nvPicPr>
          <p:cNvPr id="303" name="Google Shape;303;p22"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304" name="Google Shape;304;p22" descr="image.png"/>
          <p:cNvPicPr preferRelativeResize="0"/>
          <p:nvPr/>
        </p:nvPicPr>
        <p:blipFill rotWithShape="1">
          <a:blip r:embed="rId4"/>
          <a:srcRect/>
          <a:stretch>
            <a:fillRect/>
          </a:stretch>
        </p:blipFill>
        <p:spPr>
          <a:xfrm>
            <a:off x="581025" y="981075"/>
            <a:ext cx="11029950" cy="38100"/>
          </a:xfrm>
          <a:prstGeom prst="rect">
            <a:avLst/>
          </a:prstGeom>
          <a:noFill/>
          <a:ln>
            <a:noFill/>
          </a:ln>
        </p:spPr>
      </p:pic>
      <p:sp>
        <p:nvSpPr>
          <p:cNvPr id="305" name="Google Shape;305;p22"/>
          <p:cNvSpPr txBox="1"/>
          <p:nvPr/>
        </p:nvSpPr>
        <p:spPr>
          <a:xfrm>
            <a:off x="581025" y="2009775"/>
            <a:ext cx="11029950" cy="36933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en-US" sz="1200" b="1" i="0" u="none" strike="noStrike" cap="none" dirty="0">
                <a:solidFill>
                  <a:srgbClr val="FFFFFF"/>
                </a:solidFill>
                <a:latin typeface="Inter" panose="02000503000000020004"/>
                <a:ea typeface="Inter" panose="02000503000000020004"/>
                <a:cs typeface="Inter" panose="02000503000000020004"/>
                <a:sym typeface="Inter" panose="02000503000000020004"/>
              </a:rPr>
              <a:t>Model Architecture &amp; Training Configurations – A comprehensive head-to-head experimental study was set up with five models, ranging from well known statistical models to contemporary contextual models</a:t>
            </a:r>
            <a:r>
              <a:rPr lang="en-US" altLang="en-US" sz="1125" b="0" i="0" u="none" strike="noStrike" cap="none" dirty="0">
                <a:solidFill>
                  <a:srgbClr val="FFFFFF"/>
                </a:solidFill>
                <a:latin typeface="Inter" panose="02000503000000020004"/>
                <a:ea typeface="Inter" panose="02000503000000020004"/>
                <a:cs typeface="Inter" panose="02000503000000020004"/>
                <a:sym typeface="Inter" panose="02000503000000020004"/>
              </a:rPr>
              <a:t>:</a:t>
            </a:r>
          </a:p>
        </p:txBody>
      </p:sp>
      <p:graphicFrame>
        <p:nvGraphicFramePr>
          <p:cNvPr id="306" name="Google Shape;306;p22"/>
          <p:cNvGraphicFramePr/>
          <p:nvPr/>
        </p:nvGraphicFramePr>
        <p:xfrm>
          <a:off x="581025" y="2609850"/>
          <a:ext cx="11029950" cy="2752675"/>
        </p:xfrm>
        <a:graphic>
          <a:graphicData uri="http://schemas.openxmlformats.org/drawingml/2006/table">
            <a:tbl>
              <a:tblPr firstRow="1" bandRow="1">
                <a:noFill/>
                <a:tableStyleId>{6204A127-2867-470C-BCC4-D7DF06DEC13F}</a:tableStyleId>
              </a:tblPr>
              <a:tblGrid>
                <a:gridCol w="1410750">
                  <a:extLst>
                    <a:ext uri="{9D8B030D-6E8A-4147-A177-3AD203B41FA5}">
                      <a16:colId xmlns:a16="http://schemas.microsoft.com/office/drawing/2014/main" val="20000"/>
                    </a:ext>
                  </a:extLst>
                </a:gridCol>
                <a:gridCol w="2365925">
                  <a:extLst>
                    <a:ext uri="{9D8B030D-6E8A-4147-A177-3AD203B41FA5}">
                      <a16:colId xmlns:a16="http://schemas.microsoft.com/office/drawing/2014/main" val="20001"/>
                    </a:ext>
                  </a:extLst>
                </a:gridCol>
                <a:gridCol w="4324650">
                  <a:extLst>
                    <a:ext uri="{9D8B030D-6E8A-4147-A177-3AD203B41FA5}">
                      <a16:colId xmlns:a16="http://schemas.microsoft.com/office/drawing/2014/main" val="20002"/>
                    </a:ext>
                  </a:extLst>
                </a:gridCol>
                <a:gridCol w="1405975">
                  <a:extLst>
                    <a:ext uri="{9D8B030D-6E8A-4147-A177-3AD203B41FA5}">
                      <a16:colId xmlns:a16="http://schemas.microsoft.com/office/drawing/2014/main" val="20003"/>
                    </a:ext>
                  </a:extLst>
                </a:gridCol>
                <a:gridCol w="1522650">
                  <a:extLst>
                    <a:ext uri="{9D8B030D-6E8A-4147-A177-3AD203B41FA5}">
                      <a16:colId xmlns:a16="http://schemas.microsoft.com/office/drawing/2014/main" val="20004"/>
                    </a:ext>
                  </a:extLst>
                </a:gridCol>
              </a:tblGrid>
              <a:tr h="458775">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Paradigm</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Model Candidate</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Key Architectural Settings / Pre-training</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Input Structure</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Epochs / Steps</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extLst>
                  <a:ext uri="{0D108BD9-81ED-4DB2-BD59-A6C34878D82A}">
                    <a16:rowId xmlns:a16="http://schemas.microsoft.com/office/drawing/2014/main" val="10000"/>
                  </a:ext>
                </a:extLst>
              </a:tr>
              <a:tr h="458775">
                <a:tc>
                  <a:txBody>
                    <a:bodyPr/>
                    <a:lstStyle/>
                    <a:p>
                      <a:pPr marL="0" marR="0" lvl="0" indent="0" algn="l" rtl="0">
                        <a:spcBef>
                          <a:spcPts val="0"/>
                        </a:spcBef>
                        <a:spcAft>
                          <a:spcPts val="0"/>
                        </a:spcAft>
                        <a:buNone/>
                      </a:pPr>
                      <a:r>
                        <a:rPr lang="en-US" sz="1050" b="0" i="0" u="none" strike="noStrike" cap="none">
                          <a:solidFill>
                            <a:srgbClr val="D4D4D4"/>
                          </a:solidFill>
                          <a:latin typeface="Inter" panose="02000503000000020004"/>
                          <a:ea typeface="Inter" panose="02000503000000020004"/>
                          <a:cs typeface="Inter" panose="02000503000000020004"/>
                          <a:sym typeface="Inter" panose="02000503000000020004"/>
                        </a:rPr>
                        <a:t>Classical ML</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1" i="0" u="none" strike="noStrike" cap="none">
                          <a:solidFill>
                            <a:schemeClr val="tx1"/>
                          </a:solidFill>
                          <a:latin typeface="Inter" panose="02000503000000020004"/>
                          <a:ea typeface="Inter" panose="02000503000000020004"/>
                          <a:cs typeface="Inter" panose="02000503000000020004"/>
                          <a:sym typeface="Inter" panose="02000503000000020004"/>
                        </a:rPr>
                        <a:t>Logistic Regression (LR)</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L2 regularisation penalty parameter · Baseline linear boundaries</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TF-IDF Matrix</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Converg. threshold</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458775">
                <a:tc>
                  <a:txBody>
                    <a:bodyPr/>
                    <a:lstStyle/>
                    <a:p>
                      <a:pPr marL="0" marR="0" lvl="0" indent="0" algn="l" rtl="0">
                        <a:spcBef>
                          <a:spcPts val="0"/>
                        </a:spcBef>
                        <a:spcAft>
                          <a:spcPts val="0"/>
                        </a:spcAft>
                        <a:buNone/>
                      </a:pPr>
                      <a:endPar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1" i="0" u="none" strike="noStrike" cap="none">
                          <a:solidFill>
                            <a:schemeClr val="tx1"/>
                          </a:solidFill>
                          <a:latin typeface="Inter" panose="02000503000000020004"/>
                          <a:ea typeface="Inter" panose="02000503000000020004"/>
                          <a:cs typeface="Inter" panose="02000503000000020004"/>
                          <a:sym typeface="Inter" panose="02000503000000020004"/>
                        </a:rPr>
                        <a:t>Support Vector Machine (SVM)</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LinearSVC · Engineered for high-dimensional text spaces</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TF-IDF Matrix</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Converg. threshold</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2"/>
                  </a:ext>
                </a:extLst>
              </a:tr>
              <a:tr h="458775">
                <a:tc>
                  <a:txBody>
                    <a:bodyPr/>
                    <a:lstStyle/>
                    <a:p>
                      <a:pPr marL="0" marR="0" lvl="0" indent="0" algn="l" rtl="0">
                        <a:spcBef>
                          <a:spcPts val="0"/>
                        </a:spcBef>
                        <a:spcAft>
                          <a:spcPts val="0"/>
                        </a:spcAft>
                        <a:buNone/>
                      </a:pPr>
                      <a:endPar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1" i="0" u="none" strike="noStrike" cap="none">
                          <a:solidFill>
                            <a:schemeClr val="tx1"/>
                          </a:solidFill>
                          <a:latin typeface="Inter" panose="02000503000000020004"/>
                          <a:ea typeface="Inter" panose="02000503000000020004"/>
                          <a:cs typeface="Inter" panose="02000503000000020004"/>
                          <a:sym typeface="Inter" panose="02000503000000020004"/>
                        </a:rPr>
                        <a:t>Random Forest (RF)</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Ensemble meta-estimator · Imbalanced target class adjustment</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TF-IDF Matrix</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500 Estimators</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458775">
                <a:tc>
                  <a:txBody>
                    <a:bodyPr/>
                    <a:lstStyle/>
                    <a:p>
                      <a:pPr marL="0" marR="0" lvl="0" indent="0" algn="l" rtl="0">
                        <a:spcBef>
                          <a:spcPts val="0"/>
                        </a:spcBef>
                        <a:spcAft>
                          <a:spcPts val="0"/>
                        </a:spcAft>
                        <a:buNone/>
                      </a:pPr>
                      <a:endPar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1" i="0" u="none" strike="noStrike" cap="none">
                          <a:solidFill>
                            <a:schemeClr val="tx1"/>
                          </a:solidFill>
                          <a:latin typeface="Inter" panose="02000503000000020004"/>
                          <a:ea typeface="Inter" panose="02000503000000020004"/>
                          <a:cs typeface="Inter" panose="02000503000000020004"/>
                          <a:sym typeface="Inter" panose="02000503000000020004"/>
                        </a:rPr>
                        <a:t>BERT (base-uncased)</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110M Params · Pre-trained general English (BookCorpus/Wiki)</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Attention Masks</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3 Epochs (AdamW)</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4"/>
                  </a:ext>
                </a:extLst>
              </a:tr>
              <a:tr h="458800">
                <a:tc>
                  <a:txBody>
                    <a:bodyPr/>
                    <a:lstStyle/>
                    <a:p>
                      <a:pPr marL="0" marR="0" lvl="0" indent="0" algn="l" rtl="0">
                        <a:spcBef>
                          <a:spcPts val="0"/>
                        </a:spcBef>
                        <a:spcAft>
                          <a:spcPts val="0"/>
                        </a:spcAft>
                        <a:buNone/>
                      </a:pPr>
                      <a:r>
                        <a:rPr lang="en-US" sz="1050" b="0" i="0" u="none" strike="noStrike" cap="none">
                          <a:solidFill>
                            <a:srgbClr val="D4D4D4"/>
                          </a:solidFill>
                          <a:latin typeface="Inter" panose="02000503000000020004"/>
                          <a:ea typeface="Inter" panose="02000503000000020004"/>
                          <a:cs typeface="Inter" panose="02000503000000020004"/>
                          <a:sym typeface="Inter" panose="02000503000000020004"/>
                        </a:rPr>
                        <a:t>Deep Learning</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1" i="0" u="none" strike="noStrike" cap="none">
                          <a:solidFill>
                            <a:schemeClr val="tx1"/>
                          </a:solidFill>
                          <a:latin typeface="Inter" panose="02000503000000020004"/>
                          <a:ea typeface="Inter" panose="02000503000000020004"/>
                          <a:cs typeface="Inter" panose="02000503000000020004"/>
                          <a:sym typeface="Inter" panose="02000503000000020004"/>
                        </a:rPr>
                        <a:t>MentalBERT</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110M Params · Pre-trained domain Reddit mental health text</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Attention Masks</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3 Epochs (AdamW)</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
        <p:nvSpPr>
          <p:cNvPr id="307" name="Google Shape;307;p22"/>
          <p:cNvSpPr txBox="1"/>
          <p:nvPr/>
        </p:nvSpPr>
        <p:spPr>
          <a:xfrm>
            <a:off x="581025" y="5505450"/>
            <a:ext cx="11029950" cy="21544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en-US" b="1" i="1" u="none" strike="noStrike" cap="none" dirty="0">
                <a:solidFill>
                  <a:srgbClr val="8D99AE"/>
                </a:solidFill>
                <a:latin typeface="Inter" panose="02000503000000020004"/>
                <a:ea typeface="Inter" panose="02000503000000020004"/>
                <a:cs typeface="Inter" panose="02000503000000020004"/>
                <a:sym typeface="Inter" panose="02000503000000020004"/>
              </a:rPr>
              <a:t>Standard 5-fold stratified cross-validation was used to develop all models on our clean training corpus</a:t>
            </a:r>
            <a:r>
              <a:rPr lang="en-US" altLang="en-US" sz="1050" b="0" i="1" u="none" strike="noStrike" cap="none" dirty="0">
                <a:solidFill>
                  <a:srgbClr val="8D99AE"/>
                </a:solidFill>
                <a:latin typeface="Inter" panose="02000503000000020004"/>
                <a:ea typeface="Inter" panose="02000503000000020004"/>
                <a:cs typeface="Inter" panose="02000503000000020004"/>
                <a:sym typeface="Inter" panose="02000503000000020004"/>
              </a:rPr>
              <a:t>.</a:t>
            </a:r>
          </a:p>
        </p:txBody>
      </p:sp>
      <p:sp>
        <p:nvSpPr>
          <p:cNvPr id="308" name="Google Shape;308;p22"/>
          <p:cNvSpPr/>
          <p:nvPr/>
        </p:nvSpPr>
        <p:spPr>
          <a:xfrm>
            <a:off x="581025" y="3000375"/>
            <a:ext cx="1410741" cy="190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p:nvPr/>
        </p:nvSpPr>
        <p:spPr>
          <a:xfrm>
            <a:off x="1991766" y="3000375"/>
            <a:ext cx="2365920" cy="190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0" name="Google Shape;310;p22"/>
          <p:cNvSpPr/>
          <p:nvPr/>
        </p:nvSpPr>
        <p:spPr>
          <a:xfrm>
            <a:off x="4357687" y="3000375"/>
            <a:ext cx="4324647" cy="190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1" name="Google Shape;311;p22"/>
          <p:cNvSpPr/>
          <p:nvPr/>
        </p:nvSpPr>
        <p:spPr>
          <a:xfrm>
            <a:off x="8682335" y="3000375"/>
            <a:ext cx="1405979" cy="190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2" name="Google Shape;312;p22"/>
          <p:cNvSpPr/>
          <p:nvPr/>
        </p:nvSpPr>
        <p:spPr>
          <a:xfrm>
            <a:off x="10088314" y="3000375"/>
            <a:ext cx="1522660" cy="190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81025" y="3481387"/>
            <a:ext cx="1410741"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4" name="Google Shape;314;p22"/>
          <p:cNvSpPr/>
          <p:nvPr/>
        </p:nvSpPr>
        <p:spPr>
          <a:xfrm>
            <a:off x="1991766" y="3481387"/>
            <a:ext cx="236592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5" name="Google Shape;315;p22"/>
          <p:cNvSpPr/>
          <p:nvPr/>
        </p:nvSpPr>
        <p:spPr>
          <a:xfrm>
            <a:off x="4357687" y="3481387"/>
            <a:ext cx="4324647"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6" name="Google Shape;316;p22"/>
          <p:cNvSpPr/>
          <p:nvPr/>
        </p:nvSpPr>
        <p:spPr>
          <a:xfrm>
            <a:off x="8682335" y="3481387"/>
            <a:ext cx="1405979"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7" name="Google Shape;317;p22"/>
          <p:cNvSpPr/>
          <p:nvPr/>
        </p:nvSpPr>
        <p:spPr>
          <a:xfrm>
            <a:off x="10088314" y="3481387"/>
            <a:ext cx="152266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8" name="Google Shape;318;p22"/>
          <p:cNvSpPr/>
          <p:nvPr/>
        </p:nvSpPr>
        <p:spPr>
          <a:xfrm>
            <a:off x="581025" y="3948112"/>
            <a:ext cx="1410741"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9" name="Google Shape;319;p22"/>
          <p:cNvSpPr/>
          <p:nvPr/>
        </p:nvSpPr>
        <p:spPr>
          <a:xfrm>
            <a:off x="1991766" y="3948112"/>
            <a:ext cx="236592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0" name="Google Shape;320;p22"/>
          <p:cNvSpPr/>
          <p:nvPr/>
        </p:nvSpPr>
        <p:spPr>
          <a:xfrm>
            <a:off x="4357687" y="3948112"/>
            <a:ext cx="4324647"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1" name="Google Shape;321;p22"/>
          <p:cNvSpPr/>
          <p:nvPr/>
        </p:nvSpPr>
        <p:spPr>
          <a:xfrm>
            <a:off x="8682335" y="3948112"/>
            <a:ext cx="1405979"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2" name="Google Shape;322;p22"/>
          <p:cNvSpPr/>
          <p:nvPr/>
        </p:nvSpPr>
        <p:spPr>
          <a:xfrm>
            <a:off x="10088314" y="3948112"/>
            <a:ext cx="152266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3" name="Google Shape;323;p22"/>
          <p:cNvSpPr/>
          <p:nvPr/>
        </p:nvSpPr>
        <p:spPr>
          <a:xfrm>
            <a:off x="581025" y="4414837"/>
            <a:ext cx="1410741"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4" name="Google Shape;324;p22"/>
          <p:cNvSpPr/>
          <p:nvPr/>
        </p:nvSpPr>
        <p:spPr>
          <a:xfrm>
            <a:off x="1991766" y="4414837"/>
            <a:ext cx="236592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5" name="Google Shape;325;p22"/>
          <p:cNvSpPr/>
          <p:nvPr/>
        </p:nvSpPr>
        <p:spPr>
          <a:xfrm>
            <a:off x="4357687" y="4414837"/>
            <a:ext cx="4324647"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6" name="Google Shape;326;p22"/>
          <p:cNvSpPr/>
          <p:nvPr/>
        </p:nvSpPr>
        <p:spPr>
          <a:xfrm>
            <a:off x="8682335" y="4414837"/>
            <a:ext cx="1405979"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7" name="Google Shape;327;p22"/>
          <p:cNvSpPr/>
          <p:nvPr/>
        </p:nvSpPr>
        <p:spPr>
          <a:xfrm>
            <a:off x="10088314" y="4414837"/>
            <a:ext cx="152266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8" name="Google Shape;328;p22"/>
          <p:cNvSpPr/>
          <p:nvPr/>
        </p:nvSpPr>
        <p:spPr>
          <a:xfrm>
            <a:off x="581025" y="4881562"/>
            <a:ext cx="1410741"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9" name="Google Shape;329;p22"/>
          <p:cNvSpPr/>
          <p:nvPr/>
        </p:nvSpPr>
        <p:spPr>
          <a:xfrm>
            <a:off x="1991766" y="4881562"/>
            <a:ext cx="236592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0" name="Google Shape;330;p22"/>
          <p:cNvSpPr/>
          <p:nvPr/>
        </p:nvSpPr>
        <p:spPr>
          <a:xfrm>
            <a:off x="4357687" y="4881562"/>
            <a:ext cx="4324647"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1" name="Google Shape;331;p22"/>
          <p:cNvSpPr/>
          <p:nvPr/>
        </p:nvSpPr>
        <p:spPr>
          <a:xfrm>
            <a:off x="8682335" y="4881562"/>
            <a:ext cx="1405979"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2" name="Google Shape;332;p22"/>
          <p:cNvSpPr/>
          <p:nvPr/>
        </p:nvSpPr>
        <p:spPr>
          <a:xfrm>
            <a:off x="10088314" y="4881562"/>
            <a:ext cx="152266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3" name="Google Shape;333;p22"/>
          <p:cNvSpPr/>
          <p:nvPr/>
        </p:nvSpPr>
        <p:spPr>
          <a:xfrm>
            <a:off x="581025" y="5348287"/>
            <a:ext cx="1410741"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4" name="Google Shape;334;p22"/>
          <p:cNvSpPr/>
          <p:nvPr/>
        </p:nvSpPr>
        <p:spPr>
          <a:xfrm>
            <a:off x="1991766" y="5348287"/>
            <a:ext cx="236592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5" name="Google Shape;335;p22"/>
          <p:cNvSpPr/>
          <p:nvPr/>
        </p:nvSpPr>
        <p:spPr>
          <a:xfrm>
            <a:off x="4357687" y="5348287"/>
            <a:ext cx="4324647"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6" name="Google Shape;336;p22"/>
          <p:cNvSpPr/>
          <p:nvPr/>
        </p:nvSpPr>
        <p:spPr>
          <a:xfrm>
            <a:off x="8682335" y="5348287"/>
            <a:ext cx="1405979"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7" name="Google Shape;337;p22"/>
          <p:cNvSpPr/>
          <p:nvPr/>
        </p:nvSpPr>
        <p:spPr>
          <a:xfrm>
            <a:off x="10088314" y="5348287"/>
            <a:ext cx="1522660"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338" name="Google Shape;338;p22" descr="image.png"/>
          <p:cNvPicPr preferRelativeResize="0"/>
          <p:nvPr/>
        </p:nvPicPr>
        <p:blipFill rotWithShape="1">
          <a:blip r:embed="rId5"/>
          <a:srcRect/>
          <a:stretch>
            <a:fillRect/>
          </a:stretch>
        </p:blipFill>
        <p:spPr>
          <a:xfrm>
            <a:off x="723900" y="3143250"/>
            <a:ext cx="1028700" cy="228600"/>
          </a:xfrm>
          <a:prstGeom prst="rect">
            <a:avLst/>
          </a:prstGeom>
          <a:noFill/>
          <a:ln>
            <a:noFill/>
          </a:ln>
        </p:spPr>
      </p:pic>
      <p:pic>
        <p:nvPicPr>
          <p:cNvPr id="339" name="Google Shape;339;p22" descr="image.png"/>
          <p:cNvPicPr preferRelativeResize="0"/>
          <p:nvPr/>
        </p:nvPicPr>
        <p:blipFill rotWithShape="1">
          <a:blip r:embed="rId6"/>
          <a:srcRect/>
          <a:stretch>
            <a:fillRect/>
          </a:stretch>
        </p:blipFill>
        <p:spPr>
          <a:xfrm>
            <a:off x="723900" y="3609975"/>
            <a:ext cx="1028700" cy="228600"/>
          </a:xfrm>
          <a:prstGeom prst="rect">
            <a:avLst/>
          </a:prstGeom>
          <a:noFill/>
          <a:ln>
            <a:noFill/>
          </a:ln>
        </p:spPr>
      </p:pic>
      <p:pic>
        <p:nvPicPr>
          <p:cNvPr id="340" name="Google Shape;340;p22" descr="image.png"/>
          <p:cNvPicPr preferRelativeResize="0"/>
          <p:nvPr/>
        </p:nvPicPr>
        <p:blipFill rotWithShape="1">
          <a:blip r:embed="rId5"/>
          <a:srcRect/>
          <a:stretch>
            <a:fillRect/>
          </a:stretch>
        </p:blipFill>
        <p:spPr>
          <a:xfrm>
            <a:off x="723900" y="4076700"/>
            <a:ext cx="1028700" cy="228600"/>
          </a:xfrm>
          <a:prstGeom prst="rect">
            <a:avLst/>
          </a:prstGeom>
          <a:noFill/>
          <a:ln>
            <a:noFill/>
          </a:ln>
        </p:spPr>
      </p:pic>
      <p:pic>
        <p:nvPicPr>
          <p:cNvPr id="341" name="Google Shape;341;p22" descr="image.png"/>
          <p:cNvPicPr preferRelativeResize="0"/>
          <p:nvPr/>
        </p:nvPicPr>
        <p:blipFill rotWithShape="1">
          <a:blip r:embed="rId7"/>
          <a:srcRect/>
          <a:stretch>
            <a:fillRect/>
          </a:stretch>
        </p:blipFill>
        <p:spPr>
          <a:xfrm>
            <a:off x="723900" y="4543425"/>
            <a:ext cx="1100137" cy="228600"/>
          </a:xfrm>
          <a:prstGeom prst="rect">
            <a:avLst/>
          </a:prstGeom>
          <a:noFill/>
          <a:ln>
            <a:noFill/>
          </a:ln>
        </p:spPr>
      </p:pic>
      <p:pic>
        <p:nvPicPr>
          <p:cNvPr id="342" name="Google Shape;342;p22" descr="image.png"/>
          <p:cNvPicPr preferRelativeResize="0"/>
          <p:nvPr/>
        </p:nvPicPr>
        <p:blipFill rotWithShape="1">
          <a:blip r:embed="rId8"/>
          <a:srcRect/>
          <a:stretch>
            <a:fillRect/>
          </a:stretch>
        </p:blipFill>
        <p:spPr>
          <a:xfrm>
            <a:off x="723900" y="5010150"/>
            <a:ext cx="1100137" cy="228600"/>
          </a:xfrm>
          <a:prstGeom prst="rect">
            <a:avLst/>
          </a:prstGeom>
          <a:noFill/>
          <a:ln>
            <a:noFill/>
          </a:ln>
        </p:spPr>
      </p:pic>
      <p:sp>
        <p:nvSpPr>
          <p:cNvPr id="343" name="Google Shape;343;p22"/>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Model Architecture </a:t>
            </a:r>
            <a:r>
              <a:rPr lang="en-US" sz="2550" b="1" i="0" u="none" strike="noStrike" cap="none">
                <a:solidFill>
                  <a:srgbClr val="1E90FF"/>
                </a:solidFill>
                <a:latin typeface="Montserrat"/>
                <a:ea typeface="Montserrat"/>
                <a:cs typeface="Montserrat"/>
                <a:sym typeface="Montserrat"/>
              </a:rPr>
              <a:t>&amp; Training Configurations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347"/>
        <p:cNvGrpSpPr/>
        <p:nvPr/>
      </p:nvGrpSpPr>
      <p:grpSpPr>
        <a:xfrm>
          <a:off x="0" y="0"/>
          <a:ext cx="0" cy="0"/>
          <a:chOff x="0" y="0"/>
          <a:chExt cx="0" cy="0"/>
        </a:xfrm>
      </p:grpSpPr>
      <p:pic>
        <p:nvPicPr>
          <p:cNvPr id="348" name="Google Shape;348;p23"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350" name="Google Shape;350;p23" descr="image.png"/>
          <p:cNvPicPr preferRelativeResize="0"/>
          <p:nvPr/>
        </p:nvPicPr>
        <p:blipFill rotWithShape="1">
          <a:blip r:embed="rId4"/>
          <a:srcRect/>
          <a:stretch>
            <a:fillRect/>
          </a:stretch>
        </p:blipFill>
        <p:spPr>
          <a:xfrm>
            <a:off x="6026150" y="2273935"/>
            <a:ext cx="5324475" cy="609600"/>
          </a:xfrm>
          <a:prstGeom prst="rect">
            <a:avLst/>
          </a:prstGeom>
          <a:noFill/>
          <a:ln>
            <a:noFill/>
          </a:ln>
        </p:spPr>
      </p:pic>
      <p:pic>
        <p:nvPicPr>
          <p:cNvPr id="351" name="Google Shape;351;p23" descr="image.png"/>
          <p:cNvPicPr preferRelativeResize="0"/>
          <p:nvPr/>
        </p:nvPicPr>
        <p:blipFill rotWithShape="1">
          <a:blip r:embed="rId5"/>
          <a:srcRect/>
          <a:stretch>
            <a:fillRect/>
          </a:stretch>
        </p:blipFill>
        <p:spPr>
          <a:xfrm>
            <a:off x="581025" y="981075"/>
            <a:ext cx="11029950" cy="38100"/>
          </a:xfrm>
          <a:prstGeom prst="rect">
            <a:avLst/>
          </a:prstGeom>
          <a:noFill/>
          <a:ln>
            <a:noFill/>
          </a:ln>
        </p:spPr>
      </p:pic>
      <p:sp>
        <p:nvSpPr>
          <p:cNvPr id="352" name="Google Shape;352;p23"/>
          <p:cNvSpPr txBox="1"/>
          <p:nvPr/>
        </p:nvSpPr>
        <p:spPr>
          <a:xfrm>
            <a:off x="581025" y="1540510"/>
            <a:ext cx="5965190" cy="17335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en-US" sz="1125" b="0" i="0" u="none" strike="noStrike" cap="none">
                <a:solidFill>
                  <a:srgbClr val="FFFFFF"/>
                </a:solidFill>
                <a:latin typeface="Inter" panose="02000503000000020004"/>
                <a:ea typeface="Inter" panose="02000503000000020004"/>
                <a:cs typeface="Inter" panose="02000503000000020004"/>
                <a:sym typeface="Inter" panose="02000503000000020004"/>
              </a:rPr>
              <a:t>The performance of the evaluated system on the unseen testdata set (n = 1,112):</a:t>
            </a:r>
          </a:p>
        </p:txBody>
      </p:sp>
      <p:graphicFrame>
        <p:nvGraphicFramePr>
          <p:cNvPr id="353" name="Google Shape;353;p23"/>
          <p:cNvGraphicFramePr/>
          <p:nvPr/>
        </p:nvGraphicFramePr>
        <p:xfrm>
          <a:off x="581025" y="1864360"/>
          <a:ext cx="5324475" cy="1619225"/>
        </p:xfrm>
        <a:graphic>
          <a:graphicData uri="http://schemas.openxmlformats.org/drawingml/2006/table">
            <a:tbl>
              <a:tblPr firstRow="1" bandRow="1">
                <a:noFill/>
                <a:tableStyleId>{6204A127-2867-470C-BCC4-D7DF06DEC13F}</a:tableStyleId>
              </a:tblPr>
              <a:tblGrid>
                <a:gridCol w="1874200">
                  <a:extLst>
                    <a:ext uri="{9D8B030D-6E8A-4147-A177-3AD203B41FA5}">
                      <a16:colId xmlns:a16="http://schemas.microsoft.com/office/drawing/2014/main" val="20000"/>
                    </a:ext>
                  </a:extLst>
                </a:gridCol>
                <a:gridCol w="1157875">
                  <a:extLst>
                    <a:ext uri="{9D8B030D-6E8A-4147-A177-3AD203B41FA5}">
                      <a16:colId xmlns:a16="http://schemas.microsoft.com/office/drawing/2014/main" val="20001"/>
                    </a:ext>
                  </a:extLst>
                </a:gridCol>
                <a:gridCol w="1110250">
                  <a:extLst>
                    <a:ext uri="{9D8B030D-6E8A-4147-A177-3AD203B41FA5}">
                      <a16:colId xmlns:a16="http://schemas.microsoft.com/office/drawing/2014/main" val="20002"/>
                    </a:ext>
                  </a:extLst>
                </a:gridCol>
                <a:gridCol w="1182150">
                  <a:extLst>
                    <a:ext uri="{9D8B030D-6E8A-4147-A177-3AD203B41FA5}">
                      <a16:colId xmlns:a16="http://schemas.microsoft.com/office/drawing/2014/main" val="20003"/>
                    </a:ext>
                  </a:extLst>
                </a:gridCol>
              </a:tblGrid>
              <a:tr h="404800">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Model Candidate</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Accuracy</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Macro F1</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ROC-AUC</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extLst>
                  <a:ext uri="{0D108BD9-81ED-4DB2-BD59-A6C34878D82A}">
                    <a16:rowId xmlns:a16="http://schemas.microsoft.com/office/drawing/2014/main" val="10000"/>
                  </a:ext>
                </a:extLst>
              </a:tr>
              <a:tr h="404800">
                <a:tc>
                  <a:txBody>
                    <a:bodyPr/>
                    <a:lstStyle/>
                    <a:p>
                      <a:pPr marL="0" marR="0" lvl="0" indent="0" algn="l" rtl="0">
                        <a:spcBef>
                          <a:spcPts val="0"/>
                        </a:spcBef>
                        <a:spcAft>
                          <a:spcPts val="0"/>
                        </a:spcAft>
                        <a:buNone/>
                      </a:pPr>
                      <a:r>
                        <a:rPr lang="en-US" sz="1050" b="1" i="0" u="none" strike="noStrike" cap="none">
                          <a:latin typeface="Inter" panose="02000503000000020004"/>
                          <a:ea typeface="Inter" panose="02000503000000020004"/>
                          <a:cs typeface="Inter" panose="02000503000000020004"/>
                          <a:sym typeface="Inter" panose="02000503000000020004"/>
                        </a:rPr>
                        <a:t> SVM (Linear)</a:t>
                      </a:r>
                    </a:p>
                  </a:txBody>
                  <a:tcPr marL="2667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D4D4D4"/>
                          </a:solidFill>
                          <a:latin typeface="Inter" panose="02000503000000020004"/>
                          <a:ea typeface="Inter" panose="02000503000000020004"/>
                          <a:cs typeface="Inter" panose="02000503000000020004"/>
                          <a:sym typeface="Inter" panose="02000503000000020004"/>
                        </a:rPr>
                        <a:t>80.40%</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D4D4D4"/>
                          </a:solidFill>
                          <a:latin typeface="Inter" panose="02000503000000020004"/>
                          <a:ea typeface="Inter" panose="02000503000000020004"/>
                          <a:cs typeface="Inter" panose="02000503000000020004"/>
                          <a:sym typeface="Inter" panose="02000503000000020004"/>
                        </a:rPr>
                        <a:t>0.8059</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D4D4D4"/>
                          </a:solidFill>
                          <a:latin typeface="Inter" panose="02000503000000020004"/>
                          <a:ea typeface="Inter" panose="02000503000000020004"/>
                          <a:cs typeface="Inter" panose="02000503000000020004"/>
                          <a:sym typeface="Inter" panose="02000503000000020004"/>
                        </a:rPr>
                        <a:t>0.9550</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extLst>
                  <a:ext uri="{0D108BD9-81ED-4DB2-BD59-A6C34878D82A}">
                    <a16:rowId xmlns:a16="http://schemas.microsoft.com/office/drawing/2014/main" val="10001"/>
                  </a:ext>
                </a:extLst>
              </a:tr>
              <a:tr h="404800">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Logistic Regression</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78.96%</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0.7923</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0.9486</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2"/>
                  </a:ext>
                </a:extLst>
              </a:tr>
              <a:tr h="404825">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Random Forest</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76.50%</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0.7580</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tx1"/>
                          </a:solidFill>
                          <a:latin typeface="Inter" panose="02000503000000020004"/>
                          <a:ea typeface="Inter" panose="02000503000000020004"/>
                          <a:cs typeface="Inter" panose="02000503000000020004"/>
                          <a:sym typeface="Inter" panose="02000503000000020004"/>
                        </a:rPr>
                        <a:t>0.9310</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bl>
          </a:graphicData>
        </a:graphic>
      </p:graphicFrame>
      <p:sp>
        <p:nvSpPr>
          <p:cNvPr id="354" name="Google Shape;354;p23"/>
          <p:cNvSpPr/>
          <p:nvPr/>
        </p:nvSpPr>
        <p:spPr>
          <a:xfrm>
            <a:off x="581025" y="2254885"/>
            <a:ext cx="1874192" cy="19050"/>
          </a:xfrm>
          <a:prstGeom prst="rect">
            <a:avLst/>
          </a:prstGeom>
          <a:solidFill>
            <a:schemeClr val="tx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5" name="Google Shape;355;p23"/>
          <p:cNvSpPr/>
          <p:nvPr/>
        </p:nvSpPr>
        <p:spPr>
          <a:xfrm>
            <a:off x="2455217" y="2254885"/>
            <a:ext cx="1157882" cy="19050"/>
          </a:xfrm>
          <a:prstGeom prst="rect">
            <a:avLst/>
          </a:prstGeom>
          <a:solidFill>
            <a:schemeClr val="tx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6" name="Google Shape;356;p23"/>
          <p:cNvSpPr/>
          <p:nvPr/>
        </p:nvSpPr>
        <p:spPr>
          <a:xfrm>
            <a:off x="3613100" y="2254885"/>
            <a:ext cx="1110257" cy="19050"/>
          </a:xfrm>
          <a:prstGeom prst="rect">
            <a:avLst/>
          </a:prstGeom>
          <a:solidFill>
            <a:schemeClr val="tx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7" name="Google Shape;357;p23"/>
          <p:cNvSpPr/>
          <p:nvPr/>
        </p:nvSpPr>
        <p:spPr>
          <a:xfrm>
            <a:off x="4723358" y="2254885"/>
            <a:ext cx="1182141" cy="19050"/>
          </a:xfrm>
          <a:prstGeom prst="rect">
            <a:avLst/>
          </a:prstGeom>
          <a:solidFill>
            <a:schemeClr val="tx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8" name="Google Shape;358;p23"/>
          <p:cNvSpPr txBox="1"/>
          <p:nvPr/>
        </p:nvSpPr>
        <p:spPr>
          <a:xfrm>
            <a:off x="6207125" y="2346325"/>
            <a:ext cx="4991100" cy="830997"/>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Key Insight: SVM was the most effective classical model which has been seen to work well on large vocabulary sparse data spaces.</a:t>
            </a:r>
          </a:p>
        </p:txBody>
      </p:sp>
      <p:sp>
        <p:nvSpPr>
          <p:cNvPr id="359" name="Google Shape;359;p23"/>
          <p:cNvSpPr/>
          <p:nvPr/>
        </p:nvSpPr>
        <p:spPr>
          <a:xfrm>
            <a:off x="581025" y="2669222"/>
            <a:ext cx="187419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0" name="Google Shape;360;p23"/>
          <p:cNvSpPr/>
          <p:nvPr/>
        </p:nvSpPr>
        <p:spPr>
          <a:xfrm>
            <a:off x="2455217" y="2669222"/>
            <a:ext cx="115788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1" name="Google Shape;361;p23"/>
          <p:cNvSpPr/>
          <p:nvPr/>
        </p:nvSpPr>
        <p:spPr>
          <a:xfrm>
            <a:off x="3613100" y="2669222"/>
            <a:ext cx="1110257"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2" name="Google Shape;362;p23"/>
          <p:cNvSpPr/>
          <p:nvPr/>
        </p:nvSpPr>
        <p:spPr>
          <a:xfrm>
            <a:off x="4723358" y="2669222"/>
            <a:ext cx="1182141"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3" name="Google Shape;363;p23"/>
          <p:cNvSpPr/>
          <p:nvPr/>
        </p:nvSpPr>
        <p:spPr>
          <a:xfrm>
            <a:off x="581025" y="3069272"/>
            <a:ext cx="187419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4" name="Google Shape;364;p23"/>
          <p:cNvSpPr/>
          <p:nvPr/>
        </p:nvSpPr>
        <p:spPr>
          <a:xfrm>
            <a:off x="2455217" y="3069272"/>
            <a:ext cx="115788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5" name="Google Shape;365;p23"/>
          <p:cNvSpPr/>
          <p:nvPr/>
        </p:nvSpPr>
        <p:spPr>
          <a:xfrm>
            <a:off x="3613100" y="3069272"/>
            <a:ext cx="1110257"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6" name="Google Shape;366;p23"/>
          <p:cNvSpPr/>
          <p:nvPr/>
        </p:nvSpPr>
        <p:spPr>
          <a:xfrm>
            <a:off x="4723358" y="3069272"/>
            <a:ext cx="1182141"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7" name="Google Shape;367;p23"/>
          <p:cNvSpPr/>
          <p:nvPr/>
        </p:nvSpPr>
        <p:spPr>
          <a:xfrm>
            <a:off x="581025" y="3469322"/>
            <a:ext cx="187419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8" name="Google Shape;368;p23"/>
          <p:cNvSpPr/>
          <p:nvPr/>
        </p:nvSpPr>
        <p:spPr>
          <a:xfrm>
            <a:off x="2455217" y="3469322"/>
            <a:ext cx="115788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9" name="Google Shape;369;p23"/>
          <p:cNvSpPr/>
          <p:nvPr/>
        </p:nvSpPr>
        <p:spPr>
          <a:xfrm>
            <a:off x="3613100" y="3469322"/>
            <a:ext cx="1110257"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70" name="Google Shape;370;p23"/>
          <p:cNvSpPr/>
          <p:nvPr/>
        </p:nvSpPr>
        <p:spPr>
          <a:xfrm>
            <a:off x="4723358" y="3469322"/>
            <a:ext cx="1182141"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371" name="Google Shape;371;p23" descr="image.png"/>
          <p:cNvPicPr preferRelativeResize="0"/>
          <p:nvPr/>
        </p:nvPicPr>
        <p:blipFill rotWithShape="1">
          <a:blip r:embed="rId6"/>
          <a:srcRect/>
          <a:stretch>
            <a:fillRect/>
          </a:stretch>
        </p:blipFill>
        <p:spPr>
          <a:xfrm>
            <a:off x="675005" y="2404745"/>
            <a:ext cx="152400" cy="133350"/>
          </a:xfrm>
          <a:prstGeom prst="rect">
            <a:avLst/>
          </a:prstGeom>
          <a:noFill/>
          <a:ln>
            <a:noFill/>
          </a:ln>
        </p:spPr>
      </p:pic>
      <p:sp>
        <p:nvSpPr>
          <p:cNvPr id="373" name="Google Shape;373;p23"/>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Results: </a:t>
            </a:r>
            <a:r>
              <a:rPr lang="en-US" sz="2550" b="1" i="0" u="none" strike="noStrike" cap="none">
                <a:solidFill>
                  <a:srgbClr val="1E90FF"/>
                </a:solidFill>
                <a:latin typeface="Montserrat"/>
                <a:ea typeface="Montserrat"/>
                <a:cs typeface="Montserrat"/>
                <a:sym typeface="Montserrat"/>
              </a:rPr>
              <a:t>Classical Machine Learning</a:t>
            </a:r>
          </a:p>
        </p:txBody>
      </p:sp>
      <p:pic>
        <p:nvPicPr>
          <p:cNvPr id="16" name="Picture 16" descr="D:\OT\SAM\25_Mental Health Detection\pratical\images\fig4_1_confusion_matrices_classical.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a:xfrm>
            <a:off x="1683385" y="3747135"/>
            <a:ext cx="8086090" cy="2374265"/>
          </a:xfrm>
          <a:prstGeom prst="rect">
            <a:avLst/>
          </a:prstGeom>
          <a:noFill/>
          <a:ln>
            <a:noFill/>
          </a:ln>
        </p:spPr>
      </p:pic>
      <p:sp>
        <p:nvSpPr>
          <p:cNvPr id="2" name="Text Box 1"/>
          <p:cNvSpPr txBox="1"/>
          <p:nvPr/>
        </p:nvSpPr>
        <p:spPr>
          <a:xfrm>
            <a:off x="3314700" y="6192202"/>
            <a:ext cx="5080000" cy="299085"/>
          </a:xfrm>
          <a:prstGeom prst="rect">
            <a:avLst/>
          </a:prstGeom>
        </p:spPr>
        <p:txBody>
          <a:bodyPr>
            <a:spAutoFit/>
          </a:bodyPr>
          <a:lstStyle/>
          <a:p>
            <a:pPr algn="ctr" defTabSz="266700">
              <a:lnSpc>
                <a:spcPct val="150000"/>
              </a:lnSpc>
              <a:spcBef>
                <a:spcPts val="500"/>
              </a:spcBef>
              <a:spcAft>
                <a:spcPts val="500"/>
              </a:spcAft>
            </a:pPr>
            <a:r>
              <a:rPr lang="en-US" altLang="en-US" sz="900" b="1">
                <a:solidFill>
                  <a:schemeClr val="bg1"/>
                </a:solidFill>
                <a:latin typeface="Arial" panose="020B0604020202020204" pitchFamily="34" charset="0"/>
                <a:ea typeface="Times New Roman" panose="02020603050405020304"/>
                <a:cs typeface="Arial" panose="020B0604020202020204" pitchFamily="34" charset="0"/>
              </a:rPr>
              <a:t>Figure : Confusion Matrices for Classical Machine Learning Models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377"/>
        <p:cNvGrpSpPr/>
        <p:nvPr/>
      </p:nvGrpSpPr>
      <p:grpSpPr>
        <a:xfrm>
          <a:off x="0" y="0"/>
          <a:ext cx="0" cy="0"/>
          <a:chOff x="0" y="0"/>
          <a:chExt cx="0" cy="0"/>
        </a:xfrm>
      </p:grpSpPr>
      <p:pic>
        <p:nvPicPr>
          <p:cNvPr id="378" name="Google Shape;378;p24"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379" name="Google Shape;379;p24" descr="image.png"/>
          <p:cNvPicPr preferRelativeResize="0"/>
          <p:nvPr/>
        </p:nvPicPr>
        <p:blipFill rotWithShape="1">
          <a:blip r:embed="rId4"/>
          <a:srcRect/>
          <a:stretch>
            <a:fillRect/>
          </a:stretch>
        </p:blipFill>
        <p:spPr>
          <a:xfrm>
            <a:off x="581025" y="1976437"/>
            <a:ext cx="5324475" cy="2981325"/>
          </a:xfrm>
          <a:prstGeom prst="rect">
            <a:avLst/>
          </a:prstGeom>
          <a:noFill/>
          <a:ln>
            <a:noFill/>
          </a:ln>
        </p:spPr>
      </p:pic>
      <p:pic>
        <p:nvPicPr>
          <p:cNvPr id="380" name="Google Shape;380;p24" descr="image.png"/>
          <p:cNvPicPr preferRelativeResize="0"/>
          <p:nvPr/>
        </p:nvPicPr>
        <p:blipFill rotWithShape="1">
          <a:blip r:embed="rId5"/>
          <a:srcRect/>
          <a:stretch>
            <a:fillRect/>
          </a:stretch>
        </p:blipFill>
        <p:spPr>
          <a:xfrm>
            <a:off x="6286500" y="1976437"/>
            <a:ext cx="5324475" cy="2981325"/>
          </a:xfrm>
          <a:prstGeom prst="rect">
            <a:avLst/>
          </a:prstGeom>
          <a:noFill/>
          <a:ln>
            <a:noFill/>
          </a:ln>
        </p:spPr>
      </p:pic>
      <p:pic>
        <p:nvPicPr>
          <p:cNvPr id="381" name="Google Shape;381;p24" descr="image.png"/>
          <p:cNvPicPr preferRelativeResize="0"/>
          <p:nvPr/>
        </p:nvPicPr>
        <p:blipFill rotWithShape="1">
          <a:blip r:embed="rId6"/>
          <a:srcRect/>
          <a:stretch>
            <a:fillRect/>
          </a:stretch>
        </p:blipFill>
        <p:spPr>
          <a:xfrm>
            <a:off x="819150" y="2243137"/>
            <a:ext cx="1809750" cy="228600"/>
          </a:xfrm>
          <a:prstGeom prst="rect">
            <a:avLst/>
          </a:prstGeom>
          <a:noFill/>
          <a:ln>
            <a:noFill/>
          </a:ln>
        </p:spPr>
      </p:pic>
      <p:pic>
        <p:nvPicPr>
          <p:cNvPr id="382" name="Google Shape;382;p24" descr="image.png"/>
          <p:cNvPicPr preferRelativeResize="0"/>
          <p:nvPr/>
        </p:nvPicPr>
        <p:blipFill rotWithShape="1">
          <a:blip r:embed="rId7"/>
          <a:srcRect/>
          <a:stretch>
            <a:fillRect/>
          </a:stretch>
        </p:blipFill>
        <p:spPr>
          <a:xfrm>
            <a:off x="6524625" y="2243137"/>
            <a:ext cx="1876425" cy="228600"/>
          </a:xfrm>
          <a:prstGeom prst="rect">
            <a:avLst/>
          </a:prstGeom>
          <a:noFill/>
          <a:ln>
            <a:noFill/>
          </a:ln>
        </p:spPr>
      </p:pic>
      <p:pic>
        <p:nvPicPr>
          <p:cNvPr id="383" name="Google Shape;383;p24" descr="image.png"/>
          <p:cNvPicPr preferRelativeResize="0"/>
          <p:nvPr/>
        </p:nvPicPr>
        <p:blipFill rotWithShape="1">
          <a:blip r:embed="rId8"/>
          <a:srcRect/>
          <a:stretch>
            <a:fillRect/>
          </a:stretch>
        </p:blipFill>
        <p:spPr>
          <a:xfrm>
            <a:off x="581025" y="981075"/>
            <a:ext cx="11029950" cy="38100"/>
          </a:xfrm>
          <a:prstGeom prst="rect">
            <a:avLst/>
          </a:prstGeom>
          <a:noFill/>
          <a:ln>
            <a:noFill/>
          </a:ln>
        </p:spPr>
      </p:pic>
      <p:sp>
        <p:nvSpPr>
          <p:cNvPr id="384" name="Google Shape;384;p24"/>
          <p:cNvSpPr/>
          <p:nvPr/>
        </p:nvSpPr>
        <p:spPr>
          <a:xfrm>
            <a:off x="581025" y="5148262"/>
            <a:ext cx="11029950" cy="5524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5" name="Google Shape;385;p24"/>
          <p:cNvSpPr txBox="1"/>
          <p:nvPr/>
        </p:nvSpPr>
        <p:spPr>
          <a:xfrm>
            <a:off x="752475" y="5262562"/>
            <a:ext cx="10687050" cy="43088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i="0" u="none" strike="noStrike" cap="none" dirty="0">
                <a:solidFill>
                  <a:srgbClr val="D4D4D4"/>
                </a:solidFill>
                <a:latin typeface="Inter" panose="02000503000000020004"/>
                <a:ea typeface="Inter" panose="02000503000000020004"/>
                <a:cs typeface="Inter" panose="02000503000000020004"/>
                <a:sym typeface="Inter" panose="02000503000000020004"/>
              </a:rPr>
              <a:t>Empirical Finding: </a:t>
            </a:r>
            <a:r>
              <a:rPr lang="en-US" altLang="en-US" i="0" u="none" strike="noStrike" cap="none" dirty="0">
                <a:solidFill>
                  <a:srgbClr val="D4D4D4"/>
                </a:solidFill>
                <a:latin typeface="Inter" panose="02000503000000020004"/>
                <a:ea typeface="Inter" panose="02000503000000020004"/>
                <a:cs typeface="Inter" panose="02000503000000020004"/>
                <a:sym typeface="Inter" panose="02000503000000020004"/>
              </a:rPr>
              <a:t>It's a huge leap to domain-adapted pre-training. For deep models, however, the classical linear-based models did not outperform them because of either the hyperparameter restrictions or the hardware resource constraint</a:t>
            </a:r>
            <a:r>
              <a:rPr lang="en-US" altLang="en-US" sz="1050" b="0" i="0" u="none" strike="noStrike" cap="none" dirty="0">
                <a:solidFill>
                  <a:srgbClr val="D4D4D4"/>
                </a:solidFill>
                <a:latin typeface="Inter" panose="02000503000000020004"/>
                <a:ea typeface="Inter" panose="02000503000000020004"/>
                <a:cs typeface="Inter" panose="02000503000000020004"/>
                <a:sym typeface="Inter" panose="02000503000000020004"/>
              </a:rPr>
              <a:t>.</a:t>
            </a:r>
          </a:p>
        </p:txBody>
      </p:sp>
      <p:sp>
        <p:nvSpPr>
          <p:cNvPr id="386" name="Google Shape;386;p24"/>
          <p:cNvSpPr/>
          <p:nvPr/>
        </p:nvSpPr>
        <p:spPr>
          <a:xfrm>
            <a:off x="581025" y="5148262"/>
            <a:ext cx="38100" cy="552450"/>
          </a:xfrm>
          <a:prstGeom prst="rect">
            <a:avLst/>
          </a:prstGeom>
          <a:solidFill>
            <a:srgbClr val="00C9A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7" name="Google Shape;387;p24"/>
          <p:cNvSpPr txBox="1"/>
          <p:nvPr/>
        </p:nvSpPr>
        <p:spPr>
          <a:xfrm>
            <a:off x="1095375" y="2586037"/>
            <a:ext cx="4572000" cy="219075"/>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425" b="1" i="0" u="none" strike="noStrike" cap="none">
                <a:solidFill>
                  <a:srgbClr val="FFFFFF"/>
                </a:solidFill>
                <a:latin typeface="Montserrat"/>
                <a:ea typeface="Montserrat"/>
                <a:cs typeface="Montserrat"/>
                <a:sym typeface="Montserrat"/>
              </a:rPr>
              <a:t>BERT (base-uncased)</a:t>
            </a:r>
          </a:p>
        </p:txBody>
      </p:sp>
      <p:sp>
        <p:nvSpPr>
          <p:cNvPr id="388" name="Google Shape;388;p24"/>
          <p:cNvSpPr txBox="1"/>
          <p:nvPr/>
        </p:nvSpPr>
        <p:spPr>
          <a:xfrm>
            <a:off x="6753225" y="2586037"/>
            <a:ext cx="4619625" cy="219075"/>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425" b="1" i="0" u="none" strike="noStrike" cap="none">
                <a:solidFill>
                  <a:srgbClr val="FFFFFF"/>
                </a:solidFill>
                <a:latin typeface="Montserrat"/>
                <a:ea typeface="Montserrat"/>
                <a:cs typeface="Montserrat"/>
                <a:sym typeface="Montserrat"/>
              </a:rPr>
              <a:t>MentalBERT</a:t>
            </a:r>
          </a:p>
        </p:txBody>
      </p:sp>
      <p:pic>
        <p:nvPicPr>
          <p:cNvPr id="389" name="Google Shape;389;p24" descr="image.png"/>
          <p:cNvPicPr preferRelativeResize="0"/>
          <p:nvPr/>
        </p:nvPicPr>
        <p:blipFill rotWithShape="1">
          <a:blip r:embed="rId9"/>
          <a:srcRect/>
          <a:stretch>
            <a:fillRect/>
          </a:stretch>
        </p:blipFill>
        <p:spPr>
          <a:xfrm>
            <a:off x="819150" y="2605087"/>
            <a:ext cx="180975" cy="180975"/>
          </a:xfrm>
          <a:prstGeom prst="rect">
            <a:avLst/>
          </a:prstGeom>
          <a:noFill/>
          <a:ln>
            <a:noFill/>
          </a:ln>
        </p:spPr>
      </p:pic>
      <p:sp>
        <p:nvSpPr>
          <p:cNvPr id="390" name="Google Shape;390;p24"/>
          <p:cNvSpPr txBox="1"/>
          <p:nvPr/>
        </p:nvSpPr>
        <p:spPr>
          <a:xfrm>
            <a:off x="1633537" y="2947987"/>
            <a:ext cx="828675" cy="5143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200" b="0" i="0" u="none" strike="noStrike" cap="none">
                <a:solidFill>
                  <a:srgbClr val="8D99AE"/>
                </a:solidFill>
                <a:latin typeface="Inter" panose="02000503000000020004"/>
                <a:ea typeface="Inter" panose="02000503000000020004"/>
                <a:cs typeface="Inter" panose="02000503000000020004"/>
                <a:sym typeface="Inter" panose="02000503000000020004"/>
              </a:rPr>
              <a:t>Accuracy</a:t>
            </a:r>
            <a:br>
              <a:rPr lang="en-US" sz="1800" b="0" i="0" u="none" strike="noStrike" cap="none">
                <a:solidFill>
                  <a:schemeClr val="dk1"/>
                </a:solidFill>
                <a:latin typeface="Calibri" panose="020F0502020204030204"/>
                <a:ea typeface="Calibri" panose="020F0502020204030204"/>
                <a:cs typeface="Calibri" panose="020F0502020204030204"/>
                <a:sym typeface="Calibri" panose="020F0502020204030204"/>
              </a:rPr>
            </a:br>
            <a:r>
              <a:rPr lang="en-US" sz="1200" b="0" i="0" u="none" strike="noStrike" cap="none">
                <a:solidFill>
                  <a:schemeClr val="bg2">
                    <a:lumMod val="40000"/>
                    <a:lumOff val="60000"/>
                  </a:schemeClr>
                </a:solidFill>
                <a:latin typeface="Inter ExtraBold" panose="02000503000000020004"/>
                <a:ea typeface="Inter ExtraBold" panose="02000503000000020004"/>
                <a:cs typeface="Inter ExtraBold" panose="02000503000000020004"/>
                <a:sym typeface="Inter ExtraBold" panose="02000503000000020004"/>
              </a:rPr>
              <a:t>74.2%</a:t>
            </a:r>
          </a:p>
        </p:txBody>
      </p:sp>
      <p:sp>
        <p:nvSpPr>
          <p:cNvPr id="391" name="Google Shape;391;p24"/>
          <p:cNvSpPr txBox="1"/>
          <p:nvPr/>
        </p:nvSpPr>
        <p:spPr>
          <a:xfrm>
            <a:off x="4090987" y="2947987"/>
            <a:ext cx="762000" cy="5143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200" b="0" i="0" u="none" strike="noStrike" cap="none">
                <a:solidFill>
                  <a:srgbClr val="8D99AE"/>
                </a:solidFill>
                <a:latin typeface="Inter" panose="02000503000000020004"/>
                <a:ea typeface="Inter" panose="02000503000000020004"/>
                <a:cs typeface="Inter" panose="02000503000000020004"/>
                <a:sym typeface="Inter" panose="02000503000000020004"/>
              </a:rPr>
              <a:t>Macro F1</a:t>
            </a:r>
            <a:br>
              <a:rPr lang="en-US" sz="1800" b="0" i="0" u="none" strike="noStrike" cap="none">
                <a:solidFill>
                  <a:schemeClr val="dk1"/>
                </a:solidFill>
                <a:latin typeface="Calibri" panose="020F0502020204030204"/>
                <a:ea typeface="Calibri" panose="020F0502020204030204"/>
                <a:cs typeface="Calibri" panose="020F0502020204030204"/>
                <a:sym typeface="Calibri" panose="020F0502020204030204"/>
              </a:rPr>
            </a:br>
            <a:r>
              <a:rPr lang="en-US" sz="1200" b="0" i="0" u="none" strike="noStrike" cap="none">
                <a:solidFill>
                  <a:schemeClr val="bg2">
                    <a:lumMod val="40000"/>
                    <a:lumOff val="60000"/>
                  </a:schemeClr>
                </a:solidFill>
                <a:latin typeface="Inter ExtraBold" panose="02000503000000020004"/>
                <a:ea typeface="Inter ExtraBold" panose="02000503000000020004"/>
                <a:cs typeface="Inter ExtraBold" panose="02000503000000020004"/>
                <a:sym typeface="Inter ExtraBold" panose="02000503000000020004"/>
              </a:rPr>
              <a:t>0.738</a:t>
            </a:r>
          </a:p>
        </p:txBody>
      </p:sp>
      <p:sp>
        <p:nvSpPr>
          <p:cNvPr id="392" name="Google Shape;392;p24"/>
          <p:cNvSpPr txBox="1"/>
          <p:nvPr/>
        </p:nvSpPr>
        <p:spPr>
          <a:xfrm>
            <a:off x="1104900" y="3560762"/>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General-domain language representation. </a:t>
            </a:r>
          </a:p>
        </p:txBody>
      </p:sp>
      <p:sp>
        <p:nvSpPr>
          <p:cNvPr id="393" name="Google Shape;393;p24"/>
          <p:cNvSpPr txBox="1"/>
          <p:nvPr/>
        </p:nvSpPr>
        <p:spPr>
          <a:xfrm>
            <a:off x="1104900" y="3932237"/>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Baseline English vocab (Wiki &amp; Books dataset). </a:t>
            </a:r>
          </a:p>
        </p:txBody>
      </p:sp>
      <p:sp>
        <p:nvSpPr>
          <p:cNvPr id="394" name="Google Shape;394;p24"/>
          <p:cNvSpPr txBox="1"/>
          <p:nvPr/>
        </p:nvSpPr>
        <p:spPr>
          <a:xfrm>
            <a:off x="1104900" y="4303712"/>
            <a:ext cx="4562475"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Limited adaptation to psychiatric vocabulary.</a:t>
            </a:r>
          </a:p>
          <a:p>
            <a:pPr marL="0" marR="0" lvl="0" indent="0" algn="l" rtl="0">
              <a:lnSpc>
                <a:spcPct val="150000"/>
              </a:lnSpc>
              <a:spcBef>
                <a:spcPts val="0"/>
              </a:spcBef>
              <a:spcAft>
                <a:spcPts val="0"/>
              </a:spcAft>
              <a:buNone/>
            </a:pPr>
            <a:endPar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endParaRPr>
          </a:p>
        </p:txBody>
      </p:sp>
      <p:pic>
        <p:nvPicPr>
          <p:cNvPr id="395" name="Google Shape;395;p24" descr="image.png"/>
          <p:cNvPicPr preferRelativeResize="0"/>
          <p:nvPr/>
        </p:nvPicPr>
        <p:blipFill rotWithShape="1">
          <a:blip r:embed="rId10"/>
          <a:srcRect/>
          <a:stretch>
            <a:fillRect/>
          </a:stretch>
        </p:blipFill>
        <p:spPr>
          <a:xfrm>
            <a:off x="6524625" y="2605087"/>
            <a:ext cx="133350" cy="180975"/>
          </a:xfrm>
          <a:prstGeom prst="rect">
            <a:avLst/>
          </a:prstGeom>
          <a:noFill/>
          <a:ln>
            <a:noFill/>
          </a:ln>
        </p:spPr>
      </p:pic>
      <p:sp>
        <p:nvSpPr>
          <p:cNvPr id="396" name="Google Shape;396;p24"/>
          <p:cNvSpPr txBox="1"/>
          <p:nvPr/>
        </p:nvSpPr>
        <p:spPr>
          <a:xfrm>
            <a:off x="7365206" y="2947987"/>
            <a:ext cx="742950" cy="5143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200" b="0" i="0" u="none" strike="noStrike" cap="none">
                <a:solidFill>
                  <a:srgbClr val="8D99AE"/>
                </a:solidFill>
                <a:latin typeface="Inter" panose="02000503000000020004"/>
                <a:ea typeface="Inter" panose="02000503000000020004"/>
                <a:cs typeface="Inter" panose="02000503000000020004"/>
                <a:sym typeface="Inter" panose="02000503000000020004"/>
              </a:rPr>
              <a:t>Accuracy</a:t>
            </a:r>
            <a:br>
              <a:rPr lang="en-US" sz="1800" b="0" i="0" u="none" strike="noStrike" cap="none">
                <a:solidFill>
                  <a:schemeClr val="dk1"/>
                </a:solidFill>
                <a:latin typeface="Calibri" panose="020F0502020204030204"/>
                <a:ea typeface="Calibri" panose="020F0502020204030204"/>
                <a:cs typeface="Calibri" panose="020F0502020204030204"/>
                <a:sym typeface="Calibri" panose="020F0502020204030204"/>
              </a:rPr>
            </a:br>
            <a:r>
              <a:rPr lang="en-US" sz="1200" b="0" i="0" u="none" strike="noStrike" cap="none">
                <a:solidFill>
                  <a:srgbClr val="00C9A7"/>
                </a:solidFill>
                <a:latin typeface="Inter ExtraBold" panose="02000503000000020004"/>
                <a:ea typeface="Inter ExtraBold" panose="02000503000000020004"/>
                <a:cs typeface="Inter ExtraBold" panose="02000503000000020004"/>
                <a:sym typeface="Inter ExtraBold" panose="02000503000000020004"/>
              </a:rPr>
              <a:t>76.1%</a:t>
            </a:r>
          </a:p>
        </p:txBody>
      </p:sp>
      <p:sp>
        <p:nvSpPr>
          <p:cNvPr id="397" name="Google Shape;397;p24"/>
          <p:cNvSpPr txBox="1"/>
          <p:nvPr/>
        </p:nvSpPr>
        <p:spPr>
          <a:xfrm>
            <a:off x="9789318" y="2947987"/>
            <a:ext cx="742950" cy="5143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200" b="0" i="0" u="none" strike="noStrike" cap="none">
                <a:solidFill>
                  <a:srgbClr val="8D99AE"/>
                </a:solidFill>
                <a:latin typeface="Inter" panose="02000503000000020004"/>
                <a:ea typeface="Inter" panose="02000503000000020004"/>
                <a:cs typeface="Inter" panose="02000503000000020004"/>
                <a:sym typeface="Inter" panose="02000503000000020004"/>
              </a:rPr>
              <a:t>Macro F1</a:t>
            </a:r>
            <a:br>
              <a:rPr lang="en-US" sz="1800" b="0" i="0" u="none" strike="noStrike" cap="none">
                <a:solidFill>
                  <a:schemeClr val="dk1"/>
                </a:solidFill>
                <a:latin typeface="Calibri" panose="020F0502020204030204"/>
                <a:ea typeface="Calibri" panose="020F0502020204030204"/>
                <a:cs typeface="Calibri" panose="020F0502020204030204"/>
                <a:sym typeface="Calibri" panose="020F0502020204030204"/>
              </a:rPr>
            </a:br>
            <a:r>
              <a:rPr lang="en-US" sz="1200" b="0" i="0" u="none" strike="noStrike" cap="none">
                <a:solidFill>
                  <a:srgbClr val="00C9A7"/>
                </a:solidFill>
                <a:latin typeface="Inter ExtraBold" panose="02000503000000020004"/>
                <a:ea typeface="Inter ExtraBold" panose="02000503000000020004"/>
                <a:cs typeface="Inter ExtraBold" panose="02000503000000020004"/>
                <a:sym typeface="Inter ExtraBold" panose="02000503000000020004"/>
              </a:rPr>
              <a:t>0.755</a:t>
            </a:r>
          </a:p>
        </p:txBody>
      </p:sp>
      <p:sp>
        <p:nvSpPr>
          <p:cNvPr id="398" name="Google Shape;398;p24"/>
          <p:cNvSpPr txBox="1"/>
          <p:nvPr/>
        </p:nvSpPr>
        <p:spPr>
          <a:xfrm>
            <a:off x="6810375" y="3560762"/>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Specifically pre-trained on the medical sub-reddits. </a:t>
            </a:r>
          </a:p>
        </p:txBody>
      </p:sp>
      <p:sp>
        <p:nvSpPr>
          <p:cNvPr id="399" name="Google Shape;399;p24"/>
          <p:cNvSpPr txBox="1"/>
          <p:nvPr/>
        </p:nvSpPr>
        <p:spPr>
          <a:xfrm>
            <a:off x="6810375" y="3932237"/>
            <a:ext cx="456247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Better understand of medical jargon in the context of slang.</a:t>
            </a:r>
          </a:p>
        </p:txBody>
      </p:sp>
      <p:sp>
        <p:nvSpPr>
          <p:cNvPr id="400" name="Google Shape;400;p24"/>
          <p:cNvSpPr txBox="1"/>
          <p:nvPr/>
        </p:nvSpPr>
        <p:spPr>
          <a:xfrm>
            <a:off x="6810375" y="4303712"/>
            <a:ext cx="4562475" cy="83058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Achieves consistent performance over all classes compared to standard BERT.</a:t>
            </a:r>
          </a:p>
          <a:p>
            <a:pPr marL="0" marR="0" lvl="0" indent="0" algn="l" rtl="0">
              <a:lnSpc>
                <a:spcPct val="150000"/>
              </a:lnSpc>
              <a:spcBef>
                <a:spcPts val="0"/>
              </a:spcBef>
              <a:spcAft>
                <a:spcPts val="0"/>
              </a:spcAft>
              <a:buNone/>
            </a:pPr>
            <a:endPar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endParaRPr>
          </a:p>
        </p:txBody>
      </p:sp>
      <p:pic>
        <p:nvPicPr>
          <p:cNvPr id="401" name="Google Shape;401;p24" descr="image.png"/>
          <p:cNvPicPr preferRelativeResize="0"/>
          <p:nvPr/>
        </p:nvPicPr>
        <p:blipFill rotWithShape="1">
          <a:blip r:embed="rId11"/>
          <a:srcRect/>
          <a:stretch>
            <a:fillRect/>
          </a:stretch>
        </p:blipFill>
        <p:spPr>
          <a:xfrm>
            <a:off x="819150" y="3643312"/>
            <a:ext cx="133350" cy="152400"/>
          </a:xfrm>
          <a:prstGeom prst="rect">
            <a:avLst/>
          </a:prstGeom>
          <a:noFill/>
          <a:ln>
            <a:noFill/>
          </a:ln>
        </p:spPr>
      </p:pic>
      <p:pic>
        <p:nvPicPr>
          <p:cNvPr id="402" name="Google Shape;402;p24" descr="image.png"/>
          <p:cNvPicPr preferRelativeResize="0"/>
          <p:nvPr/>
        </p:nvPicPr>
        <p:blipFill rotWithShape="1">
          <a:blip r:embed="rId11"/>
          <a:srcRect/>
          <a:stretch>
            <a:fillRect/>
          </a:stretch>
        </p:blipFill>
        <p:spPr>
          <a:xfrm>
            <a:off x="819150" y="4014787"/>
            <a:ext cx="133350" cy="152400"/>
          </a:xfrm>
          <a:prstGeom prst="rect">
            <a:avLst/>
          </a:prstGeom>
          <a:noFill/>
          <a:ln>
            <a:noFill/>
          </a:ln>
        </p:spPr>
      </p:pic>
      <p:pic>
        <p:nvPicPr>
          <p:cNvPr id="403" name="Google Shape;403;p24" descr="image.png"/>
          <p:cNvPicPr preferRelativeResize="0"/>
          <p:nvPr/>
        </p:nvPicPr>
        <p:blipFill rotWithShape="1">
          <a:blip r:embed="rId11"/>
          <a:srcRect/>
          <a:stretch>
            <a:fillRect/>
          </a:stretch>
        </p:blipFill>
        <p:spPr>
          <a:xfrm>
            <a:off x="819150" y="4386262"/>
            <a:ext cx="133350" cy="152400"/>
          </a:xfrm>
          <a:prstGeom prst="rect">
            <a:avLst/>
          </a:prstGeom>
          <a:noFill/>
          <a:ln>
            <a:noFill/>
          </a:ln>
        </p:spPr>
      </p:pic>
      <p:pic>
        <p:nvPicPr>
          <p:cNvPr id="404" name="Google Shape;404;p24" descr="image.png"/>
          <p:cNvPicPr preferRelativeResize="0"/>
          <p:nvPr/>
        </p:nvPicPr>
        <p:blipFill rotWithShape="1">
          <a:blip r:embed="rId12"/>
          <a:srcRect/>
          <a:stretch>
            <a:fillRect/>
          </a:stretch>
        </p:blipFill>
        <p:spPr>
          <a:xfrm>
            <a:off x="6524625" y="3643312"/>
            <a:ext cx="152400" cy="152400"/>
          </a:xfrm>
          <a:prstGeom prst="rect">
            <a:avLst/>
          </a:prstGeom>
          <a:noFill/>
          <a:ln>
            <a:noFill/>
          </a:ln>
        </p:spPr>
      </p:pic>
      <p:pic>
        <p:nvPicPr>
          <p:cNvPr id="405" name="Google Shape;405;p24" descr="image.png"/>
          <p:cNvPicPr preferRelativeResize="0"/>
          <p:nvPr/>
        </p:nvPicPr>
        <p:blipFill rotWithShape="1">
          <a:blip r:embed="rId12"/>
          <a:srcRect/>
          <a:stretch>
            <a:fillRect/>
          </a:stretch>
        </p:blipFill>
        <p:spPr>
          <a:xfrm>
            <a:off x="6524625" y="4014787"/>
            <a:ext cx="152400" cy="152400"/>
          </a:xfrm>
          <a:prstGeom prst="rect">
            <a:avLst/>
          </a:prstGeom>
          <a:noFill/>
          <a:ln>
            <a:noFill/>
          </a:ln>
        </p:spPr>
      </p:pic>
      <p:pic>
        <p:nvPicPr>
          <p:cNvPr id="406" name="Google Shape;406;p24" descr="image.png"/>
          <p:cNvPicPr preferRelativeResize="0"/>
          <p:nvPr/>
        </p:nvPicPr>
        <p:blipFill rotWithShape="1">
          <a:blip r:embed="rId12"/>
          <a:srcRect/>
          <a:stretch>
            <a:fillRect/>
          </a:stretch>
        </p:blipFill>
        <p:spPr>
          <a:xfrm>
            <a:off x="6524625" y="4386262"/>
            <a:ext cx="152400" cy="152400"/>
          </a:xfrm>
          <a:prstGeom prst="rect">
            <a:avLst/>
          </a:prstGeom>
          <a:noFill/>
          <a:ln>
            <a:noFill/>
          </a:ln>
        </p:spPr>
      </p:pic>
      <p:sp>
        <p:nvSpPr>
          <p:cNvPr id="407" name="Google Shape;407;p24"/>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Results: </a:t>
            </a:r>
            <a:r>
              <a:rPr lang="en-US" sz="2550" b="1" i="0" u="none" strike="noStrike" cap="none">
                <a:solidFill>
                  <a:srgbClr val="1E90FF"/>
                </a:solidFill>
                <a:latin typeface="Montserrat"/>
                <a:ea typeface="Montserrat"/>
                <a:cs typeface="Montserrat"/>
                <a:sym typeface="Montserrat"/>
              </a:rPr>
              <a:t>Transformer Models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411"/>
        <p:cNvGrpSpPr/>
        <p:nvPr/>
      </p:nvGrpSpPr>
      <p:grpSpPr>
        <a:xfrm>
          <a:off x="0" y="0"/>
          <a:ext cx="0" cy="0"/>
          <a:chOff x="0" y="0"/>
          <a:chExt cx="0" cy="0"/>
        </a:xfrm>
      </p:grpSpPr>
      <p:pic>
        <p:nvPicPr>
          <p:cNvPr id="412" name="Google Shape;412;p25"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413" name="Google Shape;413;p25" descr="image.png"/>
          <p:cNvPicPr preferRelativeResize="0"/>
          <p:nvPr/>
        </p:nvPicPr>
        <p:blipFill rotWithShape="1">
          <a:blip r:embed="rId4"/>
          <a:srcRect/>
          <a:stretch>
            <a:fillRect/>
          </a:stretch>
        </p:blipFill>
        <p:spPr>
          <a:xfrm>
            <a:off x="6469380" y="2032506"/>
            <a:ext cx="5324475" cy="2839342"/>
          </a:xfrm>
          <a:prstGeom prst="rect">
            <a:avLst/>
          </a:prstGeom>
          <a:noFill/>
          <a:ln>
            <a:noFill/>
          </a:ln>
        </p:spPr>
      </p:pic>
      <p:pic>
        <p:nvPicPr>
          <p:cNvPr id="414" name="Google Shape;414;p25" descr="image.png"/>
          <p:cNvPicPr preferRelativeResize="0"/>
          <p:nvPr/>
        </p:nvPicPr>
        <p:blipFill rotWithShape="1">
          <a:blip r:embed="rId5"/>
          <a:srcRect/>
          <a:stretch>
            <a:fillRect/>
          </a:stretch>
        </p:blipFill>
        <p:spPr>
          <a:xfrm>
            <a:off x="6736080" y="2270631"/>
            <a:ext cx="1200150" cy="228600"/>
          </a:xfrm>
          <a:prstGeom prst="rect">
            <a:avLst/>
          </a:prstGeom>
          <a:noFill/>
          <a:ln>
            <a:noFill/>
          </a:ln>
        </p:spPr>
      </p:pic>
      <p:pic>
        <p:nvPicPr>
          <p:cNvPr id="415" name="Google Shape;415;p25" descr="image.png"/>
          <p:cNvPicPr preferRelativeResize="0"/>
          <p:nvPr/>
        </p:nvPicPr>
        <p:blipFill rotWithShape="1">
          <a:blip r:embed="rId6"/>
          <a:srcRect/>
          <a:stretch>
            <a:fillRect/>
          </a:stretch>
        </p:blipFill>
        <p:spPr>
          <a:xfrm>
            <a:off x="1783080" y="2156777"/>
            <a:ext cx="4038600" cy="190500"/>
          </a:xfrm>
          <a:prstGeom prst="rect">
            <a:avLst/>
          </a:prstGeom>
          <a:noFill/>
          <a:ln>
            <a:noFill/>
          </a:ln>
        </p:spPr>
      </p:pic>
      <p:pic>
        <p:nvPicPr>
          <p:cNvPr id="416" name="Google Shape;416;p25" descr="image.png"/>
          <p:cNvPicPr preferRelativeResize="0"/>
          <p:nvPr/>
        </p:nvPicPr>
        <p:blipFill rotWithShape="1">
          <a:blip r:embed="rId6"/>
          <a:srcRect/>
          <a:stretch>
            <a:fillRect/>
          </a:stretch>
        </p:blipFill>
        <p:spPr>
          <a:xfrm>
            <a:off x="1783080" y="2490152"/>
            <a:ext cx="4038600" cy="190500"/>
          </a:xfrm>
          <a:prstGeom prst="rect">
            <a:avLst/>
          </a:prstGeom>
          <a:noFill/>
          <a:ln>
            <a:noFill/>
          </a:ln>
        </p:spPr>
      </p:pic>
      <p:pic>
        <p:nvPicPr>
          <p:cNvPr id="417" name="Google Shape;417;p25" descr="image.png"/>
          <p:cNvPicPr preferRelativeResize="0"/>
          <p:nvPr/>
        </p:nvPicPr>
        <p:blipFill rotWithShape="1">
          <a:blip r:embed="rId6"/>
          <a:srcRect/>
          <a:stretch>
            <a:fillRect/>
          </a:stretch>
        </p:blipFill>
        <p:spPr>
          <a:xfrm>
            <a:off x="1783080" y="2823527"/>
            <a:ext cx="4038600" cy="190500"/>
          </a:xfrm>
          <a:prstGeom prst="rect">
            <a:avLst/>
          </a:prstGeom>
          <a:noFill/>
          <a:ln>
            <a:noFill/>
          </a:ln>
        </p:spPr>
      </p:pic>
      <p:pic>
        <p:nvPicPr>
          <p:cNvPr id="418" name="Google Shape;418;p25" descr="image.png"/>
          <p:cNvPicPr preferRelativeResize="0"/>
          <p:nvPr/>
        </p:nvPicPr>
        <p:blipFill rotWithShape="1">
          <a:blip r:embed="rId6"/>
          <a:srcRect/>
          <a:stretch>
            <a:fillRect/>
          </a:stretch>
        </p:blipFill>
        <p:spPr>
          <a:xfrm>
            <a:off x="1783080" y="3156902"/>
            <a:ext cx="4038600" cy="190500"/>
          </a:xfrm>
          <a:prstGeom prst="rect">
            <a:avLst/>
          </a:prstGeom>
          <a:noFill/>
          <a:ln>
            <a:noFill/>
          </a:ln>
        </p:spPr>
      </p:pic>
      <p:pic>
        <p:nvPicPr>
          <p:cNvPr id="419" name="Google Shape;419;p25" descr="image.png"/>
          <p:cNvPicPr preferRelativeResize="0"/>
          <p:nvPr/>
        </p:nvPicPr>
        <p:blipFill rotWithShape="1">
          <a:blip r:embed="rId6"/>
          <a:srcRect/>
          <a:stretch>
            <a:fillRect/>
          </a:stretch>
        </p:blipFill>
        <p:spPr>
          <a:xfrm>
            <a:off x="1783080" y="3490277"/>
            <a:ext cx="4038600" cy="190500"/>
          </a:xfrm>
          <a:prstGeom prst="rect">
            <a:avLst/>
          </a:prstGeom>
          <a:noFill/>
          <a:ln>
            <a:noFill/>
          </a:ln>
        </p:spPr>
      </p:pic>
      <p:pic>
        <p:nvPicPr>
          <p:cNvPr id="420" name="Google Shape;420;p25" descr="image.png"/>
          <p:cNvPicPr preferRelativeResize="0"/>
          <p:nvPr/>
        </p:nvPicPr>
        <p:blipFill rotWithShape="1">
          <a:blip r:embed="rId7"/>
          <a:srcRect/>
          <a:stretch>
            <a:fillRect/>
          </a:stretch>
        </p:blipFill>
        <p:spPr>
          <a:xfrm>
            <a:off x="1783080" y="2156777"/>
            <a:ext cx="3246983" cy="190500"/>
          </a:xfrm>
          <a:prstGeom prst="rect">
            <a:avLst/>
          </a:prstGeom>
          <a:noFill/>
          <a:ln>
            <a:noFill/>
          </a:ln>
        </p:spPr>
      </p:pic>
      <p:pic>
        <p:nvPicPr>
          <p:cNvPr id="421" name="Google Shape;421;p25" descr="image.png"/>
          <p:cNvPicPr preferRelativeResize="0"/>
          <p:nvPr/>
        </p:nvPicPr>
        <p:blipFill rotWithShape="1">
          <a:blip r:embed="rId8"/>
          <a:srcRect/>
          <a:stretch>
            <a:fillRect/>
          </a:stretch>
        </p:blipFill>
        <p:spPr>
          <a:xfrm>
            <a:off x="1783080" y="2490152"/>
            <a:ext cx="3188791" cy="190500"/>
          </a:xfrm>
          <a:prstGeom prst="rect">
            <a:avLst/>
          </a:prstGeom>
          <a:noFill/>
          <a:ln>
            <a:noFill/>
          </a:ln>
        </p:spPr>
      </p:pic>
      <p:pic>
        <p:nvPicPr>
          <p:cNvPr id="422" name="Google Shape;422;p25" descr="image.png"/>
          <p:cNvPicPr preferRelativeResize="0"/>
          <p:nvPr/>
        </p:nvPicPr>
        <p:blipFill rotWithShape="1">
          <a:blip r:embed="rId9"/>
          <a:srcRect/>
          <a:stretch>
            <a:fillRect/>
          </a:stretch>
        </p:blipFill>
        <p:spPr>
          <a:xfrm>
            <a:off x="1783080" y="2823527"/>
            <a:ext cx="3089523" cy="190500"/>
          </a:xfrm>
          <a:prstGeom prst="rect">
            <a:avLst/>
          </a:prstGeom>
          <a:noFill/>
          <a:ln>
            <a:noFill/>
          </a:ln>
        </p:spPr>
      </p:pic>
      <p:pic>
        <p:nvPicPr>
          <p:cNvPr id="423" name="Google Shape;423;p25" descr="image.png"/>
          <p:cNvPicPr preferRelativeResize="0"/>
          <p:nvPr/>
        </p:nvPicPr>
        <p:blipFill rotWithShape="1">
          <a:blip r:embed="rId10"/>
          <a:srcRect/>
          <a:stretch>
            <a:fillRect/>
          </a:stretch>
        </p:blipFill>
        <p:spPr>
          <a:xfrm>
            <a:off x="1783080" y="3156902"/>
            <a:ext cx="3073300" cy="190500"/>
          </a:xfrm>
          <a:prstGeom prst="rect">
            <a:avLst/>
          </a:prstGeom>
          <a:noFill/>
          <a:ln>
            <a:noFill/>
          </a:ln>
        </p:spPr>
      </p:pic>
      <p:pic>
        <p:nvPicPr>
          <p:cNvPr id="424" name="Google Shape;424;p25" descr="image.png"/>
          <p:cNvPicPr preferRelativeResize="0"/>
          <p:nvPr/>
        </p:nvPicPr>
        <p:blipFill rotWithShape="1">
          <a:blip r:embed="rId11"/>
          <a:srcRect/>
          <a:stretch>
            <a:fillRect/>
          </a:stretch>
        </p:blipFill>
        <p:spPr>
          <a:xfrm>
            <a:off x="1783080" y="3490277"/>
            <a:ext cx="2996505" cy="190500"/>
          </a:xfrm>
          <a:prstGeom prst="rect">
            <a:avLst/>
          </a:prstGeom>
          <a:noFill/>
          <a:ln>
            <a:noFill/>
          </a:ln>
        </p:spPr>
      </p:pic>
      <p:pic>
        <p:nvPicPr>
          <p:cNvPr id="425" name="Google Shape;425;p25" descr="image.png"/>
          <p:cNvPicPr preferRelativeResize="0"/>
          <p:nvPr/>
        </p:nvPicPr>
        <p:blipFill rotWithShape="1">
          <a:blip r:embed="rId12"/>
          <a:srcRect/>
          <a:stretch>
            <a:fillRect/>
          </a:stretch>
        </p:blipFill>
        <p:spPr>
          <a:xfrm>
            <a:off x="581025" y="981075"/>
            <a:ext cx="11029950" cy="38100"/>
          </a:xfrm>
          <a:prstGeom prst="rect">
            <a:avLst/>
          </a:prstGeom>
          <a:noFill/>
          <a:ln>
            <a:noFill/>
          </a:ln>
        </p:spPr>
      </p:pic>
      <p:sp>
        <p:nvSpPr>
          <p:cNvPr id="427" name="Google Shape;427;p25"/>
          <p:cNvSpPr txBox="1"/>
          <p:nvPr/>
        </p:nvSpPr>
        <p:spPr>
          <a:xfrm>
            <a:off x="497205" y="1411922"/>
            <a:ext cx="5324475" cy="32258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en-US" sz="1050" b="0" i="0" u="none" strike="noStrike" cap="none">
                <a:solidFill>
                  <a:srgbClr val="FFFFFF"/>
                </a:solidFill>
                <a:latin typeface="Inter" panose="02000503000000020004"/>
                <a:ea typeface="Inter" panose="02000503000000020004"/>
                <a:cs typeface="Inter" panose="02000503000000020004"/>
                <a:sym typeface="Inter" panose="02000503000000020004"/>
              </a:rPr>
              <a:t>Comparison of multi-class classification metrics on all the developed artifacts with the same stratified test split (n = 1,112):</a:t>
            </a:r>
          </a:p>
        </p:txBody>
      </p:sp>
      <p:sp>
        <p:nvSpPr>
          <p:cNvPr id="428" name="Google Shape;428;p25"/>
          <p:cNvSpPr txBox="1"/>
          <p:nvPr/>
        </p:nvSpPr>
        <p:spPr>
          <a:xfrm>
            <a:off x="7021830" y="2613531"/>
            <a:ext cx="4533900" cy="2095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350" b="1" i="0" u="none" strike="noStrike" cap="none">
                <a:solidFill>
                  <a:srgbClr val="FFFFFF"/>
                </a:solidFill>
                <a:latin typeface="Montserrat"/>
                <a:ea typeface="Montserrat"/>
                <a:cs typeface="Montserrat"/>
                <a:sym typeface="Montserrat"/>
              </a:rPr>
              <a:t>Linear SVM Baseline</a:t>
            </a:r>
          </a:p>
        </p:txBody>
      </p:sp>
      <p:sp>
        <p:nvSpPr>
          <p:cNvPr id="429" name="Google Shape;429;p25"/>
          <p:cNvSpPr txBox="1"/>
          <p:nvPr/>
        </p:nvSpPr>
        <p:spPr>
          <a:xfrm>
            <a:off x="6736080" y="2965956"/>
            <a:ext cx="4819650" cy="225425"/>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975" b="0" i="0" u="none" strike="noStrike" cap="none">
                <a:solidFill>
                  <a:srgbClr val="D4D4D4"/>
                </a:solidFill>
                <a:latin typeface="Inter" panose="02000503000000020004"/>
                <a:ea typeface="Inter" panose="02000503000000020004"/>
                <a:cs typeface="Inter" panose="02000503000000020004"/>
                <a:sym typeface="Inter" panose="02000503000000020004"/>
              </a:rPr>
              <a:t>Attained best results in limited computing infrastructure.</a:t>
            </a:r>
          </a:p>
        </p:txBody>
      </p:sp>
      <p:sp>
        <p:nvSpPr>
          <p:cNvPr id="430" name="Google Shape;430;p25"/>
          <p:cNvSpPr txBox="1"/>
          <p:nvPr/>
        </p:nvSpPr>
        <p:spPr>
          <a:xfrm>
            <a:off x="6736080" y="4361368"/>
            <a:ext cx="4819650" cy="480131"/>
          </a:xfrm>
          <a:prstGeom prst="rect">
            <a:avLst/>
          </a:prstGeom>
          <a:noFill/>
          <a:ln>
            <a:noFill/>
          </a:ln>
        </p:spPr>
        <p:txBody>
          <a:bodyPr spcFirstLastPara="1" wrap="square" lIns="0" tIns="0" rIns="0" bIns="0" anchor="t" anchorCtr="0">
            <a:spAutoFit/>
          </a:bodyPr>
          <a:lstStyle/>
          <a:p>
            <a:pPr marL="0" marR="0" lvl="0" indent="0" algn="l" rtl="0">
              <a:lnSpc>
                <a:spcPct val="130000"/>
              </a:lnSpc>
              <a:spcBef>
                <a:spcPts val="0"/>
              </a:spcBef>
              <a:spcAft>
                <a:spcPts val="0"/>
              </a:spcAft>
              <a:buNone/>
            </a:pPr>
            <a:r>
              <a:rPr lang="en-US" altLang="en-US" sz="1200" b="0" i="0" u="none" strike="noStrike" cap="none" dirty="0">
                <a:solidFill>
                  <a:srgbClr val="8D99AE"/>
                </a:solidFill>
                <a:latin typeface="Inter" panose="02000503000000020004"/>
                <a:ea typeface="Inter" panose="02000503000000020004"/>
                <a:cs typeface="Inter" panose="02000503000000020004"/>
                <a:sym typeface="Inter" panose="02000503000000020004"/>
              </a:rPr>
              <a:t>Very well-balanced combination of good analytical results, quick processing time and good computational repeatability</a:t>
            </a:r>
            <a:r>
              <a:rPr lang="en-US" altLang="en-US" sz="825" b="0" i="0" u="none" strike="noStrike" cap="none" dirty="0">
                <a:solidFill>
                  <a:srgbClr val="8D99AE"/>
                </a:solidFill>
                <a:latin typeface="Inter" panose="02000503000000020004"/>
                <a:ea typeface="Inter" panose="02000503000000020004"/>
                <a:cs typeface="Inter" panose="02000503000000020004"/>
                <a:sym typeface="Inter" panose="02000503000000020004"/>
              </a:rPr>
              <a:t>.</a:t>
            </a:r>
          </a:p>
        </p:txBody>
      </p:sp>
      <p:sp>
        <p:nvSpPr>
          <p:cNvPr id="431" name="Google Shape;431;p25"/>
          <p:cNvSpPr txBox="1"/>
          <p:nvPr/>
        </p:nvSpPr>
        <p:spPr>
          <a:xfrm>
            <a:off x="497205" y="2166302"/>
            <a:ext cx="1143000" cy="171450"/>
          </a:xfrm>
          <a:prstGeom prst="rect">
            <a:avLst/>
          </a:prstGeom>
          <a:noFill/>
          <a:ln>
            <a:noFill/>
          </a:ln>
        </p:spPr>
        <p:txBody>
          <a:bodyPr spcFirstLastPara="1" wrap="square" lIns="0" tIns="0" rIns="0" bIns="0" anchor="t" anchorCtr="0">
            <a:spAutoFit/>
          </a:bodyPr>
          <a:lstStyle/>
          <a:p>
            <a:pPr marL="0" marR="0" lvl="0" indent="0" algn="r" rtl="0">
              <a:spcBef>
                <a:spcPts val="0"/>
              </a:spcBef>
              <a:spcAft>
                <a:spcPts val="0"/>
              </a:spcAft>
              <a:buNone/>
            </a:pPr>
            <a:r>
              <a:rPr lang="en-US" sz="1050" b="0" i="0" u="none" strike="noStrike" cap="none">
                <a:solidFill>
                  <a:srgbClr val="FFFFFF"/>
                </a:solidFill>
                <a:latin typeface="Montserrat SemiBold"/>
                <a:ea typeface="Montserrat SemiBold"/>
                <a:cs typeface="Montserrat SemiBold"/>
                <a:sym typeface="Montserrat SemiBold"/>
              </a:rPr>
              <a:t>SVM (Linear)</a:t>
            </a:r>
          </a:p>
        </p:txBody>
      </p:sp>
      <p:sp>
        <p:nvSpPr>
          <p:cNvPr id="432" name="Google Shape;432;p25"/>
          <p:cNvSpPr txBox="1"/>
          <p:nvPr/>
        </p:nvSpPr>
        <p:spPr>
          <a:xfrm>
            <a:off x="497205" y="2499677"/>
            <a:ext cx="1143000" cy="171450"/>
          </a:xfrm>
          <a:prstGeom prst="rect">
            <a:avLst/>
          </a:prstGeom>
          <a:noFill/>
          <a:ln>
            <a:noFill/>
          </a:ln>
        </p:spPr>
        <p:txBody>
          <a:bodyPr spcFirstLastPara="1" wrap="square" lIns="0" tIns="0" rIns="0" bIns="0" anchor="t" anchorCtr="0">
            <a:spAutoFit/>
          </a:bodyPr>
          <a:lstStyle/>
          <a:p>
            <a:pPr marL="0" marR="0" lvl="0" indent="0" algn="r" rtl="0">
              <a:spcBef>
                <a:spcPts val="0"/>
              </a:spcBef>
              <a:spcAft>
                <a:spcPts val="0"/>
              </a:spcAft>
              <a:buNone/>
            </a:pPr>
            <a:r>
              <a:rPr lang="en-US" sz="1050" b="0" i="0" u="none" strike="noStrike" cap="none">
                <a:solidFill>
                  <a:srgbClr val="FFFFFF"/>
                </a:solidFill>
                <a:latin typeface="Montserrat SemiBold"/>
                <a:ea typeface="Montserrat SemiBold"/>
                <a:cs typeface="Montserrat SemiBold"/>
                <a:sym typeface="Montserrat SemiBold"/>
              </a:rPr>
              <a:t>Logistic Reg</a:t>
            </a:r>
          </a:p>
        </p:txBody>
      </p:sp>
      <p:sp>
        <p:nvSpPr>
          <p:cNvPr id="433" name="Google Shape;433;p25"/>
          <p:cNvSpPr txBox="1"/>
          <p:nvPr/>
        </p:nvSpPr>
        <p:spPr>
          <a:xfrm>
            <a:off x="497205" y="2833052"/>
            <a:ext cx="1143000" cy="171450"/>
          </a:xfrm>
          <a:prstGeom prst="rect">
            <a:avLst/>
          </a:prstGeom>
          <a:noFill/>
          <a:ln>
            <a:noFill/>
          </a:ln>
        </p:spPr>
        <p:txBody>
          <a:bodyPr spcFirstLastPara="1" wrap="square" lIns="0" tIns="0" rIns="0" bIns="0" anchor="t" anchorCtr="0">
            <a:spAutoFit/>
          </a:bodyPr>
          <a:lstStyle/>
          <a:p>
            <a:pPr marL="0" marR="0" lvl="0" indent="0" algn="r" rtl="0">
              <a:spcBef>
                <a:spcPts val="0"/>
              </a:spcBef>
              <a:spcAft>
                <a:spcPts val="0"/>
              </a:spcAft>
              <a:buNone/>
            </a:pPr>
            <a:r>
              <a:rPr lang="en-US" sz="1050" b="0" i="0" u="none" strike="noStrike" cap="none">
                <a:solidFill>
                  <a:srgbClr val="FFFFFF"/>
                </a:solidFill>
                <a:latin typeface="Montserrat SemiBold"/>
                <a:ea typeface="Montserrat SemiBold"/>
                <a:cs typeface="Montserrat SemiBold"/>
                <a:sym typeface="Montserrat SemiBold"/>
              </a:rPr>
              <a:t>Random Forest</a:t>
            </a:r>
          </a:p>
        </p:txBody>
      </p:sp>
      <p:sp>
        <p:nvSpPr>
          <p:cNvPr id="434" name="Google Shape;434;p25"/>
          <p:cNvSpPr txBox="1"/>
          <p:nvPr/>
        </p:nvSpPr>
        <p:spPr>
          <a:xfrm>
            <a:off x="497205" y="3166427"/>
            <a:ext cx="1143000" cy="171450"/>
          </a:xfrm>
          <a:prstGeom prst="rect">
            <a:avLst/>
          </a:prstGeom>
          <a:noFill/>
          <a:ln>
            <a:noFill/>
          </a:ln>
        </p:spPr>
        <p:txBody>
          <a:bodyPr spcFirstLastPara="1" wrap="square" lIns="0" tIns="0" rIns="0" bIns="0" anchor="t" anchorCtr="0">
            <a:spAutoFit/>
          </a:bodyPr>
          <a:lstStyle/>
          <a:p>
            <a:pPr marL="0" marR="0" lvl="0" indent="0" algn="r" rtl="0">
              <a:spcBef>
                <a:spcPts val="0"/>
              </a:spcBef>
              <a:spcAft>
                <a:spcPts val="0"/>
              </a:spcAft>
              <a:buNone/>
            </a:pPr>
            <a:r>
              <a:rPr lang="en-US" sz="1050" b="0" i="0" u="none" strike="noStrike" cap="none">
                <a:solidFill>
                  <a:srgbClr val="FFFFFF"/>
                </a:solidFill>
                <a:latin typeface="Montserrat SemiBold"/>
                <a:ea typeface="Montserrat SemiBold"/>
                <a:cs typeface="Montserrat SemiBold"/>
                <a:sym typeface="Montserrat SemiBold"/>
              </a:rPr>
              <a:t>MentalBERT</a:t>
            </a:r>
          </a:p>
        </p:txBody>
      </p:sp>
      <p:sp>
        <p:nvSpPr>
          <p:cNvPr id="435" name="Google Shape;435;p25"/>
          <p:cNvSpPr txBox="1"/>
          <p:nvPr/>
        </p:nvSpPr>
        <p:spPr>
          <a:xfrm>
            <a:off x="497205" y="3499802"/>
            <a:ext cx="1143000" cy="171450"/>
          </a:xfrm>
          <a:prstGeom prst="rect">
            <a:avLst/>
          </a:prstGeom>
          <a:noFill/>
          <a:ln>
            <a:noFill/>
          </a:ln>
        </p:spPr>
        <p:txBody>
          <a:bodyPr spcFirstLastPara="1" wrap="square" lIns="0" tIns="0" rIns="0" bIns="0" anchor="t" anchorCtr="0">
            <a:spAutoFit/>
          </a:bodyPr>
          <a:lstStyle/>
          <a:p>
            <a:pPr marL="0" marR="0" lvl="0" indent="0" algn="r" rtl="0">
              <a:spcBef>
                <a:spcPts val="0"/>
              </a:spcBef>
              <a:spcAft>
                <a:spcPts val="0"/>
              </a:spcAft>
              <a:buNone/>
            </a:pPr>
            <a:r>
              <a:rPr lang="en-US" sz="1050" b="0" i="0" u="none" strike="noStrike" cap="none">
                <a:solidFill>
                  <a:srgbClr val="FFFFFF"/>
                </a:solidFill>
                <a:latin typeface="Montserrat SemiBold"/>
                <a:ea typeface="Montserrat SemiBold"/>
                <a:cs typeface="Montserrat SemiBold"/>
                <a:sym typeface="Montserrat SemiBold"/>
              </a:rPr>
              <a:t>BERT (base)</a:t>
            </a:r>
          </a:p>
        </p:txBody>
      </p:sp>
      <p:pic>
        <p:nvPicPr>
          <p:cNvPr id="436" name="Google Shape;436;p25" descr="image.png"/>
          <p:cNvPicPr preferRelativeResize="0"/>
          <p:nvPr/>
        </p:nvPicPr>
        <p:blipFill rotWithShape="1">
          <a:blip r:embed="rId13"/>
          <a:srcRect/>
          <a:stretch>
            <a:fillRect/>
          </a:stretch>
        </p:blipFill>
        <p:spPr>
          <a:xfrm>
            <a:off x="6736080" y="2632581"/>
            <a:ext cx="190500" cy="171450"/>
          </a:xfrm>
          <a:prstGeom prst="rect">
            <a:avLst/>
          </a:prstGeom>
          <a:noFill/>
          <a:ln>
            <a:noFill/>
          </a:ln>
        </p:spPr>
      </p:pic>
      <p:sp>
        <p:nvSpPr>
          <p:cNvPr id="437" name="Google Shape;437;p25"/>
          <p:cNvSpPr txBox="1"/>
          <p:nvPr/>
        </p:nvSpPr>
        <p:spPr>
          <a:xfrm>
            <a:off x="7021830" y="3211383"/>
            <a:ext cx="4533900" cy="2286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Accuracy: 80.40%</a:t>
            </a:r>
          </a:p>
        </p:txBody>
      </p:sp>
      <p:sp>
        <p:nvSpPr>
          <p:cNvPr id="438" name="Google Shape;438;p25"/>
          <p:cNvSpPr txBox="1"/>
          <p:nvPr/>
        </p:nvSpPr>
        <p:spPr>
          <a:xfrm>
            <a:off x="7021830" y="3582858"/>
            <a:ext cx="4533900" cy="2286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Macro F1: 0.8059</a:t>
            </a:r>
          </a:p>
        </p:txBody>
      </p:sp>
      <p:sp>
        <p:nvSpPr>
          <p:cNvPr id="439" name="Google Shape;439;p25"/>
          <p:cNvSpPr txBox="1"/>
          <p:nvPr/>
        </p:nvSpPr>
        <p:spPr>
          <a:xfrm>
            <a:off x="7021830" y="3954333"/>
            <a:ext cx="4533900" cy="2286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ROC-AUC: 0.9550</a:t>
            </a:r>
          </a:p>
        </p:txBody>
      </p:sp>
      <p:pic>
        <p:nvPicPr>
          <p:cNvPr id="440" name="Google Shape;440;p25" descr="image.png"/>
          <p:cNvPicPr preferRelativeResize="0"/>
          <p:nvPr/>
        </p:nvPicPr>
        <p:blipFill rotWithShape="1">
          <a:blip r:embed="rId14"/>
          <a:srcRect/>
          <a:stretch>
            <a:fillRect/>
          </a:stretch>
        </p:blipFill>
        <p:spPr>
          <a:xfrm>
            <a:off x="6736080" y="3285043"/>
            <a:ext cx="133350" cy="152400"/>
          </a:xfrm>
          <a:prstGeom prst="rect">
            <a:avLst/>
          </a:prstGeom>
          <a:noFill/>
          <a:ln>
            <a:noFill/>
          </a:ln>
        </p:spPr>
      </p:pic>
      <p:pic>
        <p:nvPicPr>
          <p:cNvPr id="441" name="Google Shape;441;p25" descr="image.png"/>
          <p:cNvPicPr preferRelativeResize="0"/>
          <p:nvPr/>
        </p:nvPicPr>
        <p:blipFill rotWithShape="1">
          <a:blip r:embed="rId14"/>
          <a:srcRect/>
          <a:stretch>
            <a:fillRect/>
          </a:stretch>
        </p:blipFill>
        <p:spPr>
          <a:xfrm>
            <a:off x="6736080" y="3656518"/>
            <a:ext cx="133350" cy="152400"/>
          </a:xfrm>
          <a:prstGeom prst="rect">
            <a:avLst/>
          </a:prstGeom>
          <a:noFill/>
          <a:ln>
            <a:noFill/>
          </a:ln>
        </p:spPr>
      </p:pic>
      <p:pic>
        <p:nvPicPr>
          <p:cNvPr id="442" name="Google Shape;442;p25" descr="image.png"/>
          <p:cNvPicPr preferRelativeResize="0"/>
          <p:nvPr/>
        </p:nvPicPr>
        <p:blipFill rotWithShape="1">
          <a:blip r:embed="rId14"/>
          <a:srcRect/>
          <a:stretch>
            <a:fillRect/>
          </a:stretch>
        </p:blipFill>
        <p:spPr>
          <a:xfrm>
            <a:off x="6736080" y="4027993"/>
            <a:ext cx="133350" cy="152400"/>
          </a:xfrm>
          <a:prstGeom prst="rect">
            <a:avLst/>
          </a:prstGeom>
          <a:noFill/>
          <a:ln>
            <a:noFill/>
          </a:ln>
        </p:spPr>
      </p:pic>
      <p:sp>
        <p:nvSpPr>
          <p:cNvPr id="443" name="Google Shape;443;p25"/>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Comparative Performance: </a:t>
            </a:r>
            <a:r>
              <a:rPr lang="en-US" sz="2550" b="1" i="0" u="none" strike="noStrike" cap="none">
                <a:solidFill>
                  <a:srgbClr val="1E90FF"/>
                </a:solidFill>
                <a:latin typeface="Montserrat"/>
                <a:ea typeface="Montserrat"/>
                <a:cs typeface="Montserrat"/>
                <a:sym typeface="Montserrat"/>
              </a:rPr>
              <a:t>Head-to-Head</a:t>
            </a:r>
          </a:p>
        </p:txBody>
      </p:sp>
      <p:pic>
        <p:nvPicPr>
          <p:cNvPr id="27" name="Picture 27" descr="D:\OT\SAM\25_Mental Health Detection\pratical\images\fig5_3_model_comparison_full.png"/>
          <p:cNvPicPr>
            <a:picLocks noChangeAspect="1" noChangeArrowheads="1"/>
          </p:cNvPicPr>
          <p:nvPr/>
        </p:nvPicPr>
        <p:blipFill>
          <a:blip r:embed="rId15" cstate="print">
            <a:extLst>
              <a:ext uri="{28A0092B-C50C-407E-A947-70E740481C1C}">
                <a14:useLocalDpi xmlns:a14="http://schemas.microsoft.com/office/drawing/2010/main" val="0"/>
              </a:ext>
            </a:extLst>
          </a:blip>
          <a:srcRect t="4653"/>
          <a:stretch>
            <a:fillRect/>
          </a:stretch>
        </p:blipFill>
        <p:spPr>
          <a:xfrm>
            <a:off x="619760" y="3967480"/>
            <a:ext cx="5350510" cy="2408555"/>
          </a:xfrm>
          <a:prstGeom prst="rect">
            <a:avLst/>
          </a:prstGeom>
          <a:noFill/>
          <a:ln>
            <a:noFill/>
          </a:ln>
        </p:spPr>
      </p:pic>
      <p:sp>
        <p:nvSpPr>
          <p:cNvPr id="2" name="Text Box 1"/>
          <p:cNvSpPr txBox="1"/>
          <p:nvPr/>
        </p:nvSpPr>
        <p:spPr>
          <a:xfrm>
            <a:off x="619760" y="6375718"/>
            <a:ext cx="5080000" cy="229870"/>
          </a:xfrm>
          <a:prstGeom prst="rect">
            <a:avLst/>
          </a:prstGeom>
        </p:spPr>
        <p:txBody>
          <a:bodyPr>
            <a:spAutoFit/>
          </a:bodyPr>
          <a:lstStyle/>
          <a:p>
            <a:pPr algn="ctr" defTabSz="266700"/>
            <a:r>
              <a:rPr lang="en-US" altLang="zh-CN" sz="900" b="1">
                <a:solidFill>
                  <a:schemeClr val="bg1"/>
                </a:solidFill>
                <a:latin typeface="Arial" panose="020B0604020202020204" pitchFamily="34" charset="0"/>
                <a:ea typeface="Times New Roman" panose="02020603050405020304"/>
                <a:cs typeface="Arial" panose="020B0604020202020204" pitchFamily="34" charset="0"/>
              </a:rPr>
              <a:t>Figure 5.4: Confusion Matrices for All Five Models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447"/>
        <p:cNvGrpSpPr/>
        <p:nvPr/>
      </p:nvGrpSpPr>
      <p:grpSpPr>
        <a:xfrm>
          <a:off x="0" y="0"/>
          <a:ext cx="0" cy="0"/>
          <a:chOff x="0" y="0"/>
          <a:chExt cx="0" cy="0"/>
        </a:xfrm>
      </p:grpSpPr>
      <p:pic>
        <p:nvPicPr>
          <p:cNvPr id="448" name="Google Shape;448;p26"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449" name="Google Shape;449;p26" descr="image.png"/>
          <p:cNvPicPr preferRelativeResize="0"/>
          <p:nvPr/>
        </p:nvPicPr>
        <p:blipFill rotWithShape="1">
          <a:blip r:embed="rId4"/>
          <a:srcRect/>
          <a:stretch>
            <a:fillRect/>
          </a:stretch>
        </p:blipFill>
        <p:spPr>
          <a:xfrm>
            <a:off x="6286500" y="2400300"/>
            <a:ext cx="5324475" cy="3241040"/>
          </a:xfrm>
          <a:prstGeom prst="rect">
            <a:avLst/>
          </a:prstGeom>
          <a:noFill/>
          <a:ln>
            <a:noFill/>
          </a:ln>
        </p:spPr>
      </p:pic>
      <p:pic>
        <p:nvPicPr>
          <p:cNvPr id="450" name="Google Shape;450;p26" descr="image.png"/>
          <p:cNvPicPr preferRelativeResize="0"/>
          <p:nvPr/>
        </p:nvPicPr>
        <p:blipFill rotWithShape="1">
          <a:blip r:embed="rId5"/>
          <a:srcRect/>
          <a:stretch>
            <a:fillRect/>
          </a:stretch>
        </p:blipFill>
        <p:spPr>
          <a:xfrm>
            <a:off x="581025" y="981075"/>
            <a:ext cx="11029950" cy="38100"/>
          </a:xfrm>
          <a:prstGeom prst="rect">
            <a:avLst/>
          </a:prstGeom>
          <a:noFill/>
          <a:ln>
            <a:noFill/>
          </a:ln>
        </p:spPr>
      </p:pic>
      <p:sp>
        <p:nvSpPr>
          <p:cNvPr id="451" name="Google Shape;451;p26"/>
          <p:cNvSpPr txBox="1"/>
          <p:nvPr/>
        </p:nvSpPr>
        <p:spPr>
          <a:xfrm>
            <a:off x="581025" y="2348865"/>
            <a:ext cx="5324475" cy="43053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b="0" i="0" u="none" strike="noStrike" cap="none">
                <a:solidFill>
                  <a:srgbClr val="FFFFFF"/>
                </a:solidFill>
                <a:latin typeface="Inter" panose="02000503000000020004"/>
                <a:ea typeface="Inter" panose="02000503000000020004"/>
                <a:cs typeface="Inter" panose="02000503000000020004"/>
                <a:sym typeface="Inter" panose="02000503000000020004"/>
              </a:rPr>
              <a:t>McNemar's test evaluation comparing SVM classifications to alternative model configurations:</a:t>
            </a:r>
          </a:p>
        </p:txBody>
      </p:sp>
      <p:graphicFrame>
        <p:nvGraphicFramePr>
          <p:cNvPr id="452" name="Google Shape;452;p26"/>
          <p:cNvGraphicFramePr/>
          <p:nvPr/>
        </p:nvGraphicFramePr>
        <p:xfrm>
          <a:off x="581025" y="3038475"/>
          <a:ext cx="5324475" cy="2019250"/>
        </p:xfrm>
        <a:graphic>
          <a:graphicData uri="http://schemas.openxmlformats.org/drawingml/2006/table">
            <a:tbl>
              <a:tblPr firstRow="1" bandRow="1">
                <a:noFill/>
                <a:tableStyleId>{6204A127-2867-470C-BCC4-D7DF06DEC13F}</a:tableStyleId>
              </a:tblPr>
              <a:tblGrid>
                <a:gridCol w="2337800">
                  <a:extLst>
                    <a:ext uri="{9D8B030D-6E8A-4147-A177-3AD203B41FA5}">
                      <a16:colId xmlns:a16="http://schemas.microsoft.com/office/drawing/2014/main" val="20000"/>
                    </a:ext>
                  </a:extLst>
                </a:gridCol>
                <a:gridCol w="875250">
                  <a:extLst>
                    <a:ext uri="{9D8B030D-6E8A-4147-A177-3AD203B41FA5}">
                      <a16:colId xmlns:a16="http://schemas.microsoft.com/office/drawing/2014/main" val="20001"/>
                    </a:ext>
                  </a:extLst>
                </a:gridCol>
                <a:gridCol w="2111425">
                  <a:extLst>
                    <a:ext uri="{9D8B030D-6E8A-4147-A177-3AD203B41FA5}">
                      <a16:colId xmlns:a16="http://schemas.microsoft.com/office/drawing/2014/main" val="20002"/>
                    </a:ext>
                  </a:extLst>
                </a:gridCol>
              </a:tblGrid>
              <a:tr h="403850">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Model Pairwise Evaluation</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p-value</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tc>
                  <a:txBody>
                    <a:bodyPr/>
                    <a:lstStyle/>
                    <a:p>
                      <a:pPr marL="0" marR="0" lvl="0" indent="0" algn="l" rtl="0">
                        <a:spcBef>
                          <a:spcPts val="0"/>
                        </a:spcBef>
                        <a:spcAft>
                          <a:spcPts val="0"/>
                        </a:spcAft>
                        <a:buNone/>
                      </a:pPr>
                      <a:r>
                        <a:rPr lang="en-US" sz="1050" b="1" i="0" u="none" strike="noStrike" cap="none">
                          <a:solidFill>
                            <a:srgbClr val="FFFFFF"/>
                          </a:solidFill>
                          <a:latin typeface="Montserrat"/>
                          <a:ea typeface="Montserrat"/>
                          <a:cs typeface="Montserrat"/>
                          <a:sym typeface="Montserrat"/>
                        </a:rPr>
                        <a:t>Statistical Significance?</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1E90FF"/>
                    </a:solidFill>
                  </a:tcPr>
                </a:tc>
                <a:extLst>
                  <a:ext uri="{0D108BD9-81ED-4DB2-BD59-A6C34878D82A}">
                    <a16:rowId xmlns:a16="http://schemas.microsoft.com/office/drawing/2014/main" val="10000"/>
                  </a:ext>
                </a:extLst>
              </a:tr>
              <a:tr h="403850">
                <a:tc>
                  <a:txBody>
                    <a:bodyPr/>
                    <a:lstStyle/>
                    <a:p>
                      <a:pPr marL="0" marR="0" lvl="0" indent="0" algn="l" rtl="0">
                        <a:spcBef>
                          <a:spcPts val="0"/>
                        </a:spcBef>
                        <a:spcAft>
                          <a:spcPts val="0"/>
                        </a:spcAft>
                        <a:buNone/>
                      </a:pPr>
                      <a:r>
                        <a:rPr lang="en-US" sz="1050" b="1" i="0" u="none" strike="noStrike" cap="none">
                          <a:solidFill>
                            <a:schemeClr val="bg2">
                              <a:lumMod val="75000"/>
                            </a:schemeClr>
                          </a:solidFill>
                          <a:latin typeface="Inter" panose="02000503000000020004"/>
                          <a:ea typeface="Inter" panose="02000503000000020004"/>
                          <a:cs typeface="Inter" panose="02000503000000020004"/>
                          <a:sym typeface="Inter" panose="02000503000000020004"/>
                        </a:rPr>
                        <a:t>SVM vs. Logistic Regression</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accent2">
                              <a:lumMod val="75000"/>
                            </a:schemeClr>
                          </a:solidFill>
                          <a:latin typeface="Inter" panose="02000503000000020004"/>
                          <a:ea typeface="Inter" panose="02000503000000020004"/>
                          <a:cs typeface="Inter" panose="02000503000000020004"/>
                          <a:sym typeface="Inter" panose="02000503000000020004"/>
                        </a:rPr>
                        <a:t>&lt; 0.05</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latin typeface="Inter SemiBold" panose="02000503000000020004"/>
                          <a:ea typeface="Inter SemiBold" panose="02000503000000020004"/>
                          <a:cs typeface="Inter SemiBold" panose="02000503000000020004"/>
                          <a:sym typeface="Inter SemiBold" panose="02000503000000020004"/>
                        </a:rPr>
                        <a:t> </a:t>
                      </a:r>
                      <a:r>
                        <a:rPr lang="en-GB" altLang="en-US" sz="1050" b="0" i="0" u="none" strike="noStrike" cap="none">
                          <a:latin typeface="Inter SemiBold" panose="02000503000000020004"/>
                          <a:ea typeface="Inter SemiBold" panose="02000503000000020004"/>
                          <a:cs typeface="Inter SemiBold" panose="02000503000000020004"/>
                          <a:sym typeface="Inter SemiBold" panose="02000503000000020004"/>
                        </a:rPr>
                        <a:t> </a:t>
                      </a:r>
                      <a:r>
                        <a:rPr lang="en-US" sz="1050" b="0" i="0" u="none" strike="noStrike" cap="none">
                          <a:latin typeface="Inter SemiBold" panose="02000503000000020004"/>
                          <a:ea typeface="Inter SemiBold" panose="02000503000000020004"/>
                          <a:cs typeface="Inter SemiBold" panose="02000503000000020004"/>
                          <a:sym typeface="Inter SemiBold" panose="02000503000000020004"/>
                        </a:rPr>
                        <a:t>Statistically Significant</a:t>
                      </a:r>
                    </a:p>
                  </a:txBody>
                  <a:tcPr marL="2286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403850">
                <a:tc>
                  <a:txBody>
                    <a:bodyPr/>
                    <a:lstStyle/>
                    <a:p>
                      <a:pPr marL="0" marR="0" lvl="0" indent="0" algn="l" rtl="0">
                        <a:spcBef>
                          <a:spcPts val="0"/>
                        </a:spcBef>
                        <a:spcAft>
                          <a:spcPts val="0"/>
                        </a:spcAft>
                        <a:buNone/>
                      </a:pPr>
                      <a:r>
                        <a:rPr lang="en-US" sz="1050" b="1" i="0" u="none" strike="noStrike" cap="none">
                          <a:solidFill>
                            <a:schemeClr val="bg2">
                              <a:lumMod val="75000"/>
                            </a:schemeClr>
                          </a:solidFill>
                          <a:latin typeface="Inter" panose="02000503000000020004"/>
                          <a:ea typeface="Inter" panose="02000503000000020004"/>
                          <a:cs typeface="Inter" panose="02000503000000020004"/>
                          <a:sym typeface="Inter" panose="02000503000000020004"/>
                        </a:rPr>
                        <a:t>SVM vs. Random Forest</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accent2">
                              <a:lumMod val="75000"/>
                            </a:schemeClr>
                          </a:solidFill>
                          <a:latin typeface="Inter" panose="02000503000000020004"/>
                          <a:ea typeface="Inter" panose="02000503000000020004"/>
                          <a:cs typeface="Inter" panose="02000503000000020004"/>
                          <a:sym typeface="Inter" panose="02000503000000020004"/>
                        </a:rPr>
                        <a:t>&lt; 0.05</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latin typeface="Inter SemiBold" panose="02000503000000020004"/>
                          <a:ea typeface="Inter SemiBold" panose="02000503000000020004"/>
                          <a:cs typeface="Inter SemiBold" panose="02000503000000020004"/>
                          <a:sym typeface="Inter SemiBold" panose="02000503000000020004"/>
                        </a:rPr>
                        <a:t> </a:t>
                      </a:r>
                      <a:r>
                        <a:rPr lang="en-GB" altLang="en-US" sz="1050" b="0" i="0" u="none" strike="noStrike" cap="none">
                          <a:latin typeface="Inter SemiBold" panose="02000503000000020004"/>
                          <a:ea typeface="Inter SemiBold" panose="02000503000000020004"/>
                          <a:cs typeface="Inter SemiBold" panose="02000503000000020004"/>
                          <a:sym typeface="Inter SemiBold" panose="02000503000000020004"/>
                        </a:rPr>
                        <a:t> </a:t>
                      </a:r>
                      <a:r>
                        <a:rPr lang="en-US" sz="1050" b="0" i="0" u="none" strike="noStrike" cap="none">
                          <a:latin typeface="Inter SemiBold" panose="02000503000000020004"/>
                          <a:ea typeface="Inter SemiBold" panose="02000503000000020004"/>
                          <a:cs typeface="Inter SemiBold" panose="02000503000000020004"/>
                          <a:sym typeface="Inter SemiBold" panose="02000503000000020004"/>
                        </a:rPr>
                        <a:t>Statistically Significant</a:t>
                      </a:r>
                    </a:p>
                  </a:txBody>
                  <a:tcPr marL="2286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2"/>
                  </a:ext>
                </a:extLst>
              </a:tr>
              <a:tr h="403850">
                <a:tc>
                  <a:txBody>
                    <a:bodyPr/>
                    <a:lstStyle/>
                    <a:p>
                      <a:pPr marL="0" marR="0" lvl="0" indent="0" algn="l" rtl="0">
                        <a:spcBef>
                          <a:spcPts val="0"/>
                        </a:spcBef>
                        <a:spcAft>
                          <a:spcPts val="0"/>
                        </a:spcAft>
                        <a:buNone/>
                      </a:pPr>
                      <a:r>
                        <a:rPr lang="en-US" sz="1050" b="1" i="0" u="none" strike="noStrike" cap="none">
                          <a:solidFill>
                            <a:schemeClr val="bg2">
                              <a:lumMod val="75000"/>
                            </a:schemeClr>
                          </a:solidFill>
                          <a:latin typeface="Inter" panose="02000503000000020004"/>
                          <a:ea typeface="Inter" panose="02000503000000020004"/>
                          <a:cs typeface="Inter" panose="02000503000000020004"/>
                          <a:sym typeface="Inter" panose="02000503000000020004"/>
                        </a:rPr>
                        <a:t>SVM vs. BERT</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chemeClr val="accent2">
                              <a:lumMod val="75000"/>
                            </a:schemeClr>
                          </a:solidFill>
                          <a:latin typeface="Inter" panose="02000503000000020004"/>
                          <a:ea typeface="Inter" panose="02000503000000020004"/>
                          <a:cs typeface="Inter" panose="02000503000000020004"/>
                          <a:sym typeface="Inter" panose="02000503000000020004"/>
                        </a:rPr>
                        <a:t>&lt; 0.05</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latin typeface="Inter SemiBold" panose="02000503000000020004"/>
                          <a:ea typeface="Inter SemiBold" panose="02000503000000020004"/>
                          <a:cs typeface="Inter SemiBold" panose="02000503000000020004"/>
                          <a:sym typeface="Inter SemiBold" panose="02000503000000020004"/>
                        </a:rPr>
                        <a:t> </a:t>
                      </a:r>
                      <a:r>
                        <a:rPr lang="en-GB" altLang="en-US" sz="1050" b="0" i="0" u="none" strike="noStrike" cap="none">
                          <a:latin typeface="Inter SemiBold" panose="02000503000000020004"/>
                          <a:ea typeface="Inter SemiBold" panose="02000503000000020004"/>
                          <a:cs typeface="Inter SemiBold" panose="02000503000000020004"/>
                          <a:sym typeface="Inter SemiBold" panose="02000503000000020004"/>
                        </a:rPr>
                        <a:t> </a:t>
                      </a:r>
                      <a:r>
                        <a:rPr lang="en-US" sz="1050" b="0" i="0" u="none" strike="noStrike" cap="none">
                          <a:latin typeface="Inter SemiBold" panose="02000503000000020004"/>
                          <a:ea typeface="Inter SemiBold" panose="02000503000000020004"/>
                          <a:cs typeface="Inter SemiBold" panose="02000503000000020004"/>
                          <a:sym typeface="Inter SemiBold" panose="02000503000000020004"/>
                        </a:rPr>
                        <a:t>Statistically Significant</a:t>
                      </a:r>
                    </a:p>
                  </a:txBody>
                  <a:tcPr marL="2286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403850">
                <a:tc>
                  <a:txBody>
                    <a:bodyPr/>
                    <a:lstStyle/>
                    <a:p>
                      <a:pPr marL="0" marR="0" lvl="0" indent="0" algn="l" rtl="0">
                        <a:spcBef>
                          <a:spcPts val="0"/>
                        </a:spcBef>
                        <a:spcAft>
                          <a:spcPts val="0"/>
                        </a:spcAft>
                        <a:buNone/>
                      </a:pPr>
                      <a:r>
                        <a:rPr lang="en-US" sz="1050" b="1" i="0" u="none" strike="noStrike" cap="none">
                          <a:solidFill>
                            <a:schemeClr val="bg2">
                              <a:lumMod val="75000"/>
                            </a:schemeClr>
                          </a:solidFill>
                          <a:latin typeface="Inter" panose="02000503000000020004"/>
                          <a:ea typeface="Inter" panose="02000503000000020004"/>
                          <a:cs typeface="Inter" panose="02000503000000020004"/>
                          <a:sym typeface="Inter" panose="02000503000000020004"/>
                        </a:rPr>
                        <a:t>SVM vs. MentalBERT</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solidFill>
                            <a:schemeClr val="accent2">
                              <a:lumMod val="75000"/>
                            </a:schemeClr>
                          </a:solidFill>
                          <a:latin typeface="Inter" panose="02000503000000020004"/>
                          <a:ea typeface="Inter" panose="02000503000000020004"/>
                          <a:cs typeface="Inter" panose="02000503000000020004"/>
                          <a:sym typeface="Inter" panose="02000503000000020004"/>
                        </a:rPr>
                        <a:t>&lt; 0.05</a:t>
                      </a: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050" b="0" i="0" u="none" strike="noStrike" cap="none">
                          <a:latin typeface="Inter SemiBold" panose="02000503000000020004"/>
                          <a:ea typeface="Inter SemiBold" panose="02000503000000020004"/>
                          <a:cs typeface="Inter SemiBold" panose="02000503000000020004"/>
                          <a:sym typeface="Inter SemiBold" panose="02000503000000020004"/>
                        </a:rPr>
                        <a:t> </a:t>
                      </a:r>
                      <a:r>
                        <a:rPr lang="en-GB" altLang="en-US" sz="1050" b="0" i="0" u="none" strike="noStrike" cap="none">
                          <a:latin typeface="Inter SemiBold" panose="02000503000000020004"/>
                          <a:ea typeface="Inter SemiBold" panose="02000503000000020004"/>
                          <a:cs typeface="Inter SemiBold" panose="02000503000000020004"/>
                          <a:sym typeface="Inter SemiBold" panose="02000503000000020004"/>
                        </a:rPr>
                        <a:t> </a:t>
                      </a:r>
                      <a:r>
                        <a:rPr lang="en-US" sz="1050" b="0" i="0" u="none" strike="noStrike" cap="none">
                          <a:latin typeface="Inter SemiBold" panose="02000503000000020004"/>
                          <a:ea typeface="Inter SemiBold" panose="02000503000000020004"/>
                          <a:cs typeface="Inter SemiBold" panose="02000503000000020004"/>
                          <a:sym typeface="Inter SemiBold" panose="02000503000000020004"/>
                        </a:rPr>
                        <a:t>Statistically Significant</a:t>
                      </a:r>
                    </a:p>
                  </a:txBody>
                  <a:tcPr marL="2286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4"/>
                  </a:ext>
                </a:extLst>
              </a:tr>
            </a:tbl>
          </a:graphicData>
        </a:graphic>
      </p:graphicFrame>
      <p:sp>
        <p:nvSpPr>
          <p:cNvPr id="453" name="Google Shape;453;p26"/>
          <p:cNvSpPr txBox="1"/>
          <p:nvPr/>
        </p:nvSpPr>
        <p:spPr>
          <a:xfrm>
            <a:off x="6838950" y="2638425"/>
            <a:ext cx="4533900" cy="22860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500" b="1" i="0" u="none" strike="noStrike" cap="none">
                <a:solidFill>
                  <a:srgbClr val="FFFFFF"/>
                </a:solidFill>
                <a:latin typeface="Montserrat"/>
                <a:ea typeface="Montserrat"/>
                <a:cs typeface="Montserrat"/>
                <a:sym typeface="Montserrat"/>
              </a:rPr>
              <a:t>Key Error Mapping Insights</a:t>
            </a:r>
          </a:p>
        </p:txBody>
      </p:sp>
      <p:sp>
        <p:nvSpPr>
          <p:cNvPr id="454" name="Google Shape;454;p26"/>
          <p:cNvSpPr/>
          <p:nvPr/>
        </p:nvSpPr>
        <p:spPr>
          <a:xfrm>
            <a:off x="581025" y="3429000"/>
            <a:ext cx="2337792" cy="190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5" name="Google Shape;455;p26"/>
          <p:cNvSpPr/>
          <p:nvPr/>
        </p:nvSpPr>
        <p:spPr>
          <a:xfrm>
            <a:off x="2918817" y="3429000"/>
            <a:ext cx="875258" cy="190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6" name="Google Shape;456;p26"/>
          <p:cNvSpPr/>
          <p:nvPr/>
        </p:nvSpPr>
        <p:spPr>
          <a:xfrm>
            <a:off x="3794075" y="3429000"/>
            <a:ext cx="2111424" cy="19050"/>
          </a:xfrm>
          <a:prstGeom prst="rect">
            <a:avLst/>
          </a:prstGeom>
          <a:solidFill>
            <a:srgbClr val="1E90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457" name="Google Shape;457;p26" descr="image.png"/>
          <p:cNvPicPr preferRelativeResize="0"/>
          <p:nvPr/>
        </p:nvPicPr>
        <p:blipFill rotWithShape="1">
          <a:blip r:embed="rId6"/>
          <a:srcRect/>
          <a:stretch>
            <a:fillRect/>
          </a:stretch>
        </p:blipFill>
        <p:spPr>
          <a:xfrm>
            <a:off x="6553200" y="2657475"/>
            <a:ext cx="190500" cy="190500"/>
          </a:xfrm>
          <a:prstGeom prst="rect">
            <a:avLst/>
          </a:prstGeom>
          <a:noFill/>
          <a:ln>
            <a:noFill/>
          </a:ln>
        </p:spPr>
      </p:pic>
      <p:sp>
        <p:nvSpPr>
          <p:cNvPr id="458" name="Google Shape;458;p26"/>
          <p:cNvSpPr txBox="1"/>
          <p:nvPr/>
        </p:nvSpPr>
        <p:spPr>
          <a:xfrm>
            <a:off x="6838950" y="2965450"/>
            <a:ext cx="4679950"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Linguistic Overlap:</a:t>
            </a:r>
            <a:r>
              <a:rPr 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The target class with the most frequent mis-classifications was Suicidal.</a:t>
            </a:r>
          </a:p>
        </p:txBody>
      </p:sp>
      <p:sp>
        <p:nvSpPr>
          <p:cNvPr id="459" name="Google Shape;459;p26"/>
          <p:cNvSpPr txBox="1"/>
          <p:nvPr/>
        </p:nvSpPr>
        <p:spPr>
          <a:xfrm>
            <a:off x="6838949" y="3565525"/>
            <a:ext cx="4772025"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Unique Vocabulary:</a:t>
            </a:r>
            <a:r>
              <a:rPr 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The model with the best F1 </a:t>
            </a:r>
            <a:r>
              <a:rPr lang="en-US" altLang="en-US" sz="1200" b="0" i="0" u="none" strike="noStrike" cap="none" dirty="0" err="1">
                <a:solidFill>
                  <a:srgbClr val="D4D4D4"/>
                </a:solidFill>
                <a:latin typeface="Inter" panose="02000503000000020004"/>
                <a:ea typeface="Inter" panose="02000503000000020004"/>
                <a:cs typeface="Inter" panose="02000503000000020004"/>
                <a:sym typeface="Inter" panose="02000503000000020004"/>
              </a:rPr>
              <a:t>perclass</a:t>
            </a:r>
            <a:r>
              <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 was the model trained with the input features of Depression target class.</a:t>
            </a:r>
          </a:p>
        </p:txBody>
      </p:sp>
      <p:sp>
        <p:nvSpPr>
          <p:cNvPr id="460" name="Google Shape;460;p26"/>
          <p:cNvSpPr txBox="1"/>
          <p:nvPr/>
        </p:nvSpPr>
        <p:spPr>
          <a:xfrm>
            <a:off x="6818312" y="4256345"/>
            <a:ext cx="4679950" cy="1384995"/>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Consistent Patterns:</a:t>
            </a:r>
            <a:r>
              <a:rPr 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 </a:t>
            </a:r>
            <a:r>
              <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The classification errors were similar in all the models, suggesting that there was no systematic limitations of the models in diagnosis but rather a diagnostic overlap between organic and non-organic classifications (Devlin et al., 2018).</a:t>
            </a:r>
          </a:p>
        </p:txBody>
      </p:sp>
      <p:sp>
        <p:nvSpPr>
          <p:cNvPr id="461" name="Google Shape;461;p26"/>
          <p:cNvSpPr/>
          <p:nvPr/>
        </p:nvSpPr>
        <p:spPr>
          <a:xfrm>
            <a:off x="581025" y="3843337"/>
            <a:ext cx="233779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2" name="Google Shape;462;p26"/>
          <p:cNvSpPr/>
          <p:nvPr/>
        </p:nvSpPr>
        <p:spPr>
          <a:xfrm>
            <a:off x="2918817" y="3843337"/>
            <a:ext cx="875258"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3" name="Google Shape;463;p26"/>
          <p:cNvSpPr/>
          <p:nvPr/>
        </p:nvSpPr>
        <p:spPr>
          <a:xfrm>
            <a:off x="3794075" y="3843337"/>
            <a:ext cx="2111424"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4" name="Google Shape;464;p26"/>
          <p:cNvSpPr/>
          <p:nvPr/>
        </p:nvSpPr>
        <p:spPr>
          <a:xfrm>
            <a:off x="581025" y="4243387"/>
            <a:ext cx="233779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5" name="Google Shape;465;p26"/>
          <p:cNvSpPr/>
          <p:nvPr/>
        </p:nvSpPr>
        <p:spPr>
          <a:xfrm>
            <a:off x="2918817" y="4243387"/>
            <a:ext cx="875258"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6" name="Google Shape;466;p26"/>
          <p:cNvSpPr/>
          <p:nvPr/>
        </p:nvSpPr>
        <p:spPr>
          <a:xfrm>
            <a:off x="3794075" y="4243387"/>
            <a:ext cx="2111424"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7" name="Google Shape;467;p26"/>
          <p:cNvSpPr/>
          <p:nvPr/>
        </p:nvSpPr>
        <p:spPr>
          <a:xfrm>
            <a:off x="581025" y="4643437"/>
            <a:ext cx="233779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8" name="Google Shape;468;p26"/>
          <p:cNvSpPr/>
          <p:nvPr/>
        </p:nvSpPr>
        <p:spPr>
          <a:xfrm>
            <a:off x="2918817" y="4643437"/>
            <a:ext cx="875258"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9" name="Google Shape;469;p26"/>
          <p:cNvSpPr/>
          <p:nvPr/>
        </p:nvSpPr>
        <p:spPr>
          <a:xfrm>
            <a:off x="3794075" y="4643437"/>
            <a:ext cx="2111424"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70" name="Google Shape;470;p26"/>
          <p:cNvSpPr/>
          <p:nvPr/>
        </p:nvSpPr>
        <p:spPr>
          <a:xfrm>
            <a:off x="581025" y="5043487"/>
            <a:ext cx="2337792"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71" name="Google Shape;471;p26"/>
          <p:cNvSpPr/>
          <p:nvPr/>
        </p:nvSpPr>
        <p:spPr>
          <a:xfrm>
            <a:off x="2918817" y="5043487"/>
            <a:ext cx="875258"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72" name="Google Shape;472;p26"/>
          <p:cNvSpPr/>
          <p:nvPr/>
        </p:nvSpPr>
        <p:spPr>
          <a:xfrm>
            <a:off x="3794075" y="5043487"/>
            <a:ext cx="2111424" cy="9525"/>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473" name="Google Shape;473;p26" descr="image.png"/>
          <p:cNvPicPr preferRelativeResize="0"/>
          <p:nvPr/>
        </p:nvPicPr>
        <p:blipFill rotWithShape="1">
          <a:blip r:embed="rId7"/>
          <a:srcRect/>
          <a:stretch>
            <a:fillRect/>
          </a:stretch>
        </p:blipFill>
        <p:spPr>
          <a:xfrm>
            <a:off x="6553200" y="3048000"/>
            <a:ext cx="152400" cy="152400"/>
          </a:xfrm>
          <a:prstGeom prst="rect">
            <a:avLst/>
          </a:prstGeom>
          <a:noFill/>
          <a:ln>
            <a:noFill/>
          </a:ln>
        </p:spPr>
      </p:pic>
      <p:pic>
        <p:nvPicPr>
          <p:cNvPr id="474" name="Google Shape;474;p26" descr="image.png"/>
          <p:cNvPicPr preferRelativeResize="0"/>
          <p:nvPr/>
        </p:nvPicPr>
        <p:blipFill rotWithShape="1">
          <a:blip r:embed="rId7"/>
          <a:srcRect/>
          <a:stretch>
            <a:fillRect/>
          </a:stretch>
        </p:blipFill>
        <p:spPr>
          <a:xfrm>
            <a:off x="6553200" y="3648075"/>
            <a:ext cx="152400" cy="152400"/>
          </a:xfrm>
          <a:prstGeom prst="rect">
            <a:avLst/>
          </a:prstGeom>
          <a:noFill/>
          <a:ln>
            <a:noFill/>
          </a:ln>
        </p:spPr>
      </p:pic>
      <p:pic>
        <p:nvPicPr>
          <p:cNvPr id="475" name="Google Shape;475;p26" descr="image.png"/>
          <p:cNvPicPr preferRelativeResize="0"/>
          <p:nvPr/>
        </p:nvPicPr>
        <p:blipFill rotWithShape="1">
          <a:blip r:embed="rId7"/>
          <a:srcRect/>
          <a:stretch>
            <a:fillRect/>
          </a:stretch>
        </p:blipFill>
        <p:spPr>
          <a:xfrm>
            <a:off x="6572250" y="4332605"/>
            <a:ext cx="152400" cy="152400"/>
          </a:xfrm>
          <a:prstGeom prst="rect">
            <a:avLst/>
          </a:prstGeom>
          <a:noFill/>
          <a:ln>
            <a:noFill/>
          </a:ln>
        </p:spPr>
      </p:pic>
      <p:pic>
        <p:nvPicPr>
          <p:cNvPr id="476" name="Google Shape;476;p26" descr="image.png"/>
          <p:cNvPicPr preferRelativeResize="0"/>
          <p:nvPr/>
        </p:nvPicPr>
        <p:blipFill rotWithShape="1">
          <a:blip r:embed="rId8"/>
          <a:srcRect/>
          <a:stretch>
            <a:fillRect/>
          </a:stretch>
        </p:blipFill>
        <p:spPr>
          <a:xfrm>
            <a:off x="3936950" y="3590925"/>
            <a:ext cx="114300" cy="133350"/>
          </a:xfrm>
          <a:prstGeom prst="rect">
            <a:avLst/>
          </a:prstGeom>
          <a:noFill/>
          <a:ln>
            <a:noFill/>
          </a:ln>
        </p:spPr>
      </p:pic>
      <p:pic>
        <p:nvPicPr>
          <p:cNvPr id="477" name="Google Shape;477;p26" descr="image.png"/>
          <p:cNvPicPr preferRelativeResize="0"/>
          <p:nvPr/>
        </p:nvPicPr>
        <p:blipFill rotWithShape="1">
          <a:blip r:embed="rId8"/>
          <a:srcRect/>
          <a:stretch>
            <a:fillRect/>
          </a:stretch>
        </p:blipFill>
        <p:spPr>
          <a:xfrm>
            <a:off x="3936950" y="4391025"/>
            <a:ext cx="114300" cy="133350"/>
          </a:xfrm>
          <a:prstGeom prst="rect">
            <a:avLst/>
          </a:prstGeom>
          <a:noFill/>
          <a:ln>
            <a:noFill/>
          </a:ln>
        </p:spPr>
      </p:pic>
      <p:pic>
        <p:nvPicPr>
          <p:cNvPr id="478" name="Google Shape;478;p26" descr="image.png"/>
          <p:cNvPicPr preferRelativeResize="0"/>
          <p:nvPr/>
        </p:nvPicPr>
        <p:blipFill rotWithShape="1">
          <a:blip r:embed="rId9"/>
          <a:srcRect/>
          <a:stretch>
            <a:fillRect/>
          </a:stretch>
        </p:blipFill>
        <p:spPr>
          <a:xfrm>
            <a:off x="3936950" y="4791075"/>
            <a:ext cx="114300" cy="133350"/>
          </a:xfrm>
          <a:prstGeom prst="rect">
            <a:avLst/>
          </a:prstGeom>
          <a:noFill/>
          <a:ln>
            <a:noFill/>
          </a:ln>
        </p:spPr>
      </p:pic>
      <p:pic>
        <p:nvPicPr>
          <p:cNvPr id="479" name="Google Shape;479;p26" descr="image.png"/>
          <p:cNvPicPr preferRelativeResize="0"/>
          <p:nvPr/>
        </p:nvPicPr>
        <p:blipFill rotWithShape="1">
          <a:blip r:embed="rId9"/>
          <a:srcRect/>
          <a:stretch>
            <a:fillRect/>
          </a:stretch>
        </p:blipFill>
        <p:spPr>
          <a:xfrm>
            <a:off x="3936950" y="3990975"/>
            <a:ext cx="114300" cy="133350"/>
          </a:xfrm>
          <a:prstGeom prst="rect">
            <a:avLst/>
          </a:prstGeom>
          <a:noFill/>
          <a:ln>
            <a:noFill/>
          </a:ln>
        </p:spPr>
      </p:pic>
      <p:pic>
        <p:nvPicPr>
          <p:cNvPr id="480" name="Google Shape;480;p26" descr="image.png"/>
          <p:cNvPicPr preferRelativeResize="0"/>
          <p:nvPr/>
        </p:nvPicPr>
        <p:blipFill rotWithShape="1">
          <a:blip r:embed="rId8"/>
          <a:srcRect/>
          <a:stretch>
            <a:fillRect/>
          </a:stretch>
        </p:blipFill>
        <p:spPr>
          <a:xfrm>
            <a:off x="3910280" y="3590925"/>
            <a:ext cx="114300" cy="133350"/>
          </a:xfrm>
          <a:prstGeom prst="rect">
            <a:avLst/>
          </a:prstGeom>
          <a:noFill/>
          <a:ln>
            <a:noFill/>
          </a:ln>
        </p:spPr>
      </p:pic>
      <p:pic>
        <p:nvPicPr>
          <p:cNvPr id="481" name="Google Shape;481;p26" descr="image.png"/>
          <p:cNvPicPr preferRelativeResize="0"/>
          <p:nvPr/>
        </p:nvPicPr>
        <p:blipFill rotWithShape="1">
          <a:blip r:embed="rId9"/>
          <a:srcRect/>
          <a:stretch>
            <a:fillRect/>
          </a:stretch>
        </p:blipFill>
        <p:spPr>
          <a:xfrm>
            <a:off x="3910280" y="3990975"/>
            <a:ext cx="114300" cy="133350"/>
          </a:xfrm>
          <a:prstGeom prst="rect">
            <a:avLst/>
          </a:prstGeom>
          <a:noFill/>
          <a:ln>
            <a:noFill/>
          </a:ln>
        </p:spPr>
      </p:pic>
      <p:pic>
        <p:nvPicPr>
          <p:cNvPr id="482" name="Google Shape;482;p26" descr="image.png"/>
          <p:cNvPicPr preferRelativeResize="0"/>
          <p:nvPr/>
        </p:nvPicPr>
        <p:blipFill rotWithShape="1">
          <a:blip r:embed="rId8"/>
          <a:srcRect/>
          <a:stretch>
            <a:fillRect/>
          </a:stretch>
        </p:blipFill>
        <p:spPr>
          <a:xfrm>
            <a:off x="3910280" y="4391025"/>
            <a:ext cx="114300" cy="133350"/>
          </a:xfrm>
          <a:prstGeom prst="rect">
            <a:avLst/>
          </a:prstGeom>
          <a:noFill/>
          <a:ln>
            <a:noFill/>
          </a:ln>
        </p:spPr>
      </p:pic>
      <p:pic>
        <p:nvPicPr>
          <p:cNvPr id="483" name="Google Shape;483;p26" descr="image.png"/>
          <p:cNvPicPr preferRelativeResize="0"/>
          <p:nvPr/>
        </p:nvPicPr>
        <p:blipFill rotWithShape="1">
          <a:blip r:embed="rId9"/>
          <a:srcRect/>
          <a:stretch>
            <a:fillRect/>
          </a:stretch>
        </p:blipFill>
        <p:spPr>
          <a:xfrm>
            <a:off x="3910280" y="4791075"/>
            <a:ext cx="114300" cy="133350"/>
          </a:xfrm>
          <a:prstGeom prst="rect">
            <a:avLst/>
          </a:prstGeom>
          <a:noFill/>
          <a:ln>
            <a:noFill/>
          </a:ln>
        </p:spPr>
      </p:pic>
      <p:sp>
        <p:nvSpPr>
          <p:cNvPr id="484" name="Google Shape;484;p26"/>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Statistical Testing </a:t>
            </a:r>
            <a:r>
              <a:rPr lang="en-US" sz="2550" b="1" i="0" u="none" strike="noStrike" cap="none">
                <a:solidFill>
                  <a:srgbClr val="1E90FF"/>
                </a:solidFill>
                <a:latin typeface="Montserrat"/>
                <a:ea typeface="Montserrat"/>
                <a:cs typeface="Montserrat"/>
                <a:sym typeface="Montserrat"/>
              </a:rPr>
              <a:t>&amp; Error Analysis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Shape 488"/>
        <p:cNvGrpSpPr/>
        <p:nvPr/>
      </p:nvGrpSpPr>
      <p:grpSpPr>
        <a:xfrm>
          <a:off x="0" y="0"/>
          <a:ext cx="0" cy="0"/>
          <a:chOff x="0" y="0"/>
          <a:chExt cx="0" cy="0"/>
        </a:xfrm>
      </p:grpSpPr>
      <p:pic>
        <p:nvPicPr>
          <p:cNvPr id="489" name="Google Shape;489;p27"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490" name="Google Shape;490;p27" descr="image.png"/>
          <p:cNvPicPr preferRelativeResize="0"/>
          <p:nvPr/>
        </p:nvPicPr>
        <p:blipFill rotWithShape="1">
          <a:blip r:embed="rId4"/>
          <a:srcRect/>
          <a:stretch>
            <a:fillRect/>
          </a:stretch>
        </p:blipFill>
        <p:spPr>
          <a:xfrm>
            <a:off x="581025" y="2400300"/>
            <a:ext cx="5324475" cy="2876550"/>
          </a:xfrm>
          <a:prstGeom prst="rect">
            <a:avLst/>
          </a:prstGeom>
          <a:noFill/>
          <a:ln>
            <a:noFill/>
          </a:ln>
        </p:spPr>
      </p:pic>
      <p:pic>
        <p:nvPicPr>
          <p:cNvPr id="491" name="Google Shape;491;p27" descr="image.png"/>
          <p:cNvPicPr preferRelativeResize="0"/>
          <p:nvPr/>
        </p:nvPicPr>
        <p:blipFill rotWithShape="1">
          <a:blip r:embed="rId5"/>
          <a:srcRect/>
          <a:stretch>
            <a:fillRect/>
          </a:stretch>
        </p:blipFill>
        <p:spPr>
          <a:xfrm>
            <a:off x="6286500" y="2400300"/>
            <a:ext cx="5324475" cy="2647950"/>
          </a:xfrm>
          <a:prstGeom prst="rect">
            <a:avLst/>
          </a:prstGeom>
          <a:noFill/>
          <a:ln>
            <a:noFill/>
          </a:ln>
        </p:spPr>
      </p:pic>
      <p:pic>
        <p:nvPicPr>
          <p:cNvPr id="492" name="Google Shape;492;p27" descr="image.png"/>
          <p:cNvPicPr preferRelativeResize="0"/>
          <p:nvPr/>
        </p:nvPicPr>
        <p:blipFill rotWithShape="1">
          <a:blip r:embed="rId6"/>
          <a:srcRect/>
          <a:stretch>
            <a:fillRect/>
          </a:stretch>
        </p:blipFill>
        <p:spPr>
          <a:xfrm>
            <a:off x="581025" y="981075"/>
            <a:ext cx="11029950" cy="38100"/>
          </a:xfrm>
          <a:prstGeom prst="rect">
            <a:avLst/>
          </a:prstGeom>
          <a:noFill/>
          <a:ln>
            <a:noFill/>
          </a:ln>
        </p:spPr>
      </p:pic>
      <p:sp>
        <p:nvSpPr>
          <p:cNvPr id="493" name="Google Shape;493;p27"/>
          <p:cNvSpPr txBox="1"/>
          <p:nvPr/>
        </p:nvSpPr>
        <p:spPr>
          <a:xfrm>
            <a:off x="1133475" y="2638425"/>
            <a:ext cx="4533900" cy="22860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500" b="1" i="0" u="none" strike="noStrike" cap="none">
                <a:solidFill>
                  <a:srgbClr val="00C9A7"/>
                </a:solidFill>
                <a:latin typeface="Montserrat"/>
                <a:ea typeface="Montserrat"/>
                <a:cs typeface="Montserrat"/>
                <a:sym typeface="Montserrat"/>
              </a:rPr>
              <a:t>Ethical Considerations</a:t>
            </a:r>
          </a:p>
        </p:txBody>
      </p:sp>
      <p:sp>
        <p:nvSpPr>
          <p:cNvPr id="494" name="Google Shape;494;p27"/>
          <p:cNvSpPr txBox="1"/>
          <p:nvPr/>
        </p:nvSpPr>
        <p:spPr>
          <a:xfrm>
            <a:off x="6838950" y="2638425"/>
            <a:ext cx="4533900" cy="22860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500" b="1" i="0" u="none" strike="noStrike" cap="none">
                <a:solidFill>
                  <a:srgbClr val="FF6B6B"/>
                </a:solidFill>
                <a:latin typeface="Montserrat"/>
                <a:ea typeface="Montserrat"/>
                <a:cs typeface="Montserrat"/>
                <a:sym typeface="Montserrat"/>
              </a:rPr>
              <a:t>Analytical Limitations</a:t>
            </a:r>
          </a:p>
        </p:txBody>
      </p:sp>
      <p:pic>
        <p:nvPicPr>
          <p:cNvPr id="495" name="Google Shape;495;p27" descr="image.png"/>
          <p:cNvPicPr preferRelativeResize="0"/>
          <p:nvPr/>
        </p:nvPicPr>
        <p:blipFill rotWithShape="1">
          <a:blip r:embed="rId7"/>
          <a:srcRect/>
          <a:stretch>
            <a:fillRect/>
          </a:stretch>
        </p:blipFill>
        <p:spPr>
          <a:xfrm>
            <a:off x="847725" y="2657475"/>
            <a:ext cx="190500" cy="190500"/>
          </a:xfrm>
          <a:prstGeom prst="rect">
            <a:avLst/>
          </a:prstGeom>
          <a:noFill/>
          <a:ln>
            <a:noFill/>
          </a:ln>
        </p:spPr>
      </p:pic>
      <p:sp>
        <p:nvSpPr>
          <p:cNvPr id="496" name="Google Shape;496;p27"/>
          <p:cNvSpPr txBox="1"/>
          <p:nvPr/>
        </p:nvSpPr>
        <p:spPr>
          <a:xfrm>
            <a:off x="1133475" y="2956560"/>
            <a:ext cx="4533900" cy="4572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Anonymity:</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Strictly processed public, de-identified datasets; zero active participant engagement.</a:t>
            </a:r>
          </a:p>
        </p:txBody>
      </p:sp>
      <p:sp>
        <p:nvSpPr>
          <p:cNvPr id="497" name="Google Shape;497;p27"/>
          <p:cNvSpPr txBox="1"/>
          <p:nvPr/>
        </p:nvSpPr>
        <p:spPr>
          <a:xfrm>
            <a:off x="1133475" y="3556635"/>
            <a:ext cx="4533900" cy="4572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Inherent Bias:</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English dataset representing Western demographics; global clinical generalisation is limited.</a:t>
            </a:r>
          </a:p>
        </p:txBody>
      </p:sp>
      <p:sp>
        <p:nvSpPr>
          <p:cNvPr id="498" name="Google Shape;498;p27"/>
          <p:cNvSpPr txBox="1"/>
          <p:nvPr/>
        </p:nvSpPr>
        <p:spPr>
          <a:xfrm>
            <a:off x="1133475" y="4156710"/>
            <a:ext cx="4533900" cy="830997"/>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D4D4D4"/>
                </a:solidFill>
                <a:latin typeface="Inter" panose="02000503000000020004"/>
                <a:ea typeface="Inter" panose="02000503000000020004"/>
                <a:cs typeface="Inter" panose="02000503000000020004"/>
                <a:sym typeface="Inter" panose="02000503000000020004"/>
              </a:rPr>
              <a:t>Deployment Bounds:</a:t>
            </a:r>
            <a:r>
              <a:rPr 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 BCS compliance. Intended as a preliminary screening helper, not an automatic diagnostic system (Hameed et al., 2025).</a:t>
            </a:r>
          </a:p>
        </p:txBody>
      </p:sp>
      <p:pic>
        <p:nvPicPr>
          <p:cNvPr id="499" name="Google Shape;499;p27" descr="image.png"/>
          <p:cNvPicPr preferRelativeResize="0"/>
          <p:nvPr/>
        </p:nvPicPr>
        <p:blipFill rotWithShape="1">
          <a:blip r:embed="rId8"/>
          <a:srcRect/>
          <a:stretch>
            <a:fillRect/>
          </a:stretch>
        </p:blipFill>
        <p:spPr>
          <a:xfrm>
            <a:off x="6553200" y="2657475"/>
            <a:ext cx="190500" cy="190500"/>
          </a:xfrm>
          <a:prstGeom prst="rect">
            <a:avLst/>
          </a:prstGeom>
          <a:noFill/>
          <a:ln>
            <a:noFill/>
          </a:ln>
        </p:spPr>
      </p:pic>
      <p:sp>
        <p:nvSpPr>
          <p:cNvPr id="500" name="Google Shape;500;p27"/>
          <p:cNvSpPr txBox="1"/>
          <p:nvPr/>
        </p:nvSpPr>
        <p:spPr>
          <a:xfrm>
            <a:off x="6838950" y="2956560"/>
            <a:ext cx="4533900" cy="4572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Ground Truth:</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Labels originate from public community subreddits, not validated clinical evaluations.</a:t>
            </a:r>
          </a:p>
        </p:txBody>
      </p:sp>
      <p:sp>
        <p:nvSpPr>
          <p:cNvPr id="501" name="Google Shape;501;p27"/>
          <p:cNvSpPr txBox="1"/>
          <p:nvPr/>
        </p:nvSpPr>
        <p:spPr>
          <a:xfrm>
            <a:off x="6838950" y="3556635"/>
            <a:ext cx="4533900" cy="4572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Data Scope:</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Performance is restricted to conversational styles present on Reddit.</a:t>
            </a:r>
          </a:p>
        </p:txBody>
      </p:sp>
      <p:sp>
        <p:nvSpPr>
          <p:cNvPr id="502" name="Google Shape;502;p27"/>
          <p:cNvSpPr txBox="1"/>
          <p:nvPr/>
        </p:nvSpPr>
        <p:spPr>
          <a:xfrm>
            <a:off x="6838950" y="4156710"/>
            <a:ext cx="4533900" cy="4572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D4D4D4"/>
                </a:solidFill>
                <a:latin typeface="Inter" panose="02000503000000020004"/>
                <a:ea typeface="Inter" panose="02000503000000020004"/>
                <a:cs typeface="Inter" panose="02000503000000020004"/>
                <a:sym typeface="Inter" panose="02000503000000020004"/>
              </a:rPr>
              <a:t>Hardware Scale:</a:t>
            </a:r>
            <a:r>
              <a:rPr 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 GPU constraints during development impacted maximum deep-model fine-tuning.</a:t>
            </a:r>
          </a:p>
        </p:txBody>
      </p:sp>
      <p:pic>
        <p:nvPicPr>
          <p:cNvPr id="503" name="Google Shape;503;p27" descr="image.png"/>
          <p:cNvPicPr preferRelativeResize="0"/>
          <p:nvPr/>
        </p:nvPicPr>
        <p:blipFill rotWithShape="1">
          <a:blip r:embed="rId9"/>
          <a:srcRect/>
          <a:stretch>
            <a:fillRect/>
          </a:stretch>
        </p:blipFill>
        <p:spPr>
          <a:xfrm>
            <a:off x="847725" y="3048000"/>
            <a:ext cx="133350" cy="152400"/>
          </a:xfrm>
          <a:prstGeom prst="rect">
            <a:avLst/>
          </a:prstGeom>
          <a:noFill/>
          <a:ln>
            <a:noFill/>
          </a:ln>
        </p:spPr>
      </p:pic>
      <p:pic>
        <p:nvPicPr>
          <p:cNvPr id="504" name="Google Shape;504;p27" descr="image.png"/>
          <p:cNvPicPr preferRelativeResize="0"/>
          <p:nvPr/>
        </p:nvPicPr>
        <p:blipFill rotWithShape="1">
          <a:blip r:embed="rId10"/>
          <a:srcRect/>
          <a:stretch>
            <a:fillRect/>
          </a:stretch>
        </p:blipFill>
        <p:spPr>
          <a:xfrm>
            <a:off x="847725" y="3648075"/>
            <a:ext cx="152400" cy="152400"/>
          </a:xfrm>
          <a:prstGeom prst="rect">
            <a:avLst/>
          </a:prstGeom>
          <a:noFill/>
          <a:ln>
            <a:noFill/>
          </a:ln>
        </p:spPr>
      </p:pic>
      <p:pic>
        <p:nvPicPr>
          <p:cNvPr id="505" name="Google Shape;505;p27" descr="image.png"/>
          <p:cNvPicPr preferRelativeResize="0"/>
          <p:nvPr/>
        </p:nvPicPr>
        <p:blipFill rotWithShape="1">
          <a:blip r:embed="rId11"/>
          <a:srcRect/>
          <a:stretch>
            <a:fillRect/>
          </a:stretch>
        </p:blipFill>
        <p:spPr>
          <a:xfrm>
            <a:off x="847725" y="4248150"/>
            <a:ext cx="152400" cy="152400"/>
          </a:xfrm>
          <a:prstGeom prst="rect">
            <a:avLst/>
          </a:prstGeom>
          <a:noFill/>
          <a:ln>
            <a:noFill/>
          </a:ln>
        </p:spPr>
      </p:pic>
      <p:pic>
        <p:nvPicPr>
          <p:cNvPr id="506" name="Google Shape;506;p27" descr="image.png"/>
          <p:cNvPicPr preferRelativeResize="0"/>
          <p:nvPr/>
        </p:nvPicPr>
        <p:blipFill rotWithShape="1">
          <a:blip r:embed="rId12"/>
          <a:srcRect/>
          <a:stretch>
            <a:fillRect/>
          </a:stretch>
        </p:blipFill>
        <p:spPr>
          <a:xfrm>
            <a:off x="6553200" y="3048000"/>
            <a:ext cx="152400" cy="152400"/>
          </a:xfrm>
          <a:prstGeom prst="rect">
            <a:avLst/>
          </a:prstGeom>
          <a:noFill/>
          <a:ln>
            <a:noFill/>
          </a:ln>
        </p:spPr>
      </p:pic>
      <p:pic>
        <p:nvPicPr>
          <p:cNvPr id="507" name="Google Shape;507;p27" descr="image.png"/>
          <p:cNvPicPr preferRelativeResize="0"/>
          <p:nvPr/>
        </p:nvPicPr>
        <p:blipFill rotWithShape="1">
          <a:blip r:embed="rId12"/>
          <a:srcRect/>
          <a:stretch>
            <a:fillRect/>
          </a:stretch>
        </p:blipFill>
        <p:spPr>
          <a:xfrm>
            <a:off x="6553200" y="3648075"/>
            <a:ext cx="152400" cy="152400"/>
          </a:xfrm>
          <a:prstGeom prst="rect">
            <a:avLst/>
          </a:prstGeom>
          <a:noFill/>
          <a:ln>
            <a:noFill/>
          </a:ln>
        </p:spPr>
      </p:pic>
      <p:pic>
        <p:nvPicPr>
          <p:cNvPr id="508" name="Google Shape;508;p27" descr="image.png"/>
          <p:cNvPicPr preferRelativeResize="0"/>
          <p:nvPr/>
        </p:nvPicPr>
        <p:blipFill rotWithShape="1">
          <a:blip r:embed="rId12"/>
          <a:srcRect/>
          <a:stretch>
            <a:fillRect/>
          </a:stretch>
        </p:blipFill>
        <p:spPr>
          <a:xfrm>
            <a:off x="6553200" y="4248150"/>
            <a:ext cx="152400" cy="152400"/>
          </a:xfrm>
          <a:prstGeom prst="rect">
            <a:avLst/>
          </a:prstGeom>
          <a:noFill/>
          <a:ln>
            <a:noFill/>
          </a:ln>
        </p:spPr>
      </p:pic>
      <p:sp>
        <p:nvSpPr>
          <p:cNvPr id="509" name="Google Shape;509;p27"/>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Responsible AI: </a:t>
            </a:r>
            <a:r>
              <a:rPr lang="en-US" sz="2550" b="1" i="0" u="none" strike="noStrike" cap="none">
                <a:solidFill>
                  <a:srgbClr val="1E90FF"/>
                </a:solidFill>
                <a:latin typeface="Montserrat"/>
                <a:ea typeface="Montserrat"/>
                <a:cs typeface="Montserrat"/>
                <a:sym typeface="Montserrat"/>
              </a:rPr>
              <a:t>Ethics &amp; Limitations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pic>
        <p:nvPicPr>
          <p:cNvPr id="514" name="Google Shape;514;p28" descr="image.png"/>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515" name="Google Shape;515;p28" descr="image.png"/>
          <p:cNvPicPr preferRelativeResize="0"/>
          <p:nvPr/>
        </p:nvPicPr>
        <p:blipFill rotWithShape="1">
          <a:blip r:embed="rId4"/>
          <a:srcRect/>
          <a:stretch>
            <a:fillRect/>
          </a:stretch>
        </p:blipFill>
        <p:spPr>
          <a:xfrm>
            <a:off x="581025" y="2143125"/>
            <a:ext cx="1014412" cy="228600"/>
          </a:xfrm>
          <a:prstGeom prst="rect">
            <a:avLst/>
          </a:prstGeom>
          <a:noFill/>
          <a:ln>
            <a:noFill/>
          </a:ln>
        </p:spPr>
      </p:pic>
      <p:pic>
        <p:nvPicPr>
          <p:cNvPr id="516" name="Google Shape;516;p28" descr="image.png"/>
          <p:cNvPicPr preferRelativeResize="0"/>
          <p:nvPr/>
        </p:nvPicPr>
        <p:blipFill rotWithShape="1">
          <a:blip r:embed="rId5"/>
          <a:srcRect/>
          <a:stretch>
            <a:fillRect/>
          </a:stretch>
        </p:blipFill>
        <p:spPr>
          <a:xfrm>
            <a:off x="6286500" y="2143125"/>
            <a:ext cx="1057275" cy="228600"/>
          </a:xfrm>
          <a:prstGeom prst="rect">
            <a:avLst/>
          </a:prstGeom>
          <a:noFill/>
          <a:ln>
            <a:noFill/>
          </a:ln>
        </p:spPr>
      </p:pic>
      <p:pic>
        <p:nvPicPr>
          <p:cNvPr id="517" name="Google Shape;517;p28" descr="image.png"/>
          <p:cNvPicPr preferRelativeResize="0"/>
          <p:nvPr/>
        </p:nvPicPr>
        <p:blipFill rotWithShape="1">
          <a:blip r:embed="rId6"/>
          <a:srcRect/>
          <a:stretch>
            <a:fillRect/>
          </a:stretch>
        </p:blipFill>
        <p:spPr>
          <a:xfrm>
            <a:off x="581025" y="981075"/>
            <a:ext cx="11029950" cy="38100"/>
          </a:xfrm>
          <a:prstGeom prst="rect">
            <a:avLst/>
          </a:prstGeom>
          <a:noFill/>
          <a:ln>
            <a:noFill/>
          </a:ln>
        </p:spPr>
      </p:pic>
      <p:pic>
        <p:nvPicPr>
          <p:cNvPr id="518" name="Google Shape;518;p28" descr="image.png"/>
          <p:cNvPicPr preferRelativeResize="0"/>
          <p:nvPr/>
        </p:nvPicPr>
        <p:blipFill rotWithShape="1">
          <a:blip r:embed="rId7"/>
          <a:srcRect/>
          <a:stretch>
            <a:fillRect/>
          </a:stretch>
        </p:blipFill>
        <p:spPr>
          <a:xfrm>
            <a:off x="581025" y="4829175"/>
            <a:ext cx="11029950" cy="788035"/>
          </a:xfrm>
          <a:prstGeom prst="rect">
            <a:avLst/>
          </a:prstGeom>
          <a:noFill/>
          <a:ln>
            <a:noFill/>
          </a:ln>
        </p:spPr>
      </p:pic>
      <p:sp>
        <p:nvSpPr>
          <p:cNvPr id="519" name="Google Shape;519;p28"/>
          <p:cNvSpPr txBox="1"/>
          <p:nvPr/>
        </p:nvSpPr>
        <p:spPr>
          <a:xfrm>
            <a:off x="581025" y="5803265"/>
            <a:ext cx="11029950" cy="43088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en-US" b="1" i="1" u="none" strike="noStrike" cap="none" dirty="0">
                <a:solidFill>
                  <a:srgbClr val="FFFFFF"/>
                </a:solidFill>
                <a:latin typeface="Inter" panose="02000503000000020004"/>
                <a:ea typeface="Inter" panose="02000503000000020004"/>
                <a:cs typeface="Inter" panose="02000503000000020004"/>
                <a:sym typeface="Inter" panose="02000503000000020004"/>
              </a:rPr>
              <a:t>From that initial promise, as demonstrated by the project, it is clear that there is significant potential for NLP systems to be used as screening tools for mental health, provided that they are clinically validated, transparent and ethical.</a:t>
            </a:r>
          </a:p>
        </p:txBody>
      </p:sp>
      <p:sp>
        <p:nvSpPr>
          <p:cNvPr id="521" name="Google Shape;521;p28"/>
          <p:cNvSpPr txBox="1"/>
          <p:nvPr/>
        </p:nvSpPr>
        <p:spPr>
          <a:xfrm>
            <a:off x="2481897" y="5177155"/>
            <a:ext cx="2305050" cy="1619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050" b="1" i="0" u="none" strike="noStrike" cap="none">
                <a:solidFill>
                  <a:srgbClr val="FFFFFF"/>
                </a:solidFill>
                <a:latin typeface="Inter" panose="02000503000000020004"/>
                <a:ea typeface="Inter" panose="02000503000000020004"/>
                <a:cs typeface="Inter" panose="02000503000000020004"/>
                <a:sym typeface="Inter" panose="02000503000000020004"/>
              </a:rPr>
              <a:t>Project Google Colab &amp; Repository:</a:t>
            </a:r>
          </a:p>
        </p:txBody>
      </p:sp>
      <p:sp>
        <p:nvSpPr>
          <p:cNvPr id="522" name="Google Shape;522;p28"/>
          <p:cNvSpPr txBox="1"/>
          <p:nvPr/>
        </p:nvSpPr>
        <p:spPr>
          <a:xfrm>
            <a:off x="6367145" y="4981575"/>
            <a:ext cx="5056505" cy="48450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050" b="0" i="0" u="none" strike="noStrike" cap="none">
                <a:solidFill>
                  <a:srgbClr val="00C9A7"/>
                </a:solidFill>
                <a:latin typeface="Inter SemiBold" panose="02000503000000020004"/>
                <a:ea typeface="Inter SemiBold" panose="02000503000000020004"/>
                <a:cs typeface="Inter SemiBold" panose="02000503000000020004"/>
                <a:sym typeface="Inter SemiBold" panose="02000503000000020004"/>
              </a:rPr>
              <a:t>Access Code Workspace Here</a:t>
            </a:r>
          </a:p>
          <a:p>
            <a:pPr marL="0" marR="0" lvl="0" indent="0" algn="ctr" rtl="0">
              <a:spcBef>
                <a:spcPts val="0"/>
              </a:spcBef>
              <a:spcAft>
                <a:spcPts val="0"/>
              </a:spcAft>
              <a:buNone/>
            </a:pPr>
            <a:r>
              <a:rPr lang="en-US" altLang="en-US" sz="1050" b="0" i="0" u="none" strike="noStrike" cap="none">
                <a:solidFill>
                  <a:srgbClr val="00C9A7"/>
                </a:solidFill>
                <a:latin typeface="Inter SemiBold" panose="02000503000000020004"/>
                <a:ea typeface="Inter SemiBold" panose="02000503000000020004"/>
                <a:cs typeface="Inter SemiBold" panose="02000503000000020004"/>
                <a:sym typeface="Inter SemiBold" panose="02000503000000020004"/>
              </a:rPr>
              <a:t>https://drive.google.com/file/d/1zvABATx384dUud5OntVDoVJn3zOuvTUx/view?usp=drive_link</a:t>
            </a:r>
          </a:p>
        </p:txBody>
      </p:sp>
      <p:sp>
        <p:nvSpPr>
          <p:cNvPr id="523" name="Google Shape;523;p28"/>
          <p:cNvSpPr txBox="1"/>
          <p:nvPr/>
        </p:nvSpPr>
        <p:spPr>
          <a:xfrm>
            <a:off x="866775" y="2431415"/>
            <a:ext cx="503872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SMART Goals: All 4 core analytical objectives were adequately met.</a:t>
            </a:r>
          </a:p>
        </p:txBody>
      </p:sp>
      <p:sp>
        <p:nvSpPr>
          <p:cNvPr id="524" name="Google Shape;524;p28"/>
          <p:cNvSpPr txBox="1"/>
          <p:nvPr/>
        </p:nvSpPr>
        <p:spPr>
          <a:xfrm>
            <a:off x="866775" y="2802890"/>
            <a:ext cx="5038725"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Top Baseline: SVM achieved higher Acc than all other alternatives (80.4%) and proved to be a value of specialized pre-training.</a:t>
            </a:r>
          </a:p>
        </p:txBody>
      </p:sp>
      <p:sp>
        <p:nvSpPr>
          <p:cNvPr id="525" name="Google Shape;525;p28"/>
          <p:cNvSpPr txBox="1"/>
          <p:nvPr/>
        </p:nvSpPr>
        <p:spPr>
          <a:xfrm>
            <a:off x="866775" y="3402965"/>
            <a:ext cx="5038725"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Context Value: MentalBERT outperformed standard BERT, validating its value as a specialized pre-training.</a:t>
            </a:r>
          </a:p>
        </p:txBody>
      </p:sp>
      <p:sp>
        <p:nvSpPr>
          <p:cNvPr id="526" name="Google Shape;526;p28"/>
          <p:cNvSpPr txBox="1"/>
          <p:nvPr/>
        </p:nvSpPr>
        <p:spPr>
          <a:xfrm>
            <a:off x="866775" y="4003040"/>
            <a:ext cx="5038725"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dirty="0">
                <a:solidFill>
                  <a:srgbClr val="D4D4D4"/>
                </a:solidFill>
                <a:latin typeface="Inter" panose="02000503000000020004"/>
                <a:ea typeface="Inter" panose="02000503000000020004"/>
                <a:cs typeface="Inter" panose="02000503000000020004"/>
                <a:sym typeface="Inter" panose="02000503000000020004"/>
              </a:rPr>
              <a:t>Significance: All model variations were verified as mathematically significant via McNemar validations.</a:t>
            </a:r>
          </a:p>
        </p:txBody>
      </p:sp>
      <p:sp>
        <p:nvSpPr>
          <p:cNvPr id="527" name="Google Shape;527;p28"/>
          <p:cNvSpPr txBox="1"/>
          <p:nvPr/>
        </p:nvSpPr>
        <p:spPr>
          <a:xfrm>
            <a:off x="6572250" y="2440305"/>
            <a:ext cx="503872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Optimize transformers for a wide array of GPUs. </a:t>
            </a:r>
          </a:p>
        </p:txBody>
      </p:sp>
      <p:sp>
        <p:nvSpPr>
          <p:cNvPr id="528" name="Google Shape;528;p28"/>
          <p:cNvSpPr txBox="1"/>
          <p:nvPr/>
        </p:nvSpPr>
        <p:spPr>
          <a:xfrm>
            <a:off x="6572250" y="2811780"/>
            <a:ext cx="503872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Add psychiatric domain clinical validation loops.</a:t>
            </a:r>
          </a:p>
        </p:txBody>
      </p:sp>
      <p:sp>
        <p:nvSpPr>
          <p:cNvPr id="529" name="Google Shape;529;p28"/>
          <p:cNvSpPr txBox="1"/>
          <p:nvPr/>
        </p:nvSpPr>
        <p:spPr>
          <a:xfrm>
            <a:off x="6572250" y="3183255"/>
            <a:ext cx="5038725" cy="27686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Support LIME/SHAP for explainable and transparent predictions.</a:t>
            </a:r>
          </a:p>
        </p:txBody>
      </p:sp>
      <p:sp>
        <p:nvSpPr>
          <p:cNvPr id="530" name="Google Shape;530;p28"/>
          <p:cNvSpPr txBox="1"/>
          <p:nvPr/>
        </p:nvSpPr>
        <p:spPr>
          <a:xfrm>
            <a:off x="6572250" y="3554730"/>
            <a:ext cx="5038725" cy="55372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rPr>
              <a:t>Extend vocabulary matrices to multilingual data structures.</a:t>
            </a:r>
          </a:p>
          <a:p>
            <a:pPr marL="0" marR="0" lvl="0" indent="0" algn="l" rtl="0">
              <a:lnSpc>
                <a:spcPct val="150000"/>
              </a:lnSpc>
              <a:spcBef>
                <a:spcPts val="0"/>
              </a:spcBef>
              <a:spcAft>
                <a:spcPts val="0"/>
              </a:spcAft>
              <a:buNone/>
            </a:pPr>
            <a:endParaRPr lang="en-US" altLang="en-US" sz="1200" b="0" i="0" u="none" strike="noStrike" cap="none">
              <a:solidFill>
                <a:srgbClr val="D4D4D4"/>
              </a:solidFill>
              <a:latin typeface="Inter" panose="02000503000000020004"/>
              <a:ea typeface="Inter" panose="02000503000000020004"/>
              <a:cs typeface="Inter" panose="02000503000000020004"/>
              <a:sym typeface="Inter" panose="02000503000000020004"/>
            </a:endParaRPr>
          </a:p>
        </p:txBody>
      </p:sp>
      <p:pic>
        <p:nvPicPr>
          <p:cNvPr id="531" name="Google Shape;531;p28" descr="image.png"/>
          <p:cNvPicPr preferRelativeResize="0"/>
          <p:nvPr/>
        </p:nvPicPr>
        <p:blipFill rotWithShape="1">
          <a:blip r:embed="rId8"/>
          <a:srcRect/>
          <a:stretch>
            <a:fillRect/>
          </a:stretch>
        </p:blipFill>
        <p:spPr>
          <a:xfrm>
            <a:off x="581025" y="2505075"/>
            <a:ext cx="152400" cy="152400"/>
          </a:xfrm>
          <a:prstGeom prst="rect">
            <a:avLst/>
          </a:prstGeom>
          <a:noFill/>
          <a:ln>
            <a:noFill/>
          </a:ln>
        </p:spPr>
      </p:pic>
      <p:pic>
        <p:nvPicPr>
          <p:cNvPr id="532" name="Google Shape;532;p28" descr="image.png"/>
          <p:cNvPicPr preferRelativeResize="0"/>
          <p:nvPr/>
        </p:nvPicPr>
        <p:blipFill rotWithShape="1">
          <a:blip r:embed="rId8"/>
          <a:srcRect/>
          <a:stretch>
            <a:fillRect/>
          </a:stretch>
        </p:blipFill>
        <p:spPr>
          <a:xfrm>
            <a:off x="581025" y="2876550"/>
            <a:ext cx="152400" cy="152400"/>
          </a:xfrm>
          <a:prstGeom prst="rect">
            <a:avLst/>
          </a:prstGeom>
          <a:noFill/>
          <a:ln>
            <a:noFill/>
          </a:ln>
        </p:spPr>
      </p:pic>
      <p:pic>
        <p:nvPicPr>
          <p:cNvPr id="533" name="Google Shape;533;p28" descr="image.png"/>
          <p:cNvPicPr preferRelativeResize="0"/>
          <p:nvPr/>
        </p:nvPicPr>
        <p:blipFill rotWithShape="1">
          <a:blip r:embed="rId8"/>
          <a:srcRect/>
          <a:stretch>
            <a:fillRect/>
          </a:stretch>
        </p:blipFill>
        <p:spPr>
          <a:xfrm>
            <a:off x="581025" y="3476625"/>
            <a:ext cx="152400" cy="152400"/>
          </a:xfrm>
          <a:prstGeom prst="rect">
            <a:avLst/>
          </a:prstGeom>
          <a:noFill/>
          <a:ln>
            <a:noFill/>
          </a:ln>
        </p:spPr>
      </p:pic>
      <p:pic>
        <p:nvPicPr>
          <p:cNvPr id="534" name="Google Shape;534;p28" descr="image.png"/>
          <p:cNvPicPr preferRelativeResize="0"/>
          <p:nvPr/>
        </p:nvPicPr>
        <p:blipFill rotWithShape="1">
          <a:blip r:embed="rId8"/>
          <a:srcRect/>
          <a:stretch>
            <a:fillRect/>
          </a:stretch>
        </p:blipFill>
        <p:spPr>
          <a:xfrm>
            <a:off x="581025" y="4076700"/>
            <a:ext cx="152400" cy="152400"/>
          </a:xfrm>
          <a:prstGeom prst="rect">
            <a:avLst/>
          </a:prstGeom>
          <a:noFill/>
          <a:ln>
            <a:noFill/>
          </a:ln>
        </p:spPr>
      </p:pic>
      <p:pic>
        <p:nvPicPr>
          <p:cNvPr id="535" name="Google Shape;535;p28" descr="image.png"/>
          <p:cNvPicPr preferRelativeResize="0"/>
          <p:nvPr/>
        </p:nvPicPr>
        <p:blipFill rotWithShape="1">
          <a:blip r:embed="rId9"/>
          <a:srcRect/>
          <a:stretch>
            <a:fillRect/>
          </a:stretch>
        </p:blipFill>
        <p:spPr>
          <a:xfrm>
            <a:off x="6286500" y="2505075"/>
            <a:ext cx="133350" cy="152400"/>
          </a:xfrm>
          <a:prstGeom prst="rect">
            <a:avLst/>
          </a:prstGeom>
          <a:noFill/>
          <a:ln>
            <a:noFill/>
          </a:ln>
        </p:spPr>
      </p:pic>
      <p:pic>
        <p:nvPicPr>
          <p:cNvPr id="536" name="Google Shape;536;p28" descr="image.png"/>
          <p:cNvPicPr preferRelativeResize="0"/>
          <p:nvPr/>
        </p:nvPicPr>
        <p:blipFill rotWithShape="1">
          <a:blip r:embed="rId9"/>
          <a:srcRect/>
          <a:stretch>
            <a:fillRect/>
          </a:stretch>
        </p:blipFill>
        <p:spPr>
          <a:xfrm>
            <a:off x="6286500" y="2876550"/>
            <a:ext cx="133350" cy="152400"/>
          </a:xfrm>
          <a:prstGeom prst="rect">
            <a:avLst/>
          </a:prstGeom>
          <a:noFill/>
          <a:ln>
            <a:noFill/>
          </a:ln>
        </p:spPr>
      </p:pic>
      <p:pic>
        <p:nvPicPr>
          <p:cNvPr id="537" name="Google Shape;537;p28" descr="image.png"/>
          <p:cNvPicPr preferRelativeResize="0"/>
          <p:nvPr/>
        </p:nvPicPr>
        <p:blipFill rotWithShape="1">
          <a:blip r:embed="rId9"/>
          <a:srcRect/>
          <a:stretch>
            <a:fillRect/>
          </a:stretch>
        </p:blipFill>
        <p:spPr>
          <a:xfrm>
            <a:off x="6286500" y="3248025"/>
            <a:ext cx="133350" cy="152400"/>
          </a:xfrm>
          <a:prstGeom prst="rect">
            <a:avLst/>
          </a:prstGeom>
          <a:noFill/>
          <a:ln>
            <a:noFill/>
          </a:ln>
        </p:spPr>
      </p:pic>
      <p:pic>
        <p:nvPicPr>
          <p:cNvPr id="538" name="Google Shape;538;p28" descr="image.png"/>
          <p:cNvPicPr preferRelativeResize="0"/>
          <p:nvPr/>
        </p:nvPicPr>
        <p:blipFill rotWithShape="1">
          <a:blip r:embed="rId9"/>
          <a:srcRect/>
          <a:stretch>
            <a:fillRect/>
          </a:stretch>
        </p:blipFill>
        <p:spPr>
          <a:xfrm>
            <a:off x="6286500" y="3619500"/>
            <a:ext cx="133350" cy="152400"/>
          </a:xfrm>
          <a:prstGeom prst="rect">
            <a:avLst/>
          </a:prstGeom>
          <a:noFill/>
          <a:ln>
            <a:noFill/>
          </a:ln>
        </p:spPr>
      </p:pic>
      <p:sp>
        <p:nvSpPr>
          <p:cNvPr id="539" name="Google Shape;539;p28"/>
          <p:cNvSpPr txBox="1"/>
          <p:nvPr/>
        </p:nvSpPr>
        <p:spPr>
          <a:xfrm>
            <a:off x="581025" y="485775"/>
            <a:ext cx="11581447" cy="4000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2550" b="1" i="0" u="none" strike="noStrike" cap="none">
                <a:solidFill>
                  <a:srgbClr val="FFFFFF"/>
                </a:solidFill>
                <a:latin typeface="Montserrat"/>
                <a:ea typeface="Montserrat"/>
                <a:cs typeface="Montserrat"/>
                <a:sym typeface="Montserrat"/>
              </a:rPr>
              <a:t>Conclusions </a:t>
            </a:r>
            <a:r>
              <a:rPr lang="en-US" sz="2550" b="1" i="0" u="none" strike="noStrike" cap="none">
                <a:solidFill>
                  <a:srgbClr val="1E90FF"/>
                </a:solidFill>
                <a:latin typeface="Montserrat"/>
                <a:ea typeface="Montserrat"/>
                <a:cs typeface="Montserrat"/>
                <a:sym typeface="Montserrat"/>
              </a:rPr>
              <a:t>&amp; Future Directions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13">
          <a:extLst>
            <a:ext uri="{FF2B5EF4-FFF2-40B4-BE49-F238E27FC236}">
              <a16:creationId xmlns:a16="http://schemas.microsoft.com/office/drawing/2014/main" id="{8C27B9A3-AEC9-5D4A-AFD5-8A714425B4A6}"/>
            </a:ext>
          </a:extLst>
        </p:cNvPr>
        <p:cNvGrpSpPr/>
        <p:nvPr/>
      </p:nvGrpSpPr>
      <p:grpSpPr>
        <a:xfrm>
          <a:off x="0" y="0"/>
          <a:ext cx="0" cy="0"/>
          <a:chOff x="0" y="0"/>
          <a:chExt cx="0" cy="0"/>
        </a:xfrm>
      </p:grpSpPr>
      <p:pic>
        <p:nvPicPr>
          <p:cNvPr id="514" name="Google Shape;514;p28" descr="image.png">
            <a:extLst>
              <a:ext uri="{FF2B5EF4-FFF2-40B4-BE49-F238E27FC236}">
                <a16:creationId xmlns:a16="http://schemas.microsoft.com/office/drawing/2014/main" id="{6FE9A787-2EF1-9A23-8428-A9E6B2712D7E}"/>
              </a:ext>
            </a:extLst>
          </p:cNvPr>
          <p:cNvPicPr preferRelativeResize="0"/>
          <p:nvPr/>
        </p:nvPicPr>
        <p:blipFill rotWithShape="1">
          <a:blip r:embed="rId3"/>
          <a:srcRect/>
          <a:stretch>
            <a:fillRect/>
          </a:stretch>
        </p:blipFill>
        <p:spPr>
          <a:xfrm>
            <a:off x="0" y="0"/>
            <a:ext cx="12192000" cy="6858000"/>
          </a:xfrm>
          <a:prstGeom prst="rect">
            <a:avLst/>
          </a:prstGeom>
          <a:noFill/>
          <a:ln>
            <a:noFill/>
          </a:ln>
        </p:spPr>
      </p:pic>
      <p:pic>
        <p:nvPicPr>
          <p:cNvPr id="517" name="Google Shape;517;p28" descr="image.png">
            <a:extLst>
              <a:ext uri="{FF2B5EF4-FFF2-40B4-BE49-F238E27FC236}">
                <a16:creationId xmlns:a16="http://schemas.microsoft.com/office/drawing/2014/main" id="{72F3EFA2-DC84-C419-47D7-CB13CBEED7A7}"/>
              </a:ext>
            </a:extLst>
          </p:cNvPr>
          <p:cNvPicPr preferRelativeResize="0"/>
          <p:nvPr/>
        </p:nvPicPr>
        <p:blipFill rotWithShape="1">
          <a:blip r:embed="rId4"/>
          <a:srcRect/>
          <a:stretch>
            <a:fillRect/>
          </a:stretch>
        </p:blipFill>
        <p:spPr>
          <a:xfrm>
            <a:off x="581025" y="981075"/>
            <a:ext cx="11029950" cy="38100"/>
          </a:xfrm>
          <a:prstGeom prst="rect">
            <a:avLst/>
          </a:prstGeom>
          <a:noFill/>
          <a:ln>
            <a:noFill/>
          </a:ln>
        </p:spPr>
      </p:pic>
      <p:sp>
        <p:nvSpPr>
          <p:cNvPr id="539" name="Google Shape;539;p28">
            <a:extLst>
              <a:ext uri="{FF2B5EF4-FFF2-40B4-BE49-F238E27FC236}">
                <a16:creationId xmlns:a16="http://schemas.microsoft.com/office/drawing/2014/main" id="{E7DA3D9D-9465-9A59-F9FE-B78D8CD5EF5E}"/>
              </a:ext>
            </a:extLst>
          </p:cNvPr>
          <p:cNvSpPr txBox="1"/>
          <p:nvPr/>
        </p:nvSpPr>
        <p:spPr>
          <a:xfrm>
            <a:off x="581025" y="408801"/>
            <a:ext cx="11581447" cy="553998"/>
          </a:xfrm>
          <a:prstGeom prst="rect">
            <a:avLst/>
          </a:prstGeom>
          <a:noFill/>
          <a:ln>
            <a:noFill/>
          </a:ln>
        </p:spPr>
        <p:txBody>
          <a:bodyPr spcFirstLastPara="1" wrap="square" lIns="0" tIns="0" rIns="0" bIns="0" anchor="ctr" anchorCtr="0">
            <a:spAutoFit/>
          </a:bodyPr>
          <a:lstStyle/>
          <a:p>
            <a:pPr lvl="3"/>
            <a:r>
              <a:rPr lang="en-US" sz="3600" b="1" dirty="0">
                <a:solidFill>
                  <a:srgbClr val="FFFFFF"/>
                </a:solidFill>
                <a:latin typeface="Montserrat"/>
                <a:ea typeface="Montserrat"/>
                <a:cs typeface="Montserrat"/>
                <a:sym typeface="Montserrat"/>
              </a:rPr>
              <a:t>References</a:t>
            </a:r>
          </a:p>
        </p:txBody>
      </p:sp>
      <p:sp>
        <p:nvSpPr>
          <p:cNvPr id="5" name="TextBox 4">
            <a:extLst>
              <a:ext uri="{FF2B5EF4-FFF2-40B4-BE49-F238E27FC236}">
                <a16:creationId xmlns:a16="http://schemas.microsoft.com/office/drawing/2014/main" id="{7E95A244-9155-ED44-27E0-E18C51923D10}"/>
              </a:ext>
            </a:extLst>
          </p:cNvPr>
          <p:cNvSpPr txBox="1"/>
          <p:nvPr/>
        </p:nvSpPr>
        <p:spPr>
          <a:xfrm>
            <a:off x="173422" y="1000125"/>
            <a:ext cx="11581447" cy="5804153"/>
          </a:xfrm>
          <a:prstGeom prst="rect">
            <a:avLst/>
          </a:prstGeom>
          <a:noFill/>
        </p:spPr>
        <p:txBody>
          <a:bodyPr wrap="square">
            <a:spAutoFit/>
          </a:bodyPr>
          <a:lstStyle/>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Hameed, S., Nauman, M., Akhtar, N., Fayyaz, M. A. B., and Nawaz, R. (2025). Explainable AI-driven depression detection from social media using natural language processing and black box machine learning models. Frontiers in Artificial Intelligence. </a:t>
            </a:r>
            <a:r>
              <a:rPr lang="en-GB" sz="105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https://ouci.dntb.gov.ua/en/works/7PMRQ6D0/</a:t>
            </a:r>
            <a:endPar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Mushtaq, N. U. A., Narejo, S., Ali, S. A., and Jawaid, M. M. (2025). Explainable Machine Learning for Mental Health Detection Using NLP. ADCAIJ: Advances in Distributed Computing and Artificial Intelligence Journal, e32449. </a:t>
            </a:r>
            <a:r>
              <a:rPr lang="en-GB" sz="105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https://ouci.dntb.gov.ua/en/works/4NkNNwVj/</a:t>
            </a:r>
            <a:endPar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Yulianti, E. P., Eka Putri, Y. S.,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Keliat</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B. A., and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Hidayanto</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(2026). Feelings behind words: A systematic review on how effective IS NLP-based assessment for mental health diagnosis in human studies. International Journal of Medical Informatics, 205, 106129. </a:t>
            </a:r>
            <a:r>
              <a:rPr lang="en-GB" sz="105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https://scholar.ui.ac.id/en/publications/feelings-behind-words-a-systematic-review-on-how-effective-is-nlp/</a:t>
            </a:r>
            <a:endPar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Aldosari, A. M., Sharaf, S. E., and Aldosari, F. M. (2026). Role of artificial intelligence in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analyzing</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human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and predicting personality traits and personality disorders. Scientific Reports, 16. DOI: </a:t>
            </a:r>
            <a:r>
              <a:rPr lang="en-GB" sz="105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https://doi.org/10.1038/s41598-026-51371-8</a:t>
            </a:r>
            <a:endPar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Anon. (2026). Understanding mental health discourse on Reddit with transformers and explainability. Scientific Reports, 16, 6796. DOI: </a:t>
            </a:r>
            <a:r>
              <a:rPr lang="en-GB" sz="105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https://doi.org/10.1038/s41598-026-35918-3</a:t>
            </a:r>
            <a:endPar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Branwen, D., and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Emigawaty</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E. (2025). Lightweight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BiLSTM</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-Attention Model Using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GloVe</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for Multi-Class Mental Health Classification on Reddit. JAIC, 9(5), 2899–2911. DOI: </a:t>
            </a:r>
            <a:r>
              <a:rPr lang="en-GB" sz="105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https://doi.org/10.30871/jaic.v9i5.10157</a:t>
            </a:r>
            <a:endPar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Karamat, A., Imran, M., Yaseen, M. U.,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Bukhsh</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R., Aslam, S., and Ashraf, N. (2025). A Hybrid Transformer Architecture for Multiclass Mental Illness Prediction Using Social Media Text. </a:t>
            </a:r>
            <a:r>
              <a:rPr lang="en-GB" sz="105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IEEE Access</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13, 12148-12167. DOI: </a:t>
            </a:r>
            <a:r>
              <a:rPr lang="en-GB" sz="105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10.1109/ACCESS.2024.3519308</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Anon. (2025). Categorizing Mental Stress: A Consistency-Focused Benchmarking of ML and DL Models for Multi-Label, Multi-Class Classification via Taxonomy-Driven NLP Techniques. </a:t>
            </a:r>
            <a:r>
              <a:rPr lang="en-GB" sz="105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Natural Language Processing Journal</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11, 100162. DOI: </a:t>
            </a:r>
            <a:r>
              <a:rPr lang="en-GB" sz="105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10.1016/j.nlp.2025.100162</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Anon. (2026). Machine learning methods for detecting depression in Arabic tweets: a comprehensive performance analysis with enhanced evaluation metrics. Discover Applied Sciences, 6, 120. DOI: </a:t>
            </a:r>
            <a:r>
              <a:rPr lang="en-GB" sz="105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https://doi.org/10.1007/s44163-026-00842-y</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Clr>
                <a:schemeClr val="bg1"/>
              </a:buClr>
              <a:buFont typeface="Wingdings" panose="05000000000000000000" pitchFamily="2" charset="2"/>
              <a:buChar char="Ø"/>
            </a:pP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Zhang, T., Schoene, A. M., Ji, S., and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Ananiadou</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 (2022). Natural language processing applied to mental illness detection: a narrative review. </a:t>
            </a:r>
            <a:r>
              <a:rPr lang="en-GB"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npj</a:t>
            </a:r>
            <a:r>
              <a:rPr lang="en-GB"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Digital Medicine, 5(1). DOI: 10.1038/s41746-022-00589-7</a:t>
            </a:r>
          </a:p>
          <a:p>
            <a:pPr marL="285750" indent="-285750">
              <a:buClr>
                <a:schemeClr val="bg1"/>
              </a:buClr>
              <a:buFont typeface="Wingdings" panose="05000000000000000000" pitchFamily="2" charset="2"/>
              <a:buChar char="Ø"/>
            </a:pPr>
            <a:r>
              <a:rPr lang="en-GB" sz="1050" dirty="0">
                <a:solidFill>
                  <a:schemeClr val="bg1"/>
                </a:solidFill>
                <a:effectLst/>
                <a:latin typeface="Times New Roman" panose="02020603050405020304" pitchFamily="18" charset="0"/>
                <a:ea typeface="Calibri" panose="020F0502020204030204" pitchFamily="34" charset="0"/>
              </a:rPr>
              <a:t>Devlin, J., Chang, M. W., Lee, K., and Toutanova, K. (2018). BERT: Pre-training of Deep Bidirectional Transformers for Language Understanding. </a:t>
            </a:r>
            <a:r>
              <a:rPr lang="en-GB" sz="1050" dirty="0" err="1">
                <a:solidFill>
                  <a:schemeClr val="bg1"/>
                </a:solidFill>
                <a:effectLst/>
                <a:latin typeface="Times New Roman" panose="02020603050405020304" pitchFamily="18" charset="0"/>
                <a:ea typeface="Calibri" panose="020F0502020204030204" pitchFamily="34" charset="0"/>
              </a:rPr>
              <a:t>arXiv</a:t>
            </a:r>
            <a:r>
              <a:rPr lang="en-GB" sz="1050" dirty="0">
                <a:solidFill>
                  <a:schemeClr val="bg1"/>
                </a:solidFill>
                <a:effectLst/>
                <a:latin typeface="Times New Roman" panose="02020603050405020304" pitchFamily="18" charset="0"/>
                <a:ea typeface="Calibri" panose="020F0502020204030204" pitchFamily="34" charset="0"/>
              </a:rPr>
              <a:t> preprint arXiv:1810.04805. </a:t>
            </a:r>
            <a:r>
              <a:rPr lang="en-GB" sz="1050" u="sng" dirty="0">
                <a:solidFill>
                  <a:schemeClr val="bg1"/>
                </a:solidFill>
                <a:effectLst/>
                <a:latin typeface="Times New Roman" panose="02020603050405020304" pitchFamily="18" charset="0"/>
                <a:ea typeface="Calibri" panose="020F0502020204030204" pitchFamily="34" charset="0"/>
                <a:hlinkClick r:id="rId14">
                  <a:extLst>
                    <a:ext uri="{A12FA001-AC4F-418D-AE19-62706E023703}">
                      <ahyp:hlinkClr xmlns:ahyp="http://schemas.microsoft.com/office/drawing/2018/hyperlinkcolor" val="tx"/>
                    </a:ext>
                  </a:extLst>
                </a:hlinkClick>
              </a:rPr>
              <a:t>https://arxiv.org/abs/1810.04805</a:t>
            </a:r>
            <a:endParaRPr lang="en-GB" sz="1050" dirty="0">
              <a:solidFill>
                <a:schemeClr val="bg1"/>
              </a:solidFill>
            </a:endParaRPr>
          </a:p>
        </p:txBody>
      </p:sp>
    </p:spTree>
    <p:extLst>
      <p:ext uri="{BB962C8B-B14F-4D97-AF65-F5344CB8AC3E}">
        <p14:creationId xmlns:p14="http://schemas.microsoft.com/office/powerpoint/2010/main" val="1380998106"/>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3326</Words>
  <Application>Microsoft Office PowerPoint</Application>
  <PresentationFormat>Widescreen</PresentationFormat>
  <Paragraphs>277</Paragraphs>
  <Slides>19</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Calibri</vt:lpstr>
      <vt:lpstr>Wingdings</vt:lpstr>
      <vt:lpstr>Inter</vt:lpstr>
      <vt:lpstr>Inter ExtraBold</vt:lpstr>
      <vt:lpstr>Montserrat SemiBold</vt:lpstr>
      <vt:lpstr>Inter</vt:lpstr>
      <vt:lpstr>Inter SemiBold</vt:lpstr>
      <vt:lpstr>Montserrat</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bsill</dc:creator>
  <cp:lastModifiedBy>Buba Tunkara Tunkara (2239608)</cp:lastModifiedBy>
  <cp:revision>39</cp:revision>
  <dcterms:created xsi:type="dcterms:W3CDTF">2026-06-01T20:18:00Z</dcterms:created>
  <dcterms:modified xsi:type="dcterms:W3CDTF">2026-07-02T09:42:57Z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6D4944F1AE2243ED87493B424477FCA1_12</vt:lpwstr>
  </property>
</Properties>
</file>