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 id="2147483718" r:id="rId5"/>
  </p:sldMasterIdLst>
  <p:notesMasterIdLst>
    <p:notesMasterId r:id="rId22"/>
  </p:notesMasterIdLst>
  <p:sldIdLst>
    <p:sldId id="306" r:id="rId6"/>
    <p:sldId id="307" r:id="rId7"/>
    <p:sldId id="308" r:id="rId8"/>
    <p:sldId id="294" r:id="rId9"/>
    <p:sldId id="309" r:id="rId10"/>
    <p:sldId id="314" r:id="rId11"/>
    <p:sldId id="315" r:id="rId12"/>
    <p:sldId id="313" r:id="rId13"/>
    <p:sldId id="285" r:id="rId14"/>
    <p:sldId id="276" r:id="rId15"/>
    <p:sldId id="310" r:id="rId16"/>
    <p:sldId id="305" r:id="rId17"/>
    <p:sldId id="316" r:id="rId18"/>
    <p:sldId id="317" r:id="rId19"/>
    <p:sldId id="318" r:id="rId20"/>
    <p:sldId id="31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863DD4-175E-4019-8FDF-E7C8BC0474A8}" v="31" dt="2022-10-04T09:26:47.9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84967" autoAdjust="0"/>
  </p:normalViewPr>
  <p:slideViewPr>
    <p:cSldViewPr snapToGrid="0">
      <p:cViewPr varScale="1">
        <p:scale>
          <a:sx n="83" d="100"/>
          <a:sy n="83" d="100"/>
        </p:scale>
        <p:origin x="45" y="558"/>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Lst>
  <dgm:cxnLst>
    <dgm:cxn modelId="{74A68EEE-876E-4134-B088-DC53246E11FE}" type="presOf" srcId="{5C72703F-EB58-4B0C-8B2A-EDF2A51B2C6C}" destId="{BF30E86D-EAFC-44CE-B56C-D7C5EC7742F3}" srcOrd="0"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703F-EB58-4B0C-8B2A-EDF2A51B2C6C}" type="doc">
      <dgm:prSet loTypeId="urn:microsoft.com/office/officeart/2019/1/layout/PeoplePortraitsList" loCatId="profile" qsTypeId="urn:microsoft.com/office/officeart/2005/8/quickstyle/simple1" qsCatId="simple" csTypeId="urn:microsoft.com/office/officeart/2005/8/colors/colorful2" csCatId="colorful" phldr="1"/>
      <dgm:spPr/>
      <dgm:t>
        <a:bodyPr/>
        <a:lstStyle/>
        <a:p>
          <a:endParaRPr lang="en-US"/>
        </a:p>
      </dgm:t>
    </dgm:pt>
    <dgm:pt modelId="{BF30E86D-EAFC-44CE-B56C-D7C5EC7742F3}" type="pres">
      <dgm:prSet presAssocID="{5C72703F-EB58-4B0C-8B2A-EDF2A51B2C6C}" presName="root" presStyleCnt="0">
        <dgm:presLayoutVars>
          <dgm:dir/>
          <dgm:resizeHandles val="exact"/>
        </dgm:presLayoutVars>
      </dgm:prSet>
      <dgm:spPr/>
    </dgm:pt>
  </dgm:ptLst>
  <dgm:cxnLst>
    <dgm:cxn modelId="{74A68EEE-876E-4134-B088-DC53246E11FE}" type="presOf" srcId="{5C72703F-EB58-4B0C-8B2A-EDF2A51B2C6C}" destId="{BF30E86D-EAFC-44CE-B56C-D7C5EC7742F3}" srcOrd="0" destOrd="0" presId="urn:microsoft.com/office/officeart/2019/1/layout/PeoplePortraits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layout2.xml><?xml version="1.0" encoding="utf-8"?>
<dgm:layoutDef xmlns:dgm="http://schemas.openxmlformats.org/drawingml/2006/diagram" xmlns:a="http://schemas.openxmlformats.org/drawingml/2006/main" uniqueId="urn:microsoft.com/office/officeart/2019/1/layout/PeoplePortraitsList">
  <dgm:title val="People Portrait List"/>
  <dgm:desc val="People Portrait List"/>
  <dgm:catLst>
    <dgm:cat type="list"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dgm:constr type="w" for="ch" forName="compNode" refType="h" refFor="ch" refForName="compNode" fact="0.55"/>
      <dgm:constr type="w" for="ch" forName="sibTrans" refType="w" refFor="ch" refForName="compNode" fact="0.175"/>
      <dgm:constr type="primFontSz" for="des" forName="nameTx" val="18"/>
      <dgm:constr type="primFontSz" for="des" forName="desTx" refType="primFontSz" refFor="des" refForName="nameTx" op="lte" fact="0.75"/>
      <dgm:constr type="h" for="des" forName="topSpace" op="equ"/>
      <dgm:constr type="h" for="des" forName="compNode" op="equ"/>
      <dgm:constr type="h" for="des" forName="photoElip" op="equ"/>
      <dgm:constr type="w" for="des" forName="photoElip" op="equ"/>
      <dgm:constr type="l" for="des" forName="photoElip" op="equ"/>
      <dgm:constr type="h" for="des" forName="iconSpace" op="equ"/>
      <dgm:constr type="h" for="des" forName="nameTx" op="equ"/>
      <dgm:constr type="h" for="des" forName="txSpace" op="equ"/>
      <dgm:constr type="h" for="des" forName="desTx" op="equ"/>
      <dgm:constr type="h" for="des" forName="bottSpace"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topSpace" refType="w"/>
          <dgm:constr type="h" for="ch" forName="topSpace" refType="h" fact="0.187"/>
          <dgm:constr type="l" for="ch" forName="topSpace"/>
          <dgm:constr type="w" for="ch" forName="photoElip" refType="h" refFor="ch" refForName="photoElip"/>
          <dgm:constr type="h" for="ch" forName="photoElip" val="46.775"/>
          <dgm:constr type="t" for="ch" forName="photoElip" refType="b" refFor="ch" refForName="topSpace"/>
          <dgm:constr type="ctrX" for="ch" forName="photoElip" refType="w" fact="0.5"/>
          <dgm:constr type="w" for="ch" forName="iconSpace" refType="w"/>
          <dgm:constr type="h" for="ch" forName="iconSpace" refType="h" fact="0.075"/>
          <dgm:constr type="l" for="ch" forName="iconSpace"/>
          <dgm:constr type="t" for="ch" forName="iconSpace" refType="b" refFor="ch" refForName="photoElip"/>
          <dgm:constr type="w" for="ch" forName="nameTx" refType="w"/>
          <dgm:constr type="h" for="ch" forName="nameTx" refType="h" fact="0.112"/>
          <dgm:constr type="l" for="ch" forName="nameTx"/>
          <dgm:constr type="t" for="ch" forName="nameTx" refType="b" refFor="ch" refForName="iconSpace"/>
          <dgm:constr type="h" for="ch" forName="txSpace" refType="h" fact="0.015"/>
          <dgm:constr type="w" for="ch" forName="txSpace" refType="w"/>
          <dgm:constr type="l" for="ch" forName="txSpace"/>
          <dgm:constr type="t" for="ch" forName="txSpace" refType="b" refFor="ch" refForName="nameTx"/>
          <dgm:constr type="w" for="ch" forName="desTx" refType="w"/>
          <dgm:constr type="l" for="ch" forName="desTx"/>
          <dgm:constr type="h" for="ch" forName="desTx" refType="h" fact="0.13875"/>
          <dgm:constr type="t" for="ch" forName="desTx" refType="b" refFor="ch" refForName="txSpace"/>
          <dgm:constr type="w" for="ch" forName="bottSpace" refType="w"/>
          <dgm:constr type="h" for="ch" forName="bottSpace" refType="h" fact="0.067"/>
          <dgm:constr type="l" for="ch" forName="bottSpace"/>
          <dgm:constr type="t" for="ch" forName="bottSpace" refType="b" refFor="ch" refForName="desTx"/>
        </dgm:constrLst>
        <dgm:ruleLst>
          <dgm:rule type="h" val="INF" fact="NaN" max="NaN"/>
        </dgm:ruleLst>
        <dgm:layoutNode name="topSpace">
          <dgm:alg type="sp"/>
          <dgm:shape xmlns:r="http://schemas.openxmlformats.org/officeDocument/2006/relationships" r:blip="">
            <dgm:adjLst/>
          </dgm:shape>
          <dgm:presOf/>
          <dgm:constrLst/>
          <dgm:ruleLst/>
        </dgm:layoutNode>
        <dgm:layoutNode name="photoElip" styleLbl="node1">
          <dgm:alg type="sp"/>
          <dgm:shape xmlns:r="http://schemas.openxmlformats.org/officeDocument/2006/relationships" type="ellipse"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nameTx" styleLbl="revTx">
          <dgm:varLst>
            <dgm:chMax val="0"/>
            <dgm:chPref val="0"/>
          </dgm:varLst>
          <dgm:alg type="tx">
            <dgm:param type="txAnchorVert" val="t"/>
            <dgm:param type="txAnchorHorzCh" val="ct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HorzCh" val="ctr"/>
            <dgm:param type="txAnchorVert" val="t"/>
          </dgm:alg>
          <dgm:shape xmlns:r="http://schemas.openxmlformats.org/officeDocument/2006/relationships" type="rect" r:blip="">
            <dgm:adjLst/>
          </dgm:shape>
          <dgm:presOf axis="des" ptType="node"/>
          <dgm:constrLst>
            <dgm:constr type="primFontSz" val="13"/>
            <dgm:constr type="secFontSz" refType="primFontSz"/>
            <dgm:constr type="lMarg"/>
            <dgm:constr type="rMarg"/>
            <dgm:constr type="tMarg"/>
            <dgm:constr type="bMarg"/>
          </dgm:constrLst>
          <dgm:ruleLst>
            <dgm:rule type="primFontSz" val="13" fact="NaN" max="NaN"/>
            <dgm:rule type="h" val="INF" fact="NaN" max="NaN"/>
          </dgm:ruleLst>
        </dgm:layoutNode>
        <dgm:layoutNode name="bottSpace">
          <dgm:alg type="sp"/>
          <dgm:shape xmlns:r="http://schemas.openxmlformats.org/officeDocument/2006/relationships" r:blip="">
            <dgm:adjLst/>
          </dgm:shape>
          <dgm:presOf/>
          <dgm:constrLst/>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gn="ctr">
          <a:lnSpc>
            <a:spcPct val="100000"/>
          </a:lnSpc>
          <a:defRPr b="1" spc="20">
            <a:latin typeface="+mj-lt"/>
          </a:defRPr>
        </a:lvl1pPr>
        <a:lvl2pPr algn="ctr">
          <a:lnSpc>
            <a:spcPct val="100000"/>
          </a:lnSpc>
          <a:defRPr>
            <a:latin typeface="+mj-lt"/>
          </a:defRPr>
        </a:lvl2pPr>
        <a:lvl3pPr algn="ctr">
          <a:buNone/>
          <a:defRPr i="1">
            <a:latin typeface="+mj-lt"/>
          </a:defRPr>
        </a:lvl3pPr>
        <a:lvl4pPr algn="ctr">
          <a:buNone/>
          <a:defRPr i="1">
            <a:latin typeface="+mj-lt"/>
          </a:defRPr>
        </a:lvl4pPr>
        <a:lvl5pPr algn="ctr">
          <a:buNone/>
          <a:defRPr i="1">
            <a:latin typeface="+mj-lt"/>
          </a:defRPr>
        </a:lvl5pPr>
        <a:lvl6pPr algn="ctr">
          <a:buNone/>
          <a:defRPr i="1">
            <a:latin typeface="+mj-lt"/>
          </a:defRPr>
        </a:lvl6pPr>
        <a:lvl7pPr algn="ctr">
          <a:buNone/>
          <a:defRPr i="1">
            <a:latin typeface="+mj-lt"/>
          </a:defRPr>
        </a:lvl7pPr>
        <a:lvl8pPr algn="ctr">
          <a:buNone/>
          <a:defRPr i="1">
            <a:latin typeface="+mj-lt"/>
          </a:defRPr>
        </a:lvl8pPr>
        <a:lvl9pPr algn="ctr">
          <a:buNone/>
          <a:defRPr i="1">
            <a:latin typeface="+mj-lt"/>
          </a:defRPr>
        </a:lvl9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28068-AFBD-4979-B752-9EB6F90B1386}" type="datetimeFigureOut">
              <a:rPr lang="en-US" smtClean="0"/>
              <a:t>10/4/2022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939589-3E79-4C82-AA4A-FE78234FAA59}" type="slidenum">
              <a:rPr lang="en-US" smtClean="0"/>
              <a:t>‹#›</a:t>
            </a:fld>
            <a:endParaRPr lang="en-US" dirty="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anchor="b"/>
          <a:lstStyle>
            <a:lvl1pPr algn="l">
              <a:defRPr sz="54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dirty="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anchor="ctr">
            <a:noAutofit/>
          </a:bodyPr>
          <a:lstStyle>
            <a:lvl1pPr algn="ctr">
              <a:buNone/>
              <a:defRPr sz="1600" b="1">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anchor="b"/>
          <a:lstStyle>
            <a:lvl1pPr algn="r">
              <a:defRPr sz="6000" b="1" cap="all" spc="400" baseline="0">
                <a:solidFill>
                  <a:schemeClr val="bg1"/>
                </a:solidFill>
              </a:defRPr>
            </a:lvl1pPr>
          </a:lstStyle>
          <a:p>
            <a:r>
              <a:rPr lang="en-US" dirty="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a:lstStyle>
            <a:lvl1pPr marL="0" indent="0" algn="r">
              <a:buNone/>
              <a:defRPr sz="1800">
                <a:solidFill>
                  <a:schemeClr val="bg1"/>
                </a:solidFill>
              </a:defRPr>
            </a:lvl1pPr>
          </a:lstStyle>
          <a:p>
            <a:pPr lvl="0"/>
            <a:r>
              <a:rPr lang="en-US"/>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anchor="b"/>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lvl1pPr>
              <a:defRPr>
                <a:solidFill>
                  <a:schemeClr val="accent2"/>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a:lstStyle>
            <a:lvl1pPr>
              <a:defRPr baseline="0">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anchor="b">
            <a:normAutofit/>
          </a:bodyPr>
          <a:lstStyle>
            <a:lvl1pPr algn="ctr">
              <a:defRPr sz="6000" b="1" i="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dirty="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anchor="b"/>
          <a:lstStyle>
            <a:lvl1pPr algn="l">
              <a:lnSpc>
                <a:spcPct val="110000"/>
              </a:lnSpc>
              <a:spcBef>
                <a:spcPts val="1000"/>
              </a:spcBef>
              <a:defRPr sz="3600" b="0" i="0" cap="none"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a:lstStyle>
            <a:lvl1pPr>
              <a:defRPr sz="5400" b="1" cap="all" baseline="0">
                <a:solidFill>
                  <a:schemeClr val="bg1"/>
                </a:solidFill>
              </a:defRPr>
            </a:lvl1pPr>
          </a:lstStyle>
          <a:p>
            <a:r>
              <a:rPr lang="en-US" dirty="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a:lstStyle>
            <a:lvl1pPr>
              <a:defRPr>
                <a:solidFill>
                  <a:schemeClr val="bg1"/>
                </a:solidFill>
              </a:defRPr>
            </a:lvl1pPr>
          </a:lstStyle>
          <a:p>
            <a:r>
              <a:rPr lang="en-US" dirty="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a:lstStyle>
            <a:lvl1pPr>
              <a:defRPr>
                <a:solidFill>
                  <a:schemeClr val="bg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lvl1pPr>
              <a:defRPr>
                <a:solidFill>
                  <a:schemeClr val="bg1"/>
                </a:solidFill>
              </a:defRPr>
            </a:lvl1pPr>
          </a:lstStyle>
          <a:p>
            <a:fld id="{D8DA9DAA-006C-4F4B-980E-E3DF019B24E2}" type="slidenum">
              <a:rPr lang="en-US" smtClean="0"/>
              <a:pPr/>
              <a:t>‹#›</a:t>
            </a:fld>
            <a:endParaRPr lang="en-US" dirty="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dirty="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dirty="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dirty="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dirty="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dirty="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anchor="b"/>
          <a:lstStyle>
            <a:lvl1pPr algn="l">
              <a:defRPr sz="5400" b="0" i="0" cap="none" baseline="0"/>
            </a:lvl1pPr>
          </a:lstStyle>
          <a:p>
            <a:r>
              <a:rPr lang="en-US" dirty="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a:lstStyle>
            <a:lvl1pPr>
              <a:defRPr>
                <a:solidFill>
                  <a:schemeClr val="accent2"/>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lvl1pPr>
              <a:defRPr>
                <a:solidFill>
                  <a:schemeClr val="accent2"/>
                </a:solidFill>
              </a:defRPr>
            </a:lvl1pPr>
          </a:lstStyle>
          <a:p>
            <a:fld id="{D8DA9DAA-006C-4F4B-980E-E3DF019B24E2}" type="slidenum">
              <a:rPr lang="en-US" smtClean="0"/>
              <a:pPr/>
              <a:t>‹#›</a:t>
            </a:fld>
            <a:endParaRPr lang="en-US" dirty="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anchor="ctr"/>
          <a:lstStyle>
            <a:lvl1pPr algn="ctr">
              <a:buNone/>
              <a:defRPr>
                <a:solidFill>
                  <a:schemeClr val="bg1"/>
                </a:solidFill>
              </a:defRPr>
            </a:lvl1pPr>
          </a:lstStyle>
          <a:p>
            <a:r>
              <a:rPr lang="en-US"/>
              <a:t>Click icon to add picture</a:t>
            </a:r>
            <a:endParaRPr lang="en-US" dirty="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anchor="ctr"/>
          <a:lstStyle>
            <a:lvl1pPr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anchor="ctr">
            <a:noAutofit/>
          </a:bodyPr>
          <a:lstStyle>
            <a:lvl1pPr algn="ctr">
              <a:buNone/>
              <a:defRPr sz="18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anchor="b"/>
          <a:lstStyle>
            <a:lvl1pPr algn="r">
              <a:defRPr sz="4800" b="1" cap="all" spc="400" baseline="0">
                <a:solidFill>
                  <a:schemeClr val="bg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a:lstStyle>
            <a:lvl1pPr>
              <a:defRPr>
                <a:solidFill>
                  <a:schemeClr val="bg1"/>
                </a:solidFill>
              </a:defRPr>
            </a:lvl1p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a:lstStyle>
            <a:lvl1pPr>
              <a:defRPr>
                <a:solidFill>
                  <a:schemeClr val="bg1"/>
                </a:solidFill>
              </a:defRPr>
            </a:lvl1p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a:lstStyle>
            <a:lvl1pPr>
              <a:defRPr>
                <a:solidFill>
                  <a:schemeClr val="bg1"/>
                </a:solidFill>
              </a:defRPr>
            </a:lvl1pPr>
          </a:lstStyle>
          <a:p>
            <a:fld id="{D8DA9DAA-006C-4F4B-980E-E3DF019B24E2}" type="slidenum">
              <a:rPr lang="en-US" smtClean="0"/>
              <a:pPr/>
              <a:t>‹#›</a:t>
            </a:fld>
            <a:endParaRPr lang="en-US" dirty="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dirty="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dirty="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a:lstStyle>
            <a:lvl1pPr marL="0" indent="0" algn="r">
              <a:buNone/>
              <a:defRPr sz="18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D8DA9DAA-006C-4F4B-980E-E3DF019B24E2}"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13">
            <a:extLst>
              <a:ext uri="{FF2B5EF4-FFF2-40B4-BE49-F238E27FC236}">
                <a16:creationId xmlns:a16="http://schemas.microsoft.com/office/drawing/2014/main" id="{90C8A504-F782-179B-73A9-312D56FC2E7B}"/>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218C4144-2A5C-1107-F76B-29F6DD7322F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B209CFFE-85CC-D487-1F2E-FE5FDC94D728}"/>
              </a:ext>
            </a:extLst>
          </p:cNvPr>
          <p:cNvSpPr>
            <a:spLocks noGrp="1"/>
          </p:cNvSpPr>
          <p:nvPr>
            <p:ph type="sldNum" sz="quarter" idx="12"/>
          </p:nvPr>
        </p:nvSpPr>
        <p:spPr/>
        <p:txBody>
          <a:bodyPr/>
          <a:lstStyle>
            <a:lvl1pPr>
              <a:defRPr/>
            </a:lvl1pPr>
          </a:lstStyle>
          <a:p>
            <a:fld id="{F615C660-2640-4572-B0DD-E358742F4412}" type="slidenum">
              <a:rPr lang="en-GB" altLang="en-US"/>
              <a:pPr/>
              <a:t>‹#›</a:t>
            </a:fld>
            <a:endParaRPr lang="en-GB" altLang="en-US"/>
          </a:p>
        </p:txBody>
      </p:sp>
    </p:spTree>
    <p:extLst>
      <p:ext uri="{BB962C8B-B14F-4D97-AF65-F5344CB8AC3E}">
        <p14:creationId xmlns:p14="http://schemas.microsoft.com/office/powerpoint/2010/main" val="25698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6331586-CAB4-00A4-56AE-C7E554B1C222}"/>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916FEC47-9D25-1DD7-4F48-01438D4EB85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565F77E6-4CC3-9BF9-CFA7-3B6545607395}"/>
              </a:ext>
            </a:extLst>
          </p:cNvPr>
          <p:cNvSpPr>
            <a:spLocks noGrp="1"/>
          </p:cNvSpPr>
          <p:nvPr>
            <p:ph type="sldNum" sz="quarter" idx="12"/>
          </p:nvPr>
        </p:nvSpPr>
        <p:spPr/>
        <p:txBody>
          <a:bodyPr/>
          <a:lstStyle>
            <a:lvl1pPr>
              <a:defRPr/>
            </a:lvl1pPr>
          </a:lstStyle>
          <a:p>
            <a:fld id="{1EA13399-B515-4FDE-A4F9-D2AF7B56E6F5}" type="slidenum">
              <a:rPr lang="en-GB" altLang="en-US"/>
              <a:pPr/>
              <a:t>‹#›</a:t>
            </a:fld>
            <a:endParaRPr lang="en-GB" altLang="en-US"/>
          </a:p>
        </p:txBody>
      </p:sp>
    </p:spTree>
    <p:extLst>
      <p:ext uri="{BB962C8B-B14F-4D97-AF65-F5344CB8AC3E}">
        <p14:creationId xmlns:p14="http://schemas.microsoft.com/office/powerpoint/2010/main" val="2218004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2133600" y="2507786"/>
            <a:ext cx="94488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896056DB-61CC-F001-1C54-93A3D3FD8AB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5133E0E-F567-5EEB-4362-E87E6C2EAA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C4B7252-9F93-99DB-9D05-58D57A728D6E}"/>
              </a:ext>
            </a:extLst>
          </p:cNvPr>
          <p:cNvSpPr>
            <a:spLocks noGrp="1"/>
          </p:cNvSpPr>
          <p:nvPr>
            <p:ph type="sldNum" sz="quarter" idx="12"/>
          </p:nvPr>
        </p:nvSpPr>
        <p:spPr/>
        <p:txBody>
          <a:bodyPr/>
          <a:lstStyle>
            <a:lvl1pPr>
              <a:defRPr/>
            </a:lvl1pPr>
          </a:lstStyle>
          <a:p>
            <a:fld id="{83F7CD79-4E88-4CAB-B0CC-B1EA19C5CCB4}" type="slidenum">
              <a:rPr lang="en-GB" altLang="en-US"/>
              <a:pPr/>
              <a:t>‹#›</a:t>
            </a:fld>
            <a:endParaRPr lang="en-GB" altLang="en-US"/>
          </a:p>
        </p:txBody>
      </p:sp>
    </p:spTree>
    <p:extLst>
      <p:ext uri="{BB962C8B-B14F-4D97-AF65-F5344CB8AC3E}">
        <p14:creationId xmlns:p14="http://schemas.microsoft.com/office/powerpoint/2010/main" val="60028981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D5586E8E-63A8-1C09-32D0-592067B20C62}"/>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3E345ED5-DDD5-F25B-64A2-68A9AE62DF7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FF296A96-0E03-58F7-5CAC-ABC91241C6C8}"/>
              </a:ext>
            </a:extLst>
          </p:cNvPr>
          <p:cNvSpPr>
            <a:spLocks noGrp="1"/>
          </p:cNvSpPr>
          <p:nvPr>
            <p:ph type="sldNum" sz="quarter" idx="12"/>
          </p:nvPr>
        </p:nvSpPr>
        <p:spPr/>
        <p:txBody>
          <a:bodyPr/>
          <a:lstStyle>
            <a:lvl1pPr>
              <a:defRPr/>
            </a:lvl1pPr>
          </a:lstStyle>
          <a:p>
            <a:fld id="{740438C1-F8E7-4250-A921-85A6411309AA}" type="slidenum">
              <a:rPr lang="en-GB" altLang="en-US"/>
              <a:pPr/>
              <a:t>‹#›</a:t>
            </a:fld>
            <a:endParaRPr lang="en-GB" altLang="en-US"/>
          </a:p>
        </p:txBody>
      </p:sp>
    </p:spTree>
    <p:extLst>
      <p:ext uri="{BB962C8B-B14F-4D97-AF65-F5344CB8AC3E}">
        <p14:creationId xmlns:p14="http://schemas.microsoft.com/office/powerpoint/2010/main" val="16785827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14732A26-5807-99AC-556D-7ECD079A753A}"/>
              </a:ext>
            </a:extLst>
          </p:cNvPr>
          <p:cNvSpPr>
            <a:spLocks noGrp="1"/>
          </p:cNvSpPr>
          <p:nvPr>
            <p:ph type="dt" sz="half" idx="10"/>
          </p:nvPr>
        </p:nvSpPr>
        <p:spPr/>
        <p:txBody>
          <a:bodyPr/>
          <a:lstStyle>
            <a:lvl1pPr>
              <a:defRPr/>
            </a:lvl1pPr>
          </a:lstStyle>
          <a:p>
            <a:pPr>
              <a:defRPr/>
            </a:pPr>
            <a:endParaRPr lang="en-GB"/>
          </a:p>
        </p:txBody>
      </p:sp>
      <p:sp>
        <p:nvSpPr>
          <p:cNvPr id="8" name="Footer Placeholder 2">
            <a:extLst>
              <a:ext uri="{FF2B5EF4-FFF2-40B4-BE49-F238E27FC236}">
                <a16:creationId xmlns:a16="http://schemas.microsoft.com/office/drawing/2014/main" id="{FD41A8A4-63D6-5F93-7C94-70A9695452A2}"/>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6222447-1C72-4E5B-3D77-040363ABE488}"/>
              </a:ext>
            </a:extLst>
          </p:cNvPr>
          <p:cNvSpPr>
            <a:spLocks noGrp="1"/>
          </p:cNvSpPr>
          <p:nvPr>
            <p:ph type="sldNum" sz="quarter" idx="12"/>
          </p:nvPr>
        </p:nvSpPr>
        <p:spPr/>
        <p:txBody>
          <a:bodyPr/>
          <a:lstStyle>
            <a:lvl1pPr>
              <a:defRPr/>
            </a:lvl1pPr>
          </a:lstStyle>
          <a:p>
            <a:fld id="{4799CC69-1FE2-46BD-83B5-D02ACCF562A2}" type="slidenum">
              <a:rPr lang="en-GB" altLang="en-US"/>
              <a:pPr/>
              <a:t>‹#›</a:t>
            </a:fld>
            <a:endParaRPr lang="en-GB" altLang="en-US"/>
          </a:p>
        </p:txBody>
      </p:sp>
    </p:spTree>
    <p:extLst>
      <p:ext uri="{BB962C8B-B14F-4D97-AF65-F5344CB8AC3E}">
        <p14:creationId xmlns:p14="http://schemas.microsoft.com/office/powerpoint/2010/main" val="12209908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A032B3F1-924E-219A-AA62-6661FBB021B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9ABAAEEB-F7F0-A63A-33CE-AFC56CBF15D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3CB9ED14-FEC3-8E34-8643-26E4C011F0CE}"/>
              </a:ext>
            </a:extLst>
          </p:cNvPr>
          <p:cNvSpPr>
            <a:spLocks noGrp="1"/>
          </p:cNvSpPr>
          <p:nvPr>
            <p:ph type="sldNum" sz="quarter" idx="12"/>
          </p:nvPr>
        </p:nvSpPr>
        <p:spPr/>
        <p:txBody>
          <a:bodyPr/>
          <a:lstStyle>
            <a:lvl1pPr>
              <a:defRPr/>
            </a:lvl1pPr>
          </a:lstStyle>
          <a:p>
            <a:fld id="{58AFF8A7-9FB1-4152-B24F-E75A23FBF36C}" type="slidenum">
              <a:rPr lang="en-GB" altLang="en-US"/>
              <a:pPr/>
              <a:t>‹#›</a:t>
            </a:fld>
            <a:endParaRPr lang="en-GB" altLang="en-US"/>
          </a:p>
        </p:txBody>
      </p:sp>
    </p:spTree>
    <p:extLst>
      <p:ext uri="{BB962C8B-B14F-4D97-AF65-F5344CB8AC3E}">
        <p14:creationId xmlns:p14="http://schemas.microsoft.com/office/powerpoint/2010/main" val="41604718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05739600-C926-8200-68BF-E5D8851832B1}"/>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D8409317-BA97-9C78-E293-EE1117F7E03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E36245B9-0D67-72D0-3713-FA11AB476046}"/>
              </a:ext>
            </a:extLst>
          </p:cNvPr>
          <p:cNvSpPr>
            <a:spLocks noGrp="1"/>
          </p:cNvSpPr>
          <p:nvPr>
            <p:ph type="sldNum" sz="quarter" idx="12"/>
          </p:nvPr>
        </p:nvSpPr>
        <p:spPr/>
        <p:txBody>
          <a:bodyPr/>
          <a:lstStyle>
            <a:lvl1pPr>
              <a:defRPr/>
            </a:lvl1pPr>
          </a:lstStyle>
          <a:p>
            <a:fld id="{3A407B74-6D2E-4B9A-AEE1-85E5F5F177B2}" type="slidenum">
              <a:rPr lang="en-GB" altLang="en-US"/>
              <a:pPr/>
              <a:t>‹#›</a:t>
            </a:fld>
            <a:endParaRPr lang="en-GB" altLang="en-US"/>
          </a:p>
        </p:txBody>
      </p:sp>
    </p:spTree>
    <p:extLst>
      <p:ext uri="{BB962C8B-B14F-4D97-AF65-F5344CB8AC3E}">
        <p14:creationId xmlns:p14="http://schemas.microsoft.com/office/powerpoint/2010/main" val="42761158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2D878FCA-7E66-6FE4-0C92-43FDA249CF1A}"/>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3F254E9D-94A0-81FD-7935-DDC75364A0A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EDDFED22-366D-0A8D-67DE-C24881AA8B27}"/>
              </a:ext>
            </a:extLst>
          </p:cNvPr>
          <p:cNvSpPr>
            <a:spLocks noGrp="1"/>
          </p:cNvSpPr>
          <p:nvPr>
            <p:ph type="sldNum" sz="quarter" idx="12"/>
          </p:nvPr>
        </p:nvSpPr>
        <p:spPr/>
        <p:txBody>
          <a:bodyPr/>
          <a:lstStyle>
            <a:lvl1pPr>
              <a:defRPr/>
            </a:lvl1pPr>
          </a:lstStyle>
          <a:p>
            <a:fld id="{BE332DFA-1A0A-4CCF-925B-944D0D87126C}" type="slidenum">
              <a:rPr lang="en-GB" altLang="en-US"/>
              <a:pPr/>
              <a:t>‹#›</a:t>
            </a:fld>
            <a:endParaRPr lang="en-GB" altLang="en-US"/>
          </a:p>
        </p:txBody>
      </p:sp>
    </p:spTree>
    <p:extLst>
      <p:ext uri="{BB962C8B-B14F-4D97-AF65-F5344CB8AC3E}">
        <p14:creationId xmlns:p14="http://schemas.microsoft.com/office/powerpoint/2010/main" val="24431909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438400" y="1166787"/>
            <a:ext cx="73152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FE13E7F6-410E-78D0-652A-36F254218C49}"/>
              </a:ext>
            </a:extLst>
          </p:cNvPr>
          <p:cNvSpPr>
            <a:spLocks noGrp="1"/>
          </p:cNvSpPr>
          <p:nvPr>
            <p:ph type="dt" sz="half" idx="10"/>
          </p:nvPr>
        </p:nvSpPr>
        <p:spPr/>
        <p:txBody>
          <a:bodyPr/>
          <a:lstStyle>
            <a:lvl1pPr>
              <a:defRPr/>
            </a:lvl1pPr>
          </a:lstStyle>
          <a:p>
            <a:pPr>
              <a:defRPr/>
            </a:pPr>
            <a:endParaRPr lang="en-GB"/>
          </a:p>
        </p:txBody>
      </p:sp>
      <p:sp>
        <p:nvSpPr>
          <p:cNvPr id="6" name="Footer Placeholder 2">
            <a:extLst>
              <a:ext uri="{FF2B5EF4-FFF2-40B4-BE49-F238E27FC236}">
                <a16:creationId xmlns:a16="http://schemas.microsoft.com/office/drawing/2014/main" id="{1D45F0DE-F0E8-B3AB-902F-3B9E58142BF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C4B60B75-DF92-416C-B1DA-023E3541843F}"/>
              </a:ext>
            </a:extLst>
          </p:cNvPr>
          <p:cNvSpPr>
            <a:spLocks noGrp="1"/>
          </p:cNvSpPr>
          <p:nvPr>
            <p:ph type="sldNum" sz="quarter" idx="12"/>
          </p:nvPr>
        </p:nvSpPr>
        <p:spPr/>
        <p:txBody>
          <a:bodyPr/>
          <a:lstStyle>
            <a:lvl1pPr>
              <a:defRPr/>
            </a:lvl1pPr>
          </a:lstStyle>
          <a:p>
            <a:fld id="{1FBA2478-C7A7-45E1-B01D-EE369394A695}" type="slidenum">
              <a:rPr lang="en-GB" altLang="en-US"/>
              <a:pPr/>
              <a:t>‹#›</a:t>
            </a:fld>
            <a:endParaRPr lang="en-GB" altLang="en-US"/>
          </a:p>
        </p:txBody>
      </p:sp>
    </p:spTree>
    <p:extLst>
      <p:ext uri="{BB962C8B-B14F-4D97-AF65-F5344CB8AC3E}">
        <p14:creationId xmlns:p14="http://schemas.microsoft.com/office/powerpoint/2010/main" val="2756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E4DB9C34-321C-E864-5C96-51A02D70F7E6}"/>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2791C4B8-71D5-A344-03D5-F0F5C7E8326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D5BC5FF0-7EB4-9509-E04B-4F02D2FB33F4}"/>
              </a:ext>
            </a:extLst>
          </p:cNvPr>
          <p:cNvSpPr>
            <a:spLocks noGrp="1"/>
          </p:cNvSpPr>
          <p:nvPr>
            <p:ph type="sldNum" sz="quarter" idx="12"/>
          </p:nvPr>
        </p:nvSpPr>
        <p:spPr/>
        <p:txBody>
          <a:bodyPr/>
          <a:lstStyle>
            <a:lvl1pPr>
              <a:defRPr/>
            </a:lvl1pPr>
          </a:lstStyle>
          <a:p>
            <a:fld id="{22AD2745-85A9-49C0-8995-7E0B62452C51}" type="slidenum">
              <a:rPr lang="en-GB" altLang="en-US"/>
              <a:pPr/>
              <a:t>‹#›</a:t>
            </a:fld>
            <a:endParaRPr lang="en-GB" altLang="en-US"/>
          </a:p>
        </p:txBody>
      </p:sp>
    </p:spTree>
    <p:extLst>
      <p:ext uri="{BB962C8B-B14F-4D97-AF65-F5344CB8AC3E}">
        <p14:creationId xmlns:p14="http://schemas.microsoft.com/office/powerpoint/2010/main" val="40844840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47414CC-E0F0-A99D-7661-8131A8770370}"/>
              </a:ext>
            </a:extLst>
          </p:cNvPr>
          <p:cNvSpPr>
            <a:spLocks noGrp="1"/>
          </p:cNvSpPr>
          <p:nvPr>
            <p:ph type="dt" sz="half" idx="10"/>
          </p:nvPr>
        </p:nvSpPr>
        <p:spPr/>
        <p:txBody>
          <a:bodyPr/>
          <a:lstStyle>
            <a:lvl1pPr>
              <a:defRPr/>
            </a:lvl1pPr>
          </a:lstStyle>
          <a:p>
            <a:pPr>
              <a:defRPr/>
            </a:pPr>
            <a:endParaRPr lang="en-GB"/>
          </a:p>
        </p:txBody>
      </p:sp>
      <p:sp>
        <p:nvSpPr>
          <p:cNvPr id="5" name="Footer Placeholder 2">
            <a:extLst>
              <a:ext uri="{FF2B5EF4-FFF2-40B4-BE49-F238E27FC236}">
                <a16:creationId xmlns:a16="http://schemas.microsoft.com/office/drawing/2014/main" id="{57C815D0-7878-6827-32D6-D773B7A5794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D26204B9-E634-8283-931A-33B260D0163B}"/>
              </a:ext>
            </a:extLst>
          </p:cNvPr>
          <p:cNvSpPr>
            <a:spLocks noGrp="1"/>
          </p:cNvSpPr>
          <p:nvPr>
            <p:ph type="sldNum" sz="quarter" idx="12"/>
          </p:nvPr>
        </p:nvSpPr>
        <p:spPr/>
        <p:txBody>
          <a:bodyPr/>
          <a:lstStyle>
            <a:lvl1pPr>
              <a:defRPr/>
            </a:lvl1pPr>
          </a:lstStyle>
          <a:p>
            <a:fld id="{F709B620-FF2D-43CB-9A73-BC6BBB5A5240}" type="slidenum">
              <a:rPr lang="en-GB" altLang="en-US"/>
              <a:pPr/>
              <a:t>‹#›</a:t>
            </a:fld>
            <a:endParaRPr lang="en-GB" altLang="en-US"/>
          </a:p>
        </p:txBody>
      </p:sp>
    </p:spTree>
    <p:extLst>
      <p:ext uri="{BB962C8B-B14F-4D97-AF65-F5344CB8AC3E}">
        <p14:creationId xmlns:p14="http://schemas.microsoft.com/office/powerpoint/2010/main" val="3529131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D8DA9DAA-006C-4F4B-980E-E3DF019B24E2}" type="slidenum">
              <a:rPr lang="en-US" smtClean="0"/>
              <a:t>‹#›</a:t>
            </a:fld>
            <a:endParaRPr lang="en-US" dirty="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9F129F31-A41C-3735-C682-07EEA37625BC}"/>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1027" name="Text Placeholder 12">
            <a:extLst>
              <a:ext uri="{FF2B5EF4-FFF2-40B4-BE49-F238E27FC236}">
                <a16:creationId xmlns:a16="http://schemas.microsoft.com/office/drawing/2014/main" id="{4A3EBEA3-AE1D-EF63-D821-D72E2A73B122}"/>
              </a:ext>
            </a:extLst>
          </p:cNvPr>
          <p:cNvSpPr>
            <a:spLocks noGrp="1"/>
          </p:cNvSpPr>
          <p:nvPr>
            <p:ph type="body" idx="1"/>
          </p:nvPr>
        </p:nvSpPr>
        <p:spPr bwMode="auto">
          <a:xfrm>
            <a:off x="609600" y="1600201"/>
            <a:ext cx="109728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F87AC418-386F-C574-5D81-DB273BDAEF07}"/>
              </a:ext>
            </a:extLst>
          </p:cNvPr>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cs typeface="Arial" charset="0"/>
              </a:defRPr>
            </a:lvl1pPr>
          </a:lstStyle>
          <a:p>
            <a:pPr>
              <a:defRPr/>
            </a:pPr>
            <a:endParaRPr lang="en-GB"/>
          </a:p>
        </p:txBody>
      </p:sp>
      <p:sp>
        <p:nvSpPr>
          <p:cNvPr id="3" name="Footer Placeholder 2">
            <a:extLst>
              <a:ext uri="{FF2B5EF4-FFF2-40B4-BE49-F238E27FC236}">
                <a16:creationId xmlns:a16="http://schemas.microsoft.com/office/drawing/2014/main" id="{4B44B1FD-AF02-2D46-BFA0-5255D48AD85F}"/>
              </a:ext>
            </a:extLst>
          </p:cNvPr>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cs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8A412B2E-A45E-CFEF-ED44-89DA1821B59A}"/>
              </a:ext>
            </a:extLst>
          </p:cNvPr>
          <p:cNvSpPr>
            <a:spLocks noGrp="1"/>
          </p:cNvSpPr>
          <p:nvPr>
            <p:ph type="sldNum" sz="quarter" idx="4"/>
          </p:nvPr>
        </p:nvSpPr>
        <p:spPr>
          <a:xfrm>
            <a:off x="10566400" y="6416676"/>
            <a:ext cx="1016000" cy="365125"/>
          </a:xfrm>
          <a:prstGeom prst="rect">
            <a:avLst/>
          </a:prstGeom>
        </p:spPr>
        <p:txBody>
          <a:bodyPr vert="horz" wrap="square" lIns="0" tIns="45720" rIns="0" bIns="45720" numCol="1" anchor="b" anchorCtr="0" compatLnSpc="1">
            <a:prstTxWarp prst="textNoShape">
              <a:avLst/>
            </a:prstTxWarp>
          </a:bodyPr>
          <a:lstStyle>
            <a:lvl1pPr algn="r">
              <a:defRPr sz="1200">
                <a:solidFill>
                  <a:srgbClr val="BCBCBC"/>
                </a:solidFill>
              </a:defRPr>
            </a:lvl1pPr>
          </a:lstStyle>
          <a:p>
            <a:fld id="{07786649-12BF-462B-9FAB-A2AFF2F501E5}" type="slidenum">
              <a:rPr lang="en-GB" altLang="en-US"/>
              <a:pPr/>
              <a:t>‹#›</a:t>
            </a:fld>
            <a:endParaRPr lang="en-GB" altLang="en-US"/>
          </a:p>
        </p:txBody>
      </p:sp>
    </p:spTree>
    <p:extLst>
      <p:ext uri="{BB962C8B-B14F-4D97-AF65-F5344CB8AC3E}">
        <p14:creationId xmlns:p14="http://schemas.microsoft.com/office/powerpoint/2010/main" val="3482282054"/>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anose="020B0602030504020204" pitchFamily="34" charset="0"/>
        </a:defRPr>
      </a:lvl2pPr>
      <a:lvl3pPr algn="ctr" rtl="0" fontAlgn="base">
        <a:spcBef>
          <a:spcPct val="0"/>
        </a:spcBef>
        <a:spcAft>
          <a:spcPct val="0"/>
        </a:spcAft>
        <a:defRPr sz="4100" b="1">
          <a:solidFill>
            <a:schemeClr val="tx1"/>
          </a:solidFill>
          <a:latin typeface="Lucida Sans" panose="020B0602030504020204" pitchFamily="34" charset="0"/>
        </a:defRPr>
      </a:lvl3pPr>
      <a:lvl4pPr algn="ctr" rtl="0" fontAlgn="base">
        <a:spcBef>
          <a:spcPct val="0"/>
        </a:spcBef>
        <a:spcAft>
          <a:spcPct val="0"/>
        </a:spcAft>
        <a:defRPr sz="4100" b="1">
          <a:solidFill>
            <a:schemeClr val="tx1"/>
          </a:solidFill>
          <a:latin typeface="Lucida Sans" panose="020B0602030504020204" pitchFamily="34" charset="0"/>
        </a:defRPr>
      </a:lvl4pPr>
      <a:lvl5pPr algn="ctr" rtl="0" fontAlgn="base">
        <a:spcBef>
          <a:spcPct val="0"/>
        </a:spcBef>
        <a:spcAft>
          <a:spcPct val="0"/>
        </a:spcAft>
        <a:defRPr sz="4100" b="1">
          <a:solidFill>
            <a:schemeClr val="tx1"/>
          </a:solidFill>
          <a:latin typeface="Lucida Sans" panose="020B0602030504020204" pitchFamily="34" charset="0"/>
        </a:defRPr>
      </a:lvl5pPr>
      <a:lvl6pPr marL="457200" algn="ctr" rtl="0" fontAlgn="base">
        <a:spcBef>
          <a:spcPct val="0"/>
        </a:spcBef>
        <a:spcAft>
          <a:spcPct val="0"/>
        </a:spcAft>
        <a:defRPr sz="4100" b="1">
          <a:solidFill>
            <a:schemeClr val="tx1"/>
          </a:solidFill>
          <a:latin typeface="Lucida Sans" panose="020B0602030504020204" pitchFamily="34" charset="0"/>
        </a:defRPr>
      </a:lvl6pPr>
      <a:lvl7pPr marL="914400" algn="ctr" rtl="0" fontAlgn="base">
        <a:spcBef>
          <a:spcPct val="0"/>
        </a:spcBef>
        <a:spcAft>
          <a:spcPct val="0"/>
        </a:spcAft>
        <a:defRPr sz="4100" b="1">
          <a:solidFill>
            <a:schemeClr val="tx1"/>
          </a:solidFill>
          <a:latin typeface="Lucida Sans" panose="020B0602030504020204" pitchFamily="34" charset="0"/>
        </a:defRPr>
      </a:lvl7pPr>
      <a:lvl8pPr marL="1371600" algn="ctr" rtl="0" fontAlgn="base">
        <a:spcBef>
          <a:spcPct val="0"/>
        </a:spcBef>
        <a:spcAft>
          <a:spcPct val="0"/>
        </a:spcAft>
        <a:defRPr sz="4100" b="1">
          <a:solidFill>
            <a:schemeClr val="tx1"/>
          </a:solidFill>
          <a:latin typeface="Lucida Sans" panose="020B0602030504020204" pitchFamily="34" charset="0"/>
        </a:defRPr>
      </a:lvl8pPr>
      <a:lvl9pPr marL="1828800" algn="ctr" rtl="0" fontAlgn="base">
        <a:spcBef>
          <a:spcPct val="0"/>
        </a:spcBef>
        <a:spcAft>
          <a:spcPct val="0"/>
        </a:spcAft>
        <a:defRPr sz="4100" b="1">
          <a:solidFill>
            <a:schemeClr val="tx1"/>
          </a:solidFill>
          <a:latin typeface="Lucida Sans" panose="020B0602030504020204" pitchFamily="34" charset="0"/>
        </a:defRPr>
      </a:lvl9pPr>
    </p:titleStyle>
    <p:bodyStyle>
      <a:lvl1pPr marL="547688" indent="-411163" algn="l" rtl="0" fontAlgn="base">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a:xfrm>
            <a:off x="1355957" y="1347733"/>
            <a:ext cx="8328631" cy="2843784"/>
          </a:xfrm>
        </p:spPr>
        <p:txBody>
          <a:bodyPr/>
          <a:lstStyle/>
          <a:p>
            <a:r>
              <a:rPr lang="en-GB" dirty="0"/>
              <a:t>Douglas McGregor &amp;</a:t>
            </a:r>
            <a:br>
              <a:rPr lang="en-GB" dirty="0"/>
            </a:br>
            <a:r>
              <a:rPr lang="en-GB" dirty="0"/>
              <a:t>Abraham Maslow</a:t>
            </a:r>
            <a:endParaRPr lang="en-US"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p:txBody>
          <a:bodyPr/>
          <a:lstStyle/>
          <a:p>
            <a:r>
              <a:rPr lang="en-US" sz="2000" dirty="0">
                <a:solidFill>
                  <a:schemeClr val="bg1"/>
                </a:solidFill>
              </a:rPr>
              <a:t>Rhodri Thomas</a:t>
            </a:r>
          </a:p>
          <a:p>
            <a:endParaRPr lang="en-US" dirty="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404219" y="2609548"/>
            <a:ext cx="5833872" cy="2276856"/>
          </a:xfrm>
        </p:spPr>
        <p:txBody>
          <a:bodyPr>
            <a:normAutofit fontScale="90000"/>
          </a:bodyPr>
          <a:lstStyle/>
          <a:p>
            <a:r>
              <a:rPr lang="en-US" dirty="0" err="1"/>
              <a:t>McGregors</a:t>
            </a:r>
            <a:br>
              <a:rPr lang="en-US" dirty="0"/>
            </a:br>
            <a:r>
              <a:rPr lang="en-US" dirty="0"/>
              <a:t>X and Y theory</a:t>
            </a:r>
          </a:p>
        </p:txBody>
      </p:sp>
      <p:pic>
        <p:nvPicPr>
          <p:cNvPr id="6" name="Picture Placeholder 5" descr="mountains at sunset">
            <a:extLst>
              <a:ext uri="{FF2B5EF4-FFF2-40B4-BE49-F238E27FC236}">
                <a16:creationId xmlns:a16="http://schemas.microsoft.com/office/drawing/2014/main" id="{4642631A-6ABE-41EA-A308-9CF1230F1421}"/>
              </a:ext>
            </a:extLst>
          </p:cNvPr>
          <p:cNvPicPr>
            <a:picLocks noGrp="1" noChangeAspect="1"/>
          </p:cNvPicPr>
          <p:nvPr>
            <p:ph type="pic" sz="quarter" idx="14"/>
          </p:nvPr>
        </p:nvPicPr>
        <p:blipFill rotWithShape="1">
          <a:blip r:embed="rId2"/>
          <a:srcRect/>
          <a:stretch/>
        </p:blipFill>
        <p:spPr/>
      </p:pic>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p:txBody>
          <a:bodyPr/>
          <a:lstStyle/>
          <a:p>
            <a:fld id="{D8DA9DAA-006C-4F4B-980E-E3DF019B24E2}" type="slidenum">
              <a:rPr lang="en-US" smtClean="0"/>
              <a:pPr/>
              <a:t>2</a:t>
            </a:fld>
            <a:endParaRPr lang="en-US" dirty="0"/>
          </a:p>
        </p:txBody>
      </p:sp>
    </p:spTree>
    <p:extLst>
      <p:ext uri="{BB962C8B-B14F-4D97-AF65-F5344CB8AC3E}">
        <p14:creationId xmlns:p14="http://schemas.microsoft.com/office/powerpoint/2010/main" val="1613598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p:txBody>
          <a:bodyPr/>
          <a:lstStyle/>
          <a:p>
            <a:r>
              <a:rPr lang="en-US" sz="5400" dirty="0"/>
              <a:t>Introduction</a:t>
            </a:r>
            <a:endParaRPr lang="en-US" dirty="0"/>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p:txBody>
          <a:bodyPr/>
          <a:lstStyle/>
          <a:p>
            <a:r>
              <a:rPr lang="en-GB" dirty="0"/>
              <a:t>In 1960 McGregor published his book ‘The Human Side of Enterprise, in which he put forward two sets of assumptions in relation to human behaviour . These sets of assumptions are presented as Theory X and Theory Y. Management has to use either set of needs to motivate people. </a:t>
            </a:r>
            <a:endParaRPr lang="en-US" dirty="0"/>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2"/>
          <a:srcRect l="71" r="71"/>
          <a:stretch/>
        </p:blipFill>
        <p:spPr/>
      </p:pic>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p:txBody>
          <a:bodyPr/>
          <a:lstStyle/>
          <a:p>
            <a:r>
              <a:rPr lang="en-US" dirty="0" err="1"/>
              <a:t>McGregors</a:t>
            </a:r>
            <a:r>
              <a:rPr lang="en-US" dirty="0"/>
              <a:t> X and Y Theory</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a:lstStyle/>
          <a:p>
            <a:fld id="{D8DA9DAA-006C-4F4B-980E-E3DF019B24E2}" type="slidenum">
              <a:rPr lang="en-US" smtClean="0"/>
              <a:pPr/>
              <a:t>3</a:t>
            </a:fld>
            <a:endParaRPr lang="en-US" dirty="0"/>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a:xfrm>
            <a:off x="8610600" y="6356350"/>
            <a:ext cx="2743200" cy="365125"/>
          </a:xfrm>
        </p:spPr>
        <p:txBody>
          <a:bodyPr/>
          <a:lstStyle/>
          <a:p>
            <a:fld id="{D8DA9DAA-006C-4F4B-980E-E3DF019B24E2}" type="slidenum">
              <a:rPr lang="en-US" b="1" cap="all" spc="100" smtClean="0">
                <a:solidFill>
                  <a:schemeClr val="accent2"/>
                </a:solidFill>
              </a:rPr>
              <a:t>4</a:t>
            </a:fld>
            <a:endParaRPr lang="en-US" b="1" cap="all" spc="100" dirty="0">
              <a:solidFill>
                <a:schemeClr val="accent2"/>
              </a:solidFill>
            </a:endParaRPr>
          </a:p>
        </p:txBody>
      </p:sp>
      <p:sp>
        <p:nvSpPr>
          <p:cNvPr id="6" name="TextBox 5">
            <a:extLst>
              <a:ext uri="{FF2B5EF4-FFF2-40B4-BE49-F238E27FC236}">
                <a16:creationId xmlns:a16="http://schemas.microsoft.com/office/drawing/2014/main" id="{3486DB2F-5CD4-2911-63F3-169C2789DFE9}"/>
              </a:ext>
            </a:extLst>
          </p:cNvPr>
          <p:cNvSpPr txBox="1"/>
          <p:nvPr/>
        </p:nvSpPr>
        <p:spPr>
          <a:xfrm>
            <a:off x="1184693" y="1690688"/>
            <a:ext cx="10282687" cy="3539430"/>
          </a:xfrm>
          <a:prstGeom prst="rect">
            <a:avLst/>
          </a:prstGeom>
          <a:noFill/>
        </p:spPr>
        <p:txBody>
          <a:bodyPr wrap="square">
            <a:spAutoFit/>
          </a:bodyPr>
          <a:lstStyle/>
          <a:p>
            <a:pPr algn="l"/>
            <a:r>
              <a:rPr lang="en-GB" sz="3200" b="0" i="0" dirty="0">
                <a:solidFill>
                  <a:srgbClr val="000000"/>
                </a:solidFill>
                <a:effectLst/>
                <a:latin typeface="ff1"/>
              </a:rPr>
              <a:t>McGregor’s Theory</a:t>
            </a:r>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0"/>
              </a:rPr>
              <a:t> </a:t>
            </a:r>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1"/>
              </a:rPr>
              <a:t>•</a:t>
            </a:r>
            <a:r>
              <a:rPr lang="en-GB" sz="3200" dirty="0">
                <a:solidFill>
                  <a:srgbClr val="000000"/>
                </a:solidFill>
                <a:latin typeface="Roboto" panose="02000000000000000000" pitchFamily="2" charset="0"/>
              </a:rPr>
              <a:t> </a:t>
            </a:r>
            <a:r>
              <a:rPr lang="en-GB" sz="3200" b="0" i="0" dirty="0">
                <a:solidFill>
                  <a:srgbClr val="000000"/>
                </a:solidFill>
                <a:effectLst/>
                <a:latin typeface="ff0"/>
              </a:rPr>
              <a:t>McGregor looked at the way in which employers and employees traditionally viewed work.</a:t>
            </a:r>
          </a:p>
          <a:p>
            <a:pPr algn="l"/>
            <a:endParaRPr lang="en-GB" sz="3200" b="0" i="0" dirty="0">
              <a:solidFill>
                <a:srgbClr val="000000"/>
              </a:solidFill>
              <a:effectLst/>
              <a:latin typeface="Roboto" panose="02000000000000000000" pitchFamily="2" charset="0"/>
            </a:endParaRPr>
          </a:p>
          <a:p>
            <a:pPr algn="l"/>
            <a:r>
              <a:rPr lang="en-GB" sz="3200" b="0" i="0" dirty="0">
                <a:solidFill>
                  <a:srgbClr val="000000"/>
                </a:solidFill>
                <a:effectLst/>
                <a:latin typeface="ff1"/>
              </a:rPr>
              <a:t> –</a:t>
            </a:r>
            <a:r>
              <a:rPr lang="en-GB" sz="3200" dirty="0">
                <a:solidFill>
                  <a:srgbClr val="000000"/>
                </a:solidFill>
                <a:latin typeface="Roboto" panose="02000000000000000000" pitchFamily="2" charset="0"/>
              </a:rPr>
              <a:t> </a:t>
            </a:r>
            <a:r>
              <a:rPr lang="en-GB" sz="3200" b="0" i="0" dirty="0">
                <a:solidFill>
                  <a:srgbClr val="000000"/>
                </a:solidFill>
                <a:effectLst/>
                <a:latin typeface="ff0"/>
              </a:rPr>
              <a:t>The employer paid the money and gave instructions, and the worker did the job without asking questions (THEORY X)</a:t>
            </a:r>
            <a:endParaRPr lang="en-GB" sz="3200" b="0" i="0"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78391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p:txBody>
          <a:bodyPr/>
          <a:lstStyle/>
          <a:p>
            <a:r>
              <a:rPr lang="en-US" b="1" cap="all" spc="400" dirty="0">
                <a:solidFill>
                  <a:schemeClr val="bg1"/>
                </a:solidFill>
                <a:latin typeface="+mn-lt"/>
              </a:rPr>
              <a:t>Theory X </a:t>
            </a:r>
            <a:br>
              <a:rPr lang="en-US" b="1" cap="all" spc="400" dirty="0">
                <a:solidFill>
                  <a:schemeClr val="bg1"/>
                </a:solidFill>
                <a:latin typeface="+mn-lt"/>
              </a:rPr>
            </a:br>
            <a:r>
              <a:rPr lang="en-US" b="1" cap="all" spc="400" dirty="0">
                <a:solidFill>
                  <a:schemeClr val="bg1"/>
                </a:solidFill>
                <a:latin typeface="+mn-lt"/>
              </a:rPr>
              <a:t>(Type Workers)</a:t>
            </a:r>
            <a:endParaRPr lang="en-US" dirty="0"/>
          </a:p>
        </p:txBody>
      </p:sp>
    </p:spTree>
    <p:extLst>
      <p:ext uri="{BB962C8B-B14F-4D97-AF65-F5344CB8AC3E}">
        <p14:creationId xmlns:p14="http://schemas.microsoft.com/office/powerpoint/2010/main" val="2227882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AED1C72-88AD-45EF-1E68-EC6D435E55AC}"/>
              </a:ext>
            </a:extLst>
          </p:cNvPr>
          <p:cNvSpPr>
            <a:spLocks noGrp="1"/>
          </p:cNvSpPr>
          <p:nvPr>
            <p:ph type="subTitle" idx="1"/>
          </p:nvPr>
        </p:nvSpPr>
        <p:spPr>
          <a:xfrm>
            <a:off x="1650521" y="1012165"/>
            <a:ext cx="6222521" cy="5474898"/>
          </a:xfrm>
        </p:spPr>
        <p:txBody>
          <a:bodyPr>
            <a:normAutofit/>
          </a:bodyPr>
          <a:lstStyle/>
          <a:p>
            <a:pPr algn="l"/>
            <a:endParaRPr lang="en-GB" sz="2600" b="0" i="0" dirty="0">
              <a:solidFill>
                <a:srgbClr val="000000"/>
              </a:solidFill>
              <a:effectLst/>
              <a:latin typeface="ff1"/>
            </a:endParaRPr>
          </a:p>
          <a:p>
            <a:pPr algn="l"/>
            <a:r>
              <a:rPr lang="en-GB" sz="2600" b="0" i="0" dirty="0">
                <a:solidFill>
                  <a:srgbClr val="000000"/>
                </a:solidFill>
                <a:effectLst/>
                <a:latin typeface="ff1"/>
              </a:rPr>
              <a:t>• Don’t like working</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Do as little as they can get away with</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•Don’t like things to change</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Need to be told what to do</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Cant be trusted to make a decision</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Are only interested in MONEY</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Must be closely watched</a:t>
            </a:r>
            <a:endParaRPr lang="en-GB" sz="2600" b="0" i="0" dirty="0">
              <a:solidFill>
                <a:srgbClr val="000000"/>
              </a:solidFill>
              <a:effectLst/>
              <a:latin typeface="Roboto" panose="02000000000000000000" pitchFamily="2" charset="0"/>
            </a:endParaRPr>
          </a:p>
          <a:p>
            <a:pPr algn="l"/>
            <a:r>
              <a:rPr lang="en-GB" sz="2600" b="0" i="0" dirty="0">
                <a:solidFill>
                  <a:srgbClr val="000000"/>
                </a:solidFill>
                <a:effectLst/>
                <a:latin typeface="ff1"/>
              </a:rPr>
              <a:t>•</a:t>
            </a:r>
            <a:r>
              <a:rPr lang="en-GB" sz="2600" b="0" i="0" dirty="0">
                <a:solidFill>
                  <a:srgbClr val="000000"/>
                </a:solidFill>
                <a:effectLst/>
                <a:latin typeface="ff0"/>
              </a:rPr>
              <a:t>Cant be trusted or relied upon</a:t>
            </a:r>
            <a:endParaRPr lang="en-GB" sz="2600" b="0" i="0" dirty="0">
              <a:solidFill>
                <a:srgbClr val="000000"/>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182973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p:txBody>
          <a:bodyPr/>
          <a:lstStyle/>
          <a:p>
            <a:r>
              <a:rPr lang="en-US" b="1" cap="all" spc="400" dirty="0">
                <a:solidFill>
                  <a:schemeClr val="bg1"/>
                </a:solidFill>
                <a:latin typeface="+mn-lt"/>
              </a:rPr>
              <a:t>Theory y </a:t>
            </a:r>
            <a:br>
              <a:rPr lang="en-US" b="1" cap="all" spc="400" dirty="0">
                <a:solidFill>
                  <a:schemeClr val="bg1"/>
                </a:solidFill>
                <a:latin typeface="+mn-lt"/>
              </a:rPr>
            </a:br>
            <a:r>
              <a:rPr lang="en-US" b="1" cap="all" spc="400" dirty="0">
                <a:solidFill>
                  <a:schemeClr val="bg1"/>
                </a:solidFill>
                <a:latin typeface="+mn-lt"/>
              </a:rPr>
              <a:t>(Type Workers)</a:t>
            </a:r>
            <a:endParaRPr lang="en-US" dirty="0"/>
          </a:p>
        </p:txBody>
      </p:sp>
    </p:spTree>
    <p:extLst>
      <p:ext uri="{BB962C8B-B14F-4D97-AF65-F5344CB8AC3E}">
        <p14:creationId xmlns:p14="http://schemas.microsoft.com/office/powerpoint/2010/main" val="3965466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descr="Team SmartArt graphic">
            <a:extLst>
              <a:ext uri="{FF2B5EF4-FFF2-40B4-BE49-F238E27FC236}">
                <a16:creationId xmlns:a16="http://schemas.microsoft.com/office/drawing/2014/main" id="{03C6056F-38E4-47B4-87B7-F1F7D129B648}"/>
              </a:ext>
            </a:extLst>
          </p:cNvPr>
          <p:cNvGraphicFramePr>
            <a:graphicFrameLocks noGrp="1"/>
          </p:cNvGraphicFramePr>
          <p:nvPr>
            <p:ph idx="1"/>
            <p:extLst>
              <p:ext uri="{D42A27DB-BD31-4B8C-83A1-F6EECF244321}">
                <p14:modId xmlns:p14="http://schemas.microsoft.com/office/powerpoint/2010/main" val="770685074"/>
              </p:ext>
            </p:extLst>
          </p:nvPr>
        </p:nvGraphicFramePr>
        <p:xfrm>
          <a:off x="576263" y="1825625"/>
          <a:ext cx="107711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a:lstStyle/>
          <a:p>
            <a:fld id="{D8DA9DAA-006C-4F4B-980E-E3DF019B24E2}" type="slidenum">
              <a:rPr lang="en-US" smtClean="0"/>
              <a:pPr/>
              <a:t>8</a:t>
            </a:fld>
            <a:endParaRPr lang="en-US" dirty="0"/>
          </a:p>
        </p:txBody>
      </p:sp>
      <p:pic>
        <p:nvPicPr>
          <p:cNvPr id="8" name="Picture 7">
            <a:extLst>
              <a:ext uri="{FF2B5EF4-FFF2-40B4-BE49-F238E27FC236}">
                <a16:creationId xmlns:a16="http://schemas.microsoft.com/office/drawing/2014/main" id="{796FF272-0CF1-693C-37E8-142F08FF73CA}"/>
              </a:ext>
            </a:extLst>
          </p:cNvPr>
          <p:cNvPicPr>
            <a:picLocks noChangeAspect="1"/>
          </p:cNvPicPr>
          <p:nvPr/>
        </p:nvPicPr>
        <p:blipFill>
          <a:blip r:embed="rId7"/>
          <a:stretch>
            <a:fillRect/>
          </a:stretch>
        </p:blipFill>
        <p:spPr>
          <a:xfrm>
            <a:off x="999742" y="1711134"/>
            <a:ext cx="6736664" cy="3310415"/>
          </a:xfrm>
          <a:prstGeom prst="rect">
            <a:avLst/>
          </a:prstGeom>
        </p:spPr>
      </p:pic>
    </p:spTree>
    <p:extLst>
      <p:ext uri="{BB962C8B-B14F-4D97-AF65-F5344CB8AC3E}">
        <p14:creationId xmlns:p14="http://schemas.microsoft.com/office/powerpoint/2010/main" val="2270028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1CFA5DE-E073-6FF4-35C3-E75A19A18A6A}"/>
              </a:ext>
            </a:extLst>
          </p:cNvPr>
          <p:cNvSpPr>
            <a:spLocks noGrp="1"/>
          </p:cNvSpPr>
          <p:nvPr>
            <p:ph type="title"/>
          </p:nvPr>
        </p:nvSpPr>
        <p:spPr/>
        <p:txBody>
          <a:bodyPr/>
          <a:lstStyle/>
          <a:p>
            <a:pPr fontAlgn="auto">
              <a:spcAft>
                <a:spcPts val="0"/>
              </a:spcAft>
              <a:defRPr/>
            </a:pPr>
            <a:r>
              <a:rPr lang="en-GB"/>
              <a:t>Maslow</a:t>
            </a:r>
          </a:p>
        </p:txBody>
      </p:sp>
      <p:sp>
        <p:nvSpPr>
          <p:cNvPr id="28675" name="Content Placeholder 2">
            <a:extLst>
              <a:ext uri="{FF2B5EF4-FFF2-40B4-BE49-F238E27FC236}">
                <a16:creationId xmlns:a16="http://schemas.microsoft.com/office/drawing/2014/main" id="{B1DB0E85-94EC-8046-AACB-4DA59BEC2F56}"/>
              </a:ext>
            </a:extLst>
          </p:cNvPr>
          <p:cNvSpPr>
            <a:spLocks noGrp="1"/>
          </p:cNvSpPr>
          <p:nvPr>
            <p:ph idx="1"/>
          </p:nvPr>
        </p:nvSpPr>
        <p:spPr/>
        <p:txBody>
          <a:bodyPr/>
          <a:lstStyle/>
          <a:p>
            <a:r>
              <a:rPr lang="en-GB" altLang="en-US" dirty="0"/>
              <a:t> Abraham Maslow developed a Hierarchy of Needs model in 1934</a:t>
            </a:r>
          </a:p>
          <a:p>
            <a:endParaRPr lang="en-GB" altLang="en-US" dirty="0"/>
          </a:p>
          <a:p>
            <a:r>
              <a:rPr lang="en-GB" altLang="en-US" dirty="0"/>
              <a:t>To get a better understanding of:</a:t>
            </a:r>
          </a:p>
          <a:p>
            <a:endParaRPr lang="en-GB" altLang="en-US" dirty="0"/>
          </a:p>
          <a:p>
            <a:r>
              <a:rPr lang="en-GB" altLang="en-US" dirty="0"/>
              <a:t>What motivates people, what is their motive to do their work well and how can they be encouraged to perform even better? </a:t>
            </a:r>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a:extLst>
              <a:ext uri="{FF2B5EF4-FFF2-40B4-BE49-F238E27FC236}">
                <a16:creationId xmlns:a16="http://schemas.microsoft.com/office/drawing/2014/main" id="{A2061593-F39A-6ECD-0DE3-26D18EA07952}"/>
              </a:ext>
            </a:extLst>
          </p:cNvPr>
          <p:cNvSpPr>
            <a:spLocks noGrp="1"/>
          </p:cNvSpPr>
          <p:nvPr>
            <p:ph idx="1"/>
          </p:nvPr>
        </p:nvSpPr>
        <p:spPr/>
        <p:txBody>
          <a:bodyPr/>
          <a:lstStyle/>
          <a:p>
            <a:r>
              <a:rPr lang="en-GB" altLang="en-US"/>
              <a:t>According to Maslow people are always motivated to satisfy their needs both at home and at work. He does not make distinctions based on age. He categorized human needs into five hierarchical levels. </a:t>
            </a:r>
          </a:p>
          <a:p>
            <a:r>
              <a:rPr lang="en-GB" altLang="en-US"/>
              <a:t>He made the assumption that an advanced level can only be reached when the previous level of needs has been fulfilled.</a:t>
            </a: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FE0D311A-C366-4A86-9404-C0F5CBF9C811}"/>
              </a:ext>
            </a:extLst>
          </p:cNvPr>
          <p:cNvSpPr>
            <a:spLocks noGrp="1"/>
          </p:cNvSpPr>
          <p:nvPr>
            <p:ph type="sldNum" sz="quarter" idx="12"/>
          </p:nvPr>
        </p:nvSpPr>
        <p:spPr/>
        <p:txBody>
          <a:bodyPr/>
          <a:lstStyle/>
          <a:p>
            <a:fld id="{D8DA9DAA-006C-4F4B-980E-E3DF019B24E2}" type="slidenum">
              <a:rPr lang="en-US" smtClean="0"/>
              <a:pPr/>
              <a:t>11</a:t>
            </a:fld>
            <a:endParaRPr lang="en-US" dirty="0"/>
          </a:p>
        </p:txBody>
      </p:sp>
      <p:pic>
        <p:nvPicPr>
          <p:cNvPr id="1026" name="Picture 2" descr="See the source image">
            <a:extLst>
              <a:ext uri="{FF2B5EF4-FFF2-40B4-BE49-F238E27FC236}">
                <a16:creationId xmlns:a16="http://schemas.microsoft.com/office/drawing/2014/main" id="{F95C65DC-1C5C-251F-6BE0-BFD5D4EE0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774" y="0"/>
            <a:ext cx="108482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1473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B97B6F9D-D09F-12AE-A1E6-7326D141FB32}"/>
              </a:ext>
            </a:extLst>
          </p:cNvPr>
          <p:cNvSpPr txBox="1"/>
          <p:nvPr/>
        </p:nvSpPr>
        <p:spPr>
          <a:xfrm>
            <a:off x="885645" y="1309655"/>
            <a:ext cx="10460965" cy="4524315"/>
          </a:xfrm>
          <a:prstGeom prst="rect">
            <a:avLst/>
          </a:prstGeom>
          <a:noFill/>
        </p:spPr>
        <p:txBody>
          <a:bodyPr wrap="square">
            <a:spAutoFit/>
          </a:bodyPr>
          <a:lstStyle/>
          <a:p>
            <a:r>
              <a:rPr lang="en-GB" sz="2400" b="0" i="0" dirty="0">
                <a:solidFill>
                  <a:srgbClr val="16192B"/>
                </a:solidFill>
                <a:effectLst/>
                <a:latin typeface="haas grot text web"/>
              </a:rPr>
              <a:t>Drawing on Maslow's hierarchy of needs, McGregor argues that a need, once satisfied, no longer motivates. The company uses monetary rewards and benefits to satisfy employees' lower-level needs. Once those needs have been satisfied, the motivation disappears. Theory X management hinders the satisfaction of higher-level needs because it doesn't acknowledge that those needs are relevant in the workplace. As a result, the only way that employees can attempt to meet higher-level needs at work is to seek more compensation, so, predictably, they focus on monetary rewards. While money may not be the most effective way to </a:t>
            </a:r>
            <a:r>
              <a:rPr lang="en-GB" sz="2400" b="0" i="0" dirty="0" err="1">
                <a:solidFill>
                  <a:srgbClr val="16192B"/>
                </a:solidFill>
                <a:effectLst/>
                <a:latin typeface="haas grot text web"/>
              </a:rPr>
              <a:t>self-fulfillment</a:t>
            </a:r>
            <a:r>
              <a:rPr lang="en-GB" sz="2400" b="0" i="0" dirty="0">
                <a:solidFill>
                  <a:srgbClr val="16192B"/>
                </a:solidFill>
                <a:effectLst/>
                <a:latin typeface="haas grot text web"/>
              </a:rPr>
              <a:t>, it may be the only way available. People will use work to satisfy their lower needs and seek to satisfy their higher needs during their leisure time. However, employees can be most productive when their work goals align with their higher-level needs.</a:t>
            </a:r>
            <a:endParaRPr lang="en-GB" sz="2400" dirty="0"/>
          </a:p>
        </p:txBody>
      </p:sp>
    </p:spTree>
    <p:extLst>
      <p:ext uri="{BB962C8B-B14F-4D97-AF65-F5344CB8AC3E}">
        <p14:creationId xmlns:p14="http://schemas.microsoft.com/office/powerpoint/2010/main" val="1403455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2C1016-44F0-D8C9-72E8-3C0F177C0019}"/>
              </a:ext>
            </a:extLst>
          </p:cNvPr>
          <p:cNvSpPr txBox="1"/>
          <p:nvPr/>
        </p:nvSpPr>
        <p:spPr>
          <a:xfrm>
            <a:off x="120771" y="220893"/>
            <a:ext cx="11979214" cy="6740307"/>
          </a:xfrm>
          <a:prstGeom prst="rect">
            <a:avLst/>
          </a:prstGeom>
          <a:noFill/>
        </p:spPr>
        <p:txBody>
          <a:bodyPr wrap="square">
            <a:spAutoFit/>
          </a:bodyPr>
          <a:lstStyle/>
          <a:p>
            <a:pPr algn="l"/>
            <a:r>
              <a:rPr lang="en-GB" b="1" i="0" dirty="0">
                <a:effectLst/>
                <a:latin typeface="Raleway" panose="020B0604020202020204" pitchFamily="2" charset="0"/>
              </a:rPr>
              <a:t>What are the Characteristics of an X-Theory Manager?</a:t>
            </a:r>
          </a:p>
          <a:p>
            <a:pPr algn="l"/>
            <a:r>
              <a:rPr lang="en-GB" b="0" i="0" dirty="0">
                <a:effectLst/>
                <a:latin typeface="Raleway" panose="020B0604020202020204" pitchFamily="2" charset="0"/>
              </a:rPr>
              <a:t>Perhaps the most noticeable aspects of McGregor's XY Theory - and the easiest to illustrate - are found in the </a:t>
            </a:r>
            <a:r>
              <a:rPr lang="en-GB" b="1" i="0" dirty="0">
                <a:effectLst/>
                <a:latin typeface="Raleway" panose="020B0604020202020204" pitchFamily="2" charset="0"/>
              </a:rPr>
              <a:t>behaviours of autocratic managers and organisations which use autocratic management styles</a:t>
            </a:r>
            <a:r>
              <a:rPr lang="en-GB" b="0" i="0" dirty="0">
                <a:effectLst/>
                <a:latin typeface="Raleway" panose="020B0604020202020204" pitchFamily="2" charset="0"/>
              </a:rPr>
              <a:t>.</a:t>
            </a:r>
          </a:p>
          <a:p>
            <a:pPr algn="l"/>
            <a:r>
              <a:rPr lang="en-GB" b="1" i="0" u="sng" dirty="0">
                <a:effectLst/>
                <a:latin typeface="Raleway" panose="020B0604020202020204" pitchFamily="2" charset="0"/>
              </a:rPr>
              <a:t>Typically characteristics of an X-Theory manager are most or all of these:</a:t>
            </a:r>
            <a:endParaRPr lang="en-GB" b="0" i="0" dirty="0">
              <a:effectLst/>
              <a:latin typeface="Raleway" panose="020B0604020202020204" pitchFamily="2" charset="0"/>
            </a:endParaRPr>
          </a:p>
          <a:p>
            <a:pPr algn="l">
              <a:buFont typeface="Arial" panose="020B0604020202020204" pitchFamily="34" charset="0"/>
              <a:buChar char="•"/>
            </a:pPr>
            <a:r>
              <a:rPr lang="en-GB" b="0" i="0" dirty="0">
                <a:effectLst/>
                <a:latin typeface="Raleway" panose="020B0604020202020204" pitchFamily="2" charset="0"/>
              </a:rPr>
              <a:t>Results-driven and deadline-driven, to the exclusion of everything else</a:t>
            </a:r>
          </a:p>
          <a:p>
            <a:pPr algn="l">
              <a:buFont typeface="Arial" panose="020B0604020202020204" pitchFamily="34" charset="0"/>
              <a:buChar char="•"/>
            </a:pPr>
            <a:r>
              <a:rPr lang="en-GB" b="0" i="0" dirty="0">
                <a:effectLst/>
                <a:latin typeface="Raleway" panose="020B0604020202020204" pitchFamily="2" charset="0"/>
              </a:rPr>
              <a:t>Intolerant</a:t>
            </a:r>
          </a:p>
          <a:p>
            <a:pPr algn="l">
              <a:buFont typeface="Arial" panose="020B0604020202020204" pitchFamily="34" charset="0"/>
              <a:buChar char="•"/>
            </a:pPr>
            <a:r>
              <a:rPr lang="en-GB" b="0" i="0" dirty="0">
                <a:effectLst/>
                <a:latin typeface="Raleway" panose="020B0604020202020204" pitchFamily="2" charset="0"/>
              </a:rPr>
              <a:t>Issues deadlines and ultimatums</a:t>
            </a:r>
          </a:p>
          <a:p>
            <a:pPr algn="l">
              <a:buFont typeface="Arial" panose="020B0604020202020204" pitchFamily="34" charset="0"/>
              <a:buChar char="•"/>
            </a:pPr>
            <a:r>
              <a:rPr lang="en-GB" b="0" i="0" dirty="0">
                <a:effectLst/>
                <a:latin typeface="Raleway" panose="020B0604020202020204" pitchFamily="2" charset="0"/>
              </a:rPr>
              <a:t>Distant and detached</a:t>
            </a:r>
          </a:p>
          <a:p>
            <a:pPr algn="l">
              <a:buFont typeface="Arial" panose="020B0604020202020204" pitchFamily="34" charset="0"/>
              <a:buChar char="•"/>
            </a:pPr>
            <a:r>
              <a:rPr lang="en-GB" b="0" i="0" dirty="0">
                <a:effectLst/>
                <a:latin typeface="Raleway" panose="020B0604020202020204" pitchFamily="2" charset="0"/>
              </a:rPr>
              <a:t>Aloof and arrogant</a:t>
            </a:r>
          </a:p>
          <a:p>
            <a:pPr algn="l">
              <a:buFont typeface="Arial" panose="020B0604020202020204" pitchFamily="34" charset="0"/>
              <a:buChar char="•"/>
            </a:pPr>
            <a:r>
              <a:rPr lang="en-GB" b="0" i="0" dirty="0">
                <a:effectLst/>
                <a:latin typeface="Raleway" panose="020B0604020202020204" pitchFamily="2" charset="0"/>
              </a:rPr>
              <a:t>Elitist</a:t>
            </a:r>
          </a:p>
          <a:p>
            <a:pPr algn="l">
              <a:buFont typeface="Arial" panose="020B0604020202020204" pitchFamily="34" charset="0"/>
              <a:buChar char="•"/>
            </a:pPr>
            <a:r>
              <a:rPr lang="en-GB" b="0" i="0" dirty="0">
                <a:effectLst/>
                <a:latin typeface="Raleway" panose="020B0604020202020204" pitchFamily="2" charset="0"/>
              </a:rPr>
              <a:t>Short temper</a:t>
            </a:r>
          </a:p>
          <a:p>
            <a:pPr algn="l">
              <a:buFont typeface="Arial" panose="020B0604020202020204" pitchFamily="34" charset="0"/>
              <a:buChar char="•"/>
            </a:pPr>
            <a:r>
              <a:rPr lang="en-GB" b="0" i="0" dirty="0">
                <a:effectLst/>
                <a:latin typeface="Raleway" panose="020B0604020202020204" pitchFamily="2" charset="0"/>
              </a:rPr>
              <a:t>Shouts</a:t>
            </a:r>
          </a:p>
          <a:p>
            <a:pPr algn="l">
              <a:buFont typeface="Arial" panose="020B0604020202020204" pitchFamily="34" charset="0"/>
              <a:buChar char="•"/>
            </a:pPr>
            <a:r>
              <a:rPr lang="en-GB" b="0" i="0" dirty="0">
                <a:effectLst/>
                <a:latin typeface="Raleway" panose="020B0604020202020204" pitchFamily="2" charset="0"/>
              </a:rPr>
              <a:t>Issues instructions, directions, edicts</a:t>
            </a:r>
          </a:p>
          <a:p>
            <a:pPr algn="l">
              <a:buFont typeface="Arial" panose="020B0604020202020204" pitchFamily="34" charset="0"/>
              <a:buChar char="•"/>
            </a:pPr>
            <a:r>
              <a:rPr lang="en-GB" b="0" i="0" dirty="0">
                <a:effectLst/>
                <a:latin typeface="Raleway" panose="020B0604020202020204" pitchFamily="2" charset="0"/>
              </a:rPr>
              <a:t>Issues threats to make people follow instructions</a:t>
            </a:r>
          </a:p>
          <a:p>
            <a:pPr algn="l">
              <a:buFont typeface="Arial" panose="020B0604020202020204" pitchFamily="34" charset="0"/>
              <a:buChar char="•"/>
            </a:pPr>
            <a:r>
              <a:rPr lang="en-GB" b="0" i="0" dirty="0">
                <a:effectLst/>
                <a:latin typeface="Raleway" panose="020B0604020202020204" pitchFamily="2" charset="0"/>
              </a:rPr>
              <a:t>Demands, never ask</a:t>
            </a:r>
          </a:p>
          <a:p>
            <a:pPr algn="l">
              <a:buFont typeface="Arial" panose="020B0604020202020204" pitchFamily="34" charset="0"/>
              <a:buChar char="•"/>
            </a:pPr>
            <a:r>
              <a:rPr lang="en-GB" b="0" i="0" dirty="0">
                <a:effectLst/>
                <a:latin typeface="Raleway" panose="020B0604020202020204" pitchFamily="2" charset="0"/>
              </a:rPr>
              <a:t>Does not participate</a:t>
            </a:r>
          </a:p>
          <a:p>
            <a:pPr algn="l">
              <a:buFont typeface="Arial" panose="020B0604020202020204" pitchFamily="34" charset="0"/>
              <a:buChar char="•"/>
            </a:pPr>
            <a:r>
              <a:rPr lang="en-GB" b="0" i="0" dirty="0">
                <a:effectLst/>
                <a:latin typeface="Raleway" panose="020B0604020202020204" pitchFamily="2" charset="0"/>
              </a:rPr>
              <a:t>Does not team-build</a:t>
            </a:r>
          </a:p>
          <a:p>
            <a:pPr algn="l">
              <a:buFont typeface="Arial" panose="020B0604020202020204" pitchFamily="34" charset="0"/>
              <a:buChar char="•"/>
            </a:pPr>
            <a:r>
              <a:rPr lang="en-GB" b="0" i="0" dirty="0">
                <a:effectLst/>
                <a:latin typeface="Raleway" panose="020B0604020202020204" pitchFamily="2" charset="0"/>
              </a:rPr>
              <a:t>Unconcerned about staff welfare, or morale</a:t>
            </a:r>
          </a:p>
          <a:p>
            <a:pPr algn="l">
              <a:buFont typeface="Arial" panose="020B0604020202020204" pitchFamily="34" charset="0"/>
              <a:buChar char="•"/>
            </a:pPr>
            <a:r>
              <a:rPr lang="en-GB" b="0" i="0" dirty="0">
                <a:effectLst/>
                <a:latin typeface="Raleway" panose="020B0604020202020204" pitchFamily="2" charset="0"/>
              </a:rPr>
              <a:t>Proud, sometimes to the point of self-destruction</a:t>
            </a:r>
          </a:p>
          <a:p>
            <a:pPr algn="l">
              <a:buFont typeface="Arial" panose="020B0604020202020204" pitchFamily="34" charset="0"/>
              <a:buChar char="•"/>
            </a:pPr>
            <a:r>
              <a:rPr lang="en-GB" b="0" i="0" dirty="0">
                <a:effectLst/>
                <a:latin typeface="Raleway" panose="020B0604020202020204" pitchFamily="2" charset="0"/>
              </a:rPr>
              <a:t>One-way communicator</a:t>
            </a:r>
          </a:p>
          <a:p>
            <a:pPr algn="l">
              <a:buFont typeface="Arial" panose="020B0604020202020204" pitchFamily="34" charset="0"/>
              <a:buChar char="•"/>
            </a:pPr>
            <a:r>
              <a:rPr lang="en-GB" b="0" i="0" dirty="0">
                <a:effectLst/>
                <a:latin typeface="Raleway" panose="020B0604020202020204" pitchFamily="2" charset="0"/>
              </a:rPr>
              <a:t>Poor listener</a:t>
            </a:r>
          </a:p>
          <a:p>
            <a:pPr algn="l">
              <a:buFont typeface="Arial" panose="020B0604020202020204" pitchFamily="34" charset="0"/>
              <a:buChar char="•"/>
            </a:pPr>
            <a:r>
              <a:rPr lang="en-GB" b="0" i="0" dirty="0">
                <a:effectLst/>
                <a:latin typeface="Raleway" panose="020B0604020202020204" pitchFamily="2" charset="0"/>
              </a:rPr>
              <a:t>Fundamentally insecure and possibly neurotic</a:t>
            </a:r>
          </a:p>
          <a:p>
            <a:br>
              <a:rPr lang="en-GB" dirty="0"/>
            </a:br>
            <a:endParaRPr lang="en-GB" dirty="0"/>
          </a:p>
        </p:txBody>
      </p:sp>
    </p:spTree>
    <p:extLst>
      <p:ext uri="{BB962C8B-B14F-4D97-AF65-F5344CB8AC3E}">
        <p14:creationId xmlns:p14="http://schemas.microsoft.com/office/powerpoint/2010/main" val="1234102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86C5D2F-E459-20E0-48D1-C71276F05643}"/>
              </a:ext>
            </a:extLst>
          </p:cNvPr>
          <p:cNvSpPr txBox="1"/>
          <p:nvPr/>
        </p:nvSpPr>
        <p:spPr>
          <a:xfrm>
            <a:off x="563591" y="1124202"/>
            <a:ext cx="11852695" cy="470898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Anti-social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Vengeful and recriminatory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Does not thank or praise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Withholds rewards, and suppresses pay and remunerations levels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Scrutinises expenditure to the point of false economy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Seeks culprits for failures or shortfalls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Seeks to apportion blame instead of focusing on learning from the experience and preventing recurrence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Does not invite or welcome suggestions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Takes criticism badly and is likely to retaliate if from below or peer group</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Poor at proper delegating - but believes they delegate well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Thinks giving orders is delegating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Holds on to responsibility but shifts accountability to subordinates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Relatively unconcerned with investing in anything to gain future improvements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Raleway" panose="020B0604020202020204" pitchFamily="2" charset="0"/>
                <a:ea typeface="+mn-ea"/>
                <a:cs typeface="+mn-cs"/>
              </a:rPr>
              <a:t>Unhappy</a:t>
            </a:r>
          </a:p>
        </p:txBody>
      </p:sp>
    </p:spTree>
    <p:extLst>
      <p:ext uri="{BB962C8B-B14F-4D97-AF65-F5344CB8AC3E}">
        <p14:creationId xmlns:p14="http://schemas.microsoft.com/office/powerpoint/2010/main" val="2342457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descr="Team SmartArt graphic">
            <a:extLst>
              <a:ext uri="{FF2B5EF4-FFF2-40B4-BE49-F238E27FC236}">
                <a16:creationId xmlns:a16="http://schemas.microsoft.com/office/drawing/2014/main" id="{03C6056F-38E4-47B4-87B7-F1F7D129B648}"/>
              </a:ext>
            </a:extLst>
          </p:cNvPr>
          <p:cNvGraphicFramePr>
            <a:graphicFrameLocks noGrp="1"/>
          </p:cNvGraphicFramePr>
          <p:nvPr>
            <p:ph idx="1"/>
          </p:nvPr>
        </p:nvGraphicFramePr>
        <p:xfrm>
          <a:off x="576263" y="1825625"/>
          <a:ext cx="107711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US" sz="1200" b="1" i="0" u="none" strike="noStrike" kern="1200" cap="all" spc="100" normalizeH="0" baseline="0" noProof="0" smtClean="0">
                <a:ln>
                  <a:noFill/>
                </a:ln>
                <a:solidFill>
                  <a:prstClr val="white"/>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1" i="0" u="none" strike="noStrike" kern="1200" cap="all" spc="100" normalizeH="0" baseline="0" noProof="0" dirty="0">
              <a:ln>
                <a:noFill/>
              </a:ln>
              <a:solidFill>
                <a:prstClr val="white"/>
              </a:solidFill>
              <a:effectLst/>
              <a:uLnTx/>
              <a:uFillTx/>
              <a:latin typeface="Univers"/>
              <a:ea typeface="+mn-ea"/>
              <a:cs typeface="+mn-cs"/>
            </a:endParaRPr>
          </a:p>
        </p:txBody>
      </p:sp>
      <p:sp>
        <p:nvSpPr>
          <p:cNvPr id="3" name="TextBox 2">
            <a:extLst>
              <a:ext uri="{FF2B5EF4-FFF2-40B4-BE49-F238E27FC236}">
                <a16:creationId xmlns:a16="http://schemas.microsoft.com/office/drawing/2014/main" id="{4DD22155-0C86-CBBF-0A9F-D389BEA8EB15}"/>
              </a:ext>
            </a:extLst>
          </p:cNvPr>
          <p:cNvSpPr txBox="1"/>
          <p:nvPr/>
        </p:nvSpPr>
        <p:spPr>
          <a:xfrm>
            <a:off x="655607" y="902295"/>
            <a:ext cx="10627743" cy="2308324"/>
          </a:xfrm>
          <a:prstGeom prst="rect">
            <a:avLst/>
          </a:prstGeom>
          <a:noFill/>
        </p:spPr>
        <p:txBody>
          <a:bodyPr wrap="square">
            <a:spAutoFit/>
          </a:bodyPr>
          <a:lstStyle/>
          <a:p>
            <a:pPr algn="l"/>
            <a:r>
              <a:rPr lang="en-GB" sz="3600" b="1" i="0" dirty="0">
                <a:solidFill>
                  <a:srgbClr val="343A40"/>
                </a:solidFill>
                <a:effectLst/>
                <a:latin typeface="Raleway" pitchFamily="2" charset="0"/>
              </a:rPr>
              <a:t>Theory Z - William </a:t>
            </a:r>
            <a:r>
              <a:rPr lang="en-GB" sz="3600" b="1" i="0" dirty="0" err="1">
                <a:solidFill>
                  <a:srgbClr val="343A40"/>
                </a:solidFill>
                <a:effectLst/>
                <a:latin typeface="Raleway" pitchFamily="2" charset="0"/>
              </a:rPr>
              <a:t>Ouchi</a:t>
            </a:r>
            <a:endParaRPr lang="en-GB" sz="3600" b="1" i="0" dirty="0">
              <a:solidFill>
                <a:srgbClr val="343A40"/>
              </a:solidFill>
              <a:effectLst/>
              <a:latin typeface="Raleway" pitchFamily="2" charset="0"/>
            </a:endParaRPr>
          </a:p>
          <a:p>
            <a:pPr algn="l"/>
            <a:endParaRPr lang="en-GB" sz="3600" b="1" dirty="0">
              <a:solidFill>
                <a:srgbClr val="343A40"/>
              </a:solidFill>
              <a:latin typeface="Raleway" pitchFamily="2" charset="0"/>
            </a:endParaRPr>
          </a:p>
          <a:p>
            <a:pPr algn="l"/>
            <a:endParaRPr lang="en-GB" sz="3600" b="1" i="0" dirty="0">
              <a:solidFill>
                <a:srgbClr val="343A40"/>
              </a:solidFill>
              <a:effectLst/>
              <a:latin typeface="Raleway" pitchFamily="2" charset="0"/>
            </a:endParaRPr>
          </a:p>
          <a:p>
            <a:pPr algn="l"/>
            <a:r>
              <a:rPr lang="en-GB" b="0" i="0" dirty="0">
                <a:solidFill>
                  <a:srgbClr val="21252A"/>
                </a:solidFill>
                <a:effectLst/>
                <a:latin typeface="Raleway" pitchFamily="2" charset="0"/>
              </a:rPr>
              <a:t>Please note that </a:t>
            </a:r>
            <a:r>
              <a:rPr lang="en-GB" b="1" i="0" dirty="0">
                <a:solidFill>
                  <a:srgbClr val="21252A"/>
                </a:solidFill>
                <a:effectLst/>
                <a:latin typeface="Raleway" pitchFamily="2" charset="0"/>
              </a:rPr>
              <a:t>Theory Z is not a </a:t>
            </a:r>
            <a:r>
              <a:rPr lang="en-GB" b="1" i="0" dirty="0" err="1">
                <a:solidFill>
                  <a:srgbClr val="21252A"/>
                </a:solidFill>
                <a:effectLst/>
                <a:latin typeface="Raleway" pitchFamily="2" charset="0"/>
              </a:rPr>
              <a:t>Mcgregor</a:t>
            </a:r>
            <a:r>
              <a:rPr lang="en-GB" b="1" i="0" dirty="0">
                <a:solidFill>
                  <a:srgbClr val="21252A"/>
                </a:solidFill>
                <a:effectLst/>
                <a:latin typeface="Raleway" pitchFamily="2" charset="0"/>
              </a:rPr>
              <a:t> idea and as such is not </a:t>
            </a:r>
            <a:r>
              <a:rPr lang="en-GB" b="1" i="0" dirty="0" err="1">
                <a:solidFill>
                  <a:srgbClr val="21252A"/>
                </a:solidFill>
                <a:effectLst/>
                <a:latin typeface="Raleway" pitchFamily="2" charset="0"/>
              </a:rPr>
              <a:t>Mcgregor's</a:t>
            </a:r>
            <a:r>
              <a:rPr lang="en-GB" b="1" i="0" dirty="0">
                <a:solidFill>
                  <a:srgbClr val="21252A"/>
                </a:solidFill>
                <a:effectLst/>
                <a:latin typeface="Raleway" pitchFamily="2" charset="0"/>
              </a:rPr>
              <a:t> extension of his XY theory.</a:t>
            </a:r>
            <a:endParaRPr lang="en-GB" b="0" i="0" dirty="0">
              <a:solidFill>
                <a:srgbClr val="21252A"/>
              </a:solidFill>
              <a:effectLst/>
              <a:latin typeface="Raleway" pitchFamily="2" charset="0"/>
            </a:endParaRPr>
          </a:p>
        </p:txBody>
      </p:sp>
      <p:sp>
        <p:nvSpPr>
          <p:cNvPr id="5" name="TextBox 4">
            <a:extLst>
              <a:ext uri="{FF2B5EF4-FFF2-40B4-BE49-F238E27FC236}">
                <a16:creationId xmlns:a16="http://schemas.microsoft.com/office/drawing/2014/main" id="{55DA5412-6A36-00EF-D462-679E9E793BA9}"/>
              </a:ext>
            </a:extLst>
          </p:cNvPr>
          <p:cNvSpPr txBox="1"/>
          <p:nvPr/>
        </p:nvSpPr>
        <p:spPr>
          <a:xfrm>
            <a:off x="253040" y="3591640"/>
            <a:ext cx="11432875" cy="2585323"/>
          </a:xfrm>
          <a:prstGeom prst="rect">
            <a:avLst/>
          </a:prstGeom>
          <a:noFill/>
        </p:spPr>
        <p:txBody>
          <a:bodyPr wrap="square">
            <a:spAutoFit/>
          </a:bodyPr>
          <a:lstStyle/>
          <a:p>
            <a:pPr algn="l"/>
            <a:r>
              <a:rPr lang="en-GB" b="0" i="0" dirty="0">
                <a:solidFill>
                  <a:srgbClr val="21252A"/>
                </a:solidFill>
                <a:effectLst/>
                <a:latin typeface="Raleway" pitchFamily="2" charset="0"/>
              </a:rPr>
              <a:t>Theory Z is often referred to as the </a:t>
            </a:r>
            <a:r>
              <a:rPr lang="en-GB" b="1" i="0" dirty="0">
                <a:solidFill>
                  <a:srgbClr val="21252A"/>
                </a:solidFill>
                <a:effectLst/>
                <a:latin typeface="Raleway" pitchFamily="2" charset="0"/>
              </a:rPr>
              <a:t>'Japanese' management style</a:t>
            </a:r>
            <a:r>
              <a:rPr lang="en-GB" b="0" i="0" dirty="0">
                <a:solidFill>
                  <a:srgbClr val="21252A"/>
                </a:solidFill>
                <a:effectLst/>
                <a:latin typeface="Raleway" pitchFamily="2" charset="0"/>
              </a:rPr>
              <a:t>, which is essentially what it is. Interestingly, </a:t>
            </a:r>
            <a:r>
              <a:rPr lang="en-GB" b="0" i="0" dirty="0" err="1">
                <a:solidFill>
                  <a:srgbClr val="21252A"/>
                </a:solidFill>
                <a:effectLst/>
                <a:latin typeface="Raleway" pitchFamily="2" charset="0"/>
              </a:rPr>
              <a:t>Ouchi</a:t>
            </a:r>
            <a:r>
              <a:rPr lang="en-GB" b="0" i="0" dirty="0">
                <a:solidFill>
                  <a:srgbClr val="21252A"/>
                </a:solidFill>
                <a:effectLst/>
                <a:latin typeface="Raleway" pitchFamily="2" charset="0"/>
              </a:rPr>
              <a:t> chose to name his model 'Theory Z', which apart from anything else tends to give the impression that it's a </a:t>
            </a:r>
            <a:r>
              <a:rPr lang="en-GB" b="0" i="0" dirty="0" err="1">
                <a:solidFill>
                  <a:srgbClr val="21252A"/>
                </a:solidFill>
                <a:effectLst/>
                <a:latin typeface="Raleway" pitchFamily="2" charset="0"/>
              </a:rPr>
              <a:t>Mcgregor</a:t>
            </a:r>
            <a:r>
              <a:rPr lang="en-GB" b="0" i="0" dirty="0">
                <a:solidFill>
                  <a:srgbClr val="21252A"/>
                </a:solidFill>
                <a:effectLst/>
                <a:latin typeface="Raleway" pitchFamily="2" charset="0"/>
              </a:rPr>
              <a:t> idea. </a:t>
            </a:r>
          </a:p>
          <a:p>
            <a:pPr algn="l">
              <a:buFont typeface="Arial" panose="020B0604020202020204" pitchFamily="34" charset="0"/>
              <a:buChar char="•"/>
            </a:pPr>
            <a:r>
              <a:rPr lang="en-GB" b="0" i="0" dirty="0">
                <a:solidFill>
                  <a:srgbClr val="21252A"/>
                </a:solidFill>
                <a:effectLst/>
                <a:latin typeface="Raleway" pitchFamily="2" charset="0"/>
              </a:rPr>
              <a:t>Theory Z essentially</a:t>
            </a:r>
            <a:r>
              <a:rPr lang="en-GB" b="1" i="0" dirty="0">
                <a:solidFill>
                  <a:srgbClr val="21252A"/>
                </a:solidFill>
                <a:effectLst/>
                <a:latin typeface="Raleway" pitchFamily="2" charset="0"/>
              </a:rPr>
              <a:t> advocates a combination of all that's best about Theory Y and modern Japanese management</a:t>
            </a:r>
            <a:r>
              <a:rPr lang="en-GB" b="0" i="0" dirty="0">
                <a:solidFill>
                  <a:srgbClr val="21252A"/>
                </a:solidFill>
                <a:effectLst/>
                <a:latin typeface="Raleway" pitchFamily="2" charset="0"/>
              </a:rPr>
              <a:t>, which </a:t>
            </a:r>
            <a:r>
              <a:rPr lang="en-GB" b="1" i="0" dirty="0">
                <a:solidFill>
                  <a:srgbClr val="21252A"/>
                </a:solidFill>
                <a:effectLst/>
                <a:latin typeface="Raleway" pitchFamily="2" charset="0"/>
              </a:rPr>
              <a:t>places a large amount of freedom and trust with workers</a:t>
            </a:r>
            <a:r>
              <a:rPr lang="en-GB" b="0" i="0" dirty="0">
                <a:solidFill>
                  <a:srgbClr val="21252A"/>
                </a:solidFill>
                <a:effectLst/>
                <a:latin typeface="Raleway" pitchFamily="2" charset="0"/>
              </a:rPr>
              <a:t>, and </a:t>
            </a:r>
            <a:r>
              <a:rPr lang="en-GB" b="1" i="0" dirty="0">
                <a:solidFill>
                  <a:srgbClr val="21252A"/>
                </a:solidFill>
                <a:effectLst/>
                <a:latin typeface="Raleway" pitchFamily="2" charset="0"/>
              </a:rPr>
              <a:t>assumes that workers have a strong loyalty and interest in team-working and the organisation</a:t>
            </a:r>
            <a:r>
              <a:rPr lang="en-GB" b="0" i="0" dirty="0">
                <a:solidFill>
                  <a:srgbClr val="21252A"/>
                </a:solidFill>
                <a:effectLst/>
                <a:latin typeface="Raleway" pitchFamily="2" charset="0"/>
              </a:rPr>
              <a:t>.</a:t>
            </a:r>
          </a:p>
          <a:p>
            <a:pPr algn="l">
              <a:buFont typeface="Arial" panose="020B0604020202020204" pitchFamily="34" charset="0"/>
              <a:buChar char="•"/>
            </a:pPr>
            <a:r>
              <a:rPr lang="en-GB" b="0" i="0" dirty="0">
                <a:solidFill>
                  <a:srgbClr val="21252A"/>
                </a:solidFill>
                <a:effectLst/>
                <a:latin typeface="Raleway" pitchFamily="2" charset="0"/>
              </a:rPr>
              <a:t>Theory Z also places more </a:t>
            </a:r>
            <a:r>
              <a:rPr lang="en-GB" b="1" i="0" dirty="0">
                <a:solidFill>
                  <a:srgbClr val="21252A"/>
                </a:solidFill>
                <a:effectLst/>
                <a:latin typeface="Raleway" pitchFamily="2" charset="0"/>
              </a:rPr>
              <a:t>reliance on the attitude and responsibilities of the workers</a:t>
            </a:r>
            <a:r>
              <a:rPr lang="en-GB" b="0" i="0" dirty="0">
                <a:solidFill>
                  <a:srgbClr val="21252A"/>
                </a:solidFill>
                <a:effectLst/>
                <a:latin typeface="Raleway" pitchFamily="2" charset="0"/>
              </a:rPr>
              <a:t>, whereas </a:t>
            </a:r>
            <a:r>
              <a:rPr lang="en-GB" b="0" i="0" dirty="0" err="1">
                <a:solidFill>
                  <a:srgbClr val="21252A"/>
                </a:solidFill>
                <a:effectLst/>
                <a:latin typeface="Raleway" pitchFamily="2" charset="0"/>
              </a:rPr>
              <a:t>Mcgregor's</a:t>
            </a:r>
            <a:r>
              <a:rPr lang="en-GB" b="0" i="0" dirty="0">
                <a:solidFill>
                  <a:srgbClr val="21252A"/>
                </a:solidFill>
                <a:effectLst/>
                <a:latin typeface="Raleway" pitchFamily="2" charset="0"/>
              </a:rPr>
              <a:t> XY Theory is mainly focused on management and motivation from the manager's and the organisation's perspective.</a:t>
            </a:r>
          </a:p>
        </p:txBody>
      </p:sp>
    </p:spTree>
    <p:extLst>
      <p:ext uri="{BB962C8B-B14F-4D97-AF65-F5344CB8AC3E}">
        <p14:creationId xmlns:p14="http://schemas.microsoft.com/office/powerpoint/2010/main" val="3581288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23">
            <a:extLst>
              <a:ext uri="{FF2B5EF4-FFF2-40B4-BE49-F238E27FC236}">
                <a16:creationId xmlns:a16="http://schemas.microsoft.com/office/drawing/2014/main" id="{5D838446-B95D-4AB7-B8CA-D5804BB79A11}"/>
              </a:ext>
            </a:extLst>
          </p:cNvPr>
          <p:cNvSpPr>
            <a:spLocks noGrp="1"/>
          </p:cNvSpPr>
          <p:nvPr>
            <p:ph type="sldNum" sz="quarter" idx="12"/>
          </p:nvPr>
        </p:nvSpPr>
        <p:spPr/>
        <p:txBody>
          <a:bodyPr/>
          <a:lstStyle/>
          <a:p>
            <a:fld id="{D8DA9DAA-006C-4F4B-980E-E3DF019B24E2}" type="slidenum">
              <a:rPr lang="en-US" smtClean="0"/>
              <a:pPr/>
              <a:t>16</a:t>
            </a:fld>
            <a:endParaRPr lang="en-US" dirty="0"/>
          </a:p>
        </p:txBody>
      </p:sp>
      <p:pic>
        <p:nvPicPr>
          <p:cNvPr id="9" name="Picture Placeholder 8" descr="mountains at sunset">
            <a:extLst>
              <a:ext uri="{FF2B5EF4-FFF2-40B4-BE49-F238E27FC236}">
                <a16:creationId xmlns:a16="http://schemas.microsoft.com/office/drawing/2014/main" id="{C82DA925-978C-48A9-98AD-0653B7A3D2D9}"/>
              </a:ext>
            </a:extLst>
          </p:cNvPr>
          <p:cNvPicPr>
            <a:picLocks noGrp="1" noChangeAspect="1"/>
          </p:cNvPicPr>
          <p:nvPr>
            <p:ph type="pic" sz="quarter" idx="14"/>
          </p:nvPr>
        </p:nvPicPr>
        <p:blipFill rotWithShape="1">
          <a:blip r:embed="rId2"/>
          <a:srcRect t="41" b="41"/>
          <a:stretch/>
        </p:blipFill>
        <p:spPr/>
      </p:pic>
      <p:pic>
        <p:nvPicPr>
          <p:cNvPr id="11" name="Picture Placeholder 10" descr="mountains at sunset">
            <a:extLst>
              <a:ext uri="{FF2B5EF4-FFF2-40B4-BE49-F238E27FC236}">
                <a16:creationId xmlns:a16="http://schemas.microsoft.com/office/drawing/2014/main" id="{E63B7C3F-04A4-43F6-881D-FA11061CBAFA}"/>
              </a:ext>
            </a:extLst>
          </p:cNvPr>
          <p:cNvPicPr>
            <a:picLocks noGrp="1" noChangeAspect="1"/>
          </p:cNvPicPr>
          <p:nvPr>
            <p:ph type="pic" sz="quarter" idx="15"/>
          </p:nvPr>
        </p:nvPicPr>
        <p:blipFill rotWithShape="1">
          <a:blip r:embed="rId3"/>
          <a:srcRect t="347" b="347"/>
          <a:stretch/>
        </p:blipFill>
        <p:spPr>
          <a:xfrm>
            <a:off x="3470655" y="2045634"/>
            <a:ext cx="2290065" cy="2273502"/>
          </a:xfrm>
        </p:spPr>
      </p:pic>
      <p:sp>
        <p:nvSpPr>
          <p:cNvPr id="6" name="Title 5">
            <a:extLst>
              <a:ext uri="{FF2B5EF4-FFF2-40B4-BE49-F238E27FC236}">
                <a16:creationId xmlns:a16="http://schemas.microsoft.com/office/drawing/2014/main" id="{FF777B66-94CB-491C-AC6B-BDAC98E21D57}"/>
              </a:ext>
            </a:extLst>
          </p:cNvPr>
          <p:cNvSpPr>
            <a:spLocks noGrp="1"/>
          </p:cNvSpPr>
          <p:nvPr>
            <p:ph type="title"/>
          </p:nvPr>
        </p:nvSpPr>
        <p:spPr/>
        <p:txBody>
          <a:bodyPr/>
          <a:lstStyle/>
          <a:p>
            <a:r>
              <a:rPr lang="en-US" dirty="0"/>
              <a:t>Thank you</a:t>
            </a:r>
          </a:p>
        </p:txBody>
      </p:sp>
      <p:sp>
        <p:nvSpPr>
          <p:cNvPr id="7" name="Text Placeholder 6">
            <a:extLst>
              <a:ext uri="{FF2B5EF4-FFF2-40B4-BE49-F238E27FC236}">
                <a16:creationId xmlns:a16="http://schemas.microsoft.com/office/drawing/2014/main" id="{42AF1107-8D35-4E35-93C7-D3640946F742}"/>
              </a:ext>
            </a:extLst>
          </p:cNvPr>
          <p:cNvSpPr>
            <a:spLocks noGrp="1"/>
          </p:cNvSpPr>
          <p:nvPr>
            <p:ph type="body" sz="quarter" idx="13"/>
          </p:nvPr>
        </p:nvSpPr>
        <p:spPr/>
        <p:txBody>
          <a:bodyPr/>
          <a:lstStyle/>
          <a:p>
            <a:r>
              <a:rPr lang="en-US" dirty="0"/>
              <a:t>R Thomas</a:t>
            </a:r>
          </a:p>
          <a:p>
            <a:endParaRPr lang="en-US" dirty="0"/>
          </a:p>
        </p:txBody>
      </p:sp>
      <p:pic>
        <p:nvPicPr>
          <p:cNvPr id="15" name="Picture Placeholder 14" descr="mountains under near dusk sky">
            <a:extLst>
              <a:ext uri="{FF2B5EF4-FFF2-40B4-BE49-F238E27FC236}">
                <a16:creationId xmlns:a16="http://schemas.microsoft.com/office/drawing/2014/main" id="{3D15FDC1-74B5-4FD8-BD17-0E2502C411A6}"/>
              </a:ext>
            </a:extLst>
          </p:cNvPr>
          <p:cNvPicPr>
            <a:picLocks noGrp="1" noChangeAspect="1"/>
          </p:cNvPicPr>
          <p:nvPr>
            <p:ph type="pic" sz="quarter" idx="17"/>
          </p:nvPr>
        </p:nvPicPr>
        <p:blipFill rotWithShape="1">
          <a:blip r:embed="rId4"/>
          <a:srcRect l="16" r="16"/>
          <a:stretch/>
        </p:blipFill>
        <p:spPr/>
      </p:pic>
      <p:pic>
        <p:nvPicPr>
          <p:cNvPr id="13" name="Picture Placeholder 12" descr="mountains under the night sky just before dawn">
            <a:extLst>
              <a:ext uri="{FF2B5EF4-FFF2-40B4-BE49-F238E27FC236}">
                <a16:creationId xmlns:a16="http://schemas.microsoft.com/office/drawing/2014/main" id="{E02C4914-F076-4415-9C5D-A9BDB6CC6110}"/>
              </a:ext>
            </a:extLst>
          </p:cNvPr>
          <p:cNvPicPr>
            <a:picLocks noGrp="1" noChangeAspect="1"/>
          </p:cNvPicPr>
          <p:nvPr>
            <p:ph type="pic" sz="quarter" idx="16"/>
          </p:nvPr>
        </p:nvPicPr>
        <p:blipFill rotWithShape="1">
          <a:blip r:embed="rId5"/>
          <a:srcRect t="108" b="108"/>
          <a:stretch/>
        </p:blipFill>
        <p:spPr/>
      </p:pic>
    </p:spTree>
    <p:extLst>
      <p:ext uri="{BB962C8B-B14F-4D97-AF65-F5344CB8AC3E}">
        <p14:creationId xmlns:p14="http://schemas.microsoft.com/office/powerpoint/2010/main" val="92731315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Univers" id="{605F9078-86F9-4258-A3E1-F8EFF02AE8CC}" vid="{4848699B-BB01-41E3-9EC4-3D97DFE5292B}"/>
    </a:ext>
  </a:extLst>
</a:theme>
</file>

<file path=ppt/theme/theme2.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{D5E84F67-C0C1-4C15-80D1-8F21B2CDD908}tf89338750_win32</Template>
  <TotalTime>0</TotalTime>
  <Words>836</Words>
  <Application>Microsoft Office PowerPoint</Application>
  <PresentationFormat>Widescreen</PresentationFormat>
  <Paragraphs>83</Paragraphs>
  <Slides>16</Slides>
  <Notes>0</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16</vt:i4>
      </vt:variant>
    </vt:vector>
  </HeadingPairs>
  <TitlesOfParts>
    <vt:vector size="31" baseType="lpstr">
      <vt:lpstr>ff0</vt:lpstr>
      <vt:lpstr>ff1</vt:lpstr>
      <vt:lpstr>haas grot text web</vt:lpstr>
      <vt:lpstr>Arial</vt:lpstr>
      <vt:lpstr>Book Antiqua</vt:lpstr>
      <vt:lpstr>Calibri</vt:lpstr>
      <vt:lpstr>Lucida Sans</vt:lpstr>
      <vt:lpstr>Raleway</vt:lpstr>
      <vt:lpstr>Roboto</vt:lpstr>
      <vt:lpstr>Univers</vt:lpstr>
      <vt:lpstr>Wingdings</vt:lpstr>
      <vt:lpstr>Wingdings 2</vt:lpstr>
      <vt:lpstr>Wingdings 3</vt:lpstr>
      <vt:lpstr>GradientUnivers</vt:lpstr>
      <vt:lpstr>Apex</vt:lpstr>
      <vt:lpstr>Douglas McGregor &amp; Abraham Maslow</vt:lpstr>
      <vt:lpstr>McGregors X and Y theory</vt:lpstr>
      <vt:lpstr>Introduction</vt:lpstr>
      <vt:lpstr>PowerPoint Presentation</vt:lpstr>
      <vt:lpstr>Theory X  (Type Workers)</vt:lpstr>
      <vt:lpstr>PowerPoint Presentation</vt:lpstr>
      <vt:lpstr>Theory y  (Type Workers)</vt:lpstr>
      <vt:lpstr>PowerPoint Presentation</vt:lpstr>
      <vt:lpstr>Maslow</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Douglas McGregor (1906-1964)</dc:title>
  <dc:creator>Rhodri Thomas</dc:creator>
  <cp:lastModifiedBy>Rhodri Thomas</cp:lastModifiedBy>
  <cp:revision>2</cp:revision>
  <dcterms:created xsi:type="dcterms:W3CDTF">2022-10-04T08:32:37Z</dcterms:created>
  <dcterms:modified xsi:type="dcterms:W3CDTF">2022-10-04T09:30:27Z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