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63" r:id="rId3"/>
    <p:sldId id="257" r:id="rId4"/>
    <p:sldId id="374" r:id="rId5"/>
    <p:sldId id="265" r:id="rId6"/>
    <p:sldId id="385" r:id="rId7"/>
    <p:sldId id="388" r:id="rId8"/>
    <p:sldId id="384" r:id="rId9"/>
    <p:sldId id="386" r:id="rId10"/>
    <p:sldId id="377" r:id="rId11"/>
    <p:sldId id="378" r:id="rId12"/>
    <p:sldId id="379" r:id="rId13"/>
    <p:sldId id="381" r:id="rId14"/>
    <p:sldId id="383" r:id="rId15"/>
    <p:sldId id="382" r:id="rId16"/>
    <p:sldId id="380" r:id="rId17"/>
    <p:sldId id="278" r:id="rId18"/>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57E7F9A-D0BA-49C5-081B-F4F507D3542B}" name="Aishwarya G" initials="AG" userId="a2dabeb302b479cd"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Animation="0" useTimings="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07" autoAdjust="0"/>
    <p:restoredTop sz="94558" autoAdjust="0"/>
  </p:normalViewPr>
  <p:slideViewPr>
    <p:cSldViewPr>
      <p:cViewPr varScale="1">
        <p:scale>
          <a:sx n="121" d="100"/>
          <a:sy n="121" d="100"/>
        </p:scale>
        <p:origin x="192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4D83DE2-E0F9-439D-86B6-93E593DAB2E1}"/>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5CCDD9BF-3E5B-44BD-921A-A46C8092CE5D}"/>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298307E9-6D70-48E6-9B79-57863696FDBC}"/>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593091C1-400D-42F5-9F2F-9A682F99CACB}"/>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316008-289C-4A91-A16B-6D8CC6016AA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3C7B3CB6-A1E3-418B-8841-E0A6F153361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4B21244-3850-4F61-A3A3-3C675FED4A5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F23652B2-E2C7-4793-B389-42D8BC1747CE}"/>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BC6CDDAE-79F2-4963-A378-2CEF025A34EF}"/>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6758144D-4C7C-485A-B257-68FEE7ACDFC4}"/>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740A2271-D3FF-46FA-A458-C4DC4DFEBB2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0FB8E31E-E5F1-4C51-B199-2CAED7D527D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a:extLst>
              <a:ext uri="{FF2B5EF4-FFF2-40B4-BE49-F238E27FC236}">
                <a16:creationId xmlns:a16="http://schemas.microsoft.com/office/drawing/2014/main" id="{6790A4ED-5E4C-43F3-B502-8A2106363765}"/>
              </a:ext>
            </a:extLst>
          </p:cNvPr>
          <p:cNvSpPr>
            <a:spLocks noGrp="1" noRot="1" noChangeAspect="1" noChangeArrowheads="1" noTextEdit="1"/>
          </p:cNvSpPr>
          <p:nvPr>
            <p:ph type="sldImg"/>
          </p:nvPr>
        </p:nvSpPr>
        <p:spPr>
          <a:ln/>
        </p:spPr>
      </p:sp>
      <p:sp>
        <p:nvSpPr>
          <p:cNvPr id="18434" name="Notes Placeholder 2">
            <a:extLst>
              <a:ext uri="{FF2B5EF4-FFF2-40B4-BE49-F238E27FC236}">
                <a16:creationId xmlns:a16="http://schemas.microsoft.com/office/drawing/2014/main" id="{942B83DC-7DA6-4F56-BF0B-DDF3D310F4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Students often get low marks in assessment because they do not fully understand the topic.</a:t>
            </a:r>
          </a:p>
          <a:p>
            <a:endParaRPr lang="en-US" altLang="en-US"/>
          </a:p>
        </p:txBody>
      </p:sp>
      <p:sp>
        <p:nvSpPr>
          <p:cNvPr id="18435" name="Slide Number Placeholder 3">
            <a:extLst>
              <a:ext uri="{FF2B5EF4-FFF2-40B4-BE49-F238E27FC236}">
                <a16:creationId xmlns:a16="http://schemas.microsoft.com/office/drawing/2014/main" id="{FF4B5615-52E5-4247-B2B9-AFFBAFADEF6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2F6FF27-EF61-4A24-B56A-3A6156458072}"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87351C64-229D-4357-A442-A08EED1BC0CA}"/>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DCA65168-5034-4FA1-93DC-816C24B674A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https://abdao.wordpress.com/page/5/</a:t>
            </a:r>
          </a:p>
        </p:txBody>
      </p:sp>
      <p:sp>
        <p:nvSpPr>
          <p:cNvPr id="20483" name="Slide Number Placeholder 3">
            <a:extLst>
              <a:ext uri="{FF2B5EF4-FFF2-40B4-BE49-F238E27FC236}">
                <a16:creationId xmlns:a16="http://schemas.microsoft.com/office/drawing/2014/main" id="{6BC72586-5C5A-417A-842A-F53927E546A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3A01A3-7B56-43FD-BD04-D4B1A9F6C830}"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86C669-6E41-41B1-AA1C-3A77F544C123}"/>
              </a:ext>
            </a:extLst>
          </p:cNvPr>
          <p:cNvSpPr>
            <a:spLocks noGrp="1"/>
          </p:cNvSpPr>
          <p:nvPr>
            <p:ph type="dt" sz="half" idx="10"/>
          </p:nvPr>
        </p:nvSpPr>
        <p:spPr>
          <a:xfrm>
            <a:off x="395288" y="6524625"/>
            <a:ext cx="971550" cy="219075"/>
          </a:xfrm>
        </p:spPr>
        <p:txBody>
          <a:bodyPr/>
          <a:lstStyle>
            <a:lvl1pPr>
              <a:defRPr/>
            </a:lvl1pPr>
          </a:lstStyle>
          <a:p>
            <a:pPr>
              <a:defRPr/>
            </a:pPr>
            <a:fld id="{EFA8960E-EE58-44B7-98F2-339B09E1F04A}" type="datetime1">
              <a:rPr lang="en-GB" altLang="en-US"/>
              <a:pPr>
                <a:defRPr/>
              </a:pPr>
              <a:t>02/11/2021</a:t>
            </a:fld>
            <a:endParaRPr lang="en-GB" altLang="en-US" dirty="0"/>
          </a:p>
        </p:txBody>
      </p:sp>
      <p:sp>
        <p:nvSpPr>
          <p:cNvPr id="5" name="Footer Placeholder 4">
            <a:extLst>
              <a:ext uri="{FF2B5EF4-FFF2-40B4-BE49-F238E27FC236}">
                <a16:creationId xmlns:a16="http://schemas.microsoft.com/office/drawing/2014/main" id="{1094ED1F-4260-4B55-BEB5-28917A2E9A5F}"/>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9DA9680-25F3-41DF-A12A-03D40588693A}"/>
              </a:ext>
            </a:extLst>
          </p:cNvPr>
          <p:cNvSpPr>
            <a:spLocks noGrp="1"/>
          </p:cNvSpPr>
          <p:nvPr>
            <p:ph type="sldNum" sz="quarter" idx="12"/>
          </p:nvPr>
        </p:nvSpPr>
        <p:spPr/>
        <p:txBody>
          <a:bodyPr/>
          <a:lstStyle>
            <a:lvl1pPr>
              <a:defRPr/>
            </a:lvl1pPr>
          </a:lstStyle>
          <a:p>
            <a:pPr>
              <a:defRPr/>
            </a:pPr>
            <a:fld id="{A0F15F09-799C-49C6-8981-33D4AB3E7F99}" type="slidenum">
              <a:rPr lang="en-GB" altLang="en-US"/>
              <a:pPr>
                <a:defRPr/>
              </a:pPr>
              <a:t>‹#›</a:t>
            </a:fld>
            <a:endParaRPr lang="en-GB" altLang="en-US"/>
          </a:p>
        </p:txBody>
      </p:sp>
    </p:spTree>
    <p:extLst>
      <p:ext uri="{BB962C8B-B14F-4D97-AF65-F5344CB8AC3E}">
        <p14:creationId xmlns:p14="http://schemas.microsoft.com/office/powerpoint/2010/main" val="2443668082"/>
      </p:ext>
    </p:extLst>
  </p:cSld>
  <p:clrMapOvr>
    <a:masterClrMapping/>
  </p:clrMapOvr>
  <p:transition spd="slow">
    <p:wip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3FC884-B064-45F5-B243-C92A07C2B340}"/>
              </a:ext>
            </a:extLst>
          </p:cNvPr>
          <p:cNvSpPr>
            <a:spLocks noGrp="1"/>
          </p:cNvSpPr>
          <p:nvPr>
            <p:ph type="dt" sz="half" idx="10"/>
          </p:nvPr>
        </p:nvSpPr>
        <p:spPr/>
        <p:txBody>
          <a:bodyPr/>
          <a:lstStyle>
            <a:lvl1pPr>
              <a:defRPr/>
            </a:lvl1pPr>
          </a:lstStyle>
          <a:p>
            <a:pPr>
              <a:defRPr/>
            </a:pPr>
            <a:fld id="{336603CC-41B9-46A6-A1F6-5E6FD028B34D}" type="datetime1">
              <a:rPr lang="en-GB" altLang="en-US"/>
              <a:pPr>
                <a:defRPr/>
              </a:pPr>
              <a:t>02/11/2021</a:t>
            </a:fld>
            <a:endParaRPr lang="en-GB" altLang="en-US" dirty="0"/>
          </a:p>
        </p:txBody>
      </p:sp>
      <p:sp>
        <p:nvSpPr>
          <p:cNvPr id="5" name="Footer Placeholder 4">
            <a:extLst>
              <a:ext uri="{FF2B5EF4-FFF2-40B4-BE49-F238E27FC236}">
                <a16:creationId xmlns:a16="http://schemas.microsoft.com/office/drawing/2014/main" id="{8EB13E73-CBF7-44BF-9D41-AB0D757EDFC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2DE15FE6-645A-4B62-9BEB-33AB2297091A}"/>
              </a:ext>
            </a:extLst>
          </p:cNvPr>
          <p:cNvSpPr>
            <a:spLocks noGrp="1"/>
          </p:cNvSpPr>
          <p:nvPr>
            <p:ph type="sldNum" sz="quarter" idx="12"/>
          </p:nvPr>
        </p:nvSpPr>
        <p:spPr/>
        <p:txBody>
          <a:bodyPr/>
          <a:lstStyle>
            <a:lvl1pPr>
              <a:defRPr/>
            </a:lvl1pPr>
          </a:lstStyle>
          <a:p>
            <a:pPr>
              <a:defRPr/>
            </a:pPr>
            <a:fld id="{E161EE0B-FFC2-4AF9-A025-E735B8656B91}" type="slidenum">
              <a:rPr lang="en-GB" altLang="en-US"/>
              <a:pPr>
                <a:defRPr/>
              </a:pPr>
              <a:t>‹#›</a:t>
            </a:fld>
            <a:endParaRPr lang="en-GB" altLang="en-US"/>
          </a:p>
        </p:txBody>
      </p:sp>
    </p:spTree>
    <p:extLst>
      <p:ext uri="{BB962C8B-B14F-4D97-AF65-F5344CB8AC3E}">
        <p14:creationId xmlns:p14="http://schemas.microsoft.com/office/powerpoint/2010/main" val="174332738"/>
      </p:ext>
    </p:extLst>
  </p:cSld>
  <p:clrMapOvr>
    <a:masterClrMapping/>
  </p:clrMapOvr>
  <p:transition spd="slow">
    <p:wip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BD0CAE0-2300-4F7A-A9B1-70A79FEB4F2B}"/>
              </a:ext>
            </a:extLst>
          </p:cNvPr>
          <p:cNvSpPr>
            <a:spLocks noGrp="1"/>
          </p:cNvSpPr>
          <p:nvPr>
            <p:ph type="dt" sz="half" idx="10"/>
          </p:nvPr>
        </p:nvSpPr>
        <p:spPr/>
        <p:txBody>
          <a:bodyPr/>
          <a:lstStyle>
            <a:lvl1pPr>
              <a:defRPr/>
            </a:lvl1pPr>
          </a:lstStyle>
          <a:p>
            <a:pPr>
              <a:defRPr/>
            </a:pPr>
            <a:fld id="{F1293901-0746-462E-9DE7-5B33A3EF88FD}" type="datetime1">
              <a:rPr lang="en-GB" altLang="en-US"/>
              <a:pPr>
                <a:defRPr/>
              </a:pPr>
              <a:t>02/11/2021</a:t>
            </a:fld>
            <a:endParaRPr lang="en-GB" altLang="en-US" dirty="0"/>
          </a:p>
        </p:txBody>
      </p:sp>
      <p:sp>
        <p:nvSpPr>
          <p:cNvPr id="5" name="Slide Number Placeholder 5">
            <a:extLst>
              <a:ext uri="{FF2B5EF4-FFF2-40B4-BE49-F238E27FC236}">
                <a16:creationId xmlns:a16="http://schemas.microsoft.com/office/drawing/2014/main" id="{AADB4E49-E90A-4EF3-9782-0D382C096C4D}"/>
              </a:ext>
            </a:extLst>
          </p:cNvPr>
          <p:cNvSpPr>
            <a:spLocks noGrp="1"/>
          </p:cNvSpPr>
          <p:nvPr>
            <p:ph type="sldNum" sz="quarter" idx="11"/>
          </p:nvPr>
        </p:nvSpPr>
        <p:spPr/>
        <p:txBody>
          <a:bodyPr/>
          <a:lstStyle>
            <a:lvl1pPr>
              <a:defRPr/>
            </a:lvl1pPr>
          </a:lstStyle>
          <a:p>
            <a:pPr>
              <a:defRPr/>
            </a:pPr>
            <a:fld id="{49FEAD4C-4455-45C1-BE1D-6B679AB8DBD9}" type="slidenum">
              <a:rPr lang="en-GB" altLang="en-US"/>
              <a:pPr>
                <a:defRPr/>
              </a:pPr>
              <a:t>‹#›</a:t>
            </a:fld>
            <a:endParaRPr lang="en-GB" altLang="en-US"/>
          </a:p>
        </p:txBody>
      </p:sp>
    </p:spTree>
    <p:extLst>
      <p:ext uri="{BB962C8B-B14F-4D97-AF65-F5344CB8AC3E}">
        <p14:creationId xmlns:p14="http://schemas.microsoft.com/office/powerpoint/2010/main" val="2069995112"/>
      </p:ext>
    </p:extLst>
  </p:cSld>
  <p:clrMapOvr>
    <a:masterClrMapping/>
  </p:clrMapOvr>
  <p:transition spd="slow">
    <p:wip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6602E2F-FDC2-422D-BB6A-34FFA693C157}"/>
              </a:ext>
            </a:extLst>
          </p:cNvPr>
          <p:cNvSpPr>
            <a:spLocks noGrp="1"/>
          </p:cNvSpPr>
          <p:nvPr>
            <p:ph type="dt" sz="half" idx="10"/>
          </p:nvPr>
        </p:nvSpPr>
        <p:spPr/>
        <p:txBody>
          <a:bodyPr/>
          <a:lstStyle>
            <a:lvl1pPr>
              <a:defRPr/>
            </a:lvl1pPr>
          </a:lstStyle>
          <a:p>
            <a:pPr>
              <a:defRPr/>
            </a:pPr>
            <a:fld id="{F99B3CF1-248B-4EF3-8BFD-3AB0E3BB0FBD}" type="datetime1">
              <a:rPr lang="en-GB" altLang="en-US"/>
              <a:pPr>
                <a:defRPr/>
              </a:pPr>
              <a:t>02/11/2021</a:t>
            </a:fld>
            <a:endParaRPr lang="en-GB" altLang="en-US" dirty="0"/>
          </a:p>
        </p:txBody>
      </p:sp>
      <p:sp>
        <p:nvSpPr>
          <p:cNvPr id="6" name="Slide Number Placeholder 5">
            <a:extLst>
              <a:ext uri="{FF2B5EF4-FFF2-40B4-BE49-F238E27FC236}">
                <a16:creationId xmlns:a16="http://schemas.microsoft.com/office/drawing/2014/main" id="{8FA89246-2CB0-4232-A8A8-1C19A361B5AE}"/>
              </a:ext>
            </a:extLst>
          </p:cNvPr>
          <p:cNvSpPr>
            <a:spLocks noGrp="1"/>
          </p:cNvSpPr>
          <p:nvPr>
            <p:ph type="sldNum" sz="quarter" idx="11"/>
          </p:nvPr>
        </p:nvSpPr>
        <p:spPr/>
        <p:txBody>
          <a:bodyPr/>
          <a:lstStyle>
            <a:lvl1pPr>
              <a:defRPr/>
            </a:lvl1pPr>
          </a:lstStyle>
          <a:p>
            <a:pPr>
              <a:defRPr/>
            </a:pPr>
            <a:fld id="{67895BF4-5EEB-4278-9F75-9283BF776C58}" type="slidenum">
              <a:rPr lang="en-GB" altLang="en-US"/>
              <a:pPr>
                <a:defRPr/>
              </a:pPr>
              <a:t>‹#›</a:t>
            </a:fld>
            <a:endParaRPr lang="en-GB" altLang="en-US"/>
          </a:p>
        </p:txBody>
      </p:sp>
    </p:spTree>
    <p:extLst>
      <p:ext uri="{BB962C8B-B14F-4D97-AF65-F5344CB8AC3E}">
        <p14:creationId xmlns:p14="http://schemas.microsoft.com/office/powerpoint/2010/main" val="3784558480"/>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51F6238-773A-4205-A9D1-DD815080D3F6}"/>
              </a:ext>
            </a:extLst>
          </p:cNvPr>
          <p:cNvSpPr>
            <a:spLocks noGrp="1"/>
          </p:cNvSpPr>
          <p:nvPr>
            <p:ph type="dt" sz="half" idx="10"/>
          </p:nvPr>
        </p:nvSpPr>
        <p:spPr/>
        <p:txBody>
          <a:bodyPr/>
          <a:lstStyle>
            <a:lvl1pPr>
              <a:defRPr/>
            </a:lvl1pPr>
          </a:lstStyle>
          <a:p>
            <a:pPr>
              <a:defRPr/>
            </a:pPr>
            <a:fld id="{885BE4BD-A539-4A90-BB6C-A22F4600B959}" type="datetime1">
              <a:rPr lang="en-GB" altLang="en-US"/>
              <a:pPr>
                <a:defRPr/>
              </a:pPr>
              <a:t>02/11/2021</a:t>
            </a:fld>
            <a:endParaRPr lang="en-GB" altLang="en-US" dirty="0"/>
          </a:p>
        </p:txBody>
      </p:sp>
      <p:sp>
        <p:nvSpPr>
          <p:cNvPr id="8" name="Slide Number Placeholder 5">
            <a:extLst>
              <a:ext uri="{FF2B5EF4-FFF2-40B4-BE49-F238E27FC236}">
                <a16:creationId xmlns:a16="http://schemas.microsoft.com/office/drawing/2014/main" id="{3FFC8060-E79F-4766-862B-FC66D42163E6}"/>
              </a:ext>
            </a:extLst>
          </p:cNvPr>
          <p:cNvSpPr>
            <a:spLocks noGrp="1"/>
          </p:cNvSpPr>
          <p:nvPr>
            <p:ph type="sldNum" sz="quarter" idx="11"/>
          </p:nvPr>
        </p:nvSpPr>
        <p:spPr/>
        <p:txBody>
          <a:bodyPr/>
          <a:lstStyle>
            <a:lvl1pPr>
              <a:defRPr/>
            </a:lvl1pPr>
          </a:lstStyle>
          <a:p>
            <a:pPr>
              <a:defRPr/>
            </a:pPr>
            <a:fld id="{4C47D9C5-2880-4C73-B0BA-EC98A1B3A561}" type="slidenum">
              <a:rPr lang="en-GB" altLang="en-US"/>
              <a:pPr>
                <a:defRPr/>
              </a:pPr>
              <a:t>‹#›</a:t>
            </a:fld>
            <a:endParaRPr lang="en-GB" altLang="en-US"/>
          </a:p>
        </p:txBody>
      </p:sp>
    </p:spTree>
    <p:extLst>
      <p:ext uri="{BB962C8B-B14F-4D97-AF65-F5344CB8AC3E}">
        <p14:creationId xmlns:p14="http://schemas.microsoft.com/office/powerpoint/2010/main" val="3520352524"/>
      </p:ext>
    </p:extLst>
  </p:cSld>
  <p:clrMapOvr>
    <a:masterClrMapping/>
  </p:clrMapOvr>
  <p:transition spd="slow">
    <p:wip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3F1573E-45B0-4B67-8B59-2C8184FF433E}"/>
              </a:ext>
            </a:extLst>
          </p:cNvPr>
          <p:cNvSpPr>
            <a:spLocks noGrp="1"/>
          </p:cNvSpPr>
          <p:nvPr>
            <p:ph type="dt" sz="half" idx="10"/>
          </p:nvPr>
        </p:nvSpPr>
        <p:spPr/>
        <p:txBody>
          <a:bodyPr/>
          <a:lstStyle>
            <a:lvl1pPr>
              <a:defRPr/>
            </a:lvl1pPr>
          </a:lstStyle>
          <a:p>
            <a:pPr>
              <a:defRPr/>
            </a:pPr>
            <a:fld id="{A040AEAB-CA50-4346-BDB3-E7ED810F42AC}" type="datetime1">
              <a:rPr lang="en-GB" altLang="en-US"/>
              <a:pPr>
                <a:defRPr/>
              </a:pPr>
              <a:t>02/11/2021</a:t>
            </a:fld>
            <a:endParaRPr lang="en-GB" altLang="en-US" dirty="0"/>
          </a:p>
        </p:txBody>
      </p:sp>
      <p:sp>
        <p:nvSpPr>
          <p:cNvPr id="4" name="Slide Number Placeholder 5">
            <a:extLst>
              <a:ext uri="{FF2B5EF4-FFF2-40B4-BE49-F238E27FC236}">
                <a16:creationId xmlns:a16="http://schemas.microsoft.com/office/drawing/2014/main" id="{50EEBB75-1C6B-483A-AB08-D8811E005893}"/>
              </a:ext>
            </a:extLst>
          </p:cNvPr>
          <p:cNvSpPr>
            <a:spLocks noGrp="1"/>
          </p:cNvSpPr>
          <p:nvPr>
            <p:ph type="sldNum" sz="quarter" idx="11"/>
          </p:nvPr>
        </p:nvSpPr>
        <p:spPr/>
        <p:txBody>
          <a:bodyPr/>
          <a:lstStyle>
            <a:lvl1pPr>
              <a:defRPr/>
            </a:lvl1pPr>
          </a:lstStyle>
          <a:p>
            <a:pPr>
              <a:defRPr/>
            </a:pPr>
            <a:fld id="{ECACAC7E-7ECC-4B28-925E-1F366222C107}" type="slidenum">
              <a:rPr lang="en-GB" altLang="en-US"/>
              <a:pPr>
                <a:defRPr/>
              </a:pPr>
              <a:t>‹#›</a:t>
            </a:fld>
            <a:endParaRPr lang="en-GB" altLang="en-US"/>
          </a:p>
        </p:txBody>
      </p:sp>
    </p:spTree>
    <p:extLst>
      <p:ext uri="{BB962C8B-B14F-4D97-AF65-F5344CB8AC3E}">
        <p14:creationId xmlns:p14="http://schemas.microsoft.com/office/powerpoint/2010/main" val="510359104"/>
      </p:ext>
    </p:extLst>
  </p:cSld>
  <p:clrMapOvr>
    <a:masterClrMapping/>
  </p:clrMapOvr>
  <p:transition spd="slow">
    <p:wip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7280623-848B-4CD5-BBB9-4FC146AE54FC}"/>
              </a:ext>
            </a:extLst>
          </p:cNvPr>
          <p:cNvSpPr>
            <a:spLocks noGrp="1"/>
          </p:cNvSpPr>
          <p:nvPr>
            <p:ph type="dt" sz="half" idx="10"/>
          </p:nvPr>
        </p:nvSpPr>
        <p:spPr/>
        <p:txBody>
          <a:bodyPr/>
          <a:lstStyle>
            <a:lvl1pPr>
              <a:defRPr/>
            </a:lvl1pPr>
          </a:lstStyle>
          <a:p>
            <a:pPr>
              <a:defRPr/>
            </a:pPr>
            <a:fld id="{EC2AA2B2-4B2E-494D-8E66-BC271A09B0E0}" type="datetime1">
              <a:rPr lang="en-GB" altLang="en-US"/>
              <a:pPr>
                <a:defRPr/>
              </a:pPr>
              <a:t>02/11/2021</a:t>
            </a:fld>
            <a:endParaRPr lang="en-GB" altLang="en-US" dirty="0"/>
          </a:p>
        </p:txBody>
      </p:sp>
      <p:sp>
        <p:nvSpPr>
          <p:cNvPr id="3" name="Slide Number Placeholder 5">
            <a:extLst>
              <a:ext uri="{FF2B5EF4-FFF2-40B4-BE49-F238E27FC236}">
                <a16:creationId xmlns:a16="http://schemas.microsoft.com/office/drawing/2014/main" id="{FE201AEB-8A41-4BBF-BAA1-B8AC362D9F8E}"/>
              </a:ext>
            </a:extLst>
          </p:cNvPr>
          <p:cNvSpPr>
            <a:spLocks noGrp="1"/>
          </p:cNvSpPr>
          <p:nvPr>
            <p:ph type="sldNum" sz="quarter" idx="11"/>
          </p:nvPr>
        </p:nvSpPr>
        <p:spPr/>
        <p:txBody>
          <a:bodyPr/>
          <a:lstStyle>
            <a:lvl1pPr>
              <a:defRPr/>
            </a:lvl1pPr>
          </a:lstStyle>
          <a:p>
            <a:pPr>
              <a:defRPr/>
            </a:pPr>
            <a:fld id="{62072295-1C6D-4483-A582-65207161243E}" type="slidenum">
              <a:rPr lang="en-GB" altLang="en-US"/>
              <a:pPr>
                <a:defRPr/>
              </a:pPr>
              <a:t>‹#›</a:t>
            </a:fld>
            <a:endParaRPr lang="en-GB" altLang="en-US"/>
          </a:p>
        </p:txBody>
      </p:sp>
    </p:spTree>
    <p:extLst>
      <p:ext uri="{BB962C8B-B14F-4D97-AF65-F5344CB8AC3E}">
        <p14:creationId xmlns:p14="http://schemas.microsoft.com/office/powerpoint/2010/main" val="3011617803"/>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0CC2342-FB69-431F-9EEC-9A04C3D482F7}"/>
              </a:ext>
            </a:extLst>
          </p:cNvPr>
          <p:cNvSpPr>
            <a:spLocks noGrp="1"/>
          </p:cNvSpPr>
          <p:nvPr>
            <p:ph type="dt" sz="half" idx="10"/>
          </p:nvPr>
        </p:nvSpPr>
        <p:spPr/>
        <p:txBody>
          <a:bodyPr/>
          <a:lstStyle>
            <a:lvl1pPr>
              <a:defRPr/>
            </a:lvl1pPr>
          </a:lstStyle>
          <a:p>
            <a:pPr>
              <a:defRPr/>
            </a:pPr>
            <a:fld id="{3ABF49C3-CFC3-4594-B0C3-02004B09B21E}" type="datetime1">
              <a:rPr lang="en-GB" altLang="en-US"/>
              <a:pPr>
                <a:defRPr/>
              </a:pPr>
              <a:t>02/11/2021</a:t>
            </a:fld>
            <a:endParaRPr lang="en-GB" altLang="en-US" dirty="0"/>
          </a:p>
        </p:txBody>
      </p:sp>
      <p:sp>
        <p:nvSpPr>
          <p:cNvPr id="6" name="Slide Number Placeholder 5">
            <a:extLst>
              <a:ext uri="{FF2B5EF4-FFF2-40B4-BE49-F238E27FC236}">
                <a16:creationId xmlns:a16="http://schemas.microsoft.com/office/drawing/2014/main" id="{B7DF7C0B-45FB-405E-8FF7-6183FADCE0DB}"/>
              </a:ext>
            </a:extLst>
          </p:cNvPr>
          <p:cNvSpPr>
            <a:spLocks noGrp="1"/>
          </p:cNvSpPr>
          <p:nvPr>
            <p:ph type="sldNum" sz="quarter" idx="11"/>
          </p:nvPr>
        </p:nvSpPr>
        <p:spPr/>
        <p:txBody>
          <a:bodyPr/>
          <a:lstStyle>
            <a:lvl1pPr>
              <a:defRPr/>
            </a:lvl1pPr>
          </a:lstStyle>
          <a:p>
            <a:pPr>
              <a:defRPr/>
            </a:pPr>
            <a:fld id="{125098A5-7912-4F25-B07C-18F2FFA4E327}" type="slidenum">
              <a:rPr lang="en-GB" altLang="en-US"/>
              <a:pPr>
                <a:defRPr/>
              </a:pPr>
              <a:t>‹#›</a:t>
            </a:fld>
            <a:endParaRPr lang="en-GB" altLang="en-US"/>
          </a:p>
        </p:txBody>
      </p:sp>
    </p:spTree>
    <p:extLst>
      <p:ext uri="{BB962C8B-B14F-4D97-AF65-F5344CB8AC3E}">
        <p14:creationId xmlns:p14="http://schemas.microsoft.com/office/powerpoint/2010/main" val="3530482713"/>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1D4BDADF-12C3-408E-8A80-7CB4F09FA430}"/>
              </a:ext>
            </a:extLst>
          </p:cNvPr>
          <p:cNvSpPr>
            <a:spLocks noGrp="1"/>
          </p:cNvSpPr>
          <p:nvPr>
            <p:ph type="dt" sz="half" idx="10"/>
          </p:nvPr>
        </p:nvSpPr>
        <p:spPr/>
        <p:txBody>
          <a:bodyPr/>
          <a:lstStyle>
            <a:lvl1pPr>
              <a:defRPr/>
            </a:lvl1pPr>
          </a:lstStyle>
          <a:p>
            <a:pPr>
              <a:defRPr/>
            </a:pPr>
            <a:fld id="{42021D03-76D6-4F75-99A8-CCD684447EED}" type="datetime1">
              <a:rPr lang="en-GB" altLang="en-US"/>
              <a:pPr>
                <a:defRPr/>
              </a:pPr>
              <a:t>02/11/2021</a:t>
            </a:fld>
            <a:endParaRPr lang="en-GB" altLang="en-US" dirty="0"/>
          </a:p>
        </p:txBody>
      </p:sp>
      <p:sp>
        <p:nvSpPr>
          <p:cNvPr id="6" name="Slide Number Placeholder 5">
            <a:extLst>
              <a:ext uri="{FF2B5EF4-FFF2-40B4-BE49-F238E27FC236}">
                <a16:creationId xmlns:a16="http://schemas.microsoft.com/office/drawing/2014/main" id="{1A6AED15-05B1-41CC-9CE7-75EC3665E061}"/>
              </a:ext>
            </a:extLst>
          </p:cNvPr>
          <p:cNvSpPr>
            <a:spLocks noGrp="1"/>
          </p:cNvSpPr>
          <p:nvPr>
            <p:ph type="sldNum" sz="quarter" idx="11"/>
          </p:nvPr>
        </p:nvSpPr>
        <p:spPr/>
        <p:txBody>
          <a:bodyPr/>
          <a:lstStyle>
            <a:lvl1pPr>
              <a:defRPr/>
            </a:lvl1pPr>
          </a:lstStyle>
          <a:p>
            <a:pPr>
              <a:defRPr/>
            </a:pPr>
            <a:fld id="{70EE03FC-51C6-43A7-9D19-A46830427844}" type="slidenum">
              <a:rPr lang="en-GB" altLang="en-US"/>
              <a:pPr>
                <a:defRPr/>
              </a:pPr>
              <a:t>‹#›</a:t>
            </a:fld>
            <a:endParaRPr lang="en-GB" altLang="en-US"/>
          </a:p>
        </p:txBody>
      </p:sp>
    </p:spTree>
    <p:extLst>
      <p:ext uri="{BB962C8B-B14F-4D97-AF65-F5344CB8AC3E}">
        <p14:creationId xmlns:p14="http://schemas.microsoft.com/office/powerpoint/2010/main" val="3349667060"/>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A920D6-B46A-4530-94ED-C4141E2E7353}"/>
              </a:ext>
            </a:extLst>
          </p:cNvPr>
          <p:cNvSpPr>
            <a:spLocks noGrp="1"/>
          </p:cNvSpPr>
          <p:nvPr>
            <p:ph type="dt" sz="half" idx="10"/>
          </p:nvPr>
        </p:nvSpPr>
        <p:spPr/>
        <p:txBody>
          <a:bodyPr/>
          <a:lstStyle>
            <a:lvl1pPr>
              <a:defRPr/>
            </a:lvl1pPr>
          </a:lstStyle>
          <a:p>
            <a:pPr>
              <a:defRPr/>
            </a:pPr>
            <a:fld id="{658D2A62-A440-4A5F-BBA2-E69067459333}" type="datetime1">
              <a:rPr lang="en-GB" altLang="en-US"/>
              <a:pPr>
                <a:defRPr/>
              </a:pPr>
              <a:t>02/11/2021</a:t>
            </a:fld>
            <a:endParaRPr lang="en-GB" altLang="en-US" dirty="0"/>
          </a:p>
        </p:txBody>
      </p:sp>
      <p:sp>
        <p:nvSpPr>
          <p:cNvPr id="5" name="Slide Number Placeholder 5">
            <a:extLst>
              <a:ext uri="{FF2B5EF4-FFF2-40B4-BE49-F238E27FC236}">
                <a16:creationId xmlns:a16="http://schemas.microsoft.com/office/drawing/2014/main" id="{5C9152E1-7818-4345-856D-5C3B4C2A4398}"/>
              </a:ext>
            </a:extLst>
          </p:cNvPr>
          <p:cNvSpPr>
            <a:spLocks noGrp="1"/>
          </p:cNvSpPr>
          <p:nvPr>
            <p:ph type="sldNum" sz="quarter" idx="11"/>
          </p:nvPr>
        </p:nvSpPr>
        <p:spPr/>
        <p:txBody>
          <a:bodyPr/>
          <a:lstStyle>
            <a:lvl1pPr>
              <a:defRPr/>
            </a:lvl1pPr>
          </a:lstStyle>
          <a:p>
            <a:pPr>
              <a:defRPr/>
            </a:pPr>
            <a:fld id="{F94C6D6E-1F36-4F06-ADD6-0F1D6A49B3FC}" type="slidenum">
              <a:rPr lang="en-GB" altLang="en-US"/>
              <a:pPr>
                <a:defRPr/>
              </a:pPr>
              <a:t>‹#›</a:t>
            </a:fld>
            <a:endParaRPr lang="en-GB" altLang="en-US"/>
          </a:p>
        </p:txBody>
      </p:sp>
    </p:spTree>
    <p:extLst>
      <p:ext uri="{BB962C8B-B14F-4D97-AF65-F5344CB8AC3E}">
        <p14:creationId xmlns:p14="http://schemas.microsoft.com/office/powerpoint/2010/main" val="323356304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0E8884-022A-40BF-881B-4E1814B7F6A9}"/>
              </a:ext>
            </a:extLst>
          </p:cNvPr>
          <p:cNvSpPr>
            <a:spLocks noGrp="1"/>
          </p:cNvSpPr>
          <p:nvPr>
            <p:ph type="dt" sz="half" idx="10"/>
          </p:nvPr>
        </p:nvSpPr>
        <p:spPr/>
        <p:txBody>
          <a:bodyPr/>
          <a:lstStyle>
            <a:lvl1pPr>
              <a:defRPr/>
            </a:lvl1pPr>
          </a:lstStyle>
          <a:p>
            <a:pPr>
              <a:defRPr/>
            </a:pPr>
            <a:fld id="{590D2D28-E4A0-4EBA-B6B3-42EA8C02D729}" type="datetime1">
              <a:rPr lang="en-GB" altLang="en-US"/>
              <a:pPr>
                <a:defRPr/>
              </a:pPr>
              <a:t>02/11/2021</a:t>
            </a:fld>
            <a:endParaRPr lang="en-GB" altLang="en-US" dirty="0"/>
          </a:p>
        </p:txBody>
      </p:sp>
      <p:sp>
        <p:nvSpPr>
          <p:cNvPr id="5" name="Slide Number Placeholder 5">
            <a:extLst>
              <a:ext uri="{FF2B5EF4-FFF2-40B4-BE49-F238E27FC236}">
                <a16:creationId xmlns:a16="http://schemas.microsoft.com/office/drawing/2014/main" id="{AFD1F64D-B923-485D-A6CA-8B7BC893D1EE}"/>
              </a:ext>
            </a:extLst>
          </p:cNvPr>
          <p:cNvSpPr>
            <a:spLocks noGrp="1"/>
          </p:cNvSpPr>
          <p:nvPr>
            <p:ph type="sldNum" sz="quarter" idx="11"/>
          </p:nvPr>
        </p:nvSpPr>
        <p:spPr/>
        <p:txBody>
          <a:bodyPr/>
          <a:lstStyle>
            <a:lvl1pPr>
              <a:defRPr/>
            </a:lvl1pPr>
          </a:lstStyle>
          <a:p>
            <a:pPr>
              <a:defRPr/>
            </a:pPr>
            <a:fld id="{C282C6EE-42DD-4AC7-BF49-7391D9D1DD2D}" type="slidenum">
              <a:rPr lang="en-GB" altLang="en-US"/>
              <a:pPr>
                <a:defRPr/>
              </a:pPr>
              <a:t>‹#›</a:t>
            </a:fld>
            <a:endParaRPr lang="en-GB" altLang="en-US"/>
          </a:p>
        </p:txBody>
      </p:sp>
    </p:spTree>
    <p:extLst>
      <p:ext uri="{BB962C8B-B14F-4D97-AF65-F5344CB8AC3E}">
        <p14:creationId xmlns:p14="http://schemas.microsoft.com/office/powerpoint/2010/main" val="1958246095"/>
      </p:ext>
    </p:extLst>
  </p:cSld>
  <p:clrMapOvr>
    <a:masterClrMapping/>
  </p:clrMapOvr>
  <p:transition spd="slow">
    <p:wip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55851B4-250E-4F9F-A85E-2FB22C29800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3D9E183-23A4-4364-BFCC-E819676CA672}"/>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5909717E-F38A-409E-B9E5-1326FF81AA2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7913202-DEBE-464B-99AC-9D3597E307E5}" type="datetime1">
              <a:rPr lang="en-GB" altLang="en-US"/>
              <a:pPr>
                <a:defRPr/>
              </a:pPr>
              <a:t>02/11/2021</a:t>
            </a:fld>
            <a:endParaRPr lang="en-GB" altLang="en-US" dirty="0"/>
          </a:p>
        </p:txBody>
      </p:sp>
      <p:sp>
        <p:nvSpPr>
          <p:cNvPr id="6" name="Slide Number Placeholder 5">
            <a:extLst>
              <a:ext uri="{FF2B5EF4-FFF2-40B4-BE49-F238E27FC236}">
                <a16:creationId xmlns:a16="http://schemas.microsoft.com/office/drawing/2014/main" id="{F7FD3C6C-E42D-41AB-88F9-E4B1ED99FFE3}"/>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B7D7F77-725A-4D1B-888F-39E3D3817D1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34" r:id="rId1"/>
    <p:sldLayoutId id="2147483935" r:id="rId2"/>
    <p:sldLayoutId id="2147483925" r:id="rId3"/>
    <p:sldLayoutId id="2147483926" r:id="rId4"/>
    <p:sldLayoutId id="2147483927" r:id="rId5"/>
    <p:sldLayoutId id="2147483928" r:id="rId6"/>
    <p:sldLayoutId id="2147483929" r:id="rId7"/>
    <p:sldLayoutId id="2147483930" r:id="rId8"/>
    <p:sldLayoutId id="2147483931" r:id="rId9"/>
    <p:sldLayoutId id="2147483932" r:id="rId10"/>
    <p:sldLayoutId id="2147483933" r:id="rId11"/>
  </p:sldLayoutIdLst>
  <p:transition spd="slow">
    <p:wip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a.ghosh@uwstd.ac.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clark.edu/tlc/outcome_assessment/documents/GlossaryofAssessmentTerms.pdf" TargetMode="External"/><Relationship Id="rId2" Type="http://schemas.openxmlformats.org/officeDocument/2006/relationships/hyperlink" Target="https://www.youtube.com/watch?v=m0ePwQZBbMI" TargetMode="External"/><Relationship Id="rId1" Type="http://schemas.openxmlformats.org/officeDocument/2006/relationships/slideLayout" Target="../slideLayouts/slideLayout2.xml"/><Relationship Id="rId4" Type="http://schemas.openxmlformats.org/officeDocument/2006/relationships/hyperlink" Target="https://www.wlv.ac.uk/lib/media/departments/lis/skills/study-guides/LS010-Guide-to-Assignment-Task-Words.pdf"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ubtitle 4">
            <a:extLst>
              <a:ext uri="{FF2B5EF4-FFF2-40B4-BE49-F238E27FC236}">
                <a16:creationId xmlns:a16="http://schemas.microsoft.com/office/drawing/2014/main" id="{88BC2619-D94D-4BF3-B9B0-7BA1AB37744D}"/>
              </a:ext>
            </a:extLst>
          </p:cNvPr>
          <p:cNvSpPr>
            <a:spLocks noGrp="1"/>
          </p:cNvSpPr>
          <p:nvPr>
            <p:ph type="subTitle" idx="1"/>
          </p:nvPr>
        </p:nvSpPr>
        <p:spPr>
          <a:xfrm>
            <a:off x="539750" y="1341438"/>
            <a:ext cx="7912100" cy="4679950"/>
          </a:xfrm>
        </p:spPr>
        <p:txBody>
          <a:bodyPr/>
          <a:lstStyle/>
          <a:p>
            <a:pPr eaLnBrk="1" hangingPunct="1"/>
            <a:r>
              <a:rPr lang="en-GB" altLang="en-US" sz="3600" b="1">
                <a:solidFill>
                  <a:schemeClr val="bg1"/>
                </a:solidFill>
              </a:rPr>
              <a:t>Understanding Assessment Terminology </a:t>
            </a:r>
            <a:endParaRPr lang="en-GB" altLang="en-US" b="1">
              <a:solidFill>
                <a:schemeClr val="bg1"/>
              </a:solidFill>
            </a:endParaRPr>
          </a:p>
          <a:p>
            <a:pPr eaLnBrk="1" hangingPunct="1"/>
            <a:endParaRPr lang="en-GB" altLang="en-US" sz="2800" b="1">
              <a:solidFill>
                <a:schemeClr val="bg1"/>
              </a:solidFill>
            </a:endParaRPr>
          </a:p>
          <a:p>
            <a:pPr eaLnBrk="1" hangingPunct="1"/>
            <a:r>
              <a:rPr lang="en-GB" altLang="en-US" sz="2800" b="1">
                <a:solidFill>
                  <a:schemeClr val="bg1"/>
                </a:solidFill>
              </a:rPr>
              <a:t>Lecturer: Dr Anjali Ghosh</a:t>
            </a:r>
          </a:p>
          <a:p>
            <a:pPr algn="r" eaLnBrk="1" hangingPunct="1"/>
            <a:endParaRPr lang="en-GB" altLang="en-US" sz="2800" b="1">
              <a:solidFill>
                <a:schemeClr val="bg1"/>
              </a:solidFill>
            </a:endParaRPr>
          </a:p>
          <a:p>
            <a:pPr eaLnBrk="1" hangingPunct="1"/>
            <a:endParaRPr lang="en-GB" altLang="en-US" sz="2800" b="1">
              <a:solidFill>
                <a:schemeClr val="bg1"/>
              </a:solidFill>
            </a:endParaRPr>
          </a:p>
          <a:p>
            <a:endParaRPr lang="en-GB" altLang="en-US" sz="1800" b="1">
              <a:solidFill>
                <a:schemeClr val="bg1"/>
              </a:solidFill>
            </a:endParaRPr>
          </a:p>
          <a:p>
            <a:pPr eaLnBrk="1" hangingPunct="1"/>
            <a:endParaRPr lang="en-GB" altLang="en-US" b="1">
              <a:solidFill>
                <a:schemeClr val="bg1"/>
              </a:solidFill>
            </a:endParaRPr>
          </a:p>
          <a:p>
            <a:pPr eaLnBrk="1" hangingPunct="1"/>
            <a:r>
              <a:rPr lang="en-GB" altLang="en-US" b="1">
                <a:solidFill>
                  <a:schemeClr val="bg1"/>
                </a:solidFill>
              </a:rPr>
              <a:t> </a:t>
            </a:r>
          </a:p>
        </p:txBody>
      </p:sp>
      <p:sp>
        <p:nvSpPr>
          <p:cNvPr id="3" name="Date Placeholder 2">
            <a:extLst>
              <a:ext uri="{FF2B5EF4-FFF2-40B4-BE49-F238E27FC236}">
                <a16:creationId xmlns:a16="http://schemas.microsoft.com/office/drawing/2014/main" id="{6F1CC2AB-3404-4A11-95CF-E35C8B0DB916}"/>
              </a:ext>
            </a:extLst>
          </p:cNvPr>
          <p:cNvSpPr>
            <a:spLocks noGrp="1"/>
          </p:cNvSpPr>
          <p:nvPr>
            <p:ph type="dt" sz="quarter" idx="10"/>
          </p:nvPr>
        </p:nvSpPr>
        <p:spPr/>
        <p:txBody>
          <a:bodyPr/>
          <a:lstStyle/>
          <a:p>
            <a:pPr>
              <a:defRPr/>
            </a:pPr>
            <a:fld id="{5EC0FA7E-6D3B-48D7-9F80-6C4D37659D9C}" type="datetime1">
              <a:rPr lang="en-GB" altLang="en-US"/>
              <a:pPr>
                <a:defRPr/>
              </a:pPr>
              <a:t>02/11/2021</a:t>
            </a:fld>
            <a:endParaRPr lang="en-GB" altLang="en-US" dirty="0"/>
          </a:p>
        </p:txBody>
      </p:sp>
      <p:sp>
        <p:nvSpPr>
          <p:cNvPr id="15363" name="Slide Number Placeholder 5">
            <a:extLst>
              <a:ext uri="{FF2B5EF4-FFF2-40B4-BE49-F238E27FC236}">
                <a16:creationId xmlns:a16="http://schemas.microsoft.com/office/drawing/2014/main" id="{FF52EFE5-DA78-4EEC-B58F-E20790A2FA7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2A30B09-B5FF-4047-8C9F-BED1054A84D8}"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1">
            <a:extLst>
              <a:ext uri="{FF2B5EF4-FFF2-40B4-BE49-F238E27FC236}">
                <a16:creationId xmlns:a16="http://schemas.microsoft.com/office/drawing/2014/main" id="{26F2603D-4196-49B6-B258-245772A53486}"/>
              </a:ext>
            </a:extLst>
          </p:cNvPr>
          <p:cNvSpPr>
            <a:spLocks noGrp="1"/>
          </p:cNvSpPr>
          <p:nvPr>
            <p:ph type="title"/>
          </p:nvPr>
        </p:nvSpPr>
        <p:spPr/>
        <p:txBody>
          <a:bodyPr/>
          <a:lstStyle/>
          <a:p>
            <a:pPr algn="l"/>
            <a:r>
              <a:rPr lang="en-GB" altLang="en-US" sz="4000"/>
              <a:t>Agenda </a:t>
            </a:r>
          </a:p>
        </p:txBody>
      </p:sp>
      <p:sp>
        <p:nvSpPr>
          <p:cNvPr id="7171" name="Content Placeholder 2">
            <a:extLst>
              <a:ext uri="{FF2B5EF4-FFF2-40B4-BE49-F238E27FC236}">
                <a16:creationId xmlns:a16="http://schemas.microsoft.com/office/drawing/2014/main" id="{FA705E0A-C777-4250-8F44-2B3C320E0990}"/>
              </a:ext>
            </a:extLst>
          </p:cNvPr>
          <p:cNvSpPr>
            <a:spLocks noGrp="1"/>
          </p:cNvSpPr>
          <p:nvPr>
            <p:ph idx="1"/>
          </p:nvPr>
        </p:nvSpPr>
        <p:spPr>
          <a:xfrm>
            <a:off x="457200" y="1773238"/>
            <a:ext cx="8229600" cy="3743325"/>
          </a:xfrm>
        </p:spPr>
        <p:txBody>
          <a:bodyPr/>
          <a:lstStyle/>
          <a:p>
            <a:pPr marL="457200" indent="-457200">
              <a:buAutoNum type="arabicPeriod"/>
              <a:defRPr/>
            </a:pPr>
            <a:r>
              <a:rPr lang="en-GB" altLang="en-US" sz="2400" dirty="0"/>
              <a:t>How to decipher assessment questions or topic</a:t>
            </a:r>
            <a:endParaRPr lang="en-US"/>
          </a:p>
          <a:p>
            <a:pPr marL="0" indent="0">
              <a:buFont typeface="Arial" panose="020B0604020202020204" pitchFamily="34" charset="0"/>
              <a:buNone/>
              <a:defRPr/>
            </a:pPr>
            <a:r>
              <a:rPr lang="en-GB" altLang="en-US" sz="2400" dirty="0"/>
              <a:t>2.  Assessment terms and their meanings</a:t>
            </a:r>
          </a:p>
          <a:p>
            <a:pPr marL="0" indent="0">
              <a:buFont typeface="Arial" panose="020B0604020202020204" pitchFamily="34" charset="0"/>
              <a:buNone/>
              <a:defRPr/>
            </a:pPr>
            <a:r>
              <a:rPr lang="en-GB" altLang="en-US" sz="2400" dirty="0"/>
              <a:t>3.  Example</a:t>
            </a:r>
          </a:p>
          <a:p>
            <a:pPr marL="0" indent="0">
              <a:buNone/>
              <a:defRPr/>
            </a:pPr>
            <a:endParaRPr lang="en-GB" altLang="en-US" sz="2400" dirty="0"/>
          </a:p>
          <a:p>
            <a:pPr marL="0" indent="0">
              <a:buFont typeface="Arial" panose="020B0604020202020204" pitchFamily="34" charset="0"/>
              <a:buNone/>
              <a:defRPr/>
            </a:pPr>
            <a:endParaRPr lang="en-GB" altLang="en-US" sz="2400" dirty="0"/>
          </a:p>
          <a:p>
            <a:pPr marL="0" indent="0">
              <a:buNone/>
              <a:defRPr/>
            </a:pPr>
            <a:endParaRPr lang="en-GB" altLang="en-US" sz="2400" dirty="0"/>
          </a:p>
          <a:p>
            <a:pPr marL="0" indent="0">
              <a:buFont typeface="Arial" panose="020B0604020202020204" pitchFamily="34" charset="0"/>
              <a:buNone/>
              <a:defRPr/>
            </a:pPr>
            <a:r>
              <a:rPr lang="en-GB" altLang="en-US" sz="2400" i="1" dirty="0"/>
              <a:t>Academic writing, grammar and referencing style</a:t>
            </a:r>
            <a:endParaRPr lang="en-GB" i="1" dirty="0"/>
          </a:p>
          <a:p>
            <a:pPr marL="457200" indent="-457200">
              <a:buFont typeface="Arial" panose="020B0604020202020204" pitchFamily="34" charset="0"/>
              <a:buAutoNum type="arabicPeriod"/>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r>
              <a:rPr lang="en-GB" altLang="en-US" sz="2400" dirty="0"/>
              <a:t>Email: </a:t>
            </a:r>
            <a:r>
              <a:rPr lang="en-GB" altLang="en-US" sz="2400" dirty="0">
                <a:hlinkClick r:id="rId2"/>
              </a:rPr>
              <a:t>a.ghosh@uwstd.ac.uk</a:t>
            </a:r>
            <a:endParaRPr lang="en-GB" altLang="en-US" sz="2400" dirty="0"/>
          </a:p>
          <a:p>
            <a:pPr marL="0" indent="0">
              <a:buFont typeface="Arial" panose="020B0604020202020204" pitchFamily="34" charset="0"/>
              <a:buNone/>
              <a:defRPr/>
            </a:pPr>
            <a:endParaRPr lang="en-GB" altLang="en-US" sz="2400" dirty="0"/>
          </a:p>
          <a:p>
            <a:pPr marL="0" indent="0">
              <a:buFont typeface="Arial" panose="020B0604020202020204" pitchFamily="34" charset="0"/>
              <a:buNone/>
              <a:defRPr/>
            </a:pPr>
            <a:endParaRPr lang="en-GB" altLang="en-US" dirty="0"/>
          </a:p>
        </p:txBody>
      </p:sp>
    </p:spTree>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5E9F4A76-CC69-47E1-94F2-CE5BB1868A64}"/>
              </a:ext>
            </a:extLst>
          </p:cNvPr>
          <p:cNvSpPr>
            <a:spLocks noGrp="1"/>
          </p:cNvSpPr>
          <p:nvPr>
            <p:ph type="title"/>
          </p:nvPr>
        </p:nvSpPr>
        <p:spPr>
          <a:xfrm>
            <a:off x="395288" y="287338"/>
            <a:ext cx="8491537" cy="1081087"/>
          </a:xfrm>
        </p:spPr>
        <p:txBody>
          <a:bodyPr/>
          <a:lstStyle/>
          <a:p>
            <a:r>
              <a:rPr lang="en-GB" altLang="en-US" sz="4000" dirty="0"/>
              <a:t>SESSION AIM</a:t>
            </a:r>
          </a:p>
        </p:txBody>
      </p:sp>
      <p:sp>
        <p:nvSpPr>
          <p:cNvPr id="17410" name="Content Placeholder 2">
            <a:extLst>
              <a:ext uri="{FF2B5EF4-FFF2-40B4-BE49-F238E27FC236}">
                <a16:creationId xmlns:a16="http://schemas.microsoft.com/office/drawing/2014/main" id="{59FEE077-133C-46A4-BC3A-97F6C3672C37}"/>
              </a:ext>
            </a:extLst>
          </p:cNvPr>
          <p:cNvSpPr>
            <a:spLocks noGrp="1"/>
          </p:cNvSpPr>
          <p:nvPr>
            <p:ph idx="1"/>
          </p:nvPr>
        </p:nvSpPr>
        <p:spPr>
          <a:xfrm>
            <a:off x="628650" y="1773238"/>
            <a:ext cx="7886700" cy="3716337"/>
          </a:xfrm>
        </p:spPr>
        <p:txBody>
          <a:bodyPr/>
          <a:lstStyle/>
          <a:p>
            <a:endParaRPr lang="en-GB" altLang="en-US" sz="2800"/>
          </a:p>
          <a:p>
            <a:pPr marL="0" indent="0">
              <a:buNone/>
            </a:pPr>
            <a:r>
              <a:rPr lang="en-GB" altLang="en-US" sz="2800" dirty="0"/>
              <a:t>Today we aim to discuss and better understand assessment topics and avoid common errors, e.g. including irrelevant information and going off the topic</a:t>
            </a:r>
            <a:endParaRPr lang="en-GB"/>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7" name="Picture 2" descr="Related image">
            <a:extLst>
              <a:ext uri="{FF2B5EF4-FFF2-40B4-BE49-F238E27FC236}">
                <a16:creationId xmlns:a16="http://schemas.microsoft.com/office/drawing/2014/main" id="{735E0F2F-A3C9-4F53-B33B-3DE3BB178D1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82600" y="1765300"/>
            <a:ext cx="8178800" cy="4006850"/>
          </a:xfrm>
          <a:ln w="28575">
            <a:solidFill>
              <a:schemeClr val="tx1"/>
            </a:solidFill>
            <a:miter lim="800000"/>
            <a:headEnd/>
            <a:tailEnd/>
          </a:ln>
        </p:spPr>
      </p:pic>
      <p:sp>
        <p:nvSpPr>
          <p:cNvPr id="7" name="Title 1">
            <a:extLst>
              <a:ext uri="{FF2B5EF4-FFF2-40B4-BE49-F238E27FC236}">
                <a16:creationId xmlns:a16="http://schemas.microsoft.com/office/drawing/2014/main" id="{1FA4BC4E-3B2C-4520-9A33-C7CE050A2952}"/>
              </a:ext>
            </a:extLst>
          </p:cNvPr>
          <p:cNvSpPr txBox="1">
            <a:spLocks/>
          </p:cNvSpPr>
          <p:nvPr/>
        </p:nvSpPr>
        <p:spPr>
          <a:xfrm>
            <a:off x="357188" y="784225"/>
            <a:ext cx="4999037" cy="758825"/>
          </a:xfrm>
          <a:prstGeom prst="rect">
            <a:avLst/>
          </a:prstGeom>
          <a:solidFill>
            <a:schemeClr val="accent3">
              <a:lumMod val="50000"/>
            </a:schemeClr>
          </a:solidFill>
          <a:ln>
            <a:solidFill>
              <a:schemeClr val="accent5">
                <a:lumMod val="50000"/>
              </a:schemeClr>
            </a:solidFill>
          </a:ln>
        </p:spPr>
        <p:txBody>
          <a:bodyPr anchor="ct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defRPr/>
            </a:pPr>
            <a:r>
              <a:rPr lang="en-GB" sz="3200" dirty="0">
                <a:solidFill>
                  <a:schemeClr val="bg1"/>
                </a:solidFill>
                <a:latin typeface="+mn-lt"/>
              </a:rPr>
              <a:t>Key principles of assessment</a:t>
            </a:r>
          </a:p>
        </p:txBody>
      </p:sp>
      <p:sp>
        <p:nvSpPr>
          <p:cNvPr id="19459" name="Rectangle 3">
            <a:extLst>
              <a:ext uri="{FF2B5EF4-FFF2-40B4-BE49-F238E27FC236}">
                <a16:creationId xmlns:a16="http://schemas.microsoft.com/office/drawing/2014/main" id="{D9E1858E-AFFE-453D-90D0-094EB720B78A}"/>
              </a:ext>
            </a:extLst>
          </p:cNvPr>
          <p:cNvSpPr>
            <a:spLocks noChangeArrowheads="1"/>
          </p:cNvSpPr>
          <p:nvPr/>
        </p:nvSpPr>
        <p:spPr bwMode="auto">
          <a:xfrm>
            <a:off x="482600" y="5803900"/>
            <a:ext cx="6624638"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200" dirty="0">
                <a:solidFill>
                  <a:schemeClr val="bg1"/>
                </a:solidFill>
                <a:latin typeface="Calibri" panose="020F0502020204030204" pitchFamily="34" charset="0"/>
                <a:cs typeface="Calibri" panose="020F0502020204030204" pitchFamily="34" charset="0"/>
              </a:rPr>
              <a:t>Principles and Methods of Assessment. (2015). </a:t>
            </a:r>
            <a:r>
              <a:rPr lang="en-GB" altLang="en-US" sz="1200" i="1" dirty="0">
                <a:solidFill>
                  <a:schemeClr val="bg1"/>
                </a:solidFill>
                <a:latin typeface="Calibri" panose="020F0502020204030204" pitchFamily="34" charset="0"/>
                <a:cs typeface="Calibri" panose="020F0502020204030204" pitchFamily="34" charset="0"/>
              </a:rPr>
              <a:t>Principles and Methods of Assessment</a:t>
            </a:r>
            <a:r>
              <a:rPr lang="en-GB" altLang="en-US" sz="1200" dirty="0">
                <a:solidFill>
                  <a:schemeClr val="bg1"/>
                </a:solidFill>
                <a:latin typeface="Calibri" panose="020F0502020204030204" pitchFamily="34" charset="0"/>
                <a:cs typeface="Calibri" panose="020F0502020204030204" pitchFamily="34" charset="0"/>
              </a:rPr>
              <a:t>. [online] Available at: https://</a:t>
            </a:r>
            <a:r>
              <a:rPr lang="en-GB" altLang="en-US" sz="1200" dirty="0" err="1">
                <a:solidFill>
                  <a:schemeClr val="bg1"/>
                </a:solidFill>
                <a:latin typeface="Calibri" panose="020F0502020204030204" pitchFamily="34" charset="0"/>
                <a:cs typeface="Calibri" panose="020F0502020204030204" pitchFamily="34" charset="0"/>
              </a:rPr>
              <a:t>abdao.wordpress.com</a:t>
            </a:r>
            <a:r>
              <a:rPr lang="en-GB" altLang="en-US" sz="1200" dirty="0">
                <a:solidFill>
                  <a:schemeClr val="bg1"/>
                </a:solidFill>
                <a:latin typeface="Calibri" panose="020F0502020204030204" pitchFamily="34" charset="0"/>
                <a:cs typeface="Calibri" panose="020F0502020204030204" pitchFamily="34" charset="0"/>
              </a:rPr>
              <a:t>/ [Accessed 20 Apr. 2018].</a:t>
            </a:r>
          </a:p>
        </p:txBody>
      </p:sp>
      <p:sp>
        <p:nvSpPr>
          <p:cNvPr id="19460" name="Slide Number Placeholder 4">
            <a:extLst>
              <a:ext uri="{FF2B5EF4-FFF2-40B4-BE49-F238E27FC236}">
                <a16:creationId xmlns:a16="http://schemas.microsoft.com/office/drawing/2014/main" id="{02BCB9C7-BD1F-4B0B-ABEB-BE0864F64A4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F61205-C1EE-486E-8374-CAAB258EA66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3" name="Right Bracket 2">
            <a:extLst>
              <a:ext uri="{FF2B5EF4-FFF2-40B4-BE49-F238E27FC236}">
                <a16:creationId xmlns:a16="http://schemas.microsoft.com/office/drawing/2014/main" id="{C994334C-282F-4A2E-B01E-A1E8777A68E6}"/>
              </a:ext>
            </a:extLst>
          </p:cNvPr>
          <p:cNvSpPr/>
          <p:nvPr/>
        </p:nvSpPr>
        <p:spPr>
          <a:xfrm>
            <a:off x="7883525" y="4456113"/>
            <a:ext cx="301625" cy="1047750"/>
          </a:xfrm>
          <a:prstGeom prst="rightBracket">
            <a:avLst/>
          </a:prstGeom>
          <a:ln w="38100"/>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GB"/>
          </a:p>
        </p:txBody>
      </p:sp>
    </p:spTree>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3D4F-3121-49BE-BD13-66A2DE8C893D}"/>
              </a:ext>
            </a:extLst>
          </p:cNvPr>
          <p:cNvSpPr>
            <a:spLocks noGrp="1"/>
          </p:cNvSpPr>
          <p:nvPr>
            <p:ph type="title"/>
          </p:nvPr>
        </p:nvSpPr>
        <p:spPr/>
        <p:txBody>
          <a:bodyPr>
            <a:normAutofit fontScale="90000"/>
          </a:bodyPr>
          <a:lstStyle/>
          <a:p>
            <a:pPr>
              <a:defRPr/>
            </a:pPr>
            <a:r>
              <a:rPr lang="en-GB" dirty="0"/>
              <a:t>1 Example Assessments </a:t>
            </a:r>
            <a:br>
              <a:rPr lang="en-GB" dirty="0"/>
            </a:br>
            <a:endParaRPr lang="en-GB" dirty="0"/>
          </a:p>
        </p:txBody>
      </p:sp>
      <p:pic>
        <p:nvPicPr>
          <p:cNvPr id="3" name="Content Placeholder 2">
            <a:extLst>
              <a:ext uri="{FF2B5EF4-FFF2-40B4-BE49-F238E27FC236}">
                <a16:creationId xmlns:a16="http://schemas.microsoft.com/office/drawing/2014/main" id="{58597E47-F7BB-4A40-B44C-BFC2D4D98B3B}"/>
              </a:ext>
            </a:extLst>
          </p:cNvPr>
          <p:cNvPicPr>
            <a:picLocks noGrp="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44500" y="1549400"/>
            <a:ext cx="4102100" cy="4051300"/>
          </a:xfrm>
        </p:spPr>
      </p:pic>
      <p:sp>
        <p:nvSpPr>
          <p:cNvPr id="21507" name="Content Placeholder 3">
            <a:extLst>
              <a:ext uri="{FF2B5EF4-FFF2-40B4-BE49-F238E27FC236}">
                <a16:creationId xmlns:a16="http://schemas.microsoft.com/office/drawing/2014/main" id="{6B801463-9BD9-4DB5-918D-C1F68F149273}"/>
              </a:ext>
            </a:extLst>
          </p:cNvPr>
          <p:cNvSpPr>
            <a:spLocks noGrp="1"/>
          </p:cNvSpPr>
          <p:nvPr>
            <p:ph sz="half" idx="2"/>
          </p:nvPr>
        </p:nvSpPr>
        <p:spPr>
          <a:xfrm>
            <a:off x="4648200" y="1600200"/>
            <a:ext cx="4038600" cy="3989388"/>
          </a:xfrm>
        </p:spPr>
        <p:txBody>
          <a:bodyPr/>
          <a:lstStyle/>
          <a:p>
            <a:r>
              <a:rPr lang="en-US" altLang="en-US"/>
              <a:t>TIP 1 : Identify context</a:t>
            </a:r>
          </a:p>
          <a:p>
            <a:pPr>
              <a:buFont typeface="Wingdings" panose="05000000000000000000" pitchFamily="2" charset="2"/>
              <a:buChar char="Ø"/>
            </a:pPr>
            <a:r>
              <a:rPr lang="en-US" altLang="en-US" sz="2000"/>
              <a:t>Questions will often give you some background or contextual information</a:t>
            </a:r>
          </a:p>
          <a:p>
            <a:pPr>
              <a:buFont typeface="Wingdings" panose="05000000000000000000" pitchFamily="2" charset="2"/>
              <a:buChar char="Ø"/>
            </a:pPr>
            <a:r>
              <a:rPr lang="en-US" altLang="en-US" sz="2000"/>
              <a:t>This will help guide you towards the general subject area</a:t>
            </a:r>
          </a:p>
          <a:p>
            <a:pPr>
              <a:buFont typeface="Wingdings" panose="05000000000000000000" pitchFamily="2" charset="2"/>
              <a:buChar char="Ø"/>
            </a:pPr>
            <a:r>
              <a:rPr lang="en-US" altLang="en-US" sz="2000"/>
              <a:t>Use this to narrow your focus</a:t>
            </a:r>
          </a:p>
        </p:txBody>
      </p:sp>
    </p:spTree>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3D4F-3121-49BE-BD13-66A2DE8C893D}"/>
              </a:ext>
            </a:extLst>
          </p:cNvPr>
          <p:cNvSpPr>
            <a:spLocks noGrp="1"/>
          </p:cNvSpPr>
          <p:nvPr>
            <p:ph type="title"/>
          </p:nvPr>
        </p:nvSpPr>
        <p:spPr/>
        <p:txBody>
          <a:bodyPr>
            <a:normAutofit fontScale="90000"/>
          </a:bodyPr>
          <a:lstStyle/>
          <a:p>
            <a:pPr>
              <a:defRPr/>
            </a:pPr>
            <a:r>
              <a:rPr lang="en-GB" dirty="0"/>
              <a:t>2 Example Assessments </a:t>
            </a:r>
            <a:br>
              <a:rPr lang="en-GB" dirty="0"/>
            </a:br>
            <a:endParaRPr lang="en-GB" dirty="0"/>
          </a:p>
        </p:txBody>
      </p:sp>
      <p:sp>
        <p:nvSpPr>
          <p:cNvPr id="21507" name="Content Placeholder 3">
            <a:extLst>
              <a:ext uri="{FF2B5EF4-FFF2-40B4-BE49-F238E27FC236}">
                <a16:creationId xmlns:a16="http://schemas.microsoft.com/office/drawing/2014/main" id="{6B801463-9BD9-4DB5-918D-C1F68F149273}"/>
              </a:ext>
            </a:extLst>
          </p:cNvPr>
          <p:cNvSpPr>
            <a:spLocks noGrp="1"/>
          </p:cNvSpPr>
          <p:nvPr>
            <p:ph sz="half" idx="2"/>
          </p:nvPr>
        </p:nvSpPr>
        <p:spPr>
          <a:xfrm>
            <a:off x="4648200" y="1600200"/>
            <a:ext cx="4038600" cy="3989388"/>
          </a:xfrm>
        </p:spPr>
        <p:txBody>
          <a:bodyPr/>
          <a:lstStyle/>
          <a:p>
            <a:r>
              <a:rPr lang="en-US" altLang="en-US" dirty="0"/>
              <a:t>TIP 2 : Identify focus </a:t>
            </a:r>
          </a:p>
          <a:p>
            <a:pPr>
              <a:buFont typeface="Wingdings" panose="05000000000000000000" pitchFamily="2" charset="2"/>
              <a:buChar char="Ø"/>
            </a:pPr>
            <a:r>
              <a:rPr lang="en-US" altLang="en-US" sz="2000" dirty="0"/>
              <a:t> Look closely at the topic</a:t>
            </a:r>
          </a:p>
          <a:p>
            <a:pPr>
              <a:buFont typeface="Wingdings" panose="05000000000000000000" pitchFamily="2" charset="2"/>
              <a:buChar char="Ø"/>
            </a:pPr>
            <a:endParaRPr lang="en-US" altLang="en-US" sz="2000" dirty="0"/>
          </a:p>
          <a:p>
            <a:pPr>
              <a:buFont typeface="Wingdings" panose="05000000000000000000" pitchFamily="2" charset="2"/>
              <a:buChar char="Ø"/>
            </a:pPr>
            <a:r>
              <a:rPr lang="en-US" altLang="en-US" sz="2000" dirty="0"/>
              <a:t>Everything you write should clearly be linked to this! </a:t>
            </a:r>
          </a:p>
        </p:txBody>
      </p:sp>
      <p:sp>
        <p:nvSpPr>
          <p:cNvPr id="6" name="Content Placeholder 2">
            <a:extLst>
              <a:ext uri="{FF2B5EF4-FFF2-40B4-BE49-F238E27FC236}">
                <a16:creationId xmlns:a16="http://schemas.microsoft.com/office/drawing/2014/main" id="{45775016-06B7-4BCF-9307-386408A2FE4F}"/>
              </a:ext>
            </a:extLst>
          </p:cNvPr>
          <p:cNvSpPr>
            <a:spLocks noGrp="1"/>
          </p:cNvSpPr>
          <p:nvPr>
            <p:ph sz="half" idx="1"/>
          </p:nvPr>
        </p:nvSpPr>
        <p:spPr>
          <a:xfrm>
            <a:off x="457200" y="1417027"/>
            <a:ext cx="4038600" cy="3989388"/>
          </a:xfrm>
        </p:spPr>
        <p:txBody>
          <a:bodyPr>
            <a:normAutofit fontScale="47500" lnSpcReduction="20000"/>
          </a:bodyPr>
          <a:lstStyle/>
          <a:p>
            <a:pPr>
              <a:defRPr/>
            </a:pPr>
            <a:r>
              <a:rPr lang="en-GB" b="1" dirty="0"/>
              <a:t>ASSESSMENT COMPONENT 2 – 50% Individual written report (2500 words) </a:t>
            </a:r>
            <a:endParaRPr lang="en-GB" dirty="0"/>
          </a:p>
          <a:p>
            <a:pPr>
              <a:defRPr/>
            </a:pPr>
            <a:r>
              <a:rPr lang="en-GB" dirty="0"/>
              <a:t>You are required to write an appropriately structured comparative report in which you evaluate the different approaches and strategies used to measure, monitor and control the incidence of Covid-19 in the UK and at least one other country. </a:t>
            </a:r>
          </a:p>
          <a:p>
            <a:pPr>
              <a:defRPr/>
            </a:pPr>
            <a:r>
              <a:rPr lang="en-GB" dirty="0">
                <a:highlight>
                  <a:srgbClr val="FFFF00"/>
                </a:highlight>
              </a:rPr>
              <a:t>Your report should </a:t>
            </a:r>
            <a:r>
              <a:rPr lang="en-GB" b="1" dirty="0">
                <a:highlight>
                  <a:srgbClr val="FFFF00"/>
                </a:highlight>
              </a:rPr>
              <a:t>critically examine </a:t>
            </a:r>
            <a:r>
              <a:rPr lang="en-GB" dirty="0">
                <a:highlight>
                  <a:srgbClr val="FFFF00"/>
                </a:highlight>
              </a:rPr>
              <a:t>the</a:t>
            </a:r>
            <a:r>
              <a:rPr lang="en-GB" dirty="0"/>
              <a:t> </a:t>
            </a:r>
            <a:r>
              <a:rPr lang="en-GB" dirty="0">
                <a:highlight>
                  <a:srgbClr val="FFFF00"/>
                </a:highlight>
              </a:rPr>
              <a:t>recent </a:t>
            </a:r>
            <a:r>
              <a:rPr lang="en-GB" b="1" dirty="0">
                <a:highlight>
                  <a:srgbClr val="FFFF00"/>
                </a:highlight>
              </a:rPr>
              <a:t>developments</a:t>
            </a:r>
            <a:r>
              <a:rPr lang="en-GB" dirty="0">
                <a:highlight>
                  <a:srgbClr val="FFFF00"/>
                </a:highlight>
              </a:rPr>
              <a:t> in</a:t>
            </a:r>
            <a:r>
              <a:rPr lang="en-GB" b="1" dirty="0">
                <a:highlight>
                  <a:srgbClr val="FFFF00"/>
                </a:highlight>
              </a:rPr>
              <a:t> health and social care policy</a:t>
            </a:r>
            <a:r>
              <a:rPr lang="en-GB" dirty="0"/>
              <a:t>, its impact on the health and wellbeing of individuals in health or social care settings and an analysis of the relationship between legislation, policy and practice: priorities and approaches; strategies, systems and policies; lifestyle and behaviour. </a:t>
            </a:r>
          </a:p>
          <a:p>
            <a:pPr>
              <a:defRPr/>
            </a:pPr>
            <a:r>
              <a:rPr lang="en-GB" dirty="0"/>
              <a:t>Your report should compare the UK and another country of your choice. Make sure you discuss the differences and similarities to strategies and approaches. </a:t>
            </a:r>
          </a:p>
          <a:p>
            <a:pPr>
              <a:defRPr/>
            </a:pPr>
            <a:endParaRPr lang="en-GB" dirty="0"/>
          </a:p>
        </p:txBody>
      </p:sp>
    </p:spTree>
    <p:extLst>
      <p:ext uri="{BB962C8B-B14F-4D97-AF65-F5344CB8AC3E}">
        <p14:creationId xmlns:p14="http://schemas.microsoft.com/office/powerpoint/2010/main" val="2327930325"/>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3D4F-3121-49BE-BD13-66A2DE8C893D}"/>
              </a:ext>
            </a:extLst>
          </p:cNvPr>
          <p:cNvSpPr>
            <a:spLocks noGrp="1"/>
          </p:cNvSpPr>
          <p:nvPr>
            <p:ph type="title"/>
          </p:nvPr>
        </p:nvSpPr>
        <p:spPr/>
        <p:txBody>
          <a:bodyPr>
            <a:normAutofit fontScale="90000"/>
          </a:bodyPr>
          <a:lstStyle/>
          <a:p>
            <a:pPr>
              <a:defRPr/>
            </a:pPr>
            <a:r>
              <a:rPr lang="en-GB" dirty="0"/>
              <a:t>3 Example Assessments </a:t>
            </a:r>
            <a:br>
              <a:rPr lang="en-GB" dirty="0"/>
            </a:br>
            <a:endParaRPr lang="en-GB" dirty="0"/>
          </a:p>
        </p:txBody>
      </p:sp>
      <p:pic>
        <p:nvPicPr>
          <p:cNvPr id="5" name="Content Placeholder 3">
            <a:extLst>
              <a:ext uri="{FF2B5EF4-FFF2-40B4-BE49-F238E27FC236}">
                <a16:creationId xmlns:a16="http://schemas.microsoft.com/office/drawing/2014/main" id="{34C0B677-45E5-4F71-B142-BC57052D356B}"/>
              </a:ext>
            </a:extLst>
          </p:cNvPr>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0" y="1206500"/>
            <a:ext cx="4114800" cy="402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Content Placeholder 2">
            <a:extLst>
              <a:ext uri="{FF2B5EF4-FFF2-40B4-BE49-F238E27FC236}">
                <a16:creationId xmlns:a16="http://schemas.microsoft.com/office/drawing/2014/main" id="{C0406B19-D761-4D01-A819-D3688FEFAAEC}"/>
              </a:ext>
            </a:extLst>
          </p:cNvPr>
          <p:cNvSpPr txBox="1">
            <a:spLocks/>
          </p:cNvSpPr>
          <p:nvPr/>
        </p:nvSpPr>
        <p:spPr bwMode="auto">
          <a:xfrm>
            <a:off x="457200" y="1417027"/>
            <a:ext cx="4038600" cy="398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4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defRPr/>
            </a:pPr>
            <a:r>
              <a:rPr lang="en-GB" b="1" dirty="0"/>
              <a:t>ASSESSMENT COMPONENT 2 – 50% Individual written report (2500 words) </a:t>
            </a:r>
            <a:endParaRPr lang="en-GB" dirty="0"/>
          </a:p>
          <a:p>
            <a:pPr>
              <a:defRPr/>
            </a:pPr>
            <a:r>
              <a:rPr lang="en-GB" dirty="0"/>
              <a:t>You are required to write an appropriately structured comparative report in which you </a:t>
            </a:r>
            <a:r>
              <a:rPr lang="en-GB" dirty="0">
                <a:highlight>
                  <a:srgbClr val="00FF00"/>
                </a:highlight>
              </a:rPr>
              <a:t>evaluate </a:t>
            </a:r>
            <a:r>
              <a:rPr lang="en-GB" dirty="0"/>
              <a:t>the different approaches and strategies used to measure, monitor and control the incidence of Covid-19 in the UK and at least one other country. </a:t>
            </a:r>
          </a:p>
          <a:p>
            <a:pPr>
              <a:defRPr/>
            </a:pPr>
            <a:r>
              <a:rPr lang="en-GB" dirty="0"/>
              <a:t>Your report should </a:t>
            </a:r>
            <a:r>
              <a:rPr lang="en-GB" b="1" dirty="0">
                <a:highlight>
                  <a:srgbClr val="00FF00"/>
                </a:highlight>
              </a:rPr>
              <a:t>critically examine </a:t>
            </a:r>
            <a:r>
              <a:rPr lang="en-GB" dirty="0"/>
              <a:t>the recent </a:t>
            </a:r>
            <a:r>
              <a:rPr lang="en-GB" b="1" dirty="0">
                <a:highlight>
                  <a:srgbClr val="00FF00"/>
                </a:highlight>
              </a:rPr>
              <a:t>developments</a:t>
            </a:r>
            <a:r>
              <a:rPr lang="en-GB" dirty="0">
                <a:highlight>
                  <a:srgbClr val="00FF00"/>
                </a:highlight>
              </a:rPr>
              <a:t> </a:t>
            </a:r>
            <a:r>
              <a:rPr lang="en-GB" dirty="0"/>
              <a:t>in</a:t>
            </a:r>
            <a:r>
              <a:rPr lang="en-GB" b="1" dirty="0"/>
              <a:t> health and social care policy</a:t>
            </a:r>
            <a:r>
              <a:rPr lang="en-GB" dirty="0"/>
              <a:t>, its impact on the health and wellbeing of individuals in health or social care settings and an </a:t>
            </a:r>
            <a:r>
              <a:rPr lang="en-GB" dirty="0">
                <a:highlight>
                  <a:srgbClr val="00FF00"/>
                </a:highlight>
              </a:rPr>
              <a:t>analysis </a:t>
            </a:r>
            <a:r>
              <a:rPr lang="en-GB" dirty="0"/>
              <a:t>of the relationship between legislation, policy and practice: priorities and approaches; strategies, systems and policies; lifestyle and behaviour. </a:t>
            </a:r>
          </a:p>
          <a:p>
            <a:pPr>
              <a:defRPr/>
            </a:pPr>
            <a:r>
              <a:rPr lang="en-GB" dirty="0"/>
              <a:t>Your report should </a:t>
            </a:r>
            <a:r>
              <a:rPr lang="en-GB" dirty="0">
                <a:highlight>
                  <a:srgbClr val="00FF00"/>
                </a:highlight>
              </a:rPr>
              <a:t>compare </a:t>
            </a:r>
            <a:r>
              <a:rPr lang="en-GB" dirty="0"/>
              <a:t>the UK and another country of your choice. Make sure you </a:t>
            </a:r>
            <a:r>
              <a:rPr lang="en-GB" dirty="0">
                <a:highlight>
                  <a:srgbClr val="00FF00"/>
                </a:highlight>
              </a:rPr>
              <a:t>discuss </a:t>
            </a:r>
            <a:r>
              <a:rPr lang="en-GB" dirty="0"/>
              <a:t>the </a:t>
            </a:r>
            <a:r>
              <a:rPr lang="en-GB" dirty="0">
                <a:highlight>
                  <a:srgbClr val="00FF00"/>
                </a:highlight>
              </a:rPr>
              <a:t>differences and similarities</a:t>
            </a:r>
            <a:r>
              <a:rPr lang="en-GB" dirty="0"/>
              <a:t> to strategies and approaches. </a:t>
            </a:r>
          </a:p>
          <a:p>
            <a:pPr>
              <a:defRPr/>
            </a:pPr>
            <a:endParaRPr lang="en-GB" dirty="0"/>
          </a:p>
        </p:txBody>
      </p:sp>
    </p:spTree>
    <p:extLst>
      <p:ext uri="{BB962C8B-B14F-4D97-AF65-F5344CB8AC3E}">
        <p14:creationId xmlns:p14="http://schemas.microsoft.com/office/powerpoint/2010/main" val="4152987891"/>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3D4F-3121-49BE-BD13-66A2DE8C893D}"/>
              </a:ext>
            </a:extLst>
          </p:cNvPr>
          <p:cNvSpPr>
            <a:spLocks noGrp="1"/>
          </p:cNvSpPr>
          <p:nvPr>
            <p:ph type="title"/>
          </p:nvPr>
        </p:nvSpPr>
        <p:spPr/>
        <p:txBody>
          <a:bodyPr>
            <a:normAutofit fontScale="90000"/>
          </a:bodyPr>
          <a:lstStyle/>
          <a:p>
            <a:pPr>
              <a:defRPr/>
            </a:pPr>
            <a:r>
              <a:rPr lang="en-GB" dirty="0"/>
              <a:t>4 Example Assessments </a:t>
            </a:r>
            <a:br>
              <a:rPr lang="en-GB" dirty="0"/>
            </a:br>
            <a:endParaRPr lang="en-GB" dirty="0"/>
          </a:p>
        </p:txBody>
      </p:sp>
      <p:sp>
        <p:nvSpPr>
          <p:cNvPr id="6" name="Content Placeholder 2">
            <a:extLst>
              <a:ext uri="{FF2B5EF4-FFF2-40B4-BE49-F238E27FC236}">
                <a16:creationId xmlns:a16="http://schemas.microsoft.com/office/drawing/2014/main" id="{3E87AFDC-C24C-49BF-9B76-82649BC04C65}"/>
              </a:ext>
            </a:extLst>
          </p:cNvPr>
          <p:cNvSpPr txBox="1">
            <a:spLocks/>
          </p:cNvSpPr>
          <p:nvPr/>
        </p:nvSpPr>
        <p:spPr bwMode="auto">
          <a:xfrm>
            <a:off x="457200" y="1417027"/>
            <a:ext cx="4038600" cy="398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4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defRPr/>
            </a:pPr>
            <a:r>
              <a:rPr lang="en-GB" b="1" dirty="0"/>
              <a:t>ASSESSMENT COMPONENT 2 – 50% Individual written report (2500 words) </a:t>
            </a:r>
            <a:endParaRPr lang="en-GB" dirty="0"/>
          </a:p>
          <a:p>
            <a:pPr>
              <a:defRPr/>
            </a:pPr>
            <a:r>
              <a:rPr lang="en-GB" dirty="0"/>
              <a:t>You are required to write an appropriately structured comparative report in which you </a:t>
            </a:r>
            <a:r>
              <a:rPr lang="en-GB" dirty="0">
                <a:highlight>
                  <a:srgbClr val="00FF00"/>
                </a:highlight>
              </a:rPr>
              <a:t>evaluate </a:t>
            </a:r>
            <a:r>
              <a:rPr lang="en-GB" dirty="0"/>
              <a:t>the different approaches and strategies used to measure, monitor and control the incidence of Covid-19 in the UK and at least one other country. </a:t>
            </a:r>
          </a:p>
          <a:p>
            <a:pPr>
              <a:defRPr/>
            </a:pPr>
            <a:r>
              <a:rPr lang="en-GB" dirty="0"/>
              <a:t>Your report should </a:t>
            </a:r>
            <a:r>
              <a:rPr lang="en-GB" b="1" dirty="0">
                <a:highlight>
                  <a:srgbClr val="00FF00"/>
                </a:highlight>
              </a:rPr>
              <a:t>critically examine </a:t>
            </a:r>
            <a:r>
              <a:rPr lang="en-GB" dirty="0"/>
              <a:t>the recent </a:t>
            </a:r>
            <a:r>
              <a:rPr lang="en-GB" b="1" dirty="0">
                <a:highlight>
                  <a:srgbClr val="00FF00"/>
                </a:highlight>
              </a:rPr>
              <a:t>developments</a:t>
            </a:r>
            <a:r>
              <a:rPr lang="en-GB" dirty="0">
                <a:highlight>
                  <a:srgbClr val="00FF00"/>
                </a:highlight>
              </a:rPr>
              <a:t> </a:t>
            </a:r>
            <a:r>
              <a:rPr lang="en-GB" dirty="0"/>
              <a:t>in</a:t>
            </a:r>
            <a:r>
              <a:rPr lang="en-GB" b="1" dirty="0"/>
              <a:t> health and social care policy</a:t>
            </a:r>
            <a:r>
              <a:rPr lang="en-GB" dirty="0"/>
              <a:t>, its impact on the health and wellbeing of individuals in health or social care settings and an </a:t>
            </a:r>
            <a:r>
              <a:rPr lang="en-GB" dirty="0">
                <a:highlight>
                  <a:srgbClr val="00FF00"/>
                </a:highlight>
              </a:rPr>
              <a:t>analysis </a:t>
            </a:r>
            <a:r>
              <a:rPr lang="en-GB" dirty="0"/>
              <a:t>of the relationship between legislation, policy and practice: priorities and approaches; strategies, systems and policies; lifestyle and behaviour. </a:t>
            </a:r>
          </a:p>
          <a:p>
            <a:pPr>
              <a:defRPr/>
            </a:pPr>
            <a:r>
              <a:rPr lang="en-GB" dirty="0"/>
              <a:t>Your report should </a:t>
            </a:r>
            <a:r>
              <a:rPr lang="en-GB" dirty="0">
                <a:highlight>
                  <a:srgbClr val="00FF00"/>
                </a:highlight>
              </a:rPr>
              <a:t>compare </a:t>
            </a:r>
            <a:r>
              <a:rPr lang="en-GB" dirty="0"/>
              <a:t>the UK and another country of your choice. Make sure you </a:t>
            </a:r>
            <a:r>
              <a:rPr lang="en-GB" dirty="0">
                <a:highlight>
                  <a:srgbClr val="00FF00"/>
                </a:highlight>
              </a:rPr>
              <a:t>discuss </a:t>
            </a:r>
            <a:r>
              <a:rPr lang="en-GB" dirty="0"/>
              <a:t>the </a:t>
            </a:r>
            <a:r>
              <a:rPr lang="en-GB" dirty="0">
                <a:highlight>
                  <a:srgbClr val="00FF00"/>
                </a:highlight>
              </a:rPr>
              <a:t>differences and similarities</a:t>
            </a:r>
            <a:r>
              <a:rPr lang="en-GB" dirty="0"/>
              <a:t> to strategies and approaches. </a:t>
            </a:r>
          </a:p>
          <a:p>
            <a:pPr>
              <a:defRPr/>
            </a:pPr>
            <a:endParaRPr lang="en-GB" dirty="0"/>
          </a:p>
        </p:txBody>
      </p:sp>
      <p:sp>
        <p:nvSpPr>
          <p:cNvPr id="10" name="Content Placeholder 3">
            <a:extLst>
              <a:ext uri="{FF2B5EF4-FFF2-40B4-BE49-F238E27FC236}">
                <a16:creationId xmlns:a16="http://schemas.microsoft.com/office/drawing/2014/main" id="{6B558BC7-D4D2-4F07-B8C8-9EBAFB987D9F}"/>
              </a:ext>
            </a:extLst>
          </p:cNvPr>
          <p:cNvSpPr txBox="1">
            <a:spLocks/>
          </p:cNvSpPr>
          <p:nvPr/>
        </p:nvSpPr>
        <p:spPr bwMode="auto">
          <a:xfrm>
            <a:off x="4648200" y="1419348"/>
            <a:ext cx="4038600" cy="398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sz="2000" dirty="0"/>
              <a:t>TIP 3 : Identify key verbs</a:t>
            </a:r>
          </a:p>
          <a:p>
            <a:pPr marL="0" indent="0">
              <a:buNone/>
              <a:defRPr/>
            </a:pPr>
            <a:r>
              <a:rPr lang="en-US" sz="2000" dirty="0"/>
              <a:t>E.g. </a:t>
            </a:r>
          </a:p>
          <a:p>
            <a:pPr>
              <a:buFont typeface="Wingdings" pitchFamily="2" charset="2"/>
              <a:buChar char="Ø"/>
              <a:defRPr/>
            </a:pPr>
            <a:endParaRPr lang="en-US" sz="2000" dirty="0"/>
          </a:p>
          <a:p>
            <a:pPr>
              <a:buFont typeface="Wingdings" pitchFamily="2" charset="2"/>
              <a:buChar char="Ø"/>
              <a:defRPr/>
            </a:pPr>
            <a:r>
              <a:rPr lang="en-US" sz="2000" dirty="0"/>
              <a:t>Sometimes the key verb does not appear in the topic.</a:t>
            </a:r>
          </a:p>
          <a:p>
            <a:pPr>
              <a:buFont typeface="Wingdings" pitchFamily="2" charset="2"/>
              <a:buChar char="Ø"/>
              <a:defRPr/>
            </a:pPr>
            <a:r>
              <a:rPr lang="en-US" sz="2000" dirty="0"/>
              <a:t>In this case, </a:t>
            </a:r>
            <a:r>
              <a:rPr lang="en-US" sz="2000" dirty="0" err="1"/>
              <a:t>analyse</a:t>
            </a:r>
            <a:r>
              <a:rPr lang="en-US" sz="2000" dirty="0"/>
              <a:t> the topic and figure out which key verb is hidden in the meaning.</a:t>
            </a:r>
          </a:p>
          <a:p>
            <a:pPr>
              <a:buFont typeface="Wingdings" pitchFamily="2" charset="2"/>
              <a:buChar char="Ø"/>
              <a:defRPr/>
            </a:pPr>
            <a:endParaRPr lang="en-US" sz="2000" dirty="0"/>
          </a:p>
        </p:txBody>
      </p:sp>
    </p:spTree>
    <p:extLst>
      <p:ext uri="{BB962C8B-B14F-4D97-AF65-F5344CB8AC3E}">
        <p14:creationId xmlns:p14="http://schemas.microsoft.com/office/powerpoint/2010/main" val="297196713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03D4F-3121-49BE-BD13-66A2DE8C893D}"/>
              </a:ext>
            </a:extLst>
          </p:cNvPr>
          <p:cNvSpPr>
            <a:spLocks noGrp="1"/>
          </p:cNvSpPr>
          <p:nvPr>
            <p:ph type="title"/>
          </p:nvPr>
        </p:nvSpPr>
        <p:spPr/>
        <p:txBody>
          <a:bodyPr>
            <a:normAutofit fontScale="90000"/>
          </a:bodyPr>
          <a:lstStyle/>
          <a:p>
            <a:pPr>
              <a:defRPr/>
            </a:pPr>
            <a:r>
              <a:rPr lang="en-GB" dirty="0"/>
              <a:t>5 Example Assessments </a:t>
            </a:r>
            <a:br>
              <a:rPr lang="en-GB" dirty="0"/>
            </a:br>
            <a:endParaRPr lang="en-GB" dirty="0"/>
          </a:p>
        </p:txBody>
      </p:sp>
      <p:sp>
        <p:nvSpPr>
          <p:cNvPr id="6" name="Content Placeholder 2">
            <a:extLst>
              <a:ext uri="{FF2B5EF4-FFF2-40B4-BE49-F238E27FC236}">
                <a16:creationId xmlns:a16="http://schemas.microsoft.com/office/drawing/2014/main" id="{3E87AFDC-C24C-49BF-9B76-82649BC04C65}"/>
              </a:ext>
            </a:extLst>
          </p:cNvPr>
          <p:cNvSpPr txBox="1">
            <a:spLocks/>
          </p:cNvSpPr>
          <p:nvPr/>
        </p:nvSpPr>
        <p:spPr bwMode="auto">
          <a:xfrm>
            <a:off x="457200" y="1417027"/>
            <a:ext cx="4038600" cy="398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4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a:defRPr/>
            </a:pPr>
            <a:r>
              <a:rPr lang="en-GB" b="1" dirty="0"/>
              <a:t>ASSESSMENT COMPONENT 2 – 50% Individual written report (2500 words) </a:t>
            </a:r>
            <a:endParaRPr lang="en-GB"/>
          </a:p>
          <a:p>
            <a:pPr>
              <a:defRPr/>
            </a:pPr>
            <a:r>
              <a:rPr lang="en-GB" dirty="0"/>
              <a:t>You are required to write an appropriately structured comparative report in which you evaluate the different approaches and strategies used to measure, monitor and control the incidence of Covid-19 in the UK and at least one other country. </a:t>
            </a:r>
          </a:p>
          <a:p>
            <a:pPr>
              <a:defRPr/>
            </a:pPr>
            <a:r>
              <a:rPr lang="en-GB" dirty="0"/>
              <a:t>Your report should </a:t>
            </a:r>
            <a:r>
              <a:rPr lang="en-GB" b="1" dirty="0"/>
              <a:t>critically examine </a:t>
            </a:r>
            <a:r>
              <a:rPr lang="en-GB" dirty="0"/>
              <a:t>the recent </a:t>
            </a:r>
            <a:r>
              <a:rPr lang="en-GB" b="1" dirty="0"/>
              <a:t>developments</a:t>
            </a:r>
            <a:r>
              <a:rPr lang="en-GB" dirty="0"/>
              <a:t> in</a:t>
            </a:r>
            <a:r>
              <a:rPr lang="en-GB" b="1" dirty="0"/>
              <a:t> health and social care policy</a:t>
            </a:r>
            <a:r>
              <a:rPr lang="en-GB" dirty="0"/>
              <a:t>, its impact on the health and wellbeing of individuals in health or social care settings and an analysis of the relationship between legislation, policy and practice: priorities and approaches; strategies, systems and policies; lifestyle and behaviour. </a:t>
            </a:r>
          </a:p>
          <a:p>
            <a:pPr>
              <a:defRPr/>
            </a:pPr>
            <a:r>
              <a:rPr lang="en-GB" dirty="0"/>
              <a:t>Your </a:t>
            </a:r>
            <a:r>
              <a:rPr lang="en-GB" b="1" u="sng" dirty="0"/>
              <a:t>report </a:t>
            </a:r>
            <a:r>
              <a:rPr lang="en-GB" dirty="0"/>
              <a:t>should </a:t>
            </a:r>
            <a:r>
              <a:rPr lang="en-GB" sz="2700" b="1" u="sng" dirty="0"/>
              <a:t>compare the UK</a:t>
            </a:r>
            <a:r>
              <a:rPr lang="en-GB" dirty="0"/>
              <a:t> and </a:t>
            </a:r>
            <a:r>
              <a:rPr lang="en-GB" sz="2700" b="1" u="sng" dirty="0"/>
              <a:t>another country</a:t>
            </a:r>
            <a:r>
              <a:rPr lang="en-GB" dirty="0"/>
              <a:t> of your choice. Make sure you </a:t>
            </a:r>
            <a:r>
              <a:rPr lang="en-GB" dirty="0">
                <a:solidFill>
                  <a:srgbClr val="FF0000"/>
                </a:solidFill>
              </a:rPr>
              <a:t>discuss </a:t>
            </a:r>
            <a:r>
              <a:rPr lang="en-GB" dirty="0"/>
              <a:t>the </a:t>
            </a:r>
            <a:r>
              <a:rPr lang="en-GB" u="sng" dirty="0">
                <a:solidFill>
                  <a:srgbClr val="FF0000"/>
                </a:solidFill>
              </a:rPr>
              <a:t>differences and similarities to strategies and approaches. </a:t>
            </a:r>
          </a:p>
          <a:p>
            <a:pPr>
              <a:defRPr/>
            </a:pPr>
            <a:endParaRPr lang="en-GB" dirty="0"/>
          </a:p>
        </p:txBody>
      </p:sp>
      <p:sp>
        <p:nvSpPr>
          <p:cNvPr id="3" name="Content Placeholder 3">
            <a:extLst>
              <a:ext uri="{FF2B5EF4-FFF2-40B4-BE49-F238E27FC236}">
                <a16:creationId xmlns:a16="http://schemas.microsoft.com/office/drawing/2014/main" id="{59BE8B0C-655B-4B4E-B371-7929C58AE8EE}"/>
              </a:ext>
            </a:extLst>
          </p:cNvPr>
          <p:cNvSpPr txBox="1">
            <a:spLocks/>
          </p:cNvSpPr>
          <p:nvPr/>
        </p:nvSpPr>
        <p:spPr bwMode="auto">
          <a:xfrm>
            <a:off x="4648200" y="1573213"/>
            <a:ext cx="4038600" cy="3989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sz="2000" dirty="0"/>
              <a:t>TIP 4 : Identify scope</a:t>
            </a:r>
          </a:p>
          <a:p>
            <a:pPr>
              <a:buFont typeface="Wingdings" pitchFamily="2" charset="2"/>
              <a:buChar char="Ø"/>
              <a:defRPr/>
            </a:pPr>
            <a:r>
              <a:rPr lang="en-US" sz="2000" dirty="0"/>
              <a:t>Pay attention to the essential elements.</a:t>
            </a:r>
          </a:p>
          <a:p>
            <a:pPr>
              <a:buFont typeface="Wingdings" pitchFamily="2" charset="2"/>
              <a:buChar char="Ø"/>
              <a:defRPr/>
            </a:pPr>
            <a:r>
              <a:rPr lang="en-US" sz="2000" dirty="0"/>
              <a:t>These will tell you </a:t>
            </a:r>
            <a:r>
              <a:rPr lang="en-US" sz="2000" dirty="0">
                <a:solidFill>
                  <a:schemeClr val="tx2"/>
                </a:solidFill>
              </a:rPr>
              <a:t>How to format your essay, where to find information and what you must include.</a:t>
            </a:r>
          </a:p>
          <a:p>
            <a:pPr>
              <a:buFont typeface="Wingdings" pitchFamily="2" charset="2"/>
              <a:buChar char="Ø"/>
              <a:defRPr/>
            </a:pPr>
            <a:r>
              <a:rPr lang="en-US" sz="2000" dirty="0">
                <a:solidFill>
                  <a:schemeClr val="tx2"/>
                </a:solidFill>
              </a:rPr>
              <a:t>Use these to limit the scope of your writing.</a:t>
            </a:r>
            <a:endParaRPr lang="en-US" sz="2000" dirty="0"/>
          </a:p>
        </p:txBody>
      </p:sp>
      <p:sp>
        <p:nvSpPr>
          <p:cNvPr id="4" name="Bent Arrow 4">
            <a:extLst>
              <a:ext uri="{FF2B5EF4-FFF2-40B4-BE49-F238E27FC236}">
                <a16:creationId xmlns:a16="http://schemas.microsoft.com/office/drawing/2014/main" id="{562B31F8-046C-475A-8CB2-8C3EC6427D15}"/>
              </a:ext>
            </a:extLst>
          </p:cNvPr>
          <p:cNvSpPr/>
          <p:nvPr/>
        </p:nvSpPr>
        <p:spPr>
          <a:xfrm rot="21068794">
            <a:off x="2443027" y="3378018"/>
            <a:ext cx="2591288" cy="577606"/>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solidFill>
                <a:schemeClr val="tx1"/>
              </a:solidFill>
            </a:endParaRPr>
          </a:p>
        </p:txBody>
      </p:sp>
    </p:spTree>
    <p:extLst>
      <p:ext uri="{BB962C8B-B14F-4D97-AF65-F5344CB8AC3E}">
        <p14:creationId xmlns:p14="http://schemas.microsoft.com/office/powerpoint/2010/main" val="305324268"/>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775DE-5A20-435C-9C78-243C45FA0406}"/>
              </a:ext>
            </a:extLst>
          </p:cNvPr>
          <p:cNvSpPr>
            <a:spLocks noGrp="1"/>
          </p:cNvSpPr>
          <p:nvPr>
            <p:ph type="title"/>
          </p:nvPr>
        </p:nvSpPr>
        <p:spPr/>
        <p:txBody>
          <a:bodyPr>
            <a:normAutofit fontScale="90000"/>
          </a:bodyPr>
          <a:lstStyle/>
          <a:p>
            <a:pPr>
              <a:defRPr/>
            </a:pPr>
            <a:r>
              <a:rPr lang="en-GB" dirty="0"/>
              <a:t>RECAP</a:t>
            </a:r>
            <a:br>
              <a:rPr lang="en-GB" dirty="0"/>
            </a:br>
            <a:endParaRPr lang="en-GB" dirty="0"/>
          </a:p>
        </p:txBody>
      </p:sp>
      <p:sp>
        <p:nvSpPr>
          <p:cNvPr id="27650" name="Content Placeholder 5">
            <a:extLst>
              <a:ext uri="{FF2B5EF4-FFF2-40B4-BE49-F238E27FC236}">
                <a16:creationId xmlns:a16="http://schemas.microsoft.com/office/drawing/2014/main" id="{1E52187D-D638-436D-99B5-C1B851E33ED8}"/>
              </a:ext>
            </a:extLst>
          </p:cNvPr>
          <p:cNvSpPr>
            <a:spLocks noGrp="1"/>
          </p:cNvSpPr>
          <p:nvPr>
            <p:ph sz="half" idx="1"/>
          </p:nvPr>
        </p:nvSpPr>
        <p:spPr>
          <a:xfrm>
            <a:off x="457200" y="1600200"/>
            <a:ext cx="4038600" cy="3989388"/>
          </a:xfrm>
        </p:spPr>
        <p:txBody>
          <a:bodyPr/>
          <a:lstStyle/>
          <a:p>
            <a:r>
              <a:rPr lang="en-US" altLang="en-US" dirty="0"/>
              <a:t>TIP 1 : Identify</a:t>
            </a:r>
            <a:r>
              <a:rPr lang="en-US" altLang="en-US" b="1" dirty="0">
                <a:solidFill>
                  <a:srgbClr val="7030A0"/>
                </a:solidFill>
              </a:rPr>
              <a:t> context</a:t>
            </a:r>
          </a:p>
          <a:p>
            <a:endParaRPr lang="en-US" altLang="en-US"/>
          </a:p>
          <a:p>
            <a:endParaRPr lang="en-US" altLang="en-US"/>
          </a:p>
          <a:p>
            <a:r>
              <a:rPr lang="en-US" altLang="en-US" dirty="0"/>
              <a:t>Tip 2 : Identify </a:t>
            </a:r>
            <a:r>
              <a:rPr lang="en-US" altLang="en-US" b="1" dirty="0">
                <a:solidFill>
                  <a:srgbClr val="7030A0"/>
                </a:solidFill>
              </a:rPr>
              <a:t>focus</a:t>
            </a:r>
          </a:p>
        </p:txBody>
      </p:sp>
      <p:sp>
        <p:nvSpPr>
          <p:cNvPr id="4" name="Content Placeholder 3">
            <a:extLst>
              <a:ext uri="{FF2B5EF4-FFF2-40B4-BE49-F238E27FC236}">
                <a16:creationId xmlns:a16="http://schemas.microsoft.com/office/drawing/2014/main" id="{5D14DB76-1748-42B6-9FFA-CB03DF71AE9F}"/>
              </a:ext>
            </a:extLst>
          </p:cNvPr>
          <p:cNvSpPr>
            <a:spLocks noGrp="1"/>
          </p:cNvSpPr>
          <p:nvPr>
            <p:ph sz="half" idx="2"/>
          </p:nvPr>
        </p:nvSpPr>
        <p:spPr>
          <a:xfrm>
            <a:off x="4648200" y="1600200"/>
            <a:ext cx="4038600" cy="3989388"/>
          </a:xfrm>
        </p:spPr>
        <p:txBody>
          <a:bodyPr/>
          <a:lstStyle/>
          <a:p>
            <a:pPr>
              <a:defRPr/>
            </a:pPr>
            <a:r>
              <a:rPr lang="en-US" dirty="0"/>
              <a:t>TIP 3 : Identify </a:t>
            </a:r>
            <a:r>
              <a:rPr lang="en-US" b="1" dirty="0">
                <a:solidFill>
                  <a:srgbClr val="7030A0"/>
                </a:solidFill>
              </a:rPr>
              <a:t>key verbs</a:t>
            </a:r>
          </a:p>
          <a:p>
            <a:pPr marL="0" indent="0">
              <a:buNone/>
              <a:defRPr/>
            </a:pPr>
            <a:endParaRPr lang="en-US" dirty="0"/>
          </a:p>
          <a:p>
            <a:pPr>
              <a:defRPr/>
            </a:pPr>
            <a:endParaRPr lang="en-US" dirty="0"/>
          </a:p>
          <a:p>
            <a:pPr>
              <a:defRPr/>
            </a:pPr>
            <a:r>
              <a:rPr lang="en-US" dirty="0"/>
              <a:t>Tip 4 : Identify </a:t>
            </a:r>
            <a:r>
              <a:rPr lang="en-US" b="1" dirty="0">
                <a:solidFill>
                  <a:srgbClr val="7030A0"/>
                </a:solidFill>
              </a:rPr>
              <a:t>scope</a:t>
            </a:r>
          </a:p>
          <a:p>
            <a:pPr marL="0" indent="0">
              <a:buFont typeface="Arial" panose="020B0604020202020204" pitchFamily="34" charset="0"/>
              <a:buNone/>
              <a:defRPr/>
            </a:pPr>
            <a:endParaRPr lang="en-US" sz="2000" dirty="0"/>
          </a:p>
        </p:txBody>
      </p:sp>
    </p:spTree>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C8B1DCCE-D6E6-450D-929B-8D36537502F2}"/>
              </a:ext>
            </a:extLst>
          </p:cNvPr>
          <p:cNvSpPr>
            <a:spLocks noGrp="1"/>
          </p:cNvSpPr>
          <p:nvPr>
            <p:ph type="title"/>
          </p:nvPr>
        </p:nvSpPr>
        <p:spPr/>
        <p:txBody>
          <a:bodyPr/>
          <a:lstStyle/>
          <a:p>
            <a:r>
              <a:rPr lang="en-US" altLang="en-US"/>
              <a:t>References</a:t>
            </a:r>
          </a:p>
        </p:txBody>
      </p:sp>
      <p:sp>
        <p:nvSpPr>
          <p:cNvPr id="28674" name="Content Placeholder 2">
            <a:extLst>
              <a:ext uri="{FF2B5EF4-FFF2-40B4-BE49-F238E27FC236}">
                <a16:creationId xmlns:a16="http://schemas.microsoft.com/office/drawing/2014/main" id="{C0B22AD5-456C-4013-838C-0B8CE281693E}"/>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US" altLang="en-US" sz="1800">
                <a:hlinkClick r:id="rId2"/>
              </a:rPr>
              <a:t>1. Understanding assessment questions (2017) ELC open online courses, Youtube video, </a:t>
            </a:r>
          </a:p>
          <a:p>
            <a:pPr marL="0" indent="0">
              <a:buFont typeface="Arial" panose="020B0604020202020204" pitchFamily="34" charset="0"/>
              <a:buNone/>
            </a:pPr>
            <a:r>
              <a:rPr lang="en-US" altLang="en-US" sz="1800">
                <a:solidFill>
                  <a:srgbClr val="0000FF"/>
                </a:solidFill>
                <a:hlinkClick r:id="rId2"/>
              </a:rPr>
              <a:t>https://www.youtube.com/watch?v=m0ePwQZBbMI</a:t>
            </a:r>
            <a:r>
              <a:rPr lang="en-US" altLang="en-US" sz="1800">
                <a:solidFill>
                  <a:srgbClr val="0000FF"/>
                </a:solidFill>
              </a:rPr>
              <a:t> </a:t>
            </a:r>
            <a:r>
              <a:rPr lang="en-US" altLang="en-US" sz="1800"/>
              <a:t>(Accessed Oct 29</a:t>
            </a:r>
            <a:r>
              <a:rPr lang="en-US" altLang="en-US" sz="1800" baseline="30000"/>
              <a:t>th</a:t>
            </a:r>
            <a:r>
              <a:rPr lang="en-US" altLang="en-US" sz="1800"/>
              <a:t> 2021)</a:t>
            </a:r>
          </a:p>
          <a:p>
            <a:pPr marL="0" indent="0">
              <a:buFont typeface="Arial" panose="020B0604020202020204" pitchFamily="34" charset="0"/>
              <a:buNone/>
            </a:pPr>
            <a:r>
              <a:rPr lang="en-US" altLang="en-US" sz="1800"/>
              <a:t>2.Academics quality  </a:t>
            </a:r>
            <a:r>
              <a:rPr lang="en-US" altLang="en-US" sz="1800">
                <a:hlinkClick r:id="rId3"/>
              </a:rPr>
              <a:t>https://www.clark.edu/tlc/outcome_assessment/documents/GlossaryofAssessmentTerms.pdf</a:t>
            </a:r>
            <a:endParaRPr lang="en-US" altLang="en-US" sz="1800"/>
          </a:p>
          <a:p>
            <a:pPr marL="0" indent="0">
              <a:buFont typeface="Arial" panose="020B0604020202020204" pitchFamily="34" charset="0"/>
              <a:buNone/>
            </a:pPr>
            <a:r>
              <a:rPr lang="en-US" altLang="en-US" sz="1800"/>
              <a:t>3. University of Wolverhampton </a:t>
            </a:r>
            <a:r>
              <a:rPr lang="en-US" altLang="en-US" sz="1800">
                <a:hlinkClick r:id="rId4"/>
              </a:rPr>
              <a:t>https://www.wlv.ac.uk/lib/media/departments/lis/skills/study-guides/LS010-Guide-to-Assignment-Task-Words.pdf</a:t>
            </a:r>
            <a:endParaRPr lang="en-US" altLang="en-US" sz="1800"/>
          </a:p>
          <a:p>
            <a:pPr marL="0" indent="0">
              <a:buFont typeface="Arial" panose="020B0604020202020204" pitchFamily="34" charset="0"/>
              <a:buNone/>
            </a:pPr>
            <a:endParaRPr lang="en-US" altLang="en-US" sz="1800"/>
          </a:p>
          <a:p>
            <a:pPr marL="0" indent="0">
              <a:buFont typeface="Arial" panose="020B0604020202020204" pitchFamily="34" charset="0"/>
              <a:buNone/>
            </a:pPr>
            <a:endParaRPr lang="en-US" altLang="en-US" sz="1800"/>
          </a:p>
        </p:txBody>
      </p:sp>
      <p:sp>
        <p:nvSpPr>
          <p:cNvPr id="5" name="Date Placeholder 4">
            <a:extLst>
              <a:ext uri="{FF2B5EF4-FFF2-40B4-BE49-F238E27FC236}">
                <a16:creationId xmlns:a16="http://schemas.microsoft.com/office/drawing/2014/main" id="{679DA830-A3E2-478D-AEF5-F42E8BD1DD11}"/>
              </a:ext>
            </a:extLst>
          </p:cNvPr>
          <p:cNvSpPr>
            <a:spLocks noGrp="1"/>
          </p:cNvSpPr>
          <p:nvPr>
            <p:ph type="dt" sz="quarter" idx="10"/>
          </p:nvPr>
        </p:nvSpPr>
        <p:spPr/>
        <p:txBody>
          <a:bodyPr/>
          <a:lstStyle/>
          <a:p>
            <a:pPr>
              <a:defRPr/>
            </a:pPr>
            <a:fld id="{5B0B054C-5812-3C4B-9304-AD9BBE71176B}" type="datetime1">
              <a:rPr lang="en-GB" altLang="en-US" smtClean="0"/>
              <a:pPr>
                <a:defRPr/>
              </a:pPr>
              <a:t>02/11/2021</a:t>
            </a:fld>
            <a:endParaRPr lang="en-GB" altLang="en-US" dirty="0"/>
          </a:p>
        </p:txBody>
      </p:sp>
      <p:sp>
        <p:nvSpPr>
          <p:cNvPr id="28676" name="Slide Number Placeholder 5">
            <a:extLst>
              <a:ext uri="{FF2B5EF4-FFF2-40B4-BE49-F238E27FC236}">
                <a16:creationId xmlns:a16="http://schemas.microsoft.com/office/drawing/2014/main" id="{7A1A9399-5244-4E97-885E-628BD7B406B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52A800E-FAB8-4160-859D-CC64A01373A2}"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808FF269-9A7D-49A7-9B49-26A44252EE45}"/>
              </a:ext>
            </a:extLst>
          </p:cNvPr>
          <p:cNvSpPr>
            <a:spLocks noGrp="1"/>
          </p:cNvSpPr>
          <p:nvPr>
            <p:ph type="title"/>
          </p:nvPr>
        </p:nvSpPr>
        <p:spPr/>
        <p:txBody>
          <a:bodyPr/>
          <a:lstStyle/>
          <a:p>
            <a:r>
              <a:rPr lang="en-US" altLang="en-US"/>
              <a:t>Glossary of Key terms -1</a:t>
            </a:r>
          </a:p>
        </p:txBody>
      </p:sp>
      <p:sp>
        <p:nvSpPr>
          <p:cNvPr id="8" name="Content Placeholder 7">
            <a:extLst>
              <a:ext uri="{FF2B5EF4-FFF2-40B4-BE49-F238E27FC236}">
                <a16:creationId xmlns:a16="http://schemas.microsoft.com/office/drawing/2014/main" id="{9BA1CABF-C604-4FC0-89A5-1A88AD0D6EFC}"/>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defRPr/>
            </a:pPr>
            <a:endParaRPr lang="en-GB" sz="1200" dirty="0"/>
          </a:p>
          <a:p>
            <a:pPr marL="270900" indent="0">
              <a:spcBef>
                <a:spcPts val="0"/>
              </a:spcBef>
              <a:defRPr/>
            </a:pPr>
            <a:endParaRPr lang="en-GB" dirty="0"/>
          </a:p>
          <a:p>
            <a:pPr>
              <a:defRPr/>
            </a:pPr>
            <a:endParaRPr lang="en-US" sz="1600" dirty="0"/>
          </a:p>
        </p:txBody>
      </p:sp>
      <p:sp>
        <p:nvSpPr>
          <p:cNvPr id="4" name="Date Placeholder 3">
            <a:extLst>
              <a:ext uri="{FF2B5EF4-FFF2-40B4-BE49-F238E27FC236}">
                <a16:creationId xmlns:a16="http://schemas.microsoft.com/office/drawing/2014/main" id="{1F26932F-2FF6-4DA0-BCA0-442465CE1DBF}"/>
              </a:ext>
            </a:extLst>
          </p:cNvPr>
          <p:cNvSpPr>
            <a:spLocks noGrp="1"/>
          </p:cNvSpPr>
          <p:nvPr>
            <p:ph type="dt" sz="quarter" idx="10"/>
          </p:nvPr>
        </p:nvSpPr>
        <p:spPr/>
        <p:txBody>
          <a:bodyPr/>
          <a:lstStyle/>
          <a:p>
            <a:pPr>
              <a:defRPr/>
            </a:pPr>
            <a:fld id="{5A891E06-9F63-B240-9420-19DE982F7F30}" type="datetime1">
              <a:rPr lang="en-GB" altLang="en-US" smtClean="0"/>
              <a:pPr>
                <a:defRPr/>
              </a:pPr>
              <a:t>02/11/2021</a:t>
            </a:fld>
            <a:endParaRPr lang="en-GB" altLang="en-US" dirty="0"/>
          </a:p>
        </p:txBody>
      </p:sp>
      <p:sp>
        <p:nvSpPr>
          <p:cNvPr id="29700" name="Slide Number Placeholder 4">
            <a:extLst>
              <a:ext uri="{FF2B5EF4-FFF2-40B4-BE49-F238E27FC236}">
                <a16:creationId xmlns:a16="http://schemas.microsoft.com/office/drawing/2014/main" id="{24661769-49BC-4BDC-9C98-3A86D844F01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4866A2E-AAD1-452B-BFED-D17395677360}"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
        <p:nvSpPr>
          <p:cNvPr id="29701" name="Rectangle 1">
            <a:extLst>
              <a:ext uri="{FF2B5EF4-FFF2-40B4-BE49-F238E27FC236}">
                <a16:creationId xmlns:a16="http://schemas.microsoft.com/office/drawing/2014/main" id="{7B5F2996-4B20-40ED-B03D-35D5DF25E510}"/>
              </a:ext>
            </a:extLst>
          </p:cNvPr>
          <p:cNvSpPr>
            <a:spLocks noChangeArrowheads="1"/>
          </p:cNvSpPr>
          <p:nvPr/>
        </p:nvSpPr>
        <p:spPr bwMode="auto">
          <a:xfrm>
            <a:off x="-5557838" y="1574800"/>
            <a:ext cx="18341976" cy="50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br>
              <a:rPr lang="en-US" altLang="en-US" sz="900">
                <a:latin typeface="Helvetica" panose="020B0604020202020204" pitchFamily="34" charset="0"/>
              </a:rPr>
            </a:br>
            <a:endParaRPr lang="en-US" altLang="en-US" sz="1800">
              <a:latin typeface="Arial" panose="020B0604020202020204" pitchFamily="34" charset="0"/>
            </a:endParaRPr>
          </a:p>
        </p:txBody>
      </p:sp>
      <p:graphicFrame>
        <p:nvGraphicFramePr>
          <p:cNvPr id="11" name="Table 10">
            <a:extLst>
              <a:ext uri="{FF2B5EF4-FFF2-40B4-BE49-F238E27FC236}">
                <a16:creationId xmlns:a16="http://schemas.microsoft.com/office/drawing/2014/main" id="{52D2AFC1-BD6A-48B0-AE54-FC1490D6AEFA}"/>
              </a:ext>
            </a:extLst>
          </p:cNvPr>
          <p:cNvGraphicFramePr>
            <a:graphicFrameLocks noGrp="1"/>
          </p:cNvGraphicFramePr>
          <p:nvPr/>
        </p:nvGraphicFramePr>
        <p:xfrm>
          <a:off x="3138488" y="1600200"/>
          <a:ext cx="2867024" cy="3916361"/>
        </p:xfrm>
        <a:graphic>
          <a:graphicData uri="http://schemas.openxmlformats.org/drawingml/2006/table">
            <a:tbl>
              <a:tblPr/>
              <a:tblGrid>
                <a:gridCol w="1433512">
                  <a:extLst>
                    <a:ext uri="{9D8B030D-6E8A-4147-A177-3AD203B41FA5}">
                      <a16:colId xmlns:a16="http://schemas.microsoft.com/office/drawing/2014/main" val="20000"/>
                    </a:ext>
                  </a:extLst>
                </a:gridCol>
                <a:gridCol w="1433512">
                  <a:extLst>
                    <a:ext uri="{9D8B030D-6E8A-4147-A177-3AD203B41FA5}">
                      <a16:colId xmlns:a16="http://schemas.microsoft.com/office/drawing/2014/main" val="20001"/>
                    </a:ext>
                  </a:extLst>
                </a:gridCol>
              </a:tblGrid>
              <a:tr h="286563">
                <a:tc>
                  <a:txBody>
                    <a:bodyPr/>
                    <a:lstStyle/>
                    <a:p>
                      <a:r>
                        <a:rPr lang="en-GB" sz="600">
                          <a:effectLst/>
                          <a:latin typeface="Helvetica" pitchFamily="2" charset="0"/>
                        </a:rPr>
                        <a:t> </a:t>
                      </a:r>
                      <a:r>
                        <a:rPr lang="en-GB" sz="600" b="1">
                          <a:effectLst/>
                          <a:latin typeface="Helvetica" pitchFamily="2" charset="0"/>
                        </a:rPr>
                        <a:t>Account for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Explain, clarify or give reasons for. Quite different from 'Give an account of' which is more like 'describe in detail'. </a:t>
                      </a:r>
                    </a:p>
                  </a:txBody>
                  <a:tcPr marL="16592" marR="16592" marT="0" marB="0">
                    <a:lnL>
                      <a:noFill/>
                    </a:lnL>
                    <a:lnR>
                      <a:noFill/>
                    </a:lnR>
                    <a:lnT>
                      <a:noFill/>
                    </a:lnT>
                    <a:lnB>
                      <a:noFill/>
                    </a:lnB>
                  </a:tcPr>
                </a:tc>
                <a:extLst>
                  <a:ext uri="{0D108BD9-81ED-4DB2-BD59-A6C34878D82A}">
                    <a16:rowId xmlns:a16="http://schemas.microsoft.com/office/drawing/2014/main" val="10000"/>
                  </a:ext>
                </a:extLst>
              </a:tr>
              <a:tr h="286563">
                <a:tc>
                  <a:txBody>
                    <a:bodyPr/>
                    <a:lstStyle/>
                    <a:p>
                      <a:r>
                        <a:rPr lang="en-GB" sz="600" b="1">
                          <a:effectLst/>
                          <a:latin typeface="Helvetica" pitchFamily="2" charset="0"/>
                        </a:rPr>
                        <a:t>Analyse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Break an issue down into its component parts, discuss them and show how they interrelate. </a:t>
                      </a:r>
                    </a:p>
                  </a:txBody>
                  <a:tcPr marL="16592" marR="16592" marT="0" marB="0">
                    <a:lnL>
                      <a:noFill/>
                    </a:lnL>
                    <a:lnR>
                      <a:noFill/>
                    </a:lnR>
                    <a:lnT>
                      <a:noFill/>
                    </a:lnT>
                    <a:lnB>
                      <a:noFill/>
                    </a:lnB>
                  </a:tcPr>
                </a:tc>
                <a:extLst>
                  <a:ext uri="{0D108BD9-81ED-4DB2-BD59-A6C34878D82A}">
                    <a16:rowId xmlns:a16="http://schemas.microsoft.com/office/drawing/2014/main" val="10001"/>
                  </a:ext>
                </a:extLst>
              </a:tr>
              <a:tr h="477605">
                <a:tc>
                  <a:txBody>
                    <a:bodyPr/>
                    <a:lstStyle/>
                    <a:p>
                      <a:r>
                        <a:rPr lang="en-GB" sz="600" b="1">
                          <a:effectLst/>
                          <a:latin typeface="Helvetica" pitchFamily="2" charset="0"/>
                        </a:rPr>
                        <a:t>Assess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Consider the value or importance of something, paying attention to positive and negative aspects, and citing the judgements of any known authorities as well as your own. </a:t>
                      </a:r>
                    </a:p>
                  </a:txBody>
                  <a:tcPr marL="16592" marR="16592" marT="0" marB="0">
                    <a:lnL>
                      <a:noFill/>
                    </a:lnL>
                    <a:lnR>
                      <a:noFill/>
                    </a:lnR>
                    <a:lnT>
                      <a:noFill/>
                    </a:lnT>
                    <a:lnB>
                      <a:noFill/>
                    </a:lnB>
                  </a:tcPr>
                </a:tc>
                <a:extLst>
                  <a:ext uri="{0D108BD9-81ED-4DB2-BD59-A6C34878D82A}">
                    <a16:rowId xmlns:a16="http://schemas.microsoft.com/office/drawing/2014/main" val="10002"/>
                  </a:ext>
                </a:extLst>
              </a:tr>
              <a:tr h="286563">
                <a:tc>
                  <a:txBody>
                    <a:bodyPr/>
                    <a:lstStyle/>
                    <a:p>
                      <a:r>
                        <a:rPr lang="en-GB" sz="600" b="1">
                          <a:effectLst/>
                          <a:latin typeface="Helvetica" pitchFamily="2" charset="0"/>
                        </a:rPr>
                        <a:t>Argue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Make a case, based on appropriate evidence for and/or against some given point of view. </a:t>
                      </a:r>
                    </a:p>
                  </a:txBody>
                  <a:tcPr marL="16592" marR="16592" marT="0" marB="0">
                    <a:lnL>
                      <a:noFill/>
                    </a:lnL>
                    <a:lnR>
                      <a:noFill/>
                    </a:lnR>
                    <a:lnT>
                      <a:noFill/>
                    </a:lnT>
                    <a:lnB>
                      <a:noFill/>
                    </a:lnB>
                  </a:tcPr>
                </a:tc>
                <a:extLst>
                  <a:ext uri="{0D108BD9-81ED-4DB2-BD59-A6C34878D82A}">
                    <a16:rowId xmlns:a16="http://schemas.microsoft.com/office/drawing/2014/main" val="10003"/>
                  </a:ext>
                </a:extLst>
              </a:tr>
              <a:tr h="382084">
                <a:tc>
                  <a:txBody>
                    <a:bodyPr/>
                    <a:lstStyle/>
                    <a:p>
                      <a:r>
                        <a:rPr lang="en-GB" sz="600" b="1">
                          <a:effectLst/>
                          <a:latin typeface="Helvetica" pitchFamily="2" charset="0"/>
                        </a:rPr>
                        <a:t>Compare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Identify the characteristics or qualities two or more things have in common, but probably pointing out their differences as well. </a:t>
                      </a:r>
                    </a:p>
                  </a:txBody>
                  <a:tcPr marL="16592" marR="16592" marT="0" marB="0">
                    <a:lnL>
                      <a:noFill/>
                    </a:lnL>
                    <a:lnR>
                      <a:noFill/>
                    </a:lnR>
                    <a:lnT>
                      <a:noFill/>
                    </a:lnT>
                    <a:lnB>
                      <a:noFill/>
                    </a:lnB>
                  </a:tcPr>
                </a:tc>
                <a:extLst>
                  <a:ext uri="{0D108BD9-81ED-4DB2-BD59-A6C34878D82A}">
                    <a16:rowId xmlns:a16="http://schemas.microsoft.com/office/drawing/2014/main" val="10004"/>
                  </a:ext>
                </a:extLst>
              </a:tr>
              <a:tr h="286563">
                <a:tc>
                  <a:txBody>
                    <a:bodyPr/>
                    <a:lstStyle/>
                    <a:p>
                      <a:r>
                        <a:rPr lang="en-GB" sz="600" b="1">
                          <a:effectLst/>
                          <a:latin typeface="Helvetica" pitchFamily="2" charset="0"/>
                        </a:rPr>
                        <a:t>Contrast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Point out the differences between two things, but probably point out their similarities as well. </a:t>
                      </a:r>
                    </a:p>
                  </a:txBody>
                  <a:tcPr marL="16592" marR="16592" marT="0" marB="0">
                    <a:lnL>
                      <a:noFill/>
                    </a:lnL>
                    <a:lnR>
                      <a:noFill/>
                    </a:lnR>
                    <a:lnT>
                      <a:noFill/>
                    </a:lnT>
                    <a:lnB>
                      <a:noFill/>
                    </a:lnB>
                  </a:tcPr>
                </a:tc>
                <a:extLst>
                  <a:ext uri="{0D108BD9-81ED-4DB2-BD59-A6C34878D82A}">
                    <a16:rowId xmlns:a16="http://schemas.microsoft.com/office/drawing/2014/main" val="10005"/>
                  </a:ext>
                </a:extLst>
              </a:tr>
              <a:tr h="286563">
                <a:tc>
                  <a:txBody>
                    <a:bodyPr/>
                    <a:lstStyle/>
                    <a:p>
                      <a:r>
                        <a:rPr lang="en-GB" sz="600" b="1">
                          <a:effectLst/>
                          <a:latin typeface="Helvetica" pitchFamily="2" charset="0"/>
                        </a:rPr>
                        <a:t>Critically Analyse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Questioning and testing the strength of your and others’ analyses from different perspectives. </a:t>
                      </a:r>
                    </a:p>
                  </a:txBody>
                  <a:tcPr marL="16592" marR="16592" marT="0" marB="0">
                    <a:lnL>
                      <a:noFill/>
                    </a:lnL>
                    <a:lnR>
                      <a:noFill/>
                    </a:lnR>
                    <a:lnT>
                      <a:noFill/>
                    </a:lnT>
                    <a:lnB>
                      <a:noFill/>
                    </a:lnB>
                  </a:tcPr>
                </a:tc>
                <a:extLst>
                  <a:ext uri="{0D108BD9-81ED-4DB2-BD59-A6C34878D82A}">
                    <a16:rowId xmlns:a16="http://schemas.microsoft.com/office/drawing/2014/main" val="10006"/>
                  </a:ext>
                </a:extLst>
              </a:tr>
              <a:tr h="382084">
                <a:tc>
                  <a:txBody>
                    <a:bodyPr/>
                    <a:lstStyle/>
                    <a:p>
                      <a:r>
                        <a:rPr lang="en-GB" sz="600" b="1">
                          <a:effectLst/>
                          <a:latin typeface="Helvetica" pitchFamily="2" charset="0"/>
                        </a:rPr>
                        <a:t>Critically Evaluate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Weigh arguments for and against something, assessing all evidence. Decide which opinions, theories, models or items are preferable. </a:t>
                      </a:r>
                    </a:p>
                  </a:txBody>
                  <a:tcPr marL="16592" marR="16592" marT="0" marB="0">
                    <a:lnL>
                      <a:noFill/>
                    </a:lnL>
                    <a:lnR>
                      <a:noFill/>
                    </a:lnR>
                    <a:lnT>
                      <a:noFill/>
                    </a:lnT>
                    <a:lnB>
                      <a:noFill/>
                    </a:lnB>
                  </a:tcPr>
                </a:tc>
                <a:extLst>
                  <a:ext uri="{0D108BD9-81ED-4DB2-BD59-A6C34878D82A}">
                    <a16:rowId xmlns:a16="http://schemas.microsoft.com/office/drawing/2014/main" val="10007"/>
                  </a:ext>
                </a:extLst>
              </a:tr>
              <a:tr h="477605">
                <a:tc>
                  <a:txBody>
                    <a:bodyPr/>
                    <a:lstStyle/>
                    <a:p>
                      <a:r>
                        <a:rPr lang="en-GB" sz="600" b="1">
                          <a:effectLst/>
                          <a:latin typeface="Helvetica" pitchFamily="2" charset="0"/>
                        </a:rPr>
                        <a:t>Criticise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Spell out your judgement as to the value or truth of something, indicating the criteria on which you base your judgement and citing specific instances of how the criteria apply in this case. </a:t>
                      </a:r>
                    </a:p>
                  </a:txBody>
                  <a:tcPr marL="16592" marR="16592" marT="0" marB="0">
                    <a:lnL>
                      <a:noFill/>
                    </a:lnL>
                    <a:lnR>
                      <a:noFill/>
                    </a:lnR>
                    <a:lnT>
                      <a:noFill/>
                    </a:lnT>
                    <a:lnB>
                      <a:noFill/>
                    </a:lnB>
                  </a:tcPr>
                </a:tc>
                <a:extLst>
                  <a:ext uri="{0D108BD9-81ED-4DB2-BD59-A6C34878D82A}">
                    <a16:rowId xmlns:a16="http://schemas.microsoft.com/office/drawing/2014/main" val="10008"/>
                  </a:ext>
                </a:extLst>
              </a:tr>
              <a:tr h="286563">
                <a:tc>
                  <a:txBody>
                    <a:bodyPr/>
                    <a:lstStyle/>
                    <a:p>
                      <a:r>
                        <a:rPr lang="en-GB" sz="600" b="1">
                          <a:effectLst/>
                          <a:latin typeface="Helvetica" pitchFamily="2" charset="0"/>
                        </a:rPr>
                        <a:t>Define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Present a precise meaning, but giving sufficient detail to distinguish from similar ideas. </a:t>
                      </a:r>
                    </a:p>
                  </a:txBody>
                  <a:tcPr marL="16592" marR="16592" marT="0" marB="0">
                    <a:lnL>
                      <a:noFill/>
                    </a:lnL>
                    <a:lnR>
                      <a:noFill/>
                    </a:lnR>
                    <a:lnT>
                      <a:noFill/>
                    </a:lnT>
                    <a:lnB>
                      <a:noFill/>
                    </a:lnB>
                  </a:tcPr>
                </a:tc>
                <a:extLst>
                  <a:ext uri="{0D108BD9-81ED-4DB2-BD59-A6C34878D82A}">
                    <a16:rowId xmlns:a16="http://schemas.microsoft.com/office/drawing/2014/main" val="10009"/>
                  </a:ext>
                </a:extLst>
              </a:tr>
              <a:tr h="286563">
                <a:tc>
                  <a:txBody>
                    <a:bodyPr/>
                    <a:lstStyle/>
                    <a:p>
                      <a:r>
                        <a:rPr lang="en-GB" sz="600" b="1">
                          <a:effectLst/>
                          <a:latin typeface="Helvetica" pitchFamily="2" charset="0"/>
                        </a:rPr>
                        <a:t>Describe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a:effectLst/>
                          <a:latin typeface="Helvetica" pitchFamily="2" charset="0"/>
                        </a:rPr>
                        <a:t>Pick out what you regard as the key features of something, perhaps making clear the criteria you use. </a:t>
                      </a:r>
                    </a:p>
                  </a:txBody>
                  <a:tcPr marL="16592" marR="16592" marT="0" marB="0">
                    <a:lnL>
                      <a:noFill/>
                    </a:lnL>
                    <a:lnR>
                      <a:noFill/>
                    </a:lnR>
                    <a:lnT>
                      <a:noFill/>
                    </a:lnT>
                    <a:lnB>
                      <a:noFill/>
                    </a:lnB>
                  </a:tcPr>
                </a:tc>
                <a:extLst>
                  <a:ext uri="{0D108BD9-81ED-4DB2-BD59-A6C34878D82A}">
                    <a16:rowId xmlns:a16="http://schemas.microsoft.com/office/drawing/2014/main" val="10010"/>
                  </a:ext>
                </a:extLst>
              </a:tr>
              <a:tr h="191042">
                <a:tc>
                  <a:txBody>
                    <a:bodyPr/>
                    <a:lstStyle/>
                    <a:p>
                      <a:r>
                        <a:rPr lang="en-GB" sz="600" b="1">
                          <a:effectLst/>
                          <a:latin typeface="Helvetica" pitchFamily="2" charset="0"/>
                        </a:rPr>
                        <a:t>Discuss </a:t>
                      </a:r>
                      <a:endParaRPr lang="en-GB" sz="600">
                        <a:effectLst/>
                        <a:latin typeface="Helvetica" pitchFamily="2" charset="0"/>
                      </a:endParaRPr>
                    </a:p>
                  </a:txBody>
                  <a:tcPr marL="16592" marR="16592" marT="0" marB="0">
                    <a:lnL>
                      <a:noFill/>
                    </a:lnL>
                    <a:lnR>
                      <a:noFill/>
                    </a:lnR>
                    <a:lnT>
                      <a:noFill/>
                    </a:lnT>
                    <a:lnB>
                      <a:noFill/>
                    </a:lnB>
                  </a:tcPr>
                </a:tc>
                <a:tc>
                  <a:txBody>
                    <a:bodyPr/>
                    <a:lstStyle/>
                    <a:p>
                      <a:r>
                        <a:rPr lang="en-GB" sz="600" dirty="0">
                          <a:effectLst/>
                          <a:latin typeface="Helvetica" pitchFamily="2" charset="0"/>
                        </a:rPr>
                        <a:t>Provide details and evidence for and ag </a:t>
                      </a:r>
                    </a:p>
                  </a:txBody>
                  <a:tcPr marL="16592" marR="16592" marT="0" marB="0">
                    <a:lnL>
                      <a:noFill/>
                    </a:lnL>
                    <a:lnR>
                      <a:noFill/>
                    </a:lnR>
                    <a:lnT>
                      <a:noFill/>
                    </a:lnT>
                    <a:lnB>
                      <a:noFill/>
                    </a:lnB>
                  </a:tcPr>
                </a:tc>
                <a:extLst>
                  <a:ext uri="{0D108BD9-81ED-4DB2-BD59-A6C34878D82A}">
                    <a16:rowId xmlns:a16="http://schemas.microsoft.com/office/drawing/2014/main" val="10011"/>
                  </a:ext>
                </a:extLst>
              </a:tr>
            </a:tbl>
          </a:graphicData>
        </a:graphic>
      </p:graphicFrame>
      <p:sp>
        <p:nvSpPr>
          <p:cNvPr id="29727" name="Rectangle 2">
            <a:extLst>
              <a:ext uri="{FF2B5EF4-FFF2-40B4-BE49-F238E27FC236}">
                <a16:creationId xmlns:a16="http://schemas.microsoft.com/office/drawing/2014/main" id="{53814A5A-BB77-4647-B705-A4E9B4246FF1}"/>
              </a:ext>
            </a:extLst>
          </p:cNvPr>
          <p:cNvSpPr>
            <a:spLocks noChangeArrowheads="1"/>
          </p:cNvSpPr>
          <p:nvPr/>
        </p:nvSpPr>
        <p:spPr bwMode="auto">
          <a:xfrm>
            <a:off x="313848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br>
              <a:rPr lang="en-US" altLang="en-US" sz="900">
                <a:latin typeface="Helvetica" panose="020B0604020202020204" pitchFamily="34" charset="0"/>
              </a:rPr>
            </a:br>
            <a:endParaRPr lang="en-US" altLang="en-US" sz="1800">
              <a:latin typeface="Arial" panose="020B0604020202020204" pitchFamily="34" charset="0"/>
            </a:endParaRPr>
          </a:p>
        </p:txBody>
      </p:sp>
    </p:spTree>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012219FB-FD80-488E-84FB-FA7E1F275BAC}"/>
              </a:ext>
            </a:extLst>
          </p:cNvPr>
          <p:cNvSpPr>
            <a:spLocks noGrp="1"/>
          </p:cNvSpPr>
          <p:nvPr>
            <p:ph type="title"/>
          </p:nvPr>
        </p:nvSpPr>
        <p:spPr/>
        <p:txBody>
          <a:bodyPr/>
          <a:lstStyle/>
          <a:p>
            <a:r>
              <a:rPr lang="en-US" altLang="en-US"/>
              <a:t>Glossary of key terms -2</a:t>
            </a:r>
          </a:p>
        </p:txBody>
      </p:sp>
      <p:graphicFrame>
        <p:nvGraphicFramePr>
          <p:cNvPr id="6" name="Content Placeholder 5">
            <a:extLst>
              <a:ext uri="{FF2B5EF4-FFF2-40B4-BE49-F238E27FC236}">
                <a16:creationId xmlns:a16="http://schemas.microsoft.com/office/drawing/2014/main" id="{654FCDB3-24F6-40C4-ADE3-3977266DD10D}"/>
              </a:ext>
            </a:extLst>
          </p:cNvPr>
          <p:cNvGraphicFramePr>
            <a:graphicFrameLocks noGrp="1"/>
          </p:cNvGraphicFramePr>
          <p:nvPr>
            <p:ph idx="1"/>
          </p:nvPr>
        </p:nvGraphicFramePr>
        <p:xfrm>
          <a:off x="1635125" y="1577975"/>
          <a:ext cx="5873750" cy="3962400"/>
        </p:xfrm>
        <a:graphic>
          <a:graphicData uri="http://schemas.openxmlformats.org/drawingml/2006/table">
            <a:tbl>
              <a:tblPr/>
              <a:tblGrid>
                <a:gridCol w="2936875">
                  <a:extLst>
                    <a:ext uri="{9D8B030D-6E8A-4147-A177-3AD203B41FA5}">
                      <a16:colId xmlns:a16="http://schemas.microsoft.com/office/drawing/2014/main" val="20000"/>
                    </a:ext>
                  </a:extLst>
                </a:gridCol>
                <a:gridCol w="2936875">
                  <a:extLst>
                    <a:ext uri="{9D8B030D-6E8A-4147-A177-3AD203B41FA5}">
                      <a16:colId xmlns:a16="http://schemas.microsoft.com/office/drawing/2014/main" val="20001"/>
                    </a:ext>
                  </a:extLst>
                </a:gridCol>
              </a:tblGrid>
              <a:tr h="1174909">
                <a:tc>
                  <a:txBody>
                    <a:bodyPr/>
                    <a:lstStyle/>
                    <a:p>
                      <a:r>
                        <a:rPr lang="en-GB" sz="1300">
                          <a:effectLst/>
                          <a:latin typeface="Helvetica" pitchFamily="2" charset="0"/>
                        </a:rPr>
                        <a:t> </a:t>
                      </a:r>
                      <a:r>
                        <a:rPr lang="en-GB" sz="1300" b="1">
                          <a:effectLst/>
                          <a:latin typeface="Helvetica" pitchFamily="2" charset="0"/>
                        </a:rPr>
                        <a:t>Evaluate </a:t>
                      </a:r>
                      <a:endParaRPr lang="en-GB" sz="1300">
                        <a:effectLst/>
                        <a:latin typeface="Helvetica" pitchFamily="2" charset="0"/>
                      </a:endParaRPr>
                    </a:p>
                  </a:txBody>
                  <a:tcPr marL="33991" marR="33991" marT="0" marB="0">
                    <a:lnL>
                      <a:noFill/>
                    </a:lnL>
                    <a:lnR>
                      <a:noFill/>
                    </a:lnR>
                    <a:lnT>
                      <a:noFill/>
                    </a:lnT>
                    <a:lnB>
                      <a:noFill/>
                    </a:lnB>
                  </a:tcPr>
                </a:tc>
                <a:tc>
                  <a:txBody>
                    <a:bodyPr/>
                    <a:lstStyle/>
                    <a:p>
                      <a:r>
                        <a:rPr lang="en-GB" sz="1300">
                          <a:effectLst/>
                          <a:latin typeface="Helvetica" pitchFamily="2" charset="0"/>
                        </a:rPr>
                        <a:t>Make an appraisal of the worth of something i.e. explaining the extent to which it is effective / useful / true etc. Evaluation is sometimes more subjective and contestable than some kinds of pure ‘assessment’. </a:t>
                      </a:r>
                    </a:p>
                  </a:txBody>
                  <a:tcPr marL="33991" marR="33991" marT="0" marB="0">
                    <a:lnL>
                      <a:noFill/>
                    </a:lnL>
                    <a:lnR>
                      <a:noFill/>
                    </a:lnR>
                    <a:lnT>
                      <a:noFill/>
                    </a:lnT>
                    <a:lnB>
                      <a:noFill/>
                    </a:lnB>
                  </a:tcPr>
                </a:tc>
                <a:extLst>
                  <a:ext uri="{0D108BD9-81ED-4DB2-BD59-A6C34878D82A}">
                    <a16:rowId xmlns:a16="http://schemas.microsoft.com/office/drawing/2014/main" val="10000"/>
                  </a:ext>
                </a:extLst>
              </a:tr>
              <a:tr h="587454">
                <a:tc>
                  <a:txBody>
                    <a:bodyPr/>
                    <a:lstStyle/>
                    <a:p>
                      <a:r>
                        <a:rPr lang="en-GB" sz="1300" b="1">
                          <a:effectLst/>
                          <a:latin typeface="Helvetica" pitchFamily="2" charset="0"/>
                        </a:rPr>
                        <a:t>Examine </a:t>
                      </a:r>
                      <a:endParaRPr lang="en-GB" sz="1300">
                        <a:effectLst/>
                        <a:latin typeface="Helvetica" pitchFamily="2" charset="0"/>
                      </a:endParaRPr>
                    </a:p>
                  </a:txBody>
                  <a:tcPr marL="33991" marR="33991" marT="0" marB="0">
                    <a:lnL>
                      <a:noFill/>
                    </a:lnL>
                    <a:lnR>
                      <a:noFill/>
                    </a:lnR>
                    <a:lnT>
                      <a:noFill/>
                    </a:lnT>
                    <a:lnB>
                      <a:noFill/>
                    </a:lnB>
                  </a:tcPr>
                </a:tc>
                <a:tc>
                  <a:txBody>
                    <a:bodyPr/>
                    <a:lstStyle/>
                    <a:p>
                      <a:r>
                        <a:rPr lang="en-GB" sz="1300">
                          <a:effectLst/>
                          <a:latin typeface="Helvetica" pitchFamily="2" charset="0"/>
                        </a:rPr>
                        <a:t>Look closely at, thinking and writing about the detail, and questioning it where appropriate. </a:t>
                      </a:r>
                    </a:p>
                  </a:txBody>
                  <a:tcPr marL="33991" marR="33991" marT="0" marB="0">
                    <a:lnL>
                      <a:noFill/>
                    </a:lnL>
                    <a:lnR>
                      <a:noFill/>
                    </a:lnR>
                    <a:lnT>
                      <a:noFill/>
                    </a:lnT>
                    <a:lnB>
                      <a:noFill/>
                    </a:lnB>
                  </a:tcPr>
                </a:tc>
                <a:extLst>
                  <a:ext uri="{0D108BD9-81ED-4DB2-BD59-A6C34878D82A}">
                    <a16:rowId xmlns:a16="http://schemas.microsoft.com/office/drawing/2014/main" val="10001"/>
                  </a:ext>
                </a:extLst>
              </a:tr>
              <a:tr h="587454">
                <a:tc>
                  <a:txBody>
                    <a:bodyPr/>
                    <a:lstStyle/>
                    <a:p>
                      <a:r>
                        <a:rPr lang="en-GB" sz="1300" b="1" dirty="0">
                          <a:effectLst/>
                          <a:latin typeface="Helvetica" pitchFamily="2" charset="0"/>
                        </a:rPr>
                        <a:t>Explain </a:t>
                      </a:r>
                      <a:endParaRPr lang="en-GB" sz="1300" dirty="0">
                        <a:effectLst/>
                        <a:latin typeface="Helvetica" pitchFamily="2" charset="0"/>
                      </a:endParaRPr>
                    </a:p>
                  </a:txBody>
                  <a:tcPr marL="33991" marR="33991" marT="0" marB="0">
                    <a:lnL>
                      <a:noFill/>
                    </a:lnL>
                    <a:lnR>
                      <a:noFill/>
                    </a:lnR>
                    <a:lnT>
                      <a:noFill/>
                    </a:lnT>
                    <a:lnB>
                      <a:noFill/>
                    </a:lnB>
                  </a:tcPr>
                </a:tc>
                <a:tc>
                  <a:txBody>
                    <a:bodyPr/>
                    <a:lstStyle/>
                    <a:p>
                      <a:r>
                        <a:rPr lang="en-GB" sz="1300">
                          <a:effectLst/>
                          <a:latin typeface="Helvetica" pitchFamily="2" charset="0"/>
                        </a:rPr>
                        <a:t>Show how things work or why they came to be the way they are, including some description and analysis. </a:t>
                      </a:r>
                    </a:p>
                  </a:txBody>
                  <a:tcPr marL="33991" marR="33991" marT="0" marB="0">
                    <a:lnL>
                      <a:noFill/>
                    </a:lnL>
                    <a:lnR>
                      <a:noFill/>
                    </a:lnR>
                    <a:lnT>
                      <a:noFill/>
                    </a:lnT>
                    <a:lnB>
                      <a:noFill/>
                    </a:lnB>
                  </a:tcPr>
                </a:tc>
                <a:extLst>
                  <a:ext uri="{0D108BD9-81ED-4DB2-BD59-A6C34878D82A}">
                    <a16:rowId xmlns:a16="http://schemas.microsoft.com/office/drawing/2014/main" val="10002"/>
                  </a:ext>
                </a:extLst>
              </a:tr>
              <a:tr h="783273">
                <a:tc>
                  <a:txBody>
                    <a:bodyPr/>
                    <a:lstStyle/>
                    <a:p>
                      <a:r>
                        <a:rPr lang="en-GB" sz="1300" b="1">
                          <a:effectLst/>
                          <a:latin typeface="Helvetica" pitchFamily="2" charset="0"/>
                        </a:rPr>
                        <a:t>Explore </a:t>
                      </a:r>
                      <a:endParaRPr lang="en-GB" sz="1300">
                        <a:effectLst/>
                        <a:latin typeface="Helvetica" pitchFamily="2" charset="0"/>
                      </a:endParaRPr>
                    </a:p>
                  </a:txBody>
                  <a:tcPr marL="33991" marR="33991" marT="0" marB="0">
                    <a:lnL>
                      <a:noFill/>
                    </a:lnL>
                    <a:lnR>
                      <a:noFill/>
                    </a:lnR>
                    <a:lnT>
                      <a:noFill/>
                    </a:lnT>
                    <a:lnB>
                      <a:noFill/>
                    </a:lnB>
                  </a:tcPr>
                </a:tc>
                <a:tc>
                  <a:txBody>
                    <a:bodyPr/>
                    <a:lstStyle/>
                    <a:p>
                      <a:r>
                        <a:rPr lang="en-GB" sz="1300">
                          <a:effectLst/>
                          <a:latin typeface="Helvetica" pitchFamily="2" charset="0"/>
                        </a:rPr>
                        <a:t>Consider an idea or topic broadly, looking for related and particularly relevant, interesting or debatable points. </a:t>
                      </a:r>
                    </a:p>
                  </a:txBody>
                  <a:tcPr marL="33991" marR="33991" marT="0" marB="0">
                    <a:lnL>
                      <a:noFill/>
                    </a:lnL>
                    <a:lnR>
                      <a:noFill/>
                    </a:lnR>
                    <a:lnT>
                      <a:noFill/>
                    </a:lnT>
                    <a:lnB>
                      <a:noFill/>
                    </a:lnB>
                  </a:tcPr>
                </a:tc>
                <a:extLst>
                  <a:ext uri="{0D108BD9-81ED-4DB2-BD59-A6C34878D82A}">
                    <a16:rowId xmlns:a16="http://schemas.microsoft.com/office/drawing/2014/main" val="10003"/>
                  </a:ext>
                </a:extLst>
              </a:tr>
              <a:tr h="783273">
                <a:tc>
                  <a:txBody>
                    <a:bodyPr/>
                    <a:lstStyle/>
                    <a:p>
                      <a:r>
                        <a:rPr lang="en-GB" sz="1300" b="1">
                          <a:effectLst/>
                          <a:latin typeface="Helvetica" pitchFamily="2" charset="0"/>
                        </a:rPr>
                        <a:t>To what extent….? </a:t>
                      </a:r>
                      <a:endParaRPr lang="en-GB" sz="1300">
                        <a:effectLst/>
                        <a:latin typeface="Helvetica" pitchFamily="2" charset="0"/>
                      </a:endParaRPr>
                    </a:p>
                  </a:txBody>
                  <a:tcPr marL="33991" marR="33991" marT="0" marB="0">
                    <a:lnL>
                      <a:noFill/>
                    </a:lnL>
                    <a:lnR>
                      <a:noFill/>
                    </a:lnR>
                    <a:lnT>
                      <a:noFill/>
                    </a:lnT>
                    <a:lnB>
                      <a:noFill/>
                    </a:lnB>
                  </a:tcPr>
                </a:tc>
                <a:tc>
                  <a:txBody>
                    <a:bodyPr/>
                    <a:lstStyle/>
                    <a:p>
                      <a:r>
                        <a:rPr lang="en-GB" sz="1300" dirty="0">
                          <a:effectLst/>
                          <a:latin typeface="Helvetica" pitchFamily="2" charset="0"/>
                        </a:rPr>
                        <a:t>Explore the case for a stated idea or explanation, probably arguing for a less than total acceptance of the proposition. </a:t>
                      </a:r>
                    </a:p>
                  </a:txBody>
                  <a:tcPr marL="33991" marR="33991" marT="0" marB="0">
                    <a:lnL>
                      <a:noFill/>
                    </a:lnL>
                    <a:lnR>
                      <a:noFill/>
                    </a:lnR>
                    <a:lnT>
                      <a:noFill/>
                    </a:lnT>
                    <a:lnB>
                      <a:noFill/>
                    </a:lnB>
                  </a:tcPr>
                </a:tc>
                <a:extLst>
                  <a:ext uri="{0D108BD9-81ED-4DB2-BD59-A6C34878D82A}">
                    <a16:rowId xmlns:a16="http://schemas.microsoft.com/office/drawing/2014/main" val="10004"/>
                  </a:ext>
                </a:extLst>
              </a:tr>
            </a:tbl>
          </a:graphicData>
        </a:graphic>
      </p:graphicFrame>
      <p:sp>
        <p:nvSpPr>
          <p:cNvPr id="4" name="Date Placeholder 3">
            <a:extLst>
              <a:ext uri="{FF2B5EF4-FFF2-40B4-BE49-F238E27FC236}">
                <a16:creationId xmlns:a16="http://schemas.microsoft.com/office/drawing/2014/main" id="{34878356-9326-4F98-9D63-5AF0C0CAC9CB}"/>
              </a:ext>
            </a:extLst>
          </p:cNvPr>
          <p:cNvSpPr>
            <a:spLocks noGrp="1"/>
          </p:cNvSpPr>
          <p:nvPr>
            <p:ph type="dt" sz="quarter" idx="10"/>
          </p:nvPr>
        </p:nvSpPr>
        <p:spPr/>
        <p:txBody>
          <a:bodyPr/>
          <a:lstStyle/>
          <a:p>
            <a:pPr>
              <a:defRPr/>
            </a:pPr>
            <a:fld id="{5A891E06-9F63-B240-9420-19DE982F7F30}" type="datetime1">
              <a:rPr lang="en-GB" altLang="en-US" smtClean="0"/>
              <a:pPr>
                <a:defRPr/>
              </a:pPr>
              <a:t>02/11/2021</a:t>
            </a:fld>
            <a:endParaRPr lang="en-GB" altLang="en-US" dirty="0"/>
          </a:p>
        </p:txBody>
      </p:sp>
      <p:sp>
        <p:nvSpPr>
          <p:cNvPr id="30734" name="Slide Number Placeholder 4">
            <a:extLst>
              <a:ext uri="{FF2B5EF4-FFF2-40B4-BE49-F238E27FC236}">
                <a16:creationId xmlns:a16="http://schemas.microsoft.com/office/drawing/2014/main" id="{884A5517-6109-452A-829C-C267946526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83BBBB7-AE12-47F2-9360-B3153398871E}"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
        <p:nvSpPr>
          <p:cNvPr id="30735" name="Rectangle 1">
            <a:extLst>
              <a:ext uri="{FF2B5EF4-FFF2-40B4-BE49-F238E27FC236}">
                <a16:creationId xmlns:a16="http://schemas.microsoft.com/office/drawing/2014/main" id="{034B9DAC-1751-4115-8EA2-ADAC48328D35}"/>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br>
              <a:rPr lang="en-US" altLang="en-US" sz="900">
                <a:latin typeface="Helvetica" panose="020B0604020202020204" pitchFamily="34" charset="0"/>
              </a:rPr>
            </a:br>
            <a:endParaRPr lang="en-US" altLang="en-US" sz="1800">
              <a:latin typeface="Arial" panose="020B0604020202020204" pitchFamily="34" charset="0"/>
            </a:endParaRPr>
          </a:p>
        </p:txBody>
      </p:sp>
    </p:spTree>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CF8F220C-E8F8-460A-ABA6-4BEF43D85B4B}"/>
              </a:ext>
            </a:extLst>
          </p:cNvPr>
          <p:cNvSpPr>
            <a:spLocks noGrp="1"/>
          </p:cNvSpPr>
          <p:nvPr>
            <p:ph type="title"/>
          </p:nvPr>
        </p:nvSpPr>
        <p:spPr/>
        <p:txBody>
          <a:bodyPr/>
          <a:lstStyle/>
          <a:p>
            <a:r>
              <a:rPr lang="en-US" altLang="en-US"/>
              <a:t>Glossary of key terms - 3</a:t>
            </a:r>
          </a:p>
        </p:txBody>
      </p:sp>
      <p:graphicFrame>
        <p:nvGraphicFramePr>
          <p:cNvPr id="6" name="Content Placeholder 5">
            <a:extLst>
              <a:ext uri="{FF2B5EF4-FFF2-40B4-BE49-F238E27FC236}">
                <a16:creationId xmlns:a16="http://schemas.microsoft.com/office/drawing/2014/main" id="{3E1CC00E-3BB3-49C6-9897-366166083B76}"/>
              </a:ext>
            </a:extLst>
          </p:cNvPr>
          <p:cNvGraphicFramePr>
            <a:graphicFrameLocks noGrp="1"/>
          </p:cNvGraphicFramePr>
          <p:nvPr>
            <p:ph idx="1"/>
          </p:nvPr>
        </p:nvGraphicFramePr>
        <p:xfrm>
          <a:off x="1308100" y="1600200"/>
          <a:ext cx="6527800" cy="3916363"/>
        </p:xfrm>
        <a:graphic>
          <a:graphicData uri="http://schemas.openxmlformats.org/drawingml/2006/table">
            <a:tbl>
              <a:tblPr/>
              <a:tblGrid>
                <a:gridCol w="3263900">
                  <a:extLst>
                    <a:ext uri="{9D8B030D-6E8A-4147-A177-3AD203B41FA5}">
                      <a16:colId xmlns:a16="http://schemas.microsoft.com/office/drawing/2014/main" val="20000"/>
                    </a:ext>
                  </a:extLst>
                </a:gridCol>
                <a:gridCol w="3263900">
                  <a:extLst>
                    <a:ext uri="{9D8B030D-6E8A-4147-A177-3AD203B41FA5}">
                      <a16:colId xmlns:a16="http://schemas.microsoft.com/office/drawing/2014/main" val="20001"/>
                    </a:ext>
                  </a:extLst>
                </a:gridCol>
              </a:tblGrid>
              <a:tr h="217576">
                <a:tc>
                  <a:txBody>
                    <a:bodyPr/>
                    <a:lstStyle/>
                    <a:p>
                      <a:r>
                        <a:rPr lang="en-GB" sz="1400" b="1">
                          <a:effectLst/>
                          <a:latin typeface="Helvetica" pitchFamily="2" charset="0"/>
                        </a:rPr>
                        <a:t>How Far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a:effectLst/>
                          <a:latin typeface="Helvetica" pitchFamily="2" charset="0"/>
                        </a:rPr>
                        <a:t>Similar to 'to what extent . . .?' </a:t>
                      </a:r>
                    </a:p>
                  </a:txBody>
                  <a:tcPr marL="37777" marR="37777" marT="0" marB="0">
                    <a:lnL>
                      <a:noFill/>
                    </a:lnL>
                    <a:lnR>
                      <a:noFill/>
                    </a:lnR>
                    <a:lnT>
                      <a:noFill/>
                    </a:lnT>
                    <a:lnB>
                      <a:noFill/>
                    </a:lnB>
                  </a:tcPr>
                </a:tc>
                <a:extLst>
                  <a:ext uri="{0D108BD9-81ED-4DB2-BD59-A6C34878D82A}">
                    <a16:rowId xmlns:a16="http://schemas.microsoft.com/office/drawing/2014/main" val="10000"/>
                  </a:ext>
                </a:extLst>
              </a:tr>
              <a:tr h="435151">
                <a:tc>
                  <a:txBody>
                    <a:bodyPr/>
                    <a:lstStyle/>
                    <a:p>
                      <a:r>
                        <a:rPr lang="en-GB" sz="1400" b="1">
                          <a:effectLst/>
                          <a:latin typeface="Helvetica" pitchFamily="2" charset="0"/>
                        </a:rPr>
                        <a:t>Identify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a:effectLst/>
                          <a:latin typeface="Helvetica" pitchFamily="2" charset="0"/>
                        </a:rPr>
                        <a:t>Highlight the main aspects of an idea, topic or a sequence of events. </a:t>
                      </a:r>
                    </a:p>
                  </a:txBody>
                  <a:tcPr marL="37777" marR="37777" marT="0" marB="0">
                    <a:lnL>
                      <a:noFill/>
                    </a:lnL>
                    <a:lnR>
                      <a:noFill/>
                    </a:lnR>
                    <a:lnT>
                      <a:noFill/>
                    </a:lnT>
                    <a:lnB>
                      <a:noFill/>
                    </a:lnB>
                  </a:tcPr>
                </a:tc>
                <a:extLst>
                  <a:ext uri="{0D108BD9-81ED-4DB2-BD59-A6C34878D82A}">
                    <a16:rowId xmlns:a16="http://schemas.microsoft.com/office/drawing/2014/main" val="10001"/>
                  </a:ext>
                </a:extLst>
              </a:tr>
              <a:tr h="1087879">
                <a:tc>
                  <a:txBody>
                    <a:bodyPr/>
                    <a:lstStyle/>
                    <a:p>
                      <a:r>
                        <a:rPr lang="en-GB" sz="1400" b="1">
                          <a:effectLst/>
                          <a:latin typeface="Helvetica" pitchFamily="2" charset="0"/>
                        </a:rPr>
                        <a:t>Illustrate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a:effectLst/>
                          <a:latin typeface="Helvetica" pitchFamily="2" charset="0"/>
                        </a:rPr>
                        <a:t>Give selected examples to help describe or explain ideas and topics. Diagrams, maps, graphs or other visuals aids to help describe or explain can be used. </a:t>
                      </a:r>
                    </a:p>
                  </a:txBody>
                  <a:tcPr marL="37777" marR="37777" marT="0" marB="0">
                    <a:lnL>
                      <a:noFill/>
                    </a:lnL>
                    <a:lnR>
                      <a:noFill/>
                    </a:lnR>
                    <a:lnT>
                      <a:noFill/>
                    </a:lnT>
                    <a:lnB>
                      <a:noFill/>
                    </a:lnB>
                  </a:tcPr>
                </a:tc>
                <a:extLst>
                  <a:ext uri="{0D108BD9-81ED-4DB2-BD59-A6C34878D82A}">
                    <a16:rowId xmlns:a16="http://schemas.microsoft.com/office/drawing/2014/main" val="10002"/>
                  </a:ext>
                </a:extLst>
              </a:tr>
              <a:tr h="652727">
                <a:tc>
                  <a:txBody>
                    <a:bodyPr/>
                    <a:lstStyle/>
                    <a:p>
                      <a:r>
                        <a:rPr lang="en-GB" sz="1400" b="1">
                          <a:effectLst/>
                          <a:latin typeface="Helvetica" pitchFamily="2" charset="0"/>
                        </a:rPr>
                        <a:t>Interpret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a:effectLst/>
                          <a:latin typeface="Helvetica" pitchFamily="2" charset="0"/>
                        </a:rPr>
                        <a:t>Clarify or explain an idea or topic, perhaps indicating how it relates to other ideas or perspective. </a:t>
                      </a:r>
                    </a:p>
                  </a:txBody>
                  <a:tcPr marL="37777" marR="37777" marT="0" marB="0">
                    <a:lnL>
                      <a:noFill/>
                    </a:lnL>
                    <a:lnR>
                      <a:noFill/>
                    </a:lnR>
                    <a:lnT>
                      <a:noFill/>
                    </a:lnT>
                    <a:lnB>
                      <a:noFill/>
                    </a:lnB>
                  </a:tcPr>
                </a:tc>
                <a:extLst>
                  <a:ext uri="{0D108BD9-81ED-4DB2-BD59-A6C34878D82A}">
                    <a16:rowId xmlns:a16="http://schemas.microsoft.com/office/drawing/2014/main" val="10003"/>
                  </a:ext>
                </a:extLst>
              </a:tr>
              <a:tr h="652727">
                <a:tc>
                  <a:txBody>
                    <a:bodyPr/>
                    <a:lstStyle/>
                    <a:p>
                      <a:r>
                        <a:rPr lang="en-GB" sz="1400" b="1">
                          <a:effectLst/>
                          <a:latin typeface="Helvetica" pitchFamily="2" charset="0"/>
                        </a:rPr>
                        <a:t>Issue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a:effectLst/>
                          <a:latin typeface="Helvetica" pitchFamily="2" charset="0"/>
                        </a:rPr>
                        <a:t>An important topic for discussion; something worth thinking and raising questions about. </a:t>
                      </a:r>
                    </a:p>
                  </a:txBody>
                  <a:tcPr marL="37777" marR="37777" marT="0" marB="0">
                    <a:lnL>
                      <a:noFill/>
                    </a:lnL>
                    <a:lnR>
                      <a:noFill/>
                    </a:lnR>
                    <a:lnT>
                      <a:noFill/>
                    </a:lnT>
                    <a:lnB>
                      <a:noFill/>
                    </a:lnB>
                  </a:tcPr>
                </a:tc>
                <a:extLst>
                  <a:ext uri="{0D108BD9-81ED-4DB2-BD59-A6C34878D82A}">
                    <a16:rowId xmlns:a16="http://schemas.microsoft.com/office/drawing/2014/main" val="10004"/>
                  </a:ext>
                </a:extLst>
              </a:tr>
              <a:tr h="870303">
                <a:tc>
                  <a:txBody>
                    <a:bodyPr/>
                    <a:lstStyle/>
                    <a:p>
                      <a:r>
                        <a:rPr lang="en-GB" sz="1400" b="1">
                          <a:effectLst/>
                          <a:latin typeface="Helvetica" pitchFamily="2" charset="0"/>
                        </a:rPr>
                        <a:t>Justify </a:t>
                      </a:r>
                      <a:endParaRPr lang="en-GB" sz="1400">
                        <a:effectLst/>
                        <a:latin typeface="Helvetica" pitchFamily="2" charset="0"/>
                      </a:endParaRPr>
                    </a:p>
                  </a:txBody>
                  <a:tcPr marL="37777" marR="37777" marT="0" marB="0">
                    <a:lnL>
                      <a:noFill/>
                    </a:lnL>
                    <a:lnR>
                      <a:noFill/>
                    </a:lnR>
                    <a:lnT>
                      <a:noFill/>
                    </a:lnT>
                    <a:lnB>
                      <a:noFill/>
                    </a:lnB>
                  </a:tcPr>
                </a:tc>
                <a:tc>
                  <a:txBody>
                    <a:bodyPr/>
                    <a:lstStyle/>
                    <a:p>
                      <a:r>
                        <a:rPr lang="en-GB" sz="1400" dirty="0">
                          <a:effectLst/>
                          <a:latin typeface="Helvetica" pitchFamily="2" charset="0"/>
                        </a:rPr>
                        <a:t>Explain the reasons for accepting a particular interpretation or conclusion, considering different possible views and ideas when giving these reasons. </a:t>
                      </a:r>
                    </a:p>
                  </a:txBody>
                  <a:tcPr marL="37777" marR="37777" marT="0" marB="0">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4" name="Date Placeholder 3">
            <a:extLst>
              <a:ext uri="{FF2B5EF4-FFF2-40B4-BE49-F238E27FC236}">
                <a16:creationId xmlns:a16="http://schemas.microsoft.com/office/drawing/2014/main" id="{FF6380A8-54B2-48E6-8673-C820ADE2009D}"/>
              </a:ext>
            </a:extLst>
          </p:cNvPr>
          <p:cNvSpPr>
            <a:spLocks noGrp="1"/>
          </p:cNvSpPr>
          <p:nvPr>
            <p:ph type="dt" sz="quarter" idx="10"/>
          </p:nvPr>
        </p:nvSpPr>
        <p:spPr/>
        <p:txBody>
          <a:bodyPr/>
          <a:lstStyle/>
          <a:p>
            <a:pPr>
              <a:defRPr/>
            </a:pPr>
            <a:fld id="{5A891E06-9F63-B240-9420-19DE982F7F30}" type="datetime1">
              <a:rPr lang="en-GB" altLang="en-US" smtClean="0"/>
              <a:pPr>
                <a:defRPr/>
              </a:pPr>
              <a:t>02/11/2021</a:t>
            </a:fld>
            <a:endParaRPr lang="en-GB" altLang="en-US" dirty="0"/>
          </a:p>
        </p:txBody>
      </p:sp>
      <p:sp>
        <p:nvSpPr>
          <p:cNvPr id="31760" name="Slide Number Placeholder 4">
            <a:extLst>
              <a:ext uri="{FF2B5EF4-FFF2-40B4-BE49-F238E27FC236}">
                <a16:creationId xmlns:a16="http://schemas.microsoft.com/office/drawing/2014/main" id="{A839304E-CB7F-495F-8C0B-92CF7E1F2A4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3302FB08-E5D7-417E-95E4-FB1BBDD6201A}"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4236B265-E30E-4423-9A56-776EE1D86F58}"/>
              </a:ext>
            </a:extLst>
          </p:cNvPr>
          <p:cNvSpPr>
            <a:spLocks noGrp="1"/>
          </p:cNvSpPr>
          <p:nvPr>
            <p:ph type="title"/>
          </p:nvPr>
        </p:nvSpPr>
        <p:spPr/>
        <p:txBody>
          <a:bodyPr/>
          <a:lstStyle/>
          <a:p>
            <a:r>
              <a:rPr lang="en-US" altLang="en-US"/>
              <a:t>Glossary of key terms - 4</a:t>
            </a:r>
          </a:p>
        </p:txBody>
      </p:sp>
      <p:graphicFrame>
        <p:nvGraphicFramePr>
          <p:cNvPr id="6" name="Content Placeholder 5">
            <a:extLst>
              <a:ext uri="{FF2B5EF4-FFF2-40B4-BE49-F238E27FC236}">
                <a16:creationId xmlns:a16="http://schemas.microsoft.com/office/drawing/2014/main" id="{99B07A9E-B40D-48CD-8FE4-CA66866018F2}"/>
              </a:ext>
            </a:extLst>
          </p:cNvPr>
          <p:cNvGraphicFramePr>
            <a:graphicFrameLocks noGrp="1"/>
          </p:cNvGraphicFramePr>
          <p:nvPr>
            <p:ph idx="1"/>
          </p:nvPr>
        </p:nvGraphicFramePr>
        <p:xfrm>
          <a:off x="2395538" y="1425575"/>
          <a:ext cx="4352926" cy="4267200"/>
        </p:xfrm>
        <a:graphic>
          <a:graphicData uri="http://schemas.openxmlformats.org/drawingml/2006/table">
            <a:tbl>
              <a:tblPr/>
              <a:tblGrid>
                <a:gridCol w="2176463">
                  <a:extLst>
                    <a:ext uri="{9D8B030D-6E8A-4147-A177-3AD203B41FA5}">
                      <a16:colId xmlns:a16="http://schemas.microsoft.com/office/drawing/2014/main" val="20000"/>
                    </a:ext>
                  </a:extLst>
                </a:gridCol>
                <a:gridCol w="2176463">
                  <a:extLst>
                    <a:ext uri="{9D8B030D-6E8A-4147-A177-3AD203B41FA5}">
                      <a16:colId xmlns:a16="http://schemas.microsoft.com/office/drawing/2014/main" val="20001"/>
                    </a:ext>
                  </a:extLst>
                </a:gridCol>
              </a:tblGrid>
              <a:tr h="580202">
                <a:tc>
                  <a:txBody>
                    <a:bodyPr/>
                    <a:lstStyle/>
                    <a:p>
                      <a:r>
                        <a:rPr lang="en-GB" sz="1000" b="1">
                          <a:effectLst/>
                          <a:latin typeface="Helvetica" pitchFamily="2" charset="0"/>
                        </a:rPr>
                        <a:t>Methodology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A system of methods and principles for carrying out a piece of work. Often used to explain methods for carrying out research. </a:t>
                      </a:r>
                    </a:p>
                  </a:txBody>
                  <a:tcPr marL="25190" marR="25190" marT="0" marB="0">
                    <a:lnL>
                      <a:noFill/>
                    </a:lnL>
                    <a:lnR>
                      <a:noFill/>
                    </a:lnR>
                    <a:lnT>
                      <a:noFill/>
                    </a:lnT>
                    <a:lnB>
                      <a:noFill/>
                    </a:lnB>
                  </a:tcPr>
                </a:tc>
                <a:extLst>
                  <a:ext uri="{0D108BD9-81ED-4DB2-BD59-A6C34878D82A}">
                    <a16:rowId xmlns:a16="http://schemas.microsoft.com/office/drawing/2014/main" val="10000"/>
                  </a:ext>
                </a:extLst>
              </a:tr>
              <a:tr h="290101">
                <a:tc>
                  <a:txBody>
                    <a:bodyPr/>
                    <a:lstStyle/>
                    <a:p>
                      <a:r>
                        <a:rPr lang="en-GB" sz="1000" b="1">
                          <a:effectLst/>
                          <a:latin typeface="Helvetica" pitchFamily="2" charset="0"/>
                        </a:rPr>
                        <a:t>Objective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What you want to achieve by a particular activity. </a:t>
                      </a:r>
                    </a:p>
                  </a:txBody>
                  <a:tcPr marL="25190" marR="25190" marT="0" marB="0">
                    <a:lnL>
                      <a:noFill/>
                    </a:lnL>
                    <a:lnR>
                      <a:noFill/>
                    </a:lnR>
                    <a:lnT>
                      <a:noFill/>
                    </a:lnT>
                    <a:lnB>
                      <a:noFill/>
                    </a:lnB>
                  </a:tcPr>
                </a:tc>
                <a:extLst>
                  <a:ext uri="{0D108BD9-81ED-4DB2-BD59-A6C34878D82A}">
                    <a16:rowId xmlns:a16="http://schemas.microsoft.com/office/drawing/2014/main" val="10001"/>
                  </a:ext>
                </a:extLst>
              </a:tr>
              <a:tr h="580202">
                <a:tc>
                  <a:txBody>
                    <a:bodyPr/>
                    <a:lstStyle/>
                    <a:p>
                      <a:r>
                        <a:rPr lang="en-GB" sz="1000" b="1">
                          <a:effectLst/>
                          <a:latin typeface="Helvetica" pitchFamily="2" charset="0"/>
                        </a:rPr>
                        <a:t>Outline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Provide the main points or ideas of a topic or sequence of events, possibly showing how they interrelate but without going into too much detail. </a:t>
                      </a:r>
                    </a:p>
                  </a:txBody>
                  <a:tcPr marL="25190" marR="25190" marT="0" marB="0">
                    <a:lnL>
                      <a:noFill/>
                    </a:lnL>
                    <a:lnR>
                      <a:noFill/>
                    </a:lnR>
                    <a:lnT>
                      <a:noFill/>
                    </a:lnT>
                    <a:lnB>
                      <a:noFill/>
                    </a:lnB>
                  </a:tcPr>
                </a:tc>
                <a:extLst>
                  <a:ext uri="{0D108BD9-81ED-4DB2-BD59-A6C34878D82A}">
                    <a16:rowId xmlns:a16="http://schemas.microsoft.com/office/drawing/2014/main" val="10002"/>
                  </a:ext>
                </a:extLst>
              </a:tr>
              <a:tr h="580202">
                <a:tc>
                  <a:txBody>
                    <a:bodyPr/>
                    <a:lstStyle/>
                    <a:p>
                      <a:r>
                        <a:rPr lang="en-GB" sz="1000" b="1">
                          <a:effectLst/>
                          <a:latin typeface="Helvetica" pitchFamily="2" charset="0"/>
                        </a:rPr>
                        <a:t>Prove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Demonstrate the truth of something by offering evidence and/or logical sequence of statements leading from evidence to conclusion. </a:t>
                      </a:r>
                    </a:p>
                  </a:txBody>
                  <a:tcPr marL="25190" marR="25190" marT="0" marB="0">
                    <a:lnL>
                      <a:noFill/>
                    </a:lnL>
                    <a:lnR>
                      <a:noFill/>
                    </a:lnR>
                    <a:lnT>
                      <a:noFill/>
                    </a:lnT>
                    <a:lnB>
                      <a:noFill/>
                    </a:lnB>
                  </a:tcPr>
                </a:tc>
                <a:extLst>
                  <a:ext uri="{0D108BD9-81ED-4DB2-BD59-A6C34878D82A}">
                    <a16:rowId xmlns:a16="http://schemas.microsoft.com/office/drawing/2014/main" val="10003"/>
                  </a:ext>
                </a:extLst>
              </a:tr>
              <a:tr h="435151">
                <a:tc>
                  <a:txBody>
                    <a:bodyPr/>
                    <a:lstStyle/>
                    <a:p>
                      <a:r>
                        <a:rPr lang="en-GB" sz="1000" b="1">
                          <a:effectLst/>
                          <a:latin typeface="Helvetica" pitchFamily="2" charset="0"/>
                        </a:rPr>
                        <a:t>Reconcile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Show how two apparently opposed or mutually exclusive ideas can be seen to be similar in important respects. </a:t>
                      </a:r>
                    </a:p>
                  </a:txBody>
                  <a:tcPr marL="25190" marR="25190" marT="0" marB="0">
                    <a:lnL>
                      <a:noFill/>
                    </a:lnL>
                    <a:lnR>
                      <a:noFill/>
                    </a:lnR>
                    <a:lnT>
                      <a:noFill/>
                    </a:lnT>
                    <a:lnB>
                      <a:noFill/>
                    </a:lnB>
                  </a:tcPr>
                </a:tc>
                <a:extLst>
                  <a:ext uri="{0D108BD9-81ED-4DB2-BD59-A6C34878D82A}">
                    <a16:rowId xmlns:a16="http://schemas.microsoft.com/office/drawing/2014/main" val="10004"/>
                  </a:ext>
                </a:extLst>
              </a:tr>
              <a:tr h="435151">
                <a:tc>
                  <a:txBody>
                    <a:bodyPr/>
                    <a:lstStyle/>
                    <a:p>
                      <a:r>
                        <a:rPr lang="en-GB" sz="1000" b="1">
                          <a:effectLst/>
                          <a:latin typeface="Helvetica" pitchFamily="2" charset="0"/>
                        </a:rPr>
                        <a:t>Relate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Can mean describe how something happened or explain how two or more topics or ideas are connected. </a:t>
                      </a:r>
                    </a:p>
                  </a:txBody>
                  <a:tcPr marL="25190" marR="25190" marT="0" marB="0">
                    <a:lnL>
                      <a:noFill/>
                    </a:lnL>
                    <a:lnR>
                      <a:noFill/>
                    </a:lnR>
                    <a:lnT>
                      <a:noFill/>
                    </a:lnT>
                    <a:lnB>
                      <a:noFill/>
                    </a:lnB>
                  </a:tcPr>
                </a:tc>
                <a:extLst>
                  <a:ext uri="{0D108BD9-81ED-4DB2-BD59-A6C34878D82A}">
                    <a16:rowId xmlns:a16="http://schemas.microsoft.com/office/drawing/2014/main" val="10005"/>
                  </a:ext>
                </a:extLst>
              </a:tr>
              <a:tr h="290101">
                <a:tc>
                  <a:txBody>
                    <a:bodyPr/>
                    <a:lstStyle/>
                    <a:p>
                      <a:r>
                        <a:rPr lang="en-GB" sz="1000" b="1">
                          <a:effectLst/>
                          <a:latin typeface="Helvetica" pitchFamily="2" charset="0"/>
                        </a:rPr>
                        <a:t>Review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Consider a topic, with the emphasis on assessment rather than on description. </a:t>
                      </a:r>
                    </a:p>
                  </a:txBody>
                  <a:tcPr marL="25190" marR="25190" marT="0" marB="0">
                    <a:lnL>
                      <a:noFill/>
                    </a:lnL>
                    <a:lnR>
                      <a:noFill/>
                    </a:lnR>
                    <a:lnT>
                      <a:noFill/>
                    </a:lnT>
                    <a:lnB>
                      <a:noFill/>
                    </a:lnB>
                  </a:tcPr>
                </a:tc>
                <a:extLst>
                  <a:ext uri="{0D108BD9-81ED-4DB2-BD59-A6C34878D82A}">
                    <a16:rowId xmlns:a16="http://schemas.microsoft.com/office/drawing/2014/main" val="10006"/>
                  </a:ext>
                </a:extLst>
              </a:tr>
              <a:tr h="290101">
                <a:tc>
                  <a:txBody>
                    <a:bodyPr/>
                    <a:lstStyle/>
                    <a:p>
                      <a:r>
                        <a:rPr lang="en-GB" sz="1000" b="1">
                          <a:effectLst/>
                          <a:latin typeface="Helvetica" pitchFamily="2" charset="0"/>
                        </a:rPr>
                        <a:t>State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a:effectLst/>
                          <a:latin typeface="Helvetica" pitchFamily="2" charset="0"/>
                        </a:rPr>
                        <a:t>Express briefly and clearly the main points or an idea or topic. </a:t>
                      </a:r>
                    </a:p>
                  </a:txBody>
                  <a:tcPr marL="25190" marR="25190" marT="0" marB="0">
                    <a:lnL>
                      <a:noFill/>
                    </a:lnL>
                    <a:lnR>
                      <a:noFill/>
                    </a:lnR>
                    <a:lnT>
                      <a:noFill/>
                    </a:lnT>
                    <a:lnB>
                      <a:noFill/>
                    </a:lnB>
                  </a:tcPr>
                </a:tc>
                <a:extLst>
                  <a:ext uri="{0D108BD9-81ED-4DB2-BD59-A6C34878D82A}">
                    <a16:rowId xmlns:a16="http://schemas.microsoft.com/office/drawing/2014/main" val="10007"/>
                  </a:ext>
                </a:extLst>
              </a:tr>
              <a:tr h="435151">
                <a:tc>
                  <a:txBody>
                    <a:bodyPr/>
                    <a:lstStyle/>
                    <a:p>
                      <a:r>
                        <a:rPr lang="en-GB" sz="1000" b="1">
                          <a:effectLst/>
                          <a:latin typeface="Helvetica" pitchFamily="2" charset="0"/>
                        </a:rPr>
                        <a:t>Summarise </a:t>
                      </a:r>
                      <a:endParaRPr lang="en-GB" sz="1000">
                        <a:effectLst/>
                        <a:latin typeface="Helvetica" pitchFamily="2" charset="0"/>
                      </a:endParaRPr>
                    </a:p>
                  </a:txBody>
                  <a:tcPr marL="25190" marR="25190" marT="0" marB="0">
                    <a:lnL>
                      <a:noFill/>
                    </a:lnL>
                    <a:lnR>
                      <a:noFill/>
                    </a:lnR>
                    <a:lnT>
                      <a:noFill/>
                    </a:lnT>
                    <a:lnB>
                      <a:noFill/>
                    </a:lnB>
                  </a:tcPr>
                </a:tc>
                <a:tc>
                  <a:txBody>
                    <a:bodyPr/>
                    <a:lstStyle/>
                    <a:p>
                      <a:r>
                        <a:rPr lang="en-GB" sz="1000" dirty="0">
                          <a:effectLst/>
                          <a:latin typeface="Helvetica" pitchFamily="2" charset="0"/>
                        </a:rPr>
                        <a:t>State (or re-state) the most important features of an argument so that it is represented ‘in miniature </a:t>
                      </a:r>
                    </a:p>
                  </a:txBody>
                  <a:tcPr marL="25190" marR="25190" marT="0" marB="0">
                    <a:lnL>
                      <a:noFill/>
                    </a:lnL>
                    <a:lnR>
                      <a:noFill/>
                    </a:lnR>
                    <a:lnT>
                      <a:noFill/>
                    </a:lnT>
                    <a:lnB>
                      <a:noFill/>
                    </a:lnB>
                  </a:tcPr>
                </a:tc>
                <a:extLst>
                  <a:ext uri="{0D108BD9-81ED-4DB2-BD59-A6C34878D82A}">
                    <a16:rowId xmlns:a16="http://schemas.microsoft.com/office/drawing/2014/main" val="10008"/>
                  </a:ext>
                </a:extLst>
              </a:tr>
            </a:tbl>
          </a:graphicData>
        </a:graphic>
      </p:graphicFrame>
      <p:sp>
        <p:nvSpPr>
          <p:cNvPr id="4" name="Date Placeholder 3">
            <a:extLst>
              <a:ext uri="{FF2B5EF4-FFF2-40B4-BE49-F238E27FC236}">
                <a16:creationId xmlns:a16="http://schemas.microsoft.com/office/drawing/2014/main" id="{09690627-0844-4936-BF0F-B8BB4603BFC8}"/>
              </a:ext>
            </a:extLst>
          </p:cNvPr>
          <p:cNvSpPr>
            <a:spLocks noGrp="1"/>
          </p:cNvSpPr>
          <p:nvPr>
            <p:ph type="dt" sz="quarter" idx="10"/>
          </p:nvPr>
        </p:nvSpPr>
        <p:spPr/>
        <p:txBody>
          <a:bodyPr/>
          <a:lstStyle/>
          <a:p>
            <a:pPr>
              <a:defRPr/>
            </a:pPr>
            <a:fld id="{5A891E06-9F63-B240-9420-19DE982F7F30}" type="datetime1">
              <a:rPr lang="en-GB" altLang="en-US" smtClean="0"/>
              <a:pPr>
                <a:defRPr/>
              </a:pPr>
              <a:t>02/11/2021</a:t>
            </a:fld>
            <a:endParaRPr lang="en-GB" altLang="en-US" dirty="0"/>
          </a:p>
        </p:txBody>
      </p:sp>
      <p:sp>
        <p:nvSpPr>
          <p:cNvPr id="32790" name="Slide Number Placeholder 4">
            <a:extLst>
              <a:ext uri="{FF2B5EF4-FFF2-40B4-BE49-F238E27FC236}">
                <a16:creationId xmlns:a16="http://schemas.microsoft.com/office/drawing/2014/main" id="{10940644-26D1-40F4-A4F4-6CF8E996B9B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6C93A07-D2C2-488A-B249-8D1CE13A0908}"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Tree>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1FFE5D3D-5726-4A23-B805-59F2E6112F07}"/>
              </a:ext>
            </a:extLst>
          </p:cNvPr>
          <p:cNvSpPr>
            <a:spLocks noGrp="1"/>
          </p:cNvSpPr>
          <p:nvPr>
            <p:ph type="title"/>
          </p:nvPr>
        </p:nvSpPr>
        <p:spPr/>
        <p:txBody>
          <a:bodyPr/>
          <a:lstStyle/>
          <a:p>
            <a:r>
              <a:rPr lang="en-US" altLang="en-US"/>
              <a:t>Glossary of Assessment terms</a:t>
            </a:r>
          </a:p>
        </p:txBody>
      </p:sp>
      <p:sp>
        <p:nvSpPr>
          <p:cNvPr id="3" name="Content Placeholder 2">
            <a:extLst>
              <a:ext uri="{FF2B5EF4-FFF2-40B4-BE49-F238E27FC236}">
                <a16:creationId xmlns:a16="http://schemas.microsoft.com/office/drawing/2014/main" id="{970B9943-2604-4784-87AC-33B35A8340E0}"/>
              </a:ext>
            </a:extLst>
          </p:cNvPr>
          <p:cNvSpPr>
            <a:spLocks noGrp="1"/>
          </p:cNvSpPr>
          <p:nvPr>
            <p:ph idx="1"/>
          </p:nvPr>
        </p:nvSpPr>
        <p:spPr>
          <a:xfrm>
            <a:off x="457200" y="1600200"/>
            <a:ext cx="8229600" cy="3916363"/>
          </a:xfrm>
        </p:spPr>
        <p:txBody>
          <a:bodyPr/>
          <a:lstStyle/>
          <a:p>
            <a:pPr marL="0" indent="0">
              <a:buNone/>
              <a:defRPr/>
            </a:pPr>
            <a:r>
              <a:rPr lang="en-GB" sz="1600" b="1" dirty="0"/>
              <a:t>Checklist: </a:t>
            </a:r>
            <a:r>
              <a:rPr lang="en-GB" sz="1600" dirty="0"/>
              <a:t>A method of assessment that includes a number of criteria that must be completed. A checklist allows the assessor to determine, </a:t>
            </a:r>
            <a:r>
              <a:rPr lang="en-GB" sz="1600" b="1" dirty="0">
                <a:solidFill>
                  <a:srgbClr val="7030A0"/>
                </a:solidFill>
              </a:rPr>
              <a:t>using a yes/no format, if and individual has met the criteria </a:t>
            </a:r>
            <a:endParaRPr lang="en-GB" b="1">
              <a:solidFill>
                <a:srgbClr val="7030A0"/>
              </a:solidFill>
            </a:endParaRPr>
          </a:p>
          <a:p>
            <a:pPr marL="0" indent="0">
              <a:buNone/>
              <a:defRPr/>
            </a:pPr>
            <a:endParaRPr lang="en-GB" sz="1600" b="1" dirty="0">
              <a:solidFill>
                <a:srgbClr val="7030A0"/>
              </a:solidFill>
            </a:endParaRPr>
          </a:p>
          <a:p>
            <a:pPr marL="0" indent="0">
              <a:buFont typeface="Arial" panose="020B0604020202020204" pitchFamily="34" charset="0"/>
              <a:buNone/>
              <a:defRPr/>
            </a:pPr>
            <a:r>
              <a:rPr lang="en-GB" sz="1600" b="1" dirty="0"/>
              <a:t>Construct: </a:t>
            </a:r>
            <a:r>
              <a:rPr lang="en-GB" sz="1600" dirty="0"/>
              <a:t>The set of concepts, procedures, and practices that define a domain. In the context of assessment, a construct is often the target of measurement. </a:t>
            </a:r>
          </a:p>
          <a:p>
            <a:pPr marL="0" indent="0">
              <a:buNone/>
              <a:defRPr/>
            </a:pPr>
            <a:endParaRPr lang="en-GB" sz="1600" dirty="0"/>
          </a:p>
          <a:p>
            <a:pPr marL="0" indent="0">
              <a:buFont typeface="Arial" panose="020B0604020202020204" pitchFamily="34" charset="0"/>
              <a:buNone/>
              <a:defRPr/>
            </a:pPr>
            <a:r>
              <a:rPr lang="en-GB" sz="1600" b="1" dirty="0"/>
              <a:t>Constructed Response: </a:t>
            </a:r>
            <a:r>
              <a:rPr lang="en-GB" sz="1600" dirty="0"/>
              <a:t>A question type that requires students to provide an answer, as opposed to selecting an answer. It includes short responses as well as extended responses that require complex, critical thinking </a:t>
            </a:r>
          </a:p>
          <a:p>
            <a:pPr marL="0" indent="0">
              <a:buNone/>
              <a:defRPr/>
            </a:pPr>
            <a:endParaRPr lang="en-GB" sz="1600" dirty="0"/>
          </a:p>
          <a:p>
            <a:pPr marL="0" indent="0">
              <a:buFont typeface="Arial" panose="020B0604020202020204" pitchFamily="34" charset="0"/>
              <a:buNone/>
              <a:defRPr/>
            </a:pPr>
            <a:r>
              <a:rPr lang="en-GB" sz="1600" b="1" dirty="0"/>
              <a:t>Screening: </a:t>
            </a:r>
            <a:r>
              <a:rPr lang="en-GB" sz="1600" dirty="0"/>
              <a:t>The use of a brief procedure or instrument designed to identify, from within a large population of children, those who may need further assessment to verify developmental and/or health risks </a:t>
            </a:r>
          </a:p>
          <a:p>
            <a:pPr marL="0" indent="0">
              <a:buFont typeface="Arial" panose="020B0604020202020204" pitchFamily="34" charset="0"/>
              <a:buNone/>
              <a:defRPr/>
            </a:pPr>
            <a:endParaRPr lang="en-GB" sz="1600" dirty="0"/>
          </a:p>
          <a:p>
            <a:pPr marL="0" indent="0">
              <a:buFont typeface="Arial" panose="020B0604020202020204" pitchFamily="34" charset="0"/>
              <a:buNone/>
              <a:defRPr/>
            </a:pPr>
            <a:endParaRPr lang="en-GB" sz="1600" dirty="0"/>
          </a:p>
          <a:p>
            <a:pPr>
              <a:defRPr/>
            </a:pPr>
            <a:endParaRPr lang="en-US" sz="1600" dirty="0"/>
          </a:p>
        </p:txBody>
      </p:sp>
      <p:sp>
        <p:nvSpPr>
          <p:cNvPr id="4" name="Date Placeholder 3">
            <a:extLst>
              <a:ext uri="{FF2B5EF4-FFF2-40B4-BE49-F238E27FC236}">
                <a16:creationId xmlns:a16="http://schemas.microsoft.com/office/drawing/2014/main" id="{AAA4D707-3791-4A58-BE29-3CA8E89A8857}"/>
              </a:ext>
            </a:extLst>
          </p:cNvPr>
          <p:cNvSpPr>
            <a:spLocks noGrp="1"/>
          </p:cNvSpPr>
          <p:nvPr>
            <p:ph type="dt" sz="quarter" idx="10"/>
          </p:nvPr>
        </p:nvSpPr>
        <p:spPr/>
        <p:txBody>
          <a:bodyPr/>
          <a:lstStyle/>
          <a:p>
            <a:pPr>
              <a:defRPr/>
            </a:pPr>
            <a:fld id="{5A891E06-9F63-B240-9420-19DE982F7F30}" type="datetime1">
              <a:rPr lang="en-GB" altLang="en-US" smtClean="0"/>
              <a:pPr>
                <a:defRPr/>
              </a:pPr>
              <a:t>02/11/2021</a:t>
            </a:fld>
            <a:endParaRPr lang="en-GB" altLang="en-US" dirty="0"/>
          </a:p>
        </p:txBody>
      </p:sp>
      <p:sp>
        <p:nvSpPr>
          <p:cNvPr id="33796" name="Slide Number Placeholder 4">
            <a:extLst>
              <a:ext uri="{FF2B5EF4-FFF2-40B4-BE49-F238E27FC236}">
                <a16:creationId xmlns:a16="http://schemas.microsoft.com/office/drawing/2014/main" id="{2F6DF0BD-39F2-4B4B-AA13-498766AEAF7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80D2F74-99D8-40C8-B155-425B78C47184}"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2">
            <a:extLst>
              <a:ext uri="{FF2B5EF4-FFF2-40B4-BE49-F238E27FC236}">
                <a16:creationId xmlns:a16="http://schemas.microsoft.com/office/drawing/2014/main" id="{180D8431-99FC-47F1-8E70-28CA5B9B0DFD}"/>
              </a:ext>
            </a:extLst>
          </p:cNvPr>
          <p:cNvSpPr>
            <a:spLocks noGrp="1"/>
          </p:cNvSpPr>
          <p:nvPr>
            <p:ph idx="1"/>
          </p:nvPr>
        </p:nvSpPr>
        <p:spPr>
          <a:xfrm>
            <a:off x="457200" y="1600200"/>
            <a:ext cx="8229600" cy="3916363"/>
          </a:xfrm>
        </p:spPr>
        <p:txBody>
          <a:bodyPr/>
          <a:lstStyle/>
          <a:p>
            <a:pPr marL="0" indent="0" algn="ctr">
              <a:buFont typeface="Arial" panose="020B0604020202020204" pitchFamily="34" charset="0"/>
              <a:buNone/>
            </a:pPr>
            <a:r>
              <a:rPr lang="en-GB" altLang="en-US" sz="6000"/>
              <a:t>Any questions?</a:t>
            </a:r>
          </a:p>
        </p:txBody>
      </p:sp>
      <p:sp>
        <p:nvSpPr>
          <p:cNvPr id="4" name="Date Placeholder 3">
            <a:extLst>
              <a:ext uri="{FF2B5EF4-FFF2-40B4-BE49-F238E27FC236}">
                <a16:creationId xmlns:a16="http://schemas.microsoft.com/office/drawing/2014/main" id="{C3298FF5-D2E6-478B-8C94-2F62DB99C18B}"/>
              </a:ext>
            </a:extLst>
          </p:cNvPr>
          <p:cNvSpPr>
            <a:spLocks noGrp="1"/>
          </p:cNvSpPr>
          <p:nvPr>
            <p:ph type="dt" sz="quarter" idx="10"/>
          </p:nvPr>
        </p:nvSpPr>
        <p:spPr/>
        <p:txBody>
          <a:bodyPr/>
          <a:lstStyle/>
          <a:p>
            <a:pPr>
              <a:defRPr/>
            </a:pPr>
            <a:fld id="{1FCDF743-7C97-4C5B-9A3F-3843A166945A}" type="datetime1">
              <a:rPr lang="en-GB" altLang="en-US" smtClean="0"/>
              <a:pPr>
                <a:defRPr/>
              </a:pPr>
              <a:t>02/11/2021</a:t>
            </a:fld>
            <a:endParaRPr lang="en-GB" altLang="en-US" dirty="0"/>
          </a:p>
        </p:txBody>
      </p:sp>
      <p:sp>
        <p:nvSpPr>
          <p:cNvPr id="34820" name="Slide Number Placeholder 4">
            <a:extLst>
              <a:ext uri="{FF2B5EF4-FFF2-40B4-BE49-F238E27FC236}">
                <a16:creationId xmlns:a16="http://schemas.microsoft.com/office/drawing/2014/main" id="{AC939BD3-350D-4917-B90F-A307ED0AA97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48FA490-C543-4C83-AD93-BB9E42533F42}"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Tree>
  </p:cSld>
  <p:clrMapOvr>
    <a:masterClrMapping/>
  </p:clrMapOvr>
  <p:transition spd="slow">
    <p:wip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3642</TotalTime>
  <Words>1826</Words>
  <Application>Microsoft Macintosh PowerPoint</Application>
  <PresentationFormat>On-screen Show (4:3)</PresentationFormat>
  <Paragraphs>184</Paragraphs>
  <Slides>17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Calibri</vt:lpstr>
      <vt:lpstr>Helvetica</vt:lpstr>
      <vt:lpstr>Myriad Pro</vt:lpstr>
      <vt:lpstr>Verdana</vt:lpstr>
      <vt:lpstr>Wingdings</vt:lpstr>
      <vt:lpstr>20140311PresentationUWTSDTemplate</vt:lpstr>
      <vt:lpstr>PowerPoint Presentation</vt:lpstr>
      <vt:lpstr>Agenda </vt:lpstr>
      <vt:lpstr>SESSION AIM</vt:lpstr>
      <vt:lpstr>PowerPoint Presentation</vt:lpstr>
      <vt:lpstr>1 Example Assessments  </vt:lpstr>
      <vt:lpstr>2 Example Assessments  </vt:lpstr>
      <vt:lpstr>3 Example Assessments  </vt:lpstr>
      <vt:lpstr>4 Example Assessments  </vt:lpstr>
      <vt:lpstr>5 Example Assessments  </vt:lpstr>
      <vt:lpstr>RECAP </vt:lpstr>
      <vt:lpstr>References</vt:lpstr>
      <vt:lpstr>Glossary of Key terms -1</vt:lpstr>
      <vt:lpstr>Glossary of key terms -2</vt:lpstr>
      <vt:lpstr>Glossary of key terms - 3</vt:lpstr>
      <vt:lpstr>Glossary of key terms - 4</vt:lpstr>
      <vt:lpstr>Glossary of Assessment terms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tanoj ghosh</cp:lastModifiedBy>
  <cp:revision>217</cp:revision>
  <cp:lastPrinted>1601-01-01T00:00:00Z</cp:lastPrinted>
  <dcterms:created xsi:type="dcterms:W3CDTF">2002-10-07T19:43:58Z</dcterms:created>
  <dcterms:modified xsi:type="dcterms:W3CDTF">2021-11-02T14:16:34Z</dcterms:modified>
</cp:coreProperties>
</file>