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2264"/>
  </p:normalViewPr>
  <p:slideViewPr>
    <p:cSldViewPr snapToGrid="0" snapToObjects="1">
      <p:cViewPr varScale="1">
        <p:scale>
          <a:sx n="69" d="100"/>
          <a:sy n="69" d="100"/>
        </p:scale>
        <p:origin x="28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 Id="rId3" Type="http://schemas.openxmlformats.org/officeDocument/2006/relationships/hyperlink" Target="http://www.businessdictionary.com" TargetMode="Externa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Shape 61"/>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 name="Shape 6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Hi, i'm Lauren and this is Millie. This is our presentation on the communications mix for promoting our itinerary for swansea bay and the gower peninsula. </a:t>
            </a:r>
            <a:endParaRPr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Shape 6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 name="Shape 7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a:t>
            </a:r>
            <a:r>
              <a:rPr lang="en" sz="1200"/>
              <a:t> The aim of this new business idea is to create a compelling and thrilling travel package to increase the culture and the number of activity tourists to Swansea and the Gower Peninsula. </a:t>
            </a:r>
            <a:endParaRPr sz="1200"/>
          </a:p>
          <a:p>
            <a:pPr marL="0" lvl="0" indent="0">
              <a:spcBef>
                <a:spcPts val="0"/>
              </a:spcBef>
              <a:spcAft>
                <a:spcPts val="0"/>
              </a:spcAft>
              <a:buNone/>
            </a:pPr>
            <a:r>
              <a:rPr lang="en" sz="1200"/>
              <a:t>The first objective during the initial year of the business is to achieve a 3% share of the economic tourism market. </a:t>
            </a:r>
            <a:endParaRPr sz="1200"/>
          </a:p>
          <a:p>
            <a:pPr marL="0" lvl="0" indent="0">
              <a:spcBef>
                <a:spcPts val="0"/>
              </a:spcBef>
              <a:spcAft>
                <a:spcPts val="0"/>
              </a:spcAft>
              <a:buNone/>
            </a:pPr>
            <a:r>
              <a:rPr lang="en" sz="1200"/>
              <a:t>A second objective is to increase tourism and staycation levels in Swansea by 4% by building a good reputation of the area as one of the most cultural holiday destinations and offering an opportunity to experience activities out of the ordinary. </a:t>
            </a:r>
            <a:endParaRPr sz="1200"/>
          </a:p>
          <a:p>
            <a:pPr marL="0" lvl="0" indent="0">
              <a:spcBef>
                <a:spcPts val="0"/>
              </a:spcBef>
              <a:spcAft>
                <a:spcPts val="0"/>
              </a:spcAft>
              <a:buNone/>
            </a:pPr>
            <a:r>
              <a:rPr lang="en" sz="1200"/>
              <a:t>Lastly, to involve locals in an attempt to develop tourism and enhance community participation. </a:t>
            </a:r>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Shape 7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6" name="Shape 7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It may be argued that activity tourists main focus for a holiday would not be luxurious but rather just vital necessities. For this reason the group travelling on the itinerary plan will buy a week public bus pass for £20 each. </a:t>
            </a:r>
            <a:endParaRPr sz="1200"/>
          </a:p>
          <a:p>
            <a:pPr marL="0" lvl="0" indent="0">
              <a:spcBef>
                <a:spcPts val="0"/>
              </a:spcBef>
              <a:spcAft>
                <a:spcPts val="0"/>
              </a:spcAft>
              <a:buNone/>
            </a:pPr>
            <a:r>
              <a:rPr lang="en" sz="1200"/>
              <a:t>Swansea and the Gower have a range of thrilling sports and activities for the outgoing passionate, activity thrilling tourists. This itinerary will take the natural beauty and scenery of the bay and bring a memorable experience for the customers taking on this action packed adventure. </a:t>
            </a:r>
            <a:endParaRPr sz="1200"/>
          </a:p>
          <a:p>
            <a:pPr marL="457200" lvl="0" indent="-304800" rtl="0">
              <a:spcBef>
                <a:spcPts val="0"/>
              </a:spcBef>
              <a:spcAft>
                <a:spcPts val="0"/>
              </a:spcAft>
              <a:buSzPts val="1200"/>
              <a:buChar char="●"/>
            </a:pPr>
            <a:r>
              <a:rPr lang="en" sz="1200"/>
              <a:t>Opportunity for Ice Skating Arena in Swansea at a price of £7.</a:t>
            </a:r>
            <a:endParaRPr sz="1200"/>
          </a:p>
          <a:p>
            <a:pPr marL="457200" lvl="0" indent="-304800" rtl="0">
              <a:spcBef>
                <a:spcPts val="0"/>
              </a:spcBef>
              <a:spcAft>
                <a:spcPts val="0"/>
              </a:spcAft>
              <a:buSzPts val="1200"/>
              <a:buChar char="●"/>
            </a:pPr>
            <a:r>
              <a:rPr lang="en" sz="1200"/>
              <a:t>Foot Golf in Mumbles £10</a:t>
            </a:r>
            <a:endParaRPr sz="1200"/>
          </a:p>
          <a:p>
            <a:pPr marL="457200" lvl="0" indent="-304800" rtl="0">
              <a:spcBef>
                <a:spcPts val="0"/>
              </a:spcBef>
              <a:spcAft>
                <a:spcPts val="0"/>
              </a:spcAft>
              <a:buSzPts val="1200"/>
              <a:buChar char="●"/>
            </a:pPr>
            <a:r>
              <a:rPr lang="en" sz="1200"/>
              <a:t>Scenery walk over into Bracelet Bay, Rotherslade and Langland Bay. </a:t>
            </a:r>
            <a:endParaRPr sz="1200"/>
          </a:p>
          <a:p>
            <a:pPr marL="457200" lvl="0" indent="-304800" rtl="0">
              <a:spcBef>
                <a:spcPts val="0"/>
              </a:spcBef>
              <a:spcAft>
                <a:spcPts val="0"/>
              </a:spcAft>
              <a:buSzPts val="1200"/>
              <a:buChar char="●"/>
            </a:pPr>
            <a:r>
              <a:rPr lang="en" sz="1200"/>
              <a:t>Quad Biking in Pontardulais £40</a:t>
            </a:r>
            <a:endParaRPr sz="1200"/>
          </a:p>
          <a:p>
            <a:pPr marL="457200" lvl="0" indent="-304800" rtl="0">
              <a:spcBef>
                <a:spcPts val="0"/>
              </a:spcBef>
              <a:spcAft>
                <a:spcPts val="0"/>
              </a:spcAft>
              <a:buSzPts val="1200"/>
              <a:buChar char="●"/>
            </a:pPr>
            <a:r>
              <a:rPr lang="en" sz="1200"/>
              <a:t>Fishary and boat trip experience at Blue Thunder Swansea £25</a:t>
            </a:r>
            <a:endParaRPr sz="1200"/>
          </a:p>
          <a:p>
            <a:pPr marL="457200" lvl="0" indent="-304800" rtl="0">
              <a:spcBef>
                <a:spcPts val="0"/>
              </a:spcBef>
              <a:spcAft>
                <a:spcPts val="0"/>
              </a:spcAft>
              <a:buSzPts val="1200"/>
              <a:buChar char="●"/>
            </a:pPr>
            <a:r>
              <a:rPr lang="en" sz="1200"/>
              <a:t>Surfing down Caswell Bay £40</a:t>
            </a:r>
            <a:endParaRPr sz="1200"/>
          </a:p>
          <a:p>
            <a:pPr marL="457200" lvl="0" indent="-304800" rtl="0">
              <a:spcBef>
                <a:spcPts val="0"/>
              </a:spcBef>
              <a:spcAft>
                <a:spcPts val="0"/>
              </a:spcAft>
              <a:buSzPts val="1200"/>
              <a:buChar char="●"/>
            </a:pPr>
            <a:r>
              <a:rPr lang="en" sz="1200"/>
              <a:t>Coasteering in Rhossil £40 </a:t>
            </a:r>
            <a:endParaRPr sz="1200"/>
          </a:p>
          <a:p>
            <a:pPr marL="457200" lvl="0" indent="-304800" rtl="0">
              <a:spcBef>
                <a:spcPts val="0"/>
              </a:spcBef>
              <a:spcAft>
                <a:spcPts val="0"/>
              </a:spcAft>
              <a:buSzPts val="1200"/>
              <a:buChar char="●"/>
            </a:pPr>
            <a:r>
              <a:rPr lang="en" sz="1200"/>
              <a:t>Cycle along the promenade.</a:t>
            </a:r>
            <a:endParaRPr sz="1200"/>
          </a:p>
          <a:p>
            <a:pPr marL="0" lvl="0" indent="0" rtl="0">
              <a:spcBef>
                <a:spcPts val="0"/>
              </a:spcBef>
              <a:spcAft>
                <a:spcPts val="0"/>
              </a:spcAft>
              <a:buNone/>
            </a:pPr>
            <a:endParaRPr sz="1200"/>
          </a:p>
          <a:p>
            <a:pPr marL="0" lvl="0" indent="0" rtl="0">
              <a:spcBef>
                <a:spcPts val="0"/>
              </a:spcBef>
              <a:spcAft>
                <a:spcPts val="0"/>
              </a:spcAft>
              <a:buNone/>
            </a:pPr>
            <a:r>
              <a:rPr lang="en" sz="1200"/>
              <a:t>Accommodation is The Village Hotel in Swansea costing £197pp for 4 nights.  </a:t>
            </a:r>
            <a:endParaRPr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Shape 90"/>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1" name="Shape 9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The business dictionary defines the Integrated Marketing Communications as ‘An approach to achieving the objectives of a marketing campaign, through a well coordinated use of different promotional methods that are intended to reinforce each other.’ - (</a:t>
            </a:r>
            <a:r>
              <a:rPr lang="en" sz="1200" u="sng">
                <a:solidFill>
                  <a:schemeClr val="accent5"/>
                </a:solidFill>
                <a:hlinkClick r:id="rId3"/>
              </a:rPr>
              <a:t>www.businessdictionary.com</a:t>
            </a:r>
            <a:r>
              <a:rPr lang="en" sz="1200"/>
              <a:t>). </a:t>
            </a:r>
            <a:endParaRPr sz="1200"/>
          </a:p>
          <a:p>
            <a:pPr marL="0" lvl="0" indent="0">
              <a:spcBef>
                <a:spcPts val="0"/>
              </a:spcBef>
              <a:spcAft>
                <a:spcPts val="0"/>
              </a:spcAft>
              <a:buNone/>
            </a:pPr>
            <a:endParaRPr sz="1200"/>
          </a:p>
          <a:p>
            <a:pPr marL="0" lvl="0" indent="0">
              <a:spcBef>
                <a:spcPts val="0"/>
              </a:spcBef>
              <a:spcAft>
                <a:spcPts val="0"/>
              </a:spcAft>
              <a:buNone/>
            </a:pPr>
            <a:r>
              <a:rPr lang="en" sz="1200"/>
              <a:t>The promotion mix consists of these 5 parts. </a:t>
            </a:r>
            <a:endParaRPr sz="1200"/>
          </a:p>
          <a:p>
            <a:pPr marL="0" lvl="0" indent="0">
              <a:spcBef>
                <a:spcPts val="0"/>
              </a:spcBef>
              <a:spcAft>
                <a:spcPts val="0"/>
              </a:spcAft>
              <a:buNone/>
            </a:pPr>
            <a:r>
              <a:rPr lang="en" sz="1200"/>
              <a:t>Advertising, which is paid and non personal, sales promotion which is concerned with short-term incentives, Personal Selling where someone will have to conduct a personal presentation, public relations and direct marketing whereby a marketer would have to gain connection with consumers in order to receive an immediate response. </a:t>
            </a:r>
            <a:endParaRPr sz="1200"/>
          </a:p>
          <a:p>
            <a:pPr marL="0" lvl="0" indent="0">
              <a:spcBef>
                <a:spcPts val="0"/>
              </a:spcBef>
              <a:spcAft>
                <a:spcPts val="0"/>
              </a:spcAft>
              <a:buNone/>
            </a:pPr>
            <a:endParaRPr sz="1200"/>
          </a:p>
          <a:p>
            <a:pPr marL="0" lvl="0" indent="0">
              <a:spcBef>
                <a:spcPts val="0"/>
              </a:spcBef>
              <a:spcAft>
                <a:spcPts val="0"/>
              </a:spcAft>
              <a:buNone/>
            </a:pPr>
            <a:r>
              <a:rPr lang="en" sz="1200"/>
              <a:t>To promote our itinerary we will be using all the methods discussed in the IMC, in order to make the sale and build relationships and to increase publicity and corporate image.</a:t>
            </a:r>
            <a:endParaRPr sz="1200"/>
          </a:p>
          <a:p>
            <a:pPr marL="0" lvl="0" indent="0">
              <a:spcBef>
                <a:spcPts val="0"/>
              </a:spcBef>
              <a:spcAft>
                <a:spcPts val="0"/>
              </a:spcAft>
              <a:buNone/>
            </a:pPr>
            <a:endParaRPr sz="14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Shape 98"/>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9" name="Shape 9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a:t>Lauren - </a:t>
            </a:r>
            <a:r>
              <a:rPr lang="en"/>
              <a:t>Compared to other summer holiday itinerary companies “Simply Morzine” show a range of itineraries to choose from. This is something we would aim to develop in the future to expand our business and target market. </a:t>
            </a:r>
            <a:endParaRPr/>
          </a:p>
          <a:p>
            <a:pPr marL="0" lvl="0" indent="0">
              <a:spcBef>
                <a:spcPts val="0"/>
              </a:spcBef>
              <a:spcAft>
                <a:spcPts val="0"/>
              </a:spcAft>
              <a:buNone/>
            </a:pPr>
            <a:endParaRPr/>
          </a:p>
          <a:p>
            <a:pPr marL="0" lvl="0" indent="0">
              <a:spcBef>
                <a:spcPts val="0"/>
              </a:spcBef>
              <a:spcAft>
                <a:spcPts val="0"/>
              </a:spcAft>
              <a:buNone/>
            </a:pPr>
            <a:r>
              <a:rPr lang="en"/>
              <a:t>Simply Morzine offer customer membership system, a blog and they receive sponsorship therefore enhancing their marketing strategies and increasing their customers. </a:t>
            </a:r>
            <a:endParaRPr/>
          </a:p>
          <a:p>
            <a:pPr marL="0" lvl="0" indent="0">
              <a:spcBef>
                <a:spcPts val="0"/>
              </a:spcBef>
              <a:spcAft>
                <a:spcPts val="0"/>
              </a:spcAft>
              <a:buNone/>
            </a:pPr>
            <a:r>
              <a:rPr lang="en"/>
              <a:t>They also have seasonal itineraries this can develop the company and keeps the product on going throughout the year.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Shape 106"/>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7" name="Shape 10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our product brings together the passion for adventure, motivation for new experiences and the drive to open your mind. Enjoyment of the beauty and love for Swansea and The Gower opens our hearts and gives us a valuable feeling to remember. </a:t>
            </a:r>
            <a:endParaRPr sz="1200"/>
          </a:p>
          <a:p>
            <a:pPr marL="0" lvl="0" indent="0">
              <a:spcBef>
                <a:spcPts val="0"/>
              </a:spcBef>
              <a:spcAft>
                <a:spcPts val="0"/>
              </a:spcAft>
              <a:buNone/>
            </a:pPr>
            <a:endParaRPr sz="1200"/>
          </a:p>
          <a:p>
            <a:pPr marL="0" lvl="0" indent="0">
              <a:spcBef>
                <a:spcPts val="0"/>
              </a:spcBef>
              <a:spcAft>
                <a:spcPts val="0"/>
              </a:spcAft>
              <a:buNone/>
            </a:pPr>
            <a:r>
              <a:rPr lang="en" sz="1200"/>
              <a:t>Our tagline  - Seek Adventures that open your mind!  Think bigger and do what you want to do. </a:t>
            </a:r>
            <a:endParaRPr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Shape 112"/>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3" name="Shape 11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This is the logo we created to represent our business idea. This is a Facebook page we set up as part of our social media advertising. </a:t>
            </a:r>
            <a:endParaRPr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Shape 118"/>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9" name="Shape 11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To get the audience's attention we will create short snappy videos to engage the public to purchase our itinerary. </a:t>
            </a:r>
            <a:endParaRPr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Shape 12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6" name="Shape 12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Over the last 20 years there has been an increased focus of healthier living, therefore activity tourism has been growing strongly and is now one of the largest in the tourism industry. </a:t>
            </a:r>
            <a:endParaRPr sz="1200"/>
          </a:p>
          <a:p>
            <a:pPr marL="0" lvl="0" indent="0">
              <a:spcBef>
                <a:spcPts val="0"/>
              </a:spcBef>
              <a:spcAft>
                <a:spcPts val="0"/>
              </a:spcAft>
              <a:buNone/>
            </a:pPr>
            <a:r>
              <a:rPr lang="en" sz="1200"/>
              <a:t>They tend to be around 25-55 years old, however there are many soft adventure travellers 55+. </a:t>
            </a:r>
            <a:endParaRPr sz="1200"/>
          </a:p>
          <a:p>
            <a:pPr marL="0" lvl="0" indent="0">
              <a:spcBef>
                <a:spcPts val="0"/>
              </a:spcBef>
              <a:spcAft>
                <a:spcPts val="0"/>
              </a:spcAft>
              <a:buNone/>
            </a:pPr>
            <a:r>
              <a:rPr lang="en" sz="1200"/>
              <a:t>Some activities are more strenuous and usually appeal to younger males. But the target market are male and female. </a:t>
            </a:r>
            <a:endParaRPr sz="1200"/>
          </a:p>
          <a:p>
            <a:pPr marL="0" lvl="0" indent="0">
              <a:spcBef>
                <a:spcPts val="0"/>
              </a:spcBef>
              <a:spcAft>
                <a:spcPts val="0"/>
              </a:spcAft>
              <a:buNone/>
            </a:pPr>
            <a:r>
              <a:rPr lang="en" sz="1200"/>
              <a:t>Many of this segment are married and take part in these activities with their partners or friends. </a:t>
            </a:r>
            <a:endParaRPr sz="1200"/>
          </a:p>
          <a:p>
            <a:pPr marL="0" lvl="0" indent="0">
              <a:spcBef>
                <a:spcPts val="0"/>
              </a:spcBef>
              <a:spcAft>
                <a:spcPts val="0"/>
              </a:spcAft>
              <a:buNone/>
            </a:pPr>
            <a:r>
              <a:rPr lang="en" sz="1200"/>
              <a:t>The often choose their destination on the scenery. For example physical features like rivers, lakes, beaches and opportunities for new experiences. </a:t>
            </a:r>
            <a:endParaRPr sz="1200"/>
          </a:p>
          <a:p>
            <a:pPr marL="0" lvl="0" indent="0">
              <a:spcBef>
                <a:spcPts val="0"/>
              </a:spcBef>
              <a:spcAft>
                <a:spcPts val="0"/>
              </a:spcAft>
              <a:buNone/>
            </a:pPr>
            <a:r>
              <a:rPr lang="en" sz="1200"/>
              <a:t>The activity tourists like places with a unique twist from others, to gain challenging experiences and gaining memories that they can cherish. </a:t>
            </a:r>
            <a:endParaRPr sz="1200"/>
          </a:p>
          <a:p>
            <a:pPr marL="0" lvl="0" indent="0">
              <a:spcBef>
                <a:spcPts val="0"/>
              </a:spcBef>
              <a:spcAft>
                <a:spcPts val="0"/>
              </a:spcAft>
              <a:buNone/>
            </a:pPr>
            <a:r>
              <a:rPr lang="en" sz="1200"/>
              <a:t>They like destinations with excellent facilities and a variety of activities at an affordable cost. </a:t>
            </a:r>
            <a:endParaRPr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Shape 13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4" name="Shape 13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Internet advertising - website and social media (facebook, instagram and twitter pages and advertisements and creating a business website). This will be our first stage of advertisement as it is the quickest, customers can see it straight away and we will leave the page running constantly as it doesn’t cost anything to run.</a:t>
            </a:r>
            <a:endParaRPr sz="1200"/>
          </a:p>
          <a:p>
            <a:pPr marL="0" lvl="0" indent="0">
              <a:spcBef>
                <a:spcPts val="0"/>
              </a:spcBef>
              <a:spcAft>
                <a:spcPts val="0"/>
              </a:spcAft>
              <a:buNone/>
            </a:pPr>
            <a:endParaRPr sz="1200"/>
          </a:p>
          <a:p>
            <a:pPr marL="0" lvl="0" indent="0">
              <a:spcBef>
                <a:spcPts val="0"/>
              </a:spcBef>
              <a:spcAft>
                <a:spcPts val="0"/>
              </a:spcAft>
              <a:buNone/>
            </a:pPr>
            <a:r>
              <a:rPr lang="en" sz="1200"/>
              <a:t>Positives</a:t>
            </a:r>
            <a:endParaRPr sz="1200"/>
          </a:p>
          <a:p>
            <a:pPr marL="457200" lvl="0" indent="-304800" rtl="0">
              <a:spcBef>
                <a:spcPts val="0"/>
              </a:spcBef>
              <a:spcAft>
                <a:spcPts val="0"/>
              </a:spcAft>
              <a:buSzPts val="1200"/>
              <a:buChar char="-"/>
            </a:pPr>
            <a:r>
              <a:rPr lang="en" sz="1200"/>
              <a:t>Cheap.</a:t>
            </a:r>
            <a:endParaRPr sz="1200"/>
          </a:p>
          <a:p>
            <a:pPr marL="457200" lvl="0" indent="-304800" rtl="0">
              <a:spcBef>
                <a:spcPts val="0"/>
              </a:spcBef>
              <a:spcAft>
                <a:spcPts val="0"/>
              </a:spcAft>
              <a:buSzPts val="1200"/>
              <a:buChar char="-"/>
            </a:pPr>
            <a:r>
              <a:rPr lang="en" sz="1200"/>
              <a:t>Customised advertising approach - can build a profile of customers’ preferences and buying history and therefore create offers based on their interests. </a:t>
            </a:r>
            <a:endParaRPr sz="1200"/>
          </a:p>
          <a:p>
            <a:pPr marL="457200" lvl="0" indent="-304800" rtl="0">
              <a:spcBef>
                <a:spcPts val="0"/>
              </a:spcBef>
              <a:spcAft>
                <a:spcPts val="0"/>
              </a:spcAft>
              <a:buSzPts val="1200"/>
              <a:buChar char="-"/>
            </a:pPr>
            <a:r>
              <a:rPr lang="en" sz="1200"/>
              <a:t>Advertisement open 24 hours a day - Don’t have to pay workers, clients will find it easier to shop products at a time convenient for them. </a:t>
            </a:r>
            <a:endParaRPr sz="1200"/>
          </a:p>
          <a:p>
            <a:pPr marL="457200" lvl="0" indent="-304800" rtl="0">
              <a:spcBef>
                <a:spcPts val="0"/>
              </a:spcBef>
              <a:spcAft>
                <a:spcPts val="0"/>
              </a:spcAft>
              <a:buSzPts val="1200"/>
              <a:buChar char="-"/>
            </a:pPr>
            <a:r>
              <a:rPr lang="en" sz="1200"/>
              <a:t>Social media is growing - A study by Harvard Business School showed that ‘there were increased sales of about five percent generated by those consumers who reported that they were most strongly influenced by social networks’. - (clicktechs.com). </a:t>
            </a:r>
            <a:endParaRPr sz="1200"/>
          </a:p>
          <a:p>
            <a:pPr marL="457200" lvl="0" indent="-304800" rtl="0">
              <a:spcBef>
                <a:spcPts val="0"/>
              </a:spcBef>
              <a:spcAft>
                <a:spcPts val="0"/>
              </a:spcAft>
              <a:buSzPts val="1200"/>
              <a:buChar char="-"/>
            </a:pPr>
            <a:r>
              <a:rPr lang="en" sz="1200"/>
              <a:t>Reach more people - social media and the internet is a global device. This will also encourage diversity of consumers.</a:t>
            </a:r>
            <a:endParaRPr sz="1200"/>
          </a:p>
          <a:p>
            <a:pPr marL="0" lvl="0" indent="0" rtl="0">
              <a:spcBef>
                <a:spcPts val="0"/>
              </a:spcBef>
              <a:spcAft>
                <a:spcPts val="0"/>
              </a:spcAft>
              <a:buNone/>
            </a:pPr>
            <a:endParaRPr sz="1200"/>
          </a:p>
          <a:p>
            <a:pPr marL="0" lvl="0" indent="0" rtl="0">
              <a:spcBef>
                <a:spcPts val="0"/>
              </a:spcBef>
              <a:spcAft>
                <a:spcPts val="0"/>
              </a:spcAft>
              <a:buNone/>
            </a:pPr>
            <a:r>
              <a:rPr lang="en" sz="1200"/>
              <a:t>Negatives</a:t>
            </a:r>
            <a:endParaRPr sz="1200"/>
          </a:p>
          <a:p>
            <a:pPr marL="457200" lvl="0" indent="-304800" rtl="0">
              <a:spcBef>
                <a:spcPts val="0"/>
              </a:spcBef>
              <a:spcAft>
                <a:spcPts val="0"/>
              </a:spcAft>
              <a:buSzPts val="1200"/>
              <a:buChar char="-"/>
            </a:pPr>
            <a:r>
              <a:rPr lang="en" sz="1200"/>
              <a:t>Customers ignore adverts and get distracted - consumers often have a certain goal in mind when exploring the internet whether it be shopping, using social media or researching, and therefore, their focus will not be on advertisements. Also, because people are so used to seeing adverts on the radio and television they tend to skip through adverts and technology now allows people to bypass adverts online. </a:t>
            </a:r>
            <a:endParaRPr sz="1200"/>
          </a:p>
          <a:p>
            <a:pPr marL="457200" lvl="0" indent="-304800" rtl="0">
              <a:spcBef>
                <a:spcPts val="0"/>
              </a:spcBef>
              <a:spcAft>
                <a:spcPts val="0"/>
              </a:spcAft>
              <a:buSzPts val="1200"/>
              <a:buChar char="-"/>
            </a:pPr>
            <a:r>
              <a:rPr lang="en" sz="1200"/>
              <a:t>Viewing problems - technology is unreliable and if a website is down, the product has no form of advertisement  available at that time. </a:t>
            </a:r>
            <a:endParaRPr sz="1200"/>
          </a:p>
          <a:p>
            <a:pPr marL="457200" lvl="0" indent="-304800" rtl="0">
              <a:spcBef>
                <a:spcPts val="0"/>
              </a:spcBef>
              <a:spcAft>
                <a:spcPts val="0"/>
              </a:spcAft>
              <a:buSzPts val="1200"/>
              <a:buChar char="-"/>
            </a:pPr>
            <a:r>
              <a:rPr lang="en" sz="1200"/>
              <a:t>Face - to - face contact is limited - makes the company unable to create relationships with their customers. </a:t>
            </a:r>
            <a:endParaRPr sz="1200"/>
          </a:p>
          <a:p>
            <a:pPr marL="457200" lvl="0" indent="-304800" rtl="0">
              <a:spcBef>
                <a:spcPts val="0"/>
              </a:spcBef>
              <a:spcAft>
                <a:spcPts val="0"/>
              </a:spcAft>
              <a:buSzPts val="1200"/>
              <a:buChar char="-"/>
            </a:pPr>
            <a:r>
              <a:rPr lang="en" sz="1200"/>
              <a:t>Marketing complexity - people who are new to their business tend to be confused on how to select the most appropriate and profitable form of online marketing, additionally, many customers are un-informed on how the internet works and would rather stick to more conventional buying. </a:t>
            </a:r>
            <a:endParaRPr sz="1200"/>
          </a:p>
          <a:p>
            <a:pPr marL="0" lvl="0" indent="0" rtl="0">
              <a:spcBef>
                <a:spcPts val="0"/>
              </a:spcBef>
              <a:spcAft>
                <a:spcPts val="0"/>
              </a:spcAft>
              <a:buNone/>
            </a:pPr>
            <a:endParaRPr sz="1200"/>
          </a:p>
          <a:p>
            <a:pPr marL="0" lvl="0" indent="0">
              <a:spcBef>
                <a:spcPts val="0"/>
              </a:spcBef>
              <a:spcAft>
                <a:spcPts val="0"/>
              </a:spcAft>
              <a:buNone/>
            </a:pPr>
            <a:r>
              <a:rPr lang="en" sz="1200"/>
              <a:t>We selected this form of advertising to suit activity tourist as we estimated their age group as 25-55 years old, and the majority of this age group would usually have at least one form of social media, if not all 3. A study from Pew Research Centre, showed that in 2018, 88% of 18-29 year old have a form of social media, 78% of 30-49 year olds and 64% of people aged 50-64 have social media, showing that a high concentration of people will see our advert, (pewinternet.org).</a:t>
            </a:r>
            <a:endParaRPr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Shape 14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6" name="Shape 14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This is a Facebook page we set up as part of our social media advertising.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Shape 151"/>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2" name="Shape 15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This is a competition we set up on our page to promote more customers. Whereby customers would have a chance to win a 4-night stay for 4 people and to enter they would have to like our page, like and share our post and tag the 3 friends they would like to go with. This would increase the number of people seeing our advertisement page and result in increased and possibly repeat customers.</a:t>
            </a:r>
            <a:endParaRPr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8" name="Shape 15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Newspaper advertising- when using newspapers to advertise our itinerary we would make sure we can promote our product more than once as it would be unlikely to reach a wide audience. </a:t>
            </a:r>
            <a:endParaRPr sz="1200"/>
          </a:p>
          <a:p>
            <a:pPr marL="0" lvl="0" indent="0">
              <a:spcBef>
                <a:spcPts val="0"/>
              </a:spcBef>
              <a:spcAft>
                <a:spcPts val="0"/>
              </a:spcAft>
              <a:buNone/>
            </a:pPr>
            <a:r>
              <a:rPr lang="en" sz="1200"/>
              <a:t>2 spreads in the newspaper 1st would be released at the launch of our itinerary for customers to think about dates and whether they want to purchase this offer. Also the second spread would be leading up to the 4 day itinerary and closer to the date to attract the audience. </a:t>
            </a:r>
            <a:endParaRPr sz="1200"/>
          </a:p>
          <a:p>
            <a:pPr marL="0" lvl="0" indent="0">
              <a:spcBef>
                <a:spcPts val="0"/>
              </a:spcBef>
              <a:spcAft>
                <a:spcPts val="0"/>
              </a:spcAft>
              <a:buNone/>
            </a:pPr>
            <a:endParaRPr sz="1200"/>
          </a:p>
          <a:p>
            <a:pPr marL="0" lvl="0" indent="0">
              <a:spcBef>
                <a:spcPts val="0"/>
              </a:spcBef>
              <a:spcAft>
                <a:spcPts val="0"/>
              </a:spcAft>
              <a:buNone/>
            </a:pPr>
            <a:r>
              <a:rPr lang="en" sz="1200"/>
              <a:t>Positives: </a:t>
            </a:r>
            <a:endParaRPr sz="1200"/>
          </a:p>
          <a:p>
            <a:pPr marL="457200" lvl="0" indent="-304800" rtl="0">
              <a:spcBef>
                <a:spcPts val="0"/>
              </a:spcBef>
              <a:spcAft>
                <a:spcPts val="0"/>
              </a:spcAft>
              <a:buSzPts val="1200"/>
              <a:buChar char="-"/>
            </a:pPr>
            <a:r>
              <a:rPr lang="en" sz="1200"/>
              <a:t>Better targeting to the locals who would choose a close attraction than further away</a:t>
            </a:r>
            <a:endParaRPr sz="1200"/>
          </a:p>
          <a:p>
            <a:pPr marL="457200" lvl="0" indent="-304800" rtl="0">
              <a:spcBef>
                <a:spcPts val="0"/>
              </a:spcBef>
              <a:spcAft>
                <a:spcPts val="0"/>
              </a:spcAft>
              <a:buSzPts val="1200"/>
              <a:buChar char="-"/>
            </a:pPr>
            <a:r>
              <a:rPr lang="en" sz="1200"/>
              <a:t>More flexible - therefore able to manage when they release </a:t>
            </a:r>
            <a:endParaRPr sz="1200"/>
          </a:p>
          <a:p>
            <a:pPr marL="457200" lvl="0" indent="-304800" rtl="0">
              <a:spcBef>
                <a:spcPts val="0"/>
              </a:spcBef>
              <a:spcAft>
                <a:spcPts val="0"/>
              </a:spcAft>
              <a:buSzPts val="1200"/>
              <a:buChar char="-"/>
            </a:pPr>
            <a:r>
              <a:rPr lang="en" sz="1200"/>
              <a:t>Affordable (compared to television advertising it is more cost effective)</a:t>
            </a:r>
            <a:endParaRPr sz="1200"/>
          </a:p>
          <a:p>
            <a:pPr marL="457200" lvl="0" indent="-304800" rtl="0">
              <a:spcBef>
                <a:spcPts val="0"/>
              </a:spcBef>
              <a:spcAft>
                <a:spcPts val="0"/>
              </a:spcAft>
              <a:buSzPts val="1200"/>
              <a:buChar char="-"/>
            </a:pPr>
            <a:r>
              <a:rPr lang="en" sz="1200"/>
              <a:t>Reaches a range of customers </a:t>
            </a:r>
            <a:endParaRPr sz="1200"/>
          </a:p>
          <a:p>
            <a:pPr marL="457200" lvl="0" indent="-304800" rtl="0">
              <a:spcBef>
                <a:spcPts val="0"/>
              </a:spcBef>
              <a:spcAft>
                <a:spcPts val="0"/>
              </a:spcAft>
              <a:buSzPts val="1200"/>
              <a:buChar char="-"/>
            </a:pPr>
            <a:r>
              <a:rPr lang="en" sz="1200"/>
              <a:t>Proactive audience (people often read newspapers to look out for coupons or offers within the area. </a:t>
            </a:r>
            <a:endParaRPr sz="1200"/>
          </a:p>
          <a:p>
            <a:pPr marL="457200" lvl="0" indent="-304800" rtl="0">
              <a:spcBef>
                <a:spcPts val="0"/>
              </a:spcBef>
              <a:spcAft>
                <a:spcPts val="0"/>
              </a:spcAft>
              <a:buSzPts val="1200"/>
              <a:buChar char="-"/>
            </a:pPr>
            <a:r>
              <a:rPr lang="en" sz="1200"/>
              <a:t>Builds a reputation with the surrounding area and locals</a:t>
            </a:r>
            <a:endParaRPr sz="1200"/>
          </a:p>
          <a:p>
            <a:pPr marL="457200" lvl="0" indent="-304800" rtl="0">
              <a:spcBef>
                <a:spcPts val="0"/>
              </a:spcBef>
              <a:spcAft>
                <a:spcPts val="0"/>
              </a:spcAft>
              <a:buSzPts val="1200"/>
              <a:buChar char="-"/>
            </a:pPr>
            <a:r>
              <a:rPr lang="en" sz="1200"/>
              <a:t>The media launched in newspapers is trustful unlike internet advertising. </a:t>
            </a:r>
            <a:endParaRPr sz="1200"/>
          </a:p>
          <a:p>
            <a:pPr marL="0" lvl="0" indent="0" rtl="0">
              <a:spcBef>
                <a:spcPts val="0"/>
              </a:spcBef>
              <a:spcAft>
                <a:spcPts val="0"/>
              </a:spcAft>
              <a:buNone/>
            </a:pPr>
            <a:endParaRPr sz="1200"/>
          </a:p>
          <a:p>
            <a:pPr marL="0" lvl="0" indent="0" rtl="0">
              <a:spcBef>
                <a:spcPts val="0"/>
              </a:spcBef>
              <a:spcAft>
                <a:spcPts val="0"/>
              </a:spcAft>
              <a:buNone/>
            </a:pPr>
            <a:r>
              <a:rPr lang="en" sz="1200"/>
              <a:t>Negatives:</a:t>
            </a:r>
            <a:endParaRPr sz="1200"/>
          </a:p>
          <a:p>
            <a:pPr marL="457200" lvl="0" indent="-304800" rtl="0">
              <a:spcBef>
                <a:spcPts val="0"/>
              </a:spcBef>
              <a:spcAft>
                <a:spcPts val="0"/>
              </a:spcAft>
              <a:buSzPts val="1200"/>
              <a:buChar char="-"/>
            </a:pPr>
            <a:r>
              <a:rPr lang="en" sz="1200"/>
              <a:t>Newspaper usually come with poor image quality, this would affect the audience as they may not got full feel of the excitement the itinerary has to offer.</a:t>
            </a:r>
            <a:endParaRPr sz="1200"/>
          </a:p>
          <a:p>
            <a:pPr marL="457200" lvl="0" indent="-304800" rtl="0">
              <a:spcBef>
                <a:spcPts val="0"/>
              </a:spcBef>
              <a:spcAft>
                <a:spcPts val="0"/>
              </a:spcAft>
              <a:buSzPts val="1200"/>
              <a:buChar char="-"/>
            </a:pPr>
            <a:r>
              <a:rPr lang="en" sz="1200"/>
              <a:t>Before you guarantee your placement in the newspaper you have to pay a surcharge. </a:t>
            </a:r>
            <a:endParaRPr sz="1200"/>
          </a:p>
          <a:p>
            <a:pPr marL="457200" lvl="0" indent="-304800" rtl="0">
              <a:spcBef>
                <a:spcPts val="0"/>
              </a:spcBef>
              <a:spcAft>
                <a:spcPts val="0"/>
              </a:spcAft>
              <a:buSzPts val="1200"/>
              <a:buChar char="-"/>
            </a:pPr>
            <a:r>
              <a:rPr lang="en" sz="1200"/>
              <a:t>They have short shelf lives therefore not many might read the newspaper in which our itinerary is in as everyday there a new one to read and wouldn't be looked at again so not a powerful way to get the product out there. </a:t>
            </a:r>
            <a:endParaRPr sz="1200"/>
          </a:p>
          <a:p>
            <a:pPr marL="457200" lvl="0" indent="-304800" rtl="0">
              <a:spcBef>
                <a:spcPts val="0"/>
              </a:spcBef>
              <a:spcAft>
                <a:spcPts val="0"/>
              </a:spcAft>
              <a:buSzPts val="1200"/>
              <a:buChar char="-"/>
            </a:pPr>
            <a:r>
              <a:rPr lang="en" sz="1200"/>
              <a:t>Reading the newspaper in today's society is becoming more and more out of fashion. The majority of people today prefer to use the modern day technology that is social media keep informed on news today. </a:t>
            </a:r>
            <a:endParaRPr sz="1200"/>
          </a:p>
          <a:p>
            <a:pPr marL="457200" lvl="0" indent="-304800" rtl="0">
              <a:spcBef>
                <a:spcPts val="0"/>
              </a:spcBef>
              <a:spcAft>
                <a:spcPts val="0"/>
              </a:spcAft>
              <a:buSzPts val="1200"/>
              <a:buChar char="-"/>
            </a:pPr>
            <a:r>
              <a:rPr lang="en" sz="1200"/>
              <a:t>The segment likely to read newspapers are often the elder generation who are less likely to take part in the activities in our itinerary. </a:t>
            </a:r>
            <a:endParaRPr sz="1200"/>
          </a:p>
          <a:p>
            <a:pPr marL="0" lvl="0" indent="0" rtl="0">
              <a:spcBef>
                <a:spcPts val="0"/>
              </a:spcBef>
              <a:spcAft>
                <a:spcPts val="0"/>
              </a:spcAft>
              <a:buNone/>
            </a:pPr>
            <a:endParaRPr sz="1200"/>
          </a:p>
          <a:p>
            <a:pPr marL="0" lvl="0" indent="0">
              <a:spcBef>
                <a:spcPts val="0"/>
              </a:spcBef>
              <a:spcAft>
                <a:spcPts val="0"/>
              </a:spcAft>
              <a:buNone/>
            </a:pPr>
            <a:r>
              <a:rPr lang="en" sz="1200"/>
              <a:t>We selected this method of advertising for our target market which is the activity tourists we believe that relating to the newspaper people who sight the spread may transfer the information through word of mouth the others. It is also relatively easy to use and cheap to promote through this method therefore would be an effective way to market our product.  </a:t>
            </a:r>
            <a:endParaRPr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8" name="Shape 16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5" name="Shape 17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Leaflet advertising - we will print out a large number of leaflets and ask local shops to display them on the counter and out our poster up in their window. We will do monthly checks to ensure that shops still have enough leaflets to give out. These will be produced once the company has started making a good income. After we trial the leaflets in the shop for a few months, we'll try posting them through locals doors and handing them out in busy areas if this form of advertisement is shown to be effective. </a:t>
            </a:r>
            <a:endParaRPr sz="1200"/>
          </a:p>
          <a:p>
            <a:pPr marL="0" lvl="0" indent="0">
              <a:spcBef>
                <a:spcPts val="0"/>
              </a:spcBef>
              <a:spcAft>
                <a:spcPts val="0"/>
              </a:spcAft>
              <a:buNone/>
            </a:pPr>
            <a:endParaRPr sz="1200"/>
          </a:p>
          <a:p>
            <a:pPr marL="0" lvl="0" indent="0">
              <a:spcBef>
                <a:spcPts val="0"/>
              </a:spcBef>
              <a:spcAft>
                <a:spcPts val="0"/>
              </a:spcAft>
              <a:buNone/>
            </a:pPr>
            <a:r>
              <a:rPr lang="en" sz="1200"/>
              <a:t>Positives: </a:t>
            </a:r>
            <a:endParaRPr sz="1200"/>
          </a:p>
          <a:p>
            <a:pPr marL="457200" lvl="0" indent="-304800" rtl="0">
              <a:spcBef>
                <a:spcPts val="0"/>
              </a:spcBef>
              <a:spcAft>
                <a:spcPts val="0"/>
              </a:spcAft>
              <a:buSzPts val="1200"/>
              <a:buChar char="-"/>
            </a:pPr>
            <a:r>
              <a:rPr lang="en" sz="1200"/>
              <a:t>Cost effective - leaflets cost little to produce, especially when printed in high quantities. </a:t>
            </a:r>
            <a:endParaRPr sz="1200"/>
          </a:p>
          <a:p>
            <a:pPr marL="457200" lvl="0" indent="-304800" rtl="0">
              <a:spcBef>
                <a:spcPts val="0"/>
              </a:spcBef>
              <a:spcAft>
                <a:spcPts val="0"/>
              </a:spcAft>
              <a:buSzPts val="1200"/>
              <a:buChar char="-"/>
            </a:pPr>
            <a:r>
              <a:rPr lang="en" sz="1200"/>
              <a:t>Include a lot of information - leaflets can include the product information, the company logo, contact information, images, etc. </a:t>
            </a:r>
            <a:endParaRPr sz="1200"/>
          </a:p>
          <a:p>
            <a:pPr marL="457200" lvl="0" indent="-304800" rtl="0">
              <a:spcBef>
                <a:spcPts val="0"/>
              </a:spcBef>
              <a:spcAft>
                <a:spcPts val="0"/>
              </a:spcAft>
              <a:buSzPts val="1200"/>
              <a:buChar char="-"/>
            </a:pPr>
            <a:r>
              <a:rPr lang="en" sz="1200"/>
              <a:t>Visually pleasing - colour and images can draw a customer in to be excited about the product. </a:t>
            </a:r>
            <a:endParaRPr sz="1200"/>
          </a:p>
          <a:p>
            <a:pPr marL="457200" lvl="0" indent="-304800" rtl="0">
              <a:spcBef>
                <a:spcPts val="0"/>
              </a:spcBef>
              <a:spcAft>
                <a:spcPts val="0"/>
              </a:spcAft>
              <a:buSzPts val="1200"/>
              <a:buChar char="-"/>
            </a:pPr>
            <a:r>
              <a:rPr lang="en" sz="1200"/>
              <a:t>Easy to read - only important information that a consumer needs to know is listed on a leaflet. </a:t>
            </a:r>
            <a:endParaRPr sz="1200"/>
          </a:p>
          <a:p>
            <a:pPr marL="457200" lvl="0" indent="-304800" rtl="0">
              <a:spcBef>
                <a:spcPts val="0"/>
              </a:spcBef>
              <a:spcAft>
                <a:spcPts val="0"/>
              </a:spcAft>
              <a:buSzPts val="1200"/>
              <a:buChar char="-"/>
            </a:pPr>
            <a:r>
              <a:rPr lang="en" sz="1200"/>
              <a:t>Targets specific demographics - distribute leaflets to an area where there is a higher percentage of our target market. </a:t>
            </a:r>
            <a:endParaRPr sz="1200"/>
          </a:p>
          <a:p>
            <a:pPr marL="0" lvl="0" indent="0" rtl="0">
              <a:spcBef>
                <a:spcPts val="0"/>
              </a:spcBef>
              <a:spcAft>
                <a:spcPts val="0"/>
              </a:spcAft>
              <a:buNone/>
            </a:pPr>
            <a:endParaRPr sz="1200"/>
          </a:p>
          <a:p>
            <a:pPr marL="0" lvl="0" indent="0" rtl="0">
              <a:spcBef>
                <a:spcPts val="0"/>
              </a:spcBef>
              <a:spcAft>
                <a:spcPts val="0"/>
              </a:spcAft>
              <a:buNone/>
            </a:pPr>
            <a:r>
              <a:rPr lang="en" sz="1200"/>
              <a:t>Negatives: </a:t>
            </a:r>
            <a:endParaRPr sz="1200"/>
          </a:p>
          <a:p>
            <a:pPr marL="457200" lvl="0" indent="-304800" rtl="0">
              <a:spcBef>
                <a:spcPts val="0"/>
              </a:spcBef>
              <a:spcAft>
                <a:spcPts val="0"/>
              </a:spcAft>
              <a:buSzPts val="1200"/>
              <a:buChar char="-"/>
            </a:pPr>
            <a:r>
              <a:rPr lang="en" sz="1200"/>
              <a:t>Often discarded once read - this may mean that they will be a customer but will not return as they don’t have anything to remind them of the product. </a:t>
            </a:r>
            <a:endParaRPr sz="1200"/>
          </a:p>
          <a:p>
            <a:pPr marL="457200" lvl="0" indent="-304800" rtl="0">
              <a:spcBef>
                <a:spcPts val="0"/>
              </a:spcBef>
              <a:spcAft>
                <a:spcPts val="0"/>
              </a:spcAft>
              <a:buSzPts val="1200"/>
              <a:buChar char="-"/>
            </a:pPr>
            <a:r>
              <a:rPr lang="en" sz="1200"/>
              <a:t>Sometimes not regarded as important - people will often throw them away before event looking at them when they are posted to their homes. </a:t>
            </a:r>
            <a:endParaRPr sz="1200"/>
          </a:p>
          <a:p>
            <a:pPr marL="457200" lvl="0" indent="-304800" rtl="0">
              <a:spcBef>
                <a:spcPts val="0"/>
              </a:spcBef>
              <a:spcAft>
                <a:spcPts val="0"/>
              </a:spcAft>
              <a:buSzPts val="1200"/>
              <a:buChar char="-"/>
            </a:pPr>
            <a:r>
              <a:rPr lang="en" sz="1200"/>
              <a:t>Money can be wasted - if leaflets are posted to houses where people of the target demographic do not live it will be a waste of money and resources as the product will not interest them. </a:t>
            </a:r>
            <a:endParaRPr sz="1200"/>
          </a:p>
          <a:p>
            <a:pPr marL="0" lvl="0" indent="0" rtl="0">
              <a:spcBef>
                <a:spcPts val="0"/>
              </a:spcBef>
              <a:spcAft>
                <a:spcPts val="0"/>
              </a:spcAft>
              <a:buNone/>
            </a:pPr>
            <a:endParaRPr sz="1200"/>
          </a:p>
          <a:p>
            <a:pPr marL="0" lvl="0" indent="0">
              <a:spcBef>
                <a:spcPts val="0"/>
              </a:spcBef>
              <a:spcAft>
                <a:spcPts val="0"/>
              </a:spcAft>
              <a:buNone/>
            </a:pPr>
            <a:r>
              <a:rPr lang="en" sz="1200"/>
              <a:t>We have selected this form of advertising to be carried out once we start to see some revenue for the business as it is a cost-effective way of advertising and we can select areas where our target market generally lives to hand out the leaflets. </a:t>
            </a:r>
            <a:endParaRPr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Shape 18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4" name="Shape 18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This is the leaflet we produced to promote our brand.</a:t>
            </a:r>
            <a:endParaRPr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Shape 18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0" name="Shape 19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creating effective television adverts takes time and you must have a good script which highlights a strong offer. Using an agency to help create this is vital, they can help you to make your ideas stand out in and advert. When using this method of communication you would need to ensure that you advert is launched at the peak time that the target market is watching. Also having the advert to repeat regularly.  </a:t>
            </a:r>
            <a:endParaRPr sz="1200"/>
          </a:p>
          <a:p>
            <a:pPr marL="0" lvl="0" indent="0">
              <a:spcBef>
                <a:spcPts val="0"/>
              </a:spcBef>
              <a:spcAft>
                <a:spcPts val="0"/>
              </a:spcAft>
              <a:buNone/>
            </a:pPr>
            <a:endParaRPr sz="1200"/>
          </a:p>
          <a:p>
            <a:pPr marL="0" lvl="0" indent="0">
              <a:spcBef>
                <a:spcPts val="0"/>
              </a:spcBef>
              <a:spcAft>
                <a:spcPts val="0"/>
              </a:spcAft>
              <a:buNone/>
            </a:pPr>
            <a:r>
              <a:rPr lang="en" sz="1200"/>
              <a:t>Positives:</a:t>
            </a:r>
            <a:endParaRPr sz="1200"/>
          </a:p>
          <a:p>
            <a:pPr marL="457200" lvl="0" indent="-304800" rtl="0">
              <a:spcBef>
                <a:spcPts val="0"/>
              </a:spcBef>
              <a:spcAft>
                <a:spcPts val="0"/>
              </a:spcAft>
              <a:buSzPts val="1200"/>
              <a:buChar char="-"/>
            </a:pPr>
            <a:r>
              <a:rPr lang="en" sz="1200"/>
              <a:t>Reaches a larger audience (most generations watch the telly on a regular basis therefore highly likely to catch people with interests attention). </a:t>
            </a:r>
            <a:endParaRPr sz="1200"/>
          </a:p>
          <a:p>
            <a:pPr marL="457200" lvl="0" indent="-304800" rtl="0">
              <a:spcBef>
                <a:spcPts val="0"/>
              </a:spcBef>
              <a:spcAft>
                <a:spcPts val="0"/>
              </a:spcAft>
              <a:buSzPts val="1200"/>
              <a:buChar char="-"/>
            </a:pPr>
            <a:r>
              <a:rPr lang="en" sz="1200"/>
              <a:t>You put across the message with sight (taglines), sound (which can be catchy to stick in someones head), motion (videos and actions). </a:t>
            </a:r>
            <a:endParaRPr sz="1200"/>
          </a:p>
          <a:p>
            <a:pPr marL="457200" lvl="0" indent="-304800" rtl="0">
              <a:spcBef>
                <a:spcPts val="0"/>
              </a:spcBef>
              <a:spcAft>
                <a:spcPts val="0"/>
              </a:spcAft>
              <a:buSzPts val="1200"/>
              <a:buChar char="-"/>
            </a:pPr>
            <a:r>
              <a:rPr lang="en" sz="1200"/>
              <a:t>Large businesses use telly advertising therefore with boose their reputation. </a:t>
            </a:r>
            <a:endParaRPr sz="1200"/>
          </a:p>
          <a:p>
            <a:pPr marL="457200" lvl="0" indent="-304800" rtl="0">
              <a:spcBef>
                <a:spcPts val="0"/>
              </a:spcBef>
              <a:spcAft>
                <a:spcPts val="0"/>
              </a:spcAft>
              <a:buSzPts val="1200"/>
              <a:buChar char="-"/>
            </a:pPr>
            <a:r>
              <a:rPr lang="en" sz="1200"/>
              <a:t>And having a catchy advert that defines your product can add personality to your business. </a:t>
            </a:r>
            <a:endParaRPr sz="1200"/>
          </a:p>
          <a:p>
            <a:pPr marL="0" lvl="0" indent="0" rtl="0">
              <a:spcBef>
                <a:spcPts val="0"/>
              </a:spcBef>
              <a:spcAft>
                <a:spcPts val="0"/>
              </a:spcAft>
              <a:buNone/>
            </a:pPr>
            <a:endParaRPr sz="1200"/>
          </a:p>
          <a:p>
            <a:pPr marL="0" lvl="0" indent="0" rtl="0">
              <a:spcBef>
                <a:spcPts val="0"/>
              </a:spcBef>
              <a:spcAft>
                <a:spcPts val="0"/>
              </a:spcAft>
              <a:buNone/>
            </a:pPr>
            <a:r>
              <a:rPr lang="en" sz="1200"/>
              <a:t>Negatives:</a:t>
            </a:r>
            <a:endParaRPr sz="1200"/>
          </a:p>
          <a:p>
            <a:pPr marL="457200" lvl="0" indent="-304800" rtl="0">
              <a:spcBef>
                <a:spcPts val="0"/>
              </a:spcBef>
              <a:spcAft>
                <a:spcPts val="0"/>
              </a:spcAft>
              <a:buSzPts val="1200"/>
              <a:buChar char="-"/>
            </a:pPr>
            <a:r>
              <a:rPr lang="en" sz="1200"/>
              <a:t>Extremely expensive (paying for air time, agencies to produce the advert, professional video editors etc can all cost a big sum of money to launch an advert).</a:t>
            </a:r>
            <a:endParaRPr sz="1200"/>
          </a:p>
          <a:p>
            <a:pPr marL="457200" lvl="0" indent="-304800" rtl="0">
              <a:spcBef>
                <a:spcPts val="0"/>
              </a:spcBef>
              <a:spcAft>
                <a:spcPts val="0"/>
              </a:spcAft>
              <a:buSzPts val="1200"/>
              <a:buChar char="-"/>
            </a:pPr>
            <a:r>
              <a:rPr lang="en" sz="1200"/>
              <a:t>Once a advert has been created, it is hard to change if you company decided to change price of offer etc. it would be too hard to change.</a:t>
            </a:r>
            <a:endParaRPr sz="1200"/>
          </a:p>
          <a:p>
            <a:pPr marL="457200" lvl="0" indent="-304800" rtl="0">
              <a:spcBef>
                <a:spcPts val="0"/>
              </a:spcBef>
              <a:spcAft>
                <a:spcPts val="0"/>
              </a:spcAft>
              <a:buSzPts val="1200"/>
              <a:buChar char="-"/>
            </a:pPr>
            <a:r>
              <a:rPr lang="en" sz="1200"/>
              <a:t>Take time to research when your target market is likely to watch therefore difficult to choose a air time. </a:t>
            </a:r>
            <a:endParaRPr sz="1200"/>
          </a:p>
          <a:p>
            <a:pPr marL="457200" lvl="0" indent="-304800" rtl="0">
              <a:spcBef>
                <a:spcPts val="0"/>
              </a:spcBef>
              <a:spcAft>
                <a:spcPts val="0"/>
              </a:spcAft>
              <a:buSzPts val="1200"/>
              <a:buChar char="-"/>
            </a:pPr>
            <a:r>
              <a:rPr lang="en" sz="1200"/>
              <a:t>To change your advert it costs more and add additional features can be expensive. </a:t>
            </a:r>
            <a:endParaRPr sz="1200"/>
          </a:p>
          <a:p>
            <a:pPr marL="0" lvl="0" indent="0" rtl="0">
              <a:spcBef>
                <a:spcPts val="0"/>
              </a:spcBef>
              <a:spcAft>
                <a:spcPts val="0"/>
              </a:spcAft>
              <a:buNone/>
            </a:pPr>
            <a:endParaRPr sz="1200"/>
          </a:p>
          <a:p>
            <a:pPr marL="0" lvl="0" indent="0" rtl="0">
              <a:spcBef>
                <a:spcPts val="0"/>
              </a:spcBef>
              <a:spcAft>
                <a:spcPts val="0"/>
              </a:spcAft>
              <a:buNone/>
            </a:pPr>
            <a:r>
              <a:rPr lang="en" sz="1200"/>
              <a:t>As a result of the prices and negatives to television advertising, we have decided we would not use television advertising as a method to promote our itinerary as it would be way beyond our budget and would make any money for our company on the price of our product itself. </a:t>
            </a:r>
            <a:endParaRPr sz="1200"/>
          </a:p>
          <a:p>
            <a:pPr marL="0" lvl="0" indent="0" rtl="0">
              <a:spcBef>
                <a:spcPts val="0"/>
              </a:spcBef>
              <a:spcAft>
                <a:spcPts val="0"/>
              </a:spcAft>
              <a:buNone/>
            </a:pPr>
            <a:endParaRPr sz="1200"/>
          </a:p>
          <a:p>
            <a:pPr marL="0" lvl="0" indent="0" rtl="0">
              <a:spcBef>
                <a:spcPts val="0"/>
              </a:spcBef>
              <a:spcAft>
                <a:spcPts val="0"/>
              </a:spcAft>
              <a:buNone/>
            </a:pPr>
            <a:endParaRPr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Shape 19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0" name="Shape 20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Lauren - If we had a large sum of money in the company we would get in the Television crew to film.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Shape 20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06" name="Shape 20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the marketing process is described as a service or product that is put out and promoted to potential customers. Marketing covers a range of promotion techniques and methods. They provides advertising, public relations, promotions and sales. The heart of your company/ business or product idea’s success lies in its marketing. The main aspects of your product and company depends of successful marketing. </a:t>
            </a:r>
            <a:endParaRPr sz="1200"/>
          </a:p>
          <a:p>
            <a:pPr marL="0" lvl="0" indent="0">
              <a:spcBef>
                <a:spcPts val="0"/>
              </a:spcBef>
              <a:spcAft>
                <a:spcPts val="0"/>
              </a:spcAft>
              <a:buNone/>
            </a:pPr>
            <a:r>
              <a:rPr lang="en" sz="1200"/>
              <a:t>Roots of Gower’s action packed itinerary brings a thrilling excitement for the activity enthusiasts. With strong planning of marketing and methods used would hopefully seek a wide customer attraction package. </a:t>
            </a:r>
            <a:endParaRPr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Shape 214"/>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5" name="Shape 21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Millie - </a:t>
            </a:r>
            <a:r>
              <a:rPr lang="en" sz="1200"/>
              <a:t>These are some sources we read to gather information for this presentation. </a:t>
            </a:r>
            <a:endParaRPr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Shape 220"/>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1" name="Shape 22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This is our list of references. </a:t>
            </a:r>
            <a:endParaRPr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Shape 226"/>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7" name="Shape 22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Shape 232"/>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33" name="Shape 23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200" b="1"/>
              <a:t>Lauren - </a:t>
            </a:r>
            <a:r>
              <a:rPr lang="en" sz="1200"/>
              <a:t>Thank you for listening! Any questions? </a:t>
            </a:r>
            <a:endParaRPr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Shape 10"/>
          <p:cNvSpPr/>
          <p:nvPr/>
        </p:nvSpPr>
        <p:spPr>
          <a:xfrm>
            <a:off x="-125" y="0"/>
            <a:ext cx="9144250" cy="4398100"/>
          </a:xfrm>
          <a:custGeom>
            <a:avLst/>
            <a:gdLst/>
            <a:ahLst/>
            <a:cxnLst/>
            <a:rect l="0" t="0" r="0" b="0"/>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Shape 11"/>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Shape 1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Shape 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Shape 15"/>
          <p:cNvSpPr/>
          <p:nvPr/>
        </p:nvSpPr>
        <p:spPr>
          <a:xfrm>
            <a:off x="0" y="48099"/>
            <a:ext cx="9144250" cy="4398100"/>
          </a:xfrm>
          <a:custGeom>
            <a:avLst/>
            <a:gdLst/>
            <a:ahLst/>
            <a:cxnLst/>
            <a:rect l="0" t="0" r="0" b="0"/>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Shape 16"/>
          <p:cNvSpPr/>
          <p:nvPr/>
        </p:nvSpPr>
        <p:spPr>
          <a:xfrm>
            <a:off x="0" y="0"/>
            <a:ext cx="9144250" cy="4398100"/>
          </a:xfrm>
          <a:custGeom>
            <a:avLst/>
            <a:gdLst/>
            <a:ahLst/>
            <a:cxnLst/>
            <a:rect l="0" t="0" r="0" b="0"/>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Shape 17"/>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Shape 1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Shape 20"/>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1" name="Shape 21"/>
          <p:cNvSpPr/>
          <p:nvPr/>
        </p:nvSpPr>
        <p:spPr>
          <a:xfrm>
            <a:off x="0" y="44125"/>
            <a:ext cx="4313625" cy="4399375"/>
          </a:xfrm>
          <a:custGeom>
            <a:avLst/>
            <a:gdLst/>
            <a:ahLst/>
            <a:cxnLst/>
            <a:rect l="0" t="0" r="0" b="0"/>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Shape 22"/>
          <p:cNvSpPr/>
          <p:nvPr/>
        </p:nvSpPr>
        <p:spPr>
          <a:xfrm>
            <a:off x="-125" y="0"/>
            <a:ext cx="4316900" cy="4395600"/>
          </a:xfrm>
          <a:custGeom>
            <a:avLst/>
            <a:gdLst/>
            <a:ahLst/>
            <a:cxnLst/>
            <a:rect l="0" t="0" r="0" b="0"/>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Shape 23"/>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Shape 2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25" name="Shape 2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Shape 27"/>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8" name="Shape 28"/>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Shape 29"/>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30" name="Shape 30"/>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31" name="Shape 3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Shape 33"/>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4" name="Shape 34"/>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Shape 3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Shape 3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8" name="Shape 38"/>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Shape 39"/>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1600"/>
              </a:spcBef>
              <a:spcAft>
                <a:spcPts val="0"/>
              </a:spcAft>
              <a:buClr>
                <a:schemeClr val="accent2"/>
              </a:buClr>
              <a:buSzPts val="1100"/>
              <a:buChar char="○"/>
              <a:defRPr>
                <a:solidFill>
                  <a:schemeClr val="accent2"/>
                </a:solidFill>
              </a:defRPr>
            </a:lvl2pPr>
            <a:lvl3pPr marL="1371600" lvl="2" indent="-298450">
              <a:spcBef>
                <a:spcPts val="1600"/>
              </a:spcBef>
              <a:spcAft>
                <a:spcPts val="0"/>
              </a:spcAft>
              <a:buClr>
                <a:schemeClr val="accent2"/>
              </a:buClr>
              <a:buSzPts val="1100"/>
              <a:buChar char="■"/>
              <a:defRPr>
                <a:solidFill>
                  <a:schemeClr val="accent2"/>
                </a:solidFill>
              </a:defRPr>
            </a:lvl3pPr>
            <a:lvl4pPr marL="1828800" lvl="3" indent="-298450">
              <a:spcBef>
                <a:spcPts val="1600"/>
              </a:spcBef>
              <a:spcAft>
                <a:spcPts val="0"/>
              </a:spcAft>
              <a:buClr>
                <a:schemeClr val="accent2"/>
              </a:buClr>
              <a:buSzPts val="1100"/>
              <a:buChar char="●"/>
              <a:defRPr>
                <a:solidFill>
                  <a:schemeClr val="accent2"/>
                </a:solidFill>
              </a:defRPr>
            </a:lvl4pPr>
            <a:lvl5pPr marL="2286000" lvl="4" indent="-298450">
              <a:spcBef>
                <a:spcPts val="1600"/>
              </a:spcBef>
              <a:spcAft>
                <a:spcPts val="0"/>
              </a:spcAft>
              <a:buClr>
                <a:schemeClr val="accent2"/>
              </a:buClr>
              <a:buSzPts val="1100"/>
              <a:buChar char="○"/>
              <a:defRPr>
                <a:solidFill>
                  <a:schemeClr val="accent2"/>
                </a:solidFill>
              </a:defRPr>
            </a:lvl5pPr>
            <a:lvl6pPr marL="2743200" lvl="5" indent="-298450">
              <a:spcBef>
                <a:spcPts val="1600"/>
              </a:spcBef>
              <a:spcAft>
                <a:spcPts val="0"/>
              </a:spcAft>
              <a:buClr>
                <a:schemeClr val="accent2"/>
              </a:buClr>
              <a:buSzPts val="1100"/>
              <a:buChar char="■"/>
              <a:defRPr>
                <a:solidFill>
                  <a:schemeClr val="accent2"/>
                </a:solidFill>
              </a:defRPr>
            </a:lvl6pPr>
            <a:lvl7pPr marL="3200400" lvl="6" indent="-298450">
              <a:spcBef>
                <a:spcPts val="1600"/>
              </a:spcBef>
              <a:spcAft>
                <a:spcPts val="0"/>
              </a:spcAft>
              <a:buClr>
                <a:schemeClr val="accent2"/>
              </a:buClr>
              <a:buSzPts val="1100"/>
              <a:buChar char="●"/>
              <a:defRPr>
                <a:solidFill>
                  <a:schemeClr val="accent2"/>
                </a:solidFill>
              </a:defRPr>
            </a:lvl7pPr>
            <a:lvl8pPr marL="3657600" lvl="7" indent="-298450">
              <a:spcBef>
                <a:spcPts val="1600"/>
              </a:spcBef>
              <a:spcAft>
                <a:spcPts val="0"/>
              </a:spcAft>
              <a:buClr>
                <a:schemeClr val="accent2"/>
              </a:buClr>
              <a:buSzPts val="1100"/>
              <a:buChar char="○"/>
              <a:defRPr>
                <a:solidFill>
                  <a:schemeClr val="accent2"/>
                </a:solidFill>
              </a:defRPr>
            </a:lvl8pPr>
            <a:lvl9pPr marL="4114800" lvl="8" indent="-298450">
              <a:spcBef>
                <a:spcPts val="1600"/>
              </a:spcBef>
              <a:spcAft>
                <a:spcPts val="1600"/>
              </a:spcAft>
              <a:buClr>
                <a:schemeClr val="accent2"/>
              </a:buClr>
              <a:buSzPts val="1100"/>
              <a:buChar char="■"/>
              <a:defRPr>
                <a:solidFill>
                  <a:schemeClr val="accent2"/>
                </a:solidFill>
              </a:defRPr>
            </a:lvl9pPr>
          </a:lstStyle>
          <a:p>
            <a:endParaRPr/>
          </a:p>
        </p:txBody>
      </p:sp>
      <p:sp>
        <p:nvSpPr>
          <p:cNvPr id="40" name="Shape 4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Shape 42"/>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Shape 4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Shape 45"/>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 name="Shape 46"/>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Shape 47"/>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Shape 48"/>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49" name="Shape 4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Shape 51"/>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 name="Shape 52"/>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Shape 5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Shape 55"/>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Shape 56"/>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1600"/>
              </a:spcBef>
              <a:spcAft>
                <a:spcPts val="0"/>
              </a:spcAft>
              <a:buClr>
                <a:schemeClr val="accent2"/>
              </a:buClr>
              <a:buSzPts val="1100"/>
              <a:buChar char="○"/>
              <a:defRPr>
                <a:solidFill>
                  <a:schemeClr val="accent2"/>
                </a:solidFill>
              </a:defRPr>
            </a:lvl2pPr>
            <a:lvl3pPr marL="1371600" lvl="2" indent="-298450">
              <a:spcBef>
                <a:spcPts val="1600"/>
              </a:spcBef>
              <a:spcAft>
                <a:spcPts val="0"/>
              </a:spcAft>
              <a:buClr>
                <a:schemeClr val="accent2"/>
              </a:buClr>
              <a:buSzPts val="1100"/>
              <a:buChar char="■"/>
              <a:defRPr>
                <a:solidFill>
                  <a:schemeClr val="accent2"/>
                </a:solidFill>
              </a:defRPr>
            </a:lvl3pPr>
            <a:lvl4pPr marL="1828800" lvl="3" indent="-298450">
              <a:spcBef>
                <a:spcPts val="1600"/>
              </a:spcBef>
              <a:spcAft>
                <a:spcPts val="0"/>
              </a:spcAft>
              <a:buClr>
                <a:schemeClr val="accent2"/>
              </a:buClr>
              <a:buSzPts val="1100"/>
              <a:buChar char="●"/>
              <a:defRPr>
                <a:solidFill>
                  <a:schemeClr val="accent2"/>
                </a:solidFill>
              </a:defRPr>
            </a:lvl4pPr>
            <a:lvl5pPr marL="2286000" lvl="4" indent="-298450">
              <a:spcBef>
                <a:spcPts val="1600"/>
              </a:spcBef>
              <a:spcAft>
                <a:spcPts val="0"/>
              </a:spcAft>
              <a:buClr>
                <a:schemeClr val="accent2"/>
              </a:buClr>
              <a:buSzPts val="1100"/>
              <a:buChar char="○"/>
              <a:defRPr>
                <a:solidFill>
                  <a:schemeClr val="accent2"/>
                </a:solidFill>
              </a:defRPr>
            </a:lvl5pPr>
            <a:lvl6pPr marL="2743200" lvl="5" indent="-298450">
              <a:spcBef>
                <a:spcPts val="1600"/>
              </a:spcBef>
              <a:spcAft>
                <a:spcPts val="0"/>
              </a:spcAft>
              <a:buClr>
                <a:schemeClr val="accent2"/>
              </a:buClr>
              <a:buSzPts val="1100"/>
              <a:buChar char="■"/>
              <a:defRPr>
                <a:solidFill>
                  <a:schemeClr val="accent2"/>
                </a:solidFill>
              </a:defRPr>
            </a:lvl6pPr>
            <a:lvl7pPr marL="3200400" lvl="6" indent="-298450">
              <a:spcBef>
                <a:spcPts val="1600"/>
              </a:spcBef>
              <a:spcAft>
                <a:spcPts val="0"/>
              </a:spcAft>
              <a:buClr>
                <a:schemeClr val="accent2"/>
              </a:buClr>
              <a:buSzPts val="1100"/>
              <a:buChar char="●"/>
              <a:defRPr>
                <a:solidFill>
                  <a:schemeClr val="accent2"/>
                </a:solidFill>
              </a:defRPr>
            </a:lvl7pPr>
            <a:lvl8pPr marL="3657600" lvl="7" indent="-298450">
              <a:spcBef>
                <a:spcPts val="1600"/>
              </a:spcBef>
              <a:spcAft>
                <a:spcPts val="0"/>
              </a:spcAft>
              <a:buClr>
                <a:schemeClr val="accent2"/>
              </a:buClr>
              <a:buSzPts val="1100"/>
              <a:buChar char="○"/>
              <a:defRPr>
                <a:solidFill>
                  <a:schemeClr val="accent2"/>
                </a:solidFill>
              </a:defRPr>
            </a:lvl8pPr>
            <a:lvl9pPr marL="4114800" lvl="8" indent="-298450">
              <a:spcBef>
                <a:spcPts val="1600"/>
              </a:spcBef>
              <a:spcAft>
                <a:spcPts val="1600"/>
              </a:spcAft>
              <a:buClr>
                <a:schemeClr val="accent2"/>
              </a:buClr>
              <a:buSzPts val="1100"/>
              <a:buChar char="■"/>
              <a:defRPr>
                <a:solidFill>
                  <a:schemeClr val="accent2"/>
                </a:solidFill>
              </a:defRPr>
            </a:lvl9pPr>
          </a:lstStyle>
          <a:p>
            <a:endParaRPr/>
          </a:p>
        </p:txBody>
      </p:sp>
      <p:sp>
        <p:nvSpPr>
          <p:cNvPr id="57" name="Shape 5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Shape 5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Shape 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160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1600"/>
              </a:spcBef>
              <a:spcAft>
                <a:spcPts val="160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Shape 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png"/><Relationship Id="rId7" Type="http://schemas.openxmlformats.org/officeDocument/2006/relationships/image" Target="../media/image6.png"/><Relationship Id="rId8" Type="http://schemas.openxmlformats.org/officeDocument/2006/relationships/image" Target="../media/image7.png"/><Relationship Id="rId9" Type="http://schemas.openxmlformats.org/officeDocument/2006/relationships/image" Target="../media/image8.png"/><Relationship Id="rId10" Type="http://schemas.openxmlformats.org/officeDocument/2006/relationships/image" Target="../media/image9.png"/><Relationship Id="rId11" Type="http://schemas.openxmlformats.org/officeDocument/2006/relationships/image" Target="../media/image10.png"/><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hyperlink" Target="http://www.businessdictionary.com" TargetMode="External"/><Relationship Id="rId4" Type="http://schemas.openxmlformats.org/officeDocument/2006/relationships/image" Target="../media/image11.png"/><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 Id="rId3"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CAGzgWSnh4Y&amp;feature=youtu.be" TargetMode="External"/><Relationship Id="rId4" Type="http://schemas.openxmlformats.org/officeDocument/2006/relationships/image" Target="../media/image15.png"/><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 Id="rId3"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5" Type="http://schemas.openxmlformats.org/officeDocument/2006/relationships/image" Target="../media/image19.png"/><Relationship Id="rId1" Type="http://schemas.openxmlformats.org/officeDocument/2006/relationships/slideLayout" Target="../slideLayouts/slideLayout5.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1.xml"/><Relationship Id="rId3" Type="http://schemas.openxmlformats.org/officeDocument/2006/relationships/image" Target="../media/image2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2.xml"/><Relationship Id="rId3" Type="http://schemas.openxmlformats.org/officeDocument/2006/relationships/image" Target="../media/image2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3.xml"/><Relationship Id="rId3" Type="http://schemas.openxmlformats.org/officeDocument/2006/relationships/image" Target="../media/image2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4.xml"/><Relationship Id="rId3" Type="http://schemas.openxmlformats.org/officeDocument/2006/relationships/image" Target="../media/image2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6.xml"/><Relationship Id="rId3"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7.xml"/><Relationship Id="rId3" Type="http://schemas.openxmlformats.org/officeDocument/2006/relationships/image" Target="../media/image25.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8.xml"/><Relationship Id="rId3"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27.jpg"/><Relationship Id="rId5" Type="http://schemas.openxmlformats.org/officeDocument/2006/relationships/image" Target="../media/image28.jpg"/><Relationship Id="rId6" Type="http://schemas.openxmlformats.org/officeDocument/2006/relationships/image" Target="../media/image29.jpg"/><Relationship Id="rId1" Type="http://schemas.openxmlformats.org/officeDocument/2006/relationships/slideLayout" Target="../slideLayouts/slideLayout5.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hyperlink" Target="http://www.businessdictionary.com/definition/integrated-marketing-communications-IMC.html" TargetMode="External"/><Relationship Id="rId4" Type="http://schemas.openxmlformats.org/officeDocument/2006/relationships/hyperlink" Target="http://mediaspectrum.net/advantages-of-newspaper-advertising-why-newspapers-are-still-king/" TargetMode="External"/><Relationship Id="rId5" Type="http://schemas.openxmlformats.org/officeDocument/2006/relationships/hyperlink" Target="https://brandongaille.com/12-pros-and-cons-of-newspaper-advertising/" TargetMode="External"/><Relationship Id="rId6" Type="http://schemas.openxmlformats.org/officeDocument/2006/relationships/hyperlink" Target="https://www.omicsonline.org/open-access/analyzing-the-influence-of-sales-promotion-on-customer-purchasing-behavior-2162-6359-1000243.php?aid=52367" TargetMode="External"/><Relationship Id="rId7" Type="http://schemas.openxmlformats.org/officeDocument/2006/relationships/hyperlink" Target="http://rebeccasaulnier.com/advantages-disadvantages-internet-marketing/" TargetMode="External"/><Relationship Id="rId8" Type="http://schemas.openxmlformats.org/officeDocument/2006/relationships/hyperlink" Target="https://clicktechs.com/6-benefits-of-internet-marketing/" TargetMode="External"/><Relationship Id="rId1" Type="http://schemas.openxmlformats.org/officeDocument/2006/relationships/slideLayout" Target="../slideLayouts/slideLayout5.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hyperlink" Target="http://smallbusiness.chron.com/six-benefits-internet-marketing-31382.html" TargetMode="External"/><Relationship Id="rId4" Type="http://schemas.openxmlformats.org/officeDocument/2006/relationships/hyperlink" Target="http://www.pewinternet.org/2018/03/01/social-media-use-in-2018/" TargetMode="External"/><Relationship Id="rId5" Type="http://schemas.openxmlformats.org/officeDocument/2006/relationships/hyperlink" Target="https://www.bbpress.co.uk/news/advantages-and-disadvantages-of-leaflets-for-advertising-in-2017" TargetMode="External"/><Relationship Id="rId6" Type="http://schemas.openxmlformats.org/officeDocument/2006/relationships/hyperlink" Target="https://www.allbusiness.com/television-advertising-pros-and-cons-2592-1.html" TargetMode="External"/><Relationship Id="rId7" Type="http://schemas.openxmlformats.org/officeDocument/2006/relationships/hyperlink" Target="https://www.linkedin.com/pulse/importance-marketing-success-business-jamal-eddine" TargetMode="External"/><Relationship Id="rId8" Type="http://schemas.openxmlformats.org/officeDocument/2006/relationships/hyperlink" Target="https://www.simply-morzine.co.uk" TargetMode="External"/><Relationship Id="rId1" Type="http://schemas.openxmlformats.org/officeDocument/2006/relationships/slideLayout" Target="../slideLayouts/slideLayout5.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3.xml"/><Relationship Id="rId3" Type="http://schemas.openxmlformats.org/officeDocument/2006/relationships/image" Target="../media/image3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Shape 64"/>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The Communications Mix</a:t>
            </a:r>
            <a:endParaRPr/>
          </a:p>
        </p:txBody>
      </p:sp>
      <p:sp>
        <p:nvSpPr>
          <p:cNvPr id="65" name="Shape 65"/>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By Lauren Boyce &amp; Millie George</a:t>
            </a:r>
            <a:endParaRPr/>
          </a:p>
        </p:txBody>
      </p:sp>
      <p:pic>
        <p:nvPicPr>
          <p:cNvPr id="66" name="Shape 66" descr="Related image"/>
          <p:cNvPicPr preferRelativeResize="0"/>
          <p:nvPr/>
        </p:nvPicPr>
        <p:blipFill>
          <a:blip r:embed="rId3">
            <a:alphaModFix/>
          </a:blip>
          <a:stretch>
            <a:fillRect/>
          </a:stretch>
        </p:blipFill>
        <p:spPr>
          <a:xfrm>
            <a:off x="5207273" y="3781025"/>
            <a:ext cx="3848177" cy="1282500"/>
          </a:xfrm>
          <a:prstGeom prst="rect">
            <a:avLst/>
          </a:prstGeom>
          <a:noFill/>
          <a:ln>
            <a:noFill/>
          </a:ln>
        </p:spPr>
      </p:pic>
      <p:sp>
        <p:nvSpPr>
          <p:cNvPr id="67" name="Shape 67"/>
          <p:cNvSpPr/>
          <p:nvPr/>
        </p:nvSpPr>
        <p:spPr>
          <a:xfrm rot="-982089">
            <a:off x="-34299" y="3236964"/>
            <a:ext cx="9182832" cy="576011"/>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2"/>
                </a:solidFill>
                <a:latin typeface="Arial"/>
              </a:rPr>
              <a:t>Visit Swansea Bay &amp; The Gower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Marketing Objectives</a:t>
            </a:r>
            <a:endParaRPr/>
          </a:p>
        </p:txBody>
      </p:sp>
      <p:sp>
        <p:nvSpPr>
          <p:cNvPr id="73" name="Shape 73"/>
          <p:cNvSpPr txBox="1"/>
          <p:nvPr/>
        </p:nvSpPr>
        <p:spPr>
          <a:xfrm>
            <a:off x="532375" y="1629875"/>
            <a:ext cx="7977300" cy="3243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b="1">
                <a:solidFill>
                  <a:srgbClr val="FF0000"/>
                </a:solidFill>
              </a:rPr>
              <a:t>The aim of this new business idea is to create a compelling and thrilling travel package to increase the culture and the number of activity tourists to Swansea and the Gower Peninsula. </a:t>
            </a:r>
            <a:endParaRPr sz="1800" b="1">
              <a:solidFill>
                <a:srgbClr val="FF0000"/>
              </a:solidFill>
            </a:endParaRPr>
          </a:p>
          <a:p>
            <a:pPr marL="0" lvl="0" indent="0" algn="ctr" rtl="0">
              <a:spcBef>
                <a:spcPts val="0"/>
              </a:spcBef>
              <a:spcAft>
                <a:spcPts val="0"/>
              </a:spcAft>
              <a:buNone/>
            </a:pPr>
            <a:endParaRPr b="1">
              <a:solidFill>
                <a:srgbClr val="FF0000"/>
              </a:solidFill>
            </a:endParaRPr>
          </a:p>
          <a:p>
            <a:pPr marL="0" lvl="0" indent="0" algn="ctr" rtl="0">
              <a:spcBef>
                <a:spcPts val="0"/>
              </a:spcBef>
              <a:spcAft>
                <a:spcPts val="0"/>
              </a:spcAft>
              <a:buNone/>
            </a:pPr>
            <a:endParaRPr b="1"/>
          </a:p>
          <a:p>
            <a:pPr marL="0" lvl="0" indent="0" algn="ctr" rtl="0">
              <a:spcBef>
                <a:spcPts val="0"/>
              </a:spcBef>
              <a:spcAft>
                <a:spcPts val="0"/>
              </a:spcAft>
              <a:buNone/>
            </a:pPr>
            <a:r>
              <a:rPr lang="en" b="1"/>
              <a:t>1 -</a:t>
            </a:r>
            <a:r>
              <a:rPr lang="en"/>
              <a:t> 3% share of economic tourism market. </a:t>
            </a: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r>
              <a:rPr lang="en" b="1"/>
              <a:t>2 -</a:t>
            </a:r>
            <a:r>
              <a:rPr lang="en"/>
              <a:t> Increase tourism by 4%. </a:t>
            </a: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r>
              <a:rPr lang="en" b="1"/>
              <a:t>3 -</a:t>
            </a:r>
            <a:r>
              <a:rPr lang="en"/>
              <a:t> Enhance community participation. </a:t>
            </a:r>
            <a:endParaRPr/>
          </a:p>
          <a:p>
            <a:pPr marL="0" lvl="0" indent="0" algn="ctr">
              <a:spcBef>
                <a:spcPts val="0"/>
              </a:spcBef>
              <a:spcAft>
                <a:spcPts val="0"/>
              </a:spcAft>
              <a:buNone/>
            </a:pPr>
            <a:endParaRPr sz="1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7"/>
        <p:cNvGrpSpPr/>
        <p:nvPr/>
      </p:nvGrpSpPr>
      <p:grpSpPr>
        <a:xfrm>
          <a:off x="0" y="0"/>
          <a:ext cx="0" cy="0"/>
          <a:chOff x="0" y="0"/>
          <a:chExt cx="0" cy="0"/>
        </a:xfrm>
      </p:grpSpPr>
      <p:sp>
        <p:nvSpPr>
          <p:cNvPr id="78" name="Shape 78"/>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Itinerary Summary</a:t>
            </a:r>
            <a:endParaRPr/>
          </a:p>
        </p:txBody>
      </p:sp>
      <p:sp>
        <p:nvSpPr>
          <p:cNvPr id="79" name="Shape 79"/>
          <p:cNvSpPr txBox="1"/>
          <p:nvPr/>
        </p:nvSpPr>
        <p:spPr>
          <a:xfrm>
            <a:off x="262850" y="1442200"/>
            <a:ext cx="8397300" cy="1577100"/>
          </a:xfrm>
          <a:prstGeom prst="rect">
            <a:avLst/>
          </a:prstGeom>
          <a:noFill/>
          <a:ln>
            <a:noFill/>
          </a:ln>
        </p:spPr>
        <p:txBody>
          <a:bodyPr spcFirstLastPara="1" wrap="square" lIns="91425" tIns="91425" rIns="91425" bIns="91425" anchor="t" anchorCtr="0">
            <a:noAutofit/>
          </a:bodyPr>
          <a:lstStyle/>
          <a:p>
            <a:pPr marL="457200" lvl="0" indent="-317500" rtl="0">
              <a:lnSpc>
                <a:spcPct val="150000"/>
              </a:lnSpc>
              <a:spcBef>
                <a:spcPts val="0"/>
              </a:spcBef>
              <a:spcAft>
                <a:spcPts val="0"/>
              </a:spcAft>
              <a:buSzPts val="1400"/>
              <a:buChar char="●"/>
            </a:pPr>
            <a:r>
              <a:rPr lang="en"/>
              <a:t>Week public bus pass £20 each.</a:t>
            </a:r>
            <a:endParaRPr/>
          </a:p>
          <a:p>
            <a:pPr marL="457200" lvl="0" indent="-317500" rtl="0">
              <a:lnSpc>
                <a:spcPct val="150000"/>
              </a:lnSpc>
              <a:spcBef>
                <a:spcPts val="0"/>
              </a:spcBef>
              <a:spcAft>
                <a:spcPts val="0"/>
              </a:spcAft>
              <a:buSzPts val="1400"/>
              <a:buChar char="●"/>
            </a:pPr>
            <a:r>
              <a:rPr lang="en"/>
              <a:t>Activities chosen…</a:t>
            </a:r>
            <a:endParaRPr/>
          </a:p>
          <a:p>
            <a:pPr marL="457200" lvl="0" indent="-317500" rtl="0">
              <a:lnSpc>
                <a:spcPct val="150000"/>
              </a:lnSpc>
              <a:spcBef>
                <a:spcPts val="0"/>
              </a:spcBef>
              <a:spcAft>
                <a:spcPts val="0"/>
              </a:spcAft>
              <a:buSzPts val="1400"/>
              <a:buChar char="●"/>
            </a:pPr>
            <a:r>
              <a:rPr lang="en"/>
              <a:t>Accommodation...</a:t>
            </a:r>
            <a:endParaRPr/>
          </a:p>
        </p:txBody>
      </p:sp>
      <p:pic>
        <p:nvPicPr>
          <p:cNvPr id="80" name="Shape 80"/>
          <p:cNvPicPr preferRelativeResize="0"/>
          <p:nvPr/>
        </p:nvPicPr>
        <p:blipFill>
          <a:blip r:embed="rId3">
            <a:alphaModFix/>
          </a:blip>
          <a:stretch>
            <a:fillRect/>
          </a:stretch>
        </p:blipFill>
        <p:spPr>
          <a:xfrm>
            <a:off x="3311725" y="2527746"/>
            <a:ext cx="1772825" cy="1154204"/>
          </a:xfrm>
          <a:prstGeom prst="rect">
            <a:avLst/>
          </a:prstGeom>
          <a:noFill/>
          <a:ln>
            <a:noFill/>
          </a:ln>
        </p:spPr>
      </p:pic>
      <p:pic>
        <p:nvPicPr>
          <p:cNvPr id="81" name="Shape 81"/>
          <p:cNvPicPr preferRelativeResize="0"/>
          <p:nvPr/>
        </p:nvPicPr>
        <p:blipFill>
          <a:blip r:embed="rId4">
            <a:alphaModFix/>
          </a:blip>
          <a:stretch>
            <a:fillRect/>
          </a:stretch>
        </p:blipFill>
        <p:spPr>
          <a:xfrm>
            <a:off x="157475" y="3696825"/>
            <a:ext cx="1772825" cy="1332575"/>
          </a:xfrm>
          <a:prstGeom prst="rect">
            <a:avLst/>
          </a:prstGeom>
          <a:noFill/>
          <a:ln>
            <a:noFill/>
          </a:ln>
        </p:spPr>
      </p:pic>
      <p:pic>
        <p:nvPicPr>
          <p:cNvPr id="82" name="Shape 82"/>
          <p:cNvPicPr preferRelativeResize="0"/>
          <p:nvPr/>
        </p:nvPicPr>
        <p:blipFill>
          <a:blip r:embed="rId5">
            <a:alphaModFix/>
          </a:blip>
          <a:stretch>
            <a:fillRect/>
          </a:stretch>
        </p:blipFill>
        <p:spPr>
          <a:xfrm>
            <a:off x="5084550" y="2534988"/>
            <a:ext cx="1709575" cy="1139724"/>
          </a:xfrm>
          <a:prstGeom prst="rect">
            <a:avLst/>
          </a:prstGeom>
          <a:noFill/>
          <a:ln>
            <a:noFill/>
          </a:ln>
        </p:spPr>
      </p:pic>
      <p:pic>
        <p:nvPicPr>
          <p:cNvPr id="83" name="Shape 83"/>
          <p:cNvPicPr preferRelativeResize="0"/>
          <p:nvPr/>
        </p:nvPicPr>
        <p:blipFill>
          <a:blip r:embed="rId6">
            <a:alphaModFix/>
          </a:blip>
          <a:stretch>
            <a:fillRect/>
          </a:stretch>
        </p:blipFill>
        <p:spPr>
          <a:xfrm>
            <a:off x="1930300" y="3696825"/>
            <a:ext cx="2715975" cy="1332575"/>
          </a:xfrm>
          <a:prstGeom prst="rect">
            <a:avLst/>
          </a:prstGeom>
          <a:noFill/>
          <a:ln>
            <a:noFill/>
          </a:ln>
        </p:spPr>
      </p:pic>
      <p:pic>
        <p:nvPicPr>
          <p:cNvPr id="84" name="Shape 84"/>
          <p:cNvPicPr preferRelativeResize="0"/>
          <p:nvPr/>
        </p:nvPicPr>
        <p:blipFill>
          <a:blip r:embed="rId7">
            <a:alphaModFix/>
          </a:blip>
          <a:stretch>
            <a:fillRect/>
          </a:stretch>
        </p:blipFill>
        <p:spPr>
          <a:xfrm>
            <a:off x="6794125" y="2527750"/>
            <a:ext cx="1617339" cy="1154200"/>
          </a:xfrm>
          <a:prstGeom prst="rect">
            <a:avLst/>
          </a:prstGeom>
          <a:noFill/>
          <a:ln>
            <a:noFill/>
          </a:ln>
        </p:spPr>
      </p:pic>
      <p:pic>
        <p:nvPicPr>
          <p:cNvPr id="85" name="Shape 85"/>
          <p:cNvPicPr preferRelativeResize="0"/>
          <p:nvPr/>
        </p:nvPicPr>
        <p:blipFill>
          <a:blip r:embed="rId8">
            <a:alphaModFix/>
          </a:blip>
          <a:stretch>
            <a:fillRect/>
          </a:stretch>
        </p:blipFill>
        <p:spPr>
          <a:xfrm>
            <a:off x="4646275" y="3696825"/>
            <a:ext cx="1778695" cy="1332575"/>
          </a:xfrm>
          <a:prstGeom prst="rect">
            <a:avLst/>
          </a:prstGeom>
          <a:noFill/>
          <a:ln>
            <a:noFill/>
          </a:ln>
        </p:spPr>
      </p:pic>
      <p:pic>
        <p:nvPicPr>
          <p:cNvPr id="86" name="Shape 86"/>
          <p:cNvPicPr preferRelativeResize="0"/>
          <p:nvPr/>
        </p:nvPicPr>
        <p:blipFill>
          <a:blip r:embed="rId9">
            <a:alphaModFix/>
          </a:blip>
          <a:stretch>
            <a:fillRect/>
          </a:stretch>
        </p:blipFill>
        <p:spPr>
          <a:xfrm>
            <a:off x="6424974" y="3696825"/>
            <a:ext cx="2009641" cy="1332575"/>
          </a:xfrm>
          <a:prstGeom prst="rect">
            <a:avLst/>
          </a:prstGeom>
          <a:noFill/>
          <a:ln>
            <a:noFill/>
          </a:ln>
        </p:spPr>
      </p:pic>
      <p:pic>
        <p:nvPicPr>
          <p:cNvPr id="87" name="Shape 87"/>
          <p:cNvPicPr preferRelativeResize="0"/>
          <p:nvPr/>
        </p:nvPicPr>
        <p:blipFill>
          <a:blip r:embed="rId10">
            <a:alphaModFix/>
          </a:blip>
          <a:stretch>
            <a:fillRect/>
          </a:stretch>
        </p:blipFill>
        <p:spPr>
          <a:xfrm>
            <a:off x="1533025" y="2512873"/>
            <a:ext cx="1778700" cy="1183947"/>
          </a:xfrm>
          <a:prstGeom prst="rect">
            <a:avLst/>
          </a:prstGeom>
          <a:noFill/>
          <a:ln>
            <a:noFill/>
          </a:ln>
        </p:spPr>
      </p:pic>
      <p:pic>
        <p:nvPicPr>
          <p:cNvPr id="88" name="Shape 88"/>
          <p:cNvPicPr preferRelativeResize="0"/>
          <p:nvPr/>
        </p:nvPicPr>
        <p:blipFill>
          <a:blip r:embed="rId11">
            <a:alphaModFix/>
          </a:blip>
          <a:stretch>
            <a:fillRect/>
          </a:stretch>
        </p:blipFill>
        <p:spPr>
          <a:xfrm>
            <a:off x="5523725" y="1665375"/>
            <a:ext cx="2887749" cy="8772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Shape 93"/>
          <p:cNvSpPr txBox="1">
            <a:spLocks noGrp="1"/>
          </p:cNvSpPr>
          <p:nvPr>
            <p:ph type="title"/>
          </p:nvPr>
        </p:nvSpPr>
        <p:spPr>
          <a:xfrm>
            <a:off x="311700" y="174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Introduction to Integrated Marketing Communications (IMC)</a:t>
            </a:r>
            <a:endParaRPr/>
          </a:p>
        </p:txBody>
      </p:sp>
      <p:sp>
        <p:nvSpPr>
          <p:cNvPr id="94" name="Shape 94"/>
          <p:cNvSpPr txBox="1"/>
          <p:nvPr/>
        </p:nvSpPr>
        <p:spPr>
          <a:xfrm>
            <a:off x="541200" y="1532725"/>
            <a:ext cx="3110700" cy="11436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800" b="1"/>
              <a:t>‘An approach to achieving the objectives of a marketing campaign, through a well coordinated use of different promotional methods that are intended to reinforce each other.’ - (</a:t>
            </a:r>
            <a:r>
              <a:rPr lang="en" sz="1800" b="1" u="sng">
                <a:solidFill>
                  <a:schemeClr val="hlink"/>
                </a:solidFill>
                <a:hlinkClick r:id="rId3"/>
              </a:rPr>
              <a:t>www.businessdictionary.com</a:t>
            </a:r>
            <a:r>
              <a:rPr lang="en" sz="1800" b="1"/>
              <a:t>). </a:t>
            </a:r>
            <a:endParaRPr sz="1800" b="1"/>
          </a:p>
        </p:txBody>
      </p:sp>
      <p:sp>
        <p:nvSpPr>
          <p:cNvPr id="95" name="Shape 95"/>
          <p:cNvSpPr txBox="1"/>
          <p:nvPr/>
        </p:nvSpPr>
        <p:spPr>
          <a:xfrm>
            <a:off x="8148600" y="4873400"/>
            <a:ext cx="995400" cy="1842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900"/>
              <a:t>omicsonline.org</a:t>
            </a:r>
            <a:endParaRPr sz="900"/>
          </a:p>
        </p:txBody>
      </p:sp>
      <p:pic>
        <p:nvPicPr>
          <p:cNvPr id="96" name="Shape 96"/>
          <p:cNvPicPr preferRelativeResize="0"/>
          <p:nvPr/>
        </p:nvPicPr>
        <p:blipFill>
          <a:blip r:embed="rId4">
            <a:alphaModFix/>
          </a:blip>
          <a:stretch>
            <a:fillRect/>
          </a:stretch>
        </p:blipFill>
        <p:spPr>
          <a:xfrm>
            <a:off x="4062400" y="1328950"/>
            <a:ext cx="4108826" cy="37286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Shape 101"/>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Competitors</a:t>
            </a:r>
            <a:endParaRPr/>
          </a:p>
        </p:txBody>
      </p:sp>
      <p:pic>
        <p:nvPicPr>
          <p:cNvPr id="102" name="Shape 102"/>
          <p:cNvPicPr preferRelativeResize="0"/>
          <p:nvPr/>
        </p:nvPicPr>
        <p:blipFill>
          <a:blip r:embed="rId3">
            <a:alphaModFix/>
          </a:blip>
          <a:stretch>
            <a:fillRect/>
          </a:stretch>
        </p:blipFill>
        <p:spPr>
          <a:xfrm>
            <a:off x="152425" y="4099350"/>
            <a:ext cx="8839201" cy="801576"/>
          </a:xfrm>
          <a:prstGeom prst="rect">
            <a:avLst/>
          </a:prstGeom>
          <a:noFill/>
          <a:ln>
            <a:noFill/>
          </a:ln>
        </p:spPr>
      </p:pic>
      <p:pic>
        <p:nvPicPr>
          <p:cNvPr id="103" name="Shape 103"/>
          <p:cNvPicPr preferRelativeResize="0"/>
          <p:nvPr/>
        </p:nvPicPr>
        <p:blipFill>
          <a:blip r:embed="rId4">
            <a:alphaModFix/>
          </a:blip>
          <a:stretch>
            <a:fillRect/>
          </a:stretch>
        </p:blipFill>
        <p:spPr>
          <a:xfrm>
            <a:off x="113200" y="2412425"/>
            <a:ext cx="3077950" cy="879275"/>
          </a:xfrm>
          <a:prstGeom prst="rect">
            <a:avLst/>
          </a:prstGeom>
          <a:noFill/>
          <a:ln>
            <a:noFill/>
          </a:ln>
        </p:spPr>
      </p:pic>
      <p:pic>
        <p:nvPicPr>
          <p:cNvPr id="104" name="Shape 104"/>
          <p:cNvPicPr preferRelativeResize="0"/>
          <p:nvPr/>
        </p:nvPicPr>
        <p:blipFill>
          <a:blip r:embed="rId5">
            <a:alphaModFix/>
          </a:blip>
          <a:stretch>
            <a:fillRect/>
          </a:stretch>
        </p:blipFill>
        <p:spPr>
          <a:xfrm>
            <a:off x="3407425" y="1434825"/>
            <a:ext cx="5544999" cy="27207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Shape 109"/>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Company Tagline</a:t>
            </a:r>
            <a:endParaRPr/>
          </a:p>
        </p:txBody>
      </p:sp>
      <p:sp>
        <p:nvSpPr>
          <p:cNvPr id="110" name="Shape 110"/>
          <p:cNvSpPr/>
          <p:nvPr/>
        </p:nvSpPr>
        <p:spPr>
          <a:xfrm>
            <a:off x="785825" y="1719975"/>
            <a:ext cx="7756056" cy="2780603"/>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2"/>
                </a:solidFill>
                <a:latin typeface="Georgia"/>
              </a:rPr>
              <a:t>Seek Adventures </a:t>
            </a:r>
            <a:br>
              <a:rPr b="0" i="0">
                <a:ln w="9525" cap="flat" cmpd="sng">
                  <a:solidFill>
                    <a:schemeClr val="dk2"/>
                  </a:solidFill>
                  <a:prstDash val="solid"/>
                  <a:round/>
                  <a:headEnd type="none" w="sm" len="sm"/>
                  <a:tailEnd type="none" w="sm" len="sm"/>
                </a:ln>
                <a:solidFill>
                  <a:schemeClr val="lt2"/>
                </a:solidFill>
                <a:latin typeface="Georgia"/>
              </a:rPr>
            </a:br>
            <a:r>
              <a:rPr b="0" i="0">
                <a:ln w="9525" cap="flat" cmpd="sng">
                  <a:solidFill>
                    <a:schemeClr val="dk2"/>
                  </a:solidFill>
                  <a:prstDash val="solid"/>
                  <a:round/>
                  <a:headEnd type="none" w="sm" len="sm"/>
                  <a:tailEnd type="none" w="sm" len="sm"/>
                </a:ln>
                <a:solidFill>
                  <a:schemeClr val="lt2"/>
                </a:solidFill>
                <a:latin typeface="Georgia"/>
              </a:rPr>
              <a:t>That Open Your Mind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Shape 11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Branding</a:t>
            </a:r>
            <a:endParaRPr/>
          </a:p>
        </p:txBody>
      </p:sp>
      <p:pic>
        <p:nvPicPr>
          <p:cNvPr id="116" name="Shape 116"/>
          <p:cNvPicPr preferRelativeResize="0"/>
          <p:nvPr/>
        </p:nvPicPr>
        <p:blipFill rotWithShape="1">
          <a:blip r:embed="rId3">
            <a:alphaModFix/>
          </a:blip>
          <a:srcRect l="55906" t="25677" r="31389" b="55708"/>
          <a:stretch/>
        </p:blipFill>
        <p:spPr>
          <a:xfrm>
            <a:off x="2255412" y="1257725"/>
            <a:ext cx="4633224" cy="38185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Shape 121"/>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Promotional Video</a:t>
            </a:r>
            <a:endParaRPr/>
          </a:p>
        </p:txBody>
      </p:sp>
      <p:sp>
        <p:nvSpPr>
          <p:cNvPr id="122" name="Shape 122"/>
          <p:cNvSpPr txBox="1"/>
          <p:nvPr/>
        </p:nvSpPr>
        <p:spPr>
          <a:xfrm>
            <a:off x="422600" y="1605825"/>
            <a:ext cx="8125800" cy="12075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u="sng">
                <a:solidFill>
                  <a:schemeClr val="hlink"/>
                </a:solidFill>
                <a:hlinkClick r:id="rId3"/>
              </a:rPr>
              <a:t>https://www.youtube.com/watch?v=CAGzgWSnh4Y&amp;feature=youtu.be</a:t>
            </a:r>
            <a:r>
              <a:rPr lang="en"/>
              <a:t> </a:t>
            </a:r>
            <a:endParaRPr/>
          </a:p>
        </p:txBody>
      </p:sp>
      <p:pic>
        <p:nvPicPr>
          <p:cNvPr id="123" name="Shape 123"/>
          <p:cNvPicPr preferRelativeResize="0"/>
          <p:nvPr/>
        </p:nvPicPr>
        <p:blipFill rotWithShape="1">
          <a:blip r:embed="rId4">
            <a:alphaModFix/>
          </a:blip>
          <a:srcRect l="55906" t="25677" r="31389" b="55708"/>
          <a:stretch/>
        </p:blipFill>
        <p:spPr>
          <a:xfrm>
            <a:off x="2775503" y="2187075"/>
            <a:ext cx="3265051" cy="26909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Shape 128"/>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Our Target Market</a:t>
            </a:r>
            <a:endParaRPr/>
          </a:p>
        </p:txBody>
      </p:sp>
      <p:sp>
        <p:nvSpPr>
          <p:cNvPr id="129" name="Shape 129"/>
          <p:cNvSpPr txBox="1"/>
          <p:nvPr/>
        </p:nvSpPr>
        <p:spPr>
          <a:xfrm>
            <a:off x="344825" y="1455900"/>
            <a:ext cx="8438400" cy="3180000"/>
          </a:xfrm>
          <a:prstGeom prst="rect">
            <a:avLst/>
          </a:prstGeom>
          <a:noFill/>
          <a:ln>
            <a:noFill/>
          </a:ln>
        </p:spPr>
        <p:txBody>
          <a:bodyPr spcFirstLastPara="1" wrap="square" lIns="91425" tIns="91425" rIns="91425" bIns="91425" anchor="t" anchorCtr="0">
            <a:noAutofit/>
          </a:bodyPr>
          <a:lstStyle/>
          <a:p>
            <a:pPr marL="457200" lvl="0" indent="-342900" rtl="0">
              <a:spcBef>
                <a:spcPts val="0"/>
              </a:spcBef>
              <a:spcAft>
                <a:spcPts val="0"/>
              </a:spcAft>
              <a:buSzPts val="1800"/>
              <a:buChar char="●"/>
            </a:pPr>
            <a:r>
              <a:rPr lang="en" sz="1800" b="1"/>
              <a:t>Aged around 25-55 years old. </a:t>
            </a:r>
            <a:endParaRPr sz="1800" b="1"/>
          </a:p>
          <a:p>
            <a:pPr marL="457200" lvl="0" indent="-342900" rtl="0">
              <a:spcBef>
                <a:spcPts val="0"/>
              </a:spcBef>
              <a:spcAft>
                <a:spcPts val="0"/>
              </a:spcAft>
              <a:buSzPts val="1800"/>
              <a:buChar char="●"/>
            </a:pPr>
            <a:r>
              <a:rPr lang="en" sz="1800" b="1"/>
              <a:t>Likely to be married and travel with their partners. </a:t>
            </a:r>
            <a:endParaRPr sz="1800" b="1"/>
          </a:p>
          <a:p>
            <a:pPr marL="457200" lvl="0" indent="-342900" rtl="0">
              <a:spcBef>
                <a:spcPts val="0"/>
              </a:spcBef>
              <a:spcAft>
                <a:spcPts val="0"/>
              </a:spcAft>
              <a:buSzPts val="1800"/>
              <a:buChar char="●"/>
            </a:pPr>
            <a:r>
              <a:rPr lang="en" sz="1800" b="1"/>
              <a:t>They often choose destination on scenery.</a:t>
            </a:r>
            <a:endParaRPr sz="1800" b="1"/>
          </a:p>
        </p:txBody>
      </p:sp>
      <p:pic>
        <p:nvPicPr>
          <p:cNvPr id="130" name="Shape 130"/>
          <p:cNvPicPr preferRelativeResize="0"/>
          <p:nvPr/>
        </p:nvPicPr>
        <p:blipFill>
          <a:blip r:embed="rId3">
            <a:alphaModFix/>
          </a:blip>
          <a:stretch>
            <a:fillRect/>
          </a:stretch>
        </p:blipFill>
        <p:spPr>
          <a:xfrm>
            <a:off x="2010063" y="2559303"/>
            <a:ext cx="5107924" cy="2145350"/>
          </a:xfrm>
          <a:prstGeom prst="rect">
            <a:avLst/>
          </a:prstGeom>
          <a:noFill/>
          <a:ln>
            <a:noFill/>
          </a:ln>
        </p:spPr>
      </p:pic>
      <p:sp>
        <p:nvSpPr>
          <p:cNvPr id="131" name="Shape 131"/>
          <p:cNvSpPr txBox="1"/>
          <p:nvPr/>
        </p:nvSpPr>
        <p:spPr>
          <a:xfrm>
            <a:off x="7586200" y="4519800"/>
            <a:ext cx="1594800" cy="623700"/>
          </a:xfrm>
          <a:prstGeom prst="rect">
            <a:avLst/>
          </a:prstGeom>
          <a:noFill/>
          <a:ln>
            <a:noFill/>
          </a:ln>
        </p:spPr>
        <p:txBody>
          <a:bodyPr spcFirstLastPara="1" wrap="square" lIns="91425" tIns="91425" rIns="91425" bIns="91425" anchor="t" anchorCtr="0">
            <a:noAutofit/>
          </a:bodyPr>
          <a:lstStyle/>
          <a:p>
            <a:pPr marL="0" lvl="0" indent="0" rtl="0">
              <a:lnSpc>
                <a:spcPct val="150000"/>
              </a:lnSpc>
              <a:spcBef>
                <a:spcPts val="0"/>
              </a:spcBef>
              <a:spcAft>
                <a:spcPts val="0"/>
              </a:spcAft>
              <a:buNone/>
            </a:pPr>
            <a:r>
              <a:rPr lang="en" sz="1000"/>
              <a:t>Alberta Economic Development, (2001).</a:t>
            </a:r>
            <a:endParaRPr sz="1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Shape 13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Marketing Communications</a:t>
            </a:r>
            <a:endParaRPr/>
          </a:p>
        </p:txBody>
      </p:sp>
      <p:sp>
        <p:nvSpPr>
          <p:cNvPr id="137" name="Shape 137"/>
          <p:cNvSpPr txBox="1"/>
          <p:nvPr/>
        </p:nvSpPr>
        <p:spPr>
          <a:xfrm>
            <a:off x="188300" y="212172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6AA84F"/>
                </a:solidFill>
              </a:rPr>
              <a:t>Positives:</a:t>
            </a:r>
            <a:endParaRPr b="1">
              <a:solidFill>
                <a:srgbClr val="6AA84F"/>
              </a:solidFill>
            </a:endParaRPr>
          </a:p>
          <a:p>
            <a:pPr marL="0" lvl="0" indent="0">
              <a:spcBef>
                <a:spcPts val="0"/>
              </a:spcBef>
              <a:spcAft>
                <a:spcPts val="0"/>
              </a:spcAft>
              <a:buNone/>
            </a:pPr>
            <a:endParaRPr b="1">
              <a:solidFill>
                <a:srgbClr val="6AA84F"/>
              </a:solidFill>
            </a:endParaRPr>
          </a:p>
          <a:p>
            <a:pPr marL="457200" lvl="0" indent="-317500" rtl="0">
              <a:spcBef>
                <a:spcPts val="0"/>
              </a:spcBef>
              <a:spcAft>
                <a:spcPts val="0"/>
              </a:spcAft>
              <a:buSzPts val="1400"/>
              <a:buAutoNum type="arabicPeriod"/>
            </a:pPr>
            <a:r>
              <a:rPr lang="en" b="1"/>
              <a:t>Cheap.</a:t>
            </a:r>
            <a:endParaRPr b="1"/>
          </a:p>
          <a:p>
            <a:pPr marL="457200" lvl="0" indent="-317500" rtl="0">
              <a:spcBef>
                <a:spcPts val="0"/>
              </a:spcBef>
              <a:spcAft>
                <a:spcPts val="0"/>
              </a:spcAft>
              <a:buSzPts val="1400"/>
              <a:buAutoNum type="arabicPeriod"/>
            </a:pPr>
            <a:r>
              <a:rPr lang="en" b="1"/>
              <a:t>Customised advertising approach.</a:t>
            </a:r>
            <a:endParaRPr b="1"/>
          </a:p>
          <a:p>
            <a:pPr marL="457200" lvl="0" indent="-317500" rtl="0">
              <a:spcBef>
                <a:spcPts val="0"/>
              </a:spcBef>
              <a:spcAft>
                <a:spcPts val="0"/>
              </a:spcAft>
              <a:buSzPts val="1400"/>
              <a:buAutoNum type="arabicPeriod"/>
            </a:pPr>
            <a:r>
              <a:rPr lang="en" b="1"/>
              <a:t>Advertisement open 24 hours a day. </a:t>
            </a:r>
            <a:endParaRPr b="1"/>
          </a:p>
          <a:p>
            <a:pPr marL="457200" lvl="0" indent="-317500" rtl="0">
              <a:spcBef>
                <a:spcPts val="0"/>
              </a:spcBef>
              <a:spcAft>
                <a:spcPts val="0"/>
              </a:spcAft>
              <a:buSzPts val="1400"/>
              <a:buAutoNum type="arabicPeriod"/>
            </a:pPr>
            <a:r>
              <a:rPr lang="en" b="1"/>
              <a:t>Social media is growing. </a:t>
            </a:r>
            <a:endParaRPr b="1"/>
          </a:p>
          <a:p>
            <a:pPr marL="457200" lvl="0" indent="-317500" rtl="0">
              <a:spcBef>
                <a:spcPts val="0"/>
              </a:spcBef>
              <a:spcAft>
                <a:spcPts val="0"/>
              </a:spcAft>
              <a:buSzPts val="1400"/>
              <a:buAutoNum type="arabicPeriod"/>
            </a:pPr>
            <a:r>
              <a:rPr lang="en" b="1"/>
              <a:t>Reach more people.</a:t>
            </a:r>
            <a:endParaRPr b="1"/>
          </a:p>
          <a:p>
            <a:pPr marL="0" lvl="0" indent="0" rtl="0">
              <a:spcBef>
                <a:spcPts val="0"/>
              </a:spcBef>
              <a:spcAft>
                <a:spcPts val="0"/>
              </a:spcAft>
              <a:buNone/>
            </a:pPr>
            <a:endParaRPr b="1"/>
          </a:p>
        </p:txBody>
      </p:sp>
      <p:sp>
        <p:nvSpPr>
          <p:cNvPr id="138" name="Shape 138"/>
          <p:cNvSpPr txBox="1"/>
          <p:nvPr/>
        </p:nvSpPr>
        <p:spPr>
          <a:xfrm>
            <a:off x="4699625" y="204797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CC0000"/>
                </a:solidFill>
              </a:rPr>
              <a:t>Negatives:</a:t>
            </a:r>
            <a:endParaRPr b="1">
              <a:solidFill>
                <a:srgbClr val="CC0000"/>
              </a:solidFill>
            </a:endParaRPr>
          </a:p>
          <a:p>
            <a:pPr marL="0" lvl="0" indent="0">
              <a:spcBef>
                <a:spcPts val="0"/>
              </a:spcBef>
              <a:spcAft>
                <a:spcPts val="0"/>
              </a:spcAft>
              <a:buNone/>
            </a:pPr>
            <a:endParaRPr b="1">
              <a:solidFill>
                <a:srgbClr val="CC0000"/>
              </a:solidFill>
            </a:endParaRPr>
          </a:p>
          <a:p>
            <a:pPr marL="457200" lvl="0" indent="-317500" rtl="0">
              <a:spcBef>
                <a:spcPts val="0"/>
              </a:spcBef>
              <a:spcAft>
                <a:spcPts val="0"/>
              </a:spcAft>
              <a:buSzPts val="1400"/>
              <a:buAutoNum type="arabicPeriod"/>
            </a:pPr>
            <a:r>
              <a:rPr lang="en" b="1"/>
              <a:t>Customers ignore adverts and get distracted. </a:t>
            </a:r>
            <a:endParaRPr b="1"/>
          </a:p>
          <a:p>
            <a:pPr marL="457200" lvl="0" indent="-317500" rtl="0">
              <a:spcBef>
                <a:spcPts val="0"/>
              </a:spcBef>
              <a:spcAft>
                <a:spcPts val="0"/>
              </a:spcAft>
              <a:buSzPts val="1400"/>
              <a:buAutoNum type="arabicPeriod"/>
            </a:pPr>
            <a:r>
              <a:rPr lang="en" b="1"/>
              <a:t>Viewing problems. </a:t>
            </a:r>
            <a:endParaRPr b="1"/>
          </a:p>
          <a:p>
            <a:pPr marL="457200" lvl="0" indent="-317500" rtl="0">
              <a:spcBef>
                <a:spcPts val="0"/>
              </a:spcBef>
              <a:spcAft>
                <a:spcPts val="0"/>
              </a:spcAft>
              <a:buSzPts val="1400"/>
              <a:buAutoNum type="arabicPeriod"/>
            </a:pPr>
            <a:r>
              <a:rPr lang="en" b="1"/>
              <a:t>Face - to - face contact is limited. </a:t>
            </a:r>
            <a:endParaRPr b="1"/>
          </a:p>
          <a:p>
            <a:pPr marL="457200" lvl="0" indent="-317500" rtl="0">
              <a:spcBef>
                <a:spcPts val="0"/>
              </a:spcBef>
              <a:spcAft>
                <a:spcPts val="0"/>
              </a:spcAft>
              <a:buSzPts val="1400"/>
              <a:buAutoNum type="arabicPeriod"/>
            </a:pPr>
            <a:r>
              <a:rPr lang="en" b="1"/>
              <a:t>Marketing complexity. </a:t>
            </a:r>
            <a:endParaRPr b="1"/>
          </a:p>
        </p:txBody>
      </p:sp>
      <p:sp>
        <p:nvSpPr>
          <p:cNvPr id="139" name="Shape 139"/>
          <p:cNvSpPr txBox="1"/>
          <p:nvPr/>
        </p:nvSpPr>
        <p:spPr>
          <a:xfrm>
            <a:off x="188300" y="1348800"/>
            <a:ext cx="8530500" cy="6237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t>Internet Advertising</a:t>
            </a:r>
            <a:r>
              <a:rPr lang="en"/>
              <a:t> (Website &amp; Social Media)</a:t>
            </a:r>
            <a:endParaRPr/>
          </a:p>
          <a:p>
            <a:pPr marL="457200" lvl="0" indent="-317500">
              <a:spcBef>
                <a:spcPts val="0"/>
              </a:spcBef>
              <a:spcAft>
                <a:spcPts val="0"/>
              </a:spcAft>
              <a:buSzPts val="1400"/>
              <a:buChar char="●"/>
            </a:pPr>
            <a:r>
              <a:rPr lang="en"/>
              <a:t>Facebook, Instagram &amp; Twitter pages and advertisements &amp; creating a business website. </a:t>
            </a:r>
            <a:endParaRPr/>
          </a:p>
        </p:txBody>
      </p:sp>
      <p:sp>
        <p:nvSpPr>
          <p:cNvPr id="140" name="Shape 140"/>
          <p:cNvSpPr txBox="1"/>
          <p:nvPr/>
        </p:nvSpPr>
        <p:spPr>
          <a:xfrm>
            <a:off x="7554925" y="4224375"/>
            <a:ext cx="1747500" cy="6837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000" u="sng"/>
              <a:t>References</a:t>
            </a:r>
            <a:endParaRPr sz="1000" u="sng"/>
          </a:p>
          <a:p>
            <a:pPr marL="0" lvl="0" indent="0">
              <a:spcBef>
                <a:spcPts val="0"/>
              </a:spcBef>
              <a:spcAft>
                <a:spcPts val="0"/>
              </a:spcAft>
              <a:buNone/>
            </a:pPr>
            <a:r>
              <a:rPr lang="en" sz="1000"/>
              <a:t>Rebeccasaulnier.com</a:t>
            </a:r>
            <a:endParaRPr sz="1000"/>
          </a:p>
          <a:p>
            <a:pPr marL="0" lvl="0" indent="0">
              <a:spcBef>
                <a:spcPts val="0"/>
              </a:spcBef>
              <a:spcAft>
                <a:spcPts val="0"/>
              </a:spcAft>
              <a:buNone/>
            </a:pPr>
            <a:r>
              <a:rPr lang="en" sz="1000"/>
              <a:t>Smallbusiness.chron.com</a:t>
            </a:r>
            <a:endParaRPr sz="1000"/>
          </a:p>
          <a:p>
            <a:pPr marL="0" lvl="0" indent="0">
              <a:spcBef>
                <a:spcPts val="0"/>
              </a:spcBef>
              <a:spcAft>
                <a:spcPts val="0"/>
              </a:spcAft>
              <a:buNone/>
            </a:pPr>
            <a:r>
              <a:rPr lang="en" sz="1000"/>
              <a:t>Clicktechs.com</a:t>
            </a:r>
            <a:endParaRPr sz="1000"/>
          </a:p>
          <a:p>
            <a:pPr marL="0" lvl="0" indent="0">
              <a:spcBef>
                <a:spcPts val="0"/>
              </a:spcBef>
              <a:spcAft>
                <a:spcPts val="0"/>
              </a:spcAft>
              <a:buNone/>
            </a:pPr>
            <a:r>
              <a:rPr lang="en" sz="1000"/>
              <a:t>pewinternet.org</a:t>
            </a:r>
            <a:endParaRPr sz="1000"/>
          </a:p>
          <a:p>
            <a:pPr marL="0" lvl="0" indent="0">
              <a:spcBef>
                <a:spcPts val="0"/>
              </a:spcBef>
              <a:spcAft>
                <a:spcPts val="0"/>
              </a:spcAft>
              <a:buNone/>
            </a:pPr>
            <a:endParaRPr sz="1000"/>
          </a:p>
        </p:txBody>
      </p:sp>
      <p:pic>
        <p:nvPicPr>
          <p:cNvPr id="141" name="Shape 141"/>
          <p:cNvPicPr preferRelativeResize="0"/>
          <p:nvPr/>
        </p:nvPicPr>
        <p:blipFill>
          <a:blip r:embed="rId3">
            <a:alphaModFix/>
          </a:blip>
          <a:stretch>
            <a:fillRect/>
          </a:stretch>
        </p:blipFill>
        <p:spPr>
          <a:xfrm>
            <a:off x="1825125" y="4040788"/>
            <a:ext cx="1050825" cy="1050825"/>
          </a:xfrm>
          <a:prstGeom prst="rect">
            <a:avLst/>
          </a:prstGeom>
          <a:noFill/>
          <a:ln>
            <a:noFill/>
          </a:ln>
        </p:spPr>
      </p:pic>
      <p:pic>
        <p:nvPicPr>
          <p:cNvPr id="142" name="Shape 142"/>
          <p:cNvPicPr preferRelativeResize="0"/>
          <p:nvPr/>
        </p:nvPicPr>
        <p:blipFill>
          <a:blip r:embed="rId4">
            <a:alphaModFix/>
          </a:blip>
          <a:stretch>
            <a:fillRect/>
          </a:stretch>
        </p:blipFill>
        <p:spPr>
          <a:xfrm>
            <a:off x="5024075" y="4040813"/>
            <a:ext cx="1050825" cy="1050825"/>
          </a:xfrm>
          <a:prstGeom prst="rect">
            <a:avLst/>
          </a:prstGeom>
          <a:noFill/>
          <a:ln>
            <a:noFill/>
          </a:ln>
        </p:spPr>
      </p:pic>
      <p:pic>
        <p:nvPicPr>
          <p:cNvPr id="143" name="Shape 143"/>
          <p:cNvPicPr preferRelativeResize="0"/>
          <p:nvPr/>
        </p:nvPicPr>
        <p:blipFill>
          <a:blip r:embed="rId5">
            <a:alphaModFix/>
          </a:blip>
          <a:stretch>
            <a:fillRect/>
          </a:stretch>
        </p:blipFill>
        <p:spPr>
          <a:xfrm>
            <a:off x="3424611" y="4040811"/>
            <a:ext cx="1050824" cy="10508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Shape 148"/>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pic>
        <p:nvPicPr>
          <p:cNvPr id="149" name="Shape 149"/>
          <p:cNvPicPr preferRelativeResize="0"/>
          <p:nvPr/>
        </p:nvPicPr>
        <p:blipFill>
          <a:blip r:embed="rId3">
            <a:alphaModFix/>
          </a:blip>
          <a:stretch>
            <a:fillRect/>
          </a:stretch>
        </p:blipFill>
        <p:spPr>
          <a:xfrm>
            <a:off x="0" y="44525"/>
            <a:ext cx="9144001" cy="50282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Shape 154"/>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pic>
        <p:nvPicPr>
          <p:cNvPr id="155" name="Shape 155"/>
          <p:cNvPicPr preferRelativeResize="0"/>
          <p:nvPr/>
        </p:nvPicPr>
        <p:blipFill>
          <a:blip r:embed="rId3">
            <a:alphaModFix/>
          </a:blip>
          <a:stretch>
            <a:fillRect/>
          </a:stretch>
        </p:blipFill>
        <p:spPr>
          <a:xfrm>
            <a:off x="1117537" y="0"/>
            <a:ext cx="6908975" cy="51435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Marketing Communications</a:t>
            </a:r>
            <a:endParaRPr/>
          </a:p>
        </p:txBody>
      </p:sp>
      <p:sp>
        <p:nvSpPr>
          <p:cNvPr id="161" name="Shape 161"/>
          <p:cNvSpPr txBox="1"/>
          <p:nvPr/>
        </p:nvSpPr>
        <p:spPr>
          <a:xfrm>
            <a:off x="241475" y="1356400"/>
            <a:ext cx="8530500" cy="6237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t>Newspaper </a:t>
            </a:r>
            <a:endParaRPr b="1"/>
          </a:p>
          <a:p>
            <a:pPr marL="457200" lvl="0" indent="-317500" rtl="0">
              <a:spcBef>
                <a:spcPts val="0"/>
              </a:spcBef>
              <a:spcAft>
                <a:spcPts val="0"/>
              </a:spcAft>
              <a:buSzPts val="1400"/>
              <a:buChar char="●"/>
            </a:pPr>
            <a:r>
              <a:rPr lang="en"/>
              <a:t>2 spreads in Newspapers 1st - launch of itinerary. 2nd - Leading up to date of itinerary</a:t>
            </a:r>
            <a:endParaRPr/>
          </a:p>
        </p:txBody>
      </p:sp>
      <p:sp>
        <p:nvSpPr>
          <p:cNvPr id="162" name="Shape 162"/>
          <p:cNvSpPr txBox="1"/>
          <p:nvPr/>
        </p:nvSpPr>
        <p:spPr>
          <a:xfrm>
            <a:off x="241475" y="230607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6AA84F"/>
                </a:solidFill>
              </a:rPr>
              <a:t>Positives:</a:t>
            </a:r>
            <a:endParaRPr b="1">
              <a:solidFill>
                <a:srgbClr val="6AA84F"/>
              </a:solidFill>
            </a:endParaRPr>
          </a:p>
          <a:p>
            <a:pPr marL="457200" lvl="0" indent="-317500" rtl="0">
              <a:spcBef>
                <a:spcPts val="0"/>
              </a:spcBef>
              <a:spcAft>
                <a:spcPts val="0"/>
              </a:spcAft>
              <a:buSzPts val="1400"/>
              <a:buAutoNum type="arabicPeriod"/>
            </a:pPr>
            <a:r>
              <a:rPr lang="en" b="1"/>
              <a:t>Better Targeting</a:t>
            </a:r>
            <a:endParaRPr b="1"/>
          </a:p>
          <a:p>
            <a:pPr marL="457200" lvl="0" indent="-317500" rtl="0">
              <a:spcBef>
                <a:spcPts val="0"/>
              </a:spcBef>
              <a:spcAft>
                <a:spcPts val="0"/>
              </a:spcAft>
              <a:buSzPts val="1400"/>
              <a:buAutoNum type="arabicPeriod"/>
            </a:pPr>
            <a:r>
              <a:rPr lang="en" b="1"/>
              <a:t>More Flexible </a:t>
            </a:r>
            <a:endParaRPr b="1"/>
          </a:p>
          <a:p>
            <a:pPr marL="457200" lvl="0" indent="-317500" rtl="0">
              <a:spcBef>
                <a:spcPts val="0"/>
              </a:spcBef>
              <a:spcAft>
                <a:spcPts val="0"/>
              </a:spcAft>
              <a:buSzPts val="1400"/>
              <a:buAutoNum type="arabicPeriod"/>
            </a:pPr>
            <a:r>
              <a:rPr lang="en" b="1"/>
              <a:t>Affordable </a:t>
            </a:r>
            <a:endParaRPr b="1"/>
          </a:p>
          <a:p>
            <a:pPr marL="457200" lvl="0" indent="-317500" rtl="0">
              <a:spcBef>
                <a:spcPts val="0"/>
              </a:spcBef>
              <a:spcAft>
                <a:spcPts val="0"/>
              </a:spcAft>
              <a:buSzPts val="1400"/>
              <a:buAutoNum type="arabicPeriod"/>
            </a:pPr>
            <a:r>
              <a:rPr lang="en" b="1"/>
              <a:t>Reaches more customers</a:t>
            </a:r>
            <a:endParaRPr b="1"/>
          </a:p>
          <a:p>
            <a:pPr marL="457200" lvl="0" indent="-317500" rtl="0">
              <a:spcBef>
                <a:spcPts val="0"/>
              </a:spcBef>
              <a:spcAft>
                <a:spcPts val="0"/>
              </a:spcAft>
              <a:buSzPts val="1400"/>
              <a:buAutoNum type="arabicPeriod"/>
            </a:pPr>
            <a:r>
              <a:rPr lang="en" b="1"/>
              <a:t>Proactive Audience</a:t>
            </a:r>
            <a:endParaRPr b="1"/>
          </a:p>
          <a:p>
            <a:pPr marL="457200" lvl="0" indent="-317500" rtl="0">
              <a:spcBef>
                <a:spcPts val="0"/>
              </a:spcBef>
              <a:spcAft>
                <a:spcPts val="0"/>
              </a:spcAft>
              <a:buSzPts val="1400"/>
              <a:buAutoNum type="arabicPeriod"/>
            </a:pPr>
            <a:r>
              <a:rPr lang="en" b="1"/>
              <a:t>Reputation Building </a:t>
            </a:r>
            <a:endParaRPr b="1"/>
          </a:p>
          <a:p>
            <a:pPr marL="457200" lvl="0" indent="-317500" rtl="0">
              <a:spcBef>
                <a:spcPts val="0"/>
              </a:spcBef>
              <a:spcAft>
                <a:spcPts val="0"/>
              </a:spcAft>
              <a:buSzPts val="1400"/>
              <a:buAutoNum type="arabicPeriod"/>
            </a:pPr>
            <a:r>
              <a:rPr lang="en" b="1"/>
              <a:t>Trustful Media</a:t>
            </a:r>
            <a:endParaRPr b="1"/>
          </a:p>
        </p:txBody>
      </p:sp>
      <p:sp>
        <p:nvSpPr>
          <p:cNvPr id="163" name="Shape 163"/>
          <p:cNvSpPr txBox="1"/>
          <p:nvPr/>
        </p:nvSpPr>
        <p:spPr>
          <a:xfrm>
            <a:off x="4708825" y="230607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CC0000"/>
                </a:solidFill>
              </a:rPr>
              <a:t>Negatives:</a:t>
            </a:r>
            <a:endParaRPr b="1">
              <a:solidFill>
                <a:srgbClr val="CC0000"/>
              </a:solidFill>
            </a:endParaRPr>
          </a:p>
          <a:p>
            <a:pPr marL="457200" lvl="0" indent="-317500" rtl="0">
              <a:spcBef>
                <a:spcPts val="0"/>
              </a:spcBef>
              <a:spcAft>
                <a:spcPts val="0"/>
              </a:spcAft>
              <a:buSzPts val="1400"/>
              <a:buAutoNum type="arabicPeriod"/>
            </a:pPr>
            <a:r>
              <a:rPr lang="en" b="1"/>
              <a:t>Poor image quality </a:t>
            </a:r>
            <a:endParaRPr b="1"/>
          </a:p>
          <a:p>
            <a:pPr marL="457200" lvl="0" indent="-317500" rtl="0">
              <a:spcBef>
                <a:spcPts val="0"/>
              </a:spcBef>
              <a:spcAft>
                <a:spcPts val="0"/>
              </a:spcAft>
              <a:buSzPts val="1400"/>
              <a:buAutoNum type="arabicPeriod"/>
            </a:pPr>
            <a:r>
              <a:rPr lang="en" b="1"/>
              <a:t>Surcharge has to be paid in Newspapers</a:t>
            </a:r>
            <a:endParaRPr b="1"/>
          </a:p>
          <a:p>
            <a:pPr marL="457200" lvl="0" indent="-317500" rtl="0">
              <a:spcBef>
                <a:spcPts val="0"/>
              </a:spcBef>
              <a:spcAft>
                <a:spcPts val="0"/>
              </a:spcAft>
              <a:buSzPts val="1400"/>
              <a:buAutoNum type="arabicPeriod"/>
            </a:pPr>
            <a:r>
              <a:rPr lang="en" b="1"/>
              <a:t>Short Shelf Life</a:t>
            </a:r>
            <a:endParaRPr b="1"/>
          </a:p>
          <a:p>
            <a:pPr marL="457200" lvl="0" indent="-317500" rtl="0">
              <a:spcBef>
                <a:spcPts val="0"/>
              </a:spcBef>
              <a:spcAft>
                <a:spcPts val="0"/>
              </a:spcAft>
              <a:buSzPts val="1400"/>
              <a:buAutoNum type="arabicPeriod"/>
            </a:pPr>
            <a:r>
              <a:rPr lang="en" b="1"/>
              <a:t>Out of fashion </a:t>
            </a:r>
            <a:endParaRPr b="1"/>
          </a:p>
          <a:p>
            <a:pPr marL="457200" lvl="0" indent="-317500" rtl="0">
              <a:spcBef>
                <a:spcPts val="0"/>
              </a:spcBef>
              <a:spcAft>
                <a:spcPts val="0"/>
              </a:spcAft>
              <a:buSzPts val="1400"/>
              <a:buAutoNum type="arabicPeriod"/>
            </a:pPr>
            <a:r>
              <a:rPr lang="en" b="1"/>
              <a:t>More towards Elderly Generation</a:t>
            </a:r>
            <a:endParaRPr b="1"/>
          </a:p>
          <a:p>
            <a:pPr marL="0" lvl="0" indent="0">
              <a:spcBef>
                <a:spcPts val="0"/>
              </a:spcBef>
              <a:spcAft>
                <a:spcPts val="0"/>
              </a:spcAft>
              <a:buNone/>
            </a:pPr>
            <a:endParaRPr b="1"/>
          </a:p>
          <a:p>
            <a:pPr marL="0" lvl="0" indent="0" rtl="0">
              <a:spcBef>
                <a:spcPts val="0"/>
              </a:spcBef>
              <a:spcAft>
                <a:spcPts val="0"/>
              </a:spcAft>
              <a:buNone/>
            </a:pPr>
            <a:endParaRPr b="1"/>
          </a:p>
        </p:txBody>
      </p:sp>
      <p:sp>
        <p:nvSpPr>
          <p:cNvPr id="164" name="Shape 164"/>
          <p:cNvSpPr txBox="1"/>
          <p:nvPr/>
        </p:nvSpPr>
        <p:spPr>
          <a:xfrm>
            <a:off x="7423125" y="4156950"/>
            <a:ext cx="1676100" cy="8430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000" u="sng"/>
              <a:t>References </a:t>
            </a:r>
            <a:endParaRPr sz="1000" u="sng"/>
          </a:p>
          <a:p>
            <a:pPr marL="0" lvl="0" indent="0">
              <a:spcBef>
                <a:spcPts val="0"/>
              </a:spcBef>
              <a:spcAft>
                <a:spcPts val="0"/>
              </a:spcAft>
              <a:buNone/>
            </a:pPr>
            <a:r>
              <a:rPr lang="en" sz="1000"/>
              <a:t>Mediaspectrum.net</a:t>
            </a:r>
            <a:endParaRPr sz="1000"/>
          </a:p>
          <a:p>
            <a:pPr marL="0" lvl="0" indent="0">
              <a:spcBef>
                <a:spcPts val="0"/>
              </a:spcBef>
              <a:spcAft>
                <a:spcPts val="0"/>
              </a:spcAft>
              <a:buNone/>
            </a:pPr>
            <a:r>
              <a:rPr lang="en" sz="1000"/>
              <a:t>BrandonGaille.com</a:t>
            </a:r>
            <a:endParaRPr sz="1000"/>
          </a:p>
          <a:p>
            <a:pPr marL="0" lvl="0" indent="0">
              <a:spcBef>
                <a:spcPts val="0"/>
              </a:spcBef>
              <a:spcAft>
                <a:spcPts val="0"/>
              </a:spcAft>
              <a:buNone/>
            </a:pPr>
            <a:r>
              <a:rPr lang="en" sz="1000"/>
              <a:t>Smallbusiness.chron.com</a:t>
            </a:r>
            <a:endParaRPr sz="1000"/>
          </a:p>
          <a:p>
            <a:pPr marL="0" lvl="0" indent="0">
              <a:spcBef>
                <a:spcPts val="0"/>
              </a:spcBef>
              <a:spcAft>
                <a:spcPts val="0"/>
              </a:spcAft>
              <a:buNone/>
            </a:pPr>
            <a:endParaRPr sz="1000"/>
          </a:p>
          <a:p>
            <a:pPr marL="0" lvl="0" indent="0">
              <a:spcBef>
                <a:spcPts val="0"/>
              </a:spcBef>
              <a:spcAft>
                <a:spcPts val="0"/>
              </a:spcAft>
              <a:buNone/>
            </a:pPr>
            <a:endParaRPr sz="1000"/>
          </a:p>
        </p:txBody>
      </p:sp>
      <p:pic>
        <p:nvPicPr>
          <p:cNvPr id="165" name="Shape 165"/>
          <p:cNvPicPr preferRelativeResize="0"/>
          <p:nvPr/>
        </p:nvPicPr>
        <p:blipFill>
          <a:blip r:embed="rId3">
            <a:alphaModFix/>
          </a:blip>
          <a:stretch>
            <a:fillRect/>
          </a:stretch>
        </p:blipFill>
        <p:spPr>
          <a:xfrm>
            <a:off x="2845014" y="4516419"/>
            <a:ext cx="2694835" cy="4257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Our Newspaper Article</a:t>
            </a:r>
            <a:endParaRPr/>
          </a:p>
        </p:txBody>
      </p:sp>
      <p:pic>
        <p:nvPicPr>
          <p:cNvPr id="171" name="Shape 171"/>
          <p:cNvPicPr preferRelativeResize="0"/>
          <p:nvPr/>
        </p:nvPicPr>
        <p:blipFill>
          <a:blip r:embed="rId3">
            <a:alphaModFix/>
          </a:blip>
          <a:stretch>
            <a:fillRect/>
          </a:stretch>
        </p:blipFill>
        <p:spPr>
          <a:xfrm>
            <a:off x="160250" y="1339750"/>
            <a:ext cx="2739891" cy="3714075"/>
          </a:xfrm>
          <a:prstGeom prst="rect">
            <a:avLst/>
          </a:prstGeom>
          <a:noFill/>
          <a:ln>
            <a:noFill/>
          </a:ln>
        </p:spPr>
      </p:pic>
      <p:pic>
        <p:nvPicPr>
          <p:cNvPr id="172" name="Shape 172"/>
          <p:cNvPicPr preferRelativeResize="0"/>
          <p:nvPr/>
        </p:nvPicPr>
        <p:blipFill rotWithShape="1">
          <a:blip r:embed="rId3">
            <a:alphaModFix/>
          </a:blip>
          <a:srcRect t="27048" b="28617"/>
          <a:stretch/>
        </p:blipFill>
        <p:spPr>
          <a:xfrm>
            <a:off x="3528326" y="1775700"/>
            <a:ext cx="5304000" cy="318747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Shape 177"/>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Marketing Communication</a:t>
            </a:r>
            <a:endParaRPr/>
          </a:p>
        </p:txBody>
      </p:sp>
      <p:sp>
        <p:nvSpPr>
          <p:cNvPr id="178" name="Shape 178"/>
          <p:cNvSpPr txBox="1"/>
          <p:nvPr/>
        </p:nvSpPr>
        <p:spPr>
          <a:xfrm>
            <a:off x="241475" y="1356400"/>
            <a:ext cx="8530500" cy="6237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t>Brochures &amp; Leaflets</a:t>
            </a:r>
            <a:endParaRPr b="1"/>
          </a:p>
          <a:p>
            <a:pPr marL="457200" lvl="0" indent="-317500" rtl="0">
              <a:spcBef>
                <a:spcPts val="0"/>
              </a:spcBef>
              <a:spcAft>
                <a:spcPts val="0"/>
              </a:spcAft>
              <a:buSzPts val="1400"/>
              <a:buChar char="●"/>
            </a:pPr>
            <a:r>
              <a:rPr lang="en"/>
              <a:t>Print out a large number of leaflets and ask local shops to display them and put up our poster in their windows. </a:t>
            </a:r>
            <a:endParaRPr/>
          </a:p>
        </p:txBody>
      </p:sp>
      <p:sp>
        <p:nvSpPr>
          <p:cNvPr id="179" name="Shape 179"/>
          <p:cNvSpPr txBox="1"/>
          <p:nvPr/>
        </p:nvSpPr>
        <p:spPr>
          <a:xfrm>
            <a:off x="241475" y="230612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6AA84F"/>
                </a:solidFill>
              </a:rPr>
              <a:t>Positives:</a:t>
            </a:r>
            <a:endParaRPr b="1">
              <a:solidFill>
                <a:srgbClr val="6AA84F"/>
              </a:solidFill>
            </a:endParaRPr>
          </a:p>
          <a:p>
            <a:pPr marL="457200" lvl="0" indent="-317500" rtl="0">
              <a:spcBef>
                <a:spcPts val="0"/>
              </a:spcBef>
              <a:spcAft>
                <a:spcPts val="0"/>
              </a:spcAft>
              <a:buSzPts val="1400"/>
              <a:buAutoNum type="arabicPeriod"/>
            </a:pPr>
            <a:r>
              <a:rPr lang="en" b="1"/>
              <a:t>Cost effective.</a:t>
            </a:r>
            <a:endParaRPr b="1"/>
          </a:p>
          <a:p>
            <a:pPr marL="457200" lvl="0" indent="-317500" rtl="0">
              <a:spcBef>
                <a:spcPts val="0"/>
              </a:spcBef>
              <a:spcAft>
                <a:spcPts val="0"/>
              </a:spcAft>
              <a:buSzPts val="1400"/>
              <a:buAutoNum type="arabicPeriod"/>
            </a:pPr>
            <a:r>
              <a:rPr lang="en" b="1"/>
              <a:t>Include a lot of information. </a:t>
            </a:r>
            <a:endParaRPr b="1"/>
          </a:p>
          <a:p>
            <a:pPr marL="457200" lvl="0" indent="-317500" rtl="0">
              <a:spcBef>
                <a:spcPts val="0"/>
              </a:spcBef>
              <a:spcAft>
                <a:spcPts val="0"/>
              </a:spcAft>
              <a:buSzPts val="1400"/>
              <a:buAutoNum type="arabicPeriod"/>
            </a:pPr>
            <a:r>
              <a:rPr lang="en" b="1"/>
              <a:t>Visually pleasing. </a:t>
            </a:r>
            <a:endParaRPr b="1"/>
          </a:p>
          <a:p>
            <a:pPr marL="457200" lvl="0" indent="-317500" rtl="0">
              <a:spcBef>
                <a:spcPts val="0"/>
              </a:spcBef>
              <a:spcAft>
                <a:spcPts val="0"/>
              </a:spcAft>
              <a:buSzPts val="1400"/>
              <a:buAutoNum type="arabicPeriod"/>
            </a:pPr>
            <a:r>
              <a:rPr lang="en" b="1"/>
              <a:t>Easy to read. </a:t>
            </a:r>
            <a:endParaRPr b="1"/>
          </a:p>
          <a:p>
            <a:pPr marL="457200" lvl="0" indent="-317500" rtl="0">
              <a:spcBef>
                <a:spcPts val="0"/>
              </a:spcBef>
              <a:spcAft>
                <a:spcPts val="0"/>
              </a:spcAft>
              <a:buSzPts val="1400"/>
              <a:buAutoNum type="arabicPeriod"/>
            </a:pPr>
            <a:r>
              <a:rPr lang="en" b="1"/>
              <a:t>Targets specific demographics. </a:t>
            </a:r>
            <a:endParaRPr b="1"/>
          </a:p>
        </p:txBody>
      </p:sp>
      <p:sp>
        <p:nvSpPr>
          <p:cNvPr id="180" name="Shape 180"/>
          <p:cNvSpPr txBox="1"/>
          <p:nvPr/>
        </p:nvSpPr>
        <p:spPr>
          <a:xfrm>
            <a:off x="4708825" y="230607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FF0000"/>
                </a:solidFill>
              </a:rPr>
              <a:t>Negatives:</a:t>
            </a:r>
            <a:endParaRPr b="1">
              <a:solidFill>
                <a:srgbClr val="FF0000"/>
              </a:solidFill>
            </a:endParaRPr>
          </a:p>
          <a:p>
            <a:pPr marL="457200" lvl="0" indent="-317500" rtl="0">
              <a:spcBef>
                <a:spcPts val="0"/>
              </a:spcBef>
              <a:spcAft>
                <a:spcPts val="0"/>
              </a:spcAft>
              <a:buSzPts val="1400"/>
              <a:buAutoNum type="arabicPeriod"/>
            </a:pPr>
            <a:r>
              <a:rPr lang="en" b="1"/>
              <a:t>Often discarded once read. </a:t>
            </a:r>
            <a:endParaRPr b="1"/>
          </a:p>
          <a:p>
            <a:pPr marL="457200" lvl="0" indent="-317500" rtl="0">
              <a:spcBef>
                <a:spcPts val="0"/>
              </a:spcBef>
              <a:spcAft>
                <a:spcPts val="0"/>
              </a:spcAft>
              <a:buSzPts val="1400"/>
              <a:buAutoNum type="arabicPeriod"/>
            </a:pPr>
            <a:r>
              <a:rPr lang="en" b="1"/>
              <a:t>Sometimes regarded as not important. </a:t>
            </a:r>
            <a:endParaRPr b="1"/>
          </a:p>
          <a:p>
            <a:pPr marL="457200" lvl="0" indent="-317500" rtl="0">
              <a:spcBef>
                <a:spcPts val="0"/>
              </a:spcBef>
              <a:spcAft>
                <a:spcPts val="0"/>
              </a:spcAft>
              <a:buSzPts val="1400"/>
              <a:buAutoNum type="arabicPeriod"/>
            </a:pPr>
            <a:r>
              <a:rPr lang="en" b="1"/>
              <a:t>Money can be wasted. </a:t>
            </a:r>
            <a:endParaRPr b="1"/>
          </a:p>
        </p:txBody>
      </p:sp>
      <p:sp>
        <p:nvSpPr>
          <p:cNvPr id="181" name="Shape 181"/>
          <p:cNvSpPr txBox="1"/>
          <p:nvPr/>
        </p:nvSpPr>
        <p:spPr>
          <a:xfrm>
            <a:off x="7846950" y="4630525"/>
            <a:ext cx="1109100" cy="4158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100" u="sng"/>
              <a:t>References</a:t>
            </a:r>
            <a:endParaRPr sz="1100" u="sng"/>
          </a:p>
          <a:p>
            <a:pPr marL="0" lvl="0" indent="0">
              <a:spcBef>
                <a:spcPts val="0"/>
              </a:spcBef>
              <a:spcAft>
                <a:spcPts val="0"/>
              </a:spcAft>
              <a:buNone/>
            </a:pPr>
            <a:r>
              <a:rPr lang="en" sz="1100"/>
              <a:t>bbpress.co.uk</a:t>
            </a:r>
            <a:endParaRPr sz="11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Shape 18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Our Leaflet</a:t>
            </a:r>
            <a:endParaRPr/>
          </a:p>
        </p:txBody>
      </p:sp>
      <p:pic>
        <p:nvPicPr>
          <p:cNvPr id="187" name="Shape 187"/>
          <p:cNvPicPr preferRelativeResize="0"/>
          <p:nvPr/>
        </p:nvPicPr>
        <p:blipFill>
          <a:blip r:embed="rId3">
            <a:alphaModFix/>
          </a:blip>
          <a:stretch>
            <a:fillRect/>
          </a:stretch>
        </p:blipFill>
        <p:spPr>
          <a:xfrm>
            <a:off x="3006425" y="50463"/>
            <a:ext cx="3570665" cy="50425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Shape 192"/>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Marketing Communications</a:t>
            </a:r>
            <a:endParaRPr/>
          </a:p>
        </p:txBody>
      </p:sp>
      <p:sp>
        <p:nvSpPr>
          <p:cNvPr id="193" name="Shape 193"/>
          <p:cNvSpPr txBox="1"/>
          <p:nvPr/>
        </p:nvSpPr>
        <p:spPr>
          <a:xfrm>
            <a:off x="241475" y="1356400"/>
            <a:ext cx="8530500" cy="6237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t>Television</a:t>
            </a:r>
            <a:endParaRPr b="1"/>
          </a:p>
          <a:p>
            <a:pPr marL="457200" lvl="0" indent="-317500" rtl="0">
              <a:spcBef>
                <a:spcPts val="0"/>
              </a:spcBef>
              <a:spcAft>
                <a:spcPts val="0"/>
              </a:spcAft>
              <a:buSzPts val="1400"/>
              <a:buChar char="●"/>
            </a:pPr>
            <a:r>
              <a:rPr lang="en"/>
              <a:t>Adverts on the television to promote our itinerary to increase customers to purchase our product.</a:t>
            </a:r>
            <a:endParaRPr/>
          </a:p>
        </p:txBody>
      </p:sp>
      <p:sp>
        <p:nvSpPr>
          <p:cNvPr id="194" name="Shape 194"/>
          <p:cNvSpPr txBox="1"/>
          <p:nvPr/>
        </p:nvSpPr>
        <p:spPr>
          <a:xfrm>
            <a:off x="241475" y="230612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6AA84F"/>
                </a:solidFill>
              </a:rPr>
              <a:t>Positives:</a:t>
            </a:r>
            <a:endParaRPr b="1">
              <a:solidFill>
                <a:srgbClr val="6AA84F"/>
              </a:solidFill>
            </a:endParaRPr>
          </a:p>
          <a:p>
            <a:pPr marL="457200" lvl="0" indent="-317500" rtl="0">
              <a:spcBef>
                <a:spcPts val="0"/>
              </a:spcBef>
              <a:spcAft>
                <a:spcPts val="0"/>
              </a:spcAft>
              <a:buSzPts val="1400"/>
              <a:buAutoNum type="arabicPeriod"/>
            </a:pPr>
            <a:r>
              <a:rPr lang="en" b="1"/>
              <a:t>Reaches larger audience</a:t>
            </a:r>
            <a:endParaRPr b="1"/>
          </a:p>
          <a:p>
            <a:pPr marL="457200" lvl="0" indent="-317500" rtl="0">
              <a:spcBef>
                <a:spcPts val="0"/>
              </a:spcBef>
              <a:spcAft>
                <a:spcPts val="0"/>
              </a:spcAft>
              <a:buSzPts val="1400"/>
              <a:buAutoNum type="arabicPeriod"/>
            </a:pPr>
            <a:r>
              <a:rPr lang="en" b="1"/>
              <a:t>View message through sight,sound and motion</a:t>
            </a:r>
            <a:endParaRPr b="1"/>
          </a:p>
          <a:p>
            <a:pPr marL="457200" lvl="0" indent="-317500" rtl="0">
              <a:spcBef>
                <a:spcPts val="0"/>
              </a:spcBef>
              <a:spcAft>
                <a:spcPts val="0"/>
              </a:spcAft>
              <a:buSzPts val="1400"/>
              <a:buAutoNum type="arabicPeriod"/>
            </a:pPr>
            <a:r>
              <a:rPr lang="en" b="1"/>
              <a:t>Increase reputation</a:t>
            </a:r>
            <a:endParaRPr b="1"/>
          </a:p>
          <a:p>
            <a:pPr marL="457200" lvl="0" indent="-317500" rtl="0">
              <a:spcBef>
                <a:spcPts val="0"/>
              </a:spcBef>
              <a:spcAft>
                <a:spcPts val="0"/>
              </a:spcAft>
              <a:buSzPts val="1400"/>
              <a:buAutoNum type="arabicPeriod"/>
            </a:pPr>
            <a:r>
              <a:rPr lang="en" b="1"/>
              <a:t>Adds personality to business</a:t>
            </a:r>
            <a:endParaRPr b="1"/>
          </a:p>
          <a:p>
            <a:pPr marL="0" lvl="0" indent="0" rtl="0">
              <a:spcBef>
                <a:spcPts val="0"/>
              </a:spcBef>
              <a:spcAft>
                <a:spcPts val="0"/>
              </a:spcAft>
              <a:buNone/>
            </a:pPr>
            <a:endParaRPr b="1"/>
          </a:p>
        </p:txBody>
      </p:sp>
      <p:sp>
        <p:nvSpPr>
          <p:cNvPr id="195" name="Shape 195"/>
          <p:cNvSpPr txBox="1"/>
          <p:nvPr/>
        </p:nvSpPr>
        <p:spPr>
          <a:xfrm>
            <a:off x="4708825" y="2306075"/>
            <a:ext cx="4093200" cy="2523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solidFill>
                  <a:srgbClr val="CC0000"/>
                </a:solidFill>
              </a:rPr>
              <a:t>Negatives:</a:t>
            </a:r>
            <a:endParaRPr b="1">
              <a:solidFill>
                <a:srgbClr val="CC0000"/>
              </a:solidFill>
            </a:endParaRPr>
          </a:p>
          <a:p>
            <a:pPr marL="457200" lvl="0" indent="-317500" rtl="0">
              <a:spcBef>
                <a:spcPts val="0"/>
              </a:spcBef>
              <a:spcAft>
                <a:spcPts val="0"/>
              </a:spcAft>
              <a:buSzPts val="1400"/>
              <a:buAutoNum type="arabicPeriod"/>
            </a:pPr>
            <a:r>
              <a:rPr lang="en" b="1"/>
              <a:t>Extremely Expensive</a:t>
            </a:r>
            <a:endParaRPr b="1"/>
          </a:p>
          <a:p>
            <a:pPr marL="457200" lvl="0" indent="-317500" rtl="0">
              <a:spcBef>
                <a:spcPts val="0"/>
              </a:spcBef>
              <a:spcAft>
                <a:spcPts val="0"/>
              </a:spcAft>
              <a:buSzPts val="1400"/>
              <a:buAutoNum type="arabicPeriod"/>
            </a:pPr>
            <a:r>
              <a:rPr lang="en" b="1"/>
              <a:t>Difficult to make changes</a:t>
            </a:r>
            <a:endParaRPr b="1"/>
          </a:p>
          <a:p>
            <a:pPr marL="457200" lvl="0" indent="-317500" rtl="0">
              <a:spcBef>
                <a:spcPts val="0"/>
              </a:spcBef>
              <a:spcAft>
                <a:spcPts val="0"/>
              </a:spcAft>
              <a:buSzPts val="1400"/>
              <a:buAutoNum type="arabicPeriod"/>
            </a:pPr>
            <a:r>
              <a:rPr lang="en" b="1"/>
              <a:t>Hard to target specific audience </a:t>
            </a:r>
            <a:endParaRPr b="1"/>
          </a:p>
          <a:p>
            <a:pPr marL="457200" lvl="0" indent="-317500" rtl="0">
              <a:spcBef>
                <a:spcPts val="0"/>
              </a:spcBef>
              <a:spcAft>
                <a:spcPts val="0"/>
              </a:spcAft>
              <a:buSzPts val="1400"/>
              <a:buAutoNum type="arabicPeriod"/>
            </a:pPr>
            <a:r>
              <a:rPr lang="en" b="1"/>
              <a:t>Additional costs to produce the advert</a:t>
            </a:r>
            <a:endParaRPr b="1"/>
          </a:p>
        </p:txBody>
      </p:sp>
      <p:sp>
        <p:nvSpPr>
          <p:cNvPr id="196" name="Shape 196"/>
          <p:cNvSpPr txBox="1"/>
          <p:nvPr/>
        </p:nvSpPr>
        <p:spPr>
          <a:xfrm>
            <a:off x="7764000" y="4556950"/>
            <a:ext cx="1235400" cy="5103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100" u="sng"/>
              <a:t>References</a:t>
            </a:r>
            <a:endParaRPr sz="1100" u="sng"/>
          </a:p>
          <a:p>
            <a:pPr marL="0" lvl="0" indent="0">
              <a:spcBef>
                <a:spcPts val="0"/>
              </a:spcBef>
              <a:spcAft>
                <a:spcPts val="0"/>
              </a:spcAft>
              <a:buNone/>
            </a:pPr>
            <a:r>
              <a:rPr lang="en" sz="1100"/>
              <a:t>AllBusiness.com</a:t>
            </a:r>
            <a:endParaRPr sz="1100"/>
          </a:p>
          <a:p>
            <a:pPr marL="0" lvl="0" indent="0">
              <a:spcBef>
                <a:spcPts val="0"/>
              </a:spcBef>
              <a:spcAft>
                <a:spcPts val="0"/>
              </a:spcAft>
              <a:buNone/>
            </a:pPr>
            <a:endParaRPr sz="1000"/>
          </a:p>
        </p:txBody>
      </p:sp>
      <p:pic>
        <p:nvPicPr>
          <p:cNvPr id="197" name="Shape 197" descr="Related image"/>
          <p:cNvPicPr preferRelativeResize="0"/>
          <p:nvPr/>
        </p:nvPicPr>
        <p:blipFill rotWithShape="1">
          <a:blip r:embed="rId3">
            <a:alphaModFix/>
          </a:blip>
          <a:srcRect t="7570" b="-7569"/>
          <a:stretch/>
        </p:blipFill>
        <p:spPr>
          <a:xfrm>
            <a:off x="3089325" y="3711300"/>
            <a:ext cx="2707325" cy="15090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Shape 202"/>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TV News Advert</a:t>
            </a:r>
            <a:endParaRPr/>
          </a:p>
        </p:txBody>
      </p:sp>
      <p:pic>
        <p:nvPicPr>
          <p:cNvPr id="203" name="Shape 203"/>
          <p:cNvPicPr preferRelativeResize="0"/>
          <p:nvPr/>
        </p:nvPicPr>
        <p:blipFill>
          <a:blip r:embed="rId3">
            <a:alphaModFix/>
          </a:blip>
          <a:stretch>
            <a:fillRect/>
          </a:stretch>
        </p:blipFill>
        <p:spPr>
          <a:xfrm>
            <a:off x="1022700" y="1316250"/>
            <a:ext cx="6794475" cy="37303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Shape 208"/>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Conclusion</a:t>
            </a:r>
            <a:endParaRPr/>
          </a:p>
        </p:txBody>
      </p:sp>
      <p:pic>
        <p:nvPicPr>
          <p:cNvPr id="209" name="Shape 209"/>
          <p:cNvPicPr preferRelativeResize="0"/>
          <p:nvPr/>
        </p:nvPicPr>
        <p:blipFill rotWithShape="1">
          <a:blip r:embed="rId3">
            <a:alphaModFix/>
          </a:blip>
          <a:srcRect l="55906" t="25677" r="31389" b="55708"/>
          <a:stretch/>
        </p:blipFill>
        <p:spPr>
          <a:xfrm>
            <a:off x="6331275" y="1309678"/>
            <a:ext cx="2374027" cy="1956550"/>
          </a:xfrm>
          <a:prstGeom prst="rect">
            <a:avLst/>
          </a:prstGeom>
          <a:noFill/>
          <a:ln>
            <a:noFill/>
          </a:ln>
        </p:spPr>
      </p:pic>
      <p:pic>
        <p:nvPicPr>
          <p:cNvPr id="210" name="Shape 210" descr="Image result for swansea bay"/>
          <p:cNvPicPr preferRelativeResize="0"/>
          <p:nvPr/>
        </p:nvPicPr>
        <p:blipFill>
          <a:blip r:embed="rId4">
            <a:alphaModFix/>
          </a:blip>
          <a:stretch>
            <a:fillRect/>
          </a:stretch>
        </p:blipFill>
        <p:spPr>
          <a:xfrm>
            <a:off x="169050" y="3266224"/>
            <a:ext cx="5353301" cy="1773775"/>
          </a:xfrm>
          <a:prstGeom prst="rect">
            <a:avLst/>
          </a:prstGeom>
          <a:noFill/>
          <a:ln>
            <a:noFill/>
          </a:ln>
        </p:spPr>
      </p:pic>
      <p:pic>
        <p:nvPicPr>
          <p:cNvPr id="211" name="Shape 211" descr="Related image"/>
          <p:cNvPicPr preferRelativeResize="0"/>
          <p:nvPr/>
        </p:nvPicPr>
        <p:blipFill>
          <a:blip r:embed="rId5">
            <a:alphaModFix/>
          </a:blip>
          <a:stretch>
            <a:fillRect/>
          </a:stretch>
        </p:blipFill>
        <p:spPr>
          <a:xfrm>
            <a:off x="6104850" y="3234713"/>
            <a:ext cx="2451355" cy="1836799"/>
          </a:xfrm>
          <a:prstGeom prst="rect">
            <a:avLst/>
          </a:prstGeom>
          <a:noFill/>
          <a:ln>
            <a:noFill/>
          </a:ln>
        </p:spPr>
      </p:pic>
      <p:pic>
        <p:nvPicPr>
          <p:cNvPr id="212" name="Shape 212" descr="Image result for gower peninsula"/>
          <p:cNvPicPr preferRelativeResize="0"/>
          <p:nvPr/>
        </p:nvPicPr>
        <p:blipFill>
          <a:blip r:embed="rId6">
            <a:alphaModFix/>
          </a:blip>
          <a:stretch>
            <a:fillRect/>
          </a:stretch>
        </p:blipFill>
        <p:spPr>
          <a:xfrm>
            <a:off x="169045" y="1401063"/>
            <a:ext cx="4065955" cy="177377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Shape 217"/>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Bibliography</a:t>
            </a:r>
            <a:endParaRPr/>
          </a:p>
        </p:txBody>
      </p:sp>
      <p:sp>
        <p:nvSpPr>
          <p:cNvPr id="218" name="Shape 218"/>
          <p:cNvSpPr txBox="1"/>
          <p:nvPr/>
        </p:nvSpPr>
        <p:spPr>
          <a:xfrm>
            <a:off x="0" y="1355000"/>
            <a:ext cx="9144000" cy="3788400"/>
          </a:xfrm>
          <a:prstGeom prst="rect">
            <a:avLst/>
          </a:prstGeom>
          <a:noFill/>
          <a:ln>
            <a:noFill/>
          </a:ln>
        </p:spPr>
        <p:txBody>
          <a:bodyPr spcFirstLastPara="1" wrap="square" lIns="91425" tIns="91425" rIns="91425" bIns="91425" anchor="t" anchorCtr="0">
            <a:noAutofit/>
          </a:bodyPr>
          <a:lstStyle/>
          <a:p>
            <a:pPr marL="0" lvl="0" indent="0" rtl="0">
              <a:lnSpc>
                <a:spcPct val="150000"/>
              </a:lnSpc>
              <a:spcBef>
                <a:spcPts val="0"/>
              </a:spcBef>
              <a:spcAft>
                <a:spcPts val="0"/>
              </a:spcAft>
              <a:buNone/>
            </a:pPr>
            <a:r>
              <a:rPr lang="en" sz="1200"/>
              <a:t>Kotler, P. &amp; Wong, V. et al, (2005), ‘</a:t>
            </a:r>
            <a:r>
              <a:rPr lang="en" sz="1200" u="sng"/>
              <a:t>Principles of Marketing</a:t>
            </a:r>
            <a:r>
              <a:rPr lang="en" sz="1200"/>
              <a:t>’, (4th Ed), Harlow: Pearson Education Limited. </a:t>
            </a:r>
            <a:endParaRPr sz="1200"/>
          </a:p>
          <a:p>
            <a:pPr marL="0" lvl="0" indent="0" rtl="0">
              <a:lnSpc>
                <a:spcPct val="150000"/>
              </a:lnSpc>
              <a:spcBef>
                <a:spcPts val="0"/>
              </a:spcBef>
              <a:spcAft>
                <a:spcPts val="0"/>
              </a:spcAft>
              <a:buNone/>
            </a:pPr>
            <a:endParaRPr sz="1200"/>
          </a:p>
          <a:p>
            <a:pPr marL="0" lvl="0" indent="0" rtl="0">
              <a:lnSpc>
                <a:spcPct val="150000"/>
              </a:lnSpc>
              <a:spcBef>
                <a:spcPts val="0"/>
              </a:spcBef>
              <a:spcAft>
                <a:spcPts val="0"/>
              </a:spcAft>
              <a:buNone/>
            </a:pPr>
            <a:r>
              <a:rPr lang="en" sz="1200"/>
              <a:t>Percy, L. &amp; Elliott, R, (2005), ‘</a:t>
            </a:r>
            <a:r>
              <a:rPr lang="en" sz="1200" u="sng"/>
              <a:t>Strategic advertising management</a:t>
            </a:r>
            <a:r>
              <a:rPr lang="en" sz="1200"/>
              <a:t>’, (2nd Ed), Oxford: Oxford University Press.</a:t>
            </a:r>
            <a:r>
              <a:rPr lang="en" sz="1000"/>
              <a:t> </a:t>
            </a:r>
            <a:endParaRPr sz="1000"/>
          </a:p>
          <a:p>
            <a:pPr marL="0" lvl="0" indent="0" rtl="0">
              <a:lnSpc>
                <a:spcPct val="150000"/>
              </a:lnSpc>
              <a:spcBef>
                <a:spcPts val="0"/>
              </a:spcBef>
              <a:spcAft>
                <a:spcPts val="0"/>
              </a:spcAft>
              <a:buNone/>
            </a:pPr>
            <a:endParaRPr sz="1000"/>
          </a:p>
          <a:p>
            <a:pPr marL="0" lvl="0" indent="0" rtl="0">
              <a:lnSpc>
                <a:spcPct val="150000"/>
              </a:lnSpc>
              <a:spcBef>
                <a:spcPts val="0"/>
              </a:spcBef>
              <a:spcAft>
                <a:spcPts val="0"/>
              </a:spcAft>
              <a:buNone/>
            </a:pPr>
            <a:r>
              <a:rPr lang="en" sz="1200"/>
              <a:t>Brassington F. and Petitt S. (2010), Principles and Practice of Marketing, Prentice Hall, London.</a:t>
            </a:r>
            <a:endParaRPr sz="1200"/>
          </a:p>
          <a:p>
            <a:pPr marL="0" lvl="0" indent="0" rtl="0">
              <a:lnSpc>
                <a:spcPct val="150000"/>
              </a:lnSpc>
              <a:spcBef>
                <a:spcPts val="0"/>
              </a:spcBef>
              <a:spcAft>
                <a:spcPts val="0"/>
              </a:spcAft>
              <a:buNone/>
            </a:pPr>
            <a:endParaRPr sz="1200"/>
          </a:p>
          <a:p>
            <a:pPr marL="0" lvl="0" indent="0" rtl="0">
              <a:lnSpc>
                <a:spcPct val="150000"/>
              </a:lnSpc>
              <a:spcBef>
                <a:spcPts val="0"/>
              </a:spcBef>
              <a:spcAft>
                <a:spcPts val="0"/>
              </a:spcAft>
              <a:buNone/>
            </a:pPr>
            <a:r>
              <a:rPr lang="en" sz="1200"/>
              <a:t>Kotler P, Armstrong G, Harris, LC, Piercy N (2013), Principles of Marketing, 6e, Pearson, London.</a:t>
            </a:r>
            <a:endParaRPr sz="1200"/>
          </a:p>
          <a:p>
            <a:pPr marL="0" lvl="0" indent="0" rtl="0">
              <a:lnSpc>
                <a:spcPct val="150000"/>
              </a:lnSpc>
              <a:spcBef>
                <a:spcPts val="0"/>
              </a:spcBef>
              <a:spcAft>
                <a:spcPts val="0"/>
              </a:spcAft>
              <a:buNone/>
            </a:pPr>
            <a:endParaRPr sz="1000"/>
          </a:p>
          <a:p>
            <a:pPr marL="0" lvl="0" indent="0" rtl="0">
              <a:lnSpc>
                <a:spcPct val="150000"/>
              </a:lnSpc>
              <a:spcBef>
                <a:spcPts val="0"/>
              </a:spcBef>
              <a:spcAft>
                <a:spcPts val="0"/>
              </a:spcAft>
              <a:buNone/>
            </a:pPr>
            <a:endParaRPr sz="1000"/>
          </a:p>
          <a:p>
            <a:pPr marL="0" lvl="0" indent="0" rtl="0">
              <a:lnSpc>
                <a:spcPct val="150000"/>
              </a:lnSpc>
              <a:spcBef>
                <a:spcPts val="0"/>
              </a:spcBef>
              <a:spcAft>
                <a:spcPts val="0"/>
              </a:spcAft>
              <a:buNone/>
            </a:pPr>
            <a:endParaRPr sz="1200"/>
          </a:p>
          <a:p>
            <a:pPr marL="0" lvl="0" indent="0">
              <a:lnSpc>
                <a:spcPct val="150000"/>
              </a:lnSpc>
              <a:spcBef>
                <a:spcPts val="0"/>
              </a:spcBef>
              <a:spcAft>
                <a:spcPts val="0"/>
              </a:spcAft>
              <a:buNone/>
            </a:pPr>
            <a:endParaRPr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Shape 223"/>
          <p:cNvSpPr txBox="1">
            <a:spLocks noGrp="1"/>
          </p:cNvSpPr>
          <p:nvPr>
            <p:ph type="title"/>
          </p:nvPr>
        </p:nvSpPr>
        <p:spPr>
          <a:xfrm>
            <a:off x="311700" y="510150"/>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Reference List</a:t>
            </a:r>
            <a:endParaRPr/>
          </a:p>
        </p:txBody>
      </p:sp>
      <p:sp>
        <p:nvSpPr>
          <p:cNvPr id="224" name="Shape 224"/>
          <p:cNvSpPr txBox="1"/>
          <p:nvPr/>
        </p:nvSpPr>
        <p:spPr>
          <a:xfrm>
            <a:off x="0" y="1299700"/>
            <a:ext cx="9144000" cy="3779100"/>
          </a:xfrm>
          <a:prstGeom prst="rect">
            <a:avLst/>
          </a:prstGeom>
          <a:noFill/>
          <a:ln>
            <a:noFill/>
          </a:ln>
        </p:spPr>
        <p:txBody>
          <a:bodyPr spcFirstLastPara="1" wrap="square" lIns="91425" tIns="91425" rIns="91425" bIns="91425" anchor="t" anchorCtr="0">
            <a:noAutofit/>
          </a:bodyPr>
          <a:lstStyle/>
          <a:p>
            <a:pPr marL="0" lvl="0" indent="0" rtl="0">
              <a:lnSpc>
                <a:spcPct val="150000"/>
              </a:lnSpc>
              <a:spcBef>
                <a:spcPts val="0"/>
              </a:spcBef>
              <a:spcAft>
                <a:spcPts val="0"/>
              </a:spcAft>
              <a:buNone/>
            </a:pPr>
            <a:r>
              <a:rPr lang="en" sz="1100"/>
              <a:t>BusinessDictionary.com, (2018), ‘Do you know this term?’, [Online], Available: </a:t>
            </a:r>
            <a:r>
              <a:rPr lang="en" sz="1100" u="sng">
                <a:solidFill>
                  <a:schemeClr val="accent5"/>
                </a:solidFill>
                <a:hlinkClick r:id="rId3"/>
              </a:rPr>
              <a:t>http://www.businessdictionary.com/definition/integrated-marketing-communications-IMC.html</a:t>
            </a:r>
            <a:r>
              <a:rPr lang="en" sz="1100"/>
              <a:t>, [Accessed Date - 2018, April, 12th]. </a:t>
            </a:r>
            <a:endParaRPr sz="1100"/>
          </a:p>
          <a:p>
            <a:pPr marL="0" lvl="0" indent="0" rtl="0">
              <a:lnSpc>
                <a:spcPct val="150000"/>
              </a:lnSpc>
              <a:spcBef>
                <a:spcPts val="0"/>
              </a:spcBef>
              <a:spcAft>
                <a:spcPts val="0"/>
              </a:spcAft>
              <a:buNone/>
            </a:pPr>
            <a:r>
              <a:rPr lang="en" sz="1100"/>
              <a:t>Alberta Economic Development, (2001), </a:t>
            </a:r>
            <a:r>
              <a:rPr lang="en" sz="1100" u="sng"/>
              <a:t>Tourism Opportunity Analysis adventure/extreme adventure tourism in the Grande Cashe Region</a:t>
            </a:r>
            <a:r>
              <a:rPr lang="en" sz="1100"/>
              <a:t>. Kalahari Management Inc.; New World Expeditions; Pam Wight and Associates. </a:t>
            </a:r>
            <a:endParaRPr sz="1100"/>
          </a:p>
          <a:p>
            <a:pPr marL="0" lvl="0" indent="0" rtl="0">
              <a:lnSpc>
                <a:spcPct val="150000"/>
              </a:lnSpc>
              <a:spcBef>
                <a:spcPts val="0"/>
              </a:spcBef>
              <a:spcAft>
                <a:spcPts val="0"/>
              </a:spcAft>
              <a:buNone/>
            </a:pPr>
            <a:r>
              <a:rPr lang="en" sz="1100"/>
              <a:t>Cloud-Based Advertising Solutions for Publishers - Media Spectrum, (2016), ‘Advantages of Newspaper advertising’, [Online], Available: </a:t>
            </a:r>
            <a:r>
              <a:rPr lang="en" sz="1100" u="sng">
                <a:solidFill>
                  <a:schemeClr val="accent5"/>
                </a:solidFill>
                <a:hlinkClick r:id="rId4"/>
              </a:rPr>
              <a:t>http://mediaspectrum.net/advantages-of-newspaper-advertising-why-newspapers-are-still-king/</a:t>
            </a:r>
            <a:r>
              <a:rPr lang="en" sz="1100"/>
              <a:t>, [Accessed Date - 2018, April, 12th]. </a:t>
            </a:r>
            <a:endParaRPr sz="1100"/>
          </a:p>
          <a:p>
            <a:pPr marL="0" lvl="0" indent="0" rtl="0">
              <a:lnSpc>
                <a:spcPct val="150000"/>
              </a:lnSpc>
              <a:spcBef>
                <a:spcPts val="0"/>
              </a:spcBef>
              <a:spcAft>
                <a:spcPts val="0"/>
              </a:spcAft>
              <a:buNone/>
            </a:pPr>
            <a:r>
              <a:rPr lang="en" sz="1100"/>
              <a:t>BrandonGaille.com, (2015), ‘12 Pros and Cons of Newspaper Advertising - BrandonGaille.com’ [Online]. Available: </a:t>
            </a:r>
            <a:r>
              <a:rPr lang="en" sz="1100" u="sng">
                <a:solidFill>
                  <a:schemeClr val="accent5"/>
                </a:solidFill>
                <a:hlinkClick r:id="rId5"/>
              </a:rPr>
              <a:t>https://brandongaille.com/12-pros-and-cons-of-newspaper-advertising/</a:t>
            </a:r>
            <a:r>
              <a:rPr lang="en" sz="1100"/>
              <a:t>, [Accessed Date - 2018, April, 12th]. </a:t>
            </a:r>
            <a:endParaRPr sz="1100"/>
          </a:p>
          <a:p>
            <a:pPr marL="0" lvl="0" indent="0" rtl="0">
              <a:lnSpc>
                <a:spcPct val="150000"/>
              </a:lnSpc>
              <a:spcBef>
                <a:spcPts val="0"/>
              </a:spcBef>
              <a:spcAft>
                <a:spcPts val="0"/>
              </a:spcAft>
              <a:buNone/>
            </a:pPr>
            <a:r>
              <a:rPr lang="en" sz="1100"/>
              <a:t>Omicsonline.org, (Date not stated), ‘analysing the influence of sales promotion on customer purchasing behaviour’, [Online], Available: </a:t>
            </a:r>
            <a:r>
              <a:rPr lang="en" sz="1100" u="sng">
                <a:solidFill>
                  <a:schemeClr val="hlink"/>
                </a:solidFill>
                <a:hlinkClick r:id="rId6"/>
              </a:rPr>
              <a:t>https://www.omicsonline.org/open-access/analyzing-the-influence-of-sales-promotion-on-customer-purchasing-behavior-2162-6359-1000243.php?aid=52367</a:t>
            </a:r>
            <a:r>
              <a:rPr lang="en" sz="1100"/>
              <a:t>, [Accessed Date - 2018, April 12th]. </a:t>
            </a:r>
            <a:endParaRPr sz="1100"/>
          </a:p>
          <a:p>
            <a:pPr marL="0" lvl="0" indent="0" rtl="0">
              <a:lnSpc>
                <a:spcPct val="150000"/>
              </a:lnSpc>
              <a:spcBef>
                <a:spcPts val="0"/>
              </a:spcBef>
              <a:spcAft>
                <a:spcPts val="0"/>
              </a:spcAft>
              <a:buNone/>
            </a:pPr>
            <a:r>
              <a:rPr lang="en" sz="1100"/>
              <a:t>Rebecca Saulnier, (2018), ‘Advantages and Disadvantages of Internet Marketing’, [Online], Available: </a:t>
            </a:r>
            <a:r>
              <a:rPr lang="en" sz="1100" u="sng">
                <a:solidFill>
                  <a:schemeClr val="hlink"/>
                </a:solidFill>
                <a:hlinkClick r:id="rId7"/>
              </a:rPr>
              <a:t>http://rebeccasaulnier.com/advantages-disadvantages-internet-marketing/</a:t>
            </a:r>
            <a:r>
              <a:rPr lang="en" sz="1100"/>
              <a:t>, [Accessed Date - 2018, April, 12th]. </a:t>
            </a:r>
            <a:endParaRPr sz="1100"/>
          </a:p>
          <a:p>
            <a:pPr marL="0" lvl="0" indent="0" rtl="0">
              <a:lnSpc>
                <a:spcPct val="150000"/>
              </a:lnSpc>
              <a:spcBef>
                <a:spcPts val="0"/>
              </a:spcBef>
              <a:spcAft>
                <a:spcPts val="0"/>
              </a:spcAft>
              <a:buNone/>
            </a:pPr>
            <a:r>
              <a:rPr lang="en" sz="1100"/>
              <a:t>Clicktechs, (2018), ‘Top 6 Benefits of Internet Marketing - ClickTechs’, [Online], Available: </a:t>
            </a:r>
            <a:r>
              <a:rPr lang="en" sz="1100" u="sng">
                <a:solidFill>
                  <a:schemeClr val="hlink"/>
                </a:solidFill>
                <a:hlinkClick r:id="rId8"/>
              </a:rPr>
              <a:t>https://clicktechs.com/6-benefits-of-internet-marketing/</a:t>
            </a:r>
            <a:r>
              <a:rPr lang="en" sz="1100"/>
              <a:t>, [Accessed Date - 2018, April, 12th]. </a:t>
            </a:r>
            <a:endParaRPr sz="1100"/>
          </a:p>
          <a:p>
            <a:pPr marL="0" lvl="0" indent="0" rtl="0">
              <a:lnSpc>
                <a:spcPct val="150000"/>
              </a:lnSpc>
              <a:spcBef>
                <a:spcPts val="0"/>
              </a:spcBef>
              <a:spcAft>
                <a:spcPts val="0"/>
              </a:spcAft>
              <a:buNone/>
            </a:pPr>
            <a:endParaRPr sz="1100"/>
          </a:p>
          <a:p>
            <a:pPr marL="0" lvl="0" indent="0" rtl="0">
              <a:lnSpc>
                <a:spcPct val="150000"/>
              </a:lnSpc>
              <a:spcBef>
                <a:spcPts val="0"/>
              </a:spcBef>
              <a:spcAft>
                <a:spcPts val="0"/>
              </a:spcAft>
              <a:buNone/>
            </a:pPr>
            <a:endParaRPr sz="1100"/>
          </a:p>
          <a:p>
            <a:pPr marL="0" lvl="0" indent="0" rtl="0">
              <a:lnSpc>
                <a:spcPct val="150000"/>
              </a:lnSpc>
              <a:spcBef>
                <a:spcPts val="0"/>
              </a:spcBef>
              <a:spcAft>
                <a:spcPts val="0"/>
              </a:spcAft>
              <a:buNone/>
            </a:pPr>
            <a:endParaRPr sz="11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Shape 229"/>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Reference List</a:t>
            </a:r>
            <a:endParaRPr/>
          </a:p>
        </p:txBody>
      </p:sp>
      <p:sp>
        <p:nvSpPr>
          <p:cNvPr id="230" name="Shape 230"/>
          <p:cNvSpPr txBox="1"/>
          <p:nvPr/>
        </p:nvSpPr>
        <p:spPr>
          <a:xfrm>
            <a:off x="0" y="1336575"/>
            <a:ext cx="9144000" cy="3751500"/>
          </a:xfrm>
          <a:prstGeom prst="rect">
            <a:avLst/>
          </a:prstGeom>
          <a:noFill/>
          <a:ln>
            <a:noFill/>
          </a:ln>
        </p:spPr>
        <p:txBody>
          <a:bodyPr spcFirstLastPara="1" wrap="square" lIns="91425" tIns="91425" rIns="91425" bIns="91425" anchor="t" anchorCtr="0">
            <a:noAutofit/>
          </a:bodyPr>
          <a:lstStyle/>
          <a:p>
            <a:pPr marL="0" lvl="0" indent="0" rtl="0">
              <a:lnSpc>
                <a:spcPct val="150000"/>
              </a:lnSpc>
              <a:spcBef>
                <a:spcPts val="0"/>
              </a:spcBef>
              <a:spcAft>
                <a:spcPts val="0"/>
              </a:spcAft>
              <a:buNone/>
            </a:pPr>
            <a:r>
              <a:rPr lang="en" sz="1100"/>
              <a:t>Smallbusiness.chron.com, (2018), ‘Six benefits of internet marketing’, [Online], Available: </a:t>
            </a:r>
            <a:r>
              <a:rPr lang="en" sz="1100" u="sng">
                <a:solidFill>
                  <a:schemeClr val="hlink"/>
                </a:solidFill>
                <a:hlinkClick r:id="rId3"/>
              </a:rPr>
              <a:t>http://smallbusiness.chron.com/six-benefits-internet-marketing-31382.html</a:t>
            </a:r>
            <a:r>
              <a:rPr lang="en" sz="1100"/>
              <a:t>, [Accessed Date - 2018, April, 12th]. </a:t>
            </a:r>
            <a:endParaRPr sz="1100"/>
          </a:p>
          <a:p>
            <a:pPr marL="0" lvl="0" indent="0" rtl="0">
              <a:lnSpc>
                <a:spcPct val="150000"/>
              </a:lnSpc>
              <a:spcBef>
                <a:spcPts val="0"/>
              </a:spcBef>
              <a:spcAft>
                <a:spcPts val="0"/>
              </a:spcAft>
              <a:buNone/>
            </a:pPr>
            <a:r>
              <a:rPr lang="en" sz="1100"/>
              <a:t>Pew Research Center: Internet, Science &amp; Tech, (2018), ‘Social Media Use in 2018’, [Online], Available: </a:t>
            </a:r>
            <a:r>
              <a:rPr lang="en" sz="1100" u="sng">
                <a:solidFill>
                  <a:schemeClr val="hlink"/>
                </a:solidFill>
                <a:hlinkClick r:id="rId4"/>
              </a:rPr>
              <a:t>http://www.pewinternet.org/2018/03/01/social-media-use-in-2018/</a:t>
            </a:r>
            <a:r>
              <a:rPr lang="en" sz="1100"/>
              <a:t>, [Accessed Date - 2018, April, 12th].</a:t>
            </a:r>
            <a:endParaRPr sz="1100"/>
          </a:p>
          <a:p>
            <a:pPr marL="0" lvl="0" indent="0" rtl="0">
              <a:lnSpc>
                <a:spcPct val="150000"/>
              </a:lnSpc>
              <a:spcBef>
                <a:spcPts val="0"/>
              </a:spcBef>
              <a:spcAft>
                <a:spcPts val="0"/>
              </a:spcAft>
              <a:buNone/>
            </a:pPr>
            <a:r>
              <a:rPr lang="en" sz="1100"/>
              <a:t>Bbpress.co.uk, (2018), ‘Advantages and Disadvantages Of Leaflet Advertising in 2018’, [Online], Available: </a:t>
            </a:r>
            <a:r>
              <a:rPr lang="en" sz="1100" u="sng">
                <a:solidFill>
                  <a:schemeClr val="hlink"/>
                </a:solidFill>
                <a:hlinkClick r:id="rId5"/>
              </a:rPr>
              <a:t>https://www.bbpress.co.uk/news/advantages-and-disadvantages-of-leaflets-for-advertising-in-2017</a:t>
            </a:r>
            <a:r>
              <a:rPr lang="en" sz="1100"/>
              <a:t>, [Accessed Date - 2018, April, 17th].</a:t>
            </a:r>
            <a:endParaRPr sz="1100"/>
          </a:p>
          <a:p>
            <a:pPr marL="0" lvl="0" indent="0" rtl="0">
              <a:lnSpc>
                <a:spcPct val="150000"/>
              </a:lnSpc>
              <a:spcBef>
                <a:spcPts val="0"/>
              </a:spcBef>
              <a:spcAft>
                <a:spcPts val="0"/>
              </a:spcAft>
              <a:buNone/>
            </a:pPr>
            <a:r>
              <a:rPr lang="en" sz="1100"/>
              <a:t>AllBusiness.com, (2018), ‘Television Advertising Pros and Cons | AllBusiness.com’, [Online]. Available: </a:t>
            </a:r>
            <a:r>
              <a:rPr lang="en" sz="1100" u="sng">
                <a:solidFill>
                  <a:schemeClr val="hlink"/>
                </a:solidFill>
                <a:hlinkClick r:id="rId6"/>
              </a:rPr>
              <a:t>https://www.allbusiness.com/television-advertising-pros-and-cons-2592-1.html</a:t>
            </a:r>
            <a:r>
              <a:rPr lang="en" sz="1100"/>
              <a:t>, [Accessed Date - 2018, April, 17th]. </a:t>
            </a:r>
            <a:endParaRPr sz="1100"/>
          </a:p>
          <a:p>
            <a:pPr marL="0" lvl="0" indent="0" rtl="0">
              <a:lnSpc>
                <a:spcPct val="150000"/>
              </a:lnSpc>
              <a:spcBef>
                <a:spcPts val="0"/>
              </a:spcBef>
              <a:spcAft>
                <a:spcPts val="0"/>
              </a:spcAft>
              <a:buNone/>
            </a:pPr>
            <a:r>
              <a:rPr lang="en" sz="1100"/>
              <a:t>Linkedin, (2015), ‘The importance of marketing for the success of a buisness’, [Online]. Available: </a:t>
            </a:r>
            <a:r>
              <a:rPr lang="en" sz="1100" u="sng">
                <a:solidFill>
                  <a:schemeClr val="hlink"/>
                </a:solidFill>
                <a:hlinkClick r:id="rId7"/>
              </a:rPr>
              <a:t>https://www.linkedin.com/pulse/importance-marketing-success-business-jamal-eddine</a:t>
            </a:r>
            <a:r>
              <a:rPr lang="en" sz="1100"/>
              <a:t>, [Accessed Date - 2018, April, 23rd]. </a:t>
            </a:r>
            <a:endParaRPr sz="1100"/>
          </a:p>
          <a:p>
            <a:pPr marL="0" lvl="0" indent="0" rtl="0">
              <a:lnSpc>
                <a:spcPct val="150000"/>
              </a:lnSpc>
              <a:spcBef>
                <a:spcPts val="0"/>
              </a:spcBef>
              <a:spcAft>
                <a:spcPts val="0"/>
              </a:spcAft>
              <a:buNone/>
            </a:pPr>
            <a:r>
              <a:rPr lang="en" sz="1100"/>
              <a:t>Simplymorzine, (2018), ‘Summer activity holidays in Morzine’, [Online]. Available: </a:t>
            </a:r>
            <a:r>
              <a:rPr lang="en" sz="1100" u="sng">
                <a:solidFill>
                  <a:schemeClr val="hlink"/>
                </a:solidFill>
                <a:hlinkClick r:id="rId8"/>
              </a:rPr>
              <a:t>https://www.simply-morzine.co.uk</a:t>
            </a:r>
            <a:r>
              <a:rPr lang="en" sz="1100"/>
              <a:t>, [Accessed Date - 2018, April, 24th]. </a:t>
            </a:r>
            <a:endParaRPr sz="12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Shape 23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236" name="Shape 236"/>
          <p:cNvSpPr txBox="1"/>
          <p:nvPr/>
        </p:nvSpPr>
        <p:spPr>
          <a:xfrm>
            <a:off x="1041600" y="1852775"/>
            <a:ext cx="6913200" cy="2580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4800"/>
              <a:t>Thank you for listening! </a:t>
            </a:r>
            <a:endParaRPr sz="4800"/>
          </a:p>
          <a:p>
            <a:pPr marL="0" lvl="0" indent="0" algn="ctr">
              <a:spcBef>
                <a:spcPts val="0"/>
              </a:spcBef>
              <a:spcAft>
                <a:spcPts val="0"/>
              </a:spcAft>
              <a:buNone/>
            </a:pPr>
            <a:r>
              <a:rPr lang="en" sz="4800"/>
              <a:t>Any Questions? </a:t>
            </a:r>
            <a:endParaRPr sz="4800"/>
          </a:p>
        </p:txBody>
      </p:sp>
      <p:pic>
        <p:nvPicPr>
          <p:cNvPr id="237" name="Shape 237" descr="Image result for question mark no background"/>
          <p:cNvPicPr preferRelativeResize="0"/>
          <p:nvPr/>
        </p:nvPicPr>
        <p:blipFill>
          <a:blip r:embed="rId3">
            <a:alphaModFix/>
          </a:blip>
          <a:stretch>
            <a:fillRect/>
          </a:stretch>
        </p:blipFill>
        <p:spPr>
          <a:xfrm>
            <a:off x="6837600" y="2928925"/>
            <a:ext cx="2071675" cy="2071675"/>
          </a:xfrm>
          <a:prstGeom prst="rect">
            <a:avLst/>
          </a:prstGeom>
          <a:noFill/>
          <a:ln>
            <a:noFill/>
          </a:ln>
        </p:spPr>
      </p:pic>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3583</Words>
  <Application>Microsoft Macintosh PowerPoint</Application>
  <PresentationFormat>On-screen Show (16:9)</PresentationFormat>
  <Paragraphs>251</Paragraphs>
  <Slides>23</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Roboto</vt:lpstr>
      <vt:lpstr>Merriweather</vt:lpstr>
      <vt:lpstr>Georgia</vt:lpstr>
      <vt:lpstr>Paradigm</vt:lpstr>
      <vt:lpstr>The Communications Mix</vt:lpstr>
      <vt:lpstr>Marketing Objectives</vt:lpstr>
      <vt:lpstr>Itinerary Summary</vt:lpstr>
      <vt:lpstr>Introduction to Integrated Marketing Communications (IMC)</vt:lpstr>
      <vt:lpstr>Competitors</vt:lpstr>
      <vt:lpstr>Company Tagline</vt:lpstr>
      <vt:lpstr>Branding</vt:lpstr>
      <vt:lpstr>Promotional Video</vt:lpstr>
      <vt:lpstr>Our Target Market</vt:lpstr>
      <vt:lpstr>Marketing Communications</vt:lpstr>
      <vt:lpstr>PowerPoint Presentation</vt:lpstr>
      <vt:lpstr>PowerPoint Presentation</vt:lpstr>
      <vt:lpstr>Marketing Communications</vt:lpstr>
      <vt:lpstr>Our Newspaper Article</vt:lpstr>
      <vt:lpstr>Marketing Communication</vt:lpstr>
      <vt:lpstr>Our Leaflet</vt:lpstr>
      <vt:lpstr>Marketing Communications</vt:lpstr>
      <vt:lpstr>TV News Advert</vt:lpstr>
      <vt:lpstr>Conclusion</vt:lpstr>
      <vt:lpstr>Bibliography</vt:lpstr>
      <vt:lpstr>Reference List</vt:lpstr>
      <vt:lpstr>Reference List</vt:lpstr>
      <vt:lpstr>PowerPoint Presentation</vt:lpstr>
    </vt:vector>
  </TitlesOfParts>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Communications Mix</dc:title>
  <cp:lastModifiedBy>Millie George</cp:lastModifiedBy>
  <cp:revision>1</cp:revision>
  <dcterms:modified xsi:type="dcterms:W3CDTF">2018-05-12T10:22:18Z</dcterms:modified>
</cp:coreProperties>
</file>