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0" d="100"/>
          <a:sy n="70" d="100"/>
        </p:scale>
        <p:origin x="71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16417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south/our-work/mental-health/early-intervention-in-psychosis/" TargetMode="External"/><Relationship Id="rId3" Type="http://schemas.openxmlformats.org/officeDocument/2006/relationships/hyperlink" Target="https://www.mentalhealth.org.uk/explore-mental-health/a-z-topics/stigma-and-discrimination" TargetMode="External"/><Relationship Id="rId7" Type="http://schemas.openxmlformats.org/officeDocument/2006/relationships/hyperlink" Target="https://www.england.nhs.uk/mental-health/adults/cmh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alkspace.com/blog/history-inhumane-mental-health-treatments/" TargetMode="External"/><Relationship Id="rId5" Type="http://schemas.openxmlformats.org/officeDocument/2006/relationships/hyperlink" Target="https://www.longtermplan.nhs.uk/" TargetMode="External"/><Relationship Id="rId10" Type="http://schemas.openxmlformats.org/officeDocument/2006/relationships/hyperlink" Target="https://www.parliament.uk/business/publications/research/key-issues-parliament-2015/social-change/mental-health-stigma/" TargetMode="External"/><Relationship Id="rId4" Type="http://schemas.openxmlformats.org/officeDocument/2006/relationships/hyperlink" Target="https://www.nice.org.uk/guidance/cg178" TargetMode="External"/><Relationship Id="rId9" Type="http://schemas.openxmlformats.org/officeDocument/2006/relationships/hyperlink" Target="https://psychcentral.com/schizophrenia/history-of-schizophren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3A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366760" y="1234440"/>
            <a:ext cx="3291840" cy="3291840"/>
          </a:xfrm>
          <a:prstGeom prst="ellipse">
            <a:avLst/>
          </a:prstGeom>
          <a:solidFill>
            <a:srgbClr val="24504C"/>
          </a:solidFill>
          <a:ln/>
        </p:spPr>
      </p:sp>
      <p:sp>
        <p:nvSpPr>
          <p:cNvPr id="3" name="Shape 1"/>
          <p:cNvSpPr/>
          <p:nvPr/>
        </p:nvSpPr>
        <p:spPr>
          <a:xfrm>
            <a:off x="8915400" y="1783080"/>
            <a:ext cx="2194560" cy="2194560"/>
          </a:xfrm>
          <a:prstGeom prst="ellipse">
            <a:avLst/>
          </a:prstGeom>
          <a:solidFill>
            <a:srgbClr val="84B59F"/>
          </a:solidFill>
          <a:ln/>
        </p:spPr>
      </p:sp>
      <p:pic>
        <p:nvPicPr>
          <p:cNvPr id="4" name="Image 0" descr="/home/claude/poster/icon_brai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040" y="2331720"/>
            <a:ext cx="1097280" cy="10972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40080" y="1005840"/>
            <a:ext cx="7315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kern="0" spc="20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 1 · ACADEMIC POSTER </a:t>
            </a:r>
            <a:endParaRPr lang="en-US" sz="1400" dirty="0"/>
          </a:p>
        </p:txBody>
      </p:sp>
      <p:sp>
        <p:nvSpPr>
          <p:cNvPr id="6" name="Text 3"/>
          <p:cNvSpPr/>
          <p:nvPr/>
        </p:nvSpPr>
        <p:spPr>
          <a:xfrm>
            <a:off x="640080" y="1417320"/>
            <a:ext cx="740664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38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Schizophrenia: A Critical Examination of the Historical and Contemporary Treatment and Provision of Care</a:t>
            </a:r>
            <a:endParaRPr lang="en-US" sz="3200" dirty="0"/>
          </a:p>
        </p:txBody>
      </p:sp>
      <p:sp>
        <p:nvSpPr>
          <p:cNvPr id="8" name="Shape 5"/>
          <p:cNvSpPr/>
          <p:nvPr/>
        </p:nvSpPr>
        <p:spPr>
          <a:xfrm>
            <a:off x="640080" y="4160520"/>
            <a:ext cx="6035040" cy="0"/>
          </a:xfrm>
          <a:prstGeom prst="line">
            <a:avLst/>
          </a:prstGeom>
          <a:noFill/>
          <a:ln w="19050">
            <a:solidFill>
              <a:srgbClr val="84B59F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640080" y="4434840"/>
            <a:ext cx="6400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Name:  </a:t>
            </a:r>
            <a:r>
              <a:rPr lang="en-US" sz="1500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Sobia</a:t>
            </a:r>
            <a:r>
              <a:rPr lang="en-US" sz="1500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Naveed 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640080" y="4873752"/>
            <a:ext cx="6400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 </a:t>
            </a:r>
            <a:r>
              <a:rPr lang="en-US" sz="1500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2316438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640080" y="5312664"/>
            <a:ext cx="6400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Code: </a:t>
            </a:r>
            <a:r>
              <a:rPr lang="en-US" sz="1500" b="1" dirty="0" smtClean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500" b="1" dirty="0" smtClean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BMHP6029</a:t>
            </a:r>
            <a:r>
              <a:rPr lang="en-US" sz="1500" b="1" dirty="0" smtClean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500" dirty="0"/>
          </a:p>
        </p:txBody>
      </p:sp>
      <p:sp>
        <p:nvSpPr>
          <p:cNvPr id="12" name="Text 9"/>
          <p:cNvSpPr/>
          <p:nvPr/>
        </p:nvSpPr>
        <p:spPr>
          <a:xfrm>
            <a:off x="640080" y="61264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201168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5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POSTER PAGE 1 OF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365760" y="420624"/>
            <a:ext cx="113385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Historical Foundations of Schizophrenia Care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365759" y="1170431"/>
            <a:ext cx="3749041" cy="1576687"/>
          </a:xfrm>
          <a:prstGeom prst="roundRect">
            <a:avLst>
              <a:gd name="adj" fmla="val 5161"/>
            </a:avLst>
          </a:prstGeom>
          <a:solidFill>
            <a:srgbClr val="EAF2EC"/>
          </a:solidFill>
          <a:ln w="9525">
            <a:solidFill>
              <a:srgbClr val="4F7C82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530352" y="1335024"/>
            <a:ext cx="365760" cy="365760"/>
          </a:xfrm>
          <a:prstGeom prst="ellipse">
            <a:avLst/>
          </a:prstGeom>
          <a:solidFill>
            <a:srgbClr val="4F7C82"/>
          </a:solidFill>
          <a:ln/>
        </p:spPr>
      </p:sp>
      <p:pic>
        <p:nvPicPr>
          <p:cNvPr id="6" name="Image 0" descr="/home/claude/poster/icon_brai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819" y="1415491"/>
            <a:ext cx="204826" cy="20482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005840" y="1307592"/>
            <a:ext cx="2862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548640" y="1755648"/>
            <a:ext cx="3273552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Schizophrenia is classified under ICD-11 Chapter 6, code 6A20 (WHO, 2022).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About 1% of people develop psychosis/schizophrenia in their lifetime, typically in young adulthood (NICE, 2014).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poster traces the shift from custodial containment to recovery-focused care.</a:t>
            </a:r>
            <a:endParaRPr lang="en-US" sz="1050" dirty="0"/>
          </a:p>
        </p:txBody>
      </p:sp>
      <p:sp>
        <p:nvSpPr>
          <p:cNvPr id="9" name="Shape 6"/>
          <p:cNvSpPr/>
          <p:nvPr/>
        </p:nvSpPr>
        <p:spPr>
          <a:xfrm>
            <a:off x="365760" y="2788920"/>
            <a:ext cx="3639312" cy="3776472"/>
          </a:xfrm>
          <a:prstGeom prst="roundRect">
            <a:avLst>
              <a:gd name="adj" fmla="val 2010"/>
            </a:avLst>
          </a:prstGeom>
          <a:solidFill>
            <a:srgbClr val="EAF2EC"/>
          </a:solidFill>
          <a:ln w="9525">
            <a:solidFill>
              <a:srgbClr val="4F7C82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530352" y="2953512"/>
            <a:ext cx="365760" cy="365760"/>
          </a:xfrm>
          <a:prstGeom prst="ellipse">
            <a:avLst/>
          </a:prstGeom>
          <a:solidFill>
            <a:srgbClr val="4F7C82"/>
          </a:solidFill>
          <a:ln/>
        </p:spPr>
      </p:sp>
      <p:pic>
        <p:nvPicPr>
          <p:cNvPr id="11" name="Image 1" descr="/home/claude/poster/icon_doct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819" y="3033979"/>
            <a:ext cx="204826" cy="204826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005840" y="2926080"/>
            <a:ext cx="2862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Schizophrenia?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548640" y="3374136"/>
            <a:ext cx="3273552" cy="3063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ICD-11 removed ICD-10 subtypes (paranoid, hebephrenic, catatonic), replacing them with symptom and course specifiers for a more individualised diagnosis (EMJ Reviews, 2025).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features: hallucinations, delusions, disorganised thinking/behaviour, and negative symptoms such as blunted affect.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Catatonia is now an independent ICD-11 diagnosis, not a schizophrenia subtype, reflecting its cross-diagnostic nature.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with psychosis face markedly reduced life expectancy, underlining the urgency of effective, early care (PMC, 2021).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Course specifiers (first episode, multiple episodes, continuous) capture how symptoms evolve over time, supporting more tailored treatment planning.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4261104" y="1170432"/>
            <a:ext cx="3675888" cy="2478024"/>
          </a:xfrm>
          <a:prstGeom prst="roundRect">
            <a:avLst>
              <a:gd name="adj" fmla="val 3137"/>
            </a:avLst>
          </a:prstGeom>
          <a:solidFill>
            <a:srgbClr val="F7EAE5"/>
          </a:solidFill>
          <a:ln w="9525">
            <a:solidFill>
              <a:srgbClr val="B5502E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4425696" y="1335024"/>
            <a:ext cx="365760" cy="365760"/>
          </a:xfrm>
          <a:prstGeom prst="ellipse">
            <a:avLst/>
          </a:prstGeom>
          <a:solidFill>
            <a:srgbClr val="B5502E"/>
          </a:solidFill>
          <a:ln/>
        </p:spPr>
      </p:sp>
      <p:pic>
        <p:nvPicPr>
          <p:cNvPr id="16" name="Image 2" descr="/home/claude/poster/icon_history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6163" y="1415491"/>
            <a:ext cx="204826" cy="204826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4901184" y="1307592"/>
            <a:ext cx="2862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Historical Understanding</a:t>
            </a:r>
            <a:endParaRPr lang="en-US" sz="1300" dirty="0"/>
          </a:p>
        </p:txBody>
      </p:sp>
      <p:sp>
        <p:nvSpPr>
          <p:cNvPr id="18" name="Text 13"/>
          <p:cNvSpPr/>
          <p:nvPr/>
        </p:nvSpPr>
        <p:spPr>
          <a:xfrm>
            <a:off x="4443984" y="1755648"/>
            <a:ext cx="3273552" cy="1618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Before 1800, people experiencing 'madness' often lived on the streets or were confined in asylums, jails or workhouses.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medieval Europe some were tolerated as 'holy fools'; from the 1600s, stigma once attached to leprosy transferred onto mental illness (Mentalhealth.com, 2024).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Kraepelin's classification of psychotic syndromes and Bleuler's 1911 coining of 'schizophrenia' shaped 20th-century psychiatry (EMJ Reviews, 2025).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Institutions like Bethlem Royal Hospital ('Bedlam') became notorious for overcrowding and containment rather than treatment.</a:t>
            </a:r>
            <a:endParaRPr lang="en-US" sz="1050" dirty="0"/>
          </a:p>
        </p:txBody>
      </p:sp>
      <p:sp>
        <p:nvSpPr>
          <p:cNvPr id="19" name="Shape 14"/>
          <p:cNvSpPr/>
          <p:nvPr/>
        </p:nvSpPr>
        <p:spPr>
          <a:xfrm>
            <a:off x="4261104" y="3703320"/>
            <a:ext cx="3675888" cy="3090672"/>
          </a:xfrm>
          <a:prstGeom prst="roundRect">
            <a:avLst>
              <a:gd name="adj" fmla="val 2556"/>
            </a:avLst>
          </a:prstGeom>
          <a:solidFill>
            <a:srgbClr val="F7EAE5"/>
          </a:solidFill>
          <a:ln w="9525">
            <a:solidFill>
              <a:srgbClr val="B5502E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4425696" y="3867912"/>
            <a:ext cx="365760" cy="365760"/>
          </a:xfrm>
          <a:prstGeom prst="ellipse">
            <a:avLst/>
          </a:prstGeom>
          <a:solidFill>
            <a:srgbClr val="B5502E"/>
          </a:solidFill>
          <a:ln/>
        </p:spPr>
      </p:sp>
      <p:pic>
        <p:nvPicPr>
          <p:cNvPr id="21" name="Image 3" descr="/home/claude/poster/icon_hospital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6163" y="3948379"/>
            <a:ext cx="204826" cy="204826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4901184" y="3840480"/>
            <a:ext cx="2862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Historical Treatment &amp; Care</a:t>
            </a:r>
            <a:endParaRPr lang="en-US" sz="1300" dirty="0"/>
          </a:p>
        </p:txBody>
      </p:sp>
      <p:sp>
        <p:nvSpPr>
          <p:cNvPr id="23" name="Text 17"/>
          <p:cNvSpPr/>
          <p:nvPr/>
        </p:nvSpPr>
        <p:spPr>
          <a:xfrm>
            <a:off x="4443984" y="4288536"/>
            <a:ext cx="3273552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Asylums prioritised containment: strait-jackets, isolation and neglect were common (Mentalhealth.com, 2024).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Insulin coma therapy induced daily comas via high-dose insulin; by 1941, 72% of US asylums used it (Talkspace, 2023).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Metrazol shock and early ECT induced seizures intended to interrupt psychotic symptoms.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Lobotomy, pioneered by Egas Moniz and popularised by Walter Freeman, severed frontal-lobe connections; ~50,000 were performed in the US (Talkspace, 2023).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Chlorpromazine (1952), the first antipsychotic, triggered deinstitutionalisation from the 1960s (Psych Central, 2025).</a:t>
            </a:r>
            <a:endParaRPr lang="en-US" sz="1050" dirty="0"/>
          </a:p>
        </p:txBody>
      </p:sp>
      <p:sp>
        <p:nvSpPr>
          <p:cNvPr id="24" name="Shape 18"/>
          <p:cNvSpPr/>
          <p:nvPr/>
        </p:nvSpPr>
        <p:spPr>
          <a:xfrm>
            <a:off x="8156448" y="1170432"/>
            <a:ext cx="3639312" cy="3063240"/>
          </a:xfrm>
          <a:prstGeom prst="roundRect">
            <a:avLst>
              <a:gd name="adj" fmla="val 2388"/>
            </a:avLst>
          </a:prstGeom>
          <a:solidFill>
            <a:srgbClr val="EAF2EC"/>
          </a:solidFill>
          <a:ln w="9525">
            <a:solidFill>
              <a:srgbClr val="4F7C82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25" name="Shape 19"/>
          <p:cNvSpPr/>
          <p:nvPr/>
        </p:nvSpPr>
        <p:spPr>
          <a:xfrm>
            <a:off x="8321040" y="1335024"/>
            <a:ext cx="365760" cy="365760"/>
          </a:xfrm>
          <a:prstGeom prst="ellipse">
            <a:avLst/>
          </a:prstGeom>
          <a:solidFill>
            <a:srgbClr val="4F7C82"/>
          </a:solidFill>
          <a:ln/>
        </p:spPr>
      </p:sp>
      <p:pic>
        <p:nvPicPr>
          <p:cNvPr id="26" name="Image 4" descr="/home/claude/poster/icon_calendar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01507" y="1415491"/>
            <a:ext cx="204826" cy="204826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8796528" y="1307592"/>
            <a:ext cx="2816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Timeline of Care</a:t>
            </a:r>
            <a:endParaRPr lang="en-US" sz="1300" dirty="0"/>
          </a:p>
        </p:txBody>
      </p:sp>
      <p:sp>
        <p:nvSpPr>
          <p:cNvPr id="28" name="Shape 21"/>
          <p:cNvSpPr/>
          <p:nvPr/>
        </p:nvSpPr>
        <p:spPr>
          <a:xfrm>
            <a:off x="8723376" y="1856232"/>
            <a:ext cx="0" cy="2096589"/>
          </a:xfrm>
          <a:prstGeom prst="line">
            <a:avLst/>
          </a:prstGeom>
          <a:noFill/>
          <a:ln w="19050">
            <a:solidFill>
              <a:srgbClr val="4F7C82"/>
            </a:solidFill>
            <a:prstDash val="solid"/>
          </a:ln>
        </p:spPr>
      </p:sp>
      <p:sp>
        <p:nvSpPr>
          <p:cNvPr id="29" name="Shape 22"/>
          <p:cNvSpPr/>
          <p:nvPr/>
        </p:nvSpPr>
        <p:spPr>
          <a:xfrm>
            <a:off x="8668512" y="1856232"/>
            <a:ext cx="109728" cy="109728"/>
          </a:xfrm>
          <a:prstGeom prst="ellipse">
            <a:avLst/>
          </a:prstGeom>
          <a:solidFill>
            <a:srgbClr val="B5502E"/>
          </a:solidFill>
          <a:ln/>
        </p:spPr>
      </p:sp>
      <p:sp>
        <p:nvSpPr>
          <p:cNvPr id="30" name="Text 23"/>
          <p:cNvSpPr/>
          <p:nvPr/>
        </p:nvSpPr>
        <p:spPr>
          <a:xfrm>
            <a:off x="8321040" y="1746504"/>
            <a:ext cx="32918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b="1" dirty="0">
                <a:solidFill>
                  <a:srgbClr val="B55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1911</a:t>
            </a:r>
            <a:endParaRPr lang="en-US" sz="750" dirty="0"/>
          </a:p>
        </p:txBody>
      </p:sp>
      <p:sp>
        <p:nvSpPr>
          <p:cNvPr id="31" name="Text 24"/>
          <p:cNvSpPr/>
          <p:nvPr/>
        </p:nvSpPr>
        <p:spPr>
          <a:xfrm>
            <a:off x="8869680" y="1728216"/>
            <a:ext cx="279806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Bleuler coins 'schizophrenia'</a:t>
            </a:r>
            <a:endParaRPr lang="en-US" sz="950" dirty="0"/>
          </a:p>
        </p:txBody>
      </p:sp>
      <p:sp>
        <p:nvSpPr>
          <p:cNvPr id="32" name="Shape 25"/>
          <p:cNvSpPr/>
          <p:nvPr/>
        </p:nvSpPr>
        <p:spPr>
          <a:xfrm>
            <a:off x="8668512" y="2182803"/>
            <a:ext cx="109728" cy="109728"/>
          </a:xfrm>
          <a:prstGeom prst="ellipse">
            <a:avLst/>
          </a:prstGeom>
          <a:solidFill>
            <a:srgbClr val="B5502E"/>
          </a:solidFill>
          <a:ln/>
        </p:spPr>
      </p:sp>
      <p:sp>
        <p:nvSpPr>
          <p:cNvPr id="33" name="Text 26"/>
          <p:cNvSpPr/>
          <p:nvPr/>
        </p:nvSpPr>
        <p:spPr>
          <a:xfrm>
            <a:off x="8321040" y="2073075"/>
            <a:ext cx="32918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b="1" dirty="0">
                <a:solidFill>
                  <a:srgbClr val="B55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1930s–60s</a:t>
            </a:r>
            <a:endParaRPr lang="en-US" sz="750" dirty="0"/>
          </a:p>
        </p:txBody>
      </p:sp>
      <p:sp>
        <p:nvSpPr>
          <p:cNvPr id="34" name="Text 27"/>
          <p:cNvSpPr/>
          <p:nvPr/>
        </p:nvSpPr>
        <p:spPr>
          <a:xfrm>
            <a:off x="8869680" y="2054787"/>
            <a:ext cx="279806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Insulin coma &amp; metrazol shock</a:t>
            </a:r>
            <a:endParaRPr lang="en-US" sz="950" dirty="0"/>
          </a:p>
        </p:txBody>
      </p:sp>
      <p:sp>
        <p:nvSpPr>
          <p:cNvPr id="35" name="Shape 28"/>
          <p:cNvSpPr/>
          <p:nvPr/>
        </p:nvSpPr>
        <p:spPr>
          <a:xfrm>
            <a:off x="8668512" y="2509375"/>
            <a:ext cx="109728" cy="109728"/>
          </a:xfrm>
          <a:prstGeom prst="ellipse">
            <a:avLst/>
          </a:prstGeom>
          <a:solidFill>
            <a:srgbClr val="B5502E"/>
          </a:solidFill>
          <a:ln/>
        </p:spPr>
      </p:sp>
      <p:sp>
        <p:nvSpPr>
          <p:cNvPr id="36" name="Text 29"/>
          <p:cNvSpPr/>
          <p:nvPr/>
        </p:nvSpPr>
        <p:spPr>
          <a:xfrm>
            <a:off x="8321040" y="2399647"/>
            <a:ext cx="32918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b="1" dirty="0">
                <a:solidFill>
                  <a:srgbClr val="B55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1940s–50s</a:t>
            </a:r>
            <a:endParaRPr lang="en-US" sz="750" dirty="0"/>
          </a:p>
        </p:txBody>
      </p:sp>
      <p:sp>
        <p:nvSpPr>
          <p:cNvPr id="37" name="Text 30"/>
          <p:cNvSpPr/>
          <p:nvPr/>
        </p:nvSpPr>
        <p:spPr>
          <a:xfrm>
            <a:off x="8869680" y="2381359"/>
            <a:ext cx="279806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Lobotomy widely performed</a:t>
            </a:r>
            <a:endParaRPr lang="en-US" sz="950" dirty="0"/>
          </a:p>
        </p:txBody>
      </p:sp>
      <p:sp>
        <p:nvSpPr>
          <p:cNvPr id="38" name="Shape 31"/>
          <p:cNvSpPr/>
          <p:nvPr/>
        </p:nvSpPr>
        <p:spPr>
          <a:xfrm>
            <a:off x="8668512" y="2835946"/>
            <a:ext cx="109728" cy="109728"/>
          </a:xfrm>
          <a:prstGeom prst="ellipse">
            <a:avLst/>
          </a:prstGeom>
          <a:solidFill>
            <a:srgbClr val="B5502E"/>
          </a:solidFill>
          <a:ln/>
        </p:spPr>
      </p:sp>
      <p:sp>
        <p:nvSpPr>
          <p:cNvPr id="39" name="Text 32"/>
          <p:cNvSpPr/>
          <p:nvPr/>
        </p:nvSpPr>
        <p:spPr>
          <a:xfrm>
            <a:off x="8321040" y="2726218"/>
            <a:ext cx="32918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b="1" dirty="0">
                <a:solidFill>
                  <a:srgbClr val="B55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1952</a:t>
            </a:r>
            <a:endParaRPr lang="en-US" sz="750" dirty="0"/>
          </a:p>
        </p:txBody>
      </p:sp>
      <p:sp>
        <p:nvSpPr>
          <p:cNvPr id="40" name="Text 33"/>
          <p:cNvSpPr/>
          <p:nvPr/>
        </p:nvSpPr>
        <p:spPr>
          <a:xfrm>
            <a:off x="8869680" y="2707930"/>
            <a:ext cx="279806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Chlorpromazine — first antipsychotic</a:t>
            </a:r>
            <a:endParaRPr lang="en-US" sz="950" dirty="0"/>
          </a:p>
        </p:txBody>
      </p:sp>
      <p:sp>
        <p:nvSpPr>
          <p:cNvPr id="41" name="Shape 34"/>
          <p:cNvSpPr/>
          <p:nvPr/>
        </p:nvSpPr>
        <p:spPr>
          <a:xfrm>
            <a:off x="8668512" y="3162518"/>
            <a:ext cx="109728" cy="109728"/>
          </a:xfrm>
          <a:prstGeom prst="ellipse">
            <a:avLst/>
          </a:prstGeom>
          <a:solidFill>
            <a:srgbClr val="B5502E"/>
          </a:solidFill>
          <a:ln/>
        </p:spPr>
      </p:sp>
      <p:sp>
        <p:nvSpPr>
          <p:cNvPr id="42" name="Text 35"/>
          <p:cNvSpPr/>
          <p:nvPr/>
        </p:nvSpPr>
        <p:spPr>
          <a:xfrm>
            <a:off x="8321040" y="3052790"/>
            <a:ext cx="32918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b="1" dirty="0">
                <a:solidFill>
                  <a:srgbClr val="B55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1960s–90s</a:t>
            </a:r>
            <a:endParaRPr lang="en-US" sz="750" dirty="0"/>
          </a:p>
        </p:txBody>
      </p:sp>
      <p:sp>
        <p:nvSpPr>
          <p:cNvPr id="43" name="Text 36"/>
          <p:cNvSpPr/>
          <p:nvPr/>
        </p:nvSpPr>
        <p:spPr>
          <a:xfrm>
            <a:off x="8869680" y="3034502"/>
            <a:ext cx="279806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Deinstitutionalisation begins</a:t>
            </a:r>
            <a:endParaRPr lang="en-US" sz="950" dirty="0"/>
          </a:p>
        </p:txBody>
      </p:sp>
      <p:sp>
        <p:nvSpPr>
          <p:cNvPr id="44" name="Shape 37"/>
          <p:cNvSpPr/>
          <p:nvPr/>
        </p:nvSpPr>
        <p:spPr>
          <a:xfrm>
            <a:off x="8668512" y="3489089"/>
            <a:ext cx="109728" cy="109728"/>
          </a:xfrm>
          <a:prstGeom prst="ellipse">
            <a:avLst/>
          </a:prstGeom>
          <a:solidFill>
            <a:srgbClr val="B5502E"/>
          </a:solidFill>
          <a:ln/>
        </p:spPr>
      </p:sp>
      <p:sp>
        <p:nvSpPr>
          <p:cNvPr id="45" name="Text 38"/>
          <p:cNvSpPr/>
          <p:nvPr/>
        </p:nvSpPr>
        <p:spPr>
          <a:xfrm>
            <a:off x="8321040" y="3379361"/>
            <a:ext cx="32918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b="1" dirty="0">
                <a:solidFill>
                  <a:srgbClr val="B55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1983/2007</a:t>
            </a:r>
            <a:endParaRPr lang="en-US" sz="750" dirty="0"/>
          </a:p>
        </p:txBody>
      </p:sp>
      <p:sp>
        <p:nvSpPr>
          <p:cNvPr id="46" name="Text 39"/>
          <p:cNvSpPr/>
          <p:nvPr/>
        </p:nvSpPr>
        <p:spPr>
          <a:xfrm>
            <a:off x="8869680" y="3361073"/>
            <a:ext cx="279806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Health Act &amp; amendment</a:t>
            </a:r>
            <a:endParaRPr lang="en-US" sz="950" dirty="0"/>
          </a:p>
        </p:txBody>
      </p:sp>
      <p:sp>
        <p:nvSpPr>
          <p:cNvPr id="47" name="Shape 40"/>
          <p:cNvSpPr/>
          <p:nvPr/>
        </p:nvSpPr>
        <p:spPr>
          <a:xfrm>
            <a:off x="8668512" y="3815661"/>
            <a:ext cx="109728" cy="109728"/>
          </a:xfrm>
          <a:prstGeom prst="ellipse">
            <a:avLst/>
          </a:prstGeom>
          <a:solidFill>
            <a:srgbClr val="B5502E"/>
          </a:solidFill>
          <a:ln/>
        </p:spPr>
      </p:sp>
      <p:sp>
        <p:nvSpPr>
          <p:cNvPr id="48" name="Text 41"/>
          <p:cNvSpPr/>
          <p:nvPr/>
        </p:nvSpPr>
        <p:spPr>
          <a:xfrm>
            <a:off x="8321040" y="3705933"/>
            <a:ext cx="32918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b="1" dirty="0">
                <a:solidFill>
                  <a:srgbClr val="B55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2019</a:t>
            </a:r>
            <a:endParaRPr lang="en-US" sz="750" dirty="0"/>
          </a:p>
        </p:txBody>
      </p:sp>
      <p:sp>
        <p:nvSpPr>
          <p:cNvPr id="49" name="Text 42"/>
          <p:cNvSpPr/>
          <p:nvPr/>
        </p:nvSpPr>
        <p:spPr>
          <a:xfrm>
            <a:off x="8869680" y="3687645"/>
            <a:ext cx="279806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Long Term Plan community model</a:t>
            </a:r>
            <a:endParaRPr lang="en-US" sz="950" dirty="0"/>
          </a:p>
        </p:txBody>
      </p:sp>
      <p:sp>
        <p:nvSpPr>
          <p:cNvPr id="50" name="Shape 43"/>
          <p:cNvSpPr/>
          <p:nvPr/>
        </p:nvSpPr>
        <p:spPr>
          <a:xfrm>
            <a:off x="8156448" y="4434840"/>
            <a:ext cx="3639312" cy="2130552"/>
          </a:xfrm>
          <a:prstGeom prst="roundRect">
            <a:avLst>
              <a:gd name="adj" fmla="val 3756"/>
            </a:avLst>
          </a:prstGeom>
          <a:solidFill>
            <a:srgbClr val="F7EAE5"/>
          </a:solidFill>
          <a:ln w="9525">
            <a:solidFill>
              <a:srgbClr val="B5502E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51" name="Shape 44"/>
          <p:cNvSpPr/>
          <p:nvPr/>
        </p:nvSpPr>
        <p:spPr>
          <a:xfrm>
            <a:off x="8321040" y="4599432"/>
            <a:ext cx="365760" cy="365760"/>
          </a:xfrm>
          <a:prstGeom prst="ellipse">
            <a:avLst/>
          </a:prstGeom>
          <a:solidFill>
            <a:srgbClr val="B5502E"/>
          </a:solidFill>
          <a:ln/>
        </p:spPr>
      </p:sp>
      <p:pic>
        <p:nvPicPr>
          <p:cNvPr id="52" name="Image 5" descr="/home/claude/poster/icon_chart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01507" y="4679899"/>
            <a:ext cx="204826" cy="204826"/>
          </a:xfrm>
          <a:prstGeom prst="rect">
            <a:avLst/>
          </a:prstGeom>
        </p:spPr>
      </p:pic>
      <p:sp>
        <p:nvSpPr>
          <p:cNvPr id="53" name="Text 45"/>
          <p:cNvSpPr/>
          <p:nvPr/>
        </p:nvSpPr>
        <p:spPr>
          <a:xfrm>
            <a:off x="8796528" y="4572000"/>
            <a:ext cx="2862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Critical Analysis: Then vs Now</a:t>
            </a:r>
            <a:endParaRPr lang="en-US" sz="1300" dirty="0"/>
          </a:p>
        </p:txBody>
      </p:sp>
      <p:sp>
        <p:nvSpPr>
          <p:cNvPr id="54" name="Text 46"/>
          <p:cNvSpPr/>
          <p:nvPr/>
        </p:nvSpPr>
        <p:spPr>
          <a:xfrm>
            <a:off x="8339328" y="5020056"/>
            <a:ext cx="3273552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>
              <a:lnSpc>
                <a:spcPts val="1320"/>
              </a:lnSpc>
              <a:spcAft>
                <a:spcPts val="500"/>
              </a:spcAft>
              <a:buSzPct val="100000"/>
              <a:buChar char="•"/>
            </a:pPr>
            <a:r>
              <a:rPr lang="en-US" sz="97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Historical care prioritised containment and public safety over dignity and recovery.</a:t>
            </a:r>
            <a:endParaRPr lang="en-US" sz="970" dirty="0"/>
          </a:p>
          <a:p>
            <a:pPr marL="152400" indent="-152400">
              <a:lnSpc>
                <a:spcPts val="1320"/>
              </a:lnSpc>
              <a:spcAft>
                <a:spcPts val="500"/>
              </a:spcAft>
              <a:buSzPct val="100000"/>
              <a:buChar char="•"/>
            </a:pPr>
            <a:r>
              <a:rPr lang="en-US" sz="97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Lobotomy and insulin coma lacked robust evidence yet persisted through professional enthusiasm (PMC, 2022).</a:t>
            </a:r>
            <a:endParaRPr lang="en-US" sz="970" dirty="0"/>
          </a:p>
          <a:p>
            <a:pPr marL="152400" indent="-152400">
              <a:lnSpc>
                <a:spcPts val="1320"/>
              </a:lnSpc>
              <a:spcAft>
                <a:spcPts val="500"/>
              </a:spcAft>
              <a:buSzPct val="100000"/>
              <a:buChar char="•"/>
            </a:pPr>
            <a:r>
              <a:rPr lang="en-US" sz="97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Deinstitutionalisation improved autonomy but, without infrastructure, contributed to homelessness (Advance Study, 2026).</a:t>
            </a:r>
            <a:endParaRPr lang="en-US" sz="970" dirty="0"/>
          </a:p>
          <a:p>
            <a:pPr marL="152400" indent="-152400">
              <a:lnSpc>
                <a:spcPts val="1320"/>
              </a:lnSpc>
              <a:spcAft>
                <a:spcPts val="500"/>
              </a:spcAft>
              <a:buSzPct val="100000"/>
              <a:buChar char="•"/>
            </a:pPr>
            <a:r>
              <a:rPr lang="en-US" sz="97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Modern care (Poster Page 2) replaces custodial control with collaborative, community-based treatment.</a:t>
            </a:r>
            <a:endParaRPr lang="en-US" sz="970" dirty="0"/>
          </a:p>
        </p:txBody>
      </p:sp>
      <p:sp>
        <p:nvSpPr>
          <p:cNvPr id="56" name="Text 48"/>
          <p:cNvSpPr/>
          <p:nvPr/>
        </p:nvSpPr>
        <p:spPr>
          <a:xfrm>
            <a:off x="9601200" y="6565392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062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Page 1 of 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201168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5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POSTER PAGE 2 OF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365760" y="420624"/>
            <a:ext cx="113385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Contemporary Care, Context &amp; the Path Forward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389216" y="1272844"/>
            <a:ext cx="3689008" cy="3216859"/>
          </a:xfrm>
          <a:prstGeom prst="roundRect">
            <a:avLst>
              <a:gd name="adj" fmla="val 2388"/>
            </a:avLst>
          </a:prstGeom>
          <a:solidFill>
            <a:srgbClr val="EAF2EC"/>
          </a:solidFill>
          <a:ln w="9525">
            <a:solidFill>
              <a:srgbClr val="4F7C82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530352" y="1335024"/>
            <a:ext cx="365760" cy="365760"/>
          </a:xfrm>
          <a:prstGeom prst="ellipse">
            <a:avLst/>
          </a:prstGeom>
          <a:solidFill>
            <a:srgbClr val="4F7C82"/>
          </a:solidFill>
          <a:ln/>
        </p:spPr>
      </p:sp>
      <p:pic>
        <p:nvPicPr>
          <p:cNvPr id="6" name="Image 0" descr="/home/claude/poster/icon_pill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819" y="1415491"/>
            <a:ext cx="204826" cy="20482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005840" y="1307592"/>
            <a:ext cx="2862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Contemporary Treatment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548640" y="1755648"/>
            <a:ext cx="3273552" cy="2350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Antipsychotic medication is first-line, targeting positive symptoms such as hallucinations and delusions (NICE, 2014).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CBT for psychosis (CBTp) helps individuals reframe distressing beliefs and build coping strategies.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Family interventions reduce relapse by improving communication and reducing expressed emotion at home.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Occupational therapy and supported employment rebuild routines, skills and work participation (NICE/NG181, 2024).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Intervention in Psychosis (EIP) and Community Mental Health Teams deliver multidisciplinary, recovery-oriented care (NHS England, 2024).</a:t>
            </a:r>
            <a:endParaRPr lang="en-US" sz="1050" dirty="0"/>
          </a:p>
        </p:txBody>
      </p:sp>
      <p:sp>
        <p:nvSpPr>
          <p:cNvPr id="9" name="Shape 6"/>
          <p:cNvSpPr/>
          <p:nvPr/>
        </p:nvSpPr>
        <p:spPr>
          <a:xfrm>
            <a:off x="228600" y="4594529"/>
            <a:ext cx="3639312" cy="2130552"/>
          </a:xfrm>
          <a:prstGeom prst="roundRect">
            <a:avLst>
              <a:gd name="adj" fmla="val 3433"/>
            </a:avLst>
          </a:prstGeom>
          <a:solidFill>
            <a:srgbClr val="EAF2EC"/>
          </a:solidFill>
          <a:ln w="9525">
            <a:solidFill>
              <a:srgbClr val="4F7C82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530352" y="4599432"/>
            <a:ext cx="365760" cy="365760"/>
          </a:xfrm>
          <a:prstGeom prst="ellipse">
            <a:avLst/>
          </a:prstGeom>
          <a:solidFill>
            <a:srgbClr val="4F7C82"/>
          </a:solidFill>
          <a:ln/>
        </p:spPr>
      </p:sp>
      <p:pic>
        <p:nvPicPr>
          <p:cNvPr id="11" name="Image 1" descr="/home/claude/poster/icon_family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819" y="4679899"/>
            <a:ext cx="204826" cy="204826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005840" y="4572000"/>
            <a:ext cx="2862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 Context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548640" y="5020056"/>
            <a:ext cx="3273552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Family support and stable housing are strongly linked to better recovery outcomes.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Unemployment and social isolation remain common, compounding the disorder's impact.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Peer-support workers and CMHTs help rebuild social networks and independence (Rethink, 2026).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4261104" y="1285328"/>
            <a:ext cx="3639312" cy="2514600"/>
          </a:xfrm>
          <a:prstGeom prst="roundRect">
            <a:avLst>
              <a:gd name="adj" fmla="val 2909"/>
            </a:avLst>
          </a:prstGeom>
          <a:solidFill>
            <a:srgbClr val="F7EAE5"/>
          </a:solidFill>
          <a:ln w="9525">
            <a:solidFill>
              <a:srgbClr val="B5502E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4425696" y="1335024"/>
            <a:ext cx="365760" cy="365760"/>
          </a:xfrm>
          <a:prstGeom prst="ellipse">
            <a:avLst/>
          </a:prstGeom>
          <a:solidFill>
            <a:srgbClr val="B5502E"/>
          </a:solidFill>
          <a:ln/>
        </p:spPr>
      </p:sp>
      <p:pic>
        <p:nvPicPr>
          <p:cNvPr id="16" name="Image 2" descr="/home/claude/poster/icon_glob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6163" y="1415491"/>
            <a:ext cx="204826" cy="204826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4901184" y="1307592"/>
            <a:ext cx="2862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Cultural Context</a:t>
            </a:r>
            <a:endParaRPr lang="en-US" sz="1300" dirty="0"/>
          </a:p>
        </p:txBody>
      </p:sp>
      <p:sp>
        <p:nvSpPr>
          <p:cNvPr id="18" name="Text 13"/>
          <p:cNvSpPr/>
          <p:nvPr/>
        </p:nvSpPr>
        <p:spPr>
          <a:xfrm>
            <a:off x="4443984" y="1755648"/>
            <a:ext cx="3273552" cy="1801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 requires clinicians to respect cultural/ethnic differences in beliefs about causation, treatment expectations and family involvement (NICE, 2025).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Religious frameworks can shape symptom interpretation, affecting help-seeking behaviour.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Black patients in England are disproportionately detained and treated under compulsion, raising cultural-competence concerns (EHRC evidence, 2022).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competence training is a core recommendation for equitable engagement.</a:t>
            </a:r>
            <a:endParaRPr lang="en-US" sz="1050" dirty="0"/>
          </a:p>
        </p:txBody>
      </p:sp>
      <p:sp>
        <p:nvSpPr>
          <p:cNvPr id="19" name="Shape 14"/>
          <p:cNvSpPr/>
          <p:nvPr/>
        </p:nvSpPr>
        <p:spPr>
          <a:xfrm>
            <a:off x="4261104" y="3988003"/>
            <a:ext cx="3639312" cy="2679192"/>
          </a:xfrm>
          <a:prstGeom prst="roundRect">
            <a:avLst>
              <a:gd name="adj" fmla="val 2730"/>
            </a:avLst>
          </a:prstGeom>
          <a:solidFill>
            <a:srgbClr val="F7EAE5"/>
          </a:solidFill>
          <a:ln w="9525">
            <a:solidFill>
              <a:srgbClr val="B5502E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4425696" y="4050792"/>
            <a:ext cx="365760" cy="365760"/>
          </a:xfrm>
          <a:prstGeom prst="ellipse">
            <a:avLst/>
          </a:prstGeom>
          <a:solidFill>
            <a:srgbClr val="B5502E"/>
          </a:solidFill>
          <a:ln/>
        </p:spPr>
      </p:sp>
      <p:pic>
        <p:nvPicPr>
          <p:cNvPr id="21" name="Image 3" descr="/home/claude/poster/icon_landmark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6163" y="4131259"/>
            <a:ext cx="204826" cy="204826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4901184" y="4023360"/>
            <a:ext cx="2862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Political Context</a:t>
            </a:r>
            <a:endParaRPr lang="en-US" sz="1300" dirty="0"/>
          </a:p>
        </p:txBody>
      </p:sp>
      <p:sp>
        <p:nvSpPr>
          <p:cNvPr id="23" name="Text 17"/>
          <p:cNvSpPr/>
          <p:nvPr/>
        </p:nvSpPr>
        <p:spPr>
          <a:xfrm>
            <a:off x="4443984" y="4471416"/>
            <a:ext cx="3273552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Health Act 1983 (amended 2007) governs assessment, treatment and detention in England and Wales.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Equality Act 2010 makes it unlawful to discriminate where a mental health condition meets the legal disability definition (Mental Health Foundation, 2024).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Long Term Plan (2019) funds integrated community mental health services and EIP expansion (Commons Library, 2026).</a:t>
            </a:r>
            <a:endParaRPr lang="en-US" sz="1050" dirty="0"/>
          </a:p>
          <a:p>
            <a:pPr marL="152400" indent="-152400">
              <a:lnSpc>
                <a:spcPts val="1400"/>
              </a:lnSpc>
              <a:spcAft>
                <a:spcPts val="500"/>
              </a:spcAft>
              <a:buSzPct val="100000"/>
              <a:buChar char="•"/>
            </a:pP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 guideline CG178 sets the national standard for recognising and managing psychosis and schizophrenia.</a:t>
            </a:r>
            <a:endParaRPr lang="en-US" sz="1050" dirty="0"/>
          </a:p>
        </p:txBody>
      </p:sp>
      <p:sp>
        <p:nvSpPr>
          <p:cNvPr id="24" name="Shape 18"/>
          <p:cNvSpPr/>
          <p:nvPr/>
        </p:nvSpPr>
        <p:spPr>
          <a:xfrm>
            <a:off x="8156448" y="1307592"/>
            <a:ext cx="3639312" cy="2331720"/>
          </a:xfrm>
          <a:prstGeom prst="roundRect">
            <a:avLst>
              <a:gd name="adj" fmla="val 3137"/>
            </a:avLst>
          </a:prstGeom>
          <a:solidFill>
            <a:srgbClr val="F7EAE5"/>
          </a:solidFill>
          <a:ln w="9525">
            <a:solidFill>
              <a:srgbClr val="B5502E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25" name="Shape 19"/>
          <p:cNvSpPr/>
          <p:nvPr/>
        </p:nvSpPr>
        <p:spPr>
          <a:xfrm>
            <a:off x="8321040" y="1335024"/>
            <a:ext cx="365760" cy="365760"/>
          </a:xfrm>
          <a:prstGeom prst="ellipse">
            <a:avLst/>
          </a:prstGeom>
          <a:solidFill>
            <a:srgbClr val="B5502E"/>
          </a:solidFill>
          <a:ln/>
        </p:spPr>
      </p:sp>
      <p:pic>
        <p:nvPicPr>
          <p:cNvPr id="26" name="Image 4" descr="/home/claude/poster/icon_warning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01507" y="1415491"/>
            <a:ext cx="204826" cy="204826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8796528" y="1307592"/>
            <a:ext cx="2862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Stigma, Discrimination &amp; Inequality</a:t>
            </a:r>
            <a:endParaRPr lang="en-US" sz="1300" dirty="0"/>
          </a:p>
        </p:txBody>
      </p:sp>
      <p:sp>
        <p:nvSpPr>
          <p:cNvPr id="28" name="Text 21"/>
          <p:cNvSpPr/>
          <p:nvPr/>
        </p:nvSpPr>
        <p:spPr>
          <a:xfrm>
            <a:off x="8339328" y="1755648"/>
            <a:ext cx="3273552" cy="16184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>
              <a:lnSpc>
                <a:spcPts val="1350"/>
              </a:lnSpc>
              <a:spcAft>
                <a:spcPts val="500"/>
              </a:spcAft>
              <a:buSzPct val="100000"/>
              <a:buChar char="•"/>
            </a:pPr>
            <a:r>
              <a:rPr lang="en-US" sz="100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92% believed disclosing a mental health condition would harm a career; over half would not employ someone with a mental illness (UK Parliament, 2015).</a:t>
            </a:r>
            <a:endParaRPr lang="en-US" sz="1000" dirty="0"/>
          </a:p>
          <a:p>
            <a:pPr marL="152400" indent="-152400">
              <a:lnSpc>
                <a:spcPts val="1350"/>
              </a:lnSpc>
              <a:spcAft>
                <a:spcPts val="500"/>
              </a:spcAft>
              <a:buSzPct val="100000"/>
              <a:buChar char="•"/>
            </a:pPr>
            <a:r>
              <a:rPr lang="en-US" sz="100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Severe mental illness is linked to dying 15–25 years earlier, largely from preventable physical illness (UK Parliament, 2015).</a:t>
            </a:r>
            <a:endParaRPr lang="en-US" sz="1000" dirty="0"/>
          </a:p>
          <a:p>
            <a:pPr marL="152400" indent="-152400">
              <a:lnSpc>
                <a:spcPts val="1350"/>
              </a:lnSpc>
              <a:spcAft>
                <a:spcPts val="500"/>
              </a:spcAft>
              <a:buSzPct val="100000"/>
              <a:buChar char="•"/>
            </a:pPr>
            <a:r>
              <a:rPr lang="en-US" sz="100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Self-stigma delays help-seeking; public stigma drives exclusion and workplace discrimination.</a:t>
            </a:r>
            <a:endParaRPr lang="en-US" sz="1000" dirty="0"/>
          </a:p>
          <a:p>
            <a:pPr marL="152400" indent="-152400">
              <a:lnSpc>
                <a:spcPts val="1350"/>
              </a:lnSpc>
              <a:spcAft>
                <a:spcPts val="500"/>
              </a:spcAft>
              <a:buSzPct val="100000"/>
              <a:buChar char="•"/>
            </a:pPr>
            <a:r>
              <a:rPr lang="en-US" sz="100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 delay disproportionately affects marginalised and ethnic-minority groups.</a:t>
            </a:r>
            <a:endParaRPr lang="en-US" sz="1000" dirty="0"/>
          </a:p>
        </p:txBody>
      </p:sp>
      <p:sp>
        <p:nvSpPr>
          <p:cNvPr id="29" name="Shape 22"/>
          <p:cNvSpPr/>
          <p:nvPr/>
        </p:nvSpPr>
        <p:spPr>
          <a:xfrm>
            <a:off x="8166387" y="3835908"/>
            <a:ext cx="3639312" cy="1417320"/>
          </a:xfrm>
          <a:prstGeom prst="roundRect">
            <a:avLst>
              <a:gd name="adj" fmla="val 5161"/>
            </a:avLst>
          </a:prstGeom>
          <a:solidFill>
            <a:srgbClr val="EAF2EC"/>
          </a:solidFill>
          <a:ln w="9525">
            <a:solidFill>
              <a:srgbClr val="4F7C82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30" name="Shape 23"/>
          <p:cNvSpPr/>
          <p:nvPr/>
        </p:nvSpPr>
        <p:spPr>
          <a:xfrm>
            <a:off x="8321040" y="3867912"/>
            <a:ext cx="365760" cy="365760"/>
          </a:xfrm>
          <a:prstGeom prst="ellipse">
            <a:avLst/>
          </a:prstGeom>
          <a:solidFill>
            <a:srgbClr val="4F7C82"/>
          </a:solidFill>
          <a:ln/>
        </p:spPr>
      </p:sp>
      <p:pic>
        <p:nvPicPr>
          <p:cNvPr id="31" name="Image 5" descr="/home/claude/poster/icon_check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01507" y="3948379"/>
            <a:ext cx="204826" cy="204826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8796528" y="3840480"/>
            <a:ext cx="2862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</a:t>
            </a:r>
            <a:endParaRPr lang="en-US" sz="1300" dirty="0"/>
          </a:p>
        </p:txBody>
      </p:sp>
      <p:sp>
        <p:nvSpPr>
          <p:cNvPr id="33" name="Text 25"/>
          <p:cNvSpPr/>
          <p:nvPr/>
        </p:nvSpPr>
        <p:spPr>
          <a:xfrm>
            <a:off x="8339328" y="4288536"/>
            <a:ext cx="3273552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>
              <a:lnSpc>
                <a:spcPts val="1320"/>
              </a:lnSpc>
              <a:spcAft>
                <a:spcPts val="500"/>
              </a:spcAft>
              <a:buSzPct val="100000"/>
              <a:buChar char="•"/>
            </a:pPr>
            <a:r>
              <a:rPr lang="en-US" sz="97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 public awareness campaigns and anti-stigma funding.</a:t>
            </a:r>
            <a:endParaRPr lang="en-US" sz="970" dirty="0"/>
          </a:p>
          <a:p>
            <a:pPr marL="152400" indent="-152400">
              <a:lnSpc>
                <a:spcPts val="1320"/>
              </a:lnSpc>
              <a:spcAft>
                <a:spcPts val="500"/>
              </a:spcAft>
              <a:buSzPct val="100000"/>
              <a:buChar char="•"/>
            </a:pPr>
            <a:r>
              <a:rPr lang="en-US" sz="97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 Early Intervention in Psychosis and CMHT capacity nationally.</a:t>
            </a:r>
            <a:endParaRPr lang="en-US" sz="970" dirty="0"/>
          </a:p>
          <a:p>
            <a:pPr marL="152400" indent="-152400">
              <a:lnSpc>
                <a:spcPts val="1320"/>
              </a:lnSpc>
              <a:spcAft>
                <a:spcPts val="500"/>
              </a:spcAft>
              <a:buSzPct val="100000"/>
              <a:buChar char="•"/>
            </a:pPr>
            <a:r>
              <a:rPr lang="en-US" sz="97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Strengthen workforce training in cultural competence and widen CBTp access.</a:t>
            </a:r>
            <a:endParaRPr lang="en-US" sz="970" dirty="0"/>
          </a:p>
        </p:txBody>
      </p:sp>
      <p:sp>
        <p:nvSpPr>
          <p:cNvPr id="34" name="Shape 26"/>
          <p:cNvSpPr/>
          <p:nvPr/>
        </p:nvSpPr>
        <p:spPr>
          <a:xfrm>
            <a:off x="8166387" y="5454396"/>
            <a:ext cx="3639312" cy="1060704"/>
          </a:xfrm>
          <a:prstGeom prst="roundRect">
            <a:avLst>
              <a:gd name="adj" fmla="val 6897"/>
            </a:avLst>
          </a:prstGeom>
          <a:solidFill>
            <a:srgbClr val="EAF2EC"/>
          </a:solidFill>
          <a:ln w="9525">
            <a:solidFill>
              <a:srgbClr val="4F7C82"/>
            </a:solidFill>
            <a:prstDash val="solid"/>
          </a:ln>
          <a:effectLst>
            <a:outerShdw blurRad="76200" dist="25400" dir="5400000" algn="bl" rotWithShape="0">
              <a:srgbClr val="1B3A3A">
                <a:alpha val="18000"/>
              </a:srgbClr>
            </a:outerShdw>
          </a:effectLst>
        </p:spPr>
      </p:sp>
      <p:sp>
        <p:nvSpPr>
          <p:cNvPr id="35" name="Shape 27"/>
          <p:cNvSpPr/>
          <p:nvPr/>
        </p:nvSpPr>
        <p:spPr>
          <a:xfrm>
            <a:off x="8321040" y="5486400"/>
            <a:ext cx="365760" cy="365760"/>
          </a:xfrm>
          <a:prstGeom prst="ellipse">
            <a:avLst/>
          </a:prstGeom>
          <a:solidFill>
            <a:srgbClr val="4F7C82"/>
          </a:solidFill>
          <a:ln/>
        </p:spPr>
      </p:sp>
      <p:pic>
        <p:nvPicPr>
          <p:cNvPr id="36" name="Image 6" descr="/home/claude/poster/icon_hands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01507" y="5566867"/>
            <a:ext cx="204826" cy="204826"/>
          </a:xfrm>
          <a:prstGeom prst="rect">
            <a:avLst/>
          </a:prstGeom>
        </p:spPr>
      </p:pic>
      <p:sp>
        <p:nvSpPr>
          <p:cNvPr id="37" name="Text 28"/>
          <p:cNvSpPr/>
          <p:nvPr/>
        </p:nvSpPr>
        <p:spPr>
          <a:xfrm>
            <a:off x="8796528" y="5458968"/>
            <a:ext cx="28620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1200" dirty="0"/>
          </a:p>
        </p:txBody>
      </p:sp>
      <p:sp>
        <p:nvSpPr>
          <p:cNvPr id="38" name="Text 29"/>
          <p:cNvSpPr/>
          <p:nvPr/>
        </p:nvSpPr>
        <p:spPr>
          <a:xfrm>
            <a:off x="8339328" y="5907024"/>
            <a:ext cx="32735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52400" indent="-152400">
              <a:lnSpc>
                <a:spcPts val="1300"/>
              </a:lnSpc>
              <a:spcAft>
                <a:spcPts val="500"/>
              </a:spcAft>
              <a:buSzPct val="100000"/>
              <a:buChar char="•"/>
            </a:pPr>
            <a:r>
              <a:rPr lang="en-US" sz="9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has moved from custodial asylums toward evidence-based, person-centred, community models — yet stigma and inequality mean recovery is not yet realised for everyone.</a:t>
            </a:r>
            <a:endParaRPr lang="en-US" sz="950" dirty="0"/>
          </a:p>
        </p:txBody>
      </p:sp>
      <p:sp>
        <p:nvSpPr>
          <p:cNvPr id="40" name="Text 31"/>
          <p:cNvSpPr/>
          <p:nvPr/>
        </p:nvSpPr>
        <p:spPr>
          <a:xfrm>
            <a:off x="9601200" y="6565392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062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Page 2 of 2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201168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5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365760" y="420624"/>
            <a:ext cx="113385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 </a:t>
            </a:r>
            <a:r>
              <a:rPr lang="en-US" sz="2700" b="1" dirty="0" smtClean="0">
                <a:solidFill>
                  <a:srgbClr val="1B3A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List 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365760" y="1234440"/>
            <a:ext cx="5486400" cy="5212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 err="1"/>
              <a:t>Meulen</a:t>
            </a:r>
            <a:r>
              <a:rPr lang="en-US" sz="1050" dirty="0"/>
              <a:t>, R. H. J., Mohammed, A., &amp; Hall, W. (2017). Rethinking cognitive enhancement. Oxford University Press.</a:t>
            </a: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 err="1" smtClean="0"/>
              <a:t>Bernan</a:t>
            </a:r>
            <a:r>
              <a:rPr lang="en-US" sz="1050" dirty="0"/>
              <a:t>, &amp; Britain, G. (2008). Health and Social Care ACT 2008. The Stationery Office</a:t>
            </a:r>
            <a:r>
              <a:rPr lang="en-US" sz="1050" dirty="0" smtClean="0"/>
              <a:t>. </a:t>
            </a: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 smtClean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</a:t>
            </a: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Foundation. (2021). Stigma and Discrimination. </a:t>
            </a:r>
            <a:r>
              <a:rPr lang="en-US" sz="1050" dirty="0" err="1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Www.Mentalhealth.Org.Uk</a:t>
            </a: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; Mental Health Foundation. </a:t>
            </a: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/>
              </a:rPr>
              <a:t>https://</a:t>
            </a:r>
            <a:r>
              <a:rPr lang="en-US" sz="1050" dirty="0" smtClean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/>
              </a:rPr>
              <a:t>www.mentalhealth.org.uk/explore-mental-health/a-z-topics/stigma-and-discrimination</a:t>
            </a:r>
            <a:r>
              <a:rPr lang="en-US" sz="1050" dirty="0" smtClean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</a:p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 smtClean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</a:t>
            </a: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(2014, February 12). Psychosis and Schizophrenia in adults: Prevention and Management  | Guidance | NICE. </a:t>
            </a:r>
            <a:r>
              <a:rPr lang="en-US" sz="1050" dirty="0" err="1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Nice.Org.Uk</a:t>
            </a: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; NICE. </a:t>
            </a:r>
            <a:r>
              <a:rPr lang="en-US" sz="1050" dirty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https://</a:t>
            </a:r>
            <a:r>
              <a:rPr lang="en-US" sz="1050" dirty="0" smtClean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www.nice.org.uk/guidance/cg178</a:t>
            </a:r>
            <a:r>
              <a:rPr lang="en-US" sz="1050" dirty="0" smtClean="0">
                <a:solidFill>
                  <a:srgbClr val="2030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050" dirty="0" smtClean="0">
              <a:solidFill>
                <a:srgbClr val="20302E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/>
              <a:t>NHS England. (2019). NHS Long Term Plan. NHS. </a:t>
            </a:r>
            <a:r>
              <a:rPr lang="en-US" sz="1050" dirty="0">
                <a:hlinkClick r:id="rId5"/>
              </a:rPr>
              <a:t>https://</a:t>
            </a:r>
            <a:r>
              <a:rPr lang="en-US" sz="1050" dirty="0" smtClean="0">
                <a:hlinkClick r:id="rId5"/>
              </a:rPr>
              <a:t>www.longtermplan.nhs.uk</a:t>
            </a:r>
            <a:r>
              <a:rPr lang="en-US" sz="1050" dirty="0" smtClean="0"/>
              <a:t> </a:t>
            </a:r>
          </a:p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/>
              <a:t>Fabian, R. (2017, July 31). The History of Inhumane Mental Health Treatments. </a:t>
            </a:r>
            <a:r>
              <a:rPr lang="en-US" sz="1050" dirty="0" err="1"/>
              <a:t>Talkspace</a:t>
            </a:r>
            <a:r>
              <a:rPr lang="en-US" sz="1050" dirty="0"/>
              <a:t>. </a:t>
            </a:r>
            <a:r>
              <a:rPr lang="en-US" sz="1050" dirty="0">
                <a:hlinkClick r:id="rId6"/>
              </a:rPr>
              <a:t>https://www.talkspace.com/blog/history-inhumane-mental-health-treatments</a:t>
            </a:r>
            <a:r>
              <a:rPr lang="en-US" sz="1050" dirty="0" smtClean="0">
                <a:hlinkClick r:id="rId6"/>
              </a:rPr>
              <a:t>/</a:t>
            </a:r>
            <a:r>
              <a:rPr lang="en-US" sz="1050" dirty="0" smtClean="0"/>
              <a:t>    </a:t>
            </a:r>
          </a:p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/>
              <a:t>Conway, C. C., &amp; Krueger, R. F. (2026). The Oxford Handbook of Dimensional Models of Psychopathology. Oxford University Press. </a:t>
            </a:r>
            <a:r>
              <a:rPr lang="en-US" sz="1050" dirty="0" smtClean="0"/>
              <a:t> </a:t>
            </a: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endParaRPr lang="en-US" sz="1050" dirty="0" smtClean="0"/>
          </a:p>
          <a:p>
            <a:pPr>
              <a:lnSpc>
                <a:spcPts val="1400"/>
              </a:lnSpc>
              <a:spcAft>
                <a:spcPts val="1000"/>
              </a:spcAft>
            </a:pP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endParaRPr lang="en-US" sz="1050" dirty="0" smtClean="0"/>
          </a:p>
          <a:p>
            <a:pPr>
              <a:lnSpc>
                <a:spcPts val="1400"/>
              </a:lnSpc>
              <a:spcAft>
                <a:spcPts val="1000"/>
              </a:spcAft>
            </a:pP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endParaRPr lang="en-US" sz="1050" dirty="0" smtClean="0"/>
          </a:p>
          <a:p>
            <a:pPr>
              <a:lnSpc>
                <a:spcPts val="1400"/>
              </a:lnSpc>
              <a:spcAft>
                <a:spcPts val="1000"/>
              </a:spcAft>
            </a:pP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endParaRPr lang="en-US" sz="1050" dirty="0" smtClean="0"/>
          </a:p>
          <a:p>
            <a:pPr>
              <a:lnSpc>
                <a:spcPts val="1400"/>
              </a:lnSpc>
              <a:spcAft>
                <a:spcPts val="1000"/>
              </a:spcAft>
            </a:pP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6309362" y="1234440"/>
            <a:ext cx="5486398" cy="5212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/>
              <a:t>NHS England. (2024). NHS England Community Mental Health Services. </a:t>
            </a:r>
            <a:r>
              <a:rPr lang="en-US" sz="1050" dirty="0" err="1"/>
              <a:t>England.Nhs.Uk</a:t>
            </a:r>
            <a:r>
              <a:rPr lang="en-US" sz="1050" dirty="0"/>
              <a:t>. </a:t>
            </a:r>
            <a:r>
              <a:rPr lang="en-US" sz="1050" dirty="0">
                <a:hlinkClick r:id="rId7"/>
              </a:rPr>
              <a:t>https://www.england.nhs.uk/mental-health/adults/cmhs</a:t>
            </a:r>
            <a:r>
              <a:rPr lang="en-US" sz="1050" dirty="0" smtClean="0">
                <a:hlinkClick r:id="rId7"/>
              </a:rPr>
              <a:t>/</a:t>
            </a:r>
            <a:r>
              <a:rPr lang="en-US" sz="1050" dirty="0" smtClean="0"/>
              <a:t> </a:t>
            </a: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 smtClean="0"/>
              <a:t>South </a:t>
            </a:r>
            <a:r>
              <a:rPr lang="en-US" sz="1050" dirty="0"/>
              <a:t>West, N. E. (2020). NHS England — South West » Early Intervention in Psychosis. </a:t>
            </a:r>
            <a:r>
              <a:rPr lang="en-US" sz="1050" dirty="0" err="1"/>
              <a:t>England.Nhs.Uk</a:t>
            </a:r>
            <a:r>
              <a:rPr lang="en-US" sz="1050" dirty="0"/>
              <a:t>. </a:t>
            </a:r>
            <a:r>
              <a:rPr lang="en-US" sz="1050" dirty="0">
                <a:hlinkClick r:id="rId8"/>
              </a:rPr>
              <a:t>https://www.england.nhs.uk/south/our-work/mental-health/early-intervention-in-psychosis</a:t>
            </a:r>
            <a:r>
              <a:rPr lang="en-US" sz="1050" dirty="0" smtClean="0">
                <a:hlinkClick r:id="rId8"/>
              </a:rPr>
              <a:t>/</a:t>
            </a:r>
            <a:r>
              <a:rPr lang="en-US" sz="1050" dirty="0" smtClean="0"/>
              <a:t> </a:t>
            </a: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 smtClean="0"/>
              <a:t>Sánchez-Ramón</a:t>
            </a:r>
            <a:r>
              <a:rPr lang="en-US" sz="1050" dirty="0"/>
              <a:t>, S., Faure, F., </a:t>
            </a:r>
            <a:r>
              <a:rPr lang="en-US" sz="1050" dirty="0" err="1"/>
              <a:t>Jolles</a:t>
            </a:r>
            <a:r>
              <a:rPr lang="en-US" sz="1050" dirty="0"/>
              <a:t>, S., </a:t>
            </a:r>
            <a:r>
              <a:rPr lang="en-US" sz="1050" dirty="0" err="1"/>
              <a:t>Leboyer</a:t>
            </a:r>
            <a:r>
              <a:rPr lang="en-US" sz="1050" dirty="0"/>
              <a:t>, M., &amp; Tremblay, M.-È. (2021). The Crossroads Between Immunological Disorders and Neuropsychiatric Diseases. A Case for Schizophrenia. Frontiers Media SA</a:t>
            </a:r>
            <a:r>
              <a:rPr lang="en-US" sz="1050" dirty="0" smtClean="0"/>
              <a:t>. </a:t>
            </a: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/>
              <a:t>Ryder, G. (2022, January 7). The History of Schizophrenia. Psych Central. </a:t>
            </a:r>
            <a:r>
              <a:rPr lang="en-US" sz="1050" dirty="0">
                <a:hlinkClick r:id="rId9"/>
              </a:rPr>
              <a:t>https://</a:t>
            </a:r>
            <a:r>
              <a:rPr lang="en-US" sz="1050" dirty="0" smtClean="0">
                <a:hlinkClick r:id="rId9"/>
              </a:rPr>
              <a:t>psychcentral.com/schizophrenia/history-of-schizophrenia</a:t>
            </a:r>
            <a:r>
              <a:rPr lang="en-US" sz="1050" dirty="0" smtClean="0"/>
              <a:t> </a:t>
            </a: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/>
              <a:t>Fabian, R. (2017, July 31). The History of Inhumane Mental Health Treatments. </a:t>
            </a:r>
            <a:r>
              <a:rPr lang="en-US" sz="1050" dirty="0" err="1"/>
              <a:t>Talkspace</a:t>
            </a:r>
            <a:r>
              <a:rPr lang="en-US" sz="1050" dirty="0"/>
              <a:t>. </a:t>
            </a:r>
            <a:r>
              <a:rPr lang="en-US" sz="1050" dirty="0">
                <a:hlinkClick r:id="rId6"/>
              </a:rPr>
              <a:t>https://www.talkspace.com/blog/history-inhumane-mental-health-treatments</a:t>
            </a:r>
            <a:r>
              <a:rPr lang="en-US" sz="1050" dirty="0" smtClean="0">
                <a:hlinkClick r:id="rId6"/>
              </a:rPr>
              <a:t>/</a:t>
            </a:r>
            <a:r>
              <a:rPr lang="en-US" sz="1050" dirty="0" smtClean="0"/>
              <a:t> </a:t>
            </a:r>
            <a:endParaRPr lang="en-US" sz="1050" dirty="0"/>
          </a:p>
          <a:p>
            <a:pPr>
              <a:lnSpc>
                <a:spcPts val="1400"/>
              </a:lnSpc>
              <a:spcAft>
                <a:spcPts val="1000"/>
              </a:spcAft>
            </a:pPr>
            <a:r>
              <a:rPr lang="en-US" sz="1050" dirty="0" smtClean="0"/>
              <a:t>Mental </a:t>
            </a:r>
            <a:r>
              <a:rPr lang="en-US" sz="1050" dirty="0"/>
              <a:t>health stigma. (2019). </a:t>
            </a:r>
            <a:r>
              <a:rPr lang="en-US" sz="1050" dirty="0" err="1"/>
              <a:t>Parliament.Uk</a:t>
            </a:r>
            <a:r>
              <a:rPr lang="en-US" sz="1050" dirty="0"/>
              <a:t>. </a:t>
            </a:r>
            <a:r>
              <a:rPr lang="en-US" sz="1050" dirty="0">
                <a:hlinkClick r:id="rId10"/>
              </a:rPr>
              <a:t>https://www.parliament.uk/business/publications/research/key-issues-parliament-2015/social-change/mental-health-stigma</a:t>
            </a:r>
            <a:r>
              <a:rPr lang="en-US" sz="1050" dirty="0" smtClean="0">
                <a:hlinkClick r:id="rId10"/>
              </a:rPr>
              <a:t>/</a:t>
            </a:r>
            <a:r>
              <a:rPr lang="en-US" sz="1050" dirty="0" smtClean="0"/>
              <a:t> m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6080760" y="1234440"/>
            <a:ext cx="0" cy="5029200"/>
          </a:xfrm>
          <a:prstGeom prst="line">
            <a:avLst/>
          </a:prstGeom>
          <a:noFill/>
          <a:ln w="9525">
            <a:solidFill>
              <a:srgbClr val="84B59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601200" y="6565392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062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1271</Words>
  <Application>Microsoft Office PowerPoint</Application>
  <PresentationFormat>Widescreen</PresentationFormat>
  <Paragraphs>113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Nouman</cp:lastModifiedBy>
  <cp:revision>7</cp:revision>
  <dcterms:created xsi:type="dcterms:W3CDTF">2026-07-10T09:08:43Z</dcterms:created>
  <dcterms:modified xsi:type="dcterms:W3CDTF">2026-07-10T09:49:15Z</dcterms:modified>
</cp:coreProperties>
</file>