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80" r:id="rId6"/>
    <p:sldId id="262" r:id="rId7"/>
    <p:sldId id="263" r:id="rId8"/>
    <p:sldId id="264" r:id="rId9"/>
    <p:sldId id="281" r:id="rId10"/>
    <p:sldId id="282" r:id="rId11"/>
    <p:sldId id="285" r:id="rId12"/>
    <p:sldId id="286" r:id="rId13"/>
    <p:sldId id="290" r:id="rId14"/>
    <p:sldId id="287" r:id="rId15"/>
    <p:sldId id="288" r:id="rId16"/>
    <p:sldId id="289" r:id="rId17"/>
    <p:sldId id="267" r:id="rId18"/>
    <p:sldId id="268" r:id="rId19"/>
    <p:sldId id="269" r:id="rId20"/>
    <p:sldId id="270" r:id="rId21"/>
    <p:sldId id="271" r:id="rId22"/>
    <p:sldId id="272" r:id="rId23"/>
    <p:sldId id="284" r:id="rId24"/>
    <p:sldId id="277" r:id="rId25"/>
    <p:sldId id="279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27/11/2014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27/11/2014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27/11/2014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27/11/2014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27/11/2014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27/11/2014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27/11/2014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27/11/2014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A9E661A-849B-4763-9AE8-36C76D8F37DB}" type="datetimeFigureOut">
              <a:rPr lang="en-GB" smtClean="0"/>
              <a:pPr/>
              <a:t>27/11/2014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27/11/2014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pPr/>
              <a:t>27/11/2014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A9E661A-849B-4763-9AE8-36C76D8F37DB}" type="datetimeFigureOut">
              <a:rPr lang="en-GB" smtClean="0"/>
              <a:pPr/>
              <a:t>27/11/2014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F9942E8-2BDA-4B0A-B1FB-EEDBBCE1F4F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kamilari model 1.jpg"/>
          <p:cNvPicPr>
            <a:picLocks noChangeAspect="1"/>
          </p:cNvPicPr>
          <p:nvPr/>
        </p:nvPicPr>
        <p:blipFill>
          <a:blip r:embed="rId2" cstate="email"/>
          <a:stretch>
            <a:fillRect/>
          </a:stretch>
        </p:blipFill>
        <p:spPr>
          <a:xfrm>
            <a:off x="251520" y="129885"/>
            <a:ext cx="8784976" cy="646746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284040"/>
            <a:ext cx="8077200" cy="1673352"/>
          </a:xfrm>
        </p:spPr>
        <p:txBody>
          <a:bodyPr>
            <a:normAutofit/>
          </a:bodyPr>
          <a:lstStyle/>
          <a:p>
            <a:r>
              <a:rPr lang="en-GB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Bronze Age Society</a:t>
            </a:r>
            <a:endParaRPr lang="en-GB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3568" y="3789040"/>
            <a:ext cx="8077200" cy="1499616"/>
          </a:xfrm>
        </p:spPr>
        <p:txBody>
          <a:bodyPr>
            <a:normAutofit/>
          </a:bodyPr>
          <a:lstStyle/>
          <a:p>
            <a:r>
              <a:rPr lang="en-GB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Tombs of the Mesara: Ancestors in the Aegean</a:t>
            </a:r>
            <a:endParaRPr lang="en-GB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 descr="map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1357290" y="3933056"/>
            <a:ext cx="7000924" cy="259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Tombs of the Mesara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25609"/>
          </a:xfrm>
        </p:spPr>
        <p:txBody>
          <a:bodyPr/>
          <a:lstStyle/>
          <a:p>
            <a:r>
              <a:rPr lang="en-GB" sz="2400" dirty="0" smtClean="0"/>
              <a:t>Complex &amp; varied </a:t>
            </a:r>
            <a:r>
              <a:rPr lang="en-GB" sz="2400" dirty="0"/>
              <a:t>burial </a:t>
            </a:r>
            <a:r>
              <a:rPr lang="en-GB" sz="2400" dirty="0" smtClean="0"/>
              <a:t>assemblages</a:t>
            </a:r>
            <a:endParaRPr lang="en-GB" sz="2400" dirty="0"/>
          </a:p>
          <a:p>
            <a:r>
              <a:rPr lang="en-GB" sz="2400" dirty="0" smtClean="0"/>
              <a:t>In </a:t>
            </a:r>
            <a:r>
              <a:rPr lang="en-GB" sz="2400" dirty="0"/>
              <a:t>use over </a:t>
            </a:r>
            <a:r>
              <a:rPr lang="en-GB" sz="2400" dirty="0" smtClean="0"/>
              <a:t>successive </a:t>
            </a:r>
            <a:r>
              <a:rPr lang="en-GB" sz="2400" dirty="0"/>
              <a:t>generations </a:t>
            </a:r>
            <a:r>
              <a:rPr lang="en-GB" sz="2400" dirty="0" smtClean="0"/>
              <a:t>(estimated at up to 1000 years)</a:t>
            </a:r>
            <a:endParaRPr lang="en-GB" sz="2400" dirty="0"/>
          </a:p>
          <a:p>
            <a:r>
              <a:rPr lang="en-GB" sz="2400" dirty="0" smtClean="0"/>
              <a:t>Extrapolating </a:t>
            </a:r>
            <a:r>
              <a:rPr lang="en-GB" sz="2400" dirty="0"/>
              <a:t>evidence back over an enormous time </a:t>
            </a:r>
            <a:r>
              <a:rPr lang="en-GB" sz="2400" dirty="0" smtClean="0"/>
              <a:t>period:</a:t>
            </a:r>
          </a:p>
          <a:p>
            <a:pPr lvl="1"/>
            <a:r>
              <a:rPr lang="en-GB" sz="2000" dirty="0" smtClean="0"/>
              <a:t>We should not assume </a:t>
            </a:r>
            <a:r>
              <a:rPr lang="en-GB" sz="2000" dirty="0"/>
              <a:t>that practices, beliefs </a:t>
            </a:r>
            <a:r>
              <a:rPr lang="en-GB" sz="2000" dirty="0" smtClean="0"/>
              <a:t>&amp; social </a:t>
            </a:r>
            <a:r>
              <a:rPr lang="en-GB" sz="2000" dirty="0"/>
              <a:t>conditions remained </a:t>
            </a:r>
            <a:r>
              <a:rPr lang="en-GB" sz="2000" dirty="0" smtClean="0"/>
              <a:t>constant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Archaeological Evidence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Range of burial </a:t>
            </a:r>
            <a:r>
              <a:rPr lang="en-GB" dirty="0" smtClean="0"/>
              <a:t>facilities</a:t>
            </a:r>
          </a:p>
          <a:p>
            <a:pPr lvl="0"/>
            <a:r>
              <a:rPr lang="en-GB" dirty="0" smtClean="0"/>
              <a:t>Placement </a:t>
            </a:r>
            <a:r>
              <a:rPr lang="en-GB" dirty="0"/>
              <a:t>of tombs in the landscape</a:t>
            </a:r>
          </a:p>
          <a:p>
            <a:pPr lvl="0"/>
            <a:r>
              <a:rPr lang="en-GB" dirty="0"/>
              <a:t>Treatment of the </a:t>
            </a:r>
            <a:r>
              <a:rPr lang="en-GB" dirty="0" smtClean="0"/>
              <a:t>body</a:t>
            </a:r>
            <a:endParaRPr lang="en-GB" dirty="0"/>
          </a:p>
          <a:p>
            <a:pPr lvl="0"/>
            <a:r>
              <a:rPr lang="en-GB" dirty="0"/>
              <a:t>Grave goods</a:t>
            </a:r>
          </a:p>
          <a:p>
            <a:pPr lvl="0"/>
            <a:r>
              <a:rPr lang="en-GB" dirty="0"/>
              <a:t>From </a:t>
            </a:r>
            <a:r>
              <a:rPr lang="en-GB" dirty="0" smtClean="0"/>
              <a:t>these we </a:t>
            </a:r>
            <a:r>
              <a:rPr lang="en-GB" dirty="0"/>
              <a:t>might be able to </a:t>
            </a:r>
            <a:r>
              <a:rPr lang="en-GB" dirty="0" smtClean="0"/>
              <a:t>infer:</a:t>
            </a:r>
          </a:p>
          <a:p>
            <a:pPr lvl="1"/>
            <a:r>
              <a:rPr lang="en-GB" dirty="0" smtClean="0"/>
              <a:t>Developing ceremonial </a:t>
            </a:r>
            <a:r>
              <a:rPr lang="en-GB" dirty="0"/>
              <a:t>ritual </a:t>
            </a:r>
            <a:r>
              <a:rPr lang="en-GB" dirty="0" smtClean="0"/>
              <a:t>&amp; </a:t>
            </a:r>
            <a:r>
              <a:rPr lang="en-GB" dirty="0"/>
              <a:t>spiritual beliefs </a:t>
            </a:r>
            <a:endParaRPr lang="en-GB" dirty="0" smtClean="0"/>
          </a:p>
          <a:p>
            <a:pPr lvl="1"/>
            <a:r>
              <a:rPr lang="en-GB" dirty="0" smtClean="0"/>
              <a:t>Ancestor cult?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Burial Facilities</a:t>
            </a:r>
            <a:endParaRPr lang="en-US" b="1" dirty="0"/>
          </a:p>
        </p:txBody>
      </p:sp>
      <p:sp>
        <p:nvSpPr>
          <p:cNvPr id="6149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323528" y="1773936"/>
            <a:ext cx="4752528" cy="4823416"/>
          </a:xfrm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Late Neolithic/Final Neolithic: cave burials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EM: development of a variety of communal burial facilities </a:t>
            </a:r>
            <a:r>
              <a:rPr lang="en-GB" sz="2800" dirty="0" smtClean="0"/>
              <a:t>&amp; regional variation:</a:t>
            </a:r>
          </a:p>
          <a:p>
            <a:pPr lvl="1"/>
            <a:r>
              <a:rPr lang="en-GB" dirty="0" smtClean="0"/>
              <a:t>Central &amp; east Crete (</a:t>
            </a:r>
            <a:r>
              <a:rPr lang="en-GB" dirty="0" err="1" smtClean="0"/>
              <a:t>Gournia</a:t>
            </a:r>
            <a:r>
              <a:rPr lang="en-GB" dirty="0" smtClean="0"/>
              <a:t>, </a:t>
            </a:r>
            <a:r>
              <a:rPr lang="en-GB" dirty="0" err="1" smtClean="0"/>
              <a:t>Mochlos</a:t>
            </a:r>
            <a:r>
              <a:rPr lang="en-GB" dirty="0" smtClean="0"/>
              <a:t>, Archanes): </a:t>
            </a:r>
            <a:r>
              <a:rPr lang="en-GB" dirty="0">
                <a:solidFill>
                  <a:srgbClr val="FFC000"/>
                </a:solidFill>
              </a:rPr>
              <a:t>house </a:t>
            </a:r>
            <a:r>
              <a:rPr lang="en-GB" dirty="0" smtClean="0">
                <a:solidFill>
                  <a:srgbClr val="FFC000"/>
                </a:solidFill>
              </a:rPr>
              <a:t>tombs</a:t>
            </a:r>
            <a:endParaRPr lang="en-GB" dirty="0"/>
          </a:p>
          <a:p>
            <a:pPr lvl="1"/>
            <a:r>
              <a:rPr lang="en-GB" dirty="0" smtClean="0"/>
              <a:t>South </a:t>
            </a:r>
            <a:r>
              <a:rPr lang="en-GB" dirty="0"/>
              <a:t>central Crete (</a:t>
            </a:r>
            <a:r>
              <a:rPr lang="en-GB" dirty="0" err="1"/>
              <a:t>Mesara</a:t>
            </a:r>
            <a:r>
              <a:rPr lang="en-GB" dirty="0"/>
              <a:t>): </a:t>
            </a:r>
            <a:r>
              <a:rPr lang="en-GB" i="1" dirty="0">
                <a:solidFill>
                  <a:srgbClr val="FFC000"/>
                </a:solidFill>
              </a:rPr>
              <a:t>tholos</a:t>
            </a:r>
            <a:r>
              <a:rPr lang="en-GB" dirty="0">
                <a:solidFill>
                  <a:srgbClr val="FFC000"/>
                </a:solidFill>
              </a:rPr>
              <a:t> tombs</a:t>
            </a:r>
            <a:endParaRPr lang="en-GB" sz="4400" dirty="0">
              <a:solidFill>
                <a:srgbClr val="FFC000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800" dirty="0"/>
              <a:t>EM III: significant </a:t>
            </a:r>
            <a:r>
              <a:rPr lang="en-GB" sz="2800" dirty="0" smtClean="0"/>
              <a:t>changes</a:t>
            </a:r>
          </a:p>
          <a:p>
            <a:pPr lvl="1">
              <a:lnSpc>
                <a:spcPct val="90000"/>
              </a:lnSpc>
            </a:pPr>
            <a:r>
              <a:rPr lang="en-GB" sz="2400" dirty="0" smtClean="0"/>
              <a:t>Introduction </a:t>
            </a:r>
            <a:r>
              <a:rPr lang="en-GB" sz="2400" dirty="0"/>
              <a:t>of burials in pithoi </a:t>
            </a:r>
            <a:r>
              <a:rPr lang="en-GB" sz="2400" dirty="0" smtClean="0"/>
              <a:t>&amp; </a:t>
            </a:r>
            <a:r>
              <a:rPr lang="en-GB" sz="2400" i="1" dirty="0" err="1" smtClean="0">
                <a:solidFill>
                  <a:srgbClr val="FFC000"/>
                </a:solidFill>
              </a:rPr>
              <a:t>larnakes</a:t>
            </a:r>
            <a:r>
              <a:rPr lang="en-GB" sz="2400" dirty="0" smtClean="0">
                <a:solidFill>
                  <a:srgbClr val="FFC000"/>
                </a:solidFill>
              </a:rPr>
              <a:t> (sing. = </a:t>
            </a:r>
            <a:r>
              <a:rPr lang="en-GB" sz="2400" i="1" dirty="0" err="1" smtClean="0">
                <a:solidFill>
                  <a:srgbClr val="FFC000"/>
                </a:solidFill>
              </a:rPr>
              <a:t>larnax</a:t>
            </a:r>
            <a:r>
              <a:rPr lang="en-GB" sz="2400" dirty="0" smtClean="0">
                <a:solidFill>
                  <a:srgbClr val="FFC000"/>
                </a:solidFill>
              </a:rPr>
              <a:t>)</a:t>
            </a:r>
            <a:endParaRPr lang="en-US" sz="2400" dirty="0">
              <a:solidFill>
                <a:srgbClr val="FFC000"/>
              </a:solidFill>
            </a:endParaRPr>
          </a:p>
        </p:txBody>
      </p:sp>
      <p:pic>
        <p:nvPicPr>
          <p:cNvPr id="6" name="Picture 9" descr="archanes_larnax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7000" contrast="-7000"/>
          </a:blip>
          <a:srcRect/>
          <a:stretch>
            <a:fillRect/>
          </a:stretch>
        </p:blipFill>
        <p:spPr bwMode="auto">
          <a:xfrm>
            <a:off x="5508104" y="2420888"/>
            <a:ext cx="3338119" cy="252028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7668344" y="5045114"/>
            <a:ext cx="9060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Larnax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1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1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1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61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9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Tholos</a:t>
            </a:r>
            <a:r>
              <a:rPr lang="en-GB" dirty="0" smtClean="0"/>
              <a:t> Tombs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392488" cy="4623816"/>
          </a:xfrm>
        </p:spPr>
        <p:txBody>
          <a:bodyPr>
            <a:noAutofit/>
          </a:bodyPr>
          <a:lstStyle/>
          <a:p>
            <a:r>
              <a:rPr lang="en-GB" dirty="0" smtClean="0"/>
              <a:t>Built tomb intended to house multiple burials</a:t>
            </a:r>
          </a:p>
          <a:p>
            <a:r>
              <a:rPr lang="en-GB" dirty="0" smtClean="0"/>
              <a:t>Circular chambers:</a:t>
            </a:r>
          </a:p>
          <a:p>
            <a:pPr lvl="1"/>
            <a:r>
              <a:rPr lang="en-GB" dirty="0" smtClean="0"/>
              <a:t>Diameter: 4-13m</a:t>
            </a:r>
          </a:p>
          <a:p>
            <a:r>
              <a:rPr lang="en-GB" dirty="0" smtClean="0"/>
              <a:t>Built on levelled bedrock from </a:t>
            </a:r>
            <a:r>
              <a:rPr lang="en-GB" dirty="0" err="1" smtClean="0"/>
              <a:t>unworked</a:t>
            </a:r>
            <a:r>
              <a:rPr lang="en-GB" dirty="0" smtClean="0"/>
              <a:t> fieldstones</a:t>
            </a:r>
          </a:p>
          <a:p>
            <a:r>
              <a:rPr lang="en-GB" dirty="0" smtClean="0"/>
              <a:t>Partially corbelled:</a:t>
            </a:r>
          </a:p>
          <a:p>
            <a:pPr lvl="1"/>
            <a:r>
              <a:rPr lang="en-GB" dirty="0" smtClean="0"/>
              <a:t>Completely vaulted or a flat roof of reeds &amp; earth?</a:t>
            </a:r>
          </a:p>
        </p:txBody>
      </p:sp>
      <p:pic>
        <p:nvPicPr>
          <p:cNvPr id="5" name="Picture 7" descr="leben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9000" contrast="-9000"/>
          </a:blip>
          <a:srcRect/>
          <a:stretch>
            <a:fillRect/>
          </a:stretch>
        </p:blipFill>
        <p:spPr bwMode="auto">
          <a:xfrm>
            <a:off x="5364089" y="1916832"/>
            <a:ext cx="3468216" cy="3509834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6444208" y="5589240"/>
            <a:ext cx="24176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Tholos tomb </a:t>
            </a:r>
            <a:r>
              <a:rPr lang="en-GB" sz="2000" dirty="0" err="1" smtClean="0"/>
              <a:t>Lebena</a:t>
            </a:r>
            <a:r>
              <a:rPr lang="en-GB" sz="2000" dirty="0" smtClean="0"/>
              <a:t> 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Tholos</a:t>
            </a:r>
            <a:r>
              <a:rPr lang="en-GB" dirty="0" smtClean="0"/>
              <a:t> Tombs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536504" cy="475140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Small </a:t>
            </a:r>
            <a:r>
              <a:rPr lang="en-GB" dirty="0" err="1"/>
              <a:t>trilithon</a:t>
            </a:r>
            <a:r>
              <a:rPr lang="en-GB" dirty="0"/>
              <a:t> </a:t>
            </a:r>
            <a:r>
              <a:rPr lang="en-GB" dirty="0" smtClean="0"/>
              <a:t>doorway (1 x 1m)</a:t>
            </a:r>
          </a:p>
          <a:p>
            <a:r>
              <a:rPr lang="en-GB" dirty="0" smtClean="0"/>
              <a:t>Closed </a:t>
            </a:r>
            <a:r>
              <a:rPr lang="en-GB" dirty="0"/>
              <a:t>by large rectangular </a:t>
            </a:r>
            <a:r>
              <a:rPr lang="en-GB" dirty="0" smtClean="0"/>
              <a:t>slab</a:t>
            </a:r>
          </a:p>
          <a:p>
            <a:r>
              <a:rPr lang="en-GB" dirty="0" smtClean="0"/>
              <a:t>Doorway </a:t>
            </a:r>
            <a:r>
              <a:rPr lang="en-GB" dirty="0"/>
              <a:t>usually faces </a:t>
            </a:r>
            <a:r>
              <a:rPr lang="en-GB" dirty="0" smtClean="0"/>
              <a:t>east: to </a:t>
            </a:r>
            <a:r>
              <a:rPr lang="en-GB" dirty="0"/>
              <a:t>catch rays of rising </a:t>
            </a:r>
            <a:r>
              <a:rPr lang="en-GB" dirty="0" smtClean="0"/>
              <a:t>sun?</a:t>
            </a:r>
          </a:p>
          <a:p>
            <a:pPr lvl="1"/>
            <a:r>
              <a:rPr lang="en-GB" dirty="0" err="1" smtClean="0"/>
              <a:t>Goodison</a:t>
            </a:r>
            <a:r>
              <a:rPr lang="en-GB" dirty="0" smtClean="0"/>
              <a:t>: phenomenology / sun cult?</a:t>
            </a:r>
          </a:p>
          <a:p>
            <a:r>
              <a:rPr lang="en-GB" dirty="0" smtClean="0"/>
              <a:t>Paved area in </a:t>
            </a:r>
            <a:r>
              <a:rPr lang="en-GB" dirty="0"/>
              <a:t>front of </a:t>
            </a:r>
            <a:r>
              <a:rPr lang="en-GB" dirty="0" smtClean="0"/>
              <a:t>tombs: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Focus </a:t>
            </a:r>
            <a:r>
              <a:rPr lang="en-GB" dirty="0">
                <a:solidFill>
                  <a:srgbClr val="FFC000"/>
                </a:solidFill>
              </a:rPr>
              <a:t>for </a:t>
            </a:r>
            <a:r>
              <a:rPr lang="en-GB" dirty="0" smtClean="0">
                <a:solidFill>
                  <a:srgbClr val="FFC000"/>
                </a:solidFill>
              </a:rPr>
              <a:t>ritual/ceremonial activity (communal cult)</a:t>
            </a:r>
            <a:endParaRPr lang="en-GB" dirty="0">
              <a:solidFill>
                <a:srgbClr val="FFC000"/>
              </a:solidFill>
            </a:endParaRPr>
          </a:p>
          <a:p>
            <a:endParaRPr lang="en-GB" dirty="0" smtClean="0"/>
          </a:p>
        </p:txBody>
      </p:sp>
      <p:pic>
        <p:nvPicPr>
          <p:cNvPr id="6" name="Picture 7" descr="kamilari0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0000" contrast="-10000"/>
          </a:blip>
          <a:srcRect/>
          <a:stretch>
            <a:fillRect/>
          </a:stretch>
        </p:blipFill>
        <p:spPr bwMode="auto">
          <a:xfrm>
            <a:off x="5076056" y="2221837"/>
            <a:ext cx="3746434" cy="2863347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7092280" y="5085184"/>
            <a:ext cx="17588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Kamilari</a:t>
            </a:r>
            <a:r>
              <a:rPr lang="en-GB" sz="2000" dirty="0" smtClean="0"/>
              <a:t> </a:t>
            </a:r>
            <a:r>
              <a:rPr lang="en-GB" sz="2000" i="1" dirty="0" smtClean="0"/>
              <a:t>tholos</a:t>
            </a:r>
            <a:endParaRPr lang="en-GB" sz="20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Development of </a:t>
            </a:r>
            <a:r>
              <a:rPr lang="en-GB" i="1" dirty="0" smtClean="0"/>
              <a:t>Tholos</a:t>
            </a:r>
            <a:r>
              <a:rPr lang="en-GB" dirty="0" smtClean="0"/>
              <a:t> Tombs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618856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Earlier </a:t>
            </a:r>
            <a:r>
              <a:rPr lang="en-GB" i="1" dirty="0" err="1" smtClean="0"/>
              <a:t>tholoi</a:t>
            </a:r>
            <a:r>
              <a:rPr lang="en-GB" dirty="0" smtClean="0"/>
              <a:t> = simple circular chambers</a:t>
            </a:r>
          </a:p>
          <a:p>
            <a:r>
              <a:rPr lang="en-GB" dirty="0" smtClean="0"/>
              <a:t>Later tombs are elaborated:</a:t>
            </a:r>
          </a:p>
          <a:p>
            <a:pPr lvl="1"/>
            <a:r>
              <a:rPr lang="en-GB" dirty="0" smtClean="0"/>
              <a:t>Complexes </a:t>
            </a:r>
            <a:r>
              <a:rPr lang="en-GB" dirty="0"/>
              <a:t>of rectangular rooms (‘annexes’) built up against circular wall of tholos by entrance </a:t>
            </a:r>
            <a:endParaRPr lang="en-GB" dirty="0" smtClean="0"/>
          </a:p>
          <a:p>
            <a:pPr lvl="1"/>
            <a:r>
              <a:rPr lang="en-GB" dirty="0" smtClean="0"/>
              <a:t>Some </a:t>
            </a:r>
            <a:r>
              <a:rPr lang="en-GB" dirty="0"/>
              <a:t>annexes must have been entered through the roof</a:t>
            </a:r>
          </a:p>
        </p:txBody>
      </p:sp>
      <p:pic>
        <p:nvPicPr>
          <p:cNvPr id="6" name="Picture 6" descr="kamilari0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9000" contrast="-9000"/>
          </a:blip>
          <a:srcRect/>
          <a:stretch>
            <a:fillRect/>
          </a:stretch>
        </p:blipFill>
        <p:spPr bwMode="auto">
          <a:xfrm>
            <a:off x="5004048" y="2204863"/>
            <a:ext cx="3926538" cy="2690987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6948264" y="4941168"/>
            <a:ext cx="18261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Kamilari</a:t>
            </a:r>
            <a:r>
              <a:rPr lang="en-GB" sz="2000" dirty="0" smtClean="0"/>
              <a:t>: annex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Placement of </a:t>
            </a:r>
            <a:r>
              <a:rPr lang="en-GB" i="1" dirty="0" err="1" smtClean="0"/>
              <a:t>Tholoi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00808"/>
            <a:ext cx="4680520" cy="496855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Are </a:t>
            </a:r>
            <a:r>
              <a:rPr lang="en-GB" i="1" dirty="0" err="1"/>
              <a:t>tholoi</a:t>
            </a:r>
            <a:r>
              <a:rPr lang="en-GB" dirty="0"/>
              <a:t> placed </a:t>
            </a:r>
            <a:r>
              <a:rPr lang="en-GB" dirty="0" smtClean="0"/>
              <a:t>near prominent </a:t>
            </a:r>
            <a:r>
              <a:rPr lang="en-GB" dirty="0"/>
              <a:t>natural </a:t>
            </a:r>
            <a:r>
              <a:rPr lang="en-GB" dirty="0" smtClean="0"/>
              <a:t>features? </a:t>
            </a:r>
          </a:p>
          <a:p>
            <a:pPr lvl="1"/>
            <a:r>
              <a:rPr lang="en-GB" dirty="0" err="1" smtClean="0"/>
              <a:t>Krotos</a:t>
            </a:r>
            <a:r>
              <a:rPr lang="en-GB" dirty="0" smtClean="0"/>
              <a:t> </a:t>
            </a:r>
            <a:r>
              <a:rPr lang="en-GB" dirty="0"/>
              <a:t>(next to white </a:t>
            </a:r>
            <a:r>
              <a:rPr lang="en-GB" dirty="0" smtClean="0"/>
              <a:t>rock formation)</a:t>
            </a:r>
          </a:p>
          <a:p>
            <a:r>
              <a:rPr lang="en-GB" dirty="0" smtClean="0"/>
              <a:t>Not placed </a:t>
            </a:r>
            <a:r>
              <a:rPr lang="en-GB" dirty="0"/>
              <a:t>on prominent </a:t>
            </a:r>
            <a:r>
              <a:rPr lang="en-GB" dirty="0" smtClean="0"/>
              <a:t>peaks</a:t>
            </a:r>
          </a:p>
          <a:p>
            <a:r>
              <a:rPr lang="en-GB" dirty="0" smtClean="0"/>
              <a:t>Usually placed midway </a:t>
            </a:r>
            <a:r>
              <a:rPr lang="en-GB" dirty="0"/>
              <a:t>up slopes in an area of relatively low </a:t>
            </a:r>
            <a:r>
              <a:rPr lang="en-GB" dirty="0" smtClean="0"/>
              <a:t>ground</a:t>
            </a:r>
            <a:endParaRPr lang="en-GB" dirty="0"/>
          </a:p>
          <a:p>
            <a:pPr lvl="1"/>
            <a:r>
              <a:rPr lang="en-GB" dirty="0"/>
              <a:t>No explicit relationship between </a:t>
            </a:r>
            <a:r>
              <a:rPr lang="en-GB" dirty="0" smtClean="0"/>
              <a:t>tomb </a:t>
            </a:r>
            <a:r>
              <a:rPr lang="en-GB" dirty="0"/>
              <a:t>location </a:t>
            </a:r>
            <a:r>
              <a:rPr lang="en-GB" dirty="0" smtClean="0"/>
              <a:t>&amp; prominent </a:t>
            </a:r>
            <a:r>
              <a:rPr lang="en-GB" dirty="0"/>
              <a:t>natural </a:t>
            </a:r>
            <a:r>
              <a:rPr lang="en-GB" dirty="0" smtClean="0"/>
              <a:t>features</a:t>
            </a:r>
          </a:p>
          <a:p>
            <a:pPr lvl="1"/>
            <a:r>
              <a:rPr lang="en-GB" dirty="0"/>
              <a:t>N</a:t>
            </a:r>
            <a:r>
              <a:rPr lang="en-GB" dirty="0" smtClean="0"/>
              <a:t>ot </a:t>
            </a:r>
            <a:r>
              <a:rPr lang="en-GB" dirty="0"/>
              <a:t>conspicuously related to the </a:t>
            </a:r>
            <a:r>
              <a:rPr lang="en-GB" dirty="0" smtClean="0"/>
              <a:t>landscape</a:t>
            </a:r>
          </a:p>
          <a:p>
            <a:endParaRPr lang="en-GB" dirty="0"/>
          </a:p>
        </p:txBody>
      </p:sp>
      <p:pic>
        <p:nvPicPr>
          <p:cNvPr id="6" name="Picture 13" descr="kamilari0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0000" contrast="-11000"/>
          </a:blip>
          <a:srcRect/>
          <a:stretch>
            <a:fillRect/>
          </a:stretch>
        </p:blipFill>
        <p:spPr bwMode="auto">
          <a:xfrm>
            <a:off x="5220072" y="2492896"/>
            <a:ext cx="3699041" cy="252028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7668344" y="5085184"/>
            <a:ext cx="10679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Kamilari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Placement of in</a:t>
            </a:r>
            <a:r>
              <a:rPr lang="en-GB" i="1" dirty="0" smtClean="0"/>
              <a:t> </a:t>
            </a:r>
            <a:r>
              <a:rPr lang="en-GB" dirty="0" smtClean="0"/>
              <a:t>Natural Landscape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7504" y="1628800"/>
            <a:ext cx="5256584" cy="5040560"/>
          </a:xfrm>
        </p:spPr>
        <p:txBody>
          <a:bodyPr>
            <a:normAutofit lnSpcReduction="10000"/>
          </a:bodyPr>
          <a:lstStyle/>
          <a:p>
            <a:r>
              <a:rPr lang="en-GB" sz="2400" dirty="0" smtClean="0"/>
              <a:t>Human constructed landscape: location relative to settlement</a:t>
            </a:r>
          </a:p>
          <a:p>
            <a:r>
              <a:rPr lang="en-GB" sz="2400" dirty="0" smtClean="0"/>
              <a:t>All tombs within 250m from settlement</a:t>
            </a:r>
          </a:p>
          <a:p>
            <a:pPr lvl="1"/>
            <a:r>
              <a:rPr lang="en-GB" sz="2000" dirty="0" smtClean="0"/>
              <a:t>Some tombs overlooked by nearby settlement </a:t>
            </a:r>
          </a:p>
          <a:p>
            <a:pPr lvl="1"/>
            <a:r>
              <a:rPr lang="en-GB" sz="2000" dirty="0" smtClean="0"/>
              <a:t>Others overlook the settlement</a:t>
            </a:r>
          </a:p>
          <a:p>
            <a:r>
              <a:rPr lang="en-GB" sz="2400" dirty="0" smtClean="0"/>
              <a:t>Settlements usually to the north or south; apparent aversion to placing the tombs to the </a:t>
            </a:r>
            <a:r>
              <a:rPr lang="en-GB" sz="2400" dirty="0" smtClean="0">
                <a:solidFill>
                  <a:srgbClr val="FFC000"/>
                </a:solidFill>
              </a:rPr>
              <a:t>west</a:t>
            </a:r>
            <a:r>
              <a:rPr lang="en-GB" sz="2400" dirty="0" smtClean="0"/>
              <a:t> of settlement</a:t>
            </a:r>
          </a:p>
          <a:p>
            <a:r>
              <a:rPr lang="en-GB" sz="2400" dirty="0" err="1" smtClean="0"/>
              <a:t>Branigan</a:t>
            </a:r>
            <a:r>
              <a:rPr lang="en-GB" sz="2400" dirty="0" smtClean="0"/>
              <a:t>:</a:t>
            </a:r>
          </a:p>
          <a:p>
            <a:pPr lvl="1"/>
            <a:r>
              <a:rPr lang="en-GB" sz="2000" dirty="0" smtClean="0"/>
              <a:t>Tombs should be immediately accessible &amp; visible,</a:t>
            </a:r>
          </a:p>
          <a:p>
            <a:pPr lvl="1"/>
            <a:r>
              <a:rPr lang="en-GB" sz="2000" dirty="0" smtClean="0"/>
              <a:t>The village should not be visible from the entrance to the tomb</a:t>
            </a:r>
          </a:p>
          <a:p>
            <a:endParaRPr lang="en-GB" dirty="0"/>
          </a:p>
        </p:txBody>
      </p:sp>
      <p:pic>
        <p:nvPicPr>
          <p:cNvPr id="6" name="Picture 13" descr="kamilari0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0000" contrast="-11000"/>
          </a:blip>
          <a:srcRect/>
          <a:stretch>
            <a:fillRect/>
          </a:stretch>
        </p:blipFill>
        <p:spPr bwMode="auto">
          <a:xfrm>
            <a:off x="5220072" y="2492896"/>
            <a:ext cx="3699041" cy="252028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7452320" y="5373216"/>
            <a:ext cx="9781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Kamilari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Placement in Human Landscape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680520" cy="4896544"/>
          </a:xfrm>
        </p:spPr>
        <p:txBody>
          <a:bodyPr>
            <a:normAutofit/>
          </a:bodyPr>
          <a:lstStyle/>
          <a:p>
            <a:r>
              <a:rPr lang="en-GB" dirty="0" smtClean="0"/>
              <a:t>Tombs occupy a prominent place in the human created landscape</a:t>
            </a:r>
          </a:p>
          <a:p>
            <a:r>
              <a:rPr lang="en-GB" dirty="0" smtClean="0"/>
              <a:t>Kept separate from but within sight of the living space of the community </a:t>
            </a:r>
          </a:p>
          <a:p>
            <a:r>
              <a:rPr lang="en-GB" dirty="0" smtClean="0"/>
              <a:t>Perhaps intended as territorial markers?</a:t>
            </a:r>
          </a:p>
        </p:txBody>
      </p:sp>
      <p:pic>
        <p:nvPicPr>
          <p:cNvPr id="6" name="Picture 13" descr="kamilari0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0000" contrast="-11000"/>
          </a:blip>
          <a:srcRect/>
          <a:stretch>
            <a:fillRect/>
          </a:stretch>
        </p:blipFill>
        <p:spPr bwMode="auto">
          <a:xfrm>
            <a:off x="5220072" y="2132856"/>
            <a:ext cx="3699041" cy="252028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7596336" y="4725144"/>
            <a:ext cx="10679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Kamilari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Grave Goods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00808"/>
            <a:ext cx="4824536" cy="48245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Wide range of </a:t>
            </a:r>
            <a:r>
              <a:rPr lang="en-GB" dirty="0" smtClean="0"/>
              <a:t>artefacts deposited in primary burials</a:t>
            </a:r>
          </a:p>
          <a:p>
            <a:r>
              <a:rPr lang="en-GB" dirty="0" smtClean="0"/>
              <a:t>Personal possessions of the deceased?</a:t>
            </a:r>
          </a:p>
          <a:p>
            <a:pPr lvl="1"/>
            <a:r>
              <a:rPr lang="en-GB" dirty="0" smtClean="0"/>
              <a:t>Expression of identity &amp; status?</a:t>
            </a:r>
          </a:p>
          <a:p>
            <a:r>
              <a:rPr lang="en-GB" dirty="0" smtClean="0"/>
              <a:t>Gifts/offerings from mourners?</a:t>
            </a:r>
          </a:p>
          <a:p>
            <a:r>
              <a:rPr lang="en-GB" dirty="0" smtClean="0"/>
              <a:t>Objects aimed to ease them into the afterlife?</a:t>
            </a:r>
          </a:p>
          <a:p>
            <a:r>
              <a:rPr lang="en-GB" dirty="0"/>
              <a:t>Most grave goods were used in life before being deposited in graves</a:t>
            </a:r>
          </a:p>
        </p:txBody>
      </p:sp>
      <p:pic>
        <p:nvPicPr>
          <p:cNvPr id="6" name="Picture 9" descr="bull_leap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580112" y="2348880"/>
            <a:ext cx="3229595" cy="2592288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6372200" y="5157192"/>
            <a:ext cx="22812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“</a:t>
            </a:r>
            <a:r>
              <a:rPr lang="en-GB" sz="2000" dirty="0" smtClean="0"/>
              <a:t>bull-leaping</a:t>
            </a:r>
            <a:r>
              <a:rPr lang="en-GB" sz="2000" dirty="0" smtClean="0"/>
              <a:t>” </a:t>
            </a:r>
            <a:r>
              <a:rPr lang="en-GB" sz="2000" dirty="0" err="1" smtClean="0"/>
              <a:t>askos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Grave Goods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186808" cy="3887312"/>
          </a:xfrm>
        </p:spPr>
        <p:txBody>
          <a:bodyPr/>
          <a:lstStyle/>
          <a:p>
            <a:r>
              <a:rPr lang="en-GB" dirty="0" smtClean="0"/>
              <a:t>Pottery vessels:</a:t>
            </a:r>
          </a:p>
          <a:p>
            <a:pPr lvl="1"/>
            <a:r>
              <a:rPr lang="en-GB" dirty="0" smtClean="0"/>
              <a:t>Jugs &amp; cups</a:t>
            </a:r>
          </a:p>
          <a:p>
            <a:pPr lvl="1"/>
            <a:r>
              <a:rPr lang="en-GB" dirty="0"/>
              <a:t>Anthropomorphic </a:t>
            </a:r>
            <a:r>
              <a:rPr lang="en-GB" dirty="0" smtClean="0"/>
              <a:t>&amp;  </a:t>
            </a:r>
            <a:r>
              <a:rPr lang="en-GB" dirty="0"/>
              <a:t>zoomorphic </a:t>
            </a:r>
            <a:r>
              <a:rPr lang="en-GB" dirty="0" smtClean="0"/>
              <a:t>vessels</a:t>
            </a:r>
            <a:endParaRPr lang="en-GB" dirty="0" smtClean="0"/>
          </a:p>
        </p:txBody>
      </p:sp>
      <p:pic>
        <p:nvPicPr>
          <p:cNvPr id="7" name="Picture 12" descr="ay onouphrio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0000" contrast="-11000"/>
          </a:blip>
          <a:srcRect/>
          <a:stretch>
            <a:fillRect/>
          </a:stretch>
        </p:blipFill>
        <p:spPr bwMode="auto">
          <a:xfrm>
            <a:off x="5508104" y="1772816"/>
            <a:ext cx="3254761" cy="4260157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6228184" y="6125234"/>
            <a:ext cx="24398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Ayios Onouphrios jug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Grave Goods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186808" cy="3887312"/>
          </a:xfrm>
        </p:spPr>
        <p:txBody>
          <a:bodyPr/>
          <a:lstStyle/>
          <a:p>
            <a:r>
              <a:rPr lang="en-GB" dirty="0" smtClean="0"/>
              <a:t>Stone vases:</a:t>
            </a:r>
          </a:p>
          <a:p>
            <a:pPr lvl="1"/>
            <a:r>
              <a:rPr lang="en-GB" dirty="0" smtClean="0"/>
              <a:t>Small </a:t>
            </a:r>
            <a:r>
              <a:rPr lang="en-GB" dirty="0" smtClean="0"/>
              <a:t>size; </a:t>
            </a:r>
            <a:r>
              <a:rPr lang="en-GB" dirty="0"/>
              <a:t>not necessarily </a:t>
            </a:r>
            <a:r>
              <a:rPr lang="en-GB" dirty="0" smtClean="0"/>
              <a:t>functional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932040" y="5954413"/>
            <a:ext cx="29610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Stone vases from </a:t>
            </a:r>
            <a:r>
              <a:rPr lang="en-GB" sz="2000" dirty="0" err="1" smtClean="0"/>
              <a:t>Mochlos</a:t>
            </a:r>
            <a:endParaRPr lang="en-GB" sz="20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99592" y="3889078"/>
            <a:ext cx="3600400" cy="2393198"/>
          </a:xfrm>
          <a:prstGeom prst="rect">
            <a:avLst/>
          </a:prstGeom>
        </p:spPr>
      </p:pic>
      <p:pic>
        <p:nvPicPr>
          <p:cNvPr id="10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580112" y="2024657"/>
            <a:ext cx="2578650" cy="3368881"/>
          </a:xfrm>
        </p:spPr>
      </p:pic>
    </p:spTree>
    <p:extLst>
      <p:ext uri="{BB962C8B-B14F-4D97-AF65-F5344CB8AC3E}">
        <p14:creationId xmlns:p14="http://schemas.microsoft.com/office/powerpoint/2010/main" val="3448858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Grave Goods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330824" cy="4751408"/>
          </a:xfrm>
        </p:spPr>
        <p:txBody>
          <a:bodyPr>
            <a:normAutofit/>
          </a:bodyPr>
          <a:lstStyle/>
          <a:p>
            <a:r>
              <a:rPr lang="en-GB" dirty="0" smtClean="0"/>
              <a:t>Metal </a:t>
            </a:r>
            <a:r>
              <a:rPr lang="en-GB" dirty="0"/>
              <a:t>tools </a:t>
            </a:r>
            <a:r>
              <a:rPr lang="en-GB" dirty="0" smtClean="0"/>
              <a:t>&amp; weapons:</a:t>
            </a:r>
          </a:p>
          <a:p>
            <a:pPr lvl="1"/>
            <a:r>
              <a:rPr lang="en-GB" dirty="0" smtClean="0"/>
              <a:t>Weapons – </a:t>
            </a:r>
            <a:r>
              <a:rPr lang="en-GB" dirty="0"/>
              <a:t>display, </a:t>
            </a:r>
            <a:r>
              <a:rPr lang="en-GB" dirty="0" smtClean="0"/>
              <a:t>male status</a:t>
            </a:r>
          </a:p>
          <a:p>
            <a:r>
              <a:rPr lang="en-GB" dirty="0" smtClean="0"/>
              <a:t>Obsidian blades:</a:t>
            </a:r>
          </a:p>
          <a:p>
            <a:pPr lvl="1"/>
            <a:r>
              <a:rPr lang="en-GB" dirty="0" smtClean="0"/>
              <a:t>Scarification/tattooing?</a:t>
            </a:r>
          </a:p>
          <a:p>
            <a:pPr lvl="1"/>
            <a:r>
              <a:rPr lang="en-GB" dirty="0" smtClean="0"/>
              <a:t>Treatment of the body as part of funerary ritual?</a:t>
            </a:r>
            <a:endParaRPr lang="en-GB" dirty="0"/>
          </a:p>
          <a:p>
            <a:endParaRPr lang="en-GB" dirty="0"/>
          </a:p>
        </p:txBody>
      </p:sp>
      <p:pic>
        <p:nvPicPr>
          <p:cNvPr id="9" name="Picture 5" descr="mesara bronze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5821497" y="1772816"/>
            <a:ext cx="3015478" cy="4248472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/>
          <p:cNvSpPr txBox="1"/>
          <p:nvPr/>
        </p:nvSpPr>
        <p:spPr>
          <a:xfrm>
            <a:off x="6588224" y="6165304"/>
            <a:ext cx="21451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Metal grave goods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Grave Goods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104456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Body ornamentation: jewellery</a:t>
            </a:r>
          </a:p>
          <a:p>
            <a:pPr lvl="1"/>
            <a:r>
              <a:rPr lang="en-GB" dirty="0" smtClean="0"/>
              <a:t>Increasing </a:t>
            </a:r>
            <a:r>
              <a:rPr lang="en-GB" dirty="0"/>
              <a:t>emphasis of the role or social status of individual at least in the first part of funerary </a:t>
            </a:r>
            <a:r>
              <a:rPr lang="en-GB" dirty="0" smtClean="0"/>
              <a:t>ritual</a:t>
            </a:r>
          </a:p>
          <a:p>
            <a:r>
              <a:rPr lang="en-GB" dirty="0" smtClean="0"/>
              <a:t>Extensive use of gold (trade with Egypt?)</a:t>
            </a:r>
          </a:p>
          <a:p>
            <a:r>
              <a:rPr lang="en-GB" dirty="0" smtClean="0"/>
              <a:t>Skilled craftsmanship</a:t>
            </a:r>
            <a:endParaRPr lang="en-GB" dirty="0"/>
          </a:p>
        </p:txBody>
      </p:sp>
      <p:pic>
        <p:nvPicPr>
          <p:cNvPr id="5" name="Picture 5" descr="mesara_gold2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644008" y="3861048"/>
            <a:ext cx="2400300" cy="2593975"/>
          </a:xfrm>
          <a:prstGeom prst="rect">
            <a:avLst/>
          </a:prstGeom>
          <a:noFill/>
        </p:spPr>
      </p:pic>
      <p:pic>
        <p:nvPicPr>
          <p:cNvPr id="6" name="Picture 4" descr="mesara_gold1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7236296" y="4005064"/>
            <a:ext cx="1662169" cy="2404070"/>
          </a:xfrm>
          <a:prstGeom prst="rect">
            <a:avLst/>
          </a:prstGeom>
          <a:noFill/>
        </p:spPr>
      </p:pic>
      <p:pic>
        <p:nvPicPr>
          <p:cNvPr id="9" name="Picture 7" descr="jewellery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4788024" y="802796"/>
            <a:ext cx="4104456" cy="2113795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5364088" y="3212976"/>
            <a:ext cx="35044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Various pieces of gold jewellery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4" descr="koumasa FA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496538" y="2233613"/>
            <a:ext cx="2647462" cy="4624387"/>
          </a:xfrm>
          <a:prstGeom prst="rect">
            <a:avLst/>
          </a:prstGeom>
          <a:noFill/>
        </p:spPr>
      </p:pic>
      <p:pic>
        <p:nvPicPr>
          <p:cNvPr id="5" name="Picture 7" descr="mesara seals1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3995936" y="1124744"/>
            <a:ext cx="2111927" cy="1008112"/>
          </a:xfrm>
          <a:prstGeom prst="rect">
            <a:avLst/>
          </a:prstGeom>
          <a:noFill/>
        </p:spPr>
      </p:pic>
      <p:pic>
        <p:nvPicPr>
          <p:cNvPr id="7" name="Picture 11" descr="mesara seal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4716016" y="5157192"/>
            <a:ext cx="1471746" cy="1440160"/>
          </a:xfrm>
          <a:prstGeom prst="rect">
            <a:avLst/>
          </a:prstGeom>
          <a:noFill/>
        </p:spPr>
      </p:pic>
      <p:pic>
        <p:nvPicPr>
          <p:cNvPr id="4" name="Picture 4" descr="scarabs"/>
          <p:cNvPicPr>
            <a:picLocks noChangeAspect="1" noChangeArrowheads="1"/>
          </p:cNvPicPr>
          <p:nvPr/>
        </p:nvPicPr>
        <p:blipFill>
          <a:blip r:embed="rId5" cstate="email"/>
          <a:srcRect/>
          <a:stretch>
            <a:fillRect/>
          </a:stretch>
        </p:blipFill>
        <p:spPr bwMode="auto">
          <a:xfrm>
            <a:off x="6369268" y="332656"/>
            <a:ext cx="2534938" cy="1080120"/>
          </a:xfrm>
          <a:prstGeom prst="rect">
            <a:avLst/>
          </a:prstGeom>
          <a:noFill/>
        </p:spPr>
      </p:pic>
      <p:pic>
        <p:nvPicPr>
          <p:cNvPr id="6" name="Picture 8" descr="mesara seals2"/>
          <p:cNvPicPr>
            <a:picLocks noChangeAspect="1" noChangeArrowheads="1"/>
          </p:cNvPicPr>
          <p:nvPr/>
        </p:nvPicPr>
        <p:blipFill>
          <a:blip r:embed="rId6" cstate="email"/>
          <a:srcRect/>
          <a:stretch>
            <a:fillRect/>
          </a:stretch>
        </p:blipFill>
        <p:spPr bwMode="auto">
          <a:xfrm>
            <a:off x="323528" y="5373216"/>
            <a:ext cx="4176464" cy="1154593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Grave Goods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5626968" cy="3311248"/>
          </a:xfrm>
        </p:spPr>
        <p:txBody>
          <a:bodyPr/>
          <a:lstStyle/>
          <a:p>
            <a:r>
              <a:rPr lang="en-GB" dirty="0" smtClean="0"/>
              <a:t>Seals &amp; amulets</a:t>
            </a:r>
          </a:p>
          <a:p>
            <a:pPr lvl="1"/>
            <a:r>
              <a:rPr lang="en-GB" dirty="0" smtClean="0"/>
              <a:t>Including Egyptian scarab seals</a:t>
            </a:r>
          </a:p>
          <a:p>
            <a:pPr lvl="1"/>
            <a:r>
              <a:rPr lang="en-GB" dirty="0" smtClean="0"/>
              <a:t>Bone &amp; ivory</a:t>
            </a:r>
          </a:p>
          <a:p>
            <a:pPr lvl="1"/>
            <a:r>
              <a:rPr lang="en-GB" dirty="0" smtClean="0"/>
              <a:t>Function?</a:t>
            </a:r>
          </a:p>
          <a:p>
            <a:r>
              <a:rPr lang="en-GB" dirty="0" smtClean="0"/>
              <a:t>Cycladic figurines</a:t>
            </a:r>
          </a:p>
          <a:p>
            <a:pPr lvl="1"/>
            <a:r>
              <a:rPr lang="en-GB" dirty="0" smtClean="0"/>
              <a:t>20 </a:t>
            </a:r>
            <a:r>
              <a:rPr lang="en-GB" dirty="0"/>
              <a:t>tombs in </a:t>
            </a:r>
            <a:r>
              <a:rPr lang="en-GB" dirty="0" err="1" smtClean="0"/>
              <a:t>Mesara</a:t>
            </a:r>
            <a:endParaRPr lang="en-GB" dirty="0" smtClean="0"/>
          </a:p>
          <a:p>
            <a:r>
              <a:rPr lang="en-GB" dirty="0" smtClean="0"/>
              <a:t>Prestige value of imported goods?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Treatment of the Body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 smtClean="0">
                <a:solidFill>
                  <a:srgbClr val="FFC000"/>
                </a:solidFill>
              </a:rPr>
              <a:t>Multi-phased funerary ritual</a:t>
            </a:r>
            <a:endParaRPr lang="en-GB" sz="2800" dirty="0"/>
          </a:p>
          <a:p>
            <a:r>
              <a:rPr lang="en-GB" sz="2800" dirty="0" smtClean="0"/>
              <a:t>Inhumation: contracted </a:t>
            </a:r>
            <a:r>
              <a:rPr lang="en-GB" sz="2800" dirty="0"/>
              <a:t>position, head </a:t>
            </a:r>
            <a:r>
              <a:rPr lang="en-GB" sz="2800" dirty="0" smtClean="0"/>
              <a:t>towards </a:t>
            </a:r>
            <a:r>
              <a:rPr lang="en-GB" sz="2800" dirty="0"/>
              <a:t>the </a:t>
            </a:r>
            <a:r>
              <a:rPr lang="en-GB" sz="2800" dirty="0" smtClean="0"/>
              <a:t>east</a:t>
            </a:r>
          </a:p>
          <a:p>
            <a:r>
              <a:rPr lang="en-GB" sz="2800" dirty="0" smtClean="0"/>
              <a:t>Accompanied </a:t>
            </a:r>
            <a:r>
              <a:rPr lang="en-GB" sz="2800" dirty="0"/>
              <a:t>by grave goods, food </a:t>
            </a:r>
            <a:r>
              <a:rPr lang="en-GB" sz="2800" dirty="0" smtClean="0"/>
              <a:t>&amp; drink</a:t>
            </a:r>
          </a:p>
          <a:p>
            <a:r>
              <a:rPr lang="en-GB" sz="2800" dirty="0" smtClean="0"/>
              <a:t>Toasting </a:t>
            </a:r>
            <a:r>
              <a:rPr lang="en-GB" sz="2800" dirty="0"/>
              <a:t>the dead – integral element of funerary </a:t>
            </a:r>
            <a:r>
              <a:rPr lang="en-GB" sz="2800" dirty="0" smtClean="0"/>
              <a:t>ritual</a:t>
            </a:r>
          </a:p>
          <a:p>
            <a:r>
              <a:rPr lang="en-GB" sz="2800" dirty="0" smtClean="0"/>
              <a:t>Multiple </a:t>
            </a:r>
            <a:r>
              <a:rPr lang="en-GB" sz="2800" dirty="0"/>
              <a:t>burials made over </a:t>
            </a:r>
            <a:r>
              <a:rPr lang="en-GB" sz="2800" dirty="0" smtClean="0"/>
              <a:t>generations: confused </a:t>
            </a:r>
            <a:r>
              <a:rPr lang="en-GB" sz="2800" dirty="0"/>
              <a:t>mass of bones </a:t>
            </a:r>
            <a:r>
              <a:rPr lang="en-GB" sz="2800" dirty="0" smtClean="0"/>
              <a:t>&amp; grave goods</a:t>
            </a:r>
          </a:p>
          <a:p>
            <a:r>
              <a:rPr lang="en-GB" sz="2800" dirty="0" smtClean="0"/>
              <a:t>Periodic fumigation:</a:t>
            </a:r>
          </a:p>
          <a:p>
            <a:pPr lvl="1"/>
            <a:r>
              <a:rPr lang="en-GB" sz="2400" dirty="0" smtClean="0"/>
              <a:t>Traces </a:t>
            </a:r>
            <a:r>
              <a:rPr lang="en-GB" sz="2400" dirty="0"/>
              <a:t>of fire in some </a:t>
            </a:r>
            <a:r>
              <a:rPr lang="en-GB" sz="2400" dirty="0" smtClean="0"/>
              <a:t>tombs</a:t>
            </a:r>
          </a:p>
          <a:p>
            <a:pPr lvl="1"/>
            <a:r>
              <a:rPr lang="en-GB" sz="2400" dirty="0" smtClean="0"/>
              <a:t>Sterile </a:t>
            </a:r>
            <a:r>
              <a:rPr lang="en-GB" sz="2400" dirty="0"/>
              <a:t>layer of white sand separating burial </a:t>
            </a:r>
            <a:r>
              <a:rPr lang="en-GB" sz="2400" dirty="0" smtClean="0"/>
              <a:t>strata</a:t>
            </a:r>
            <a:endParaRPr lang="en-GB" sz="2400" dirty="0"/>
          </a:p>
          <a:p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Treatment of the Dead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556792"/>
            <a:ext cx="4536504" cy="52292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Tombs: not a permanent resting place:</a:t>
            </a:r>
          </a:p>
          <a:p>
            <a:pPr lvl="1"/>
            <a:r>
              <a:rPr lang="en-GB" dirty="0" smtClean="0"/>
              <a:t>Earlier inhumations disturbed &amp; </a:t>
            </a:r>
            <a:r>
              <a:rPr lang="en-GB" dirty="0"/>
              <a:t>moved to one side to make room for new </a:t>
            </a:r>
            <a:r>
              <a:rPr lang="en-GB" dirty="0" smtClean="0"/>
              <a:t>burials</a:t>
            </a:r>
            <a:endParaRPr lang="en-GB" dirty="0"/>
          </a:p>
          <a:p>
            <a:r>
              <a:rPr lang="en-GB" dirty="0"/>
              <a:t>Nearby </a:t>
            </a:r>
            <a:r>
              <a:rPr lang="en-GB" dirty="0" err="1" smtClean="0"/>
              <a:t>ossuaries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Periodic removal of contents of tomb</a:t>
            </a:r>
          </a:p>
          <a:p>
            <a:pPr lvl="1"/>
            <a:r>
              <a:rPr lang="en-GB" dirty="0" err="1" smtClean="0"/>
              <a:t>Redeposited</a:t>
            </a:r>
            <a:r>
              <a:rPr lang="en-GB" dirty="0" smtClean="0"/>
              <a:t> </a:t>
            </a:r>
            <a:r>
              <a:rPr lang="en-GB" dirty="0"/>
              <a:t>in </a:t>
            </a:r>
            <a:r>
              <a:rPr lang="en-GB" dirty="0" smtClean="0"/>
              <a:t>annexes</a:t>
            </a:r>
          </a:p>
          <a:p>
            <a:r>
              <a:rPr lang="en-GB" dirty="0" err="1" smtClean="0"/>
              <a:t>Platanos</a:t>
            </a:r>
            <a:r>
              <a:rPr lang="en-GB" dirty="0"/>
              <a:t>: </a:t>
            </a:r>
            <a:r>
              <a:rPr lang="en-GB" dirty="0" smtClean="0"/>
              <a:t>tombs </a:t>
            </a:r>
            <a:r>
              <a:rPr lang="en-GB" dirty="0" smtClean="0"/>
              <a:t>thoroughly </a:t>
            </a:r>
            <a:r>
              <a:rPr lang="en-GB" dirty="0"/>
              <a:t>cleared of earlier burials </a:t>
            </a:r>
            <a:r>
              <a:rPr lang="en-GB" dirty="0" smtClean="0"/>
              <a:t>&amp; grave </a:t>
            </a:r>
            <a:r>
              <a:rPr lang="en-GB" dirty="0"/>
              <a:t>goods </a:t>
            </a:r>
            <a:endParaRPr lang="en-GB" dirty="0" smtClean="0"/>
          </a:p>
          <a:p>
            <a:r>
              <a:rPr lang="en-GB" dirty="0" smtClean="0"/>
              <a:t>Integral </a:t>
            </a:r>
            <a:r>
              <a:rPr lang="en-GB" dirty="0"/>
              <a:t>part of </a:t>
            </a:r>
            <a:r>
              <a:rPr lang="en-GB" dirty="0" smtClean="0"/>
              <a:t>funerary </a:t>
            </a:r>
            <a:r>
              <a:rPr lang="en-GB" dirty="0"/>
              <a:t>ritual</a:t>
            </a:r>
          </a:p>
        </p:txBody>
      </p:sp>
      <p:pic>
        <p:nvPicPr>
          <p:cNvPr id="7" name="Picture 9" descr="odigitri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7000" contrast="-7000"/>
          </a:blip>
          <a:srcRect/>
          <a:stretch>
            <a:fillRect/>
          </a:stretch>
        </p:blipFill>
        <p:spPr bwMode="auto">
          <a:xfrm>
            <a:off x="5148064" y="1916832"/>
            <a:ext cx="3690788" cy="3528393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7020272" y="5517232"/>
            <a:ext cx="11256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Odigitria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Funerary Ritual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Primary </a:t>
            </a:r>
            <a:r>
              <a:rPr lang="en-GB" dirty="0" smtClean="0"/>
              <a:t>inhumation: not </a:t>
            </a:r>
            <a:r>
              <a:rPr lang="en-GB" dirty="0"/>
              <a:t>the complete burial </a:t>
            </a:r>
            <a:r>
              <a:rPr lang="en-GB" dirty="0" smtClean="0"/>
              <a:t>rite</a:t>
            </a:r>
          </a:p>
          <a:p>
            <a:pPr lvl="1"/>
            <a:r>
              <a:rPr lang="en-GB" dirty="0" err="1" smtClean="0"/>
              <a:t>Branigan</a:t>
            </a:r>
            <a:r>
              <a:rPr lang="en-GB" dirty="0" smtClean="0"/>
              <a:t>: burials first  laid </a:t>
            </a:r>
            <a:r>
              <a:rPr lang="en-GB" dirty="0"/>
              <a:t>out </a:t>
            </a:r>
            <a:r>
              <a:rPr lang="en-GB" dirty="0" smtClean="0"/>
              <a:t>in </a:t>
            </a:r>
            <a:r>
              <a:rPr lang="en-GB" dirty="0"/>
              <a:t>the </a:t>
            </a:r>
            <a:r>
              <a:rPr lang="en-GB" dirty="0" smtClean="0"/>
              <a:t>antechamber</a:t>
            </a:r>
          </a:p>
          <a:p>
            <a:r>
              <a:rPr lang="en-GB" dirty="0" smtClean="0"/>
              <a:t>Secondary ritual:</a:t>
            </a:r>
          </a:p>
          <a:p>
            <a:pPr lvl="1"/>
            <a:r>
              <a:rPr lang="en-GB" dirty="0"/>
              <a:t>Bones </a:t>
            </a:r>
            <a:r>
              <a:rPr lang="en-GB" dirty="0" smtClean="0"/>
              <a:t>moved &amp; removed </a:t>
            </a:r>
            <a:r>
              <a:rPr lang="en-GB" dirty="0"/>
              <a:t>after decomposition of the </a:t>
            </a:r>
            <a:r>
              <a:rPr lang="en-GB" dirty="0" smtClean="0"/>
              <a:t>body</a:t>
            </a:r>
          </a:p>
          <a:p>
            <a:pPr lvl="1"/>
            <a:r>
              <a:rPr lang="en-GB" dirty="0" smtClean="0"/>
              <a:t>Distinctive </a:t>
            </a:r>
            <a:r>
              <a:rPr lang="en-GB" dirty="0"/>
              <a:t>treatment of </a:t>
            </a:r>
            <a:r>
              <a:rPr lang="en-GB" dirty="0" smtClean="0"/>
              <a:t>bones:  from </a:t>
            </a:r>
            <a:r>
              <a:rPr lang="en-GB" dirty="0"/>
              <a:t>15 </a:t>
            </a:r>
            <a:r>
              <a:rPr lang="en-GB" dirty="0" smtClean="0"/>
              <a:t>tombs with a </a:t>
            </a:r>
            <a:r>
              <a:rPr lang="en-GB" dirty="0"/>
              <a:t>mass of bones, representing in excess of 1000 </a:t>
            </a:r>
            <a:r>
              <a:rPr lang="en-GB" dirty="0" smtClean="0"/>
              <a:t>bodies </a:t>
            </a:r>
            <a:r>
              <a:rPr lang="en-GB" dirty="0" err="1" smtClean="0"/>
              <a:t>Xanthoudides</a:t>
            </a:r>
            <a:r>
              <a:rPr lang="en-GB" dirty="0" smtClean="0"/>
              <a:t> only </a:t>
            </a:r>
            <a:r>
              <a:rPr lang="en-GB" dirty="0"/>
              <a:t>recovered 8 </a:t>
            </a:r>
            <a:r>
              <a:rPr lang="en-GB" dirty="0" smtClean="0"/>
              <a:t>skulls</a:t>
            </a:r>
          </a:p>
          <a:p>
            <a:pPr lvl="1"/>
            <a:r>
              <a:rPr lang="en-GB" dirty="0" err="1" smtClean="0"/>
              <a:t>Ayia</a:t>
            </a:r>
            <a:r>
              <a:rPr lang="en-GB" dirty="0" smtClean="0"/>
              <a:t> </a:t>
            </a:r>
            <a:r>
              <a:rPr lang="en-GB" dirty="0"/>
              <a:t>Kyriaki: bone fragments found in side chamber with deposit of broken cups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Ancestor Cult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978896" cy="4623816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 smtClean="0"/>
              <a:t>Care </a:t>
            </a:r>
            <a:r>
              <a:rPr lang="en-GB" sz="2400" dirty="0"/>
              <a:t>of body while still </a:t>
            </a:r>
            <a:r>
              <a:rPr lang="en-GB" sz="2400" dirty="0" smtClean="0"/>
              <a:t>articulated: laid </a:t>
            </a:r>
            <a:r>
              <a:rPr lang="en-GB" sz="2400" dirty="0"/>
              <a:t>out </a:t>
            </a:r>
            <a:r>
              <a:rPr lang="en-GB" sz="2400" dirty="0" smtClean="0"/>
              <a:t>&amp; provided </a:t>
            </a:r>
            <a:r>
              <a:rPr lang="en-GB" sz="2400" dirty="0"/>
              <a:t>with grave </a:t>
            </a:r>
            <a:r>
              <a:rPr lang="en-GB" sz="2400" dirty="0" smtClean="0"/>
              <a:t>goods</a:t>
            </a:r>
          </a:p>
          <a:p>
            <a:pPr lvl="1"/>
            <a:r>
              <a:rPr lang="en-GB" dirty="0" smtClean="0"/>
              <a:t>Murphy: deceased </a:t>
            </a:r>
            <a:r>
              <a:rPr lang="en-GB" dirty="0"/>
              <a:t>is treated as an </a:t>
            </a:r>
            <a:r>
              <a:rPr lang="en-GB" dirty="0" smtClean="0"/>
              <a:t>individual</a:t>
            </a:r>
          </a:p>
          <a:p>
            <a:r>
              <a:rPr lang="en-GB" sz="2400" dirty="0" smtClean="0"/>
              <a:t>Subsequent “lack </a:t>
            </a:r>
            <a:r>
              <a:rPr lang="en-GB" sz="2400" dirty="0"/>
              <a:t>of </a:t>
            </a:r>
            <a:r>
              <a:rPr lang="en-GB" sz="2400" dirty="0" smtClean="0"/>
              <a:t>respect” </a:t>
            </a:r>
            <a:r>
              <a:rPr lang="en-GB" sz="2400" dirty="0"/>
              <a:t>for physical remains when body was </a:t>
            </a:r>
            <a:r>
              <a:rPr lang="en-GB" sz="2400" dirty="0" smtClean="0"/>
              <a:t>decomposed</a:t>
            </a:r>
          </a:p>
          <a:p>
            <a:pPr lvl="1"/>
            <a:r>
              <a:rPr lang="en-GB" dirty="0" smtClean="0"/>
              <a:t>Murphy : cleaning </a:t>
            </a:r>
            <a:r>
              <a:rPr lang="en-GB" dirty="0"/>
              <a:t>of </a:t>
            </a:r>
            <a:r>
              <a:rPr lang="en-GB" dirty="0" smtClean="0"/>
              <a:t>bones using obsidian </a:t>
            </a:r>
            <a:r>
              <a:rPr lang="en-GB" dirty="0"/>
              <a:t>blades represents </a:t>
            </a:r>
            <a:r>
              <a:rPr lang="en-GB" dirty="0" smtClean="0"/>
              <a:t>a </a:t>
            </a:r>
            <a:r>
              <a:rPr lang="en-GB" dirty="0"/>
              <a:t>purification </a:t>
            </a:r>
            <a:r>
              <a:rPr lang="en-GB" dirty="0" smtClean="0"/>
              <a:t>ritual</a:t>
            </a:r>
          </a:p>
          <a:p>
            <a:r>
              <a:rPr lang="en-GB" sz="2400" dirty="0" smtClean="0"/>
              <a:t>After </a:t>
            </a:r>
            <a:r>
              <a:rPr lang="en-GB" sz="2400" dirty="0"/>
              <a:t>a certain period the deceased is incorporated into realm of the ancestors </a:t>
            </a:r>
            <a:r>
              <a:rPr lang="en-GB" sz="2400" dirty="0" smtClean="0"/>
              <a:t>&amp; mourners </a:t>
            </a:r>
            <a:r>
              <a:rPr lang="en-GB" sz="2400" dirty="0"/>
              <a:t>are reintegrated into </a:t>
            </a:r>
            <a:r>
              <a:rPr lang="en-GB" sz="2400" dirty="0" smtClean="0"/>
              <a:t>community</a:t>
            </a:r>
            <a:endParaRPr lang="en-GB" sz="2400" dirty="0"/>
          </a:p>
          <a:p>
            <a:endParaRPr lang="en-GB" sz="2400" dirty="0"/>
          </a:p>
        </p:txBody>
      </p:sp>
      <p:pic>
        <p:nvPicPr>
          <p:cNvPr id="7" name="Picture 4" descr="obsidia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5652120" y="2636912"/>
            <a:ext cx="3153552" cy="2239021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/>
          <p:cNvSpPr txBox="1"/>
          <p:nvPr/>
        </p:nvSpPr>
        <p:spPr>
          <a:xfrm>
            <a:off x="6804248" y="5013176"/>
            <a:ext cx="18742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Obsidian blades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Communion with the Dead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28800"/>
            <a:ext cx="5194920" cy="496855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Annexes: </a:t>
            </a:r>
            <a:r>
              <a:rPr lang="en-GB" dirty="0" smtClean="0"/>
              <a:t>no </a:t>
            </a:r>
            <a:r>
              <a:rPr lang="en-GB" dirty="0"/>
              <a:t>burials but </a:t>
            </a:r>
            <a:r>
              <a:rPr lang="en-GB" dirty="0" smtClean="0"/>
              <a:t>large </a:t>
            </a:r>
            <a:r>
              <a:rPr lang="en-GB" dirty="0"/>
              <a:t>quantities of drinking </a:t>
            </a:r>
            <a:r>
              <a:rPr lang="en-GB" dirty="0" smtClean="0"/>
              <a:t>equipment: jugs </a:t>
            </a:r>
            <a:r>
              <a:rPr lang="en-GB" dirty="0"/>
              <a:t>&amp; </a:t>
            </a:r>
            <a:r>
              <a:rPr lang="en-GB" dirty="0" smtClean="0"/>
              <a:t>cups</a:t>
            </a:r>
            <a:endParaRPr lang="en-GB" dirty="0"/>
          </a:p>
          <a:p>
            <a:pPr lvl="1"/>
            <a:r>
              <a:rPr lang="en-GB" dirty="0"/>
              <a:t>Branigan: ceremonial drinking </a:t>
            </a:r>
            <a:r>
              <a:rPr lang="en-GB" dirty="0" smtClean="0"/>
              <a:t>or libation</a:t>
            </a:r>
          </a:p>
          <a:p>
            <a:pPr lvl="1"/>
            <a:r>
              <a:rPr lang="en-GB" dirty="0" smtClean="0"/>
              <a:t>Final </a:t>
            </a:r>
            <a:r>
              <a:rPr lang="en-GB" dirty="0"/>
              <a:t>meal with the dead? </a:t>
            </a:r>
          </a:p>
          <a:p>
            <a:r>
              <a:rPr lang="en-GB" dirty="0" smtClean="0"/>
              <a:t>Creation &amp; maintenance </a:t>
            </a:r>
            <a:r>
              <a:rPr lang="en-GB" dirty="0"/>
              <a:t>of group identities </a:t>
            </a:r>
            <a:r>
              <a:rPr lang="en-GB" dirty="0" smtClean="0"/>
              <a:t>&amp; negotiation </a:t>
            </a:r>
            <a:r>
              <a:rPr lang="en-GB" dirty="0"/>
              <a:t>of </a:t>
            </a:r>
            <a:r>
              <a:rPr lang="en-GB" dirty="0" smtClean="0"/>
              <a:t>power</a:t>
            </a:r>
          </a:p>
          <a:p>
            <a:r>
              <a:rPr lang="en-GB" dirty="0" smtClean="0"/>
              <a:t>Alcohol </a:t>
            </a:r>
            <a:r>
              <a:rPr lang="en-GB" dirty="0" smtClean="0"/>
              <a:t>consumption to enhance intense </a:t>
            </a:r>
            <a:r>
              <a:rPr lang="en-GB" dirty="0"/>
              <a:t>experience of the </a:t>
            </a:r>
            <a:r>
              <a:rPr lang="en-GB" dirty="0" smtClean="0"/>
              <a:t>participants</a:t>
            </a:r>
            <a:endParaRPr lang="en-GB" dirty="0"/>
          </a:p>
          <a:p>
            <a:r>
              <a:rPr lang="en-GB" dirty="0" smtClean="0"/>
              <a:t>Ritual occurs in </a:t>
            </a:r>
            <a:r>
              <a:rPr lang="en-GB" dirty="0"/>
              <a:t>a socially liminal </a:t>
            </a:r>
            <a:r>
              <a:rPr lang="en-GB" dirty="0" smtClean="0"/>
              <a:t>area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300192" y="5147900"/>
            <a:ext cx="17620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Vasiliki</a:t>
            </a:r>
            <a:r>
              <a:rPr lang="en-GB" dirty="0" smtClean="0"/>
              <a:t> ware cup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99" t="15549" r="17178" b="18393"/>
          <a:stretch/>
        </p:blipFill>
        <p:spPr>
          <a:xfrm>
            <a:off x="5799602" y="2564904"/>
            <a:ext cx="2763199" cy="2485674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Toasting the Dead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896544" cy="4968552"/>
          </a:xfrm>
        </p:spPr>
        <p:txBody>
          <a:bodyPr>
            <a:noAutofit/>
          </a:bodyPr>
          <a:lstStyle/>
          <a:p>
            <a:r>
              <a:rPr lang="en-GB" sz="2400" dirty="0" smtClean="0"/>
              <a:t>EM </a:t>
            </a:r>
            <a:r>
              <a:rPr lang="en-GB" sz="2400" dirty="0"/>
              <a:t>I-II: </a:t>
            </a:r>
            <a:r>
              <a:rPr lang="en-GB" sz="2400" dirty="0" smtClean="0"/>
              <a:t>took </a:t>
            </a:r>
            <a:r>
              <a:rPr lang="en-GB" sz="2400" dirty="0"/>
              <a:t>place within the tomb chamber (large quantities of </a:t>
            </a:r>
            <a:r>
              <a:rPr lang="en-GB" sz="2400" dirty="0" smtClean="0"/>
              <a:t>cups)</a:t>
            </a:r>
            <a:endParaRPr lang="en-GB" sz="2400" dirty="0"/>
          </a:p>
          <a:p>
            <a:r>
              <a:rPr lang="en-GB" sz="2400" dirty="0"/>
              <a:t>EM III: </a:t>
            </a:r>
            <a:r>
              <a:rPr lang="en-GB" sz="2400" dirty="0" smtClean="0"/>
              <a:t>ceremony </a:t>
            </a:r>
            <a:r>
              <a:rPr lang="en-GB" sz="2400" dirty="0"/>
              <a:t>moved from tomb to subsidiary </a:t>
            </a:r>
            <a:r>
              <a:rPr lang="en-GB" sz="2400" dirty="0" smtClean="0"/>
              <a:t>chamber</a:t>
            </a:r>
          </a:p>
          <a:p>
            <a:r>
              <a:rPr lang="en-GB" sz="2400" dirty="0" smtClean="0"/>
              <a:t>Conical </a:t>
            </a:r>
            <a:r>
              <a:rPr lang="en-GB" sz="2400" dirty="0"/>
              <a:t>cups replaced large cups: quantities of liquid being drunk </a:t>
            </a:r>
            <a:r>
              <a:rPr lang="en-GB" sz="2400" dirty="0" smtClean="0"/>
              <a:t>reduced </a:t>
            </a:r>
            <a:r>
              <a:rPr lang="en-GB" sz="2400" dirty="0"/>
              <a:t>to a token </a:t>
            </a:r>
            <a:r>
              <a:rPr lang="en-GB" sz="2400" dirty="0" smtClean="0"/>
              <a:t>amount</a:t>
            </a:r>
            <a:endParaRPr lang="en-GB" sz="2400" dirty="0"/>
          </a:p>
          <a:p>
            <a:r>
              <a:rPr lang="en-GB" sz="2400" dirty="0" smtClean="0"/>
              <a:t>Cemeteries: physical </a:t>
            </a:r>
            <a:r>
              <a:rPr lang="en-GB" sz="2400" dirty="0"/>
              <a:t>location for communal </a:t>
            </a:r>
            <a:r>
              <a:rPr lang="en-GB" sz="2400" dirty="0" smtClean="0"/>
              <a:t>ritual,</a:t>
            </a:r>
          </a:p>
          <a:p>
            <a:pPr lvl="1"/>
            <a:r>
              <a:rPr lang="en-GB" sz="2000" dirty="0" smtClean="0"/>
              <a:t>Played a </a:t>
            </a:r>
            <a:r>
              <a:rPr lang="en-GB" sz="2000" dirty="0"/>
              <a:t>key role in maintaining the stability </a:t>
            </a:r>
            <a:r>
              <a:rPr lang="en-GB" sz="2000" dirty="0" smtClean="0"/>
              <a:t>&amp; identity </a:t>
            </a:r>
            <a:r>
              <a:rPr lang="en-GB" sz="2000" dirty="0"/>
              <a:t>of the local </a:t>
            </a:r>
            <a:r>
              <a:rPr lang="en-GB" sz="2000" dirty="0" smtClean="0"/>
              <a:t>community</a:t>
            </a:r>
            <a:endParaRPr lang="en-GB" sz="2000" dirty="0"/>
          </a:p>
        </p:txBody>
      </p:sp>
      <p:sp>
        <p:nvSpPr>
          <p:cNvPr id="6" name="TextBox 5"/>
          <p:cNvSpPr txBox="1"/>
          <p:nvPr/>
        </p:nvSpPr>
        <p:spPr>
          <a:xfrm>
            <a:off x="7092280" y="4653136"/>
            <a:ext cx="13949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Conical cup</a:t>
            </a:r>
            <a:endParaRPr lang="en-GB" sz="2000" dirty="0"/>
          </a:p>
        </p:txBody>
      </p:sp>
      <p:pic>
        <p:nvPicPr>
          <p:cNvPr id="9" name="Content Placeholder 8" descr="2008_99_0481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7000" contrast="-9000"/>
          </a:blip>
          <a:srcRect/>
          <a:stretch>
            <a:fillRect/>
          </a:stretch>
        </p:blipFill>
        <p:spPr>
          <a:xfrm>
            <a:off x="5940152" y="2615211"/>
            <a:ext cx="2880320" cy="189390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Tombs as Focus for Community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320480" cy="4824536"/>
          </a:xfrm>
        </p:spPr>
        <p:txBody>
          <a:bodyPr>
            <a:noAutofit/>
          </a:bodyPr>
          <a:lstStyle/>
          <a:p>
            <a:r>
              <a:rPr lang="en-GB" dirty="0" smtClean="0"/>
              <a:t>Cemeteries: physical </a:t>
            </a:r>
            <a:r>
              <a:rPr lang="en-GB" dirty="0"/>
              <a:t>location for communal </a:t>
            </a:r>
            <a:r>
              <a:rPr lang="en-GB" dirty="0" smtClean="0"/>
              <a:t>ritual</a:t>
            </a:r>
          </a:p>
          <a:p>
            <a:r>
              <a:rPr lang="en-GB" dirty="0" smtClean="0"/>
              <a:t>Played a </a:t>
            </a:r>
            <a:r>
              <a:rPr lang="en-GB" dirty="0"/>
              <a:t>key role in maintaining the stability </a:t>
            </a:r>
            <a:r>
              <a:rPr lang="en-GB" dirty="0" smtClean="0"/>
              <a:t>&amp; identity </a:t>
            </a:r>
            <a:r>
              <a:rPr lang="en-GB" dirty="0"/>
              <a:t>of the local </a:t>
            </a:r>
            <a:r>
              <a:rPr lang="en-GB" dirty="0" smtClean="0"/>
              <a:t>community</a:t>
            </a:r>
            <a:endParaRPr lang="en-GB" dirty="0"/>
          </a:p>
        </p:txBody>
      </p:sp>
      <p:pic>
        <p:nvPicPr>
          <p:cNvPr id="8" name="Picture 6" descr="kamilari0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7000" contrast="-7000"/>
          </a:blip>
          <a:srcRect/>
          <a:stretch>
            <a:fillRect/>
          </a:stretch>
        </p:blipFill>
        <p:spPr bwMode="auto">
          <a:xfrm>
            <a:off x="4860032" y="2204864"/>
            <a:ext cx="3992659" cy="2736304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7452320" y="5013176"/>
            <a:ext cx="10679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Kamilari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Ritual Performance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762872" cy="46238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Some </a:t>
            </a:r>
            <a:r>
              <a:rPr lang="en-GB" dirty="0"/>
              <a:t>specifically funerary objects</a:t>
            </a:r>
            <a:r>
              <a:rPr lang="en-GB" dirty="0" smtClean="0"/>
              <a:t>: ritual paraphernalia</a:t>
            </a:r>
            <a:endParaRPr lang="en-GB" dirty="0"/>
          </a:p>
          <a:p>
            <a:pPr lvl="0"/>
            <a:r>
              <a:rPr lang="en-GB" dirty="0" smtClean="0"/>
              <a:t>Terracotta </a:t>
            </a:r>
            <a:r>
              <a:rPr lang="en-GB" dirty="0"/>
              <a:t>models </a:t>
            </a:r>
            <a:r>
              <a:rPr lang="en-GB" dirty="0" smtClean="0"/>
              <a:t>from </a:t>
            </a:r>
            <a:r>
              <a:rPr lang="en-GB" dirty="0" err="1" smtClean="0"/>
              <a:t>Kamilari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Offering scene: ancestor cult</a:t>
            </a:r>
            <a:endParaRPr lang="en-GB" dirty="0"/>
          </a:p>
          <a:p>
            <a:pPr lvl="1"/>
            <a:r>
              <a:rPr lang="en-GB" dirty="0" smtClean="0"/>
              <a:t>Dancing model</a:t>
            </a:r>
          </a:p>
          <a:p>
            <a:r>
              <a:rPr lang="en-GB" dirty="0" smtClean="0"/>
              <a:t>Do these relate to ceremonial activity within funerary context?</a:t>
            </a:r>
          </a:p>
          <a:p>
            <a:r>
              <a:rPr lang="en-GB" dirty="0" smtClean="0"/>
              <a:t>Performance outside tholos tombs</a:t>
            </a:r>
            <a:endParaRPr lang="en-GB" dirty="0"/>
          </a:p>
        </p:txBody>
      </p:sp>
      <p:pic>
        <p:nvPicPr>
          <p:cNvPr id="4" name="Picture 8" descr="kamilari dancers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508104" y="3933056"/>
            <a:ext cx="3168352" cy="2647989"/>
          </a:xfrm>
          <a:prstGeom prst="rect">
            <a:avLst/>
          </a:prstGeom>
          <a:noFill/>
        </p:spPr>
      </p:pic>
      <p:pic>
        <p:nvPicPr>
          <p:cNvPr id="7" name="Picture 7" descr="ancestor model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/>
          <a:stretch>
            <a:fillRect/>
          </a:stretch>
        </p:blipFill>
        <p:spPr bwMode="auto">
          <a:xfrm>
            <a:off x="5940152" y="476672"/>
            <a:ext cx="2976331" cy="288032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/>
          <p:cNvSpPr txBox="1"/>
          <p:nvPr/>
        </p:nvSpPr>
        <p:spPr>
          <a:xfrm>
            <a:off x="6876256" y="3501008"/>
            <a:ext cx="18982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Kamilari</a:t>
            </a:r>
            <a:r>
              <a:rPr lang="en-GB" sz="2000" dirty="0" smtClean="0"/>
              <a:t> models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 smtClean="0"/>
              <a:t>Prepalatial Crete: complex </a:t>
            </a:r>
            <a:r>
              <a:rPr lang="en-GB" dirty="0"/>
              <a:t>funerary </a:t>
            </a:r>
            <a:r>
              <a:rPr lang="en-GB" dirty="0" smtClean="0"/>
              <a:t>practices &amp; regional </a:t>
            </a:r>
            <a:r>
              <a:rPr lang="en-GB" dirty="0"/>
              <a:t>variation</a:t>
            </a:r>
          </a:p>
          <a:p>
            <a:pPr lvl="0"/>
            <a:r>
              <a:rPr lang="en-GB" dirty="0" smtClean="0"/>
              <a:t>Elaboration of mortuary complex &amp; funerary ritual:</a:t>
            </a:r>
          </a:p>
          <a:p>
            <a:pPr lvl="1"/>
            <a:r>
              <a:rPr lang="en-GB" smtClean="0"/>
              <a:t>Especially manipulation of bones</a:t>
            </a:r>
            <a:endParaRPr lang="en-GB" dirty="0" smtClean="0"/>
          </a:p>
          <a:p>
            <a:pPr lvl="0"/>
            <a:r>
              <a:rPr lang="en-GB" dirty="0" smtClean="0"/>
              <a:t>Burial </a:t>
            </a:r>
            <a:r>
              <a:rPr lang="en-GB" dirty="0"/>
              <a:t>practices emphasise membership of the community &amp; ancestor </a:t>
            </a:r>
            <a:r>
              <a:rPr lang="en-GB" dirty="0" smtClean="0"/>
              <a:t>cult</a:t>
            </a:r>
            <a:endParaRPr lang="en-GB" dirty="0"/>
          </a:p>
          <a:p>
            <a:pPr lvl="0"/>
            <a:r>
              <a:rPr lang="en-GB" dirty="0" smtClean="0"/>
              <a:t>Burials were the focus </a:t>
            </a:r>
            <a:r>
              <a:rPr lang="en-GB" dirty="0"/>
              <a:t>of community </a:t>
            </a:r>
            <a:r>
              <a:rPr lang="en-GB" dirty="0" smtClean="0"/>
              <a:t>ritual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130</TotalTime>
  <Words>1112</Words>
  <Application>Microsoft Office PowerPoint</Application>
  <PresentationFormat>On-screen Show (4:3)</PresentationFormat>
  <Paragraphs>171</Paragraphs>
  <Slides>25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Module</vt:lpstr>
      <vt:lpstr>Bronze Age Society</vt:lpstr>
      <vt:lpstr>Tombs of the Mesara</vt:lpstr>
      <vt:lpstr>Archaeological Evidence</vt:lpstr>
      <vt:lpstr>Burial Facilities</vt:lpstr>
      <vt:lpstr>Tholos Tombs </vt:lpstr>
      <vt:lpstr>Tholos Tombs </vt:lpstr>
      <vt:lpstr>Development of Tholos Tombs </vt:lpstr>
      <vt:lpstr>Placement of Tholoi</vt:lpstr>
      <vt:lpstr>Placement of in Natural Landscape</vt:lpstr>
      <vt:lpstr>Placement in Human Landscape</vt:lpstr>
      <vt:lpstr>Grave Goods</vt:lpstr>
      <vt:lpstr>Grave Goods</vt:lpstr>
      <vt:lpstr>Grave Goods</vt:lpstr>
      <vt:lpstr>Grave Goods</vt:lpstr>
      <vt:lpstr>Grave Goods</vt:lpstr>
      <vt:lpstr>Grave Goods</vt:lpstr>
      <vt:lpstr>Treatment of the Body</vt:lpstr>
      <vt:lpstr>Treatment of the Dead</vt:lpstr>
      <vt:lpstr>Funerary Ritual</vt:lpstr>
      <vt:lpstr>Ancestor Cult</vt:lpstr>
      <vt:lpstr>Communion with the Dead</vt:lpstr>
      <vt:lpstr>Toasting the Dead</vt:lpstr>
      <vt:lpstr>Tombs as Focus for Community</vt:lpstr>
      <vt:lpstr>Ritual Performance</vt:lpstr>
      <vt:lpstr>Summary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Louise</dc:creator>
  <cp:lastModifiedBy>Louise Steel</cp:lastModifiedBy>
  <cp:revision>27</cp:revision>
  <dcterms:created xsi:type="dcterms:W3CDTF">2012-03-18T10:18:43Z</dcterms:created>
  <dcterms:modified xsi:type="dcterms:W3CDTF">2014-11-27T14:59:50Z</dcterms:modified>
</cp:coreProperties>
</file>