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5" d="100"/>
          <a:sy n="25" d="100"/>
        </p:scale>
        <p:origin x="2796" y="10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4/25/2019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985925" y="1856391"/>
            <a:ext cx="18109397" cy="39520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charset="0"/>
                <a:ea typeface="Calibri" charset="0"/>
                <a:cs typeface="Calibri" charset="0"/>
              </a:rPr>
              <a:t>Optimising </a:t>
            </a:r>
            <a:r>
              <a:rPr lang="en-GB" altLang="en-US" sz="4800" dirty="0" smtClean="0">
                <a:solidFill>
                  <a:srgbClr val="002060"/>
                </a:solidFill>
                <a:latin typeface="Calibri" charset="0"/>
                <a:ea typeface="Calibri" charset="0"/>
                <a:cs typeface="Calibri" charset="0"/>
              </a:rPr>
              <a:t>Throughput </a:t>
            </a:r>
            <a:r>
              <a:rPr lang="en-GB" altLang="en-US" sz="4800" dirty="0">
                <a:solidFill>
                  <a:srgbClr val="002060"/>
                </a:solidFill>
                <a:latin typeface="Calibri" charset="0"/>
                <a:ea typeface="Calibri" charset="0"/>
                <a:cs typeface="Calibri" charset="0"/>
              </a:rPr>
              <a:t>on a </a:t>
            </a:r>
            <a:r>
              <a:rPr lang="en-GB" altLang="en-US" sz="4800" dirty="0" smtClean="0">
                <a:solidFill>
                  <a:srgbClr val="002060"/>
                </a:solidFill>
                <a:latin typeface="Calibri" charset="0"/>
                <a:ea typeface="Calibri" charset="0"/>
                <a:cs typeface="Calibri" charset="0"/>
              </a:rPr>
              <a:t>Machining Line Through Discrete Event </a:t>
            </a:r>
          </a:p>
          <a:p>
            <a:pPr>
              <a:lnSpc>
                <a:spcPct val="110000"/>
              </a:lnSpc>
              <a:spcBef>
                <a:spcPct val="0"/>
              </a:spcBef>
              <a:buNone/>
            </a:pPr>
            <a:r>
              <a:rPr lang="en-GB" altLang="en-US" sz="4800" dirty="0" smtClean="0">
                <a:solidFill>
                  <a:srgbClr val="002060"/>
                </a:solidFill>
                <a:latin typeface="Calibri" charset="0"/>
                <a:ea typeface="Calibri" charset="0"/>
                <a:cs typeface="Calibri" charset="0"/>
              </a:rPr>
              <a:t>Simulation</a:t>
            </a:r>
            <a:endParaRPr lang="en-GB" altLang="en-US" sz="4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Ford Lewis Cooper</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Richard Morgan</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BEng </a:t>
            </a:r>
            <a:r>
              <a:rPr lang="en-GB" altLang="en-US" sz="3600" dirty="0">
                <a:solidFill>
                  <a:srgbClr val="002060"/>
                </a:solidFill>
                <a:latin typeface="Calibri" charset="0"/>
                <a:ea typeface="Calibri" charset="0"/>
                <a:cs typeface="Calibri" charset="0"/>
              </a:rPr>
              <a:t>(Hons) </a:t>
            </a:r>
            <a:r>
              <a:rPr lang="en-GB" altLang="en-US" sz="3600" dirty="0" smtClean="0">
                <a:solidFill>
                  <a:srgbClr val="002060"/>
                </a:solidFill>
                <a:latin typeface="Calibri" charset="0"/>
                <a:ea typeface="Calibri" charset="0"/>
                <a:cs typeface="Calibri" charset="0"/>
              </a:rPr>
              <a:t>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755448"/>
            <a:ext cx="6415087" cy="10506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GB" dirty="0"/>
              <a:t>Computer based Discrete Event Simulation is one of the most commonly used aids for the design of automotive manufacturing systems. The use of discrete event simulation differs in each industry, the purpose of this dissertation is to illustrate the benefits of applying DES to an automotive industry in the context of locating bottlenecks and suggesting/ proving methods of improving throughput. The significance of throughput within a manufacturing business cannot be understated. This dissertation will explore methods of refining operations in order to maximise jobs per hour (JPH) to hit target scores. The benefits of using simulation within industry will be explored in conjunction to benefits Ford will also obtain from utilising the tool. This dissertation puts detailed focus on the AJ machining block line within BEP which is currently underachieving and not hitting target JPH scores. There are currently two AJ machining lines producing both the AJ133 and AJ126 head and block. </a:t>
            </a:r>
          </a:p>
        </p:txBody>
      </p:sp>
      <p:sp>
        <p:nvSpPr>
          <p:cNvPr id="22" name="Text Box 10"/>
          <p:cNvSpPr txBox="1">
            <a:spLocks noChangeArrowheads="1"/>
          </p:cNvSpPr>
          <p:nvPr/>
        </p:nvSpPr>
        <p:spPr bwMode="auto">
          <a:xfrm>
            <a:off x="14704210" y="22211517"/>
            <a:ext cx="6415088" cy="2935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Acknowledgements</a:t>
            </a:r>
          </a:p>
          <a:p>
            <a:pPr>
              <a:spcBef>
                <a:spcPct val="50000"/>
              </a:spcBef>
            </a:pPr>
            <a:r>
              <a:rPr lang="en-AU" altLang="en-US" dirty="0" smtClean="0"/>
              <a:t>Ford Industrial Engineering – Dai Canfield, Dan Doherty &amp; Garry Lewis.</a:t>
            </a:r>
          </a:p>
          <a:p>
            <a:pPr>
              <a:spcBef>
                <a:spcPct val="50000"/>
              </a:spcBef>
            </a:pPr>
            <a:r>
              <a:rPr lang="en-AU" altLang="en-US" dirty="0" smtClean="0"/>
              <a:t>Ford Simulation Team – Michael Higgins, Garg </a:t>
            </a:r>
            <a:r>
              <a:rPr lang="en-AU" altLang="en-US" dirty="0" err="1" smtClean="0"/>
              <a:t>Ankush</a:t>
            </a:r>
            <a:r>
              <a:rPr lang="en-AU" altLang="en-US" dirty="0" smtClean="0"/>
              <a:t> &amp; John Ladbrook.</a:t>
            </a:r>
            <a:endParaRPr lang="en-AU" altLang="en-US"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8596" y="29136968"/>
            <a:ext cx="1967734" cy="9838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7489217" y="14180232"/>
            <a:ext cx="6410325" cy="1273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dirty="0" smtClean="0"/>
              <a:t>[Illustration </a:t>
            </a:r>
            <a:r>
              <a:rPr lang="en-GB" dirty="0"/>
              <a:t>of the JPH score recorded for AJ-Block machining in </a:t>
            </a:r>
            <a:r>
              <a:rPr lang="en-GB" dirty="0" smtClean="0"/>
              <a:t>2017]</a:t>
            </a:r>
            <a:endParaRPr lang="en-AU" altLang="en-US" sz="2000" i="1" dirty="0">
              <a:latin typeface="Times New Roman" charset="0"/>
            </a:endParaRPr>
          </a:p>
        </p:txBody>
      </p:sp>
      <p:sp>
        <p:nvSpPr>
          <p:cNvPr id="44" name="Text Box 6"/>
          <p:cNvSpPr txBox="1">
            <a:spLocks noChangeArrowheads="1"/>
          </p:cNvSpPr>
          <p:nvPr/>
        </p:nvSpPr>
        <p:spPr bwMode="auto">
          <a:xfrm>
            <a:off x="7560033" y="15144220"/>
            <a:ext cx="6415087" cy="275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Methodology</a:t>
            </a:r>
          </a:p>
          <a:p>
            <a:pPr>
              <a:spcBef>
                <a:spcPct val="50000"/>
              </a:spcBef>
            </a:pPr>
            <a:r>
              <a:rPr lang="en-GB" dirty="0"/>
              <a:t>This dissertation looks at improving the current machining process adopted by AJ-Block machining to increase throughput by adopting a Six Sigma DMAIC approach. </a:t>
            </a:r>
          </a:p>
        </p:txBody>
      </p:sp>
      <p:sp>
        <p:nvSpPr>
          <p:cNvPr id="46" name="Text Box 6"/>
          <p:cNvSpPr txBox="1">
            <a:spLocks noChangeArrowheads="1"/>
          </p:cNvSpPr>
          <p:nvPr/>
        </p:nvSpPr>
        <p:spPr bwMode="auto">
          <a:xfrm>
            <a:off x="179997" y="24054784"/>
            <a:ext cx="6415087"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Problem Statement</a:t>
            </a:r>
          </a:p>
          <a:p>
            <a:pPr>
              <a:spcBef>
                <a:spcPct val="50000"/>
              </a:spcBef>
            </a:pPr>
            <a:r>
              <a:rPr lang="en-GB" dirty="0"/>
              <a:t>A drop in throughput of the Machining AJ-Block line is causing a strain on AJ-Assembly line due to insufficient blocks being supplied within target time, as a result, overtime is given to ensure target is met, thereby, not hindering Assembly. During the period of January to December 2017, on average AJ-Block machining produced parts at a rate of 20.1 JPH (Jobs per hour). </a:t>
            </a:r>
            <a:endParaRPr lang="en-AU" altLang="en-US" b="1" dirty="0" smtClean="0"/>
          </a:p>
        </p:txBody>
      </p:sp>
      <p:pic>
        <p:nvPicPr>
          <p:cNvPr id="33" name="Picture 32"/>
          <p:cNvPicPr>
            <a:picLocks noChangeAspect="1"/>
          </p:cNvPicPr>
          <p:nvPr/>
        </p:nvPicPr>
        <p:blipFill>
          <a:blip r:embed="rId5"/>
          <a:stretch>
            <a:fillRect/>
          </a:stretch>
        </p:blipFill>
        <p:spPr>
          <a:xfrm>
            <a:off x="7471571" y="10453305"/>
            <a:ext cx="6446421" cy="3850041"/>
          </a:xfrm>
          <a:prstGeom prst="rect">
            <a:avLst/>
          </a:prstGeom>
        </p:spPr>
      </p:pic>
      <p:sp>
        <p:nvSpPr>
          <p:cNvPr id="47" name="Text Box 8"/>
          <p:cNvSpPr txBox="1">
            <a:spLocks noChangeArrowheads="1"/>
          </p:cNvSpPr>
          <p:nvPr/>
        </p:nvSpPr>
        <p:spPr bwMode="auto">
          <a:xfrm>
            <a:off x="7484455" y="17476041"/>
            <a:ext cx="6415087" cy="119470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Simulation Model</a:t>
            </a:r>
          </a:p>
          <a:p>
            <a:pPr>
              <a:spcBef>
                <a:spcPct val="40000"/>
              </a:spcBef>
            </a:pPr>
            <a:endParaRPr lang="en-GB" altLang="en-US" dirty="0" smtClean="0"/>
          </a:p>
          <a:p>
            <a:pPr>
              <a:spcBef>
                <a:spcPct val="40000"/>
              </a:spcBef>
            </a:pPr>
            <a:endParaRPr lang="en-GB" altLang="en-US" dirty="0" smtClean="0"/>
          </a:p>
          <a:p>
            <a:pPr>
              <a:spcBef>
                <a:spcPct val="40000"/>
              </a:spcBef>
            </a:pPr>
            <a:endParaRPr lang="en-GB" altLang="en-US" dirty="0"/>
          </a:p>
          <a:p>
            <a:pPr>
              <a:spcBef>
                <a:spcPct val="40000"/>
              </a:spcBef>
            </a:pPr>
            <a:endParaRPr lang="en-GB" altLang="en-US" dirty="0" smtClean="0"/>
          </a:p>
          <a:p>
            <a:pPr>
              <a:spcBef>
                <a:spcPct val="40000"/>
              </a:spcBef>
            </a:pPr>
            <a:endParaRPr lang="en-GB" altLang="en-US" dirty="0"/>
          </a:p>
          <a:p>
            <a:pPr>
              <a:spcBef>
                <a:spcPct val="40000"/>
              </a:spcBef>
            </a:pPr>
            <a:endParaRPr lang="en-GB" altLang="en-US" dirty="0" smtClean="0"/>
          </a:p>
          <a:p>
            <a:pPr>
              <a:spcBef>
                <a:spcPct val="40000"/>
              </a:spcBef>
            </a:pPr>
            <a:endParaRPr lang="en-GB" altLang="en-US" dirty="0"/>
          </a:p>
          <a:p>
            <a:pPr>
              <a:spcBef>
                <a:spcPct val="40000"/>
              </a:spcBef>
            </a:pPr>
            <a:endParaRPr lang="en-GB" altLang="en-US" dirty="0" smtClean="0"/>
          </a:p>
          <a:p>
            <a:pPr>
              <a:spcBef>
                <a:spcPct val="40000"/>
              </a:spcBef>
            </a:pPr>
            <a:endParaRPr lang="en-GB" altLang="en-US" dirty="0"/>
          </a:p>
          <a:p>
            <a:pPr>
              <a:spcBef>
                <a:spcPct val="40000"/>
              </a:spcBef>
            </a:pPr>
            <a:r>
              <a:rPr lang="en-GB" altLang="en-US" dirty="0" smtClean="0"/>
              <a:t>[The </a:t>
            </a:r>
            <a:r>
              <a:rPr lang="en-GB" altLang="en-US" dirty="0"/>
              <a:t>operational bottleneck analysis of AJ-Block </a:t>
            </a:r>
            <a:r>
              <a:rPr lang="en-GB" altLang="en-US" dirty="0" smtClean="0"/>
              <a:t>line]</a:t>
            </a:r>
            <a:endParaRPr lang="en-GB" altLang="en-US" dirty="0"/>
          </a:p>
          <a:p>
            <a:pPr>
              <a:spcBef>
                <a:spcPct val="40000"/>
              </a:spcBef>
            </a:pPr>
            <a:r>
              <a:rPr lang="en-GB" altLang="en-US" dirty="0" smtClean="0"/>
              <a:t>The </a:t>
            </a:r>
            <a:r>
              <a:rPr lang="en-GB" altLang="en-US" dirty="0"/>
              <a:t>operational bottleneck analysis shows that if the system was to run with all inputs being accounted for, which include, breakdowns, FTT, tooling and cycle </a:t>
            </a:r>
            <a:r>
              <a:rPr lang="en-GB" altLang="en-US" dirty="0" smtClean="0"/>
              <a:t>times the results above are </a:t>
            </a:r>
            <a:r>
              <a:rPr lang="en-GB" altLang="en-US" dirty="0"/>
              <a:t>produced. From this data set, it can be seen that the mean </a:t>
            </a:r>
            <a:r>
              <a:rPr lang="en-GB" altLang="en-US" dirty="0" err="1"/>
              <a:t>EoL</a:t>
            </a:r>
            <a:r>
              <a:rPr lang="en-GB" altLang="en-US" dirty="0"/>
              <a:t> JPH is simulated to be 19.21 over a 500 day period. From the results obtained, it can also be seen that the lowest three JPH zones correlate to Op 140 </a:t>
            </a:r>
            <a:r>
              <a:rPr lang="en-GB" altLang="en-US" dirty="0" err="1"/>
              <a:t>Honers</a:t>
            </a:r>
            <a:r>
              <a:rPr lang="en-GB" altLang="en-US" dirty="0"/>
              <a:t>, Op 70 Machine Front &amp; Rear End Faces and Op 160 Wash, which give a mean JPH score of 23.29, 30.04 and 30.70 respectively.</a:t>
            </a:r>
            <a:endParaRPr lang="en-AU" altLang="en-US" dirty="0"/>
          </a:p>
        </p:txBody>
      </p:sp>
      <p:sp>
        <p:nvSpPr>
          <p:cNvPr id="51" name="Text Box 6"/>
          <p:cNvSpPr txBox="1">
            <a:spLocks noChangeArrowheads="1"/>
          </p:cNvSpPr>
          <p:nvPr/>
        </p:nvSpPr>
        <p:spPr bwMode="auto">
          <a:xfrm>
            <a:off x="14625098" y="4079048"/>
            <a:ext cx="6415087" cy="6628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Improvement</a:t>
            </a:r>
            <a:endParaRPr lang="en-AU" altLang="en-US" sz="3600" b="1" dirty="0" smtClean="0"/>
          </a:p>
          <a:p>
            <a:pPr marL="342900" lvl="0" indent="-342900">
              <a:buFont typeface="Arial" panose="020B0604020202020204" pitchFamily="34" charset="0"/>
              <a:buChar char="•"/>
            </a:pPr>
            <a:r>
              <a:rPr lang="en-GB" dirty="0"/>
              <a:t>Breaking constraint one – Operation 140 </a:t>
            </a:r>
            <a:r>
              <a:rPr lang="en-GB" dirty="0" err="1"/>
              <a:t>Honer</a:t>
            </a:r>
            <a:r>
              <a:rPr lang="en-GB" dirty="0"/>
              <a:t> – Make all cells fully flexible, removing all current derivative constraints which include Op140.1 (AJ133 Only), Op140.2 (AJ126 Only) and Op140.3 (AJ126 Only).</a:t>
            </a:r>
          </a:p>
          <a:p>
            <a:pPr marL="342900" lvl="0" indent="-342900">
              <a:buFont typeface="Arial" panose="020B0604020202020204" pitchFamily="34" charset="0"/>
              <a:buChar char="•"/>
            </a:pPr>
            <a:r>
              <a:rPr lang="en-GB" dirty="0"/>
              <a:t>Breaking constraint two – Operation 70 Machine Front &amp; Rear End Faces – Reinstate both gantry masts, thus reducing the cycle time of the operation by minimising load and unload times. </a:t>
            </a:r>
          </a:p>
          <a:p>
            <a:pPr marL="342900" lvl="0" indent="-342900">
              <a:buFont typeface="Arial" panose="020B0604020202020204" pitchFamily="34" charset="0"/>
              <a:buChar char="•"/>
            </a:pPr>
            <a:r>
              <a:rPr lang="en-GB" dirty="0"/>
              <a:t>Breaking constraint three – Operation 160 Wash – Improve cycle time of wash by altering back to its programme target time</a:t>
            </a:r>
            <a:r>
              <a:rPr lang="en-GB" dirty="0" smtClean="0"/>
              <a:t>.</a:t>
            </a:r>
            <a:endParaRPr lang="en-GB" dirty="0"/>
          </a:p>
        </p:txBody>
      </p:sp>
      <p:pic>
        <p:nvPicPr>
          <p:cNvPr id="52" name="Picture 51"/>
          <p:cNvPicPr>
            <a:picLocks noChangeAspect="1"/>
          </p:cNvPicPr>
          <p:nvPr/>
        </p:nvPicPr>
        <p:blipFill>
          <a:blip r:embed="rId6"/>
          <a:stretch>
            <a:fillRect/>
          </a:stretch>
        </p:blipFill>
        <p:spPr>
          <a:xfrm>
            <a:off x="7432448" y="18427077"/>
            <a:ext cx="6748857" cy="4572396"/>
          </a:xfrm>
          <a:prstGeom prst="rect">
            <a:avLst/>
          </a:prstGeom>
        </p:spPr>
      </p:pic>
      <p:sp>
        <p:nvSpPr>
          <p:cNvPr id="55" name="Text Box 6"/>
          <p:cNvSpPr txBox="1">
            <a:spLocks noChangeArrowheads="1"/>
          </p:cNvSpPr>
          <p:nvPr/>
        </p:nvSpPr>
        <p:spPr bwMode="auto">
          <a:xfrm>
            <a:off x="14788913" y="10206626"/>
            <a:ext cx="6415087" cy="3858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Conclusion</a:t>
            </a:r>
          </a:p>
          <a:p>
            <a:pPr>
              <a:spcBef>
                <a:spcPct val="50000"/>
              </a:spcBef>
            </a:pPr>
            <a:r>
              <a:rPr lang="en-GB" dirty="0"/>
              <a:t>Results show that combining all three previous constraint experiments, into one final experiment, produces an </a:t>
            </a:r>
            <a:r>
              <a:rPr lang="en-GB" dirty="0" err="1"/>
              <a:t>EoL</a:t>
            </a:r>
            <a:r>
              <a:rPr lang="en-GB" dirty="0"/>
              <a:t> JPH of 22.45. This is an increase of 3.24 JPH on the original base model of 19.21 JPH. The top three constraints, therefore become, Op 100, Op 340 and Op 320. </a:t>
            </a:r>
          </a:p>
        </p:txBody>
      </p:sp>
      <p:pic>
        <p:nvPicPr>
          <p:cNvPr id="56" name="Picture 55"/>
          <p:cNvPicPr>
            <a:picLocks noChangeAspect="1"/>
          </p:cNvPicPr>
          <p:nvPr/>
        </p:nvPicPr>
        <p:blipFill>
          <a:blip r:embed="rId7"/>
          <a:stretch>
            <a:fillRect/>
          </a:stretch>
        </p:blipFill>
        <p:spPr>
          <a:xfrm>
            <a:off x="14625098" y="14125542"/>
            <a:ext cx="6244302" cy="3706724"/>
          </a:xfrm>
          <a:prstGeom prst="rect">
            <a:avLst/>
          </a:prstGeom>
        </p:spPr>
      </p:pic>
      <p:sp>
        <p:nvSpPr>
          <p:cNvPr id="57" name="Rectangle 56"/>
          <p:cNvSpPr/>
          <p:nvPr/>
        </p:nvSpPr>
        <p:spPr>
          <a:xfrm>
            <a:off x="14865113" y="17942261"/>
            <a:ext cx="6080487" cy="4893647"/>
          </a:xfrm>
          <a:prstGeom prst="rect">
            <a:avLst/>
          </a:prstGeom>
        </p:spPr>
        <p:txBody>
          <a:bodyPr wrap="square">
            <a:spAutoFit/>
          </a:bodyPr>
          <a:lstStyle/>
          <a:p>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JPH score recorded for AJ-Block machining in </a:t>
            </a:r>
            <a:r>
              <a:rPr lang="en-GB" sz="2400" dirty="0" smtClean="0">
                <a:latin typeface="Arial" panose="020B0604020202020204" pitchFamily="34" charset="0"/>
                <a:cs typeface="Arial" panose="020B0604020202020204" pitchFamily="34" charset="0"/>
              </a:rPr>
              <a:t>2018]</a:t>
            </a:r>
          </a:p>
          <a:p>
            <a:r>
              <a:rPr lang="en-GB" sz="2400" dirty="0" smtClean="0">
                <a:latin typeface="Arial" panose="020B0604020202020204" pitchFamily="34" charset="0"/>
                <a:cs typeface="Arial" panose="020B0604020202020204" pitchFamily="34" charset="0"/>
              </a:rPr>
              <a:t>These </a:t>
            </a:r>
            <a:r>
              <a:rPr lang="en-GB" sz="2400" dirty="0">
                <a:latin typeface="Arial" panose="020B0604020202020204" pitchFamily="34" charset="0"/>
                <a:cs typeface="Arial" panose="020B0604020202020204" pitchFamily="34" charset="0"/>
              </a:rPr>
              <a:t>findings conclude that the main aim of increasing throughput of AJ-Block has been </a:t>
            </a:r>
            <a:r>
              <a:rPr lang="en-GB" sz="2400" dirty="0" smtClean="0">
                <a:latin typeface="Arial" panose="020B0604020202020204" pitchFamily="34" charset="0"/>
                <a:cs typeface="Arial" panose="020B0604020202020204" pitchFamily="34" charset="0"/>
              </a:rPr>
              <a:t>achieved, </a:t>
            </a:r>
            <a:r>
              <a:rPr lang="en-GB" sz="2400" dirty="0">
                <a:latin typeface="Arial" panose="020B0604020202020204" pitchFamily="34" charset="0"/>
                <a:cs typeface="Arial" panose="020B0604020202020204" pitchFamily="34" charset="0"/>
              </a:rPr>
              <a:t>additionally, by achieving this main aim a cost reduction has been identified, being a saving of £2,321,668.32 which would now be realised from not funding overtime in pursuit of current JPH target levels. Moreover, this saving is made with increased productivity predicted by the simulation. </a:t>
            </a:r>
          </a:p>
          <a:p>
            <a:endParaRPr lang="en-GB" sz="2400" dirty="0">
              <a:latin typeface="Arial" panose="020B0604020202020204" pitchFamily="34" charset="0"/>
              <a:cs typeface="Arial" panose="020B0604020202020204" pitchFamily="34" charset="0"/>
            </a:endParaRPr>
          </a:p>
        </p:txBody>
      </p:sp>
      <p:sp>
        <p:nvSpPr>
          <p:cNvPr id="10" name="TextBox 9"/>
          <p:cNvSpPr txBox="1"/>
          <p:nvPr/>
        </p:nvSpPr>
        <p:spPr>
          <a:xfrm>
            <a:off x="7506196" y="5951723"/>
            <a:ext cx="6371603"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Given that the ‘run at rate’ for cylinder block is 70%, the operational target is set to 25.58 JPH. This means that AJ-Block machining is under achieving the target JPH by 5.47 JPH.  Throughput must be improved on AJ-Block machining in order not to put stress on AJ-Assembly and to reduce waste, such as, additional cost due to overtime payment</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The programme cycle target of the line cyclically is given to be 36.54 JPH, due to the cyclic bottleneck having a cycle time of 1.642 minutes. </a:t>
            </a:r>
            <a:endParaRPr lang="en-AU" altLang="en-US" sz="2400" b="1" dirty="0">
              <a:latin typeface="Arial" panose="020B0604020202020204" pitchFamily="34" charset="0"/>
              <a:cs typeface="Arial" panose="020B0604020202020204" pitchFamily="34" charset="0"/>
            </a:endParaRPr>
          </a:p>
        </p:txBody>
      </p:sp>
      <p:sp>
        <p:nvSpPr>
          <p:cNvPr id="28" name="Text Box 6"/>
          <p:cNvSpPr txBox="1">
            <a:spLocks noChangeArrowheads="1"/>
          </p:cNvSpPr>
          <p:nvPr/>
        </p:nvSpPr>
        <p:spPr bwMode="auto">
          <a:xfrm>
            <a:off x="180000" y="15725742"/>
            <a:ext cx="6415087" cy="949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Simulation </a:t>
            </a:r>
          </a:p>
          <a:p>
            <a:pPr>
              <a:spcBef>
                <a:spcPct val="50000"/>
              </a:spcBef>
            </a:pPr>
            <a:r>
              <a:rPr lang="en-GB" dirty="0"/>
              <a:t>Before conversing on how Discrete Event Simulation (DES) is used with Ford BEP, it is vital to first understand what is meant by the term simulation. Simulation is a tool used to aid decision making within a manufacturing industry. According to </a:t>
            </a:r>
            <a:r>
              <a:rPr lang="en-GB" dirty="0" err="1"/>
              <a:t>Arsham</a:t>
            </a:r>
            <a:r>
              <a:rPr lang="en-GB" dirty="0"/>
              <a:t> (1996), simulation can be defined as ‘a tool which is used to better understand performance or reliability of systems but also used to verify correctness of designs</a:t>
            </a:r>
            <a:r>
              <a:rPr lang="en-GB" dirty="0" smtClean="0"/>
              <a:t>’. </a:t>
            </a:r>
            <a:r>
              <a:rPr lang="en-GB" dirty="0"/>
              <a:t>DES can be described as the ability to create a representation of reality in the form of a computer based model, in order to understand how a system functions and establish the effect inputting a change has on the system, Ladbrook (2004). Within DES, objects are inputted in to the simulation as independent entities with each object having its own set of associated data. </a:t>
            </a:r>
            <a:endParaRPr lang="en-GB" dirty="0" smtClean="0"/>
          </a:p>
          <a:p>
            <a:pPr>
              <a:spcBef>
                <a:spcPct val="50000"/>
              </a:spcBef>
            </a:pPr>
            <a:endParaRPr lang="en-AU" altLang="en-US" sz="3600" b="1" dirty="0" smtClean="0"/>
          </a:p>
        </p:txBody>
      </p:sp>
      <p:sp>
        <p:nvSpPr>
          <p:cNvPr id="29" name="Text Box 10"/>
          <p:cNvSpPr txBox="1">
            <a:spLocks noChangeArrowheads="1"/>
          </p:cNvSpPr>
          <p:nvPr/>
        </p:nvSpPr>
        <p:spPr bwMode="auto">
          <a:xfrm>
            <a:off x="14680234" y="24673712"/>
            <a:ext cx="6415088" cy="441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References </a:t>
            </a:r>
          </a:p>
          <a:p>
            <a:pPr>
              <a:spcBef>
                <a:spcPct val="50000"/>
              </a:spcBef>
            </a:pPr>
            <a:r>
              <a:rPr lang="en-US" dirty="0" err="1"/>
              <a:t>Arsham</a:t>
            </a:r>
            <a:r>
              <a:rPr lang="en-US" dirty="0"/>
              <a:t>, H. (1996). Performance Extrapolation in Discrete-event Systems Simulation. </a:t>
            </a:r>
            <a:r>
              <a:rPr lang="en-US" i="1" dirty="0"/>
              <a:t>Journal of Systems Science</a:t>
            </a:r>
            <a:r>
              <a:rPr lang="en-US" dirty="0"/>
              <a:t>. 27(9), 863-869</a:t>
            </a:r>
            <a:r>
              <a:rPr lang="en-US" dirty="0" smtClean="0"/>
              <a:t>.</a:t>
            </a:r>
          </a:p>
          <a:p>
            <a:pPr>
              <a:spcBef>
                <a:spcPct val="50000"/>
              </a:spcBef>
            </a:pPr>
            <a:r>
              <a:rPr lang="en-GB" dirty="0"/>
              <a:t>Ladbrook, J. (2004). Humans: the missing link in manufacturing simulation? </a:t>
            </a:r>
            <a:r>
              <a:rPr lang="en-GB" i="1" dirty="0"/>
              <a:t>Simulation Modelling Practice and Theory</a:t>
            </a:r>
            <a:r>
              <a:rPr lang="en-GB" dirty="0"/>
              <a:t>. 12(7-8), pp.515-526</a:t>
            </a:r>
            <a:r>
              <a:rPr lang="en-GB" dirty="0" smtClean="0"/>
              <a:t>.</a:t>
            </a:r>
            <a:endParaRPr lang="en-AU" altLang="en-US" sz="3600" b="1" dirty="0" smtClean="0"/>
          </a:p>
        </p:txBody>
      </p:sp>
      <p:pic>
        <p:nvPicPr>
          <p:cNvPr id="11" name="Picture 10"/>
          <p:cNvPicPr>
            <a:picLocks noChangeAspect="1"/>
          </p:cNvPicPr>
          <p:nvPr/>
        </p:nvPicPr>
        <p:blipFill>
          <a:blip r:embed="rId8"/>
          <a:stretch>
            <a:fillRect/>
          </a:stretch>
        </p:blipFill>
        <p:spPr>
          <a:xfrm>
            <a:off x="173263" y="2376399"/>
            <a:ext cx="2819400" cy="2886075"/>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347</TotalTime>
  <Words>963</Words>
  <Application>Microsoft Office PowerPoint</Application>
  <PresentationFormat>Custom</PresentationFormat>
  <Paragraphs>43</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ＭＳ Ｐゴシック</vt:lpstr>
      <vt:lpstr>ＭＳ Ｐゴシック</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Cooper, Ford (F.L.)</cp:lastModifiedBy>
  <cp:revision>37</cp:revision>
  <dcterms:created xsi:type="dcterms:W3CDTF">2016-02-25T08:27:32Z</dcterms:created>
  <dcterms:modified xsi:type="dcterms:W3CDTF">2019-04-25T12:20:39Z</dcterms:modified>
</cp:coreProperties>
</file>