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ink/ink1.xml" ContentType="application/inkml+xml"/>
  <Override PartName="/ppt/ink/ink2.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ink/ink3.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0"/>
  </p:notesMasterIdLst>
  <p:sldIdLst>
    <p:sldId id="257" r:id="rId2"/>
    <p:sldId id="317" r:id="rId3"/>
    <p:sldId id="309" r:id="rId4"/>
    <p:sldId id="259" r:id="rId5"/>
    <p:sldId id="260" r:id="rId6"/>
    <p:sldId id="283" r:id="rId7"/>
    <p:sldId id="282" r:id="rId8"/>
    <p:sldId id="281" r:id="rId9"/>
    <p:sldId id="266" r:id="rId10"/>
    <p:sldId id="267" r:id="rId11"/>
    <p:sldId id="268" r:id="rId12"/>
    <p:sldId id="269" r:id="rId13"/>
    <p:sldId id="310" r:id="rId14"/>
    <p:sldId id="288" r:id="rId15"/>
    <p:sldId id="263" r:id="rId16"/>
    <p:sldId id="284" r:id="rId17"/>
    <p:sldId id="262" r:id="rId18"/>
    <p:sldId id="272" r:id="rId19"/>
    <p:sldId id="275" r:id="rId20"/>
    <p:sldId id="271" r:id="rId21"/>
    <p:sldId id="270" r:id="rId22"/>
    <p:sldId id="286" r:id="rId23"/>
    <p:sldId id="285" r:id="rId24"/>
    <p:sldId id="311" r:id="rId25"/>
    <p:sldId id="265" r:id="rId26"/>
    <p:sldId id="279" r:id="rId27"/>
    <p:sldId id="278" r:id="rId28"/>
    <p:sldId id="277" r:id="rId29"/>
    <p:sldId id="276" r:id="rId30"/>
    <p:sldId id="264" r:id="rId31"/>
    <p:sldId id="290" r:id="rId32"/>
    <p:sldId id="293" r:id="rId33"/>
    <p:sldId id="292" r:id="rId34"/>
    <p:sldId id="280" r:id="rId35"/>
    <p:sldId id="291" r:id="rId36"/>
    <p:sldId id="294" r:id="rId37"/>
    <p:sldId id="312" r:id="rId38"/>
    <p:sldId id="299" r:id="rId39"/>
    <p:sldId id="298" r:id="rId40"/>
    <p:sldId id="297" r:id="rId41"/>
    <p:sldId id="296" r:id="rId42"/>
    <p:sldId id="295" r:id="rId43"/>
    <p:sldId id="313" r:id="rId44"/>
    <p:sldId id="261" r:id="rId45"/>
    <p:sldId id="301" r:id="rId46"/>
    <p:sldId id="300" r:id="rId47"/>
    <p:sldId id="304" r:id="rId48"/>
    <p:sldId id="303" r:id="rId49"/>
    <p:sldId id="302" r:id="rId50"/>
    <p:sldId id="314" r:id="rId51"/>
    <p:sldId id="305" r:id="rId52"/>
    <p:sldId id="307" r:id="rId53"/>
    <p:sldId id="306" r:id="rId54"/>
    <p:sldId id="316" r:id="rId55"/>
    <p:sldId id="289" r:id="rId56"/>
    <p:sldId id="315" r:id="rId57"/>
    <p:sldId id="308" r:id="rId58"/>
    <p:sldId id="258" r:id="rId5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29601F-B919-398E-86D2-F62B7A39693C}" v="1" dt="2023-12-07T14:37:40.280"/>
    <p1510:client id="{22B9982B-D90A-E8F2-53FE-4EE877CD06AF}" v="4" dt="2023-12-05T09:26:49.489"/>
    <p1510:client id="{3BF0EB54-E7A3-45F8-A5A2-95C63B5D1A0E}" v="24" dt="2023-06-23T12:50:56.038"/>
    <p1510:client id="{69D8BC00-1666-DE0A-256D-6D407ED9AEB4}" v="238" dt="2023-12-01T06:37:19.727"/>
    <p1510:client id="{BC72D193-1122-1776-DF9E-C2E19DF6F50B}" v="438" dt="2023-12-01T06:56:05.795"/>
    <p1510:client id="{CCD0ADDE-3F57-308A-FA47-144BD2D04BAD}" v="87" dt="2023-12-04T10:38:42.5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0929601F-B919-398E-86D2-F62B7A39693C}"/>
    <pc:docChg chg="modSld">
      <pc:chgData name="Sadie France" userId="S::s.france@uwtsd.ac.uk::b7d6a976-0449-421d-8e4f-ccb524b7ca6e" providerId="AD" clId="Web-{0929601F-B919-398E-86D2-F62B7A39693C}" dt="2023-12-07T14:37:40.280" v="0" actId="20577"/>
      <pc:docMkLst>
        <pc:docMk/>
      </pc:docMkLst>
      <pc:sldChg chg="modSp">
        <pc:chgData name="Sadie France" userId="S::s.france@uwtsd.ac.uk::b7d6a976-0449-421d-8e4f-ccb524b7ca6e" providerId="AD" clId="Web-{0929601F-B919-398E-86D2-F62B7A39693C}" dt="2023-12-07T14:37:40.280" v="0" actId="20577"/>
        <pc:sldMkLst>
          <pc:docMk/>
          <pc:sldMk cId="1627874397" sldId="257"/>
        </pc:sldMkLst>
        <pc:spChg chg="mod">
          <ac:chgData name="Sadie France" userId="S::s.france@uwtsd.ac.uk::b7d6a976-0449-421d-8e4f-ccb524b7ca6e" providerId="AD" clId="Web-{0929601F-B919-398E-86D2-F62B7A39693C}" dt="2023-12-07T14:37:40.280" v="0" actId="20577"/>
          <ac:spMkLst>
            <pc:docMk/>
            <pc:sldMk cId="1627874397" sldId="257"/>
            <ac:spMk id="3" creationId="{00000000-0000-0000-0000-000000000000}"/>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1.svg"/><Relationship Id="rId7" Type="http://schemas.openxmlformats.org/officeDocument/2006/relationships/image" Target="../media/image25.svg"/><Relationship Id="rId2" Type="http://schemas.openxmlformats.org/officeDocument/2006/relationships/image" Target="../media/image20.png"/><Relationship Id="rId1" Type="http://schemas.openxmlformats.org/officeDocument/2006/relationships/hyperlink" Target="https://www.youtube.com/watch?v=tuC6E4qaq-c" TargetMode="External"/><Relationship Id="rId6" Type="http://schemas.openxmlformats.org/officeDocument/2006/relationships/image" Target="../media/image24.png"/><Relationship Id="rId5" Type="http://schemas.openxmlformats.org/officeDocument/2006/relationships/image" Target="../media/image23.svg"/><Relationship Id="rId4" Type="http://schemas.openxmlformats.org/officeDocument/2006/relationships/image" Target="../media/image22.png"/></Relationships>
</file>

<file path=ppt/diagrams/_rels/data4.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hyperlink" Target="https://www.youtube.com/watch?v=tuC6E4qaq-c" TargetMode="External"/><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B9C89B-1944-4E78-A153-C4D30AD3907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7ADBE5D-70EC-4C0E-876A-38721817F29E}">
      <dgm:prSet/>
      <dgm:spPr/>
      <dgm:t>
        <a:bodyPr/>
        <a:lstStyle/>
        <a:p>
          <a:r>
            <a:rPr lang="en-GB"/>
            <a:t>Last session- Digital literacy</a:t>
          </a:r>
          <a:endParaRPr lang="en-US"/>
        </a:p>
      </dgm:t>
    </dgm:pt>
    <dgm:pt modelId="{FA67F95A-70F8-4437-A669-93E98688A167}" type="parTrans" cxnId="{86794D72-0EE0-441A-B89E-EF8F86D01941}">
      <dgm:prSet/>
      <dgm:spPr/>
      <dgm:t>
        <a:bodyPr/>
        <a:lstStyle/>
        <a:p>
          <a:endParaRPr lang="en-US"/>
        </a:p>
      </dgm:t>
    </dgm:pt>
    <dgm:pt modelId="{DCBE5B57-DD68-4992-8CAF-4BAFF1052B35}" type="sibTrans" cxnId="{86794D72-0EE0-441A-B89E-EF8F86D01941}">
      <dgm:prSet/>
      <dgm:spPr/>
      <dgm:t>
        <a:bodyPr/>
        <a:lstStyle/>
        <a:p>
          <a:endParaRPr lang="en-US"/>
        </a:p>
      </dgm:t>
    </dgm:pt>
    <dgm:pt modelId="{9A412E1D-4E8B-46D6-8380-6536F66981C2}">
      <dgm:prSet/>
      <dgm:spPr/>
      <dgm:t>
        <a:bodyPr/>
        <a:lstStyle/>
        <a:p>
          <a:r>
            <a:rPr lang="en-GB"/>
            <a:t>What is digital literacy?</a:t>
          </a:r>
          <a:endParaRPr lang="en-US"/>
        </a:p>
      </dgm:t>
    </dgm:pt>
    <dgm:pt modelId="{B92853AF-E555-4472-BE93-97645896779F}" type="parTrans" cxnId="{6CFCF7EA-2FA4-4BCC-8338-8DB1795D3C8D}">
      <dgm:prSet/>
      <dgm:spPr/>
      <dgm:t>
        <a:bodyPr/>
        <a:lstStyle/>
        <a:p>
          <a:endParaRPr lang="en-US"/>
        </a:p>
      </dgm:t>
    </dgm:pt>
    <dgm:pt modelId="{6E490426-7DA7-4BEB-8719-4C263F1DAD7F}" type="sibTrans" cxnId="{6CFCF7EA-2FA4-4BCC-8338-8DB1795D3C8D}">
      <dgm:prSet/>
      <dgm:spPr/>
      <dgm:t>
        <a:bodyPr/>
        <a:lstStyle/>
        <a:p>
          <a:endParaRPr lang="en-US"/>
        </a:p>
      </dgm:t>
    </dgm:pt>
    <dgm:pt modelId="{D556C83E-01B3-4C67-BD0D-13E8245E5DCE}">
      <dgm:prSet/>
      <dgm:spPr/>
      <dgm:t>
        <a:bodyPr/>
        <a:lstStyle/>
        <a:p>
          <a:r>
            <a:rPr lang="en-GB"/>
            <a:t>Why is it important within academia?</a:t>
          </a:r>
          <a:endParaRPr lang="en-US"/>
        </a:p>
      </dgm:t>
    </dgm:pt>
    <dgm:pt modelId="{1FF7A161-1882-4AE9-998A-078EBE37AF88}" type="parTrans" cxnId="{751372D6-91C8-423E-8AC8-A5DA3A0849DA}">
      <dgm:prSet/>
      <dgm:spPr/>
      <dgm:t>
        <a:bodyPr/>
        <a:lstStyle/>
        <a:p>
          <a:endParaRPr lang="en-US"/>
        </a:p>
      </dgm:t>
    </dgm:pt>
    <dgm:pt modelId="{21416AEF-5437-4F2B-895B-5F663E4DA9A0}" type="sibTrans" cxnId="{751372D6-91C8-423E-8AC8-A5DA3A0849DA}">
      <dgm:prSet/>
      <dgm:spPr/>
      <dgm:t>
        <a:bodyPr/>
        <a:lstStyle/>
        <a:p>
          <a:endParaRPr lang="en-US"/>
        </a:p>
      </dgm:t>
    </dgm:pt>
    <dgm:pt modelId="{5B1D3C17-AA28-4C03-A418-B714AFDB3C5B}">
      <dgm:prSet/>
      <dgm:spPr/>
      <dgm:t>
        <a:bodyPr/>
        <a:lstStyle/>
        <a:p>
          <a:r>
            <a:rPr lang="en-GB"/>
            <a:t>Why is it important to stay safe online?</a:t>
          </a:r>
          <a:endParaRPr lang="en-US"/>
        </a:p>
      </dgm:t>
    </dgm:pt>
    <dgm:pt modelId="{AE5B7332-8963-4D02-8EEB-7CA2AB6D2278}" type="parTrans" cxnId="{9925FB44-80F2-4BDA-8D47-A2F6CF5F5B46}">
      <dgm:prSet/>
      <dgm:spPr/>
      <dgm:t>
        <a:bodyPr/>
        <a:lstStyle/>
        <a:p>
          <a:endParaRPr lang="en-US"/>
        </a:p>
      </dgm:t>
    </dgm:pt>
    <dgm:pt modelId="{912C6E86-279A-48D9-AE5F-CEA3BA99AC34}" type="sibTrans" cxnId="{9925FB44-80F2-4BDA-8D47-A2F6CF5F5B46}">
      <dgm:prSet/>
      <dgm:spPr/>
      <dgm:t>
        <a:bodyPr/>
        <a:lstStyle/>
        <a:p>
          <a:endParaRPr lang="en-US"/>
        </a:p>
      </dgm:t>
    </dgm:pt>
    <dgm:pt modelId="{839111A5-E0EF-4A1D-8FF3-0BA312AF56B5}">
      <dgm:prSet/>
      <dgm:spPr/>
      <dgm:t>
        <a:bodyPr/>
        <a:lstStyle/>
        <a:p>
          <a:r>
            <a:rPr lang="en-GB"/>
            <a:t>What types of Cybercrime are there?</a:t>
          </a:r>
          <a:endParaRPr lang="en-US"/>
        </a:p>
      </dgm:t>
    </dgm:pt>
    <dgm:pt modelId="{ADB8563F-0743-4EAD-B980-71C3CE35D8E5}" type="parTrans" cxnId="{85D15302-23B2-4EC3-B18A-39A8BCC19F93}">
      <dgm:prSet/>
      <dgm:spPr/>
      <dgm:t>
        <a:bodyPr/>
        <a:lstStyle/>
        <a:p>
          <a:endParaRPr lang="en-US"/>
        </a:p>
      </dgm:t>
    </dgm:pt>
    <dgm:pt modelId="{6A344753-F984-413D-A16F-C0A0DD71F9E1}" type="sibTrans" cxnId="{85D15302-23B2-4EC3-B18A-39A8BCC19F93}">
      <dgm:prSet/>
      <dgm:spPr/>
      <dgm:t>
        <a:bodyPr/>
        <a:lstStyle/>
        <a:p>
          <a:endParaRPr lang="en-US"/>
        </a:p>
      </dgm:t>
    </dgm:pt>
    <dgm:pt modelId="{F96A6962-590B-4CB5-B9FE-0969F1B681AE}">
      <dgm:prSet/>
      <dgm:spPr/>
      <dgm:t>
        <a:bodyPr/>
        <a:lstStyle/>
        <a:p>
          <a:r>
            <a:rPr lang="en-GB"/>
            <a:t>Can you recall the major incident that we looked at?</a:t>
          </a:r>
          <a:endParaRPr lang="en-US"/>
        </a:p>
      </dgm:t>
    </dgm:pt>
    <dgm:pt modelId="{69322842-B805-4D59-A6EE-0C0C1F779FFD}" type="parTrans" cxnId="{08187B59-D588-47CF-A500-E6FA06A084D7}">
      <dgm:prSet/>
      <dgm:spPr/>
      <dgm:t>
        <a:bodyPr/>
        <a:lstStyle/>
        <a:p>
          <a:endParaRPr lang="en-US"/>
        </a:p>
      </dgm:t>
    </dgm:pt>
    <dgm:pt modelId="{2CC7ABCC-3508-4B63-B2A2-3AC2C6400490}" type="sibTrans" cxnId="{08187B59-D588-47CF-A500-E6FA06A084D7}">
      <dgm:prSet/>
      <dgm:spPr/>
      <dgm:t>
        <a:bodyPr/>
        <a:lstStyle/>
        <a:p>
          <a:endParaRPr lang="en-US"/>
        </a:p>
      </dgm:t>
    </dgm:pt>
    <dgm:pt modelId="{EA293D60-B785-4217-81AE-4778D1F6109D}" type="pres">
      <dgm:prSet presAssocID="{86B9C89B-1944-4E78-A153-C4D30AD39077}" presName="vert0" presStyleCnt="0">
        <dgm:presLayoutVars>
          <dgm:dir/>
          <dgm:animOne val="branch"/>
          <dgm:animLvl val="lvl"/>
        </dgm:presLayoutVars>
      </dgm:prSet>
      <dgm:spPr/>
    </dgm:pt>
    <dgm:pt modelId="{371F1862-6486-4ABC-8F18-A56A9EC701AA}" type="pres">
      <dgm:prSet presAssocID="{57ADBE5D-70EC-4C0E-876A-38721817F29E}" presName="thickLine" presStyleLbl="alignNode1" presStyleIdx="0" presStyleCnt="6"/>
      <dgm:spPr/>
    </dgm:pt>
    <dgm:pt modelId="{ABE4F06E-32E1-4C9D-95A5-589C2664F083}" type="pres">
      <dgm:prSet presAssocID="{57ADBE5D-70EC-4C0E-876A-38721817F29E}" presName="horz1" presStyleCnt="0"/>
      <dgm:spPr/>
    </dgm:pt>
    <dgm:pt modelId="{216056F3-BB44-45EB-BD9E-50EDD5376C2C}" type="pres">
      <dgm:prSet presAssocID="{57ADBE5D-70EC-4C0E-876A-38721817F29E}" presName="tx1" presStyleLbl="revTx" presStyleIdx="0" presStyleCnt="6"/>
      <dgm:spPr/>
    </dgm:pt>
    <dgm:pt modelId="{CBE5B825-5BF6-41F8-B84A-B1829331D23A}" type="pres">
      <dgm:prSet presAssocID="{57ADBE5D-70EC-4C0E-876A-38721817F29E}" presName="vert1" presStyleCnt="0"/>
      <dgm:spPr/>
    </dgm:pt>
    <dgm:pt modelId="{D0458247-E04E-4FEB-86FD-18B0DFBC95CA}" type="pres">
      <dgm:prSet presAssocID="{9A412E1D-4E8B-46D6-8380-6536F66981C2}" presName="thickLine" presStyleLbl="alignNode1" presStyleIdx="1" presStyleCnt="6"/>
      <dgm:spPr/>
    </dgm:pt>
    <dgm:pt modelId="{977F156D-C468-47EF-A42B-67FF09C0556A}" type="pres">
      <dgm:prSet presAssocID="{9A412E1D-4E8B-46D6-8380-6536F66981C2}" presName="horz1" presStyleCnt="0"/>
      <dgm:spPr/>
    </dgm:pt>
    <dgm:pt modelId="{75819B2B-0654-427E-A856-D0F533B9D76F}" type="pres">
      <dgm:prSet presAssocID="{9A412E1D-4E8B-46D6-8380-6536F66981C2}" presName="tx1" presStyleLbl="revTx" presStyleIdx="1" presStyleCnt="6"/>
      <dgm:spPr/>
    </dgm:pt>
    <dgm:pt modelId="{EBC36879-8140-477E-9447-E2CAEB1F4D0F}" type="pres">
      <dgm:prSet presAssocID="{9A412E1D-4E8B-46D6-8380-6536F66981C2}" presName="vert1" presStyleCnt="0"/>
      <dgm:spPr/>
    </dgm:pt>
    <dgm:pt modelId="{6508C506-C2DE-42B6-84CE-74E6C9F66E22}" type="pres">
      <dgm:prSet presAssocID="{D556C83E-01B3-4C67-BD0D-13E8245E5DCE}" presName="thickLine" presStyleLbl="alignNode1" presStyleIdx="2" presStyleCnt="6"/>
      <dgm:spPr/>
    </dgm:pt>
    <dgm:pt modelId="{D9BA4AF2-1631-4791-A1B7-D7FCE0B7FF94}" type="pres">
      <dgm:prSet presAssocID="{D556C83E-01B3-4C67-BD0D-13E8245E5DCE}" presName="horz1" presStyleCnt="0"/>
      <dgm:spPr/>
    </dgm:pt>
    <dgm:pt modelId="{319440D4-EB87-426D-8C7B-F688AFD468CE}" type="pres">
      <dgm:prSet presAssocID="{D556C83E-01B3-4C67-BD0D-13E8245E5DCE}" presName="tx1" presStyleLbl="revTx" presStyleIdx="2" presStyleCnt="6"/>
      <dgm:spPr/>
    </dgm:pt>
    <dgm:pt modelId="{6AEC7BC7-2C38-4CF3-B7D7-367DA607E348}" type="pres">
      <dgm:prSet presAssocID="{D556C83E-01B3-4C67-BD0D-13E8245E5DCE}" presName="vert1" presStyleCnt="0"/>
      <dgm:spPr/>
    </dgm:pt>
    <dgm:pt modelId="{6DBD31BD-2C64-40D6-A336-9F18742CE5FE}" type="pres">
      <dgm:prSet presAssocID="{5B1D3C17-AA28-4C03-A418-B714AFDB3C5B}" presName="thickLine" presStyleLbl="alignNode1" presStyleIdx="3" presStyleCnt="6"/>
      <dgm:spPr/>
    </dgm:pt>
    <dgm:pt modelId="{A59B1AB6-0404-49A6-86E6-71D6762A06DF}" type="pres">
      <dgm:prSet presAssocID="{5B1D3C17-AA28-4C03-A418-B714AFDB3C5B}" presName="horz1" presStyleCnt="0"/>
      <dgm:spPr/>
    </dgm:pt>
    <dgm:pt modelId="{3617AE6C-5641-4DF7-BD71-73CD8B9E5E6B}" type="pres">
      <dgm:prSet presAssocID="{5B1D3C17-AA28-4C03-A418-B714AFDB3C5B}" presName="tx1" presStyleLbl="revTx" presStyleIdx="3" presStyleCnt="6"/>
      <dgm:spPr/>
    </dgm:pt>
    <dgm:pt modelId="{5D19E63D-6EEE-40A2-A914-1B2834D73832}" type="pres">
      <dgm:prSet presAssocID="{5B1D3C17-AA28-4C03-A418-B714AFDB3C5B}" presName="vert1" presStyleCnt="0"/>
      <dgm:spPr/>
    </dgm:pt>
    <dgm:pt modelId="{ECF212FF-A86D-468E-840D-177FD690CE2A}" type="pres">
      <dgm:prSet presAssocID="{839111A5-E0EF-4A1D-8FF3-0BA312AF56B5}" presName="thickLine" presStyleLbl="alignNode1" presStyleIdx="4" presStyleCnt="6"/>
      <dgm:spPr/>
    </dgm:pt>
    <dgm:pt modelId="{66459928-C2CF-419C-8D91-C7D7E4EEDDBD}" type="pres">
      <dgm:prSet presAssocID="{839111A5-E0EF-4A1D-8FF3-0BA312AF56B5}" presName="horz1" presStyleCnt="0"/>
      <dgm:spPr/>
    </dgm:pt>
    <dgm:pt modelId="{C7F2EF68-0460-4ED5-9531-E54D4849DC23}" type="pres">
      <dgm:prSet presAssocID="{839111A5-E0EF-4A1D-8FF3-0BA312AF56B5}" presName="tx1" presStyleLbl="revTx" presStyleIdx="4" presStyleCnt="6"/>
      <dgm:spPr/>
    </dgm:pt>
    <dgm:pt modelId="{8A917882-BA42-44D7-A6BD-8EC0F07B3885}" type="pres">
      <dgm:prSet presAssocID="{839111A5-E0EF-4A1D-8FF3-0BA312AF56B5}" presName="vert1" presStyleCnt="0"/>
      <dgm:spPr/>
    </dgm:pt>
    <dgm:pt modelId="{1A3FA9BB-FDA5-44D9-B060-F0E79FAC8DCA}" type="pres">
      <dgm:prSet presAssocID="{F96A6962-590B-4CB5-B9FE-0969F1B681AE}" presName="thickLine" presStyleLbl="alignNode1" presStyleIdx="5" presStyleCnt="6"/>
      <dgm:spPr/>
    </dgm:pt>
    <dgm:pt modelId="{3F9530AF-E2F4-4AB6-A3BC-9601F332F583}" type="pres">
      <dgm:prSet presAssocID="{F96A6962-590B-4CB5-B9FE-0969F1B681AE}" presName="horz1" presStyleCnt="0"/>
      <dgm:spPr/>
    </dgm:pt>
    <dgm:pt modelId="{28A2A19D-0AE3-4F53-BA70-459A1BCAB1F6}" type="pres">
      <dgm:prSet presAssocID="{F96A6962-590B-4CB5-B9FE-0969F1B681AE}" presName="tx1" presStyleLbl="revTx" presStyleIdx="5" presStyleCnt="6"/>
      <dgm:spPr/>
    </dgm:pt>
    <dgm:pt modelId="{CB60CBAF-F030-4106-B1CE-E16239BED51C}" type="pres">
      <dgm:prSet presAssocID="{F96A6962-590B-4CB5-B9FE-0969F1B681AE}" presName="vert1" presStyleCnt="0"/>
      <dgm:spPr/>
    </dgm:pt>
  </dgm:ptLst>
  <dgm:cxnLst>
    <dgm:cxn modelId="{85D15302-23B2-4EC3-B18A-39A8BCC19F93}" srcId="{86B9C89B-1944-4E78-A153-C4D30AD39077}" destId="{839111A5-E0EF-4A1D-8FF3-0BA312AF56B5}" srcOrd="4" destOrd="0" parTransId="{ADB8563F-0743-4EAD-B980-71C3CE35D8E5}" sibTransId="{6A344753-F984-413D-A16F-C0A0DD71F9E1}"/>
    <dgm:cxn modelId="{EBF93807-6171-413F-86F2-0E9C0A33CC41}" type="presOf" srcId="{5B1D3C17-AA28-4C03-A418-B714AFDB3C5B}" destId="{3617AE6C-5641-4DF7-BD71-73CD8B9E5E6B}" srcOrd="0" destOrd="0" presId="urn:microsoft.com/office/officeart/2008/layout/LinedList"/>
    <dgm:cxn modelId="{27B2D234-0ED4-42B8-B4F9-EBD07A75F7B8}" type="presOf" srcId="{57ADBE5D-70EC-4C0E-876A-38721817F29E}" destId="{216056F3-BB44-45EB-BD9E-50EDD5376C2C}" srcOrd="0" destOrd="0" presId="urn:microsoft.com/office/officeart/2008/layout/LinedList"/>
    <dgm:cxn modelId="{9925FB44-80F2-4BDA-8D47-A2F6CF5F5B46}" srcId="{86B9C89B-1944-4E78-A153-C4D30AD39077}" destId="{5B1D3C17-AA28-4C03-A418-B714AFDB3C5B}" srcOrd="3" destOrd="0" parTransId="{AE5B7332-8963-4D02-8EEB-7CA2AB6D2278}" sibTransId="{912C6E86-279A-48D9-AE5F-CEA3BA99AC34}"/>
    <dgm:cxn modelId="{04D63547-A833-4B0B-AAE2-D1BB23367B86}" type="presOf" srcId="{9A412E1D-4E8B-46D6-8380-6536F66981C2}" destId="{75819B2B-0654-427E-A856-D0F533B9D76F}" srcOrd="0" destOrd="0" presId="urn:microsoft.com/office/officeart/2008/layout/LinedList"/>
    <dgm:cxn modelId="{86794D72-0EE0-441A-B89E-EF8F86D01941}" srcId="{86B9C89B-1944-4E78-A153-C4D30AD39077}" destId="{57ADBE5D-70EC-4C0E-876A-38721817F29E}" srcOrd="0" destOrd="0" parTransId="{FA67F95A-70F8-4437-A669-93E98688A167}" sibTransId="{DCBE5B57-DD68-4992-8CAF-4BAFF1052B35}"/>
    <dgm:cxn modelId="{08187B59-D588-47CF-A500-E6FA06A084D7}" srcId="{86B9C89B-1944-4E78-A153-C4D30AD39077}" destId="{F96A6962-590B-4CB5-B9FE-0969F1B681AE}" srcOrd="5" destOrd="0" parTransId="{69322842-B805-4D59-A6EE-0C0C1F779FFD}" sibTransId="{2CC7ABCC-3508-4B63-B2A2-3AC2C6400490}"/>
    <dgm:cxn modelId="{06E4607F-3771-483F-B8FC-F69D8B07B6D4}" type="presOf" srcId="{86B9C89B-1944-4E78-A153-C4D30AD39077}" destId="{EA293D60-B785-4217-81AE-4778D1F6109D}" srcOrd="0" destOrd="0" presId="urn:microsoft.com/office/officeart/2008/layout/LinedList"/>
    <dgm:cxn modelId="{55EBBE80-9C5D-41CD-8569-7A0EF238FE29}" type="presOf" srcId="{839111A5-E0EF-4A1D-8FF3-0BA312AF56B5}" destId="{C7F2EF68-0460-4ED5-9531-E54D4849DC23}" srcOrd="0" destOrd="0" presId="urn:microsoft.com/office/officeart/2008/layout/LinedList"/>
    <dgm:cxn modelId="{5673C4D1-7EB7-43A9-961F-9188C499A549}" type="presOf" srcId="{D556C83E-01B3-4C67-BD0D-13E8245E5DCE}" destId="{319440D4-EB87-426D-8C7B-F688AFD468CE}" srcOrd="0" destOrd="0" presId="urn:microsoft.com/office/officeart/2008/layout/LinedList"/>
    <dgm:cxn modelId="{751372D6-91C8-423E-8AC8-A5DA3A0849DA}" srcId="{86B9C89B-1944-4E78-A153-C4D30AD39077}" destId="{D556C83E-01B3-4C67-BD0D-13E8245E5DCE}" srcOrd="2" destOrd="0" parTransId="{1FF7A161-1882-4AE9-998A-078EBE37AF88}" sibTransId="{21416AEF-5437-4F2B-895B-5F663E4DA9A0}"/>
    <dgm:cxn modelId="{6CFCF7EA-2FA4-4BCC-8338-8DB1795D3C8D}" srcId="{86B9C89B-1944-4E78-A153-C4D30AD39077}" destId="{9A412E1D-4E8B-46D6-8380-6536F66981C2}" srcOrd="1" destOrd="0" parTransId="{B92853AF-E555-4472-BE93-97645896779F}" sibTransId="{6E490426-7DA7-4BEB-8719-4C263F1DAD7F}"/>
    <dgm:cxn modelId="{1F52AAF0-D348-499F-B945-52FFDFAAEA7C}" type="presOf" srcId="{F96A6962-590B-4CB5-B9FE-0969F1B681AE}" destId="{28A2A19D-0AE3-4F53-BA70-459A1BCAB1F6}" srcOrd="0" destOrd="0" presId="urn:microsoft.com/office/officeart/2008/layout/LinedList"/>
    <dgm:cxn modelId="{CD8FDD96-BE24-4680-A97D-542C84222524}" type="presParOf" srcId="{EA293D60-B785-4217-81AE-4778D1F6109D}" destId="{371F1862-6486-4ABC-8F18-A56A9EC701AA}" srcOrd="0" destOrd="0" presId="urn:microsoft.com/office/officeart/2008/layout/LinedList"/>
    <dgm:cxn modelId="{31E8C5A7-853E-428C-BB67-5EBC1EA69B8A}" type="presParOf" srcId="{EA293D60-B785-4217-81AE-4778D1F6109D}" destId="{ABE4F06E-32E1-4C9D-95A5-589C2664F083}" srcOrd="1" destOrd="0" presId="urn:microsoft.com/office/officeart/2008/layout/LinedList"/>
    <dgm:cxn modelId="{904F755D-92AB-4A2A-A327-B8E8ED4FD7E0}" type="presParOf" srcId="{ABE4F06E-32E1-4C9D-95A5-589C2664F083}" destId="{216056F3-BB44-45EB-BD9E-50EDD5376C2C}" srcOrd="0" destOrd="0" presId="urn:microsoft.com/office/officeart/2008/layout/LinedList"/>
    <dgm:cxn modelId="{48226195-2328-44F3-BBEF-F172D9A05B4A}" type="presParOf" srcId="{ABE4F06E-32E1-4C9D-95A5-589C2664F083}" destId="{CBE5B825-5BF6-41F8-B84A-B1829331D23A}" srcOrd="1" destOrd="0" presId="urn:microsoft.com/office/officeart/2008/layout/LinedList"/>
    <dgm:cxn modelId="{32B1E265-066F-40AF-9122-D0038050CD6C}" type="presParOf" srcId="{EA293D60-B785-4217-81AE-4778D1F6109D}" destId="{D0458247-E04E-4FEB-86FD-18B0DFBC95CA}" srcOrd="2" destOrd="0" presId="urn:microsoft.com/office/officeart/2008/layout/LinedList"/>
    <dgm:cxn modelId="{338A8676-D86E-4FD8-B06B-643D6CC31E86}" type="presParOf" srcId="{EA293D60-B785-4217-81AE-4778D1F6109D}" destId="{977F156D-C468-47EF-A42B-67FF09C0556A}" srcOrd="3" destOrd="0" presId="urn:microsoft.com/office/officeart/2008/layout/LinedList"/>
    <dgm:cxn modelId="{99C1DFDA-3B17-4BED-84E6-A822C5AB92A4}" type="presParOf" srcId="{977F156D-C468-47EF-A42B-67FF09C0556A}" destId="{75819B2B-0654-427E-A856-D0F533B9D76F}" srcOrd="0" destOrd="0" presId="urn:microsoft.com/office/officeart/2008/layout/LinedList"/>
    <dgm:cxn modelId="{CE647FE8-04BC-49F8-A40D-9D02790BE714}" type="presParOf" srcId="{977F156D-C468-47EF-A42B-67FF09C0556A}" destId="{EBC36879-8140-477E-9447-E2CAEB1F4D0F}" srcOrd="1" destOrd="0" presId="urn:microsoft.com/office/officeart/2008/layout/LinedList"/>
    <dgm:cxn modelId="{4B128433-51CA-4EC2-9D57-FE1C4EC8BFE1}" type="presParOf" srcId="{EA293D60-B785-4217-81AE-4778D1F6109D}" destId="{6508C506-C2DE-42B6-84CE-74E6C9F66E22}" srcOrd="4" destOrd="0" presId="urn:microsoft.com/office/officeart/2008/layout/LinedList"/>
    <dgm:cxn modelId="{4B38D8B3-409B-4936-8661-0B8BC0564C74}" type="presParOf" srcId="{EA293D60-B785-4217-81AE-4778D1F6109D}" destId="{D9BA4AF2-1631-4791-A1B7-D7FCE0B7FF94}" srcOrd="5" destOrd="0" presId="urn:microsoft.com/office/officeart/2008/layout/LinedList"/>
    <dgm:cxn modelId="{F64AB5E4-B967-4551-913B-6351A2C97269}" type="presParOf" srcId="{D9BA4AF2-1631-4791-A1B7-D7FCE0B7FF94}" destId="{319440D4-EB87-426D-8C7B-F688AFD468CE}" srcOrd="0" destOrd="0" presId="urn:microsoft.com/office/officeart/2008/layout/LinedList"/>
    <dgm:cxn modelId="{17841939-AA7B-4E2D-93F7-7D9EE19BBDE2}" type="presParOf" srcId="{D9BA4AF2-1631-4791-A1B7-D7FCE0B7FF94}" destId="{6AEC7BC7-2C38-4CF3-B7D7-367DA607E348}" srcOrd="1" destOrd="0" presId="urn:microsoft.com/office/officeart/2008/layout/LinedList"/>
    <dgm:cxn modelId="{987E4637-7123-48D1-BC5A-3E6340677F7D}" type="presParOf" srcId="{EA293D60-B785-4217-81AE-4778D1F6109D}" destId="{6DBD31BD-2C64-40D6-A336-9F18742CE5FE}" srcOrd="6" destOrd="0" presId="urn:microsoft.com/office/officeart/2008/layout/LinedList"/>
    <dgm:cxn modelId="{F497EDCE-76D6-4CF2-800F-61F654B3376F}" type="presParOf" srcId="{EA293D60-B785-4217-81AE-4778D1F6109D}" destId="{A59B1AB6-0404-49A6-86E6-71D6762A06DF}" srcOrd="7" destOrd="0" presId="urn:microsoft.com/office/officeart/2008/layout/LinedList"/>
    <dgm:cxn modelId="{314DDF8B-FCC9-4461-8A69-B84994820B10}" type="presParOf" srcId="{A59B1AB6-0404-49A6-86E6-71D6762A06DF}" destId="{3617AE6C-5641-4DF7-BD71-73CD8B9E5E6B}" srcOrd="0" destOrd="0" presId="urn:microsoft.com/office/officeart/2008/layout/LinedList"/>
    <dgm:cxn modelId="{8E66B7F2-8AFC-4EC6-8C03-FF59262F71F8}" type="presParOf" srcId="{A59B1AB6-0404-49A6-86E6-71D6762A06DF}" destId="{5D19E63D-6EEE-40A2-A914-1B2834D73832}" srcOrd="1" destOrd="0" presId="urn:microsoft.com/office/officeart/2008/layout/LinedList"/>
    <dgm:cxn modelId="{D4A0F70D-4F09-483B-8DD8-800ED10D1F26}" type="presParOf" srcId="{EA293D60-B785-4217-81AE-4778D1F6109D}" destId="{ECF212FF-A86D-468E-840D-177FD690CE2A}" srcOrd="8" destOrd="0" presId="urn:microsoft.com/office/officeart/2008/layout/LinedList"/>
    <dgm:cxn modelId="{568F8CCB-CA63-421A-973A-417A63E8B27F}" type="presParOf" srcId="{EA293D60-B785-4217-81AE-4778D1F6109D}" destId="{66459928-C2CF-419C-8D91-C7D7E4EEDDBD}" srcOrd="9" destOrd="0" presId="urn:microsoft.com/office/officeart/2008/layout/LinedList"/>
    <dgm:cxn modelId="{04599846-3F46-42CE-B661-89EE289D9460}" type="presParOf" srcId="{66459928-C2CF-419C-8D91-C7D7E4EEDDBD}" destId="{C7F2EF68-0460-4ED5-9531-E54D4849DC23}" srcOrd="0" destOrd="0" presId="urn:microsoft.com/office/officeart/2008/layout/LinedList"/>
    <dgm:cxn modelId="{3E6838B8-A66F-4CDC-95CC-8A965D4502BB}" type="presParOf" srcId="{66459928-C2CF-419C-8D91-C7D7E4EEDDBD}" destId="{8A917882-BA42-44D7-A6BD-8EC0F07B3885}" srcOrd="1" destOrd="0" presId="urn:microsoft.com/office/officeart/2008/layout/LinedList"/>
    <dgm:cxn modelId="{C5566B29-00B4-4FDA-A4C6-A377BB037809}" type="presParOf" srcId="{EA293D60-B785-4217-81AE-4778D1F6109D}" destId="{1A3FA9BB-FDA5-44D9-B060-F0E79FAC8DCA}" srcOrd="10" destOrd="0" presId="urn:microsoft.com/office/officeart/2008/layout/LinedList"/>
    <dgm:cxn modelId="{8C171E3C-E4BD-4CF9-8968-BC8FE7AD8550}" type="presParOf" srcId="{EA293D60-B785-4217-81AE-4778D1F6109D}" destId="{3F9530AF-E2F4-4AB6-A3BC-9601F332F583}" srcOrd="11" destOrd="0" presId="urn:microsoft.com/office/officeart/2008/layout/LinedList"/>
    <dgm:cxn modelId="{042345EB-F729-4385-BAA4-DE7E7273EBFA}" type="presParOf" srcId="{3F9530AF-E2F4-4AB6-A3BC-9601F332F583}" destId="{28A2A19D-0AE3-4F53-BA70-459A1BCAB1F6}" srcOrd="0" destOrd="0" presId="urn:microsoft.com/office/officeart/2008/layout/LinedList"/>
    <dgm:cxn modelId="{1E7AB6A4-68D9-4AFF-8348-4B8921BE141C}" type="presParOf" srcId="{3F9530AF-E2F4-4AB6-A3BC-9601F332F583}" destId="{CB60CBAF-F030-4106-B1CE-E16239BED51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81620A-E4A8-420F-9A14-537ADEA56B16}"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3985271-6683-4E82-8B51-FB9E98349445}">
      <dgm:prSet/>
      <dgm:spPr/>
      <dgm:t>
        <a:bodyPr/>
        <a:lstStyle/>
        <a:p>
          <a:pPr>
            <a:lnSpc>
              <a:spcPct val="100000"/>
            </a:lnSpc>
            <a:defRPr cap="all"/>
          </a:pPr>
          <a:r>
            <a:rPr lang="en-GB"/>
            <a:t>What is paraphrasing?</a:t>
          </a:r>
          <a:endParaRPr lang="en-US"/>
        </a:p>
      </dgm:t>
    </dgm:pt>
    <dgm:pt modelId="{B8716478-205C-44D0-9440-6012A8738D28}" type="parTrans" cxnId="{DEFC1816-BCD6-446A-ACCD-D592E5DD7991}">
      <dgm:prSet/>
      <dgm:spPr/>
      <dgm:t>
        <a:bodyPr/>
        <a:lstStyle/>
        <a:p>
          <a:endParaRPr lang="en-US"/>
        </a:p>
      </dgm:t>
    </dgm:pt>
    <dgm:pt modelId="{44251FDD-F132-4144-9DF5-CAD054BC2DE1}" type="sibTrans" cxnId="{DEFC1816-BCD6-446A-ACCD-D592E5DD7991}">
      <dgm:prSet/>
      <dgm:spPr/>
      <dgm:t>
        <a:bodyPr/>
        <a:lstStyle/>
        <a:p>
          <a:endParaRPr lang="en-US"/>
        </a:p>
      </dgm:t>
    </dgm:pt>
    <dgm:pt modelId="{E125A008-389C-402A-861D-95A49FFD8E44}">
      <dgm:prSet/>
      <dgm:spPr/>
      <dgm:t>
        <a:bodyPr/>
        <a:lstStyle/>
        <a:p>
          <a:pPr>
            <a:lnSpc>
              <a:spcPct val="100000"/>
            </a:lnSpc>
            <a:defRPr cap="all"/>
          </a:pPr>
          <a:r>
            <a:rPr lang="en-GB"/>
            <a:t>Why is it important?</a:t>
          </a:r>
          <a:endParaRPr lang="en-US"/>
        </a:p>
      </dgm:t>
    </dgm:pt>
    <dgm:pt modelId="{E18A5E8D-0B5E-40B2-B090-A4EAF6EF7C42}" type="parTrans" cxnId="{65448019-6653-46C6-A127-949971455867}">
      <dgm:prSet/>
      <dgm:spPr/>
      <dgm:t>
        <a:bodyPr/>
        <a:lstStyle/>
        <a:p>
          <a:endParaRPr lang="en-US"/>
        </a:p>
      </dgm:t>
    </dgm:pt>
    <dgm:pt modelId="{DF701B9B-A4D7-4C97-91F8-CEE9ADDE991E}" type="sibTrans" cxnId="{65448019-6653-46C6-A127-949971455867}">
      <dgm:prSet/>
      <dgm:spPr/>
      <dgm:t>
        <a:bodyPr/>
        <a:lstStyle/>
        <a:p>
          <a:endParaRPr lang="en-US"/>
        </a:p>
      </dgm:t>
    </dgm:pt>
    <dgm:pt modelId="{87AFF081-A843-4F67-ADF8-F63012205FC8}">
      <dgm:prSet phldr="0"/>
      <dgm:spPr/>
      <dgm:t>
        <a:bodyPr/>
        <a:lstStyle/>
        <a:p>
          <a:pPr>
            <a:lnSpc>
              <a:spcPct val="100000"/>
            </a:lnSpc>
            <a:defRPr cap="all"/>
          </a:pPr>
          <a:r>
            <a:rPr lang="en-GB">
              <a:hlinkClick xmlns:r="http://schemas.openxmlformats.org/officeDocument/2006/relationships" r:id="rId1"/>
            </a:rPr>
            <a:t>Paraphrasing - YouTube</a:t>
          </a:r>
          <a:endParaRPr lang="en-GB">
            <a:latin typeface="Bierstadt"/>
          </a:endParaRPr>
        </a:p>
      </dgm:t>
    </dgm:pt>
    <dgm:pt modelId="{9F09CA16-CD13-48A6-BC76-7F42AB1E8C30}" type="parTrans" cxnId="{1514E5BA-D047-43A3-AA7D-52A8BFDD8F28}">
      <dgm:prSet/>
      <dgm:spPr/>
    </dgm:pt>
    <dgm:pt modelId="{A6F35ADE-1740-42AF-84E5-62330BC2FB73}" type="sibTrans" cxnId="{1514E5BA-D047-43A3-AA7D-52A8BFDD8F28}">
      <dgm:prSet/>
      <dgm:spPr/>
    </dgm:pt>
    <dgm:pt modelId="{31736A5D-888D-4506-A6FC-C19A5FB4C9D9}" type="pres">
      <dgm:prSet presAssocID="{8D81620A-E4A8-420F-9A14-537ADEA56B16}" presName="root" presStyleCnt="0">
        <dgm:presLayoutVars>
          <dgm:dir/>
          <dgm:resizeHandles val="exact"/>
        </dgm:presLayoutVars>
      </dgm:prSet>
      <dgm:spPr/>
    </dgm:pt>
    <dgm:pt modelId="{183E0C4A-8551-479A-961D-646F6072C6B9}" type="pres">
      <dgm:prSet presAssocID="{A3985271-6683-4E82-8B51-FB9E98349445}" presName="compNode" presStyleCnt="0"/>
      <dgm:spPr/>
    </dgm:pt>
    <dgm:pt modelId="{F05C201F-1809-4C88-B5C0-D256288C4120}" type="pres">
      <dgm:prSet presAssocID="{A3985271-6683-4E82-8B51-FB9E98349445}" presName="iconBgRect" presStyleLbl="bgShp" presStyleIdx="0" presStyleCnt="3"/>
      <dgm:spPr>
        <a:prstGeom prst="round2DiagRect">
          <a:avLst>
            <a:gd name="adj1" fmla="val 29727"/>
            <a:gd name="adj2" fmla="val 0"/>
          </a:avLst>
        </a:prstGeom>
      </dgm:spPr>
    </dgm:pt>
    <dgm:pt modelId="{9E7C8943-564F-43BF-8F94-29DB30F78203}" type="pres">
      <dgm:prSet presAssocID="{A3985271-6683-4E82-8B51-FB9E98349445}"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otes"/>
        </a:ext>
      </dgm:extLst>
    </dgm:pt>
    <dgm:pt modelId="{5250F560-961B-4A6C-8936-736059309D86}" type="pres">
      <dgm:prSet presAssocID="{A3985271-6683-4E82-8B51-FB9E98349445}" presName="spaceRect" presStyleCnt="0"/>
      <dgm:spPr/>
    </dgm:pt>
    <dgm:pt modelId="{7799B760-9A25-4607-873F-310E5E948173}" type="pres">
      <dgm:prSet presAssocID="{A3985271-6683-4E82-8B51-FB9E98349445}" presName="textRect" presStyleLbl="revTx" presStyleIdx="0" presStyleCnt="3">
        <dgm:presLayoutVars>
          <dgm:chMax val="1"/>
          <dgm:chPref val="1"/>
        </dgm:presLayoutVars>
      </dgm:prSet>
      <dgm:spPr/>
    </dgm:pt>
    <dgm:pt modelId="{32630533-042D-402D-AC17-4A3830C50E3D}" type="pres">
      <dgm:prSet presAssocID="{44251FDD-F132-4144-9DF5-CAD054BC2DE1}" presName="sibTrans" presStyleCnt="0"/>
      <dgm:spPr/>
    </dgm:pt>
    <dgm:pt modelId="{9CD5F45B-87E5-424B-BCDE-50E21E12B65A}" type="pres">
      <dgm:prSet presAssocID="{E125A008-389C-402A-861D-95A49FFD8E44}" presName="compNode" presStyleCnt="0"/>
      <dgm:spPr/>
    </dgm:pt>
    <dgm:pt modelId="{8E5BA759-E017-43A4-9F79-B0A29BB011E7}" type="pres">
      <dgm:prSet presAssocID="{E125A008-389C-402A-861D-95A49FFD8E44}" presName="iconBgRect" presStyleLbl="bgShp" presStyleIdx="1" presStyleCnt="3"/>
      <dgm:spPr>
        <a:prstGeom prst="round2DiagRect">
          <a:avLst>
            <a:gd name="adj1" fmla="val 29727"/>
            <a:gd name="adj2" fmla="val 0"/>
          </a:avLst>
        </a:prstGeom>
      </dgm:spPr>
    </dgm:pt>
    <dgm:pt modelId="{C9F099C1-2273-4D50-B061-2352E79CAC07}" type="pres">
      <dgm:prSet presAssocID="{E125A008-389C-402A-861D-95A49FFD8E44}"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Question mark"/>
        </a:ext>
      </dgm:extLst>
    </dgm:pt>
    <dgm:pt modelId="{5D3D8A89-F56A-4CE4-B198-AB802D4D13E3}" type="pres">
      <dgm:prSet presAssocID="{E125A008-389C-402A-861D-95A49FFD8E44}" presName="spaceRect" presStyleCnt="0"/>
      <dgm:spPr/>
    </dgm:pt>
    <dgm:pt modelId="{23140F89-E6C4-4409-A8EB-0F0EF18EEC6E}" type="pres">
      <dgm:prSet presAssocID="{E125A008-389C-402A-861D-95A49FFD8E44}" presName="textRect" presStyleLbl="revTx" presStyleIdx="1" presStyleCnt="3">
        <dgm:presLayoutVars>
          <dgm:chMax val="1"/>
          <dgm:chPref val="1"/>
        </dgm:presLayoutVars>
      </dgm:prSet>
      <dgm:spPr/>
    </dgm:pt>
    <dgm:pt modelId="{0D64A1E2-04C7-4CF6-BA57-DC8D9C73B4B2}" type="pres">
      <dgm:prSet presAssocID="{DF701B9B-A4D7-4C97-91F8-CEE9ADDE991E}" presName="sibTrans" presStyleCnt="0"/>
      <dgm:spPr/>
    </dgm:pt>
    <dgm:pt modelId="{076AAF5A-FE1E-4D80-A289-CABB310893C9}" type="pres">
      <dgm:prSet presAssocID="{87AFF081-A843-4F67-ADF8-F63012205FC8}" presName="compNode" presStyleCnt="0"/>
      <dgm:spPr/>
    </dgm:pt>
    <dgm:pt modelId="{85C15948-7375-45C2-AF69-00812A9A9FE3}" type="pres">
      <dgm:prSet presAssocID="{87AFF081-A843-4F67-ADF8-F63012205FC8}" presName="iconBgRect" presStyleLbl="bgShp" presStyleIdx="2" presStyleCnt="3"/>
      <dgm:spPr>
        <a:prstGeom prst="round2DiagRect">
          <a:avLst>
            <a:gd name="adj1" fmla="val 29727"/>
            <a:gd name="adj2" fmla="val 0"/>
          </a:avLst>
        </a:prstGeom>
      </dgm:spPr>
    </dgm:pt>
    <dgm:pt modelId="{D7A0CAB3-95C2-4129-A9E0-F9674F669081}" type="pres">
      <dgm:prSet presAssocID="{87AFF081-A843-4F67-ADF8-F63012205FC8}" presName="iconRect" presStyleLbl="node1" presStyleIdx="2"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Subtitles"/>
        </a:ext>
      </dgm:extLst>
    </dgm:pt>
    <dgm:pt modelId="{84942E0C-0135-42CB-A97E-0BD6E4DB3889}" type="pres">
      <dgm:prSet presAssocID="{87AFF081-A843-4F67-ADF8-F63012205FC8}" presName="spaceRect" presStyleCnt="0"/>
      <dgm:spPr/>
    </dgm:pt>
    <dgm:pt modelId="{5FF28F2C-1189-4124-B39E-7D3DA9EB81E1}" type="pres">
      <dgm:prSet presAssocID="{87AFF081-A843-4F67-ADF8-F63012205FC8}" presName="textRect" presStyleLbl="revTx" presStyleIdx="2" presStyleCnt="3">
        <dgm:presLayoutVars>
          <dgm:chMax val="1"/>
          <dgm:chPref val="1"/>
        </dgm:presLayoutVars>
      </dgm:prSet>
      <dgm:spPr/>
    </dgm:pt>
  </dgm:ptLst>
  <dgm:cxnLst>
    <dgm:cxn modelId="{284F7F05-39C0-476B-B87D-0792993BFD4A}" type="presOf" srcId="{8D81620A-E4A8-420F-9A14-537ADEA56B16}" destId="{31736A5D-888D-4506-A6FC-C19A5FB4C9D9}" srcOrd="0" destOrd="0" presId="urn:microsoft.com/office/officeart/2018/5/layout/IconLeafLabelList"/>
    <dgm:cxn modelId="{DEFC1816-BCD6-446A-ACCD-D592E5DD7991}" srcId="{8D81620A-E4A8-420F-9A14-537ADEA56B16}" destId="{A3985271-6683-4E82-8B51-FB9E98349445}" srcOrd="0" destOrd="0" parTransId="{B8716478-205C-44D0-9440-6012A8738D28}" sibTransId="{44251FDD-F132-4144-9DF5-CAD054BC2DE1}"/>
    <dgm:cxn modelId="{65448019-6653-46C6-A127-949971455867}" srcId="{8D81620A-E4A8-420F-9A14-537ADEA56B16}" destId="{E125A008-389C-402A-861D-95A49FFD8E44}" srcOrd="1" destOrd="0" parTransId="{E18A5E8D-0B5E-40B2-B090-A4EAF6EF7C42}" sibTransId="{DF701B9B-A4D7-4C97-91F8-CEE9ADDE991E}"/>
    <dgm:cxn modelId="{70587762-B403-46A1-8854-A519D5D02488}" type="presOf" srcId="{E125A008-389C-402A-861D-95A49FFD8E44}" destId="{23140F89-E6C4-4409-A8EB-0F0EF18EEC6E}" srcOrd="0" destOrd="0" presId="urn:microsoft.com/office/officeart/2018/5/layout/IconLeafLabelList"/>
    <dgm:cxn modelId="{F3867172-475D-4A43-93AE-1DAEB4CCA2AD}" type="presOf" srcId="{87AFF081-A843-4F67-ADF8-F63012205FC8}" destId="{5FF28F2C-1189-4124-B39E-7D3DA9EB81E1}" srcOrd="0" destOrd="0" presId="urn:microsoft.com/office/officeart/2018/5/layout/IconLeafLabelList"/>
    <dgm:cxn modelId="{7D6B3C96-0818-4130-B1CD-E8CC62A49BEB}" type="presOf" srcId="{A3985271-6683-4E82-8B51-FB9E98349445}" destId="{7799B760-9A25-4607-873F-310E5E948173}" srcOrd="0" destOrd="0" presId="urn:microsoft.com/office/officeart/2018/5/layout/IconLeafLabelList"/>
    <dgm:cxn modelId="{1514E5BA-D047-43A3-AA7D-52A8BFDD8F28}" srcId="{8D81620A-E4A8-420F-9A14-537ADEA56B16}" destId="{87AFF081-A843-4F67-ADF8-F63012205FC8}" srcOrd="2" destOrd="0" parTransId="{9F09CA16-CD13-48A6-BC76-7F42AB1E8C30}" sibTransId="{A6F35ADE-1740-42AF-84E5-62330BC2FB73}"/>
    <dgm:cxn modelId="{EF294145-D55F-49C8-BAAE-EE52F6A2BA46}" type="presParOf" srcId="{31736A5D-888D-4506-A6FC-C19A5FB4C9D9}" destId="{183E0C4A-8551-479A-961D-646F6072C6B9}" srcOrd="0" destOrd="0" presId="urn:microsoft.com/office/officeart/2018/5/layout/IconLeafLabelList"/>
    <dgm:cxn modelId="{A138651E-E86A-4B94-8B07-64207C5E75B4}" type="presParOf" srcId="{183E0C4A-8551-479A-961D-646F6072C6B9}" destId="{F05C201F-1809-4C88-B5C0-D256288C4120}" srcOrd="0" destOrd="0" presId="urn:microsoft.com/office/officeart/2018/5/layout/IconLeafLabelList"/>
    <dgm:cxn modelId="{BF45627D-8916-41BA-B4CD-164E6F208338}" type="presParOf" srcId="{183E0C4A-8551-479A-961D-646F6072C6B9}" destId="{9E7C8943-564F-43BF-8F94-29DB30F78203}" srcOrd="1" destOrd="0" presId="urn:microsoft.com/office/officeart/2018/5/layout/IconLeafLabelList"/>
    <dgm:cxn modelId="{6A7E02CE-CC1C-43D5-AA5D-9927B6D767F8}" type="presParOf" srcId="{183E0C4A-8551-479A-961D-646F6072C6B9}" destId="{5250F560-961B-4A6C-8936-736059309D86}" srcOrd="2" destOrd="0" presId="urn:microsoft.com/office/officeart/2018/5/layout/IconLeafLabelList"/>
    <dgm:cxn modelId="{55366582-FCB7-45D4-AFD5-4A3351E8CB7E}" type="presParOf" srcId="{183E0C4A-8551-479A-961D-646F6072C6B9}" destId="{7799B760-9A25-4607-873F-310E5E948173}" srcOrd="3" destOrd="0" presId="urn:microsoft.com/office/officeart/2018/5/layout/IconLeafLabelList"/>
    <dgm:cxn modelId="{51D6B762-FD85-4FDF-AFB1-3F180B8A191B}" type="presParOf" srcId="{31736A5D-888D-4506-A6FC-C19A5FB4C9D9}" destId="{32630533-042D-402D-AC17-4A3830C50E3D}" srcOrd="1" destOrd="0" presId="urn:microsoft.com/office/officeart/2018/5/layout/IconLeafLabelList"/>
    <dgm:cxn modelId="{95EF90F0-93E6-4F0A-9121-929C41B9D1D7}" type="presParOf" srcId="{31736A5D-888D-4506-A6FC-C19A5FB4C9D9}" destId="{9CD5F45B-87E5-424B-BCDE-50E21E12B65A}" srcOrd="2" destOrd="0" presId="urn:microsoft.com/office/officeart/2018/5/layout/IconLeafLabelList"/>
    <dgm:cxn modelId="{F21165AA-69B8-47EF-AD64-B8636B8F0A7C}" type="presParOf" srcId="{9CD5F45B-87E5-424B-BCDE-50E21E12B65A}" destId="{8E5BA759-E017-43A4-9F79-B0A29BB011E7}" srcOrd="0" destOrd="0" presId="urn:microsoft.com/office/officeart/2018/5/layout/IconLeafLabelList"/>
    <dgm:cxn modelId="{9F4E2B50-47B0-478D-9B8B-B67B7F256C29}" type="presParOf" srcId="{9CD5F45B-87E5-424B-BCDE-50E21E12B65A}" destId="{C9F099C1-2273-4D50-B061-2352E79CAC07}" srcOrd="1" destOrd="0" presId="urn:microsoft.com/office/officeart/2018/5/layout/IconLeafLabelList"/>
    <dgm:cxn modelId="{0FF2931A-B268-41FA-AD1C-6CF48EA06E2A}" type="presParOf" srcId="{9CD5F45B-87E5-424B-BCDE-50E21E12B65A}" destId="{5D3D8A89-F56A-4CE4-B198-AB802D4D13E3}" srcOrd="2" destOrd="0" presId="urn:microsoft.com/office/officeart/2018/5/layout/IconLeafLabelList"/>
    <dgm:cxn modelId="{FC5183D8-AF99-43E0-9A63-8A99E50BB8B4}" type="presParOf" srcId="{9CD5F45B-87E5-424B-BCDE-50E21E12B65A}" destId="{23140F89-E6C4-4409-A8EB-0F0EF18EEC6E}" srcOrd="3" destOrd="0" presId="urn:microsoft.com/office/officeart/2018/5/layout/IconLeafLabelList"/>
    <dgm:cxn modelId="{3DB63825-3299-470B-9525-005F0E841398}" type="presParOf" srcId="{31736A5D-888D-4506-A6FC-C19A5FB4C9D9}" destId="{0D64A1E2-04C7-4CF6-BA57-DC8D9C73B4B2}" srcOrd="3" destOrd="0" presId="urn:microsoft.com/office/officeart/2018/5/layout/IconLeafLabelList"/>
    <dgm:cxn modelId="{73F20B37-D9BF-4DEA-BCE6-1FBF838178FC}" type="presParOf" srcId="{31736A5D-888D-4506-A6FC-C19A5FB4C9D9}" destId="{076AAF5A-FE1E-4D80-A289-CABB310893C9}" srcOrd="4" destOrd="0" presId="urn:microsoft.com/office/officeart/2018/5/layout/IconLeafLabelList"/>
    <dgm:cxn modelId="{5CDF1C69-091F-4AC2-9ED9-F5E7551B13F7}" type="presParOf" srcId="{076AAF5A-FE1E-4D80-A289-CABB310893C9}" destId="{85C15948-7375-45C2-AF69-00812A9A9FE3}" srcOrd="0" destOrd="0" presId="urn:microsoft.com/office/officeart/2018/5/layout/IconLeafLabelList"/>
    <dgm:cxn modelId="{ACC80F2F-FD1D-474B-B2D9-FA5525003BA6}" type="presParOf" srcId="{076AAF5A-FE1E-4D80-A289-CABB310893C9}" destId="{D7A0CAB3-95C2-4129-A9E0-F9674F669081}" srcOrd="1" destOrd="0" presId="urn:microsoft.com/office/officeart/2018/5/layout/IconLeafLabelList"/>
    <dgm:cxn modelId="{E2AE4D54-95A3-4501-BAAE-BF96BD57668E}" type="presParOf" srcId="{076AAF5A-FE1E-4D80-A289-CABB310893C9}" destId="{84942E0C-0135-42CB-A97E-0BD6E4DB3889}" srcOrd="2" destOrd="0" presId="urn:microsoft.com/office/officeart/2018/5/layout/IconLeafLabelList"/>
    <dgm:cxn modelId="{1DC9A58F-151C-42EC-943E-8D3571F41AA8}" type="presParOf" srcId="{076AAF5A-FE1E-4D80-A289-CABB310893C9}" destId="{5FF28F2C-1189-4124-B39E-7D3DA9EB81E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2C1ED3-3C47-4F44-9D52-BFD5EA26F35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62CE3ED-2EA2-48E8-8645-40BF08F2FFF6}">
      <dgm:prSet/>
      <dgm:spPr/>
      <dgm:t>
        <a:bodyPr/>
        <a:lstStyle/>
        <a:p>
          <a:r>
            <a:rPr lang="en-GB"/>
            <a:t>Journalling</a:t>
          </a:r>
          <a:endParaRPr lang="en-US"/>
        </a:p>
      </dgm:t>
    </dgm:pt>
    <dgm:pt modelId="{1E2D5CBF-7E2E-4723-8408-A5480B72D849}" type="parTrans" cxnId="{EB80E010-7135-48B8-B558-D7D44338A9F2}">
      <dgm:prSet/>
      <dgm:spPr/>
      <dgm:t>
        <a:bodyPr/>
        <a:lstStyle/>
        <a:p>
          <a:endParaRPr lang="en-US"/>
        </a:p>
      </dgm:t>
    </dgm:pt>
    <dgm:pt modelId="{28A42675-EDA5-4F64-9487-124D8AF788FC}" type="sibTrans" cxnId="{EB80E010-7135-48B8-B558-D7D44338A9F2}">
      <dgm:prSet/>
      <dgm:spPr/>
      <dgm:t>
        <a:bodyPr/>
        <a:lstStyle/>
        <a:p>
          <a:endParaRPr lang="en-US"/>
        </a:p>
      </dgm:t>
    </dgm:pt>
    <dgm:pt modelId="{EB5A6C9F-A9CB-4895-9700-D231B230290B}">
      <dgm:prSet/>
      <dgm:spPr/>
      <dgm:t>
        <a:bodyPr/>
        <a:lstStyle/>
        <a:p>
          <a:r>
            <a:rPr lang="en-GB"/>
            <a:t>Meditating</a:t>
          </a:r>
          <a:endParaRPr lang="en-US"/>
        </a:p>
      </dgm:t>
    </dgm:pt>
    <dgm:pt modelId="{D0B6EDE9-545E-47B1-ABB6-5C1457E9D81E}" type="parTrans" cxnId="{5C8C6346-63BB-487E-A97C-918B9EE3F9CD}">
      <dgm:prSet/>
      <dgm:spPr/>
      <dgm:t>
        <a:bodyPr/>
        <a:lstStyle/>
        <a:p>
          <a:endParaRPr lang="en-US"/>
        </a:p>
      </dgm:t>
    </dgm:pt>
    <dgm:pt modelId="{4C7C16F2-8BBB-4076-BE25-881B7DFBBFB8}" type="sibTrans" cxnId="{5C8C6346-63BB-487E-A97C-918B9EE3F9CD}">
      <dgm:prSet/>
      <dgm:spPr/>
      <dgm:t>
        <a:bodyPr/>
        <a:lstStyle/>
        <a:p>
          <a:endParaRPr lang="en-US"/>
        </a:p>
      </dgm:t>
    </dgm:pt>
    <dgm:pt modelId="{5DE6D9F2-741B-4E6A-BA78-849576CF9E5D}">
      <dgm:prSet/>
      <dgm:spPr/>
      <dgm:t>
        <a:bodyPr/>
        <a:lstStyle/>
        <a:p>
          <a:r>
            <a:rPr lang="en-GB"/>
            <a:t>Seeking feedback from others</a:t>
          </a:r>
          <a:endParaRPr lang="en-US"/>
        </a:p>
      </dgm:t>
    </dgm:pt>
    <dgm:pt modelId="{71D4099B-ADED-4A77-8472-2A1F744FAE44}" type="parTrans" cxnId="{CD4A4415-4743-4597-819E-03A986CD883D}">
      <dgm:prSet/>
      <dgm:spPr/>
      <dgm:t>
        <a:bodyPr/>
        <a:lstStyle/>
        <a:p>
          <a:endParaRPr lang="en-US"/>
        </a:p>
      </dgm:t>
    </dgm:pt>
    <dgm:pt modelId="{94BDE4DE-C525-45FE-B9E9-F22738BFD132}" type="sibTrans" cxnId="{CD4A4415-4743-4597-819E-03A986CD883D}">
      <dgm:prSet/>
      <dgm:spPr/>
      <dgm:t>
        <a:bodyPr/>
        <a:lstStyle/>
        <a:p>
          <a:endParaRPr lang="en-US"/>
        </a:p>
      </dgm:t>
    </dgm:pt>
    <dgm:pt modelId="{2C972762-C14F-46BE-BA66-5B53BD1EA231}">
      <dgm:prSet/>
      <dgm:spPr/>
      <dgm:t>
        <a:bodyPr/>
        <a:lstStyle/>
        <a:p>
          <a:r>
            <a:rPr lang="en-GB"/>
            <a:t>Self- reflective cycles (Gibbs, Kolb, Borton)</a:t>
          </a:r>
          <a:endParaRPr lang="en-US"/>
        </a:p>
      </dgm:t>
    </dgm:pt>
    <dgm:pt modelId="{1D4CCDA9-1A9A-4372-BB53-5FDF29A0F6D8}" type="parTrans" cxnId="{EADF2558-AA55-49D7-B17E-AAD2A599A405}">
      <dgm:prSet/>
      <dgm:spPr/>
      <dgm:t>
        <a:bodyPr/>
        <a:lstStyle/>
        <a:p>
          <a:endParaRPr lang="en-US"/>
        </a:p>
      </dgm:t>
    </dgm:pt>
    <dgm:pt modelId="{42E71F26-B01A-46D1-8DF2-55294E262EB3}" type="sibTrans" cxnId="{EADF2558-AA55-49D7-B17E-AAD2A599A405}">
      <dgm:prSet/>
      <dgm:spPr/>
      <dgm:t>
        <a:bodyPr/>
        <a:lstStyle/>
        <a:p>
          <a:endParaRPr lang="en-US"/>
        </a:p>
      </dgm:t>
    </dgm:pt>
    <dgm:pt modelId="{C4454869-B446-4EB0-B723-8ED14788EA0E}" type="pres">
      <dgm:prSet presAssocID="{E72C1ED3-3C47-4F44-9D52-BFD5EA26F35B}" presName="linear" presStyleCnt="0">
        <dgm:presLayoutVars>
          <dgm:animLvl val="lvl"/>
          <dgm:resizeHandles val="exact"/>
        </dgm:presLayoutVars>
      </dgm:prSet>
      <dgm:spPr/>
    </dgm:pt>
    <dgm:pt modelId="{B7EC674E-E131-40CF-8FE5-68B20C745FA6}" type="pres">
      <dgm:prSet presAssocID="{162CE3ED-2EA2-48E8-8645-40BF08F2FFF6}" presName="parentText" presStyleLbl="node1" presStyleIdx="0" presStyleCnt="4">
        <dgm:presLayoutVars>
          <dgm:chMax val="0"/>
          <dgm:bulletEnabled val="1"/>
        </dgm:presLayoutVars>
      </dgm:prSet>
      <dgm:spPr/>
    </dgm:pt>
    <dgm:pt modelId="{A41D717A-EE10-492E-A34C-D6C473350DE2}" type="pres">
      <dgm:prSet presAssocID="{28A42675-EDA5-4F64-9487-124D8AF788FC}" presName="spacer" presStyleCnt="0"/>
      <dgm:spPr/>
    </dgm:pt>
    <dgm:pt modelId="{6990F2AC-9032-483E-9F7A-21730A75373A}" type="pres">
      <dgm:prSet presAssocID="{EB5A6C9F-A9CB-4895-9700-D231B230290B}" presName="parentText" presStyleLbl="node1" presStyleIdx="1" presStyleCnt="4">
        <dgm:presLayoutVars>
          <dgm:chMax val="0"/>
          <dgm:bulletEnabled val="1"/>
        </dgm:presLayoutVars>
      </dgm:prSet>
      <dgm:spPr/>
    </dgm:pt>
    <dgm:pt modelId="{97D0BF9C-1CF7-43EA-A18E-FC874D68747C}" type="pres">
      <dgm:prSet presAssocID="{4C7C16F2-8BBB-4076-BE25-881B7DFBBFB8}" presName="spacer" presStyleCnt="0"/>
      <dgm:spPr/>
    </dgm:pt>
    <dgm:pt modelId="{28B5D857-64F1-4B4D-B0FB-55E3F1F29C88}" type="pres">
      <dgm:prSet presAssocID="{5DE6D9F2-741B-4E6A-BA78-849576CF9E5D}" presName="parentText" presStyleLbl="node1" presStyleIdx="2" presStyleCnt="4">
        <dgm:presLayoutVars>
          <dgm:chMax val="0"/>
          <dgm:bulletEnabled val="1"/>
        </dgm:presLayoutVars>
      </dgm:prSet>
      <dgm:spPr/>
    </dgm:pt>
    <dgm:pt modelId="{A79085B0-E7E2-42BB-8960-057B5E500F98}" type="pres">
      <dgm:prSet presAssocID="{94BDE4DE-C525-45FE-B9E9-F22738BFD132}" presName="spacer" presStyleCnt="0"/>
      <dgm:spPr/>
    </dgm:pt>
    <dgm:pt modelId="{87D466D7-44E1-4CCD-9967-24DBCDDB92E0}" type="pres">
      <dgm:prSet presAssocID="{2C972762-C14F-46BE-BA66-5B53BD1EA231}" presName="parentText" presStyleLbl="node1" presStyleIdx="3" presStyleCnt="4">
        <dgm:presLayoutVars>
          <dgm:chMax val="0"/>
          <dgm:bulletEnabled val="1"/>
        </dgm:presLayoutVars>
      </dgm:prSet>
      <dgm:spPr/>
    </dgm:pt>
  </dgm:ptLst>
  <dgm:cxnLst>
    <dgm:cxn modelId="{EB80E010-7135-48B8-B558-D7D44338A9F2}" srcId="{E72C1ED3-3C47-4F44-9D52-BFD5EA26F35B}" destId="{162CE3ED-2EA2-48E8-8645-40BF08F2FFF6}" srcOrd="0" destOrd="0" parTransId="{1E2D5CBF-7E2E-4723-8408-A5480B72D849}" sibTransId="{28A42675-EDA5-4F64-9487-124D8AF788FC}"/>
    <dgm:cxn modelId="{CD4A4415-4743-4597-819E-03A986CD883D}" srcId="{E72C1ED3-3C47-4F44-9D52-BFD5EA26F35B}" destId="{5DE6D9F2-741B-4E6A-BA78-849576CF9E5D}" srcOrd="2" destOrd="0" parTransId="{71D4099B-ADED-4A77-8472-2A1F744FAE44}" sibTransId="{94BDE4DE-C525-45FE-B9E9-F22738BFD132}"/>
    <dgm:cxn modelId="{F6477218-2028-4D4D-9EB9-6001EE388C15}" type="presOf" srcId="{162CE3ED-2EA2-48E8-8645-40BF08F2FFF6}" destId="{B7EC674E-E131-40CF-8FE5-68B20C745FA6}" srcOrd="0" destOrd="0" presId="urn:microsoft.com/office/officeart/2005/8/layout/vList2"/>
    <dgm:cxn modelId="{341CCB20-0794-4C3C-AC5F-484BEC2F013A}" type="presOf" srcId="{5DE6D9F2-741B-4E6A-BA78-849576CF9E5D}" destId="{28B5D857-64F1-4B4D-B0FB-55E3F1F29C88}" srcOrd="0" destOrd="0" presId="urn:microsoft.com/office/officeart/2005/8/layout/vList2"/>
    <dgm:cxn modelId="{3E6ECD36-EFD5-4124-8F83-15CA87E11F0D}" type="presOf" srcId="{EB5A6C9F-A9CB-4895-9700-D231B230290B}" destId="{6990F2AC-9032-483E-9F7A-21730A75373A}" srcOrd="0" destOrd="0" presId="urn:microsoft.com/office/officeart/2005/8/layout/vList2"/>
    <dgm:cxn modelId="{5C8C6346-63BB-487E-A97C-918B9EE3F9CD}" srcId="{E72C1ED3-3C47-4F44-9D52-BFD5EA26F35B}" destId="{EB5A6C9F-A9CB-4895-9700-D231B230290B}" srcOrd="1" destOrd="0" parTransId="{D0B6EDE9-545E-47B1-ABB6-5C1457E9D81E}" sibTransId="{4C7C16F2-8BBB-4076-BE25-881B7DFBBFB8}"/>
    <dgm:cxn modelId="{EADF2558-AA55-49D7-B17E-AAD2A599A405}" srcId="{E72C1ED3-3C47-4F44-9D52-BFD5EA26F35B}" destId="{2C972762-C14F-46BE-BA66-5B53BD1EA231}" srcOrd="3" destOrd="0" parTransId="{1D4CCDA9-1A9A-4372-BB53-5FDF29A0F6D8}" sibTransId="{42E71F26-B01A-46D1-8DF2-55294E262EB3}"/>
    <dgm:cxn modelId="{E26BCBAC-E145-4061-B847-86718D0B0748}" type="presOf" srcId="{2C972762-C14F-46BE-BA66-5B53BD1EA231}" destId="{87D466D7-44E1-4CCD-9967-24DBCDDB92E0}" srcOrd="0" destOrd="0" presId="urn:microsoft.com/office/officeart/2005/8/layout/vList2"/>
    <dgm:cxn modelId="{9AB84ACB-19BD-4910-973F-FEBA2CFA4418}" type="presOf" srcId="{E72C1ED3-3C47-4F44-9D52-BFD5EA26F35B}" destId="{C4454869-B446-4EB0-B723-8ED14788EA0E}" srcOrd="0" destOrd="0" presId="urn:microsoft.com/office/officeart/2005/8/layout/vList2"/>
    <dgm:cxn modelId="{1F01B285-1B75-4C25-8F9E-9F505513A9EB}" type="presParOf" srcId="{C4454869-B446-4EB0-B723-8ED14788EA0E}" destId="{B7EC674E-E131-40CF-8FE5-68B20C745FA6}" srcOrd="0" destOrd="0" presId="urn:microsoft.com/office/officeart/2005/8/layout/vList2"/>
    <dgm:cxn modelId="{E8FC1D72-3B20-4993-A042-B0F0643D9152}" type="presParOf" srcId="{C4454869-B446-4EB0-B723-8ED14788EA0E}" destId="{A41D717A-EE10-492E-A34C-D6C473350DE2}" srcOrd="1" destOrd="0" presId="urn:microsoft.com/office/officeart/2005/8/layout/vList2"/>
    <dgm:cxn modelId="{A3FF7077-68AE-4B81-BB60-201981BA61C7}" type="presParOf" srcId="{C4454869-B446-4EB0-B723-8ED14788EA0E}" destId="{6990F2AC-9032-483E-9F7A-21730A75373A}" srcOrd="2" destOrd="0" presId="urn:microsoft.com/office/officeart/2005/8/layout/vList2"/>
    <dgm:cxn modelId="{EF0A28DA-8E00-4074-AEC5-65AA767C67CA}" type="presParOf" srcId="{C4454869-B446-4EB0-B723-8ED14788EA0E}" destId="{97D0BF9C-1CF7-43EA-A18E-FC874D68747C}" srcOrd="3" destOrd="0" presId="urn:microsoft.com/office/officeart/2005/8/layout/vList2"/>
    <dgm:cxn modelId="{D829A274-0DB0-4819-A9A0-C0929357DA1F}" type="presParOf" srcId="{C4454869-B446-4EB0-B723-8ED14788EA0E}" destId="{28B5D857-64F1-4B4D-B0FB-55E3F1F29C88}" srcOrd="4" destOrd="0" presId="urn:microsoft.com/office/officeart/2005/8/layout/vList2"/>
    <dgm:cxn modelId="{625E3AB4-55EB-4320-A62C-C872FE8D888D}" type="presParOf" srcId="{C4454869-B446-4EB0-B723-8ED14788EA0E}" destId="{A79085B0-E7E2-42BB-8960-057B5E500F98}" srcOrd="5" destOrd="0" presId="urn:microsoft.com/office/officeart/2005/8/layout/vList2"/>
    <dgm:cxn modelId="{FCBD7BEE-EC45-4C63-807A-6543B121D28C}" type="presParOf" srcId="{C4454869-B446-4EB0-B723-8ED14788EA0E}" destId="{87D466D7-44E1-4CCD-9967-24DBCDDB92E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0CF16E-1F72-4787-A077-AFD3FCA54A6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97830FE-6EB1-430B-A84F-2820B1BF00E5}">
      <dgm:prSet/>
      <dgm:spPr/>
      <dgm:t>
        <a:bodyPr/>
        <a:lstStyle/>
        <a:p>
          <a:pPr>
            <a:lnSpc>
              <a:spcPct val="100000"/>
            </a:lnSpc>
          </a:pPr>
          <a:r>
            <a:rPr lang="en-GB" dirty="0"/>
            <a:t>Study Skills is a module used to underpin your degree.</a:t>
          </a:r>
          <a:endParaRPr lang="en-US" dirty="0"/>
        </a:p>
      </dgm:t>
    </dgm:pt>
    <dgm:pt modelId="{32BA7FEC-895E-4636-8820-B9452B0BFCFD}" type="parTrans" cxnId="{5B3DDC95-56AB-4FD3-BD09-576BF22ABF94}">
      <dgm:prSet/>
      <dgm:spPr/>
      <dgm:t>
        <a:bodyPr/>
        <a:lstStyle/>
        <a:p>
          <a:endParaRPr lang="en-US"/>
        </a:p>
      </dgm:t>
    </dgm:pt>
    <dgm:pt modelId="{44783149-E3F4-4253-A8E7-05FB8D98F1B1}" type="sibTrans" cxnId="{5B3DDC95-56AB-4FD3-BD09-576BF22ABF94}">
      <dgm:prSet/>
      <dgm:spPr/>
      <dgm:t>
        <a:bodyPr/>
        <a:lstStyle/>
        <a:p>
          <a:pPr>
            <a:lnSpc>
              <a:spcPct val="100000"/>
            </a:lnSpc>
          </a:pPr>
          <a:endParaRPr lang="en-US"/>
        </a:p>
      </dgm:t>
    </dgm:pt>
    <dgm:pt modelId="{17025F4A-FA28-47A4-9949-1E992F3ED1F4}">
      <dgm:prSet/>
      <dgm:spPr/>
      <dgm:t>
        <a:bodyPr/>
        <a:lstStyle/>
        <a:p>
          <a:pPr>
            <a:lnSpc>
              <a:spcPct val="100000"/>
            </a:lnSpc>
          </a:pPr>
          <a:r>
            <a:rPr lang="en-GB" dirty="0"/>
            <a:t>Looked at how to produce credible, reliable &amp; authentic work that is YOURS!</a:t>
          </a:r>
          <a:endParaRPr lang="en-US" dirty="0"/>
        </a:p>
      </dgm:t>
    </dgm:pt>
    <dgm:pt modelId="{37FC44FF-540E-4FBE-8B23-D7B2D4BF6471}" type="parTrans" cxnId="{ABA43898-BB20-4FBA-ABEB-F6B8837F7108}">
      <dgm:prSet/>
      <dgm:spPr/>
      <dgm:t>
        <a:bodyPr/>
        <a:lstStyle/>
        <a:p>
          <a:endParaRPr lang="en-US"/>
        </a:p>
      </dgm:t>
    </dgm:pt>
    <dgm:pt modelId="{CE6C2010-4AB9-45F1-9F4C-137DDE647915}" type="sibTrans" cxnId="{ABA43898-BB20-4FBA-ABEB-F6B8837F7108}">
      <dgm:prSet/>
      <dgm:spPr/>
      <dgm:t>
        <a:bodyPr/>
        <a:lstStyle/>
        <a:p>
          <a:pPr>
            <a:lnSpc>
              <a:spcPct val="100000"/>
            </a:lnSpc>
          </a:pPr>
          <a:endParaRPr lang="en-US"/>
        </a:p>
      </dgm:t>
    </dgm:pt>
    <dgm:pt modelId="{984842D0-FE45-4C6E-8230-3509BED56DF1}">
      <dgm:prSet/>
      <dgm:spPr/>
      <dgm:t>
        <a:bodyPr/>
        <a:lstStyle/>
        <a:p>
          <a:pPr>
            <a:lnSpc>
              <a:spcPct val="100000"/>
            </a:lnSpc>
          </a:pPr>
          <a:r>
            <a:rPr lang="en-GB" dirty="0"/>
            <a:t>Different modes of assessment ( Essay, Presentation (video), academic poster, self-reflection, Vlog, report)</a:t>
          </a:r>
          <a:endParaRPr lang="en-US" dirty="0"/>
        </a:p>
      </dgm:t>
    </dgm:pt>
    <dgm:pt modelId="{CFE89F48-364D-4858-84D7-FD5F2FB89A72}" type="parTrans" cxnId="{593120C0-EC6A-41B1-90D2-407928A253FE}">
      <dgm:prSet/>
      <dgm:spPr/>
      <dgm:t>
        <a:bodyPr/>
        <a:lstStyle/>
        <a:p>
          <a:endParaRPr lang="en-US"/>
        </a:p>
      </dgm:t>
    </dgm:pt>
    <dgm:pt modelId="{01DEFE99-B8ED-48FA-8D74-B4CFDA01A05A}" type="sibTrans" cxnId="{593120C0-EC6A-41B1-90D2-407928A253FE}">
      <dgm:prSet/>
      <dgm:spPr/>
      <dgm:t>
        <a:bodyPr/>
        <a:lstStyle/>
        <a:p>
          <a:pPr>
            <a:lnSpc>
              <a:spcPct val="100000"/>
            </a:lnSpc>
          </a:pPr>
          <a:endParaRPr lang="en-US"/>
        </a:p>
      </dgm:t>
    </dgm:pt>
    <dgm:pt modelId="{475DC293-C996-420D-A07A-AE8DA1A6E578}">
      <dgm:prSet/>
      <dgm:spPr/>
      <dgm:t>
        <a:bodyPr/>
        <a:lstStyle/>
        <a:p>
          <a:pPr>
            <a:lnSpc>
              <a:spcPct val="100000"/>
            </a:lnSpc>
          </a:pPr>
          <a:r>
            <a:rPr lang="en-GB" dirty="0"/>
            <a:t>Gained insight and confidence to push </a:t>
          </a:r>
          <a:r>
            <a:rPr lang="en-GB" dirty="0">
              <a:latin typeface="Calibri Light" panose="020F0302020204030204"/>
            </a:rPr>
            <a:t>you</a:t>
          </a:r>
          <a:r>
            <a:rPr lang="en-GB" dirty="0"/>
            <a:t> forward with </a:t>
          </a:r>
          <a:r>
            <a:rPr lang="en-GB" dirty="0">
              <a:latin typeface="Calibri Light" panose="020F0302020204030204"/>
            </a:rPr>
            <a:t>your</a:t>
          </a:r>
          <a:r>
            <a:rPr lang="en-GB" dirty="0"/>
            <a:t> degree</a:t>
          </a:r>
          <a:endParaRPr lang="en-US" dirty="0"/>
        </a:p>
      </dgm:t>
    </dgm:pt>
    <dgm:pt modelId="{517D28CA-8633-43D4-BEEC-50167E59F30E}" type="parTrans" cxnId="{7C9EF092-AA70-4876-AE8A-D93176089DC5}">
      <dgm:prSet/>
      <dgm:spPr/>
      <dgm:t>
        <a:bodyPr/>
        <a:lstStyle/>
        <a:p>
          <a:endParaRPr lang="en-US"/>
        </a:p>
      </dgm:t>
    </dgm:pt>
    <dgm:pt modelId="{D7A301C4-4A52-4405-ACD4-A1DAA941ABE6}" type="sibTrans" cxnId="{7C9EF092-AA70-4876-AE8A-D93176089DC5}">
      <dgm:prSet/>
      <dgm:spPr/>
      <dgm:t>
        <a:bodyPr/>
        <a:lstStyle/>
        <a:p>
          <a:endParaRPr lang="en-US"/>
        </a:p>
      </dgm:t>
    </dgm:pt>
    <dgm:pt modelId="{6C225C6E-D251-4D84-9D36-DC170D170347}" type="pres">
      <dgm:prSet presAssocID="{8A0CF16E-1F72-4787-A077-AFD3FCA54A67}" presName="root" presStyleCnt="0">
        <dgm:presLayoutVars>
          <dgm:dir/>
          <dgm:resizeHandles val="exact"/>
        </dgm:presLayoutVars>
      </dgm:prSet>
      <dgm:spPr/>
    </dgm:pt>
    <dgm:pt modelId="{78291FC6-0DDB-4E45-AF63-F5FDD8F1D020}" type="pres">
      <dgm:prSet presAssocID="{997830FE-6EB1-430B-A84F-2820B1BF00E5}" presName="compNode" presStyleCnt="0"/>
      <dgm:spPr/>
    </dgm:pt>
    <dgm:pt modelId="{F2086F0D-9F28-4E8B-9A19-D693F036CC51}" type="pres">
      <dgm:prSet presAssocID="{997830FE-6EB1-430B-A84F-2820B1BF00E5}" presName="bgRect" presStyleLbl="bgShp" presStyleIdx="0" presStyleCnt="4"/>
      <dgm:spPr/>
    </dgm:pt>
    <dgm:pt modelId="{B70FDD76-E643-40D1-92A1-0746F6BB5FFA}" type="pres">
      <dgm:prSet presAssocID="{997830FE-6EB1-430B-A84F-2820B1BF00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68246133-26B1-46A4-9B5B-592EB89ECD36}" type="pres">
      <dgm:prSet presAssocID="{997830FE-6EB1-430B-A84F-2820B1BF00E5}" presName="spaceRect" presStyleCnt="0"/>
      <dgm:spPr/>
    </dgm:pt>
    <dgm:pt modelId="{B363816A-1A9E-4E1E-8810-8457567395A0}" type="pres">
      <dgm:prSet presAssocID="{997830FE-6EB1-430B-A84F-2820B1BF00E5}" presName="parTx" presStyleLbl="revTx" presStyleIdx="0" presStyleCnt="4">
        <dgm:presLayoutVars>
          <dgm:chMax val="0"/>
          <dgm:chPref val="0"/>
        </dgm:presLayoutVars>
      </dgm:prSet>
      <dgm:spPr/>
    </dgm:pt>
    <dgm:pt modelId="{6E0AEC10-49F2-477C-9A54-458C21BBE989}" type="pres">
      <dgm:prSet presAssocID="{44783149-E3F4-4253-A8E7-05FB8D98F1B1}" presName="sibTrans" presStyleCnt="0"/>
      <dgm:spPr/>
    </dgm:pt>
    <dgm:pt modelId="{1B36501F-0832-44A0-A651-6C063FF6A970}" type="pres">
      <dgm:prSet presAssocID="{17025F4A-FA28-47A4-9949-1E992F3ED1F4}" presName="compNode" presStyleCnt="0"/>
      <dgm:spPr/>
    </dgm:pt>
    <dgm:pt modelId="{11D9EBEA-7C99-452D-924C-4B2C7F670A6B}" type="pres">
      <dgm:prSet presAssocID="{17025F4A-FA28-47A4-9949-1E992F3ED1F4}" presName="bgRect" presStyleLbl="bgShp" presStyleIdx="1" presStyleCnt="4"/>
      <dgm:spPr/>
    </dgm:pt>
    <dgm:pt modelId="{4C858914-9ACF-4555-A80D-5F50939D3DB4}" type="pres">
      <dgm:prSet presAssocID="{17025F4A-FA28-47A4-9949-1E992F3ED1F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2332A9DF-C7E3-4C8D-9571-C4874D817941}" type="pres">
      <dgm:prSet presAssocID="{17025F4A-FA28-47A4-9949-1E992F3ED1F4}" presName="spaceRect" presStyleCnt="0"/>
      <dgm:spPr/>
    </dgm:pt>
    <dgm:pt modelId="{E9165339-A2BB-4545-BAA4-AA48849FDFCF}" type="pres">
      <dgm:prSet presAssocID="{17025F4A-FA28-47A4-9949-1E992F3ED1F4}" presName="parTx" presStyleLbl="revTx" presStyleIdx="1" presStyleCnt="4">
        <dgm:presLayoutVars>
          <dgm:chMax val="0"/>
          <dgm:chPref val="0"/>
        </dgm:presLayoutVars>
      </dgm:prSet>
      <dgm:spPr/>
    </dgm:pt>
    <dgm:pt modelId="{B910C3EE-6EEA-411E-A364-0B5511125EEA}" type="pres">
      <dgm:prSet presAssocID="{CE6C2010-4AB9-45F1-9F4C-137DDE647915}" presName="sibTrans" presStyleCnt="0"/>
      <dgm:spPr/>
    </dgm:pt>
    <dgm:pt modelId="{E3F8CB27-C4CB-479F-B927-6BE6B9718626}" type="pres">
      <dgm:prSet presAssocID="{984842D0-FE45-4C6E-8230-3509BED56DF1}" presName="compNode" presStyleCnt="0"/>
      <dgm:spPr/>
    </dgm:pt>
    <dgm:pt modelId="{AF2E8C61-7A32-4D75-938C-0E93FF3D3C33}" type="pres">
      <dgm:prSet presAssocID="{984842D0-FE45-4C6E-8230-3509BED56DF1}" presName="bgRect" presStyleLbl="bgShp" presStyleIdx="2" presStyleCnt="4"/>
      <dgm:spPr/>
    </dgm:pt>
    <dgm:pt modelId="{2F324B1F-1D81-4485-8BA1-5F54BA050163}" type="pres">
      <dgm:prSet presAssocID="{984842D0-FE45-4C6E-8230-3509BED56DF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295C7C59-137C-4DCB-8283-CFD495714AE5}" type="pres">
      <dgm:prSet presAssocID="{984842D0-FE45-4C6E-8230-3509BED56DF1}" presName="spaceRect" presStyleCnt="0"/>
      <dgm:spPr/>
    </dgm:pt>
    <dgm:pt modelId="{389747F5-7BD8-4B7D-AB0F-4AB6F622A45F}" type="pres">
      <dgm:prSet presAssocID="{984842D0-FE45-4C6E-8230-3509BED56DF1}" presName="parTx" presStyleLbl="revTx" presStyleIdx="2" presStyleCnt="4">
        <dgm:presLayoutVars>
          <dgm:chMax val="0"/>
          <dgm:chPref val="0"/>
        </dgm:presLayoutVars>
      </dgm:prSet>
      <dgm:spPr/>
    </dgm:pt>
    <dgm:pt modelId="{EF9EB960-974E-4171-B1EA-B9AC702B1C7B}" type="pres">
      <dgm:prSet presAssocID="{01DEFE99-B8ED-48FA-8D74-B4CFDA01A05A}" presName="sibTrans" presStyleCnt="0"/>
      <dgm:spPr/>
    </dgm:pt>
    <dgm:pt modelId="{7790590D-CE62-4210-9A7A-523147A8AF04}" type="pres">
      <dgm:prSet presAssocID="{475DC293-C996-420D-A07A-AE8DA1A6E578}" presName="compNode" presStyleCnt="0"/>
      <dgm:spPr/>
    </dgm:pt>
    <dgm:pt modelId="{AFFA485E-C54D-43A6-BE4E-B8B700025535}" type="pres">
      <dgm:prSet presAssocID="{475DC293-C996-420D-A07A-AE8DA1A6E578}" presName="bgRect" presStyleLbl="bgShp" presStyleIdx="3" presStyleCnt="4"/>
      <dgm:spPr/>
    </dgm:pt>
    <dgm:pt modelId="{7F815D83-1BCB-46D5-9A93-5F974DCE115F}" type="pres">
      <dgm:prSet presAssocID="{475DC293-C996-420D-A07A-AE8DA1A6E57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32D9A847-98CB-4584-97C1-D76ED91E3D2A}" type="pres">
      <dgm:prSet presAssocID="{475DC293-C996-420D-A07A-AE8DA1A6E578}" presName="spaceRect" presStyleCnt="0"/>
      <dgm:spPr/>
    </dgm:pt>
    <dgm:pt modelId="{0BEC85F8-1A4F-474A-AA97-C604A5942983}" type="pres">
      <dgm:prSet presAssocID="{475DC293-C996-420D-A07A-AE8DA1A6E578}" presName="parTx" presStyleLbl="revTx" presStyleIdx="3" presStyleCnt="4">
        <dgm:presLayoutVars>
          <dgm:chMax val="0"/>
          <dgm:chPref val="0"/>
        </dgm:presLayoutVars>
      </dgm:prSet>
      <dgm:spPr/>
    </dgm:pt>
  </dgm:ptLst>
  <dgm:cxnLst>
    <dgm:cxn modelId="{7DB82E0E-EC86-4352-8747-DC745BA3B36C}" type="presOf" srcId="{17025F4A-FA28-47A4-9949-1E992F3ED1F4}" destId="{E9165339-A2BB-4545-BAA4-AA48849FDFCF}" srcOrd="0" destOrd="0" presId="urn:microsoft.com/office/officeart/2018/2/layout/IconVerticalSolidList"/>
    <dgm:cxn modelId="{A96D794F-B95F-4970-9E94-E407CB9D0D82}" type="presOf" srcId="{475DC293-C996-420D-A07A-AE8DA1A6E578}" destId="{0BEC85F8-1A4F-474A-AA97-C604A5942983}" srcOrd="0" destOrd="0" presId="urn:microsoft.com/office/officeart/2018/2/layout/IconVerticalSolidList"/>
    <dgm:cxn modelId="{95EE9550-F7F2-4564-9983-BF51FD3357E8}" type="presOf" srcId="{997830FE-6EB1-430B-A84F-2820B1BF00E5}" destId="{B363816A-1A9E-4E1E-8810-8457567395A0}" srcOrd="0" destOrd="0" presId="urn:microsoft.com/office/officeart/2018/2/layout/IconVerticalSolidList"/>
    <dgm:cxn modelId="{9ABF5671-3B1C-447E-8B97-56E8BF6741F6}" type="presOf" srcId="{984842D0-FE45-4C6E-8230-3509BED56DF1}" destId="{389747F5-7BD8-4B7D-AB0F-4AB6F622A45F}" srcOrd="0" destOrd="0" presId="urn:microsoft.com/office/officeart/2018/2/layout/IconVerticalSolidList"/>
    <dgm:cxn modelId="{7C9EF092-AA70-4876-AE8A-D93176089DC5}" srcId="{8A0CF16E-1F72-4787-A077-AFD3FCA54A67}" destId="{475DC293-C996-420D-A07A-AE8DA1A6E578}" srcOrd="3" destOrd="0" parTransId="{517D28CA-8633-43D4-BEEC-50167E59F30E}" sibTransId="{D7A301C4-4A52-4405-ACD4-A1DAA941ABE6}"/>
    <dgm:cxn modelId="{5B3DDC95-56AB-4FD3-BD09-576BF22ABF94}" srcId="{8A0CF16E-1F72-4787-A077-AFD3FCA54A67}" destId="{997830FE-6EB1-430B-A84F-2820B1BF00E5}" srcOrd="0" destOrd="0" parTransId="{32BA7FEC-895E-4636-8820-B9452B0BFCFD}" sibTransId="{44783149-E3F4-4253-A8E7-05FB8D98F1B1}"/>
    <dgm:cxn modelId="{ABA43898-BB20-4FBA-ABEB-F6B8837F7108}" srcId="{8A0CF16E-1F72-4787-A077-AFD3FCA54A67}" destId="{17025F4A-FA28-47A4-9949-1E992F3ED1F4}" srcOrd="1" destOrd="0" parTransId="{37FC44FF-540E-4FBE-8B23-D7B2D4BF6471}" sibTransId="{CE6C2010-4AB9-45F1-9F4C-137DDE647915}"/>
    <dgm:cxn modelId="{593120C0-EC6A-41B1-90D2-407928A253FE}" srcId="{8A0CF16E-1F72-4787-A077-AFD3FCA54A67}" destId="{984842D0-FE45-4C6E-8230-3509BED56DF1}" srcOrd="2" destOrd="0" parTransId="{CFE89F48-364D-4858-84D7-FD5F2FB89A72}" sibTransId="{01DEFE99-B8ED-48FA-8D74-B4CFDA01A05A}"/>
    <dgm:cxn modelId="{6F96D7FB-CB33-46EF-B673-0B5C8952F7EA}" type="presOf" srcId="{8A0CF16E-1F72-4787-A077-AFD3FCA54A67}" destId="{6C225C6E-D251-4D84-9D36-DC170D170347}" srcOrd="0" destOrd="0" presId="urn:microsoft.com/office/officeart/2018/2/layout/IconVerticalSolidList"/>
    <dgm:cxn modelId="{2D450F71-D507-4871-BB15-877077BC5424}" type="presParOf" srcId="{6C225C6E-D251-4D84-9D36-DC170D170347}" destId="{78291FC6-0DDB-4E45-AF63-F5FDD8F1D020}" srcOrd="0" destOrd="0" presId="urn:microsoft.com/office/officeart/2018/2/layout/IconVerticalSolidList"/>
    <dgm:cxn modelId="{696C5119-C03F-4741-955A-745DCF23373D}" type="presParOf" srcId="{78291FC6-0DDB-4E45-AF63-F5FDD8F1D020}" destId="{F2086F0D-9F28-4E8B-9A19-D693F036CC51}" srcOrd="0" destOrd="0" presId="urn:microsoft.com/office/officeart/2018/2/layout/IconVerticalSolidList"/>
    <dgm:cxn modelId="{3E36A084-F7DC-422E-92C4-C13260DD72B9}" type="presParOf" srcId="{78291FC6-0DDB-4E45-AF63-F5FDD8F1D020}" destId="{B70FDD76-E643-40D1-92A1-0746F6BB5FFA}" srcOrd="1" destOrd="0" presId="urn:microsoft.com/office/officeart/2018/2/layout/IconVerticalSolidList"/>
    <dgm:cxn modelId="{7A5D4002-E5EB-4876-8FBB-33CFF7923DEB}" type="presParOf" srcId="{78291FC6-0DDB-4E45-AF63-F5FDD8F1D020}" destId="{68246133-26B1-46A4-9B5B-592EB89ECD36}" srcOrd="2" destOrd="0" presId="urn:microsoft.com/office/officeart/2018/2/layout/IconVerticalSolidList"/>
    <dgm:cxn modelId="{C90F6F04-3CC6-4592-89EA-6E8EF8B681CE}" type="presParOf" srcId="{78291FC6-0DDB-4E45-AF63-F5FDD8F1D020}" destId="{B363816A-1A9E-4E1E-8810-8457567395A0}" srcOrd="3" destOrd="0" presId="urn:microsoft.com/office/officeart/2018/2/layout/IconVerticalSolidList"/>
    <dgm:cxn modelId="{F9D8447C-47F1-43DF-8D31-B76CCECE1F32}" type="presParOf" srcId="{6C225C6E-D251-4D84-9D36-DC170D170347}" destId="{6E0AEC10-49F2-477C-9A54-458C21BBE989}" srcOrd="1" destOrd="0" presId="urn:microsoft.com/office/officeart/2018/2/layout/IconVerticalSolidList"/>
    <dgm:cxn modelId="{4331F407-02BC-4079-8166-1CBBCD3D63B8}" type="presParOf" srcId="{6C225C6E-D251-4D84-9D36-DC170D170347}" destId="{1B36501F-0832-44A0-A651-6C063FF6A970}" srcOrd="2" destOrd="0" presId="urn:microsoft.com/office/officeart/2018/2/layout/IconVerticalSolidList"/>
    <dgm:cxn modelId="{1FE58D4B-D85E-47E1-9B43-4A1B78710BFB}" type="presParOf" srcId="{1B36501F-0832-44A0-A651-6C063FF6A970}" destId="{11D9EBEA-7C99-452D-924C-4B2C7F670A6B}" srcOrd="0" destOrd="0" presId="urn:microsoft.com/office/officeart/2018/2/layout/IconVerticalSolidList"/>
    <dgm:cxn modelId="{C5B954A7-4344-433E-8E84-4F951CDE8449}" type="presParOf" srcId="{1B36501F-0832-44A0-A651-6C063FF6A970}" destId="{4C858914-9ACF-4555-A80D-5F50939D3DB4}" srcOrd="1" destOrd="0" presId="urn:microsoft.com/office/officeart/2018/2/layout/IconVerticalSolidList"/>
    <dgm:cxn modelId="{94624054-4EA9-453B-9620-A37FFE429A5E}" type="presParOf" srcId="{1B36501F-0832-44A0-A651-6C063FF6A970}" destId="{2332A9DF-C7E3-4C8D-9571-C4874D817941}" srcOrd="2" destOrd="0" presId="urn:microsoft.com/office/officeart/2018/2/layout/IconVerticalSolidList"/>
    <dgm:cxn modelId="{CAC23C6D-C603-40B2-B0F8-438CC02FF99B}" type="presParOf" srcId="{1B36501F-0832-44A0-A651-6C063FF6A970}" destId="{E9165339-A2BB-4545-BAA4-AA48849FDFCF}" srcOrd="3" destOrd="0" presId="urn:microsoft.com/office/officeart/2018/2/layout/IconVerticalSolidList"/>
    <dgm:cxn modelId="{95E44CB5-00E4-459C-8A6A-240E33AB525A}" type="presParOf" srcId="{6C225C6E-D251-4D84-9D36-DC170D170347}" destId="{B910C3EE-6EEA-411E-A364-0B5511125EEA}" srcOrd="3" destOrd="0" presId="urn:microsoft.com/office/officeart/2018/2/layout/IconVerticalSolidList"/>
    <dgm:cxn modelId="{0DD927EC-B3D0-42CB-8D26-0383F8FF64DB}" type="presParOf" srcId="{6C225C6E-D251-4D84-9D36-DC170D170347}" destId="{E3F8CB27-C4CB-479F-B927-6BE6B9718626}" srcOrd="4" destOrd="0" presId="urn:microsoft.com/office/officeart/2018/2/layout/IconVerticalSolidList"/>
    <dgm:cxn modelId="{C9A2137E-DB9A-46BA-8DD5-E69E9E95C215}" type="presParOf" srcId="{E3F8CB27-C4CB-479F-B927-6BE6B9718626}" destId="{AF2E8C61-7A32-4D75-938C-0E93FF3D3C33}" srcOrd="0" destOrd="0" presId="urn:microsoft.com/office/officeart/2018/2/layout/IconVerticalSolidList"/>
    <dgm:cxn modelId="{4FD17A74-D354-4D7D-93D9-92EEB29F8352}" type="presParOf" srcId="{E3F8CB27-C4CB-479F-B927-6BE6B9718626}" destId="{2F324B1F-1D81-4485-8BA1-5F54BA050163}" srcOrd="1" destOrd="0" presId="urn:microsoft.com/office/officeart/2018/2/layout/IconVerticalSolidList"/>
    <dgm:cxn modelId="{964B0F96-5EE4-42F3-BC78-E28677DE342C}" type="presParOf" srcId="{E3F8CB27-C4CB-479F-B927-6BE6B9718626}" destId="{295C7C59-137C-4DCB-8283-CFD495714AE5}" srcOrd="2" destOrd="0" presId="urn:microsoft.com/office/officeart/2018/2/layout/IconVerticalSolidList"/>
    <dgm:cxn modelId="{55C194D6-EB0B-4A04-8E75-AB2B6B17C086}" type="presParOf" srcId="{E3F8CB27-C4CB-479F-B927-6BE6B9718626}" destId="{389747F5-7BD8-4B7D-AB0F-4AB6F622A45F}" srcOrd="3" destOrd="0" presId="urn:microsoft.com/office/officeart/2018/2/layout/IconVerticalSolidList"/>
    <dgm:cxn modelId="{BAECAA7B-DA1D-44FC-986D-6588C1AE5DA9}" type="presParOf" srcId="{6C225C6E-D251-4D84-9D36-DC170D170347}" destId="{EF9EB960-974E-4171-B1EA-B9AC702B1C7B}" srcOrd="5" destOrd="0" presId="urn:microsoft.com/office/officeart/2018/2/layout/IconVerticalSolidList"/>
    <dgm:cxn modelId="{1EF7DD7F-92D9-4360-88A2-DD1B7AC31FC7}" type="presParOf" srcId="{6C225C6E-D251-4D84-9D36-DC170D170347}" destId="{7790590D-CE62-4210-9A7A-523147A8AF04}" srcOrd="6" destOrd="0" presId="urn:microsoft.com/office/officeart/2018/2/layout/IconVerticalSolidList"/>
    <dgm:cxn modelId="{FA3C4528-9C42-435A-AB24-612C9041754C}" type="presParOf" srcId="{7790590D-CE62-4210-9A7A-523147A8AF04}" destId="{AFFA485E-C54D-43A6-BE4E-B8B700025535}" srcOrd="0" destOrd="0" presId="urn:microsoft.com/office/officeart/2018/2/layout/IconVerticalSolidList"/>
    <dgm:cxn modelId="{111A4586-C38F-432B-AD90-1E0B13382407}" type="presParOf" srcId="{7790590D-CE62-4210-9A7A-523147A8AF04}" destId="{7F815D83-1BCB-46D5-9A93-5F974DCE115F}" srcOrd="1" destOrd="0" presId="urn:microsoft.com/office/officeart/2018/2/layout/IconVerticalSolidList"/>
    <dgm:cxn modelId="{F7F806EF-86D1-44A9-A8ED-36D223F32B56}" type="presParOf" srcId="{7790590D-CE62-4210-9A7A-523147A8AF04}" destId="{32D9A847-98CB-4584-97C1-D76ED91E3D2A}" srcOrd="2" destOrd="0" presId="urn:microsoft.com/office/officeart/2018/2/layout/IconVerticalSolidList"/>
    <dgm:cxn modelId="{C3E7881D-FB34-40E5-8AD4-F98FD0CBA3A7}" type="presParOf" srcId="{7790590D-CE62-4210-9A7A-523147A8AF04}" destId="{0BEC85F8-1A4F-474A-AA97-C604A59429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F1862-6486-4ABC-8F18-A56A9EC701AA}">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6056F3-BB44-45EB-BD9E-50EDD5376C2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Last session- Digital literacy</a:t>
          </a:r>
          <a:endParaRPr lang="en-US" sz="2500" kern="1200"/>
        </a:p>
      </dsp:txBody>
      <dsp:txXfrm>
        <a:off x="0" y="2703"/>
        <a:ext cx="6900512" cy="921789"/>
      </dsp:txXfrm>
    </dsp:sp>
    <dsp:sp modelId="{D0458247-E04E-4FEB-86FD-18B0DFBC95CA}">
      <dsp:nvSpPr>
        <dsp:cNvPr id="0" name=""/>
        <dsp:cNvSpPr/>
      </dsp:nvSpPr>
      <dsp:spPr>
        <a:xfrm>
          <a:off x="0" y="924492"/>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819B2B-0654-427E-A856-D0F533B9D76F}">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What is digital literacy?</a:t>
          </a:r>
          <a:endParaRPr lang="en-US" sz="2500" kern="1200"/>
        </a:p>
      </dsp:txBody>
      <dsp:txXfrm>
        <a:off x="0" y="924492"/>
        <a:ext cx="6900512" cy="921789"/>
      </dsp:txXfrm>
    </dsp:sp>
    <dsp:sp modelId="{6508C506-C2DE-42B6-84CE-74E6C9F66E22}">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9440D4-EB87-426D-8C7B-F688AFD468CE}">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Why is it important within academia?</a:t>
          </a:r>
          <a:endParaRPr lang="en-US" sz="2500" kern="1200"/>
        </a:p>
      </dsp:txBody>
      <dsp:txXfrm>
        <a:off x="0" y="1846281"/>
        <a:ext cx="6900512" cy="921789"/>
      </dsp:txXfrm>
    </dsp:sp>
    <dsp:sp modelId="{6DBD31BD-2C64-40D6-A336-9F18742CE5FE}">
      <dsp:nvSpPr>
        <dsp:cNvPr id="0" name=""/>
        <dsp:cNvSpPr/>
      </dsp:nvSpPr>
      <dsp:spPr>
        <a:xfrm>
          <a:off x="0" y="2768070"/>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17AE6C-5641-4DF7-BD71-73CD8B9E5E6B}">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Why is it important to stay safe online?</a:t>
          </a:r>
          <a:endParaRPr lang="en-US" sz="2500" kern="1200"/>
        </a:p>
      </dsp:txBody>
      <dsp:txXfrm>
        <a:off x="0" y="2768070"/>
        <a:ext cx="6900512" cy="921789"/>
      </dsp:txXfrm>
    </dsp:sp>
    <dsp:sp modelId="{ECF212FF-A86D-468E-840D-177FD690CE2A}">
      <dsp:nvSpPr>
        <dsp:cNvPr id="0" name=""/>
        <dsp:cNvSpPr/>
      </dsp:nvSpPr>
      <dsp:spPr>
        <a:xfrm>
          <a:off x="0" y="3689859"/>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F2EF68-0460-4ED5-9531-E54D4849DC23}">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What types of Cybercrime are there?</a:t>
          </a:r>
          <a:endParaRPr lang="en-US" sz="2500" kern="1200"/>
        </a:p>
      </dsp:txBody>
      <dsp:txXfrm>
        <a:off x="0" y="3689859"/>
        <a:ext cx="6900512" cy="921789"/>
      </dsp:txXfrm>
    </dsp:sp>
    <dsp:sp modelId="{1A3FA9BB-FDA5-44D9-B060-F0E79FAC8DCA}">
      <dsp:nvSpPr>
        <dsp:cNvPr id="0" name=""/>
        <dsp:cNvSpPr/>
      </dsp:nvSpPr>
      <dsp:spPr>
        <a:xfrm>
          <a:off x="0" y="461164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A2A19D-0AE3-4F53-BA70-459A1BCAB1F6}">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Can you recall the major incident that we looked at?</a:t>
          </a:r>
          <a:endParaRPr lang="en-US" sz="2500" kern="1200"/>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5C201F-1809-4C88-B5C0-D256288C4120}">
      <dsp:nvSpPr>
        <dsp:cNvPr id="0" name=""/>
        <dsp:cNvSpPr/>
      </dsp:nvSpPr>
      <dsp:spPr>
        <a:xfrm>
          <a:off x="647429" y="230579"/>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7C8943-564F-43BF-8F94-29DB30F78203}">
      <dsp:nvSpPr>
        <dsp:cNvPr id="0" name=""/>
        <dsp:cNvSpPr/>
      </dsp:nvSpPr>
      <dsp:spPr>
        <a:xfrm>
          <a:off x="1034992" y="618142"/>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99B760-9A25-4607-873F-310E5E948173}">
      <dsp:nvSpPr>
        <dsp:cNvPr id="0" name=""/>
        <dsp:cNvSpPr/>
      </dsp:nvSpPr>
      <dsp:spPr>
        <a:xfrm>
          <a:off x="66086" y="261558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What is paraphrasing?</a:t>
          </a:r>
          <a:endParaRPr lang="en-US" sz="2300" kern="1200"/>
        </a:p>
      </dsp:txBody>
      <dsp:txXfrm>
        <a:off x="66086" y="2615580"/>
        <a:ext cx="2981250" cy="720000"/>
      </dsp:txXfrm>
    </dsp:sp>
    <dsp:sp modelId="{8E5BA759-E017-43A4-9F79-B0A29BB011E7}">
      <dsp:nvSpPr>
        <dsp:cNvPr id="0" name=""/>
        <dsp:cNvSpPr/>
      </dsp:nvSpPr>
      <dsp:spPr>
        <a:xfrm>
          <a:off x="4150398" y="230579"/>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F099C1-2273-4D50-B061-2352E79CAC07}">
      <dsp:nvSpPr>
        <dsp:cNvPr id="0" name=""/>
        <dsp:cNvSpPr/>
      </dsp:nvSpPr>
      <dsp:spPr>
        <a:xfrm>
          <a:off x="4537961" y="61814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140F89-E6C4-4409-A8EB-0F0EF18EEC6E}">
      <dsp:nvSpPr>
        <dsp:cNvPr id="0" name=""/>
        <dsp:cNvSpPr/>
      </dsp:nvSpPr>
      <dsp:spPr>
        <a:xfrm>
          <a:off x="3569054" y="261558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Why is it important?</a:t>
          </a:r>
          <a:endParaRPr lang="en-US" sz="2300" kern="1200"/>
        </a:p>
      </dsp:txBody>
      <dsp:txXfrm>
        <a:off x="3569054" y="2615580"/>
        <a:ext cx="2981250" cy="720000"/>
      </dsp:txXfrm>
    </dsp:sp>
    <dsp:sp modelId="{85C15948-7375-45C2-AF69-00812A9A9FE3}">
      <dsp:nvSpPr>
        <dsp:cNvPr id="0" name=""/>
        <dsp:cNvSpPr/>
      </dsp:nvSpPr>
      <dsp:spPr>
        <a:xfrm>
          <a:off x="7653367" y="230579"/>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A0CAB3-95C2-4129-A9E0-F9674F669081}">
      <dsp:nvSpPr>
        <dsp:cNvPr id="0" name=""/>
        <dsp:cNvSpPr/>
      </dsp:nvSpPr>
      <dsp:spPr>
        <a:xfrm>
          <a:off x="8040930" y="61814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F28F2C-1189-4124-B39E-7D3DA9EB81E1}">
      <dsp:nvSpPr>
        <dsp:cNvPr id="0" name=""/>
        <dsp:cNvSpPr/>
      </dsp:nvSpPr>
      <dsp:spPr>
        <a:xfrm>
          <a:off x="7072023" y="261558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hlinkClick xmlns:r="http://schemas.openxmlformats.org/officeDocument/2006/relationships" r:id="rId7"/>
            </a:rPr>
            <a:t>Paraphrasing - YouTube</a:t>
          </a:r>
          <a:endParaRPr lang="en-GB" sz="2300" kern="1200">
            <a:latin typeface="Bierstadt"/>
          </a:endParaRPr>
        </a:p>
      </dsp:txBody>
      <dsp:txXfrm>
        <a:off x="7072023" y="2615580"/>
        <a:ext cx="2981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C674E-E131-40CF-8FE5-68B20C745FA6}">
      <dsp:nvSpPr>
        <dsp:cNvPr id="0" name=""/>
        <dsp:cNvSpPr/>
      </dsp:nvSpPr>
      <dsp:spPr>
        <a:xfrm>
          <a:off x="0" y="3177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Journalling</a:t>
          </a:r>
          <a:endParaRPr lang="en-US" sz="4100" kern="1200"/>
        </a:p>
      </dsp:txBody>
      <dsp:txXfrm>
        <a:off x="48005" y="79784"/>
        <a:ext cx="10419590" cy="887374"/>
      </dsp:txXfrm>
    </dsp:sp>
    <dsp:sp modelId="{6990F2AC-9032-483E-9F7A-21730A75373A}">
      <dsp:nvSpPr>
        <dsp:cNvPr id="0" name=""/>
        <dsp:cNvSpPr/>
      </dsp:nvSpPr>
      <dsp:spPr>
        <a:xfrm>
          <a:off x="0" y="113324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Meditating</a:t>
          </a:r>
          <a:endParaRPr lang="en-US" sz="4100" kern="1200"/>
        </a:p>
      </dsp:txBody>
      <dsp:txXfrm>
        <a:off x="48005" y="1181249"/>
        <a:ext cx="10419590" cy="887374"/>
      </dsp:txXfrm>
    </dsp:sp>
    <dsp:sp modelId="{28B5D857-64F1-4B4D-B0FB-55E3F1F29C88}">
      <dsp:nvSpPr>
        <dsp:cNvPr id="0" name=""/>
        <dsp:cNvSpPr/>
      </dsp:nvSpPr>
      <dsp:spPr>
        <a:xfrm>
          <a:off x="0" y="223470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Seeking feedback from others</a:t>
          </a:r>
          <a:endParaRPr lang="en-US" sz="4100" kern="1200"/>
        </a:p>
      </dsp:txBody>
      <dsp:txXfrm>
        <a:off x="48005" y="2282714"/>
        <a:ext cx="10419590" cy="887374"/>
      </dsp:txXfrm>
    </dsp:sp>
    <dsp:sp modelId="{87D466D7-44E1-4CCD-9967-24DBCDDB92E0}">
      <dsp:nvSpPr>
        <dsp:cNvPr id="0" name=""/>
        <dsp:cNvSpPr/>
      </dsp:nvSpPr>
      <dsp:spPr>
        <a:xfrm>
          <a:off x="0" y="333617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Self- reflective cycles (Gibbs, Kolb, Borton)</a:t>
          </a:r>
          <a:endParaRPr lang="en-US" sz="4100" kern="1200"/>
        </a:p>
      </dsp:txBody>
      <dsp:txXfrm>
        <a:off x="48005" y="3384179"/>
        <a:ext cx="10419590" cy="8873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086F0D-9F28-4E8B-9A19-D693F036CC51}">
      <dsp:nvSpPr>
        <dsp:cNvPr id="0" name=""/>
        <dsp:cNvSpPr/>
      </dsp:nvSpPr>
      <dsp:spPr>
        <a:xfrm>
          <a:off x="0" y="2439"/>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0FDD76-E643-40D1-92A1-0746F6BB5FFA}">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63816A-1A9E-4E1E-8810-8457567395A0}">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889000">
            <a:lnSpc>
              <a:spcPct val="100000"/>
            </a:lnSpc>
            <a:spcBef>
              <a:spcPct val="0"/>
            </a:spcBef>
            <a:spcAft>
              <a:spcPct val="35000"/>
            </a:spcAft>
            <a:buNone/>
          </a:pPr>
          <a:r>
            <a:rPr lang="en-GB" sz="2000" kern="1200" dirty="0"/>
            <a:t>Study Skills is a module used to underpin your degree.</a:t>
          </a:r>
          <a:endParaRPr lang="en-US" sz="2000" kern="1200" dirty="0"/>
        </a:p>
      </dsp:txBody>
      <dsp:txXfrm>
        <a:off x="1428292" y="2439"/>
        <a:ext cx="4873308" cy="1236616"/>
      </dsp:txXfrm>
    </dsp:sp>
    <dsp:sp modelId="{11D9EBEA-7C99-452D-924C-4B2C7F670A6B}">
      <dsp:nvSpPr>
        <dsp:cNvPr id="0" name=""/>
        <dsp:cNvSpPr/>
      </dsp:nvSpPr>
      <dsp:spPr>
        <a:xfrm>
          <a:off x="0" y="1548210"/>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858914-9ACF-4555-A80D-5F50939D3DB4}">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165339-A2BB-4545-BAA4-AA48849FDFCF}">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889000">
            <a:lnSpc>
              <a:spcPct val="100000"/>
            </a:lnSpc>
            <a:spcBef>
              <a:spcPct val="0"/>
            </a:spcBef>
            <a:spcAft>
              <a:spcPct val="35000"/>
            </a:spcAft>
            <a:buNone/>
          </a:pPr>
          <a:r>
            <a:rPr lang="en-GB" sz="2000" kern="1200" dirty="0"/>
            <a:t>Looked at how to produce credible, reliable &amp; authentic work that is YOURS!</a:t>
          </a:r>
          <a:endParaRPr lang="en-US" sz="2000" kern="1200" dirty="0"/>
        </a:p>
      </dsp:txBody>
      <dsp:txXfrm>
        <a:off x="1428292" y="1548210"/>
        <a:ext cx="4873308" cy="1236616"/>
      </dsp:txXfrm>
    </dsp:sp>
    <dsp:sp modelId="{AF2E8C61-7A32-4D75-938C-0E93FF3D3C33}">
      <dsp:nvSpPr>
        <dsp:cNvPr id="0" name=""/>
        <dsp:cNvSpPr/>
      </dsp:nvSpPr>
      <dsp:spPr>
        <a:xfrm>
          <a:off x="0" y="3093981"/>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324B1F-1D81-4485-8BA1-5F54BA050163}">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9747F5-7BD8-4B7D-AB0F-4AB6F622A45F}">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889000">
            <a:lnSpc>
              <a:spcPct val="100000"/>
            </a:lnSpc>
            <a:spcBef>
              <a:spcPct val="0"/>
            </a:spcBef>
            <a:spcAft>
              <a:spcPct val="35000"/>
            </a:spcAft>
            <a:buNone/>
          </a:pPr>
          <a:r>
            <a:rPr lang="en-GB" sz="2000" kern="1200" dirty="0"/>
            <a:t>Different modes of assessment ( Essay, Presentation (video), academic poster, self-reflection, Vlog, report)</a:t>
          </a:r>
          <a:endParaRPr lang="en-US" sz="2000" kern="1200" dirty="0"/>
        </a:p>
      </dsp:txBody>
      <dsp:txXfrm>
        <a:off x="1428292" y="3093981"/>
        <a:ext cx="4873308" cy="1236616"/>
      </dsp:txXfrm>
    </dsp:sp>
    <dsp:sp modelId="{AFFA485E-C54D-43A6-BE4E-B8B700025535}">
      <dsp:nvSpPr>
        <dsp:cNvPr id="0" name=""/>
        <dsp:cNvSpPr/>
      </dsp:nvSpPr>
      <dsp:spPr>
        <a:xfrm>
          <a:off x="0" y="4639752"/>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815D83-1BCB-46D5-9A93-5F974DCE115F}">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EC85F8-1A4F-474A-AA97-C604A5942983}">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889000">
            <a:lnSpc>
              <a:spcPct val="100000"/>
            </a:lnSpc>
            <a:spcBef>
              <a:spcPct val="0"/>
            </a:spcBef>
            <a:spcAft>
              <a:spcPct val="35000"/>
            </a:spcAft>
            <a:buNone/>
          </a:pPr>
          <a:r>
            <a:rPr lang="en-GB" sz="2000" kern="1200" dirty="0"/>
            <a:t>Gained insight and confidence to push </a:t>
          </a:r>
          <a:r>
            <a:rPr lang="en-GB" sz="2000" kern="1200" dirty="0">
              <a:latin typeface="Calibri Light" panose="020F0302020204030204"/>
            </a:rPr>
            <a:t>you</a:t>
          </a:r>
          <a:r>
            <a:rPr lang="en-GB" sz="2000" kern="1200" dirty="0"/>
            <a:t> forward with </a:t>
          </a:r>
          <a:r>
            <a:rPr lang="en-GB" sz="2000" kern="1200" dirty="0">
              <a:latin typeface="Calibri Light" panose="020F0302020204030204"/>
            </a:rPr>
            <a:t>your</a:t>
          </a:r>
          <a:r>
            <a:rPr lang="en-GB" sz="2000" kern="1200" dirty="0"/>
            <a:t> degree</a:t>
          </a:r>
          <a:endParaRPr lang="en-US" sz="2000" kern="1200" dirty="0"/>
        </a:p>
      </dsp:txBody>
      <dsp:txXfrm>
        <a:off x="1428292" y="4639752"/>
        <a:ext cx="4873308" cy="123661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6-26T13:23:43.356"/>
    </inkml:context>
    <inkml:brush xml:id="br0">
      <inkml:brushProperty name="width" value="0.1" units="cm"/>
      <inkml:brushProperty name="height" value="0.1" units="cm"/>
      <inkml:brushProperty name="color" value="#E71224"/>
    </inkml:brush>
  </inkml:definitions>
  <inkml:trace contextRef="#ctx0" brushRef="#br0">14385 6566 16383 0 0,'0'-3'0'0'0,"-2"0"0"0"0,-4-3 0 0 0,0-2 0 0 0,-2 0 0 0 0,-2 1 0 0 0,-2 2 0 0 0,2 0 0 0 0,-1 0 0 0 0,-1 1 0 0 0,0 2 0 0 0,-1 0 0 0 0,-1 1 0 0 0,-2 1 0 0 0,-2 0 0 0 0,1 0 0 0 0,0 1 0 0 0,0-1 0 0 0,1 0 0 0 0,1 0 0 0 0,1 0 0 0 0,-1 2 0 0 0,4 4 0 0 0,-1 0 0 0 0,3 2 0 0 0,1 0 0 0 0,-1-2 0 0 0,0 1 0 0 0,0-2 0 0 0,2 2 0 0 0,1 2 0 0 0,0-1 0 0 0,-1 1 0 0 0,-1 2 0 0 0,2 0 0 0 0,2 2 0 0 0,-1-2 0 0 0,1 0 0 0 0,0 1 0 0 0,2 0 0 0 0,0 1 0 0 0,1 0 0 0 0,1 1 0 0 0,0 1 0 0 0,0-1 0 0 0,0 1 0 0 0,1-1 0 0 0,-1 3 0 0 0,0 3 0 0 0,0 2 0 0 0,0-3 0 0 0,0 0 0 0 0,2-4 0 0 0,1-2 0 0 0,3-1 0 0 0,2-2 0 0 0,1-1 0 0 0,0-2 0 0 0,1-1 0 0 0,0 0 0 0 0,0-1 0 0 0,0-1 0 0 0,2 0 0 0 0,1 1 0 0 0,3-1 0 0 0,4 1 0 0 0,3 3 0 0 0,1-1 0 0 0,0-1 0 0 0,2-2 0 0 0,-2-1 0 0 0,-2-2 0 0 0,-2 0 0 0 0,0-1 0 0 0,2 0 0 0 0,-1-1 0 0 0,1 1 0 0 0,-1 0 0 0 0,0 0 0 0 0,-1 0 0 0 0,3-1 0 0 0,-1 1 0 0 0,-2 0 0 0 0,-1 0 0 0 0,0-2 0 0 0,0-4 0 0 0,-1 0 0 0 0,-1-2 0 0 0,-1 1 0 0 0,-3-2 0 0 0,-4-1 0 0 0,-4-1 0 0 0,-1-2 0 0 0,-3-1 0 0 0,-1 0 0 0 0,-1 0 0 0 0,0-1 0 0 0,1 0 0 0 0,-1 0 0 0 0,0 1 0 0 0,1-1 0 0 0,0 1 0 0 0,0-1 0 0 0,-2 1 0 0 0,-4 2 0 0 0,0 1 0 0 0,0 0 0 0 0,2-2 0 0 0,1 1 0 0 0,1-1 0 0 0,-1 1 0 0 0,-1 1 0 0 0,2 0 0 0 0,-3 1 0 0 0,0 1 0 0 0,-1 1 0 0 0,-3 2 0 0 0,1 0 0 0 0,-1 1 0 0 0,-2 1 0 0 0,2-1 0 0 0,-1 0 0 0 0,2-1 0 0 0,-1 0 0 0 0,0 1 0 0 0,0-1 0 0 0,0 1 0 0 0,-1 0 0 0 0,1 0 0 0 0,0 0 0 0 0,-2 1 0 0 0,2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6-26T13:23:43.357"/>
    </inkml:context>
    <inkml:brush xml:id="br0">
      <inkml:brushProperty name="width" value="0.1" units="cm"/>
      <inkml:brushProperty name="height" value="0.1" units="cm"/>
      <inkml:brushProperty name="color" value="#E71224"/>
    </inkml:brush>
  </inkml:definitions>
  <inkml:trace contextRef="#ctx0" brushRef="#br0">26485 7805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1T06:26:25.948"/>
    </inkml:context>
    <inkml:brush xml:id="br0">
      <inkml:brushProperty name="width" value="0.1" units="cm"/>
      <inkml:brushProperty name="height" value="0.1" units="cm"/>
      <inkml:brushProperty name="color" value="#E71224"/>
    </inkml:brush>
  </inkml:definitions>
  <inkml:trace contextRef="#ctx0" brushRef="#br0">19634 7005 16383 0 0,'-20'0'0'0'0,"-30"0"0"0"0,-39 0 0 0 0,-38 0 0 0 0,-26 0 0 0 0,-27 0 0 0 0,0 0 0 0 0,10 0 0 0 0,17 0 0 0 0,11 0 0 0 0,6 0 0 0 0,10-4 0 0 0,-6-2 0 0 0,-4 1 0 0 0,-24 5 0 0 0,-7 3 0 0 0,-9 0 0 0 0,-9 12 0 0 0,10 11 0 0 0,19 6 0 0 0,15-3 0 0 0,18 6 0 0 0,15-4 0 0 0,16 2 0 0 0,6-1 0 0 0,3 1 0 0 0,-9 0 0 0 0,-38 10 0 0 0,-27-1 0 0 0,-23 7 0 0 0,-6-2 0 0 0,9 1 0 0 0,18-4 0 0 0,17-1 0 0 0,17-5 0 0 0,16-5 0 0 0,24-8 0 0 0,21-3 0 0 0,19 1 0 0 0,13-2 0 0 0,11 0 0 0 0,6-2 0 0 0,-4 2 0 0 0,3 4 0 0 0,-9 18 0 0 0,-19 63 0 0 0,-48 88 0 0 0,-50 80 0 0 0,-14 9 0 0 0,7-24 0 0 0,9-31 0 0 0,16-27 0 0 0,15-11 0 0 0,20-23 0 0 0,17-18 0 0 0,18-12 0 0 0,18-21 0 0 0,15-9 0 0 0,10-16 0 0 0,8-19 0 0 0,5-10 0 0 0,1-11 0 0 0,0-7 0 0 0,5 10 0 0 0,-1 19 0 0 0,16 22 0 0 0,7 18 0 0 0,11 18 0 0 0,14 24 0 0 0,23 32 0 0 0,20 41 0 0 0,20 29 0 0 0,4 8 0 0 0,-2-22 0 0 0,-2-27 0 0 0,4-24 0 0 0,-3-23 0 0 0,-3-21 0 0 0,9-16 0 0 0,10-10 0 0 0,10-6 0 0 0,24 2 0 0 0,33 4 0 0 0,16-1 0 0 0,-8-20 0 0 0,-24-12 0 0 0,-27-24 0 0 0,-21-13 0 0 0,-18-16 0 0 0,-9-10 0 0 0,0-10 0 0 0,2-7 0 0 0,25-5 0 0 0,33 4 0 0 0,33 10 0 0 0,4 0 0 0 0,-8-1 0 0 0,-15-5 0 0 0,-22-4 0 0 0,-20-3 0 0 0,-25-2 0 0 0,-17-3 0 0 0,-6 0 0 0 0,-11-1 0 0 0,-4 0 0 0 0,-3 1 0 0 0,-2-1 0 0 0,0 1 0 0 0,-2-1 0 0 0,-4 1 0 0 0,5-4 0 0 0,8-4 0 0 0,14-11 0 0 0,15-5 0 0 0,18-11 0 0 0,2-6 0 0 0,-6-2 0 0 0,-4-5 0 0 0,-5-2 0 0 0,0 4 0 0 0,10-8 0 0 0,6 3 0 0 0,1 1 0 0 0,-6-2 0 0 0,-5 3 0 0 0,3-2 0 0 0,5-8 0 0 0,-2-7 0 0 0,-10 2 0 0 0,-2-11 0 0 0,-9-3 0 0 0,-1 0 0 0 0,-9 1 0 0 0,-8-8 0 0 0,-6-4 0 0 0,-6-7 0 0 0,-5-3 0 0 0,-9 3 0 0 0,-12 9 0 0 0,-3 0 0 0 0,-1-1 0 0 0,3-6 0 0 0,6-10 0 0 0,3-9 0 0 0,-2-8 0 0 0,5-8 0 0 0,3-10 0 0 0,-1-5 0 0 0,-7 9 0 0 0,-10 12 0 0 0,-13 15 0 0 0,-11 18 0 0 0,-11 16 0 0 0,-7 13 0 0 0,-4 12 0 0 0,-2 11 0 0 0,-6 0 0 0 0,-4 2 0 0 0,-2 3 0 0 0,-2-4 0 0 0,-6-12 0 0 0,0-14 0 0 0,0-9 0 0 0,-5-15 0 0 0,3-9 0 0 0,0-8 0 0 0,-3 1 0 0 0,2 10 0 0 0,6 10 0 0 0,1 9 0 0 0,0 7 0 0 0,4 2 0 0 0,-2 8 0 0 0,-5 6 0 0 0,-3-1 0 0 0,-3 9 0 0 0,5 8 0 0 0,0 6 0 0 0,1 3 0 0 0,3-1 0 0 0,5-4 0 0 0,-3-2 0 0 0,-5 2 0 0 0,3-6 0 0 0,0-5 0 0 0,-2-8 0 0 0,3-6 0 0 0,-4-3 0 0 0,-2-10 0 0 0,-7-11 0 0 0,-1-3 0 0 0,4 9 0 0 0,3 4 0 0 0,-4 8 0 0 0,5 0 0 0 0,-1-1 0 0 0,3 8 0 0 0,2 4 0 0 0,2 7 0 0 0,2 6 0 0 0,-4-1 0 0 0,-2 1 0 0 0,1 4 0 0 0,2-5 0 0 0,-3 4 0 0 0,3 4 0 0 0,2 4 0 0 0,-3 6 0 0 0,-5-5 0 0 0,-3 1 0 0 0,4 2 0 0 0,0-1 0 0 0,0 2 0 0 0,-7-1 0 0 0,1 0 0 0 0,-4-5 0 0 0,5 0 0 0 0,-5 0 0 0 0,-3 0 0 0 0,3 2 0 0 0,-3-4 0 0 0,-2 0 0 0 0,0 2 0 0 0,-1-1 0 0 0,2 4 0 0 0,3 3 0 0 0,-5-5 0 0 0,-1 2 0 0 0,4 1 0 0 0,-5 0 0 0 0,0 5 0 0 0,3 1 0 0 0,8 1 0 0 0,5 1 0 0 0,2 5 0 0 0,6-3 0 0 0,-8-6 0 0 0,-3-1 0 0 0,-1-2 0 0 0,1-1 0 0 0,0 0 0 0 0,-4 0 0 0 0,1-5 0 0 0,1 0 0 0 0,1 4 0 0 0,6 3 0 0 0,1 4 0 0 0,3 6 0 0 0,-2 5 0 0 0,-1 4 0 0 0,-4 2 0 0 0,-2 1 0 0 0,-2-3 0 0 0,2-2 0 0 0,4-3 0 0 0,3-1 0 0 0,0 2 0 0 0,4-2 0 0 0,1-4 0 0 0,-6 0 0 0 0,-2 2 0 0 0,-3 4 0 0 0,1-5 0 0 0,-1-5 0 0 0,-7 0 0 0 0,-2 0 0 0 0,1 2 0 0 0,1 4 0 0 0,4 4 0 0 0,2-1 0 0 0,1 1 0 0 0,-6 1 0 0 0,-2 2 0 0 0,1 2 0 0 0,2 1 0 0 0,2 0 0 0 0,-6 2 0 0 0,-1-1 0 0 0,2 0 0 0 0,-2 1 0 0 0,-3-1 0 0 0,2 0 0 0 0,-1 4 0 0 0,-6 2 0 0 0,4 7 0 0 0,6 1 0 0 0,3 3 0 0 0,4-1 0 0 0,2-5 0 0 0,-6-3 0 0 0,-2-3 0 0 0,-1-2 0 0 0,0-2 0 0 0,-8-2 0 0 0,0 1 0 0 0,-6-1 0 0 0,2 0 0 0 0,1 1 0 0 0,-4-5 0 0 0,2-4 0 0 0,5-5 0 0 0,6-5 0 0 0,8 2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F2B83D-0A1A-45CF-B092-2823F1C4AD9C}" type="datetimeFigureOut">
              <a:t>12/7/2023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5005BC-E122-41E5-8D80-F7707F1BAABF}" type="slidenum">
              <a:t>‹#›</a:t>
            </a:fld>
            <a:endParaRPr lang="en-GB"/>
          </a:p>
        </p:txBody>
      </p:sp>
    </p:spTree>
    <p:extLst>
      <p:ext uri="{BB962C8B-B14F-4D97-AF65-F5344CB8AC3E}">
        <p14:creationId xmlns:p14="http://schemas.microsoft.com/office/powerpoint/2010/main" val="564500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B6F778A-1FD7-406E-A154-F20CE6132C2C}" type="slidenum">
              <a:t>7</a:t>
            </a:fld>
            <a:endParaRPr lang="en-GB"/>
          </a:p>
        </p:txBody>
      </p:sp>
    </p:spTree>
    <p:extLst>
      <p:ext uri="{BB962C8B-B14F-4D97-AF65-F5344CB8AC3E}">
        <p14:creationId xmlns:p14="http://schemas.microsoft.com/office/powerpoint/2010/main" val="2276651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Introduction</a:t>
            </a:r>
          </a:p>
          <a:p>
            <a:r>
              <a:rPr lang="en-GB" dirty="0"/>
              <a:t>A brief proposal, outlining what you are going to do and what the key points or arguments are.</a:t>
            </a:r>
          </a:p>
          <a:p>
            <a:r>
              <a:rPr lang="en-GB" dirty="0"/>
              <a:t>So “this essay will consider various strategies to improve officers’ wellbeing at work. It will consider three main areas, namely organised peer support, provision of food while on shift, and external support”.</a:t>
            </a:r>
          </a:p>
          <a:p>
            <a:r>
              <a:rPr lang="en-GB" dirty="0"/>
              <a:t>One tip that you might find useful is to write your introduction last – or at least review it before you submit. That way you can make sure that you actually covered what you said you would!</a:t>
            </a:r>
          </a:p>
          <a:p>
            <a:endParaRPr lang="en-GB" dirty="0"/>
          </a:p>
          <a:p>
            <a:r>
              <a:rPr lang="en-GB" dirty="0"/>
              <a:t>Main body</a:t>
            </a:r>
          </a:p>
          <a:p>
            <a:r>
              <a:rPr lang="en-GB" dirty="0"/>
              <a:t>The main body of your essay should be made up of paragraphs, which will form the building blocks of your argument or discussion. We’ll consider how to construct these building blocks in a moment.</a:t>
            </a:r>
          </a:p>
          <a:p>
            <a:r>
              <a:rPr lang="en-GB" dirty="0"/>
              <a:t>You need to demonstrate a knowledge and understanding of the topic, based on what you’ve read, and use examples and quotes as necessary. One word of warning, though – quotes should be used sparingly. Your essay shouldn’t be a patchwork of other people’s words!</a:t>
            </a:r>
          </a:p>
          <a:p>
            <a:r>
              <a:rPr lang="en-GB" dirty="0"/>
              <a:t>You’ll also need to make sure you link your paragraphs together so your essay flows, and signposts the direction in which the discussion is heading. It shouldn’t be a list of who says what.</a:t>
            </a:r>
          </a:p>
          <a:p>
            <a:endParaRPr lang="en-GB" dirty="0"/>
          </a:p>
          <a:p>
            <a:r>
              <a:rPr lang="en-GB" dirty="0"/>
              <a:t>Finally, the conclusion. </a:t>
            </a:r>
          </a:p>
          <a:p>
            <a:r>
              <a:rPr lang="en-GB" dirty="0"/>
              <a:t>This should reiterate the argument, summarising the main points and tying the arguments together. You could also note the implications of your argument, or highlight further areas for research. So for example, “although research has shown that external support is important to improve officers’ wellbeing at work, it is clear that organised peer support is the most effective and cost-effective tool available. However, the overall effectiveness of providing officers with food while on shift is less apparent, and further research is needed in this area”. </a:t>
            </a:r>
          </a:p>
          <a:p>
            <a:r>
              <a:rPr lang="en-GB" dirty="0"/>
              <a:t>However, you need to make sure that you don’t introduce anything new in your conclusion! This isn’t a thriller, you can’t have a sudden twist at the end.</a:t>
            </a:r>
          </a:p>
        </p:txBody>
      </p:sp>
      <p:sp>
        <p:nvSpPr>
          <p:cNvPr id="4" name="Slide Number Placeholder 3"/>
          <p:cNvSpPr>
            <a:spLocks noGrp="1"/>
          </p:cNvSpPr>
          <p:nvPr>
            <p:ph type="sldNum" sz="quarter" idx="5"/>
          </p:nvPr>
        </p:nvSpPr>
        <p:spPr/>
        <p:txBody>
          <a:bodyPr/>
          <a:lstStyle/>
          <a:p>
            <a:fld id="{F9F3EC92-96C9-4E7E-A0F5-9B1CA54D168A}" type="slidenum">
              <a:rPr lang="en-GB" smtClean="0"/>
              <a:t>30</a:t>
            </a:fld>
            <a:endParaRPr lang="en-GB"/>
          </a:p>
        </p:txBody>
      </p:sp>
    </p:spTree>
    <p:extLst>
      <p:ext uri="{BB962C8B-B14F-4D97-AF65-F5344CB8AC3E}">
        <p14:creationId xmlns:p14="http://schemas.microsoft.com/office/powerpoint/2010/main" val="2760325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a:lnSpc>
                <a:spcPts val="2160"/>
              </a:lnSpc>
              <a:spcAft>
                <a:spcPts val="1800"/>
              </a:spcAft>
            </a:pP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So in terms of structuring your paragraphs, remember to PEE.</a:t>
            </a:r>
          </a:p>
          <a:p>
            <a:pPr>
              <a:lnSpc>
                <a:spcPts val="2160"/>
              </a:lnSpc>
              <a:spcAft>
                <a:spcPts val="1800"/>
              </a:spcAft>
            </a:pPr>
            <a:endPar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Point – sum up the main idea of the paragraph</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The meat of your paragraph is the evidence –  you need to provide evidence for the point you are making. This is the meat of your argument, but it’s no good without a point and explanation around it.</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Explanation – explain how the evidence supports your point</a:t>
            </a:r>
            <a:endParaRPr lang="en-GB" dirty="0"/>
          </a:p>
          <a:p>
            <a:pPr>
              <a:lnSpc>
                <a:spcPts val="2160"/>
              </a:lnSpc>
              <a:spcAft>
                <a:spcPts val="1800"/>
              </a:spcAft>
            </a:pPr>
            <a:endPar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While you need to use evidence, your writing cannot simply be a description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of other people's ideas. While yo</a:t>
            </a: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u might use short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quotes, or paraphrase and summarise other people's work, you also need to tie everything together, and analyse what you’ve read.</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In short, the evidence you have found should help you to develop your own arguments, ideas and opinions.</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31</a:t>
            </a:fld>
            <a:endParaRPr lang="en-GB"/>
          </a:p>
        </p:txBody>
      </p:sp>
    </p:spTree>
    <p:extLst>
      <p:ext uri="{BB962C8B-B14F-4D97-AF65-F5344CB8AC3E}">
        <p14:creationId xmlns:p14="http://schemas.microsoft.com/office/powerpoint/2010/main" val="4163280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both reading and writing critically within academia, the aim is to go beyond surface-level understanding and engage with the material in a way that demonstrates a deep understanding of the subject matter. It involves being open to different perspectives, being willing to question assumptions, and striving for a balanced and well-informed interpretation of the material. This approach is essential for advancing knowledge, contributing to scholarly discussions, and developing a comprehensive understanding of complex topics.</a:t>
            </a:r>
          </a:p>
        </p:txBody>
      </p:sp>
      <p:sp>
        <p:nvSpPr>
          <p:cNvPr id="4" name="Slide Number Placeholder 3"/>
          <p:cNvSpPr>
            <a:spLocks noGrp="1"/>
          </p:cNvSpPr>
          <p:nvPr>
            <p:ph type="sldNum" sz="quarter" idx="5"/>
          </p:nvPr>
        </p:nvSpPr>
        <p:spPr/>
        <p:txBody>
          <a:bodyPr/>
          <a:lstStyle/>
          <a:p>
            <a:fld id="{1473E899-D460-4E82-905E-146A6047A1C6}" type="slidenum">
              <a:t>34</a:t>
            </a:fld>
            <a:endParaRPr lang="en-GB"/>
          </a:p>
        </p:txBody>
      </p:sp>
    </p:spTree>
    <p:extLst>
      <p:ext uri="{BB962C8B-B14F-4D97-AF65-F5344CB8AC3E}">
        <p14:creationId xmlns:p14="http://schemas.microsoft.com/office/powerpoint/2010/main" val="2003073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reading critically, you don't just absorb information but actively assess the author's arguments, evidence, and assumptions. You analyze the text's strengths and weaknesses, consider the context in which it was written, and identify any biases or limitations. Critical readers ask questions, challenge ideas, and seek to understand the underlying logic and implications of the author's claims. They may also compare the text with other sources to build a well-rounded perspective.</a:t>
            </a:r>
          </a:p>
          <a:p>
            <a:endParaRPr lang="en-US" dirty="0">
              <a:cs typeface="Calibri"/>
            </a:endParaRPr>
          </a:p>
        </p:txBody>
      </p:sp>
      <p:sp>
        <p:nvSpPr>
          <p:cNvPr id="4" name="Slide Number Placeholder 3"/>
          <p:cNvSpPr>
            <a:spLocks noGrp="1"/>
          </p:cNvSpPr>
          <p:nvPr>
            <p:ph type="sldNum" sz="quarter" idx="5"/>
          </p:nvPr>
        </p:nvSpPr>
        <p:spPr/>
        <p:txBody>
          <a:bodyPr/>
          <a:lstStyle/>
          <a:p>
            <a:fld id="{1473E899-D460-4E82-905E-146A6047A1C6}" type="slidenum">
              <a:t>35</a:t>
            </a:fld>
            <a:endParaRPr lang="en-GB"/>
          </a:p>
        </p:txBody>
      </p:sp>
    </p:spTree>
    <p:extLst>
      <p:ext uri="{BB962C8B-B14F-4D97-AF65-F5344CB8AC3E}">
        <p14:creationId xmlns:p14="http://schemas.microsoft.com/office/powerpoint/2010/main" val="974591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Writing critically means presenting your ideas and arguments in a clear and organized manner while incorporating a critical evaluation of existing literature. This involves synthesizing information from various sources, analyzing their arguments, and presenting your own thoughts in a well-reasoned manner. Critical writing doesn't just summarize existing ideas; it engages with them, evaluates their validity, and adds your own insights. It's about constructing a cohesive argument that's informed by your critical assessment of the relevant literature.</a:t>
            </a:r>
          </a:p>
        </p:txBody>
      </p:sp>
      <p:sp>
        <p:nvSpPr>
          <p:cNvPr id="4" name="Slide Number Placeholder 3"/>
          <p:cNvSpPr>
            <a:spLocks noGrp="1"/>
          </p:cNvSpPr>
          <p:nvPr>
            <p:ph type="sldNum" sz="quarter" idx="5"/>
          </p:nvPr>
        </p:nvSpPr>
        <p:spPr/>
        <p:txBody>
          <a:bodyPr/>
          <a:lstStyle/>
          <a:p>
            <a:fld id="{1473E899-D460-4E82-905E-146A6047A1C6}" type="slidenum">
              <a:t>36</a:t>
            </a:fld>
            <a:endParaRPr lang="en-GB"/>
          </a:p>
        </p:txBody>
      </p:sp>
    </p:spTree>
    <p:extLst>
      <p:ext uri="{BB962C8B-B14F-4D97-AF65-F5344CB8AC3E}">
        <p14:creationId xmlns:p14="http://schemas.microsoft.com/office/powerpoint/2010/main" val="2454698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47</a:t>
            </a:fld>
            <a:endParaRPr lang="zh-CN" altLang="en-US"/>
          </a:p>
        </p:txBody>
      </p:sp>
    </p:spTree>
    <p:extLst>
      <p:ext uri="{BB962C8B-B14F-4D97-AF65-F5344CB8AC3E}">
        <p14:creationId xmlns:p14="http://schemas.microsoft.com/office/powerpoint/2010/main" val="3020932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lvl1pPr>
              <a:defRPr>
                <a:solidFill>
                  <a:schemeClr val="accent6"/>
                </a:solidFill>
              </a:defRPr>
            </a:lvl1p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solidFill>
                  <a:schemeClr val="accent6"/>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lvl1pPr>
              <a:defRPr>
                <a:solidFill>
                  <a:schemeClr val="accent6"/>
                </a:solidFill>
              </a:defRPr>
            </a:lvl1pPr>
          </a:lstStyle>
          <a:p>
            <a:r>
              <a:rPr lang="en-US"/>
              <a:t>Presentation title</a:t>
            </a:r>
            <a:endParaRPr lang="en-US"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395982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07/12/2023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tT89OZ7TNwc"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9.png"/><Relationship Id="rId7" Type="http://schemas.openxmlformats.org/officeDocument/2006/relationships/customXml" Target="../ink/ink1.xml"/><Relationship Id="rId12" Type="http://schemas.openxmlformats.org/officeDocument/2006/relationships/image" Target="../media/image14.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jpeg"/><Relationship Id="rId11" Type="http://schemas.openxmlformats.org/officeDocument/2006/relationships/image" Target="../media/image13.jpeg"/><Relationship Id="rId5" Type="http://schemas.openxmlformats.org/officeDocument/2006/relationships/image" Target="../media/image11.png"/><Relationship Id="rId10" Type="http://schemas.openxmlformats.org/officeDocument/2006/relationships/image" Target="../media/image12.png"/><Relationship Id="rId4" Type="http://schemas.openxmlformats.org/officeDocument/2006/relationships/image" Target="../media/image10.png"/><Relationship Id="rId9" Type="http://schemas.openxmlformats.org/officeDocument/2006/relationships/customXml" Target="../ink/ink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netflix.com/gb/title/80057281" TargetMode="External"/><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criticalthinker.co.uk" TargetMode="External"/><Relationship Id="rId2" Type="http://schemas.openxmlformats.org/officeDocument/2006/relationships/hyperlink" Target="http://www.howtoreferencecorrectly.co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ritingexplained.org/grammar-dictionary/what-is-a-subject-pronoun-example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youtu.be/-gbczr0lRf4" TargetMode="External"/><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56.png"/><Relationship Id="rId1" Type="http://schemas.openxmlformats.org/officeDocument/2006/relationships/slideLayout" Target="../slideLayouts/slideLayout2.xml"/><Relationship Id="rId4" Type="http://schemas.openxmlformats.org/officeDocument/2006/relationships/image" Target="../media/image500.png"/></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7.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a:t>
            </a:r>
            <a:br>
              <a:rPr lang="en-GB" dirty="0">
                <a:ea typeface="Calibri Light"/>
                <a:cs typeface="Calibri Light"/>
              </a:rPr>
            </a:br>
            <a:r>
              <a:rPr lang="en-GB" dirty="0">
                <a:ea typeface="Calibri Light"/>
                <a:cs typeface="Calibri Light"/>
              </a:rPr>
              <a:t>Week 10</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endParaRPr lang="en-GB" sz="2200" dirty="0">
              <a:ea typeface="Calibri"/>
              <a:cs typeface="Calibri"/>
            </a:endParaRPr>
          </a:p>
          <a:p>
            <a:pPr algn="r"/>
            <a:r>
              <a:rPr lang="en-GB" sz="2200" dirty="0">
                <a:ea typeface="Calibri"/>
                <a:cs typeface="Calibri"/>
              </a:rPr>
              <a:t>Sadie France</a:t>
            </a:r>
          </a:p>
          <a:p>
            <a:pPr algn="r"/>
            <a:r>
              <a:rPr lang="en-GB" sz="2200" dirty="0">
                <a:ea typeface="Calibri"/>
                <a:cs typeface="Calibri"/>
              </a:rPr>
              <a:t>Bluelightacademy@uwtsd.ac.uk</a:t>
            </a:r>
          </a:p>
        </p:txBody>
      </p:sp>
    </p:spTree>
    <p:extLst>
      <p:ext uri="{BB962C8B-B14F-4D97-AF65-F5344CB8AC3E}">
        <p14:creationId xmlns:p14="http://schemas.microsoft.com/office/powerpoint/2010/main" val="1627874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DEDEDE"/>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46D67A-322E-99FE-17C4-6503176F15C9}"/>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sz="4000"/>
              <a:t>Christmas Jumper week!</a:t>
            </a:r>
          </a:p>
        </p:txBody>
      </p:sp>
      <p:sp>
        <p:nvSpPr>
          <p:cNvPr id="14" name="Rectangle: Rounded Corners 13">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pic>
        <p:nvPicPr>
          <p:cNvPr id="5" name="Picture 4" descr="A qr code with a black square&#10;&#10;Description automatically generated">
            <a:extLst>
              <a:ext uri="{FF2B5EF4-FFF2-40B4-BE49-F238E27FC236}">
                <a16:creationId xmlns:a16="http://schemas.microsoft.com/office/drawing/2014/main" id="{9BB38C41-E38B-7CAB-939F-FD00B488256C}"/>
              </a:ext>
            </a:extLst>
          </p:cNvPr>
          <p:cNvPicPr>
            <a:picLocks noChangeAspect="1"/>
          </p:cNvPicPr>
          <p:nvPr/>
        </p:nvPicPr>
        <p:blipFill>
          <a:blip r:embed="rId2"/>
          <a:stretch>
            <a:fillRect/>
          </a:stretch>
        </p:blipFill>
        <p:spPr>
          <a:xfrm>
            <a:off x="-83106" y="1983620"/>
            <a:ext cx="6256392" cy="4875830"/>
          </a:xfrm>
          <a:prstGeom prst="rect">
            <a:avLst/>
          </a:prstGeom>
        </p:spPr>
      </p:pic>
      <p:pic>
        <p:nvPicPr>
          <p:cNvPr id="4" name="Content Placeholder 3" descr="A child in a red sweater&#10;&#10;Description automatically generated">
            <a:extLst>
              <a:ext uri="{FF2B5EF4-FFF2-40B4-BE49-F238E27FC236}">
                <a16:creationId xmlns:a16="http://schemas.microsoft.com/office/drawing/2014/main" id="{C7406B17-3BA1-4606-1D15-0A2C48F2EB9C}"/>
              </a:ext>
            </a:extLst>
          </p:cNvPr>
          <p:cNvPicPr>
            <a:picLocks noGrp="1" noChangeAspect="1"/>
          </p:cNvPicPr>
          <p:nvPr>
            <p:ph idx="1"/>
          </p:nvPr>
        </p:nvPicPr>
        <p:blipFill>
          <a:blip r:embed="rId3"/>
          <a:stretch>
            <a:fillRect/>
          </a:stretch>
        </p:blipFill>
        <p:spPr>
          <a:xfrm>
            <a:off x="6210302" y="2970582"/>
            <a:ext cx="5596128" cy="2434315"/>
          </a:xfrm>
          <a:prstGeom prst="rect">
            <a:avLst/>
          </a:prstGeom>
        </p:spPr>
      </p:pic>
    </p:spTree>
    <p:extLst>
      <p:ext uri="{BB962C8B-B14F-4D97-AF65-F5344CB8AC3E}">
        <p14:creationId xmlns:p14="http://schemas.microsoft.com/office/powerpoint/2010/main" val="1888825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D89ED-20E0-835C-3AF3-EBEA4D78922D}"/>
              </a:ext>
            </a:extLst>
          </p:cNvPr>
          <p:cNvSpPr>
            <a:spLocks noGrp="1"/>
          </p:cNvSpPr>
          <p:nvPr>
            <p:ph type="title"/>
          </p:nvPr>
        </p:nvSpPr>
        <p:spPr>
          <a:xfrm>
            <a:off x="635000" y="640823"/>
            <a:ext cx="3418659" cy="5583148"/>
          </a:xfrm>
        </p:spPr>
        <p:txBody>
          <a:bodyPr anchor="ctr">
            <a:normAutofit/>
          </a:bodyPr>
          <a:lstStyle/>
          <a:p>
            <a:r>
              <a:rPr lang="en-GB" sz="5400">
                <a:cs typeface="Calibri Light"/>
              </a:rPr>
              <a:t>Recap</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BF121A9-E7E3-34ED-A454-EF3BE2817715}"/>
              </a:ext>
            </a:extLst>
          </p:cNvPr>
          <p:cNvGraphicFramePr>
            <a:graphicFrameLocks noGrp="1"/>
          </p:cNvGraphicFramePr>
          <p:nvPr>
            <p:ph idx="1"/>
            <p:extLst>
              <p:ext uri="{D42A27DB-BD31-4B8C-83A1-F6EECF244321}">
                <p14:modId xmlns:p14="http://schemas.microsoft.com/office/powerpoint/2010/main" val="4778056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4249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69F0D-A679-AF6C-5D4A-2132CC8F6821}"/>
              </a:ext>
            </a:extLst>
          </p:cNvPr>
          <p:cNvSpPr>
            <a:spLocks noGrp="1"/>
          </p:cNvSpPr>
          <p:nvPr>
            <p:ph type="title"/>
          </p:nvPr>
        </p:nvSpPr>
        <p:spPr>
          <a:xfrm>
            <a:off x="640080" y="325369"/>
            <a:ext cx="4368602" cy="1956841"/>
          </a:xfrm>
        </p:spPr>
        <p:txBody>
          <a:bodyPr anchor="b">
            <a:normAutofit/>
          </a:bodyPr>
          <a:lstStyle/>
          <a:p>
            <a:r>
              <a:rPr lang="en-GB" sz="5400">
                <a:cs typeface="Calibri Light"/>
              </a:rPr>
              <a:t>Aims for today....</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598868-9A09-A016-72D8-2BB0A0C0076B}"/>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200" dirty="0">
                <a:cs typeface="Calibri"/>
              </a:rPr>
              <a:t>Recap of the module</a:t>
            </a:r>
          </a:p>
          <a:p>
            <a:r>
              <a:rPr lang="en-GB" sz="2200" dirty="0">
                <a:cs typeface="Calibri"/>
              </a:rPr>
              <a:t>Module feedback questionnaire </a:t>
            </a:r>
          </a:p>
          <a:p>
            <a:endParaRPr lang="en-GB" sz="2200">
              <a:cs typeface="Calibri"/>
            </a:endParaRPr>
          </a:p>
        </p:txBody>
      </p:sp>
      <p:pic>
        <p:nvPicPr>
          <p:cNvPr id="5" name="Picture 4" descr="Calendar on table">
            <a:extLst>
              <a:ext uri="{FF2B5EF4-FFF2-40B4-BE49-F238E27FC236}">
                <a16:creationId xmlns:a16="http://schemas.microsoft.com/office/drawing/2014/main" id="{A8B65381-567C-E788-4D0E-7768111EE7A7}"/>
              </a:ext>
            </a:extLst>
          </p:cNvPr>
          <p:cNvPicPr>
            <a:picLocks noChangeAspect="1"/>
          </p:cNvPicPr>
          <p:nvPr/>
        </p:nvPicPr>
        <p:blipFill rotWithShape="1">
          <a:blip r:embed="rId2"/>
          <a:srcRect r="33145"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12069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FF561-761D-0498-FC84-DFF89F2AB929}"/>
              </a:ext>
            </a:extLst>
          </p:cNvPr>
          <p:cNvSpPr>
            <a:spLocks noGrp="1"/>
          </p:cNvSpPr>
          <p:nvPr>
            <p:ph type="title"/>
          </p:nvPr>
        </p:nvSpPr>
        <p:spPr>
          <a:xfrm>
            <a:off x="640080" y="325369"/>
            <a:ext cx="4368602" cy="1956841"/>
          </a:xfrm>
        </p:spPr>
        <p:txBody>
          <a:bodyPr anchor="b">
            <a:normAutofit/>
          </a:bodyPr>
          <a:lstStyle/>
          <a:p>
            <a:r>
              <a:rPr lang="en-GB" sz="5400" dirty="0">
                <a:ea typeface="Calibri Light"/>
                <a:cs typeface="Calibri Light"/>
              </a:rPr>
              <a:t>What have we covered?</a:t>
            </a:r>
            <a:endParaRPr lang="en-GB" sz="5400" dirty="0"/>
          </a:p>
        </p:txBody>
      </p:sp>
      <p:sp>
        <p:nvSpPr>
          <p:cNvPr id="3" name="Content Placeholder 2">
            <a:extLst>
              <a:ext uri="{FF2B5EF4-FFF2-40B4-BE49-F238E27FC236}">
                <a16:creationId xmlns:a16="http://schemas.microsoft.com/office/drawing/2014/main" id="{ED7FD3DF-9447-ECF8-4A03-468F7F9C3E01}"/>
              </a:ext>
            </a:extLst>
          </p:cNvPr>
          <p:cNvSpPr>
            <a:spLocks noGrp="1"/>
          </p:cNvSpPr>
          <p:nvPr>
            <p:ph idx="1"/>
          </p:nvPr>
        </p:nvSpPr>
        <p:spPr>
          <a:xfrm>
            <a:off x="640080" y="2872899"/>
            <a:ext cx="4243589" cy="3320668"/>
          </a:xfrm>
        </p:spPr>
        <p:txBody>
          <a:bodyPr vert="horz" lIns="91440" tIns="45720" rIns="91440" bIns="45720" rtlCol="0" anchor="t">
            <a:normAutofit lnSpcReduction="10000"/>
          </a:bodyPr>
          <a:lstStyle/>
          <a:p>
            <a:r>
              <a:rPr lang="en-GB" sz="2200" dirty="0">
                <a:ea typeface="Calibri"/>
                <a:cs typeface="Calibri"/>
              </a:rPr>
              <a:t>Insight into academia</a:t>
            </a:r>
          </a:p>
          <a:p>
            <a:r>
              <a:rPr lang="en-GB" sz="2200" dirty="0">
                <a:ea typeface="Calibri"/>
                <a:cs typeface="Calibri"/>
              </a:rPr>
              <a:t>Provided the tools to write academically</a:t>
            </a:r>
          </a:p>
          <a:p>
            <a:r>
              <a:rPr lang="en-GB" sz="2200" dirty="0">
                <a:ea typeface="Calibri"/>
                <a:cs typeface="Calibri"/>
              </a:rPr>
              <a:t>Introduced you to different modes of assessment</a:t>
            </a:r>
          </a:p>
          <a:p>
            <a:r>
              <a:rPr lang="en-GB" sz="2200" dirty="0">
                <a:ea typeface="Calibri"/>
                <a:cs typeface="Calibri"/>
              </a:rPr>
              <a:t>How to think and write critically</a:t>
            </a:r>
          </a:p>
          <a:p>
            <a:r>
              <a:rPr lang="en-GB" sz="2200" dirty="0">
                <a:ea typeface="Calibri"/>
                <a:cs typeface="Calibri"/>
              </a:rPr>
              <a:t>How to find credible sources</a:t>
            </a:r>
          </a:p>
          <a:p>
            <a:r>
              <a:rPr lang="en-GB" sz="2200" dirty="0">
                <a:ea typeface="Calibri"/>
                <a:cs typeface="Calibri"/>
              </a:rPr>
              <a:t>Build your confidence within the world of academia!</a:t>
            </a:r>
          </a:p>
        </p:txBody>
      </p:sp>
      <p:pic>
        <p:nvPicPr>
          <p:cNvPr id="5" name="Picture 4" descr="Glasses on top of a book">
            <a:extLst>
              <a:ext uri="{FF2B5EF4-FFF2-40B4-BE49-F238E27FC236}">
                <a16:creationId xmlns:a16="http://schemas.microsoft.com/office/drawing/2014/main" id="{D02E1E06-6B56-6012-AAB4-2F4D152151C3}"/>
              </a:ext>
            </a:extLst>
          </p:cNvPr>
          <p:cNvPicPr>
            <a:picLocks noChangeAspect="1"/>
          </p:cNvPicPr>
          <p:nvPr/>
        </p:nvPicPr>
        <p:blipFill rotWithShape="1">
          <a:blip r:embed="rId2"/>
          <a:srcRect l="6363" r="27231" b="1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59301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ack wall clock on a yellow background">
            <a:extLst>
              <a:ext uri="{FF2B5EF4-FFF2-40B4-BE49-F238E27FC236}">
                <a16:creationId xmlns:a16="http://schemas.microsoft.com/office/drawing/2014/main" id="{13221771-65E8-9AB7-A0D7-E25B988F2FDC}"/>
              </a:ext>
            </a:extLst>
          </p:cNvPr>
          <p:cNvPicPr>
            <a:picLocks noGrp="1" noChangeAspect="1"/>
          </p:cNvPicPr>
          <p:nvPr>
            <p:ph idx="1"/>
          </p:nvPr>
        </p:nvPicPr>
        <p:blipFill rotWithShape="1">
          <a:blip r:embed="rId2"/>
          <a:srcRect r="1111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AC519-1264-42BD-9221-CE163932797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Time management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192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27E67-09C1-860D-39AE-44F2BA4FFD54}"/>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a:t>Eisenhower</a:t>
            </a:r>
            <a:br>
              <a:rPr lang="en-US"/>
            </a:br>
            <a:r>
              <a:rPr lang="en-US"/>
              <a:t> matrix</a:t>
            </a:r>
          </a:p>
        </p:txBody>
      </p:sp>
      <p:sp>
        <p:nvSpPr>
          <p:cNvPr id="15" name="Rectangle 1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10DFE69F-81D3-44AA-0904-AFEC633A1FA1}"/>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a:t>(Eisenhower, 2021)</a:t>
            </a:r>
          </a:p>
          <a:p>
            <a:r>
              <a:rPr lang="en-US" sz="2000">
                <a:ea typeface="+mn-lt"/>
                <a:cs typeface="+mn-lt"/>
                <a:hlinkClick r:id="rId3"/>
              </a:rPr>
              <a:t>The Eisenhower matrix: How to manage your tasks with EISENHOWER - YouTube</a:t>
            </a:r>
            <a:endParaRPr lang="en-US" sz="2000">
              <a:ea typeface="+mn-lt"/>
              <a:cs typeface="+mn-lt"/>
            </a:endParaRPr>
          </a:p>
        </p:txBody>
      </p:sp>
      <p:pic>
        <p:nvPicPr>
          <p:cNvPr id="6" name="Picture 6" descr="A picture containing graphical user interface&#10;&#10;Description automatically generated">
            <a:extLst>
              <a:ext uri="{FF2B5EF4-FFF2-40B4-BE49-F238E27FC236}">
                <a16:creationId xmlns:a16="http://schemas.microsoft.com/office/drawing/2014/main" id="{F71C92BF-464A-2888-D27B-8B3FAD8E7A7A}"/>
              </a:ext>
            </a:extLst>
          </p:cNvPr>
          <p:cNvPicPr>
            <a:picLocks noChangeAspect="1"/>
          </p:cNvPicPr>
          <p:nvPr/>
        </p:nvPicPr>
        <p:blipFill>
          <a:blip r:embed="rId4"/>
          <a:stretch>
            <a:fillRect/>
          </a:stretch>
        </p:blipFill>
        <p:spPr>
          <a:xfrm>
            <a:off x="5911532" y="2892862"/>
            <a:ext cx="5150277" cy="2897030"/>
          </a:xfrm>
          <a:prstGeom prst="rect">
            <a:avLst/>
          </a:prstGeom>
        </p:spPr>
      </p:pic>
      <p:sp>
        <p:nvSpPr>
          <p:cNvPr id="19" name="Rectangle 1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5593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D91E5-2138-855E-8F6B-7A6E9AA13878}"/>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a:t>Task....</a:t>
            </a:r>
          </a:p>
        </p:txBody>
      </p:sp>
      <p:sp>
        <p:nvSpPr>
          <p:cNvPr id="34" name="Rectangle 3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26">
            <a:extLst>
              <a:ext uri="{FF2B5EF4-FFF2-40B4-BE49-F238E27FC236}">
                <a16:creationId xmlns:a16="http://schemas.microsoft.com/office/drawing/2014/main" id="{FBD01135-5B50-D680-80CA-B9D059F44176}"/>
              </a:ext>
            </a:extLst>
          </p:cNvPr>
          <p:cNvSpPr>
            <a:spLocks noGrp="1"/>
          </p:cNvSpPr>
          <p:nvPr>
            <p:ph idx="1"/>
          </p:nvPr>
        </p:nvSpPr>
        <p:spPr>
          <a:xfrm>
            <a:off x="793661" y="2599509"/>
            <a:ext cx="4530898" cy="3639450"/>
          </a:xfrm>
        </p:spPr>
        <p:txBody>
          <a:bodyPr anchor="ctr">
            <a:normAutofit/>
          </a:bodyPr>
          <a:lstStyle/>
          <a:p>
            <a:pPr marL="0" indent="0">
              <a:buNone/>
            </a:pPr>
            <a:r>
              <a:rPr lang="en-US" sz="2000" dirty="0">
                <a:cs typeface="Calibri"/>
              </a:rPr>
              <a:t>Weekly Study Schedule- Have you used this?</a:t>
            </a:r>
          </a:p>
          <a:p>
            <a:pPr marL="0" indent="0">
              <a:buNone/>
            </a:pPr>
            <a:r>
              <a:rPr lang="en-US" sz="2000" dirty="0">
                <a:cs typeface="Calibri"/>
              </a:rPr>
              <a:t>How have you managed your time?</a:t>
            </a:r>
          </a:p>
        </p:txBody>
      </p:sp>
      <p:pic>
        <p:nvPicPr>
          <p:cNvPr id="4" name="Picture 4" descr="A weekly schedule template with blue and orange text&#10;&#10;Description automatically generated">
            <a:extLst>
              <a:ext uri="{FF2B5EF4-FFF2-40B4-BE49-F238E27FC236}">
                <a16:creationId xmlns:a16="http://schemas.microsoft.com/office/drawing/2014/main" id="{5B9AF6C4-0D6D-7BB7-48F5-F2B215302EC9}"/>
              </a:ext>
            </a:extLst>
          </p:cNvPr>
          <p:cNvPicPr>
            <a:picLocks noChangeAspect="1"/>
          </p:cNvPicPr>
          <p:nvPr/>
        </p:nvPicPr>
        <p:blipFill rotWithShape="1">
          <a:blip r:embed="rId2"/>
          <a:srcRect l="3336" r="2158" b="1"/>
          <a:stretch/>
        </p:blipFill>
        <p:spPr>
          <a:xfrm>
            <a:off x="5911532" y="2529376"/>
            <a:ext cx="5150277" cy="3624002"/>
          </a:xfrm>
          <a:prstGeom prst="rect">
            <a:avLst/>
          </a:prstGeom>
        </p:spPr>
      </p:pic>
      <p:sp>
        <p:nvSpPr>
          <p:cNvPr id="38" name="Rectangle 3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54828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DD77B92-CB36-4B20-A59A-59625E0F0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430CF-5BC9-2EEF-8615-4AA9348652A7}"/>
              </a:ext>
            </a:extLst>
          </p:cNvPr>
          <p:cNvSpPr>
            <a:spLocks noGrp="1"/>
          </p:cNvSpPr>
          <p:nvPr>
            <p:ph type="title"/>
          </p:nvPr>
        </p:nvSpPr>
        <p:spPr>
          <a:xfrm>
            <a:off x="645065" y="1463040"/>
            <a:ext cx="3796306" cy="2690949"/>
          </a:xfrm>
        </p:spPr>
        <p:txBody>
          <a:bodyPr vert="horz" lIns="91440" tIns="45720" rIns="91440" bIns="45720" rtlCol="0" anchor="t">
            <a:normAutofit/>
          </a:bodyPr>
          <a:lstStyle/>
          <a:p>
            <a:r>
              <a:rPr lang="en-US" sz="4800"/>
              <a:t>Tools for assessments</a:t>
            </a:r>
          </a:p>
        </p:txBody>
      </p:sp>
      <p:grpSp>
        <p:nvGrpSpPr>
          <p:cNvPr id="24" name="Group 23">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5" name="Rectangle 2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Logo, company name&#10;&#10;Description automatically generated">
            <a:extLst>
              <a:ext uri="{FF2B5EF4-FFF2-40B4-BE49-F238E27FC236}">
                <a16:creationId xmlns:a16="http://schemas.microsoft.com/office/drawing/2014/main" id="{EC675C1B-4E7A-1230-529C-6C8B083036A1}"/>
              </a:ext>
            </a:extLst>
          </p:cNvPr>
          <p:cNvPicPr>
            <a:picLocks noChangeAspect="1"/>
          </p:cNvPicPr>
          <p:nvPr/>
        </p:nvPicPr>
        <p:blipFill>
          <a:blip r:embed="rId2"/>
          <a:stretch>
            <a:fillRect/>
          </a:stretch>
        </p:blipFill>
        <p:spPr>
          <a:xfrm>
            <a:off x="5407705" y="3335919"/>
            <a:ext cx="1300635" cy="1300635"/>
          </a:xfrm>
          <a:prstGeom prst="rect">
            <a:avLst/>
          </a:prstGeom>
        </p:spPr>
      </p:pic>
      <p:pic>
        <p:nvPicPr>
          <p:cNvPr id="7" name="Picture 6" descr="Icon&#10;&#10;Description automatically generated">
            <a:extLst>
              <a:ext uri="{FF2B5EF4-FFF2-40B4-BE49-F238E27FC236}">
                <a16:creationId xmlns:a16="http://schemas.microsoft.com/office/drawing/2014/main" id="{6E7FDCC7-178B-BE06-0504-0790149C48FD}"/>
              </a:ext>
            </a:extLst>
          </p:cNvPr>
          <p:cNvPicPr>
            <a:picLocks noChangeAspect="1"/>
          </p:cNvPicPr>
          <p:nvPr/>
        </p:nvPicPr>
        <p:blipFill rotWithShape="1">
          <a:blip r:embed="rId3"/>
          <a:srcRect r="12513"/>
          <a:stretch/>
        </p:blipFill>
        <p:spPr>
          <a:xfrm>
            <a:off x="6980142" y="3335919"/>
            <a:ext cx="1227441" cy="1300635"/>
          </a:xfrm>
          <a:prstGeom prst="rect">
            <a:avLst/>
          </a:prstGeom>
        </p:spPr>
      </p:pic>
      <p:pic>
        <p:nvPicPr>
          <p:cNvPr id="5" name="Picture 4" descr="A picture containing text, clipart&#10;&#10;Description automatically generated">
            <a:extLst>
              <a:ext uri="{FF2B5EF4-FFF2-40B4-BE49-F238E27FC236}">
                <a16:creationId xmlns:a16="http://schemas.microsoft.com/office/drawing/2014/main" id="{024E7214-DE80-156C-C045-E0E6B6C99906}"/>
              </a:ext>
            </a:extLst>
          </p:cNvPr>
          <p:cNvPicPr>
            <a:picLocks noChangeAspect="1"/>
          </p:cNvPicPr>
          <p:nvPr/>
        </p:nvPicPr>
        <p:blipFill rotWithShape="1">
          <a:blip r:embed="rId4"/>
          <a:srcRect t="21161" r="1" b="21622"/>
          <a:stretch/>
        </p:blipFill>
        <p:spPr>
          <a:xfrm>
            <a:off x="8424824" y="3612348"/>
            <a:ext cx="1409760" cy="747778"/>
          </a:xfrm>
          <a:prstGeom prst="rect">
            <a:avLst/>
          </a:prstGeom>
        </p:spPr>
      </p:pic>
      <p:pic>
        <p:nvPicPr>
          <p:cNvPr id="9" name="Picture 9" descr="Logo&#10;&#10;Description automatically generated">
            <a:extLst>
              <a:ext uri="{FF2B5EF4-FFF2-40B4-BE49-F238E27FC236}">
                <a16:creationId xmlns:a16="http://schemas.microsoft.com/office/drawing/2014/main" id="{23652334-8E4E-37DA-BDC4-7E394DE63766}"/>
              </a:ext>
            </a:extLst>
          </p:cNvPr>
          <p:cNvPicPr>
            <a:picLocks noChangeAspect="1"/>
          </p:cNvPicPr>
          <p:nvPr/>
        </p:nvPicPr>
        <p:blipFill>
          <a:blip r:embed="rId5"/>
          <a:stretch>
            <a:fillRect/>
          </a:stretch>
        </p:blipFill>
        <p:spPr>
          <a:xfrm>
            <a:off x="9960665" y="3548469"/>
            <a:ext cx="1409760" cy="875535"/>
          </a:xfrm>
          <a:prstGeom prst="rect">
            <a:avLst/>
          </a:prstGeom>
        </p:spPr>
      </p:pic>
      <p:pic>
        <p:nvPicPr>
          <p:cNvPr id="10" name="Picture 10" descr="Graphical user interface&#10;&#10;Description automatically generated">
            <a:extLst>
              <a:ext uri="{FF2B5EF4-FFF2-40B4-BE49-F238E27FC236}">
                <a16:creationId xmlns:a16="http://schemas.microsoft.com/office/drawing/2014/main" id="{C400CA3E-3BE5-2391-C2C6-0E49A45B88B1}"/>
              </a:ext>
            </a:extLst>
          </p:cNvPr>
          <p:cNvPicPr>
            <a:picLocks noChangeAspect="1"/>
          </p:cNvPicPr>
          <p:nvPr/>
        </p:nvPicPr>
        <p:blipFill>
          <a:blip r:embed="rId6"/>
          <a:stretch>
            <a:fillRect/>
          </a:stretch>
        </p:blipFill>
        <p:spPr>
          <a:xfrm>
            <a:off x="6612109" y="2371076"/>
            <a:ext cx="2565702" cy="913088"/>
          </a:xfrm>
          <a:prstGeom prst="rect">
            <a:avLst/>
          </a:prstGeom>
        </p:spPr>
      </p:pic>
      <mc:AlternateContent xmlns:mc="http://schemas.openxmlformats.org/markup-compatibility/2006" xmlns:p14="http://schemas.microsoft.com/office/powerpoint/2010/main">
        <mc:Choice Requires="p14">
          <p:contentPart p14:bwMode="auto" r:id="rId7">
            <p14:nvContentPartPr>
              <p14:cNvPr id="11" name="Ink 10">
                <a:extLst>
                  <a:ext uri="{FF2B5EF4-FFF2-40B4-BE49-F238E27FC236}">
                    <a16:creationId xmlns:a16="http://schemas.microsoft.com/office/drawing/2014/main" id="{98F8B479-5897-C741-781C-000D710530AB}"/>
                  </a:ext>
                </a:extLst>
              </p14:cNvPr>
              <p14:cNvContentPartPr/>
              <p14:nvPr/>
            </p14:nvContentPartPr>
            <p14:xfrm>
              <a:off x="7803685" y="2492097"/>
              <a:ext cx="235323" cy="177574"/>
            </p14:xfrm>
          </p:contentPart>
        </mc:Choice>
        <mc:Fallback xmlns="">
          <p:pic>
            <p:nvPicPr>
              <p:cNvPr id="11" name="Ink 10">
                <a:extLst>
                  <a:ext uri="{FF2B5EF4-FFF2-40B4-BE49-F238E27FC236}">
                    <a16:creationId xmlns:a16="http://schemas.microsoft.com/office/drawing/2014/main" id="{98F8B479-5897-C741-781C-000D710530AB}"/>
                  </a:ext>
                </a:extLst>
              </p:cNvPr>
              <p:cNvPicPr/>
              <p:nvPr/>
            </p:nvPicPr>
            <p:blipFill>
              <a:blip r:embed="rId8"/>
              <a:stretch>
                <a:fillRect/>
              </a:stretch>
            </p:blipFill>
            <p:spPr>
              <a:xfrm>
                <a:off x="7785721" y="2474124"/>
                <a:ext cx="270891" cy="213161"/>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17ADE948-408C-9638-E831-3545BC099178}"/>
                  </a:ext>
                </a:extLst>
              </p14:cNvPr>
              <p14:cNvContentPartPr/>
              <p14:nvPr/>
            </p14:nvContentPartPr>
            <p14:xfrm>
              <a:off x="10162940" y="2580818"/>
              <a:ext cx="5196" cy="5196"/>
            </p14:xfrm>
          </p:contentPart>
        </mc:Choice>
        <mc:Fallback xmlns="">
          <p:pic>
            <p:nvPicPr>
              <p:cNvPr id="12" name="Ink 11">
                <a:extLst>
                  <a:ext uri="{FF2B5EF4-FFF2-40B4-BE49-F238E27FC236}">
                    <a16:creationId xmlns:a16="http://schemas.microsoft.com/office/drawing/2014/main" id="{17ADE948-408C-9638-E831-3545BC099178}"/>
                  </a:ext>
                </a:extLst>
              </p:cNvPr>
              <p:cNvPicPr/>
              <p:nvPr/>
            </p:nvPicPr>
            <p:blipFill>
              <a:blip r:embed="rId10"/>
              <a:stretch>
                <a:fillRect/>
              </a:stretch>
            </p:blipFill>
            <p:spPr>
              <a:xfrm>
                <a:off x="9903140" y="2321018"/>
                <a:ext cx="519600" cy="519600"/>
              </a:xfrm>
              <a:prstGeom prst="rect">
                <a:avLst/>
              </a:prstGeom>
            </p:spPr>
          </p:pic>
        </mc:Fallback>
      </mc:AlternateContent>
      <p:pic>
        <p:nvPicPr>
          <p:cNvPr id="15" name="Picture 16" descr="Logo, company name&#10;&#10;Description automatically generated">
            <a:extLst>
              <a:ext uri="{FF2B5EF4-FFF2-40B4-BE49-F238E27FC236}">
                <a16:creationId xmlns:a16="http://schemas.microsoft.com/office/drawing/2014/main" id="{A23104AC-4BC7-71CA-BBF7-B4EF36106735}"/>
              </a:ext>
            </a:extLst>
          </p:cNvPr>
          <p:cNvPicPr>
            <a:picLocks noChangeAspect="1"/>
          </p:cNvPicPr>
          <p:nvPr/>
        </p:nvPicPr>
        <p:blipFill>
          <a:blip r:embed="rId11"/>
          <a:stretch>
            <a:fillRect/>
          </a:stretch>
        </p:blipFill>
        <p:spPr>
          <a:xfrm>
            <a:off x="9838721" y="2584839"/>
            <a:ext cx="1458990" cy="459582"/>
          </a:xfrm>
          <a:prstGeom prst="rect">
            <a:avLst/>
          </a:prstGeom>
        </p:spPr>
      </p:pic>
      <p:cxnSp>
        <p:nvCxnSpPr>
          <p:cNvPr id="17" name="Straight Arrow Connector 16">
            <a:extLst>
              <a:ext uri="{FF2B5EF4-FFF2-40B4-BE49-F238E27FC236}">
                <a16:creationId xmlns:a16="http://schemas.microsoft.com/office/drawing/2014/main" id="{1E15353D-01FF-137B-4547-1A902867C22C}"/>
              </a:ext>
            </a:extLst>
          </p:cNvPr>
          <p:cNvCxnSpPr/>
          <p:nvPr/>
        </p:nvCxnSpPr>
        <p:spPr>
          <a:xfrm flipH="1" flipV="1">
            <a:off x="9314980" y="2782417"/>
            <a:ext cx="526858" cy="17665"/>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pic>
        <p:nvPicPr>
          <p:cNvPr id="3" name="Picture 2" descr="A screenshot of a computer screen&#10;&#10;Description automatically generated">
            <a:extLst>
              <a:ext uri="{FF2B5EF4-FFF2-40B4-BE49-F238E27FC236}">
                <a16:creationId xmlns:a16="http://schemas.microsoft.com/office/drawing/2014/main" id="{C3BE0715-295C-DE54-BD83-EBE4CAF8891F}"/>
              </a:ext>
            </a:extLst>
          </p:cNvPr>
          <p:cNvPicPr>
            <a:picLocks noChangeAspect="1"/>
          </p:cNvPicPr>
          <p:nvPr/>
        </p:nvPicPr>
        <p:blipFill>
          <a:blip r:embed="rId12"/>
          <a:stretch>
            <a:fillRect/>
          </a:stretch>
        </p:blipFill>
        <p:spPr>
          <a:xfrm>
            <a:off x="5607205" y="4865196"/>
            <a:ext cx="2743200" cy="1420827"/>
          </a:xfrm>
          <a:prstGeom prst="rect">
            <a:avLst/>
          </a:prstGeom>
        </p:spPr>
      </p:pic>
    </p:spTree>
    <p:extLst>
      <p:ext uri="{BB962C8B-B14F-4D97-AF65-F5344CB8AC3E}">
        <p14:creationId xmlns:p14="http://schemas.microsoft.com/office/powerpoint/2010/main" val="1046338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unlit desk">
            <a:extLst>
              <a:ext uri="{FF2B5EF4-FFF2-40B4-BE49-F238E27FC236}">
                <a16:creationId xmlns:a16="http://schemas.microsoft.com/office/drawing/2014/main" id="{68B4CE2B-C750-E1D1-4E58-F5A57EEEA6E5}"/>
              </a:ext>
            </a:extLst>
          </p:cNvPr>
          <p:cNvPicPr>
            <a:picLocks noChangeAspect="1"/>
          </p:cNvPicPr>
          <p:nvPr/>
        </p:nvPicPr>
        <p:blipFill rotWithShape="1">
          <a:blip r:embed="rId2"/>
          <a:srcRect r="8" b="7678"/>
          <a:stretch/>
        </p:blipFill>
        <p:spPr>
          <a:xfrm>
            <a:off x="20" y="-1"/>
            <a:ext cx="11144289" cy="6858001"/>
          </a:xfrm>
          <a:prstGeom prst="rect">
            <a:avLst/>
          </a:prstGeom>
          <a:effectLst>
            <a:outerShdw blurRad="596900" dist="330200" dir="8820000" sx="87000" sy="87000" algn="ctr" rotWithShape="0">
              <a:srgbClr val="000000">
                <a:alpha val="29000"/>
              </a:srgbClr>
            </a:outerShdw>
          </a:effectLst>
        </p:spPr>
      </p:pic>
      <p:sp>
        <p:nvSpPr>
          <p:cNvPr id="2" name="Title 1">
            <a:extLst>
              <a:ext uri="{FF2B5EF4-FFF2-40B4-BE49-F238E27FC236}">
                <a16:creationId xmlns:a16="http://schemas.microsoft.com/office/drawing/2014/main" id="{1196424B-03B0-9275-079C-F7CD661DD577}"/>
              </a:ext>
            </a:extLst>
          </p:cNvPr>
          <p:cNvSpPr>
            <a:spLocks noGrp="1"/>
          </p:cNvSpPr>
          <p:nvPr>
            <p:ph type="title"/>
          </p:nvPr>
        </p:nvSpPr>
        <p:spPr>
          <a:xfrm>
            <a:off x="589558" y="1549597"/>
            <a:ext cx="4501057" cy="2483316"/>
          </a:xfrm>
        </p:spPr>
        <p:txBody>
          <a:bodyPr vert="horz" lIns="91440" tIns="45720" rIns="91440" bIns="45720" rtlCol="0" anchor="b">
            <a:normAutofit/>
          </a:bodyPr>
          <a:lstStyle/>
          <a:p>
            <a:r>
              <a:rPr lang="en-US" sz="4800">
                <a:solidFill>
                  <a:srgbClr val="FFFFFF"/>
                </a:solidFill>
              </a:rPr>
              <a:t>Producing authentic work....</a:t>
            </a:r>
          </a:p>
        </p:txBody>
      </p:sp>
    </p:spTree>
    <p:extLst>
      <p:ext uri="{BB962C8B-B14F-4D97-AF65-F5344CB8AC3E}">
        <p14:creationId xmlns:p14="http://schemas.microsoft.com/office/powerpoint/2010/main" val="1806815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8EDE4-6B81-220A-92A5-F7CBC95F77A4}"/>
              </a:ext>
            </a:extLst>
          </p:cNvPr>
          <p:cNvSpPr>
            <a:spLocks noGrp="1"/>
          </p:cNvSpPr>
          <p:nvPr>
            <p:ph type="title"/>
          </p:nvPr>
        </p:nvSpPr>
        <p:spPr>
          <a:xfrm>
            <a:off x="761801" y="528558"/>
            <a:ext cx="10380573" cy="1182768"/>
          </a:xfrm>
        </p:spPr>
        <p:txBody>
          <a:bodyPr>
            <a:normAutofit fontScale="90000"/>
          </a:bodyPr>
          <a:lstStyle/>
          <a:p>
            <a:r>
              <a:rPr lang="en-US"/>
              <a:t>Referencing- Harvard</a:t>
            </a:r>
            <a:br>
              <a:rPr lang="en-US"/>
            </a:br>
            <a:endParaRPr lang="en-US"/>
          </a:p>
        </p:txBody>
      </p:sp>
      <p:sp>
        <p:nvSpPr>
          <p:cNvPr id="3" name="Content Placeholder 2">
            <a:extLst>
              <a:ext uri="{FF2B5EF4-FFF2-40B4-BE49-F238E27FC236}">
                <a16:creationId xmlns:a16="http://schemas.microsoft.com/office/drawing/2014/main" id="{D1111364-66B2-E106-F4E2-3AB4FB0CDD8B}"/>
              </a:ext>
            </a:extLst>
          </p:cNvPr>
          <p:cNvSpPr>
            <a:spLocks noGrp="1"/>
          </p:cNvSpPr>
          <p:nvPr>
            <p:ph idx="1"/>
          </p:nvPr>
        </p:nvSpPr>
        <p:spPr>
          <a:xfrm>
            <a:off x="761799" y="1947666"/>
            <a:ext cx="10381205" cy="4064249"/>
          </a:xfrm>
        </p:spPr>
        <p:txBody>
          <a:bodyPr vert="horz" lIns="91440" tIns="45720" rIns="91440" bIns="45720" rtlCol="0" anchor="t">
            <a:normAutofit/>
          </a:bodyPr>
          <a:lstStyle/>
          <a:p>
            <a:r>
              <a:rPr lang="en-US" sz="2800"/>
              <a:t>What is referencing and why is it important?</a:t>
            </a:r>
          </a:p>
          <a:p>
            <a:endParaRPr lang="en-US"/>
          </a:p>
        </p:txBody>
      </p:sp>
      <p:sp>
        <p:nvSpPr>
          <p:cNvPr id="4" name="Rectangle: Rounded Corners 3">
            <a:extLst>
              <a:ext uri="{FF2B5EF4-FFF2-40B4-BE49-F238E27FC236}">
                <a16:creationId xmlns:a16="http://schemas.microsoft.com/office/drawing/2014/main" id="{73778C08-2240-9E9B-23D6-0819D3AE8084}"/>
              </a:ext>
            </a:extLst>
          </p:cNvPr>
          <p:cNvSpPr/>
          <p:nvPr/>
        </p:nvSpPr>
        <p:spPr>
          <a:xfrm>
            <a:off x="6670534" y="3172141"/>
            <a:ext cx="3877668" cy="2334771"/>
          </a:xfrm>
          <a:prstGeom prst="roundRect">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dirty="0"/>
              <a:t>Evidences</a:t>
            </a:r>
            <a:endParaRPr lang="en-US" dirty="0"/>
          </a:p>
          <a:p>
            <a:pPr algn="ctr"/>
            <a:r>
              <a:rPr lang="en-US" sz="3200" dirty="0"/>
              <a:t> authentic work!!</a:t>
            </a:r>
            <a:endParaRPr lang="en-US" dirty="0"/>
          </a:p>
        </p:txBody>
      </p:sp>
      <p:sp>
        <p:nvSpPr>
          <p:cNvPr id="5" name="Rectangle: Rounded Corners 4">
            <a:extLst>
              <a:ext uri="{FF2B5EF4-FFF2-40B4-BE49-F238E27FC236}">
                <a16:creationId xmlns:a16="http://schemas.microsoft.com/office/drawing/2014/main" id="{B10F4693-5332-2051-8FC6-5F8194026B61}"/>
              </a:ext>
            </a:extLst>
          </p:cNvPr>
          <p:cNvSpPr/>
          <p:nvPr/>
        </p:nvSpPr>
        <p:spPr>
          <a:xfrm>
            <a:off x="3308450" y="3833862"/>
            <a:ext cx="2063468" cy="1153114"/>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Evidences knowledge and understanding</a:t>
            </a:r>
          </a:p>
        </p:txBody>
      </p:sp>
      <p:sp>
        <p:nvSpPr>
          <p:cNvPr id="6" name="Rectangle: Rounded Corners 5">
            <a:extLst>
              <a:ext uri="{FF2B5EF4-FFF2-40B4-BE49-F238E27FC236}">
                <a16:creationId xmlns:a16="http://schemas.microsoft.com/office/drawing/2014/main" id="{AEFA8257-E00E-37C8-074C-E25F3987779A}"/>
              </a:ext>
            </a:extLst>
          </p:cNvPr>
          <p:cNvSpPr/>
          <p:nvPr/>
        </p:nvSpPr>
        <p:spPr>
          <a:xfrm>
            <a:off x="843092" y="5050558"/>
            <a:ext cx="1818669" cy="9170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Acknowledging the author</a:t>
            </a:r>
          </a:p>
        </p:txBody>
      </p:sp>
      <p:sp>
        <p:nvSpPr>
          <p:cNvPr id="7" name="Rectangle: Rounded Corners 6">
            <a:extLst>
              <a:ext uri="{FF2B5EF4-FFF2-40B4-BE49-F238E27FC236}">
                <a16:creationId xmlns:a16="http://schemas.microsoft.com/office/drawing/2014/main" id="{2368F139-FE57-D115-6227-AAC80FB944EC}"/>
              </a:ext>
            </a:extLst>
          </p:cNvPr>
          <p:cNvSpPr/>
          <p:nvPr/>
        </p:nvSpPr>
        <p:spPr>
          <a:xfrm>
            <a:off x="784023" y="2767057"/>
            <a:ext cx="1818632" cy="917097"/>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Demonstrates research</a:t>
            </a:r>
          </a:p>
        </p:txBody>
      </p:sp>
      <p:sp>
        <p:nvSpPr>
          <p:cNvPr id="8" name="Rectangle: Rounded Corners 7">
            <a:extLst>
              <a:ext uri="{FF2B5EF4-FFF2-40B4-BE49-F238E27FC236}">
                <a16:creationId xmlns:a16="http://schemas.microsoft.com/office/drawing/2014/main" id="{8FCDE8E0-932A-A48A-ED81-97E0A405CC39}"/>
              </a:ext>
            </a:extLst>
          </p:cNvPr>
          <p:cNvSpPr/>
          <p:nvPr/>
        </p:nvSpPr>
        <p:spPr>
          <a:xfrm>
            <a:off x="3347766" y="5095203"/>
            <a:ext cx="1857709" cy="926866"/>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Avoid Plagiarism </a:t>
            </a:r>
          </a:p>
        </p:txBody>
      </p:sp>
      <p:sp>
        <p:nvSpPr>
          <p:cNvPr id="9" name="Rectangle: Rounded Corners 8">
            <a:extLst>
              <a:ext uri="{FF2B5EF4-FFF2-40B4-BE49-F238E27FC236}">
                <a16:creationId xmlns:a16="http://schemas.microsoft.com/office/drawing/2014/main" id="{C168E4FA-0433-E48D-3EA7-39052A13F7C5}"/>
              </a:ext>
            </a:extLst>
          </p:cNvPr>
          <p:cNvSpPr/>
          <p:nvPr/>
        </p:nvSpPr>
        <p:spPr>
          <a:xfrm>
            <a:off x="659692" y="3833869"/>
            <a:ext cx="2062862" cy="1151558"/>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Enables the reader to find the sources</a:t>
            </a:r>
          </a:p>
        </p:txBody>
      </p:sp>
      <p:sp>
        <p:nvSpPr>
          <p:cNvPr id="10" name="Rectangle: Rounded Corners 9">
            <a:extLst>
              <a:ext uri="{FF2B5EF4-FFF2-40B4-BE49-F238E27FC236}">
                <a16:creationId xmlns:a16="http://schemas.microsoft.com/office/drawing/2014/main" id="{4B7AC293-BE69-B02A-E372-9701A15072EC}"/>
              </a:ext>
            </a:extLst>
          </p:cNvPr>
          <p:cNvSpPr/>
          <p:nvPr/>
        </p:nvSpPr>
        <p:spPr>
          <a:xfrm>
            <a:off x="3378141" y="2735820"/>
            <a:ext cx="1887017" cy="985481"/>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Add academic credibility</a:t>
            </a:r>
          </a:p>
        </p:txBody>
      </p:sp>
      <p:pic>
        <p:nvPicPr>
          <p:cNvPr id="11" name="Picture 11" descr="A person writing on a piece of paper&#10;&#10;Description automatically generated">
            <a:extLst>
              <a:ext uri="{FF2B5EF4-FFF2-40B4-BE49-F238E27FC236}">
                <a16:creationId xmlns:a16="http://schemas.microsoft.com/office/drawing/2014/main" id="{87DD90DF-2ED1-B242-6BC0-182405F50722}"/>
              </a:ext>
            </a:extLst>
          </p:cNvPr>
          <p:cNvPicPr>
            <a:picLocks noChangeAspect="1"/>
          </p:cNvPicPr>
          <p:nvPr/>
        </p:nvPicPr>
        <p:blipFill>
          <a:blip r:embed="rId2"/>
          <a:stretch>
            <a:fillRect/>
          </a:stretch>
        </p:blipFill>
        <p:spPr>
          <a:xfrm>
            <a:off x="8352329" y="283811"/>
            <a:ext cx="2743200" cy="1543050"/>
          </a:xfrm>
          <a:prstGeom prst="rect">
            <a:avLst/>
          </a:prstGeom>
        </p:spPr>
      </p:pic>
      <p:sp>
        <p:nvSpPr>
          <p:cNvPr id="12" name="TextBox 11">
            <a:extLst>
              <a:ext uri="{FF2B5EF4-FFF2-40B4-BE49-F238E27FC236}">
                <a16:creationId xmlns:a16="http://schemas.microsoft.com/office/drawing/2014/main" id="{10CD0D07-908D-D602-68D8-9A69B325376D}"/>
              </a:ext>
            </a:extLst>
          </p:cNvPr>
          <p:cNvSpPr txBox="1"/>
          <p:nvPr/>
        </p:nvSpPr>
        <p:spPr>
          <a:xfrm>
            <a:off x="7728000" y="2004000"/>
            <a:ext cx="4824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FF0000"/>
                </a:solidFill>
              </a:rPr>
              <a:t>The 7 reasons why!</a:t>
            </a:r>
          </a:p>
        </p:txBody>
      </p:sp>
    </p:spTree>
    <p:extLst>
      <p:ext uri="{BB962C8B-B14F-4D97-AF65-F5344CB8AC3E}">
        <p14:creationId xmlns:p14="http://schemas.microsoft.com/office/powerpoint/2010/main" val="318161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DC4FE-31D8-564E-A8D6-AADE027C8EE9}"/>
              </a:ext>
            </a:extLst>
          </p:cNvPr>
          <p:cNvSpPr>
            <a:spLocks noGrp="1"/>
          </p:cNvSpPr>
          <p:nvPr>
            <p:ph type="title"/>
          </p:nvPr>
        </p:nvSpPr>
        <p:spPr>
          <a:xfrm>
            <a:off x="761802" y="858982"/>
            <a:ext cx="3451060" cy="5152933"/>
          </a:xfrm>
        </p:spPr>
        <p:txBody>
          <a:bodyPr>
            <a:normAutofit/>
          </a:bodyPr>
          <a:lstStyle/>
          <a:p>
            <a:r>
              <a:rPr lang="en-US"/>
              <a:t>What happens when we do not reference correctly?</a:t>
            </a:r>
          </a:p>
        </p:txBody>
      </p:sp>
      <p:pic>
        <p:nvPicPr>
          <p:cNvPr id="7" name="Picture 7">
            <a:extLst>
              <a:ext uri="{FF2B5EF4-FFF2-40B4-BE49-F238E27FC236}">
                <a16:creationId xmlns:a16="http://schemas.microsoft.com/office/drawing/2014/main" id="{3FB3B032-EC8B-5D49-947B-54F9B881E654}"/>
              </a:ext>
            </a:extLst>
          </p:cNvPr>
          <p:cNvPicPr>
            <a:picLocks noGrp="1" noChangeAspect="1"/>
          </p:cNvPicPr>
          <p:nvPr>
            <p:ph idx="1"/>
          </p:nvPr>
        </p:nvPicPr>
        <p:blipFill>
          <a:blip r:embed="rId2"/>
          <a:stretch>
            <a:fillRect/>
          </a:stretch>
        </p:blipFill>
        <p:spPr>
          <a:xfrm>
            <a:off x="11065517" y="-7398"/>
            <a:ext cx="1124101" cy="1065706"/>
          </a:xfrm>
        </p:spPr>
      </p:pic>
      <p:sp>
        <p:nvSpPr>
          <p:cNvPr id="4" name="Rectangle 3">
            <a:extLst>
              <a:ext uri="{FF2B5EF4-FFF2-40B4-BE49-F238E27FC236}">
                <a16:creationId xmlns:a16="http://schemas.microsoft.com/office/drawing/2014/main" id="{5FC717B6-6065-D4C9-DAC4-36D3EF968847}"/>
              </a:ext>
            </a:extLst>
          </p:cNvPr>
          <p:cNvSpPr/>
          <p:nvPr/>
        </p:nvSpPr>
        <p:spPr>
          <a:xfrm>
            <a:off x="6125914" y="1767773"/>
            <a:ext cx="4944177" cy="1724417"/>
          </a:xfrm>
          <a:prstGeom prst="rect">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466344">
              <a:spcAft>
                <a:spcPts val="600"/>
              </a:spcAft>
            </a:pPr>
            <a:r>
              <a:rPr lang="en-US" sz="2000" kern="1200" dirty="0">
                <a:latin typeface="+mn-lt"/>
                <a:ea typeface="+mn-ea"/>
                <a:cs typeface="+mn-cs"/>
              </a:rPr>
              <a:t>PLAGIARISM</a:t>
            </a:r>
            <a:endParaRPr lang="en-US" sz="2000" kern="1200" dirty="0">
              <a:latin typeface="+mn-lt"/>
            </a:endParaRPr>
          </a:p>
          <a:p>
            <a:pPr algn="ctr" defTabSz="466344">
              <a:spcAft>
                <a:spcPts val="600"/>
              </a:spcAft>
            </a:pPr>
            <a:r>
              <a:rPr lang="en-US" sz="2000" kern="1200" dirty="0">
                <a:latin typeface="+mn-lt"/>
                <a:ea typeface="+mn-lt"/>
                <a:cs typeface="+mn-lt"/>
              </a:rPr>
              <a:t>"Passing someone else's work off as your own"</a:t>
            </a:r>
            <a:endParaRPr lang="en-US" sz="2000" dirty="0"/>
          </a:p>
        </p:txBody>
      </p:sp>
      <p:sp>
        <p:nvSpPr>
          <p:cNvPr id="5" name="Oval 4">
            <a:extLst>
              <a:ext uri="{FF2B5EF4-FFF2-40B4-BE49-F238E27FC236}">
                <a16:creationId xmlns:a16="http://schemas.microsoft.com/office/drawing/2014/main" id="{FDD5ADFF-42A7-23B7-3783-37739136F7A9}"/>
              </a:ext>
            </a:extLst>
          </p:cNvPr>
          <p:cNvSpPr/>
          <p:nvPr/>
        </p:nvSpPr>
        <p:spPr>
          <a:xfrm>
            <a:off x="7054346" y="3758111"/>
            <a:ext cx="3176524" cy="21919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defTabSz="466344">
              <a:spcAft>
                <a:spcPts val="600"/>
              </a:spcAft>
            </a:pPr>
            <a:r>
              <a:rPr lang="en-US" sz="2800" kern="1200" dirty="0">
                <a:latin typeface="+mn-lt"/>
                <a:ea typeface="+mn-ea"/>
                <a:cs typeface="+mn-cs"/>
              </a:rPr>
              <a:t>SERIOUS </a:t>
            </a:r>
            <a:endParaRPr lang="en-US" dirty="0"/>
          </a:p>
          <a:p>
            <a:pPr algn="ctr" defTabSz="466344">
              <a:spcAft>
                <a:spcPts val="600"/>
              </a:spcAft>
            </a:pPr>
            <a:r>
              <a:rPr lang="en-US" sz="2800" kern="1200" dirty="0">
                <a:latin typeface="+mn-lt"/>
                <a:ea typeface="+mn-ea"/>
                <a:cs typeface="+mn-cs"/>
              </a:rPr>
              <a:t>ACADEMIC OFFENCE</a:t>
            </a:r>
            <a:r>
              <a:rPr lang="en-US" sz="2800" dirty="0"/>
              <a:t>!!</a:t>
            </a:r>
            <a:endParaRPr lang="en-US"/>
          </a:p>
        </p:txBody>
      </p:sp>
      <p:pic>
        <p:nvPicPr>
          <p:cNvPr id="9" name="Picture 7">
            <a:extLst>
              <a:ext uri="{FF2B5EF4-FFF2-40B4-BE49-F238E27FC236}">
                <a16:creationId xmlns:a16="http://schemas.microsoft.com/office/drawing/2014/main" id="{A71E44DB-31B3-9BC3-A751-89F4A6BA3991}"/>
              </a:ext>
            </a:extLst>
          </p:cNvPr>
          <p:cNvPicPr>
            <a:picLocks noChangeAspect="1"/>
          </p:cNvPicPr>
          <p:nvPr/>
        </p:nvPicPr>
        <p:blipFill>
          <a:blip r:embed="rId2"/>
          <a:stretch>
            <a:fillRect/>
          </a:stretch>
        </p:blipFill>
        <p:spPr>
          <a:xfrm>
            <a:off x="4854398" y="-4094"/>
            <a:ext cx="1124101" cy="1065706"/>
          </a:xfrm>
          <a:prstGeom prst="rect">
            <a:avLst/>
          </a:prstGeom>
        </p:spPr>
      </p:pic>
      <p:pic>
        <p:nvPicPr>
          <p:cNvPr id="3" name="Picture 7">
            <a:extLst>
              <a:ext uri="{FF2B5EF4-FFF2-40B4-BE49-F238E27FC236}">
                <a16:creationId xmlns:a16="http://schemas.microsoft.com/office/drawing/2014/main" id="{3BF15EF1-CA1D-4592-214D-ED9A145FF26F}"/>
              </a:ext>
            </a:extLst>
          </p:cNvPr>
          <p:cNvPicPr>
            <a:picLocks noChangeAspect="1"/>
          </p:cNvPicPr>
          <p:nvPr/>
        </p:nvPicPr>
        <p:blipFill>
          <a:blip r:embed="rId2"/>
          <a:stretch>
            <a:fillRect/>
          </a:stretch>
        </p:blipFill>
        <p:spPr>
          <a:xfrm>
            <a:off x="10745244" y="5535059"/>
            <a:ext cx="1124101" cy="1065706"/>
          </a:xfrm>
          <a:prstGeom prst="rect">
            <a:avLst/>
          </a:prstGeom>
        </p:spPr>
      </p:pic>
      <p:pic>
        <p:nvPicPr>
          <p:cNvPr id="6" name="Picture 7">
            <a:extLst>
              <a:ext uri="{FF2B5EF4-FFF2-40B4-BE49-F238E27FC236}">
                <a16:creationId xmlns:a16="http://schemas.microsoft.com/office/drawing/2014/main" id="{57A806F8-7ECA-E456-26D8-A3695CBD3B62}"/>
              </a:ext>
            </a:extLst>
          </p:cNvPr>
          <p:cNvPicPr>
            <a:picLocks noChangeAspect="1"/>
          </p:cNvPicPr>
          <p:nvPr/>
        </p:nvPicPr>
        <p:blipFill>
          <a:blip r:embed="rId2"/>
          <a:stretch>
            <a:fillRect/>
          </a:stretch>
        </p:blipFill>
        <p:spPr>
          <a:xfrm>
            <a:off x="4854397" y="5564367"/>
            <a:ext cx="1124101" cy="1065706"/>
          </a:xfrm>
          <a:prstGeom prst="rect">
            <a:avLst/>
          </a:prstGeom>
        </p:spPr>
      </p:pic>
    </p:spTree>
    <p:extLst>
      <p:ext uri="{BB962C8B-B14F-4D97-AF65-F5344CB8AC3E}">
        <p14:creationId xmlns:p14="http://schemas.microsoft.com/office/powerpoint/2010/main" val="176038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Man writing with brush">
            <a:extLst>
              <a:ext uri="{FF2B5EF4-FFF2-40B4-BE49-F238E27FC236}">
                <a16:creationId xmlns:a16="http://schemas.microsoft.com/office/drawing/2014/main" id="{2C187619-86F1-E9B2-6C29-756AC8820015}"/>
              </a:ext>
            </a:extLst>
          </p:cNvPr>
          <p:cNvPicPr>
            <a:picLocks noGrp="1" noChangeAspect="1"/>
          </p:cNvPicPr>
          <p:nvPr>
            <p:ph idx="1"/>
          </p:nvPr>
        </p:nvPicPr>
        <p:blipFill rotWithShape="1">
          <a:blip r:embed="rId2"/>
          <a:srcRect t="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FEBA74-2698-E89B-D94F-7D4BA431F3D8}"/>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Academic writing</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6841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BB434-6E41-CD0F-D6EB-9AB1FACFDA16}"/>
              </a:ext>
            </a:extLst>
          </p:cNvPr>
          <p:cNvSpPr>
            <a:spLocks noGrp="1"/>
          </p:cNvSpPr>
          <p:nvPr>
            <p:ph type="title"/>
          </p:nvPr>
        </p:nvSpPr>
        <p:spPr>
          <a:xfrm>
            <a:off x="761803" y="350196"/>
            <a:ext cx="4646904" cy="1624520"/>
          </a:xfrm>
        </p:spPr>
        <p:txBody>
          <a:bodyPr anchor="ctr">
            <a:normAutofit/>
          </a:bodyPr>
          <a:lstStyle/>
          <a:p>
            <a:r>
              <a:rPr lang="en-GB" sz="4000" dirty="0">
                <a:cs typeface="Calibri Light"/>
              </a:rPr>
              <a:t>Academic writing</a:t>
            </a:r>
            <a:endParaRPr lang="en-GB" sz="4000" dirty="0"/>
          </a:p>
        </p:txBody>
      </p:sp>
      <p:sp>
        <p:nvSpPr>
          <p:cNvPr id="3" name="Content Placeholder 2">
            <a:extLst>
              <a:ext uri="{FF2B5EF4-FFF2-40B4-BE49-F238E27FC236}">
                <a16:creationId xmlns:a16="http://schemas.microsoft.com/office/drawing/2014/main" id="{D6E8F6D8-D9A9-133B-8471-23CFD7C899C4}"/>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cs typeface="Calibri"/>
              </a:rPr>
              <a:t>What is academic writing?</a:t>
            </a:r>
          </a:p>
          <a:p>
            <a:r>
              <a:rPr lang="en-GB" sz="2000" dirty="0">
                <a:cs typeface="Calibri"/>
              </a:rPr>
              <a:t>What makes a good essay?</a:t>
            </a:r>
            <a:endParaRPr lang="en-GB" dirty="0"/>
          </a:p>
          <a:p>
            <a:r>
              <a:rPr lang="en-GB" sz="2000" dirty="0">
                <a:cs typeface="Calibri"/>
              </a:rPr>
              <a:t>How to structure your essay.</a:t>
            </a:r>
          </a:p>
          <a:p>
            <a:r>
              <a:rPr lang="en-GB" sz="2000" dirty="0">
                <a:cs typeface="Calibri"/>
              </a:rPr>
              <a:t>Types of writing styles</a:t>
            </a:r>
          </a:p>
          <a:p>
            <a:r>
              <a:rPr lang="en-GB" sz="2000" dirty="0">
                <a:cs typeface="Calibri"/>
              </a:rPr>
              <a:t>What is reading and writing critically?</a:t>
            </a:r>
          </a:p>
          <a:p>
            <a:r>
              <a:rPr lang="en-GB" sz="2000" dirty="0">
                <a:cs typeface="Calibri"/>
              </a:rPr>
              <a:t>How to read and write critically </a:t>
            </a:r>
          </a:p>
        </p:txBody>
      </p:sp>
      <p:pic>
        <p:nvPicPr>
          <p:cNvPr id="5" name="Picture 4" descr="Glasses on top of a book">
            <a:extLst>
              <a:ext uri="{FF2B5EF4-FFF2-40B4-BE49-F238E27FC236}">
                <a16:creationId xmlns:a16="http://schemas.microsoft.com/office/drawing/2014/main" id="{78CDBEF6-9495-50D8-DBBA-F32F10918E81}"/>
              </a:ext>
            </a:extLst>
          </p:cNvPr>
          <p:cNvPicPr>
            <a:picLocks noChangeAspect="1"/>
          </p:cNvPicPr>
          <p:nvPr/>
        </p:nvPicPr>
        <p:blipFill rotWithShape="1">
          <a:blip r:embed="rId2"/>
          <a:srcRect l="10109" r="30977" b="9"/>
          <a:stretch/>
        </p:blipFill>
        <p:spPr>
          <a:xfrm>
            <a:off x="6096000" y="1"/>
            <a:ext cx="6102825" cy="6858000"/>
          </a:xfrm>
          <a:prstGeom prst="rect">
            <a:avLst/>
          </a:prstGeom>
        </p:spPr>
      </p:pic>
    </p:spTree>
    <p:extLst>
      <p:ext uri="{BB962C8B-B14F-4D97-AF65-F5344CB8AC3E}">
        <p14:creationId xmlns:p14="http://schemas.microsoft.com/office/powerpoint/2010/main" val="2962358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75E1CB27-D422-87FD-A90C-36DEF6B6E26D}"/>
              </a:ext>
            </a:extLst>
          </p:cNvPr>
          <p:cNvPicPr>
            <a:picLocks noChangeAspect="1"/>
          </p:cNvPicPr>
          <p:nvPr/>
        </p:nvPicPr>
        <p:blipFill rotWithShape="1">
          <a:blip r:embed="rId2"/>
          <a:srcRect l="10174" r="1983" b="1"/>
          <a:stretch/>
        </p:blipFill>
        <p:spPr>
          <a:xfrm>
            <a:off x="-1" y="-2"/>
            <a:ext cx="6374929" cy="6858002"/>
          </a:xfrm>
          <a:prstGeom prst="rect">
            <a:avLst/>
          </a:prstGeom>
        </p:spPr>
      </p:pic>
      <p:sp>
        <p:nvSpPr>
          <p:cNvPr id="8" name="Content Placeholder 7">
            <a:extLst>
              <a:ext uri="{FF2B5EF4-FFF2-40B4-BE49-F238E27FC236}">
                <a16:creationId xmlns:a16="http://schemas.microsoft.com/office/drawing/2014/main" id="{5A55B1C9-E179-26A6-0DF5-7BCB0249051B}"/>
              </a:ext>
            </a:extLst>
          </p:cNvPr>
          <p:cNvSpPr>
            <a:spLocks noGrp="1"/>
          </p:cNvSpPr>
          <p:nvPr>
            <p:ph idx="1"/>
          </p:nvPr>
        </p:nvSpPr>
        <p:spPr>
          <a:xfrm>
            <a:off x="6700996" y="1872558"/>
            <a:ext cx="3968783" cy="2957383"/>
          </a:xfrm>
        </p:spPr>
        <p:txBody>
          <a:bodyPr vert="horz" lIns="91440" tIns="45720" rIns="91440" bIns="45720" rtlCol="0" anchor="ctr">
            <a:noAutofit/>
          </a:bodyPr>
          <a:lstStyle/>
          <a:p>
            <a:r>
              <a:rPr lang="en-US" sz="4000" dirty="0"/>
              <a:t>Not to forget that alongside these 4 types, we also have </a:t>
            </a:r>
            <a:r>
              <a:rPr lang="en-US" sz="4000" b="1" dirty="0"/>
              <a:t>reflective writing </a:t>
            </a:r>
            <a:r>
              <a:rPr lang="en-US" sz="4000" dirty="0"/>
              <a:t>within academia</a:t>
            </a:r>
          </a:p>
        </p:txBody>
      </p:sp>
    </p:spTree>
    <p:extLst>
      <p:ext uri="{BB962C8B-B14F-4D97-AF65-F5344CB8AC3E}">
        <p14:creationId xmlns:p14="http://schemas.microsoft.com/office/powerpoint/2010/main" val="2811695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9CB842-2136-C708-FE76-598B4B42644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 Descriptive writing VS Analytical writing</a:t>
            </a:r>
          </a:p>
        </p:txBody>
      </p:sp>
      <p:graphicFrame>
        <p:nvGraphicFramePr>
          <p:cNvPr id="5" name="Content Placeholder 4">
            <a:extLst>
              <a:ext uri="{FF2B5EF4-FFF2-40B4-BE49-F238E27FC236}">
                <a16:creationId xmlns:a16="http://schemas.microsoft.com/office/drawing/2014/main" id="{95FC8592-CC6F-DBAB-B7AA-C82441FAFC55}"/>
              </a:ext>
            </a:extLst>
          </p:cNvPr>
          <p:cNvGraphicFramePr>
            <a:graphicFrameLocks noGrp="1"/>
          </p:cNvGraphicFramePr>
          <p:nvPr>
            <p:ph idx="1"/>
          </p:nvPr>
        </p:nvGraphicFramePr>
        <p:xfrm>
          <a:off x="4038600" y="1174646"/>
          <a:ext cx="7188200" cy="4505322"/>
        </p:xfrm>
        <a:graphic>
          <a:graphicData uri="http://schemas.openxmlformats.org/drawingml/2006/table">
            <a:tbl>
              <a:tblPr firstRow="1" bandRow="1">
                <a:tableStyleId>{5C22544A-7EE6-4342-B048-85BDC9FD1C3A}</a:tableStyleId>
              </a:tblPr>
              <a:tblGrid>
                <a:gridCol w="3517490">
                  <a:extLst>
                    <a:ext uri="{9D8B030D-6E8A-4147-A177-3AD203B41FA5}">
                      <a16:colId xmlns:a16="http://schemas.microsoft.com/office/drawing/2014/main" val="2498173965"/>
                    </a:ext>
                  </a:extLst>
                </a:gridCol>
                <a:gridCol w="3670710">
                  <a:extLst>
                    <a:ext uri="{9D8B030D-6E8A-4147-A177-3AD203B41FA5}">
                      <a16:colId xmlns:a16="http://schemas.microsoft.com/office/drawing/2014/main" val="3906734970"/>
                    </a:ext>
                  </a:extLst>
                </a:gridCol>
              </a:tblGrid>
              <a:tr h="415664">
                <a:tc>
                  <a:txBody>
                    <a:bodyPr/>
                    <a:lstStyle/>
                    <a:p>
                      <a:pPr algn="l" fontAlgn="ctr"/>
                      <a:r>
                        <a:rPr lang="en-GB" sz="1600">
                          <a:effectLst/>
                        </a:rPr>
                        <a:t>Descriptive Writing</a:t>
                      </a:r>
                      <a:endParaRPr lang="en-GB" sz="1600" b="1">
                        <a:solidFill>
                          <a:srgbClr val="555555"/>
                        </a:solidFill>
                        <a:effectLst/>
                      </a:endParaRPr>
                    </a:p>
                  </a:txBody>
                  <a:tcPr marL="196997" marR="196997" marT="73874" marB="73874" anchor="ctr"/>
                </a:tc>
                <a:tc>
                  <a:txBody>
                    <a:bodyPr/>
                    <a:lstStyle/>
                    <a:p>
                      <a:pPr algn="l" fontAlgn="ctr"/>
                      <a:r>
                        <a:rPr lang="en-GB" sz="1600">
                          <a:effectLst/>
                        </a:rPr>
                        <a:t>Analytical writing</a:t>
                      </a:r>
                      <a:endParaRPr lang="en-GB" sz="1600" b="1">
                        <a:solidFill>
                          <a:srgbClr val="555555"/>
                        </a:solidFill>
                        <a:effectLst/>
                      </a:endParaRPr>
                    </a:p>
                  </a:txBody>
                  <a:tcPr marL="196997" marR="196997" marT="73874" marB="73874" anchor="ctr"/>
                </a:tc>
                <a:extLst>
                  <a:ext uri="{0D108BD9-81ED-4DB2-BD59-A6C34878D82A}">
                    <a16:rowId xmlns:a16="http://schemas.microsoft.com/office/drawing/2014/main" val="1538440767"/>
                  </a:ext>
                </a:extLst>
              </a:tr>
              <a:tr h="839207">
                <a:tc>
                  <a:txBody>
                    <a:bodyPr/>
                    <a:lstStyle/>
                    <a:p>
                      <a:pPr algn="l" fontAlgn="t"/>
                      <a:r>
                        <a:rPr lang="en-GB" sz="1600">
                          <a:effectLst/>
                        </a:rPr>
                        <a:t>States what happened (the event).</a:t>
                      </a:r>
                    </a:p>
                  </a:txBody>
                  <a:tcPr marL="196997" marR="196997" marT="49249" marB="49249"/>
                </a:tc>
                <a:tc>
                  <a:txBody>
                    <a:bodyPr/>
                    <a:lstStyle/>
                    <a:p>
                      <a:pPr algn="l" fontAlgn="t"/>
                      <a:r>
                        <a:rPr lang="en-GB" sz="1600">
                          <a:effectLst/>
                        </a:rPr>
                        <a:t>Explain what the impact of the event was (especially in relation to the research question/s).</a:t>
                      </a:r>
                    </a:p>
                  </a:txBody>
                  <a:tcPr marL="196997" marR="196997" marT="49249" marB="49249"/>
                </a:tc>
                <a:extLst>
                  <a:ext uri="{0D108BD9-81ED-4DB2-BD59-A6C34878D82A}">
                    <a16:rowId xmlns:a16="http://schemas.microsoft.com/office/drawing/2014/main" val="3073391389"/>
                  </a:ext>
                </a:extLst>
              </a:tr>
              <a:tr h="839207">
                <a:tc>
                  <a:txBody>
                    <a:bodyPr/>
                    <a:lstStyle/>
                    <a:p>
                      <a:pPr algn="l" fontAlgn="t"/>
                      <a:r>
                        <a:rPr lang="en-GB" sz="1600">
                          <a:effectLst/>
                        </a:rPr>
                        <a:t>Explains what a theory says.</a:t>
                      </a:r>
                    </a:p>
                  </a:txBody>
                  <a:tcPr marL="196997" marR="196997" marT="49249" marB="49249"/>
                </a:tc>
                <a:tc>
                  <a:txBody>
                    <a:bodyPr/>
                    <a:lstStyle/>
                    <a:p>
                      <a:pPr algn="l" fontAlgn="t"/>
                      <a:r>
                        <a:rPr lang="en-GB" sz="1600">
                          <a:effectLst/>
                        </a:rPr>
                        <a:t>Explains how this is relevant to the key issue(s) and research question(s).</a:t>
                      </a:r>
                    </a:p>
                  </a:txBody>
                  <a:tcPr marL="196997" marR="196997" marT="49249" marB="49249"/>
                </a:tc>
                <a:extLst>
                  <a:ext uri="{0D108BD9-81ED-4DB2-BD59-A6C34878D82A}">
                    <a16:rowId xmlns:a16="http://schemas.microsoft.com/office/drawing/2014/main" val="1745941063"/>
                  </a:ext>
                </a:extLst>
              </a:tr>
              <a:tr h="602811">
                <a:tc>
                  <a:txBody>
                    <a:bodyPr/>
                    <a:lstStyle/>
                    <a:p>
                      <a:pPr algn="l" fontAlgn="t"/>
                      <a:r>
                        <a:rPr lang="en-GB" sz="1600">
                          <a:effectLst/>
                        </a:rPr>
                        <a:t>Notes the methods used.</a:t>
                      </a:r>
                    </a:p>
                  </a:txBody>
                  <a:tcPr marL="196997" marR="196997" marT="49249" marB="49249"/>
                </a:tc>
                <a:tc>
                  <a:txBody>
                    <a:bodyPr/>
                    <a:lstStyle/>
                    <a:p>
                      <a:pPr algn="l" fontAlgn="t"/>
                      <a:r>
                        <a:rPr lang="en-GB" sz="1600">
                          <a:effectLst/>
                        </a:rPr>
                        <a:t>Explains whether these methods were relevant or not.</a:t>
                      </a:r>
                    </a:p>
                  </a:txBody>
                  <a:tcPr marL="196997" marR="196997" marT="49249" marB="49249"/>
                </a:tc>
                <a:extLst>
                  <a:ext uri="{0D108BD9-81ED-4DB2-BD59-A6C34878D82A}">
                    <a16:rowId xmlns:a16="http://schemas.microsoft.com/office/drawing/2014/main" val="2253793233"/>
                  </a:ext>
                </a:extLst>
              </a:tr>
              <a:tr h="602811">
                <a:tc>
                  <a:txBody>
                    <a:bodyPr/>
                    <a:lstStyle/>
                    <a:p>
                      <a:pPr algn="l" fontAlgn="t"/>
                      <a:r>
                        <a:rPr lang="en-GB" sz="1600">
                          <a:effectLst/>
                        </a:rPr>
                        <a:t>States what time/date something happened.</a:t>
                      </a:r>
                    </a:p>
                  </a:txBody>
                  <a:tcPr marL="196997" marR="196997" marT="49249" marB="49249"/>
                </a:tc>
                <a:tc>
                  <a:txBody>
                    <a:bodyPr/>
                    <a:lstStyle/>
                    <a:p>
                      <a:pPr algn="l" fontAlgn="t"/>
                      <a:r>
                        <a:rPr lang="en-GB" sz="1600">
                          <a:effectLst/>
                        </a:rPr>
                        <a:t>Explains why the timing is important/relevant.</a:t>
                      </a:r>
                    </a:p>
                  </a:txBody>
                  <a:tcPr marL="196997" marR="196997" marT="49249" marB="49249"/>
                </a:tc>
                <a:extLst>
                  <a:ext uri="{0D108BD9-81ED-4DB2-BD59-A6C34878D82A}">
                    <a16:rowId xmlns:a16="http://schemas.microsoft.com/office/drawing/2014/main" val="1655640734"/>
                  </a:ext>
                </a:extLst>
              </a:tr>
              <a:tr h="602811">
                <a:tc>
                  <a:txBody>
                    <a:bodyPr/>
                    <a:lstStyle/>
                    <a:p>
                      <a:pPr algn="l" fontAlgn="t"/>
                      <a:r>
                        <a:rPr lang="en-GB" sz="1600">
                          <a:effectLst/>
                        </a:rPr>
                        <a:t>Explains how something works.</a:t>
                      </a:r>
                    </a:p>
                  </a:txBody>
                  <a:tcPr marL="196997" marR="196997" marT="49249" marB="49249"/>
                </a:tc>
                <a:tc>
                  <a:txBody>
                    <a:bodyPr/>
                    <a:lstStyle/>
                    <a:p>
                      <a:pPr algn="l" fontAlgn="t"/>
                      <a:r>
                        <a:rPr lang="en-GB" sz="1600">
                          <a:effectLst/>
                        </a:rPr>
                        <a:t>Explains whether and why this is positive or negative.</a:t>
                      </a:r>
                    </a:p>
                  </a:txBody>
                  <a:tcPr marL="196997" marR="196997" marT="49249" marB="49249"/>
                </a:tc>
                <a:extLst>
                  <a:ext uri="{0D108BD9-81ED-4DB2-BD59-A6C34878D82A}">
                    <a16:rowId xmlns:a16="http://schemas.microsoft.com/office/drawing/2014/main" val="2223534542"/>
                  </a:ext>
                </a:extLst>
              </a:tr>
              <a:tr h="602811">
                <a:tc>
                  <a:txBody>
                    <a:bodyPr/>
                    <a:lstStyle/>
                    <a:p>
                      <a:pPr algn="l" fontAlgn="t"/>
                      <a:r>
                        <a:rPr lang="en-GB" sz="1600">
                          <a:effectLst/>
                        </a:rPr>
                        <a:t>Provides various pieces of information.</a:t>
                      </a:r>
                    </a:p>
                  </a:txBody>
                  <a:tcPr marL="196997" marR="196997" marT="49249" marB="49249"/>
                </a:tc>
                <a:tc>
                  <a:txBody>
                    <a:bodyPr/>
                    <a:lstStyle/>
                    <a:p>
                      <a:pPr algn="l" fontAlgn="t"/>
                      <a:r>
                        <a:rPr lang="en-GB" sz="1600">
                          <a:effectLst/>
                        </a:rPr>
                        <a:t>Draws a conclusion in relation to the various pieces of information.</a:t>
                      </a:r>
                    </a:p>
                  </a:txBody>
                  <a:tcPr marL="196997" marR="196997" marT="49249" marB="49249"/>
                </a:tc>
                <a:extLst>
                  <a:ext uri="{0D108BD9-81ED-4DB2-BD59-A6C34878D82A}">
                    <a16:rowId xmlns:a16="http://schemas.microsoft.com/office/drawing/2014/main" val="988601656"/>
                  </a:ext>
                </a:extLst>
              </a:tr>
            </a:tbl>
          </a:graphicData>
        </a:graphic>
      </p:graphicFrame>
    </p:spTree>
    <p:extLst>
      <p:ext uri="{BB962C8B-B14F-4D97-AF65-F5344CB8AC3E}">
        <p14:creationId xmlns:p14="http://schemas.microsoft.com/office/powerpoint/2010/main" val="21313587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4D7FADA-BA06-C0D0-AB54-3020B482A34E}"/>
              </a:ext>
            </a:extLst>
          </p:cNvPr>
          <p:cNvSpPr>
            <a:spLocks noGrp="1"/>
          </p:cNvSpPr>
          <p:nvPr>
            <p:ph type="title"/>
          </p:nvPr>
        </p:nvSpPr>
        <p:spPr>
          <a:xfrm>
            <a:off x="804672" y="457200"/>
            <a:ext cx="10579608" cy="1188720"/>
          </a:xfrm>
        </p:spPr>
        <p:txBody>
          <a:bodyPr>
            <a:normAutofit/>
          </a:bodyPr>
          <a:lstStyle/>
          <a:p>
            <a:r>
              <a:rPr lang="en-GB" sz="4000">
                <a:solidFill>
                  <a:schemeClr val="tx2"/>
                </a:solidFill>
              </a:rPr>
              <a:t>Paraphrasing....</a:t>
            </a:r>
          </a:p>
        </p:txBody>
      </p:sp>
      <p:grpSp>
        <p:nvGrpSpPr>
          <p:cNvPr id="14" name="Group 13">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5" name="Freeform: Shape 14">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 name="Group 19">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1" name="Freeform: Shape 20">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27120E83-520D-1B2F-3627-BA676A129D39}"/>
              </a:ext>
            </a:extLst>
          </p:cNvPr>
          <p:cNvGraphicFramePr>
            <a:graphicFrameLocks noGrp="1"/>
          </p:cNvGraphicFramePr>
          <p:nvPr>
            <p:ph idx="1"/>
            <p:extLst>
              <p:ext uri="{D42A27DB-BD31-4B8C-83A1-F6EECF244321}">
                <p14:modId xmlns:p14="http://schemas.microsoft.com/office/powerpoint/2010/main" val="283992052"/>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01177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DB6C63-9559-CD37-7126-8F3A9BDA071E}"/>
              </a:ext>
            </a:extLst>
          </p:cNvPr>
          <p:cNvSpPr>
            <a:spLocks noGrp="1"/>
          </p:cNvSpPr>
          <p:nvPr>
            <p:ph type="title"/>
          </p:nvPr>
        </p:nvSpPr>
        <p:spPr>
          <a:xfrm>
            <a:off x="640080" y="4777739"/>
            <a:ext cx="3418990" cy="1412119"/>
          </a:xfrm>
        </p:spPr>
        <p:txBody>
          <a:bodyPr vert="horz" lIns="91440" tIns="45720" rIns="91440" bIns="45720" rtlCol="0" anchor="ctr">
            <a:normAutofit/>
          </a:bodyPr>
          <a:lstStyle/>
          <a:p>
            <a:r>
              <a:rPr lang="en-US" sz="4800"/>
              <a:t>In- text citations</a:t>
            </a:r>
          </a:p>
        </p:txBody>
      </p:sp>
      <p:pic>
        <p:nvPicPr>
          <p:cNvPr id="4" name="Picture 4" descr="Graphical user interface, application&#10;&#10;Description automatically generated">
            <a:extLst>
              <a:ext uri="{FF2B5EF4-FFF2-40B4-BE49-F238E27FC236}">
                <a16:creationId xmlns:a16="http://schemas.microsoft.com/office/drawing/2014/main" id="{6682979F-AC11-C99D-4598-D412A0430273}"/>
              </a:ext>
            </a:extLst>
          </p:cNvPr>
          <p:cNvPicPr>
            <a:picLocks noGrp="1" noChangeAspect="1"/>
          </p:cNvPicPr>
          <p:nvPr>
            <p:ph idx="1"/>
          </p:nvPr>
        </p:nvPicPr>
        <p:blipFill rotWithShape="1">
          <a:blip r:embed="rId2"/>
          <a:srcRect t="10819" b="26893"/>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5"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993D0F9-635E-B62C-A541-62D586BD23F5}"/>
              </a:ext>
            </a:extLst>
          </p:cNvPr>
          <p:cNvSpPr txBox="1"/>
          <p:nvPr/>
        </p:nvSpPr>
        <p:spPr>
          <a:xfrm>
            <a:off x="4654294" y="4777739"/>
            <a:ext cx="6897626" cy="139922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1200"/>
              <a:t>Used within your work to give knowledge to the author</a:t>
            </a:r>
          </a:p>
          <a:p>
            <a:pPr marL="285750"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Demonstrates credibility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Does not have to be at the end of the sentence</a:t>
            </a:r>
          </a:p>
          <a:p>
            <a:pPr marL="285750"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endParaRPr lang="en-US" sz="1200"/>
          </a:p>
        </p:txBody>
      </p:sp>
    </p:spTree>
    <p:extLst>
      <p:ext uri="{BB962C8B-B14F-4D97-AF65-F5344CB8AC3E}">
        <p14:creationId xmlns:p14="http://schemas.microsoft.com/office/powerpoint/2010/main" val="3465502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4">
            <a:extLst>
              <a:ext uri="{FF2B5EF4-FFF2-40B4-BE49-F238E27FC236}">
                <a16:creationId xmlns:a16="http://schemas.microsoft.com/office/drawing/2014/main" id="{8CF1C0F5-82EE-2A71-D1B4-D5139CD3F554}"/>
              </a:ext>
            </a:extLst>
          </p:cNvPr>
          <p:cNvPicPr>
            <a:picLocks noChangeAspect="1"/>
          </p:cNvPicPr>
          <p:nvPr/>
        </p:nvPicPr>
        <p:blipFill rotWithShape="1">
          <a:blip r:embed="rId2"/>
          <a:srcRect l="33495" r="29243" b="6250"/>
          <a:stretch/>
        </p:blipFill>
        <p:spPr>
          <a:xfrm>
            <a:off x="20" y="-2"/>
            <a:ext cx="4845848" cy="6858002"/>
          </a:xfrm>
          <a:prstGeom prst="rect">
            <a:avLst/>
          </a:prstGeom>
        </p:spPr>
      </p:pic>
      <p:sp>
        <p:nvSpPr>
          <p:cNvPr id="2" name="Title 1">
            <a:extLst>
              <a:ext uri="{FF2B5EF4-FFF2-40B4-BE49-F238E27FC236}">
                <a16:creationId xmlns:a16="http://schemas.microsoft.com/office/drawing/2014/main" id="{5CB2A902-3537-FE3C-0756-EA9BCC47B4E5}"/>
              </a:ext>
            </a:extLst>
          </p:cNvPr>
          <p:cNvSpPr>
            <a:spLocks noGrp="1"/>
          </p:cNvSpPr>
          <p:nvPr>
            <p:ph type="title"/>
          </p:nvPr>
        </p:nvSpPr>
        <p:spPr>
          <a:xfrm>
            <a:off x="5606552" y="858982"/>
            <a:ext cx="4369757" cy="2129878"/>
          </a:xfrm>
        </p:spPr>
        <p:txBody>
          <a:bodyPr>
            <a:normAutofit/>
          </a:bodyPr>
          <a:lstStyle/>
          <a:p>
            <a:r>
              <a:rPr lang="en-GB" dirty="0"/>
              <a:t>Some examples...</a:t>
            </a:r>
          </a:p>
        </p:txBody>
      </p:sp>
      <p:sp>
        <p:nvSpPr>
          <p:cNvPr id="3" name="Content Placeholder 2">
            <a:extLst>
              <a:ext uri="{FF2B5EF4-FFF2-40B4-BE49-F238E27FC236}">
                <a16:creationId xmlns:a16="http://schemas.microsoft.com/office/drawing/2014/main" id="{53B9FAC0-833E-396C-AFFD-C0C1E7E907B2}"/>
              </a:ext>
            </a:extLst>
          </p:cNvPr>
          <p:cNvSpPr>
            <a:spLocks noGrp="1"/>
          </p:cNvSpPr>
          <p:nvPr>
            <p:ph idx="1"/>
          </p:nvPr>
        </p:nvSpPr>
        <p:spPr>
          <a:xfrm>
            <a:off x="5606552" y="2393772"/>
            <a:ext cx="5012796" cy="2544416"/>
          </a:xfrm>
        </p:spPr>
        <p:txBody>
          <a:bodyPr vert="horz" lIns="91440" tIns="45720" rIns="91440" bIns="45720" rtlCol="0" anchor="t">
            <a:normAutofit fontScale="92500"/>
          </a:bodyPr>
          <a:lstStyle/>
          <a:p>
            <a:pPr marL="342900" indent="-342900">
              <a:lnSpc>
                <a:spcPct val="100000"/>
              </a:lnSpc>
              <a:buChar char="•"/>
            </a:pPr>
            <a:r>
              <a:rPr lang="en-GB" dirty="0"/>
              <a:t>According to Evans (2020),</a:t>
            </a:r>
            <a:endParaRPr lang="en-GB"/>
          </a:p>
          <a:p>
            <a:pPr marL="342900" indent="-342900">
              <a:lnSpc>
                <a:spcPct val="100000"/>
              </a:lnSpc>
              <a:buChar char="•"/>
            </a:pPr>
            <a:r>
              <a:rPr lang="en-GB" dirty="0"/>
              <a:t>Jones (2018) argues/ states/ stresses/ refers/ points/ directs</a:t>
            </a:r>
            <a:endParaRPr lang="en-GB"/>
          </a:p>
          <a:p>
            <a:pPr marL="342900" indent="-342900">
              <a:lnSpc>
                <a:spcPct val="100000"/>
              </a:lnSpc>
              <a:buChar char="•"/>
            </a:pPr>
            <a:r>
              <a:rPr lang="en-GB" dirty="0"/>
              <a:t>The trust of the public is fundamental within today's policing (Edwards, 2021).</a:t>
            </a:r>
            <a:endParaRPr lang="en-GB"/>
          </a:p>
          <a:p>
            <a:pPr marL="342900" indent="-342900">
              <a:lnSpc>
                <a:spcPct val="100000"/>
              </a:lnSpc>
              <a:buChar char="•"/>
            </a:pPr>
            <a:r>
              <a:rPr lang="en-GB" dirty="0"/>
              <a:t>The College of Policing (2019) states.....</a:t>
            </a:r>
            <a:endParaRPr lang="en-GB"/>
          </a:p>
        </p:txBody>
      </p:sp>
    </p:spTree>
    <p:extLst>
      <p:ext uri="{BB962C8B-B14F-4D97-AF65-F5344CB8AC3E}">
        <p14:creationId xmlns:p14="http://schemas.microsoft.com/office/powerpoint/2010/main" val="2288368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695D6-AD8C-3EA9-DB4F-76827CFAB752}"/>
              </a:ext>
            </a:extLst>
          </p:cNvPr>
          <p:cNvSpPr>
            <a:spLocks noGrp="1"/>
          </p:cNvSpPr>
          <p:nvPr>
            <p:ph type="title"/>
          </p:nvPr>
        </p:nvSpPr>
        <p:spPr/>
        <p:txBody>
          <a:bodyPr/>
          <a:lstStyle/>
          <a:p>
            <a:r>
              <a:rPr lang="en-GB" dirty="0"/>
              <a:t>In- text citation of a book</a:t>
            </a:r>
          </a:p>
        </p:txBody>
      </p:sp>
      <p:pic>
        <p:nvPicPr>
          <p:cNvPr id="4" name="Picture 4" descr="A picture containing diagram&#10;&#10;Description automatically generated">
            <a:extLst>
              <a:ext uri="{FF2B5EF4-FFF2-40B4-BE49-F238E27FC236}">
                <a16:creationId xmlns:a16="http://schemas.microsoft.com/office/drawing/2014/main" id="{0C9AB79C-64D1-7B69-023E-46DE400EB7E9}"/>
              </a:ext>
            </a:extLst>
          </p:cNvPr>
          <p:cNvPicPr>
            <a:picLocks noGrp="1" noChangeAspect="1"/>
          </p:cNvPicPr>
          <p:nvPr>
            <p:ph idx="1"/>
          </p:nvPr>
        </p:nvPicPr>
        <p:blipFill>
          <a:blip r:embed="rId2"/>
          <a:stretch>
            <a:fillRect/>
          </a:stretch>
        </p:blipFill>
        <p:spPr>
          <a:xfrm>
            <a:off x="2141381" y="2172058"/>
            <a:ext cx="7324247" cy="3997512"/>
          </a:xfrm>
        </p:spPr>
      </p:pic>
    </p:spTree>
    <p:extLst>
      <p:ext uri="{BB962C8B-B14F-4D97-AF65-F5344CB8AC3E}">
        <p14:creationId xmlns:p14="http://schemas.microsoft.com/office/powerpoint/2010/main" val="4247915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940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phical user interface&#10;&#10;Description automatically generated">
            <a:extLst>
              <a:ext uri="{FF2B5EF4-FFF2-40B4-BE49-F238E27FC236}">
                <a16:creationId xmlns:a16="http://schemas.microsoft.com/office/drawing/2014/main" id="{59567112-7D52-7452-26FF-1A407F0BECAC}"/>
              </a:ext>
            </a:extLst>
          </p:cNvPr>
          <p:cNvPicPr>
            <a:picLocks noGrp="1" noChangeAspect="1"/>
          </p:cNvPicPr>
          <p:nvPr>
            <p:ph idx="1"/>
          </p:nvPr>
        </p:nvPicPr>
        <p:blipFill>
          <a:blip r:embed="rId2"/>
          <a:stretch>
            <a:fillRect/>
          </a:stretch>
        </p:blipFill>
        <p:spPr>
          <a:xfrm>
            <a:off x="643467" y="1357038"/>
            <a:ext cx="10905066" cy="4143924"/>
          </a:xfrm>
          <a:prstGeom prst="rect">
            <a:avLst/>
          </a:prstGeom>
        </p:spPr>
      </p:pic>
    </p:spTree>
    <p:extLst>
      <p:ext uri="{BB962C8B-B14F-4D97-AF65-F5344CB8AC3E}">
        <p14:creationId xmlns:p14="http://schemas.microsoft.com/office/powerpoint/2010/main" val="39585989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AE81D-D4E7-793D-D9F5-B283ED638766}"/>
              </a:ext>
            </a:extLst>
          </p:cNvPr>
          <p:cNvSpPr>
            <a:spLocks noGrp="1"/>
          </p:cNvSpPr>
          <p:nvPr>
            <p:ph type="title"/>
          </p:nvPr>
        </p:nvSpPr>
        <p:spPr>
          <a:xfrm>
            <a:off x="6788582" y="858983"/>
            <a:ext cx="3968783" cy="2021378"/>
          </a:xfrm>
        </p:spPr>
        <p:txBody>
          <a:bodyPr>
            <a:normAutofit/>
          </a:bodyPr>
          <a:lstStyle/>
          <a:p>
            <a:r>
              <a:rPr lang="en-GB" sz="4800" dirty="0"/>
              <a:t>Reference list </a:t>
            </a:r>
          </a:p>
        </p:txBody>
      </p:sp>
      <p:sp>
        <p:nvSpPr>
          <p:cNvPr id="3" name="Content Placeholder 2">
            <a:extLst>
              <a:ext uri="{FF2B5EF4-FFF2-40B4-BE49-F238E27FC236}">
                <a16:creationId xmlns:a16="http://schemas.microsoft.com/office/drawing/2014/main" id="{9F5C14B5-1D73-5225-E1FE-1353EA9DD1D1}"/>
              </a:ext>
            </a:extLst>
          </p:cNvPr>
          <p:cNvSpPr>
            <a:spLocks noGrp="1"/>
          </p:cNvSpPr>
          <p:nvPr>
            <p:ph idx="1"/>
          </p:nvPr>
        </p:nvSpPr>
        <p:spPr>
          <a:xfrm>
            <a:off x="6788582" y="3282696"/>
            <a:ext cx="3968783" cy="2957383"/>
          </a:xfrm>
        </p:spPr>
        <p:txBody>
          <a:bodyPr vert="horz" lIns="91440" tIns="45720" rIns="91440" bIns="45720" rtlCol="0" anchor="ctr">
            <a:normAutofit/>
          </a:bodyPr>
          <a:lstStyle/>
          <a:p>
            <a:pPr marL="342900" indent="-342900">
              <a:buFont typeface="Wingdings" panose="020B0604020202020204" pitchFamily="34" charset="0"/>
              <a:buChar char="q"/>
            </a:pPr>
            <a:r>
              <a:rPr lang="en-GB" dirty="0"/>
              <a:t>At the end of your work</a:t>
            </a:r>
            <a:endParaRPr lang="en-US" dirty="0"/>
          </a:p>
          <a:p>
            <a:pPr marL="342900" indent="-342900">
              <a:buFont typeface="Wingdings" panose="020B0604020202020204" pitchFamily="34" charset="0"/>
              <a:buChar char="q"/>
            </a:pPr>
            <a:r>
              <a:rPr lang="en-GB" dirty="0"/>
              <a:t>In alphabetical order of author's surname</a:t>
            </a:r>
          </a:p>
          <a:p>
            <a:endParaRPr lang="en-GB" dirty="0"/>
          </a:p>
        </p:txBody>
      </p:sp>
      <p:sp>
        <p:nvSpPr>
          <p:cNvPr id="5" name="TextBox 4">
            <a:extLst>
              <a:ext uri="{FF2B5EF4-FFF2-40B4-BE49-F238E27FC236}">
                <a16:creationId xmlns:a16="http://schemas.microsoft.com/office/drawing/2014/main" id="{31EFF0D8-1DB7-B6AB-69CB-7E95AC0128D7}"/>
              </a:ext>
            </a:extLst>
          </p:cNvPr>
          <p:cNvSpPr txBox="1"/>
          <p:nvPr/>
        </p:nvSpPr>
        <p:spPr>
          <a:xfrm>
            <a:off x="548400" y="428400"/>
            <a:ext cx="5323200"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Calibri"/>
                <a:cs typeface="Calibri"/>
              </a:rPr>
              <a:t>Cottrell, S. (2019) </a:t>
            </a:r>
            <a:r>
              <a:rPr lang="en-GB" sz="1600" i="1" dirty="0">
                <a:latin typeface="Calibri"/>
                <a:cs typeface="Calibri"/>
              </a:rPr>
              <a:t>The study skills handbook. </a:t>
            </a:r>
            <a:r>
              <a:rPr lang="en-GB" sz="1600" dirty="0">
                <a:latin typeface="Calibri"/>
                <a:cs typeface="Calibri"/>
              </a:rPr>
              <a:t>5th </a:t>
            </a:r>
            <a:r>
              <a:rPr lang="en-GB" sz="1600" err="1">
                <a:latin typeface="Calibri"/>
                <a:cs typeface="Calibri"/>
              </a:rPr>
              <a:t>edn</a:t>
            </a:r>
            <a:r>
              <a:rPr lang="en-GB" sz="1600" dirty="0">
                <a:latin typeface="Calibri"/>
                <a:cs typeface="Calibri"/>
              </a:rPr>
              <a:t>. London: Red Globe Press</a:t>
            </a:r>
          </a:p>
          <a:p>
            <a:endParaRPr lang="en-GB" sz="1600" dirty="0"/>
          </a:p>
          <a:p>
            <a:r>
              <a:rPr lang="en-GB" sz="1600" dirty="0">
                <a:latin typeface="Calibri"/>
                <a:cs typeface="Calibri"/>
              </a:rPr>
              <a:t>Holford, A. (2022) </a:t>
            </a:r>
            <a:r>
              <a:rPr lang="en-GB" sz="1600" i="1" dirty="0">
                <a:latin typeface="Calibri"/>
                <a:cs typeface="Calibri"/>
              </a:rPr>
              <a:t>Student loans: would a graduate tax be a better option? </a:t>
            </a:r>
            <a:r>
              <a:rPr lang="en-GB" sz="1600" dirty="0">
                <a:latin typeface="Calibri"/>
                <a:cs typeface="Calibri"/>
              </a:rPr>
              <a:t>Available at: </a:t>
            </a:r>
            <a:r>
              <a:rPr lang="en-GB" sz="1600" dirty="0">
                <a:latin typeface="Calibri"/>
                <a:cs typeface="Calibri"/>
                <a:hlinkClick r:id="rId2"/>
              </a:rPr>
              <a:t>https://theconversation.com/student-loans-would-a-graduate-tax-be-a-better-option-179253</a:t>
            </a:r>
            <a:r>
              <a:rPr lang="en-GB" sz="1600" dirty="0">
                <a:latin typeface="Calibri"/>
                <a:cs typeface="Calibri"/>
              </a:rPr>
              <a:t> (Accessed: 26 May 2022).</a:t>
            </a:r>
          </a:p>
          <a:p>
            <a:endParaRPr lang="en-GB" sz="1600" dirty="0"/>
          </a:p>
          <a:p>
            <a:r>
              <a:rPr lang="en-GB" sz="1600" dirty="0">
                <a:latin typeface="Calibri"/>
                <a:cs typeface="Calibri"/>
              </a:rPr>
              <a:t>‘Papa’(2022) </a:t>
            </a:r>
            <a:r>
              <a:rPr lang="en-GB" sz="1600" i="1" dirty="0">
                <a:latin typeface="Calibri"/>
                <a:cs typeface="Calibri"/>
              </a:rPr>
              <a:t>Stranger Things, </a:t>
            </a:r>
            <a:r>
              <a:rPr lang="en-GB" sz="1600" dirty="0">
                <a:latin typeface="Calibri"/>
                <a:cs typeface="Calibri"/>
              </a:rPr>
              <a:t>season 4, episode 8. Netflix. Available at: </a:t>
            </a:r>
            <a:r>
              <a:rPr lang="en-GB" sz="1600" dirty="0">
                <a:latin typeface="Calibri"/>
                <a:cs typeface="Calibri"/>
                <a:hlinkClick r:id="rId3"/>
              </a:rPr>
              <a:t>https://www.netflix.com/gb/title/80057281</a:t>
            </a:r>
            <a:r>
              <a:rPr lang="en-GB" sz="1600" dirty="0">
                <a:latin typeface="Calibri"/>
                <a:cs typeface="Calibri"/>
              </a:rPr>
              <a:t> (Accessed: 20 Oct 2022).</a:t>
            </a:r>
          </a:p>
          <a:p>
            <a:endParaRPr lang="en-GB" sz="1600" dirty="0"/>
          </a:p>
          <a:p>
            <a:r>
              <a:rPr lang="en-GB" sz="1600" dirty="0">
                <a:latin typeface="Calibri"/>
                <a:cs typeface="Calibri"/>
              </a:rPr>
              <a:t>Pascoe, K.M., Waterhouse-Bradley, B., and McGinn, T. (2021) 'Systematic literature searching in social work: a practical guide with database appraisal’, </a:t>
            </a:r>
            <a:r>
              <a:rPr lang="en-GB" sz="1600" i="1" dirty="0">
                <a:latin typeface="Calibri"/>
                <a:cs typeface="Calibri"/>
              </a:rPr>
              <a:t>Research on Social Work Practice</a:t>
            </a:r>
            <a:r>
              <a:rPr lang="en-GB" sz="1600" dirty="0">
                <a:latin typeface="Calibri"/>
                <a:cs typeface="Calibri"/>
              </a:rPr>
              <a:t>, 31(5), pp. 541–551. Available at: doi:10.1177/1049731520986857</a:t>
            </a:r>
          </a:p>
          <a:p>
            <a:endParaRPr lang="en-GB" sz="1600" dirty="0"/>
          </a:p>
          <a:p>
            <a:r>
              <a:rPr lang="en-GB" sz="1600" dirty="0">
                <a:latin typeface="Calibri"/>
                <a:cs typeface="Calibri"/>
              </a:rPr>
              <a:t>Thompson, P. (2017) 'Communication technology use and study skills', </a:t>
            </a:r>
            <a:r>
              <a:rPr lang="en-GB" sz="1600" i="1" dirty="0">
                <a:latin typeface="Calibri"/>
                <a:cs typeface="Calibri"/>
              </a:rPr>
              <a:t>Active Learning in Higher Education, </a:t>
            </a:r>
            <a:r>
              <a:rPr lang="en-GB" sz="1600" dirty="0">
                <a:latin typeface="Calibri"/>
                <a:cs typeface="Calibri"/>
              </a:rPr>
              <a:t>18(3), pp. 257-270. Available at: </a:t>
            </a:r>
            <a:r>
              <a:rPr lang="en-GB" sz="1600" err="1">
                <a:latin typeface="Calibri"/>
                <a:cs typeface="Calibri"/>
              </a:rPr>
              <a:t>doi</a:t>
            </a:r>
            <a:r>
              <a:rPr lang="en-GB" sz="1600" dirty="0">
                <a:latin typeface="Calibri"/>
                <a:cs typeface="Calibri"/>
              </a:rPr>
              <a:t>: 10.1177/1469787417715204</a:t>
            </a:r>
          </a:p>
        </p:txBody>
      </p:sp>
    </p:spTree>
    <p:extLst>
      <p:ext uri="{BB962C8B-B14F-4D97-AF65-F5344CB8AC3E}">
        <p14:creationId xmlns:p14="http://schemas.microsoft.com/office/powerpoint/2010/main" val="30387562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39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 application&#10;&#10;Description automatically generated">
            <a:extLst>
              <a:ext uri="{FF2B5EF4-FFF2-40B4-BE49-F238E27FC236}">
                <a16:creationId xmlns:a16="http://schemas.microsoft.com/office/drawing/2014/main" id="{7B50AFAC-3E5B-E564-5989-F4AF78B79E86}"/>
              </a:ext>
            </a:extLst>
          </p:cNvPr>
          <p:cNvPicPr>
            <a:picLocks noGrp="1" noChangeAspect="1"/>
          </p:cNvPicPr>
          <p:nvPr>
            <p:ph idx="1"/>
          </p:nvPr>
        </p:nvPicPr>
        <p:blipFill>
          <a:blip r:embed="rId2"/>
          <a:stretch>
            <a:fillRect/>
          </a:stretch>
        </p:blipFill>
        <p:spPr>
          <a:xfrm>
            <a:off x="643467" y="1288881"/>
            <a:ext cx="10905066" cy="4280238"/>
          </a:xfrm>
          <a:prstGeom prst="rect">
            <a:avLst/>
          </a:prstGeom>
        </p:spPr>
      </p:pic>
    </p:spTree>
    <p:extLst>
      <p:ext uri="{BB962C8B-B14F-4D97-AF65-F5344CB8AC3E}">
        <p14:creationId xmlns:p14="http://schemas.microsoft.com/office/powerpoint/2010/main" val="24113175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C16F7-1C2D-3A88-1E21-C038F21DA587}"/>
              </a:ext>
            </a:extLst>
          </p:cNvPr>
          <p:cNvSpPr>
            <a:spLocks noGrp="1"/>
          </p:cNvSpPr>
          <p:nvPr>
            <p:ph type="title"/>
          </p:nvPr>
        </p:nvSpPr>
        <p:spPr/>
        <p:txBody>
          <a:bodyPr/>
          <a:lstStyle/>
          <a:p>
            <a:r>
              <a:rPr lang="en-GB" dirty="0">
                <a:cs typeface="Calibri Light"/>
              </a:rPr>
              <a:t>Spot the mistake....</a:t>
            </a:r>
            <a:endParaRPr lang="en-GB" dirty="0"/>
          </a:p>
        </p:txBody>
      </p:sp>
      <p:sp>
        <p:nvSpPr>
          <p:cNvPr id="3" name="Content Placeholder 2">
            <a:extLst>
              <a:ext uri="{FF2B5EF4-FFF2-40B4-BE49-F238E27FC236}">
                <a16:creationId xmlns:a16="http://schemas.microsoft.com/office/drawing/2014/main" id="{1D24B6C0-3CD4-255C-3B21-F2726EC79BFD}"/>
              </a:ext>
            </a:extLst>
          </p:cNvPr>
          <p:cNvSpPr>
            <a:spLocks noGrp="1"/>
          </p:cNvSpPr>
          <p:nvPr>
            <p:ph idx="1"/>
          </p:nvPr>
        </p:nvSpPr>
        <p:spPr/>
        <p:txBody>
          <a:bodyPr vert="horz" lIns="91440" tIns="45720" rIns="91440" bIns="45720" rtlCol="0" anchor="t">
            <a:normAutofit/>
          </a:bodyPr>
          <a:lstStyle/>
          <a:p>
            <a:r>
              <a:rPr lang="en-GB" dirty="0">
                <a:cs typeface="Calibri"/>
              </a:rPr>
              <a:t>Jones, Debbie (2023) How to reference correctly. Available at: </a:t>
            </a:r>
            <a:r>
              <a:rPr lang="en-GB" dirty="0">
                <a:cs typeface="Calibri"/>
                <a:hlinkClick r:id="rId2"/>
              </a:rPr>
              <a:t>www.howtoreferencecorrectly.com</a:t>
            </a:r>
            <a:r>
              <a:rPr lang="en-GB" dirty="0">
                <a:cs typeface="Calibri"/>
              </a:rPr>
              <a:t> Accessed on: Tuesday 22nd July 2023</a:t>
            </a:r>
            <a:endParaRPr lang="en-US" dirty="0"/>
          </a:p>
          <a:p>
            <a:pPr marL="0" indent="0">
              <a:buNone/>
            </a:pPr>
            <a:endParaRPr lang="en-GB" dirty="0">
              <a:cs typeface="Calibri"/>
            </a:endParaRPr>
          </a:p>
          <a:p>
            <a:r>
              <a:rPr lang="en-GB" dirty="0">
                <a:cs typeface="Calibri"/>
              </a:rPr>
              <a:t>McMillan E (2022) The power of reflection. 2nd ed. Penguin publication. London</a:t>
            </a:r>
          </a:p>
          <a:p>
            <a:endParaRPr lang="en-GB" dirty="0">
              <a:cs typeface="Calibri"/>
            </a:endParaRPr>
          </a:p>
          <a:p>
            <a:r>
              <a:rPr lang="en-GB" dirty="0">
                <a:cs typeface="Calibri"/>
              </a:rPr>
              <a:t>Smith. The critical thinker. </a:t>
            </a:r>
            <a:r>
              <a:rPr lang="en-GB" dirty="0">
                <a:cs typeface="Calibri"/>
                <a:hlinkClick r:id="rId3"/>
              </a:rPr>
              <a:t>www.criticalthinker.co.uk</a:t>
            </a:r>
            <a:r>
              <a:rPr lang="en-GB" dirty="0">
                <a:cs typeface="Calibri"/>
              </a:rPr>
              <a:t> (2023) Accessed on: 3 July 2022</a:t>
            </a:r>
          </a:p>
        </p:txBody>
      </p:sp>
    </p:spTree>
    <p:extLst>
      <p:ext uri="{BB962C8B-B14F-4D97-AF65-F5344CB8AC3E}">
        <p14:creationId xmlns:p14="http://schemas.microsoft.com/office/powerpoint/2010/main" val="17862880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F4F04-044B-97C1-5365-010CFFA74C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B2BAEE-E251-CFBB-5157-C74E7EC1B02F}"/>
              </a:ext>
            </a:extLst>
          </p:cNvPr>
          <p:cNvSpPr>
            <a:spLocks noGrp="1"/>
          </p:cNvSpPr>
          <p:nvPr>
            <p:ph idx="1"/>
          </p:nvPr>
        </p:nvSpPr>
        <p:spPr/>
        <p:txBody>
          <a:bodyPr vert="horz" lIns="91440" tIns="45720" rIns="91440" bIns="45720" rtlCol="0" anchor="t">
            <a:normAutofit/>
          </a:bodyPr>
          <a:lstStyle/>
          <a:p>
            <a:r>
              <a:rPr lang="en-GB" b="1" dirty="0"/>
              <a:t>Referencing a book</a:t>
            </a:r>
          </a:p>
          <a:p>
            <a:endParaRPr lang="en-GB" dirty="0"/>
          </a:p>
        </p:txBody>
      </p:sp>
      <p:pic>
        <p:nvPicPr>
          <p:cNvPr id="4" name="Picture 4">
            <a:extLst>
              <a:ext uri="{FF2B5EF4-FFF2-40B4-BE49-F238E27FC236}">
                <a16:creationId xmlns:a16="http://schemas.microsoft.com/office/drawing/2014/main" id="{49C9C3E8-315A-6FD9-28F5-46F1038DE8BB}"/>
              </a:ext>
            </a:extLst>
          </p:cNvPr>
          <p:cNvPicPr>
            <a:picLocks noChangeAspect="1"/>
          </p:cNvPicPr>
          <p:nvPr/>
        </p:nvPicPr>
        <p:blipFill>
          <a:blip r:embed="rId2"/>
          <a:stretch>
            <a:fillRect/>
          </a:stretch>
        </p:blipFill>
        <p:spPr>
          <a:xfrm>
            <a:off x="2131849" y="3426964"/>
            <a:ext cx="8156025" cy="2859382"/>
          </a:xfrm>
          <a:prstGeom prst="rect">
            <a:avLst/>
          </a:prstGeom>
        </p:spPr>
      </p:pic>
    </p:spTree>
    <p:extLst>
      <p:ext uri="{BB962C8B-B14F-4D97-AF65-F5344CB8AC3E}">
        <p14:creationId xmlns:p14="http://schemas.microsoft.com/office/powerpoint/2010/main" val="27821035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4" descr="Neat empty education desk">
            <a:extLst>
              <a:ext uri="{FF2B5EF4-FFF2-40B4-BE49-F238E27FC236}">
                <a16:creationId xmlns:a16="http://schemas.microsoft.com/office/drawing/2014/main" id="{DEAD2F41-481C-FDFB-0059-EEECA4AEAFD8}"/>
              </a:ext>
            </a:extLst>
          </p:cNvPr>
          <p:cNvPicPr>
            <a:picLocks noChangeAspect="1"/>
          </p:cNvPicPr>
          <p:nvPr/>
        </p:nvPicPr>
        <p:blipFill rotWithShape="1">
          <a:blip r:embed="rId2"/>
          <a:srcRect l="21213" r="11971" b="4"/>
          <a:stretch/>
        </p:blipFill>
        <p:spPr>
          <a:xfrm>
            <a:off x="1" y="10"/>
            <a:ext cx="6865165" cy="6857990"/>
          </a:xfrm>
          <a:custGeom>
            <a:avLst/>
            <a:gdLst/>
            <a:ahLst/>
            <a:cxnLst/>
            <a:rect l="l" t="t" r="r" b="b"/>
            <a:pathLst>
              <a:path w="6865165" h="6858000">
                <a:moveTo>
                  <a:pt x="0" y="0"/>
                </a:moveTo>
                <a:lnTo>
                  <a:pt x="6865165" y="0"/>
                </a:lnTo>
                <a:lnTo>
                  <a:pt x="6859621" y="22952"/>
                </a:lnTo>
                <a:cubicBezTo>
                  <a:pt x="6623056" y="1069835"/>
                  <a:pt x="6492240" y="2220824"/>
                  <a:pt x="6492240" y="3429001"/>
                </a:cubicBezTo>
                <a:cubicBezTo>
                  <a:pt x="6492240" y="4637179"/>
                  <a:pt x="6623056" y="5788167"/>
                  <a:pt x="6859621" y="6835050"/>
                </a:cubicBezTo>
                <a:lnTo>
                  <a:pt x="6865165" y="6858000"/>
                </a:lnTo>
                <a:lnTo>
                  <a:pt x="0" y="6858000"/>
                </a:lnTo>
                <a:close/>
              </a:path>
            </a:pathLst>
          </a:custGeom>
        </p:spPr>
      </p:pic>
      <p:sp>
        <p:nvSpPr>
          <p:cNvPr id="2" name="Title 1">
            <a:extLst>
              <a:ext uri="{FF2B5EF4-FFF2-40B4-BE49-F238E27FC236}">
                <a16:creationId xmlns:a16="http://schemas.microsoft.com/office/drawing/2014/main" id="{6244B68B-BCF2-4323-E4A6-0A5ABDB30B02}"/>
              </a:ext>
            </a:extLst>
          </p:cNvPr>
          <p:cNvSpPr>
            <a:spLocks noGrp="1"/>
          </p:cNvSpPr>
          <p:nvPr>
            <p:ph type="title"/>
          </p:nvPr>
        </p:nvSpPr>
        <p:spPr>
          <a:xfrm>
            <a:off x="7255564" y="914400"/>
            <a:ext cx="4485861" cy="1106556"/>
          </a:xfrm>
        </p:spPr>
        <p:txBody>
          <a:bodyPr anchor="b">
            <a:normAutofit/>
          </a:bodyPr>
          <a:lstStyle/>
          <a:p>
            <a:r>
              <a:rPr lang="en-GB" sz="3200">
                <a:cs typeface="Calibri Light"/>
              </a:rPr>
              <a:t>Academic writing styles</a:t>
            </a:r>
            <a:endParaRPr lang="en-US" sz="3200"/>
          </a:p>
        </p:txBody>
      </p:sp>
      <p:sp>
        <p:nvSpPr>
          <p:cNvPr id="16" name="Content Placeholder 2">
            <a:extLst>
              <a:ext uri="{FF2B5EF4-FFF2-40B4-BE49-F238E27FC236}">
                <a16:creationId xmlns:a16="http://schemas.microsoft.com/office/drawing/2014/main" id="{94D937BF-D753-8918-C426-1991EA7EF04E}"/>
              </a:ext>
            </a:extLst>
          </p:cNvPr>
          <p:cNvSpPr>
            <a:spLocks noGrp="1"/>
          </p:cNvSpPr>
          <p:nvPr>
            <p:ph idx="1"/>
          </p:nvPr>
        </p:nvSpPr>
        <p:spPr>
          <a:xfrm>
            <a:off x="7255563" y="2440100"/>
            <a:ext cx="4485861" cy="3834804"/>
          </a:xfrm>
        </p:spPr>
        <p:txBody>
          <a:bodyPr anchor="t">
            <a:normAutofit/>
          </a:bodyPr>
          <a:lstStyle/>
          <a:p>
            <a:endParaRPr lang="en-GB" sz="1800"/>
          </a:p>
        </p:txBody>
      </p:sp>
    </p:spTree>
    <p:extLst>
      <p:ext uri="{BB962C8B-B14F-4D97-AF65-F5344CB8AC3E}">
        <p14:creationId xmlns:p14="http://schemas.microsoft.com/office/powerpoint/2010/main" val="22941139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3D5E7-BB2B-F971-5DF5-623BBCF5E0D7}"/>
              </a:ext>
            </a:extLst>
          </p:cNvPr>
          <p:cNvSpPr>
            <a:spLocks noGrp="1"/>
          </p:cNvSpPr>
          <p:nvPr>
            <p:ph type="title"/>
          </p:nvPr>
        </p:nvSpPr>
        <p:spPr>
          <a:xfrm>
            <a:off x="589560" y="856180"/>
            <a:ext cx="4560584" cy="1128068"/>
          </a:xfrm>
        </p:spPr>
        <p:txBody>
          <a:bodyPr anchor="ctr">
            <a:normAutofit/>
          </a:bodyPr>
          <a:lstStyle/>
          <a:p>
            <a:r>
              <a:rPr lang="en-GB" sz="3700">
                <a:cs typeface="Calibri Light"/>
              </a:rPr>
              <a:t>Writing in the 1st person</a:t>
            </a:r>
          </a:p>
        </p:txBody>
      </p:sp>
      <p:sp>
        <p:nvSpPr>
          <p:cNvPr id="3" name="Content Placeholder 2">
            <a:extLst>
              <a:ext uri="{FF2B5EF4-FFF2-40B4-BE49-F238E27FC236}">
                <a16:creationId xmlns:a16="http://schemas.microsoft.com/office/drawing/2014/main" id="{CF3754D1-5A78-F2DA-A5B3-8864C6DE8740}"/>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endParaRPr lang="en-GB" sz="2000">
              <a:cs typeface="Calibri"/>
            </a:endParaRPr>
          </a:p>
          <a:p>
            <a:pPr marL="0" indent="0">
              <a:buNone/>
            </a:pPr>
            <a:r>
              <a:rPr lang="en-US" sz="2000" b="1" u="sng" dirty="0">
                <a:ea typeface="+mn-lt"/>
                <a:cs typeface="+mn-lt"/>
              </a:rPr>
              <a:t>What is First Person?</a:t>
            </a:r>
            <a:endParaRPr lang="en-GB" sz="2000" dirty="0">
              <a:cs typeface="Calibri"/>
            </a:endParaRPr>
          </a:p>
          <a:p>
            <a:r>
              <a:rPr lang="en-US" sz="2000" b="1" dirty="0">
                <a:latin typeface="Arial"/>
                <a:cs typeface="Arial"/>
              </a:rPr>
              <a:t>First person point of view:</a:t>
            </a:r>
            <a:r>
              <a:rPr lang="en-US" sz="2000" dirty="0">
                <a:latin typeface="Arial"/>
                <a:cs typeface="Arial"/>
              </a:rPr>
              <a:t> First person refers to the speaker. It uses the </a:t>
            </a:r>
            <a:r>
              <a:rPr lang="en-US" sz="2000" dirty="0">
                <a:latin typeface="Arial"/>
                <a:cs typeface="Arial"/>
                <a:hlinkClick r:id="rId2">
                  <a:extLst>
                    <a:ext uri="{A12FA001-AC4F-418D-AE19-62706E023703}">
                      <ahyp:hlinkClr xmlns:ahyp="http://schemas.microsoft.com/office/drawing/2018/hyperlinkcolor" val="tx"/>
                    </a:ext>
                  </a:extLst>
                </a:hlinkClick>
              </a:rPr>
              <a:t>subject pronoun</a:t>
            </a:r>
            <a:r>
              <a:rPr lang="en-US" sz="2000" dirty="0">
                <a:latin typeface="Arial"/>
                <a:cs typeface="Arial"/>
              </a:rPr>
              <a:t> “I” (unless plural).</a:t>
            </a:r>
            <a:endParaRPr lang="en-GB" sz="2000" dirty="0">
              <a:cs typeface="Calibri"/>
            </a:endParaRPr>
          </a:p>
          <a:p>
            <a:r>
              <a:rPr lang="en-US" sz="2000" b="1" dirty="0">
                <a:latin typeface="Arial"/>
                <a:cs typeface="Arial"/>
              </a:rPr>
              <a:t>First Person Example:       </a:t>
            </a:r>
            <a:endParaRPr lang="en-GB" sz="2000" dirty="0">
              <a:cs typeface="Calibri"/>
            </a:endParaRPr>
          </a:p>
          <a:p>
            <a:r>
              <a:rPr lang="en-US" sz="2000" dirty="0">
                <a:latin typeface="Arial"/>
                <a:cs typeface="Arial"/>
              </a:rPr>
              <a:t>I found time to study.</a:t>
            </a:r>
          </a:p>
          <a:p>
            <a:r>
              <a:rPr lang="en-US" sz="2000" dirty="0">
                <a:latin typeface="Arial"/>
                <a:cs typeface="Arial"/>
              </a:rPr>
              <a:t>In this example, “I” am the speaker. This is first person.</a:t>
            </a:r>
            <a:endParaRPr lang="en-GB" sz="2000" dirty="0">
              <a:cs typeface="Calibri"/>
            </a:endParaRPr>
          </a:p>
          <a:p>
            <a:r>
              <a:rPr lang="en-GB" sz="2000" dirty="0">
                <a:cs typeface="Calibri"/>
              </a:rPr>
              <a:t>Commonly used for reflective work</a:t>
            </a:r>
          </a:p>
        </p:txBody>
      </p:sp>
      <p:pic>
        <p:nvPicPr>
          <p:cNvPr id="5" name="Picture 4" descr="Glasses on top of a book">
            <a:extLst>
              <a:ext uri="{FF2B5EF4-FFF2-40B4-BE49-F238E27FC236}">
                <a16:creationId xmlns:a16="http://schemas.microsoft.com/office/drawing/2014/main" id="{E97F3EC6-850A-E468-494A-A8FA061DC3ED}"/>
              </a:ext>
            </a:extLst>
          </p:cNvPr>
          <p:cNvPicPr>
            <a:picLocks noChangeAspect="1"/>
          </p:cNvPicPr>
          <p:nvPr/>
        </p:nvPicPr>
        <p:blipFill rotWithShape="1">
          <a:blip r:embed="rId3"/>
          <a:srcRect l="3509" r="28148" b="-2"/>
          <a:stretch/>
        </p:blipFill>
        <p:spPr>
          <a:xfrm>
            <a:off x="5977788" y="799352"/>
            <a:ext cx="5425410" cy="5259296"/>
          </a:xfrm>
          <a:prstGeom prst="rect">
            <a:avLst/>
          </a:prstGeom>
        </p:spPr>
      </p:pic>
    </p:spTree>
    <p:extLst>
      <p:ext uri="{BB962C8B-B14F-4D97-AF65-F5344CB8AC3E}">
        <p14:creationId xmlns:p14="http://schemas.microsoft.com/office/powerpoint/2010/main" val="17819907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7C435-B42E-D53C-EE2C-DCB3ADEBD9D6}"/>
              </a:ext>
            </a:extLst>
          </p:cNvPr>
          <p:cNvSpPr>
            <a:spLocks noGrp="1"/>
          </p:cNvSpPr>
          <p:nvPr>
            <p:ph type="title"/>
          </p:nvPr>
        </p:nvSpPr>
        <p:spPr>
          <a:xfrm>
            <a:off x="589560" y="856180"/>
            <a:ext cx="4560584" cy="1128068"/>
          </a:xfrm>
        </p:spPr>
        <p:txBody>
          <a:bodyPr anchor="ctr">
            <a:normAutofit/>
          </a:bodyPr>
          <a:lstStyle/>
          <a:p>
            <a:r>
              <a:rPr lang="en-GB" sz="3700">
                <a:cs typeface="Calibri Light"/>
              </a:rPr>
              <a:t>Writing in the 2nd person</a:t>
            </a:r>
            <a:endParaRPr lang="en-GB" sz="3700"/>
          </a:p>
        </p:txBody>
      </p:sp>
      <p:sp>
        <p:nvSpPr>
          <p:cNvPr id="3" name="Content Placeholder 2">
            <a:extLst>
              <a:ext uri="{FF2B5EF4-FFF2-40B4-BE49-F238E27FC236}">
                <a16:creationId xmlns:a16="http://schemas.microsoft.com/office/drawing/2014/main" id="{9675DD7B-55EE-9AC9-83A5-90B8E1D05428}"/>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b="1" u="sng" dirty="0">
                <a:latin typeface="Arial Nova"/>
                <a:ea typeface="+mn-lt"/>
                <a:cs typeface="+mn-lt"/>
              </a:rPr>
              <a:t>What is Second Person?</a:t>
            </a:r>
            <a:endParaRPr lang="en-GB" sz="2000" b="1" u="sng" dirty="0">
              <a:latin typeface="Arial Nova"/>
              <a:cs typeface="Calibri" panose="020F0502020204030204"/>
            </a:endParaRPr>
          </a:p>
          <a:p>
            <a:r>
              <a:rPr lang="en-US" sz="2000" b="1" dirty="0">
                <a:latin typeface="Arial Nova"/>
                <a:cs typeface="Arial"/>
              </a:rPr>
              <a:t>Second person point of view: </a:t>
            </a:r>
            <a:r>
              <a:rPr lang="en-US" sz="2000" dirty="0">
                <a:latin typeface="Arial Nova"/>
                <a:cs typeface="Arial"/>
              </a:rPr>
              <a:t>Second person refers to the addressee. It uses the subject pronoun “you.”</a:t>
            </a:r>
            <a:endParaRPr lang="en-GB" sz="2000" dirty="0">
              <a:latin typeface="Arial Nova"/>
            </a:endParaRPr>
          </a:p>
          <a:p>
            <a:r>
              <a:rPr lang="en-US" sz="2000" b="1" dirty="0">
                <a:latin typeface="Arial Nova"/>
                <a:cs typeface="Arial"/>
              </a:rPr>
              <a:t>Second Person Example:   </a:t>
            </a:r>
            <a:endParaRPr lang="en-GB" sz="2000" dirty="0">
              <a:latin typeface="Arial Nova"/>
            </a:endParaRPr>
          </a:p>
          <a:p>
            <a:r>
              <a:rPr lang="en-US" sz="2000" dirty="0">
                <a:latin typeface="Arial Nova"/>
                <a:cs typeface="Arial"/>
              </a:rPr>
              <a:t>You found time to study.</a:t>
            </a:r>
            <a:endParaRPr lang="en-GB" sz="2000" dirty="0">
              <a:latin typeface="Arial Nova"/>
            </a:endParaRPr>
          </a:p>
          <a:p>
            <a:r>
              <a:rPr lang="en-US" sz="2000" dirty="0">
                <a:latin typeface="Arial Nova"/>
                <a:cs typeface="Arial"/>
              </a:rPr>
              <a:t>In this example “you” is the addressee. The speaker is addressing “you.” This is second person.</a:t>
            </a:r>
            <a:endParaRPr lang="en-GB" sz="2000" dirty="0">
              <a:latin typeface="Arial Nova"/>
            </a:endParaRPr>
          </a:p>
          <a:p>
            <a:endParaRPr lang="en-GB" sz="2000">
              <a:cs typeface="Calibri"/>
            </a:endParaRPr>
          </a:p>
        </p:txBody>
      </p:sp>
      <p:pic>
        <p:nvPicPr>
          <p:cNvPr id="5" name="Picture 4" descr="Solo journey">
            <a:extLst>
              <a:ext uri="{FF2B5EF4-FFF2-40B4-BE49-F238E27FC236}">
                <a16:creationId xmlns:a16="http://schemas.microsoft.com/office/drawing/2014/main" id="{E33A5235-098E-B600-8B5D-E13840CEFF48}"/>
              </a:ext>
            </a:extLst>
          </p:cNvPr>
          <p:cNvPicPr>
            <a:picLocks noChangeAspect="1"/>
          </p:cNvPicPr>
          <p:nvPr/>
        </p:nvPicPr>
        <p:blipFill rotWithShape="1">
          <a:blip r:embed="rId2"/>
          <a:srcRect l="17102" r="5529"/>
          <a:stretch/>
        </p:blipFill>
        <p:spPr>
          <a:xfrm>
            <a:off x="5977788" y="799352"/>
            <a:ext cx="5425410" cy="5259296"/>
          </a:xfrm>
          <a:prstGeom prst="rect">
            <a:avLst/>
          </a:prstGeom>
        </p:spPr>
      </p:pic>
    </p:spTree>
    <p:extLst>
      <p:ext uri="{BB962C8B-B14F-4D97-AF65-F5344CB8AC3E}">
        <p14:creationId xmlns:p14="http://schemas.microsoft.com/office/powerpoint/2010/main" val="11486149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FA16-8BB7-B33B-71CD-0F80D9F4B831}"/>
              </a:ext>
            </a:extLst>
          </p:cNvPr>
          <p:cNvSpPr>
            <a:spLocks noGrp="1"/>
          </p:cNvSpPr>
          <p:nvPr>
            <p:ph type="title"/>
          </p:nvPr>
        </p:nvSpPr>
        <p:spPr>
          <a:xfrm>
            <a:off x="589560" y="856180"/>
            <a:ext cx="4560584" cy="1128068"/>
          </a:xfrm>
        </p:spPr>
        <p:txBody>
          <a:bodyPr anchor="ctr">
            <a:normAutofit/>
          </a:bodyPr>
          <a:lstStyle/>
          <a:p>
            <a:r>
              <a:rPr lang="en-GB" sz="3700">
                <a:cs typeface="Calibri Light"/>
              </a:rPr>
              <a:t>Writing in the 3rd person</a:t>
            </a:r>
            <a:endParaRPr lang="en-GB" sz="3700"/>
          </a:p>
        </p:txBody>
      </p:sp>
      <p:sp>
        <p:nvSpPr>
          <p:cNvPr id="3" name="Content Placeholder 2">
            <a:extLst>
              <a:ext uri="{FF2B5EF4-FFF2-40B4-BE49-F238E27FC236}">
                <a16:creationId xmlns:a16="http://schemas.microsoft.com/office/drawing/2014/main" id="{2D890AC5-5756-4BA4-CD25-271B31B0F589}"/>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1700" b="1" u="sng" dirty="0">
                <a:latin typeface="Arial Nova"/>
                <a:ea typeface="+mn-lt"/>
                <a:cs typeface="+mn-lt"/>
              </a:rPr>
              <a:t>What is Third Person?</a:t>
            </a:r>
            <a:endParaRPr lang="en-GB" sz="1700" dirty="0">
              <a:latin typeface="Arial Nova"/>
              <a:cs typeface="Calibri" panose="020F0502020204030204"/>
            </a:endParaRPr>
          </a:p>
          <a:p>
            <a:r>
              <a:rPr lang="en-US" sz="1700" b="1" dirty="0">
                <a:latin typeface="Arial Nova"/>
                <a:cs typeface="Arial"/>
              </a:rPr>
              <a:t>Third person point of view: </a:t>
            </a:r>
            <a:r>
              <a:rPr lang="en-US" sz="1700" dirty="0">
                <a:latin typeface="Arial Nova"/>
                <a:cs typeface="Arial"/>
              </a:rPr>
              <a:t>Third person refers to a third party individual. It uses the subject pronouns “he,” “she,” “it,” “they.”</a:t>
            </a:r>
            <a:endParaRPr lang="en-GB" sz="1700" dirty="0">
              <a:latin typeface="Arial Nova"/>
            </a:endParaRPr>
          </a:p>
          <a:p>
            <a:r>
              <a:rPr lang="en-US" sz="1700" b="1" dirty="0">
                <a:latin typeface="Arial Nova"/>
                <a:cs typeface="Arial"/>
              </a:rPr>
              <a:t>Third Person Example: </a:t>
            </a:r>
            <a:endParaRPr lang="en-GB" sz="1700" dirty="0">
              <a:latin typeface="Arial Nova"/>
            </a:endParaRPr>
          </a:p>
          <a:p>
            <a:r>
              <a:rPr lang="en-US" sz="1700" dirty="0">
                <a:latin typeface="Arial Nova"/>
                <a:cs typeface="Arial"/>
              </a:rPr>
              <a:t>The student found time to study.</a:t>
            </a:r>
          </a:p>
          <a:p>
            <a:r>
              <a:rPr lang="en-US" sz="1700" dirty="0">
                <a:latin typeface="Arial Nova"/>
                <a:cs typeface="Arial"/>
              </a:rPr>
              <a:t>In this example “the student” is the third party. The speaker is referring to him as the addressee. </a:t>
            </a:r>
          </a:p>
          <a:p>
            <a:r>
              <a:rPr lang="en-US" sz="1700" dirty="0">
                <a:latin typeface="Arial Nova"/>
                <a:cs typeface="Arial"/>
              </a:rPr>
              <a:t>Used in academic essays</a:t>
            </a:r>
          </a:p>
          <a:p>
            <a:pPr marL="0" indent="0">
              <a:buNone/>
            </a:pPr>
            <a:r>
              <a:rPr lang="en-US" sz="1700" dirty="0">
                <a:latin typeface="Arial Nova"/>
                <a:cs typeface="Arial"/>
              </a:rPr>
              <a:t>More info can be found on the factsheet on Moodle " 1st-2nd-3rd person fact sheet"</a:t>
            </a:r>
          </a:p>
          <a:p>
            <a:endParaRPr lang="en-GB" sz="1700">
              <a:latin typeface="Arial Nova"/>
              <a:cs typeface="Calibri"/>
            </a:endParaRPr>
          </a:p>
        </p:txBody>
      </p:sp>
      <p:pic>
        <p:nvPicPr>
          <p:cNvPr id="5" name="Picture 4" descr="Working space background">
            <a:extLst>
              <a:ext uri="{FF2B5EF4-FFF2-40B4-BE49-F238E27FC236}">
                <a16:creationId xmlns:a16="http://schemas.microsoft.com/office/drawing/2014/main" id="{5600B59E-ED46-6E6F-42FA-F890AAC00B46}"/>
              </a:ext>
            </a:extLst>
          </p:cNvPr>
          <p:cNvPicPr>
            <a:picLocks noChangeAspect="1"/>
          </p:cNvPicPr>
          <p:nvPr/>
        </p:nvPicPr>
        <p:blipFill rotWithShape="1">
          <a:blip r:embed="rId2"/>
          <a:srcRect l="31141" r="1" b="1"/>
          <a:stretch/>
        </p:blipFill>
        <p:spPr>
          <a:xfrm>
            <a:off x="5977788" y="799352"/>
            <a:ext cx="5425410" cy="5259296"/>
          </a:xfrm>
          <a:prstGeom prst="rect">
            <a:avLst/>
          </a:prstGeom>
        </p:spPr>
      </p:pic>
    </p:spTree>
    <p:extLst>
      <p:ext uri="{BB962C8B-B14F-4D97-AF65-F5344CB8AC3E}">
        <p14:creationId xmlns:p14="http://schemas.microsoft.com/office/powerpoint/2010/main" val="12194101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000" r="-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51012-FC46-4912-A0AA-3CFA2BA539B9}"/>
              </a:ext>
            </a:extLst>
          </p:cNvPr>
          <p:cNvSpPr>
            <a:spLocks noGrp="1"/>
          </p:cNvSpPr>
          <p:nvPr>
            <p:ph type="title"/>
          </p:nvPr>
        </p:nvSpPr>
        <p:spPr>
          <a:xfrm>
            <a:off x="1779864" y="2193721"/>
            <a:ext cx="8229600" cy="826316"/>
          </a:xfrm>
        </p:spPr>
        <p:txBody>
          <a:bodyPr>
            <a:normAutofit/>
          </a:bodyPr>
          <a:lstStyle/>
          <a:p>
            <a:r>
              <a:rPr lang="en-GB" sz="3600" dirty="0"/>
              <a:t>Essay structure</a:t>
            </a:r>
          </a:p>
        </p:txBody>
      </p:sp>
      <p:sp>
        <p:nvSpPr>
          <p:cNvPr id="3" name="TextBox 2">
            <a:extLst>
              <a:ext uri="{FF2B5EF4-FFF2-40B4-BE49-F238E27FC236}">
                <a16:creationId xmlns:a16="http://schemas.microsoft.com/office/drawing/2014/main" id="{C08BA866-821F-4F1F-8146-EE701E174594}"/>
              </a:ext>
            </a:extLst>
          </p:cNvPr>
          <p:cNvSpPr txBox="1"/>
          <p:nvPr/>
        </p:nvSpPr>
        <p:spPr>
          <a:xfrm>
            <a:off x="2421622" y="3020038"/>
            <a:ext cx="7348756" cy="3139321"/>
          </a:xfrm>
          <a:prstGeom prst="rect">
            <a:avLst/>
          </a:prstGeom>
          <a:noFill/>
        </p:spPr>
        <p:txBody>
          <a:bodyPr wrap="square" rtlCol="0">
            <a:spAutoFit/>
          </a:bodyPr>
          <a:lstStyle/>
          <a:p>
            <a:pPr marL="285750" indent="-285750">
              <a:buFont typeface="Arial" panose="020B0604020202020204" pitchFamily="34" charset="0"/>
              <a:buChar char="•"/>
            </a:pPr>
            <a:r>
              <a:rPr lang="en-GB" dirty="0"/>
              <a:t>Introduction</a:t>
            </a:r>
          </a:p>
          <a:p>
            <a:pPr marL="742950" lvl="1" indent="-285750">
              <a:buFont typeface="Arial" panose="020B0604020202020204" pitchFamily="34" charset="0"/>
              <a:buChar char="•"/>
            </a:pPr>
            <a:r>
              <a:rPr lang="en-GB" dirty="0"/>
              <a:t>Proposal statement and summary – what you’ll do and what the key points are</a:t>
            </a:r>
          </a:p>
          <a:p>
            <a:pPr marL="742950" lvl="1"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Main body</a:t>
            </a:r>
          </a:p>
          <a:p>
            <a:pPr marL="742950" lvl="1" indent="-285750">
              <a:buFont typeface="Arial" panose="020B0604020202020204" pitchFamily="34" charset="0"/>
              <a:buChar char="•"/>
            </a:pPr>
            <a:r>
              <a:rPr lang="en-GB" dirty="0"/>
              <a:t>Paragraphs</a:t>
            </a:r>
          </a:p>
          <a:p>
            <a:pPr marL="742950" lvl="1" indent="-285750">
              <a:buFont typeface="Arial" panose="020B0604020202020204" pitchFamily="34" charset="0"/>
              <a:buChar char="•"/>
            </a:pPr>
            <a:r>
              <a:rPr lang="en-GB" dirty="0"/>
              <a:t>Knowledge and understanding</a:t>
            </a:r>
          </a:p>
          <a:p>
            <a:pPr marL="742950" lvl="1" indent="-285750">
              <a:buFont typeface="Arial" panose="020B0604020202020204" pitchFamily="34" charset="0"/>
              <a:buChar char="•"/>
            </a:pPr>
            <a:r>
              <a:rPr lang="en-GB" dirty="0"/>
              <a:t>Examples</a:t>
            </a:r>
          </a:p>
          <a:p>
            <a:pPr marL="742950" lvl="1"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Conclusion</a:t>
            </a:r>
          </a:p>
          <a:p>
            <a:pPr marL="742950" lvl="1" indent="-285750">
              <a:buFont typeface="Arial" panose="020B0604020202020204" pitchFamily="34" charset="0"/>
              <a:buChar char="•"/>
            </a:pPr>
            <a:r>
              <a:rPr lang="en-GB" dirty="0"/>
              <a:t>Summarise key points and tie arguments together</a:t>
            </a:r>
          </a:p>
        </p:txBody>
      </p:sp>
    </p:spTree>
    <p:extLst>
      <p:ext uri="{BB962C8B-B14F-4D97-AF65-F5344CB8AC3E}">
        <p14:creationId xmlns:p14="http://schemas.microsoft.com/office/powerpoint/2010/main" val="33751420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9000" r="-9000"/>
          </a:stretch>
        </a:blipFill>
        <a:effectLst/>
      </p:bgPr>
    </p:bg>
    <p:spTree>
      <p:nvGrpSpPr>
        <p:cNvPr id="1" name=""/>
        <p:cNvGrpSpPr/>
        <p:nvPr/>
      </p:nvGrpSpPr>
      <p:grpSpPr>
        <a:xfrm>
          <a:off x="0" y="0"/>
          <a:ext cx="0" cy="0"/>
          <a:chOff x="0" y="0"/>
          <a:chExt cx="0" cy="0"/>
        </a:xfrm>
      </p:grpSpPr>
      <p:sp>
        <p:nvSpPr>
          <p:cNvPr id="3" name="Arrow: Right 2">
            <a:extLst>
              <a:ext uri="{FF2B5EF4-FFF2-40B4-BE49-F238E27FC236}">
                <a16:creationId xmlns:a16="http://schemas.microsoft.com/office/drawing/2014/main" id="{C699D8DA-A768-470A-B35A-309AF5ACBB04}"/>
              </a:ext>
            </a:extLst>
          </p:cNvPr>
          <p:cNvSpPr/>
          <p:nvPr/>
        </p:nvSpPr>
        <p:spPr>
          <a:xfrm rot="1272718">
            <a:off x="2716634" y="2363411"/>
            <a:ext cx="2628550" cy="748893"/>
          </a:xfrm>
          <a:prstGeom prst="right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Point</a:t>
            </a:r>
            <a:endParaRPr lang="en-GB" dirty="0">
              <a:solidFill>
                <a:schemeClr val="tx1"/>
              </a:solidFill>
            </a:endParaRPr>
          </a:p>
        </p:txBody>
      </p:sp>
      <p:sp>
        <p:nvSpPr>
          <p:cNvPr id="7" name="Arrow: Right 6">
            <a:extLst>
              <a:ext uri="{FF2B5EF4-FFF2-40B4-BE49-F238E27FC236}">
                <a16:creationId xmlns:a16="http://schemas.microsoft.com/office/drawing/2014/main" id="{5B267485-F9BF-4C29-86BD-3BBC325A79D1}"/>
              </a:ext>
            </a:extLst>
          </p:cNvPr>
          <p:cNvSpPr/>
          <p:nvPr/>
        </p:nvSpPr>
        <p:spPr>
          <a:xfrm>
            <a:off x="2670197" y="4058075"/>
            <a:ext cx="2329643" cy="1184770"/>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Evidence</a:t>
            </a:r>
            <a:endParaRPr lang="en-GB" dirty="0">
              <a:solidFill>
                <a:schemeClr val="tx1"/>
              </a:solidFill>
            </a:endParaRPr>
          </a:p>
        </p:txBody>
      </p:sp>
      <p:sp>
        <p:nvSpPr>
          <p:cNvPr id="8" name="Arrow: Right 7">
            <a:extLst>
              <a:ext uri="{FF2B5EF4-FFF2-40B4-BE49-F238E27FC236}">
                <a16:creationId xmlns:a16="http://schemas.microsoft.com/office/drawing/2014/main" id="{DA9B6E0E-9D3D-4EFD-BC2F-49C1F299601A}"/>
              </a:ext>
            </a:extLst>
          </p:cNvPr>
          <p:cNvSpPr/>
          <p:nvPr/>
        </p:nvSpPr>
        <p:spPr>
          <a:xfrm rot="21218703">
            <a:off x="2554591" y="5695092"/>
            <a:ext cx="2700915" cy="817070"/>
          </a:xfrm>
          <a:prstGeom prst="righ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Explanation</a:t>
            </a:r>
            <a:endParaRPr lang="en-GB" dirty="0">
              <a:solidFill>
                <a:schemeClr val="tx1"/>
              </a:solidFill>
            </a:endParaRPr>
          </a:p>
        </p:txBody>
      </p:sp>
      <p:sp>
        <p:nvSpPr>
          <p:cNvPr id="6" name="Title 5">
            <a:extLst>
              <a:ext uri="{FF2B5EF4-FFF2-40B4-BE49-F238E27FC236}">
                <a16:creationId xmlns:a16="http://schemas.microsoft.com/office/drawing/2014/main" id="{2A1AC87F-B239-41C0-A595-888E9627E65D}"/>
              </a:ext>
            </a:extLst>
          </p:cNvPr>
          <p:cNvSpPr>
            <a:spLocks noGrp="1"/>
          </p:cNvSpPr>
          <p:nvPr>
            <p:ph type="title"/>
          </p:nvPr>
        </p:nvSpPr>
        <p:spPr/>
        <p:txBody>
          <a:bodyPr/>
          <a:lstStyle/>
          <a:p>
            <a:r>
              <a:rPr lang="en-GB" dirty="0"/>
              <a:t>Remember to P.E.E.!</a:t>
            </a:r>
          </a:p>
        </p:txBody>
      </p:sp>
    </p:spTree>
    <p:extLst>
      <p:ext uri="{BB962C8B-B14F-4D97-AF65-F5344CB8AC3E}">
        <p14:creationId xmlns:p14="http://schemas.microsoft.com/office/powerpoint/2010/main" val="10545303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3F255-C239-F16C-8B2B-A588D14BC577}"/>
              </a:ext>
            </a:extLst>
          </p:cNvPr>
          <p:cNvSpPr>
            <a:spLocks noGrp="1"/>
          </p:cNvSpPr>
          <p:nvPr>
            <p:ph type="title"/>
          </p:nvPr>
        </p:nvSpPr>
        <p:spPr>
          <a:xfrm>
            <a:off x="6788582" y="858983"/>
            <a:ext cx="3968783" cy="2021378"/>
          </a:xfrm>
        </p:spPr>
        <p:txBody>
          <a:bodyPr>
            <a:normAutofit/>
          </a:bodyPr>
          <a:lstStyle/>
          <a:p>
            <a:pPr>
              <a:lnSpc>
                <a:spcPct val="90000"/>
              </a:lnSpc>
            </a:pPr>
            <a:r>
              <a:rPr lang="en-GB" dirty="0"/>
              <a:t>Example of descriptive writing</a:t>
            </a:r>
            <a:endParaRPr lang="en-GB"/>
          </a:p>
        </p:txBody>
      </p:sp>
      <p:pic>
        <p:nvPicPr>
          <p:cNvPr id="4" name="Picture 4" descr="A police officer with a cell phone on his chest&#10;&#10;Description automatically generated">
            <a:extLst>
              <a:ext uri="{FF2B5EF4-FFF2-40B4-BE49-F238E27FC236}">
                <a16:creationId xmlns:a16="http://schemas.microsoft.com/office/drawing/2014/main" id="{34D617D0-D898-5667-C542-CC887F8F5779}"/>
              </a:ext>
            </a:extLst>
          </p:cNvPr>
          <p:cNvPicPr>
            <a:picLocks noChangeAspect="1"/>
          </p:cNvPicPr>
          <p:nvPr/>
        </p:nvPicPr>
        <p:blipFill rotWithShape="1">
          <a:blip r:embed="rId2"/>
          <a:srcRect l="17354" r="20597" b="-2"/>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F64F4D54-C571-C986-D0E4-748C5BE04A28}"/>
              </a:ext>
            </a:extLst>
          </p:cNvPr>
          <p:cNvSpPr>
            <a:spLocks noGrp="1"/>
          </p:cNvSpPr>
          <p:nvPr>
            <p:ph idx="1"/>
          </p:nvPr>
        </p:nvSpPr>
        <p:spPr>
          <a:xfrm>
            <a:off x="6788582" y="3282696"/>
            <a:ext cx="3968783" cy="2957383"/>
          </a:xfrm>
        </p:spPr>
        <p:txBody>
          <a:bodyPr vert="horz" lIns="91440" tIns="45720" rIns="91440" bIns="45720" rtlCol="0" anchor="ctr">
            <a:normAutofit/>
          </a:bodyPr>
          <a:lstStyle/>
          <a:p>
            <a:r>
              <a:rPr lang="en-GB" dirty="0"/>
              <a:t>According to Backstone (2019), the use of body- worn camera's has increased transparency and accountability of the police.</a:t>
            </a:r>
          </a:p>
          <a:p>
            <a:endParaRPr lang="en-GB" dirty="0"/>
          </a:p>
        </p:txBody>
      </p:sp>
    </p:spTree>
    <p:extLst>
      <p:ext uri="{BB962C8B-B14F-4D97-AF65-F5344CB8AC3E}">
        <p14:creationId xmlns:p14="http://schemas.microsoft.com/office/powerpoint/2010/main" val="19324221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F3C6E-D4E1-0DFA-0CA8-B45D168C7B8C}"/>
              </a:ext>
            </a:extLst>
          </p:cNvPr>
          <p:cNvSpPr>
            <a:spLocks noGrp="1"/>
          </p:cNvSpPr>
          <p:nvPr>
            <p:ph type="title"/>
          </p:nvPr>
        </p:nvSpPr>
        <p:spPr>
          <a:xfrm>
            <a:off x="6788582" y="858983"/>
            <a:ext cx="3968783" cy="2021378"/>
          </a:xfrm>
        </p:spPr>
        <p:txBody>
          <a:bodyPr>
            <a:normAutofit/>
          </a:bodyPr>
          <a:lstStyle/>
          <a:p>
            <a:pPr>
              <a:lnSpc>
                <a:spcPct val="90000"/>
              </a:lnSpc>
            </a:pPr>
            <a:r>
              <a:rPr lang="en-GB" dirty="0"/>
              <a:t>Example of persuasive writing </a:t>
            </a:r>
            <a:endParaRPr lang="en-GB"/>
          </a:p>
        </p:txBody>
      </p:sp>
      <p:pic>
        <p:nvPicPr>
          <p:cNvPr id="5" name="Picture 4" descr="A police officer with a cell phone on his chest&#10;&#10;Description automatically generated">
            <a:extLst>
              <a:ext uri="{FF2B5EF4-FFF2-40B4-BE49-F238E27FC236}">
                <a16:creationId xmlns:a16="http://schemas.microsoft.com/office/drawing/2014/main" id="{AACEEC57-D6A6-9C99-8E9D-375D0E1C5048}"/>
              </a:ext>
            </a:extLst>
          </p:cNvPr>
          <p:cNvPicPr>
            <a:picLocks noChangeAspect="1"/>
          </p:cNvPicPr>
          <p:nvPr/>
        </p:nvPicPr>
        <p:blipFill rotWithShape="1">
          <a:blip r:embed="rId2"/>
          <a:srcRect l="17354" r="20597" b="-2"/>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837CE74D-1C1D-A8D1-4022-58EB3F15BDBB}"/>
              </a:ext>
            </a:extLst>
          </p:cNvPr>
          <p:cNvSpPr>
            <a:spLocks noGrp="1"/>
          </p:cNvSpPr>
          <p:nvPr>
            <p:ph idx="1"/>
          </p:nvPr>
        </p:nvSpPr>
        <p:spPr>
          <a:xfrm>
            <a:off x="6788582" y="3282696"/>
            <a:ext cx="3968783" cy="2957383"/>
          </a:xfrm>
        </p:spPr>
        <p:txBody>
          <a:bodyPr vert="horz" lIns="91440" tIns="45720" rIns="91440" bIns="45720" rtlCol="0" anchor="ctr">
            <a:normAutofit/>
          </a:bodyPr>
          <a:lstStyle/>
          <a:p>
            <a:pPr>
              <a:lnSpc>
                <a:spcPct val="100000"/>
              </a:lnSpc>
            </a:pPr>
            <a:r>
              <a:rPr lang="en-GB" sz="1700" dirty="0">
                <a:ea typeface="+mn-lt"/>
                <a:cs typeface="+mn-lt"/>
              </a:rPr>
              <a:t>According to Blackstone (2019), body-worn cameras for police officers are a crucial tool in promoting transparency, accountability, and trust within law enforcement agencies and the communities they serve. These devices provide an unbiased account of interactions between officers and the public, ensuring an accurate record of events that can be used as evidence in investigations and court proceedings.</a:t>
            </a:r>
            <a:endParaRPr lang="en-US" sz="1700" dirty="0"/>
          </a:p>
        </p:txBody>
      </p:sp>
    </p:spTree>
    <p:extLst>
      <p:ext uri="{BB962C8B-B14F-4D97-AF65-F5344CB8AC3E}">
        <p14:creationId xmlns:p14="http://schemas.microsoft.com/office/powerpoint/2010/main" val="17418957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51C7D-6ECA-AA02-AC3B-1EA363997A2D}"/>
              </a:ext>
            </a:extLst>
          </p:cNvPr>
          <p:cNvSpPr>
            <a:spLocks noGrp="1"/>
          </p:cNvSpPr>
          <p:nvPr>
            <p:ph type="title"/>
          </p:nvPr>
        </p:nvSpPr>
        <p:spPr>
          <a:xfrm>
            <a:off x="6788582" y="858983"/>
            <a:ext cx="3968783" cy="2021378"/>
          </a:xfrm>
        </p:spPr>
        <p:txBody>
          <a:bodyPr>
            <a:normAutofit/>
          </a:bodyPr>
          <a:lstStyle/>
          <a:p>
            <a:pPr>
              <a:lnSpc>
                <a:spcPct val="90000"/>
              </a:lnSpc>
            </a:pPr>
            <a:r>
              <a:rPr lang="en-GB" dirty="0"/>
              <a:t>What is reading and writing critically?</a:t>
            </a:r>
            <a:endParaRPr lang="en-GB"/>
          </a:p>
        </p:txBody>
      </p:sp>
      <p:pic>
        <p:nvPicPr>
          <p:cNvPr id="4" name="Picture 4" descr="A person with a hand on her chin&#10;&#10;Description automatically generated">
            <a:extLst>
              <a:ext uri="{FF2B5EF4-FFF2-40B4-BE49-F238E27FC236}">
                <a16:creationId xmlns:a16="http://schemas.microsoft.com/office/drawing/2014/main" id="{D8D08F8A-1C42-DC37-A81E-0A51B3AFA039}"/>
              </a:ext>
            </a:extLst>
          </p:cNvPr>
          <p:cNvPicPr>
            <a:picLocks noChangeAspect="1"/>
          </p:cNvPicPr>
          <p:nvPr/>
        </p:nvPicPr>
        <p:blipFill rotWithShape="1">
          <a:blip r:embed="rId3"/>
          <a:srcRect l="4851" r="33100" b="-2"/>
          <a:stretch/>
        </p:blipFill>
        <p:spPr>
          <a:xfrm>
            <a:off x="-1" y="-2"/>
            <a:ext cx="6374929" cy="6858002"/>
          </a:xfrm>
          <a:prstGeom prst="rect">
            <a:avLst/>
          </a:prstGeom>
        </p:spPr>
      </p:pic>
      <p:sp>
        <p:nvSpPr>
          <p:cNvPr id="8" name="Content Placeholder 7">
            <a:extLst>
              <a:ext uri="{FF2B5EF4-FFF2-40B4-BE49-F238E27FC236}">
                <a16:creationId xmlns:a16="http://schemas.microsoft.com/office/drawing/2014/main" id="{ACAB2CD8-C0D6-305E-2286-C7A570E0F319}"/>
              </a:ext>
            </a:extLst>
          </p:cNvPr>
          <p:cNvSpPr>
            <a:spLocks noGrp="1"/>
          </p:cNvSpPr>
          <p:nvPr>
            <p:ph idx="1"/>
          </p:nvPr>
        </p:nvSpPr>
        <p:spPr>
          <a:xfrm>
            <a:off x="6788582" y="3282696"/>
            <a:ext cx="3968783" cy="2957383"/>
          </a:xfrm>
        </p:spPr>
        <p:txBody>
          <a:bodyPr anchor="ctr">
            <a:normAutofit/>
          </a:bodyPr>
          <a:lstStyle/>
          <a:p>
            <a:endParaRPr lang="en-US"/>
          </a:p>
        </p:txBody>
      </p:sp>
    </p:spTree>
    <p:extLst>
      <p:ext uri="{BB962C8B-B14F-4D97-AF65-F5344CB8AC3E}">
        <p14:creationId xmlns:p14="http://schemas.microsoft.com/office/powerpoint/2010/main" val="14250247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02ED9-4B8E-200F-E15D-30844F155ED5}"/>
              </a:ext>
            </a:extLst>
          </p:cNvPr>
          <p:cNvSpPr>
            <a:spLocks noGrp="1"/>
          </p:cNvSpPr>
          <p:nvPr>
            <p:ph type="title"/>
          </p:nvPr>
        </p:nvSpPr>
        <p:spPr>
          <a:xfrm>
            <a:off x="6841134" y="210845"/>
            <a:ext cx="3968783" cy="2021378"/>
          </a:xfrm>
        </p:spPr>
        <p:txBody>
          <a:bodyPr>
            <a:normAutofit/>
          </a:bodyPr>
          <a:lstStyle/>
          <a:p>
            <a:r>
              <a:rPr lang="en-GB" sz="4800"/>
              <a:t>Reading critically...</a:t>
            </a:r>
          </a:p>
        </p:txBody>
      </p:sp>
      <p:pic>
        <p:nvPicPr>
          <p:cNvPr id="5" name="Picture 4" descr="Magnifying glass on clear background">
            <a:extLst>
              <a:ext uri="{FF2B5EF4-FFF2-40B4-BE49-F238E27FC236}">
                <a16:creationId xmlns:a16="http://schemas.microsoft.com/office/drawing/2014/main" id="{159A3DD2-6ABF-C25B-8295-0341EE011080}"/>
              </a:ext>
            </a:extLst>
          </p:cNvPr>
          <p:cNvPicPr>
            <a:picLocks noChangeAspect="1"/>
          </p:cNvPicPr>
          <p:nvPr/>
        </p:nvPicPr>
        <p:blipFill rotWithShape="1">
          <a:blip r:embed="rId3"/>
          <a:srcRect l="31980" r="5976" b="3"/>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BD72B1B6-978E-31AF-19F4-1F27C74CD3CB}"/>
              </a:ext>
            </a:extLst>
          </p:cNvPr>
          <p:cNvSpPr>
            <a:spLocks noGrp="1"/>
          </p:cNvSpPr>
          <p:nvPr>
            <p:ph idx="1"/>
          </p:nvPr>
        </p:nvSpPr>
        <p:spPr>
          <a:xfrm>
            <a:off x="6788582" y="3282696"/>
            <a:ext cx="3968783" cy="2957383"/>
          </a:xfrm>
        </p:spPr>
        <p:txBody>
          <a:bodyPr vert="horz" lIns="91440" tIns="45720" rIns="91440" bIns="45720" rtlCol="0" anchor="ctr">
            <a:noAutofit/>
          </a:bodyPr>
          <a:lstStyle/>
          <a:p>
            <a:pPr marL="285750" indent="-285750">
              <a:lnSpc>
                <a:spcPct val="100000"/>
              </a:lnSpc>
              <a:buChar char="•"/>
            </a:pPr>
            <a:r>
              <a:rPr lang="en-GB" sz="1800" dirty="0"/>
              <a:t>Actively assess the authors arguments, evidence and assumptions</a:t>
            </a:r>
            <a:endParaRPr lang="en-US" sz="1800" dirty="0"/>
          </a:p>
          <a:p>
            <a:pPr marL="285750" indent="-285750">
              <a:lnSpc>
                <a:spcPct val="100000"/>
              </a:lnSpc>
              <a:buChar char="•"/>
            </a:pPr>
            <a:r>
              <a:rPr lang="en-GB" sz="1800" dirty="0"/>
              <a:t>Analyse the text's strengths and weaknesses</a:t>
            </a:r>
          </a:p>
          <a:p>
            <a:pPr marL="285750" indent="-285750">
              <a:lnSpc>
                <a:spcPct val="100000"/>
              </a:lnSpc>
              <a:buChar char="•"/>
            </a:pPr>
            <a:r>
              <a:rPr lang="en-GB" sz="1800" dirty="0"/>
              <a:t>Consider the context in which it's written</a:t>
            </a:r>
          </a:p>
          <a:p>
            <a:pPr marL="285750" indent="-285750">
              <a:lnSpc>
                <a:spcPct val="100000"/>
              </a:lnSpc>
              <a:buChar char="•"/>
            </a:pPr>
            <a:r>
              <a:rPr lang="en-GB" sz="1800" dirty="0"/>
              <a:t>Identify any biases or limitations of the authors claims</a:t>
            </a:r>
          </a:p>
          <a:p>
            <a:pPr marL="285750" indent="-285750">
              <a:lnSpc>
                <a:spcPct val="100000"/>
              </a:lnSpc>
              <a:buChar char="•"/>
            </a:pPr>
            <a:r>
              <a:rPr lang="en-GB" sz="1800" dirty="0"/>
              <a:t>Challenge ideas</a:t>
            </a:r>
          </a:p>
          <a:p>
            <a:pPr marL="285750" indent="-285750">
              <a:lnSpc>
                <a:spcPct val="100000"/>
              </a:lnSpc>
              <a:buChar char="•"/>
            </a:pPr>
            <a:r>
              <a:rPr lang="en-GB" sz="1800" dirty="0"/>
              <a:t>Seek to understand the underlying logic</a:t>
            </a:r>
          </a:p>
          <a:p>
            <a:pPr marL="342900" indent="-342900">
              <a:buChar char="•"/>
            </a:pPr>
            <a:endParaRPr lang="en-GB" sz="1800" dirty="0"/>
          </a:p>
        </p:txBody>
      </p:sp>
    </p:spTree>
    <p:extLst>
      <p:ext uri="{BB962C8B-B14F-4D97-AF65-F5344CB8AC3E}">
        <p14:creationId xmlns:p14="http://schemas.microsoft.com/office/powerpoint/2010/main" val="4458363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19D9D-B745-5ED5-5F69-0FCA5CC14F94}"/>
              </a:ext>
            </a:extLst>
          </p:cNvPr>
          <p:cNvSpPr>
            <a:spLocks noGrp="1"/>
          </p:cNvSpPr>
          <p:nvPr>
            <p:ph type="title"/>
          </p:nvPr>
        </p:nvSpPr>
        <p:spPr>
          <a:xfrm>
            <a:off x="831870" y="-357512"/>
            <a:ext cx="4911905" cy="2010284"/>
          </a:xfrm>
        </p:spPr>
        <p:txBody>
          <a:bodyPr anchor="b">
            <a:normAutofit/>
          </a:bodyPr>
          <a:lstStyle/>
          <a:p>
            <a:r>
              <a:rPr lang="en-GB" dirty="0"/>
              <a:t>Writing critically....</a:t>
            </a:r>
          </a:p>
        </p:txBody>
      </p:sp>
      <p:sp>
        <p:nvSpPr>
          <p:cNvPr id="3" name="Content Placeholder 2">
            <a:extLst>
              <a:ext uri="{FF2B5EF4-FFF2-40B4-BE49-F238E27FC236}">
                <a16:creationId xmlns:a16="http://schemas.microsoft.com/office/drawing/2014/main" id="{83FD8638-B536-302D-346D-8DA9519B66CD}"/>
              </a:ext>
            </a:extLst>
          </p:cNvPr>
          <p:cNvSpPr>
            <a:spLocks noGrp="1"/>
          </p:cNvSpPr>
          <p:nvPr>
            <p:ph idx="1"/>
          </p:nvPr>
        </p:nvSpPr>
        <p:spPr>
          <a:xfrm>
            <a:off x="726767" y="2690299"/>
            <a:ext cx="4911905" cy="2551176"/>
          </a:xfrm>
        </p:spPr>
        <p:txBody>
          <a:bodyPr vert="horz" lIns="91440" tIns="45720" rIns="91440" bIns="45720" rtlCol="0" anchor="ctr">
            <a:noAutofit/>
          </a:bodyPr>
          <a:lstStyle/>
          <a:p>
            <a:pPr marL="285750" indent="-285750">
              <a:lnSpc>
                <a:spcPct val="100000"/>
              </a:lnSpc>
              <a:buChar char="•"/>
            </a:pPr>
            <a:r>
              <a:rPr lang="en-GB" sz="1800"/>
              <a:t>Presenting ideas and arguments in a clear and organised manner</a:t>
            </a:r>
            <a:endParaRPr lang="en-US" sz="1800"/>
          </a:p>
          <a:p>
            <a:pPr marL="285750" indent="-285750">
              <a:lnSpc>
                <a:spcPct val="100000"/>
              </a:lnSpc>
              <a:buChar char="•"/>
            </a:pPr>
            <a:r>
              <a:rPr lang="en-GB" sz="1800"/>
              <a:t>Incorporating a critical evaluation of existing literature</a:t>
            </a:r>
            <a:endParaRPr lang="en-GB" sz="1800" dirty="0"/>
          </a:p>
          <a:p>
            <a:pPr marL="285750" indent="-285750">
              <a:lnSpc>
                <a:spcPct val="100000"/>
              </a:lnSpc>
              <a:buChar char="•"/>
            </a:pPr>
            <a:r>
              <a:rPr lang="en-GB" sz="1800" dirty="0"/>
              <a:t>Synthesizing information from various sources</a:t>
            </a:r>
          </a:p>
          <a:p>
            <a:pPr marL="285750" indent="-285750">
              <a:lnSpc>
                <a:spcPct val="100000"/>
              </a:lnSpc>
              <a:buChar char="•"/>
            </a:pPr>
            <a:r>
              <a:rPr lang="en-GB" sz="1800"/>
              <a:t>Analysing arguments</a:t>
            </a:r>
            <a:endParaRPr lang="en-GB" sz="1800" dirty="0"/>
          </a:p>
          <a:p>
            <a:pPr marL="285750" indent="-285750">
              <a:lnSpc>
                <a:spcPct val="100000"/>
              </a:lnSpc>
              <a:buChar char="•"/>
            </a:pPr>
            <a:r>
              <a:rPr lang="en-GB" sz="1800"/>
              <a:t>Engaging and evaluating validity of arguments</a:t>
            </a:r>
            <a:endParaRPr lang="en-GB" sz="1800" dirty="0"/>
          </a:p>
          <a:p>
            <a:pPr marL="285750" indent="-285750">
              <a:lnSpc>
                <a:spcPct val="100000"/>
              </a:lnSpc>
              <a:buChar char="•"/>
            </a:pPr>
            <a:r>
              <a:rPr lang="en-GB" sz="1800"/>
              <a:t>Constructing a cohesive argument that's informed by your critical assessment of the relevant literature</a:t>
            </a:r>
          </a:p>
        </p:txBody>
      </p:sp>
      <p:pic>
        <p:nvPicPr>
          <p:cNvPr id="16" name="Picture 4" descr="A person reaching for a paper on a table full of paper and sticky notes">
            <a:extLst>
              <a:ext uri="{FF2B5EF4-FFF2-40B4-BE49-F238E27FC236}">
                <a16:creationId xmlns:a16="http://schemas.microsoft.com/office/drawing/2014/main" id="{5FFB2A7C-3C54-7040-2D89-3F5DA7DEFA21}"/>
              </a:ext>
            </a:extLst>
          </p:cNvPr>
          <p:cNvPicPr>
            <a:picLocks noChangeAspect="1"/>
          </p:cNvPicPr>
          <p:nvPr/>
        </p:nvPicPr>
        <p:blipFill rotWithShape="1">
          <a:blip r:embed="rId3"/>
          <a:srcRect l="23105" r="25876" b="-2"/>
          <a:stretch/>
        </p:blipFill>
        <p:spPr>
          <a:xfrm>
            <a:off x="6103028" y="373566"/>
            <a:ext cx="4763015" cy="6231638"/>
          </a:xfrm>
          <a:prstGeom prst="rect">
            <a:avLst/>
          </a:prstGeom>
        </p:spPr>
      </p:pic>
    </p:spTree>
    <p:extLst>
      <p:ext uri="{BB962C8B-B14F-4D97-AF65-F5344CB8AC3E}">
        <p14:creationId xmlns:p14="http://schemas.microsoft.com/office/powerpoint/2010/main" val="19366865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930249-8242-4E2B-AF17-C0182648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BDD999-C5E1-4B3E-A710-768673819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pic>
        <p:nvPicPr>
          <p:cNvPr id="5" name="Picture 4" descr="Skydivers make a formation above the clouds">
            <a:extLst>
              <a:ext uri="{FF2B5EF4-FFF2-40B4-BE49-F238E27FC236}">
                <a16:creationId xmlns:a16="http://schemas.microsoft.com/office/drawing/2014/main" id="{1C099381-A453-D270-4403-FA44C74647A2}"/>
              </a:ext>
            </a:extLst>
          </p:cNvPr>
          <p:cNvPicPr>
            <a:picLocks noChangeAspect="1"/>
          </p:cNvPicPr>
          <p:nvPr/>
        </p:nvPicPr>
        <p:blipFill rotWithShape="1">
          <a:blip r:embed="rId2">
            <a:alphaModFix amt="60000"/>
          </a:blip>
          <a:srcRect t="1149" r="-2" b="14454"/>
          <a:stretch/>
        </p:blipFill>
        <p:spPr>
          <a:xfrm>
            <a:off x="-1" y="10"/>
            <a:ext cx="12192001" cy="6857990"/>
          </a:xfrm>
          <a:prstGeom prst="rect">
            <a:avLst/>
          </a:prstGeom>
        </p:spPr>
      </p:pic>
      <p:sp>
        <p:nvSpPr>
          <p:cNvPr id="2" name="Title 1">
            <a:extLst>
              <a:ext uri="{FF2B5EF4-FFF2-40B4-BE49-F238E27FC236}">
                <a16:creationId xmlns:a16="http://schemas.microsoft.com/office/drawing/2014/main" id="{A4F2B285-11DA-BBEA-93BB-D4341DC2FED0}"/>
              </a:ext>
            </a:extLst>
          </p:cNvPr>
          <p:cNvSpPr>
            <a:spLocks noGrp="1"/>
          </p:cNvSpPr>
          <p:nvPr>
            <p:ph type="title"/>
          </p:nvPr>
        </p:nvSpPr>
        <p:spPr>
          <a:xfrm>
            <a:off x="1198181" y="1122363"/>
            <a:ext cx="9795637" cy="2220775"/>
          </a:xfrm>
        </p:spPr>
        <p:txBody>
          <a:bodyPr vert="horz" lIns="91440" tIns="45720" rIns="91440" bIns="45720" rtlCol="0" anchor="b">
            <a:normAutofit/>
          </a:bodyPr>
          <a:lstStyle/>
          <a:p>
            <a:pPr algn="ctr"/>
            <a:r>
              <a:rPr lang="en-US" sz="5200">
                <a:solidFill>
                  <a:srgbClr val="FFFFFF"/>
                </a:solidFill>
              </a:rPr>
              <a:t>Teamwork</a:t>
            </a:r>
          </a:p>
        </p:txBody>
      </p:sp>
    </p:spTree>
    <p:extLst>
      <p:ext uri="{BB962C8B-B14F-4D97-AF65-F5344CB8AC3E}">
        <p14:creationId xmlns:p14="http://schemas.microsoft.com/office/powerpoint/2010/main" val="22819418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E96DB-E392-FCE0-B282-2390AAD6152B}"/>
              </a:ext>
            </a:extLst>
          </p:cNvPr>
          <p:cNvSpPr>
            <a:spLocks noGrp="1"/>
          </p:cNvSpPr>
          <p:nvPr>
            <p:ph type="title"/>
          </p:nvPr>
        </p:nvSpPr>
        <p:spPr>
          <a:xfrm>
            <a:off x="640080" y="325369"/>
            <a:ext cx="4368602" cy="1956841"/>
          </a:xfrm>
        </p:spPr>
        <p:txBody>
          <a:bodyPr anchor="b">
            <a:normAutofit/>
          </a:bodyPr>
          <a:lstStyle/>
          <a:p>
            <a:r>
              <a:rPr lang="en-GB" sz="4600">
                <a:cs typeface="Calibri Light"/>
              </a:rPr>
              <a:t>Key aspects to an effective team</a:t>
            </a:r>
            <a:endParaRPr lang="en-GB" sz="4600"/>
          </a:p>
        </p:txBody>
      </p:sp>
      <p:sp>
        <p:nvSpPr>
          <p:cNvPr id="3" name="Content Placeholder 2">
            <a:extLst>
              <a:ext uri="{FF2B5EF4-FFF2-40B4-BE49-F238E27FC236}">
                <a16:creationId xmlns:a16="http://schemas.microsoft.com/office/drawing/2014/main" id="{FA39F6BC-CD21-E1E1-5C45-4ECCCEAC91AE}"/>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700" b="1" dirty="0">
                <a:ea typeface="+mn-lt"/>
                <a:cs typeface="+mn-lt"/>
              </a:rPr>
              <a:t>Communication:</a:t>
            </a:r>
            <a:r>
              <a:rPr lang="en-GB" sz="1700" dirty="0">
                <a:ea typeface="+mn-lt"/>
                <a:cs typeface="+mn-lt"/>
              </a:rPr>
              <a:t> Effective communication is crucial for successful teamworking. Team members need to share ideas, information, feedback, and updates with clarity and openness. </a:t>
            </a:r>
          </a:p>
          <a:p>
            <a:r>
              <a:rPr lang="en-GB" sz="1700" b="1" dirty="0">
                <a:ea typeface="+mn-lt"/>
                <a:cs typeface="+mn-lt"/>
              </a:rPr>
              <a:t>Collaboration:</a:t>
            </a:r>
            <a:r>
              <a:rPr lang="en-GB" sz="1700" dirty="0">
                <a:ea typeface="+mn-lt"/>
                <a:cs typeface="+mn-lt"/>
              </a:rPr>
              <a:t> Team members collaborate by pooling their strengths, skills, and knowledge to accomplish tasks that may be too challenging for one individual. Collaboration allows for leveraging diverse perspectives and creative solutions.</a:t>
            </a:r>
            <a:endParaRPr lang="en-GB" sz="1700" dirty="0">
              <a:cs typeface="Calibri"/>
            </a:endParaRPr>
          </a:p>
        </p:txBody>
      </p:sp>
      <p:pic>
        <p:nvPicPr>
          <p:cNvPr id="5" name="Picture 4" descr="Colourful strings being woven togehter">
            <a:extLst>
              <a:ext uri="{FF2B5EF4-FFF2-40B4-BE49-F238E27FC236}">
                <a16:creationId xmlns:a16="http://schemas.microsoft.com/office/drawing/2014/main" id="{49F302EE-3BF4-DD1D-B970-C37FC6DD0EF1}"/>
              </a:ext>
            </a:extLst>
          </p:cNvPr>
          <p:cNvPicPr>
            <a:picLocks noChangeAspect="1"/>
          </p:cNvPicPr>
          <p:nvPr/>
        </p:nvPicPr>
        <p:blipFill rotWithShape="1">
          <a:blip r:embed="rId2"/>
          <a:srcRect l="31467" r="1678"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228215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524C8-9309-1C06-2DBE-1C3B3E5BF4B0}"/>
              </a:ext>
            </a:extLst>
          </p:cNvPr>
          <p:cNvSpPr>
            <a:spLocks noGrp="1"/>
          </p:cNvSpPr>
          <p:nvPr>
            <p:ph type="title"/>
          </p:nvPr>
        </p:nvSpPr>
        <p:spPr>
          <a:xfrm>
            <a:off x="761803" y="350196"/>
            <a:ext cx="4646904" cy="162452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4D9A351B-8238-BA66-90F2-38DE0C329DB9}"/>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b="1">
                <a:ea typeface="+mn-lt"/>
                <a:cs typeface="+mn-lt"/>
              </a:rPr>
              <a:t>Roles and Responsibilities:</a:t>
            </a:r>
            <a:r>
              <a:rPr lang="en-GB" sz="2000">
                <a:ea typeface="+mn-lt"/>
                <a:cs typeface="+mn-lt"/>
              </a:rPr>
              <a:t> Each team member typically has specific roles and responsibilities within the team. Defining these roles helps avoid confusion, duplication of efforts, and ensures that tasks are completed efficiently.</a:t>
            </a:r>
            <a:endParaRPr lang="en-GB" sz="2000">
              <a:cs typeface="Calibri" panose="020F0502020204030204"/>
            </a:endParaRPr>
          </a:p>
          <a:p>
            <a:r>
              <a:rPr lang="en-GB" sz="2000" b="1">
                <a:ea typeface="+mn-lt"/>
                <a:cs typeface="+mn-lt"/>
              </a:rPr>
              <a:t>Goal Alignment:</a:t>
            </a:r>
            <a:r>
              <a:rPr lang="en-GB" sz="2000">
                <a:ea typeface="+mn-lt"/>
                <a:cs typeface="+mn-lt"/>
              </a:rPr>
              <a:t> Team members should have a clear understanding of the team's overall goal or objective. When everyone is aligned with the common purpose, it's easier to stay motivated and focused.</a:t>
            </a:r>
            <a:endParaRPr lang="en-GB" sz="2000"/>
          </a:p>
          <a:p>
            <a:endParaRPr lang="en-GB" sz="2000">
              <a:cs typeface="Calibri"/>
            </a:endParaRPr>
          </a:p>
        </p:txBody>
      </p:sp>
      <p:pic>
        <p:nvPicPr>
          <p:cNvPr id="12" name="Picture 11" descr="Large skydiving group mid-air">
            <a:extLst>
              <a:ext uri="{FF2B5EF4-FFF2-40B4-BE49-F238E27FC236}">
                <a16:creationId xmlns:a16="http://schemas.microsoft.com/office/drawing/2014/main" id="{D8B4E6B1-B2E3-95B9-A194-B76B929DD0FD}"/>
              </a:ext>
            </a:extLst>
          </p:cNvPr>
          <p:cNvPicPr>
            <a:picLocks noChangeAspect="1"/>
          </p:cNvPicPr>
          <p:nvPr/>
        </p:nvPicPr>
        <p:blipFill rotWithShape="1">
          <a:blip r:embed="rId2"/>
          <a:srcRect l="21206" r="19528" b="3"/>
          <a:stretch/>
        </p:blipFill>
        <p:spPr>
          <a:xfrm>
            <a:off x="6096000" y="1"/>
            <a:ext cx="6102825" cy="6858000"/>
          </a:xfrm>
          <a:prstGeom prst="rect">
            <a:avLst/>
          </a:prstGeom>
        </p:spPr>
      </p:pic>
    </p:spTree>
    <p:extLst>
      <p:ext uri="{BB962C8B-B14F-4D97-AF65-F5344CB8AC3E}">
        <p14:creationId xmlns:p14="http://schemas.microsoft.com/office/powerpoint/2010/main" val="6238190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AA32C-095C-95EB-2627-77C9EA8406A2}"/>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12" name="Picture 11" descr="Puzzle">
            <a:extLst>
              <a:ext uri="{FF2B5EF4-FFF2-40B4-BE49-F238E27FC236}">
                <a16:creationId xmlns:a16="http://schemas.microsoft.com/office/drawing/2014/main" id="{3E5252FF-4438-A1DC-42ED-C1340CB0F64D}"/>
              </a:ext>
            </a:extLst>
          </p:cNvPr>
          <p:cNvPicPr>
            <a:picLocks noChangeAspect="1"/>
          </p:cNvPicPr>
          <p:nvPr/>
        </p:nvPicPr>
        <p:blipFill rotWithShape="1">
          <a:blip r:embed="rId2"/>
          <a:srcRect l="29348" r="25387"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E2A19D30-8937-6179-EE76-8F724EF7E173}"/>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r>
              <a:rPr lang="en-GB" sz="2200" b="1" dirty="0">
                <a:latin typeface="Calibri"/>
                <a:ea typeface="Söhne"/>
                <a:cs typeface="Söhne"/>
              </a:rPr>
              <a:t>Problem Solving:</a:t>
            </a:r>
            <a:r>
              <a:rPr lang="en-GB" sz="2200" dirty="0">
                <a:latin typeface="Calibri"/>
                <a:ea typeface="Söhne"/>
                <a:cs typeface="Söhne"/>
              </a:rPr>
              <a:t> Teams often encounter challenges or obstacles. Effective teamwork involves collectively identifying problems, analysing root causes, and brainstorming solutions.</a:t>
            </a:r>
            <a:endParaRPr lang="en-US" sz="2200">
              <a:latin typeface="Calibri"/>
              <a:cs typeface="Calibri"/>
            </a:endParaRPr>
          </a:p>
          <a:p>
            <a:pPr marL="0" indent="0">
              <a:buNone/>
            </a:pPr>
            <a:r>
              <a:rPr lang="en-GB" sz="2200" b="1" dirty="0">
                <a:latin typeface="Calibri"/>
                <a:ea typeface="Söhne"/>
                <a:cs typeface="Söhne"/>
              </a:rPr>
              <a:t>Decision-Making:</a:t>
            </a:r>
            <a:r>
              <a:rPr lang="en-GB" sz="2200" dirty="0">
                <a:latin typeface="Calibri"/>
                <a:ea typeface="Söhne"/>
                <a:cs typeface="Söhne"/>
              </a:rPr>
              <a:t> Teams make decisions that impact the project or goal they are working on. Decision-making processes should be inclusive and involve input from all relevant team members.</a:t>
            </a:r>
            <a:endParaRPr lang="en-GB" sz="2200" dirty="0">
              <a:latin typeface="Calibri"/>
              <a:cs typeface="Calibri" panose="020F0502020204030204"/>
            </a:endParaRPr>
          </a:p>
        </p:txBody>
      </p:sp>
    </p:spTree>
    <p:extLst>
      <p:ext uri="{BB962C8B-B14F-4D97-AF65-F5344CB8AC3E}">
        <p14:creationId xmlns:p14="http://schemas.microsoft.com/office/powerpoint/2010/main" val="7481379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B9DC2-383A-A288-4C87-AE8D79C070FC}"/>
              </a:ext>
            </a:extLst>
          </p:cNvPr>
          <p:cNvSpPr>
            <a:spLocks noGrp="1"/>
          </p:cNvSpPr>
          <p:nvPr>
            <p:ph type="title"/>
          </p:nvPr>
        </p:nvSpPr>
        <p:spPr>
          <a:xfrm>
            <a:off x="4553733" y="548464"/>
            <a:ext cx="6798541" cy="1675623"/>
          </a:xfrm>
        </p:spPr>
        <p:txBody>
          <a:bodyPr anchor="b">
            <a:normAutofit/>
          </a:bodyPr>
          <a:lstStyle/>
          <a:p>
            <a:endParaRPr lang="en-GB" sz="4000"/>
          </a:p>
        </p:txBody>
      </p:sp>
      <p:pic>
        <p:nvPicPr>
          <p:cNvPr id="5" name="Picture 4" descr="Hands-on top of each other">
            <a:extLst>
              <a:ext uri="{FF2B5EF4-FFF2-40B4-BE49-F238E27FC236}">
                <a16:creationId xmlns:a16="http://schemas.microsoft.com/office/drawing/2014/main" id="{97D80910-3238-52CB-D0E1-8449C53C1235}"/>
              </a:ext>
            </a:extLst>
          </p:cNvPr>
          <p:cNvPicPr>
            <a:picLocks noChangeAspect="1"/>
          </p:cNvPicPr>
          <p:nvPr/>
        </p:nvPicPr>
        <p:blipFill rotWithShape="1">
          <a:blip r:embed="rId2"/>
          <a:srcRect l="57893" r="15395" b="-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2D3EAB1-77C6-2DD8-88D7-99D93F258644}"/>
              </a:ext>
            </a:extLst>
          </p:cNvPr>
          <p:cNvSpPr>
            <a:spLocks noGrp="1"/>
          </p:cNvSpPr>
          <p:nvPr>
            <p:ph idx="1"/>
          </p:nvPr>
        </p:nvSpPr>
        <p:spPr>
          <a:xfrm>
            <a:off x="4553734" y="2409830"/>
            <a:ext cx="6798539" cy="3705217"/>
          </a:xfrm>
        </p:spPr>
        <p:txBody>
          <a:bodyPr vert="horz" lIns="91440" tIns="45720" rIns="91440" bIns="45720" rtlCol="0" anchor="t">
            <a:normAutofit/>
          </a:bodyPr>
          <a:lstStyle/>
          <a:p>
            <a:r>
              <a:rPr lang="en-GB" sz="2000" b="1" dirty="0">
                <a:latin typeface="Calibri"/>
                <a:ea typeface="Söhne"/>
                <a:cs typeface="Söhne"/>
              </a:rPr>
              <a:t>Respect and Trust:</a:t>
            </a:r>
            <a:r>
              <a:rPr lang="en-GB" sz="2000" dirty="0">
                <a:latin typeface="Calibri"/>
                <a:ea typeface="Söhne"/>
                <a:cs typeface="Söhne"/>
              </a:rPr>
              <a:t> Building a positive team dynamic requires mutual respect and trust among team members. Trust fosters open communication, encourages risk-taking, and enhances collaboration.</a:t>
            </a:r>
            <a:endParaRPr lang="en-US" sz="2000" dirty="0">
              <a:latin typeface="Calibri"/>
              <a:cs typeface="Calibri" panose="020F0502020204030204"/>
            </a:endParaRPr>
          </a:p>
          <a:p>
            <a:r>
              <a:rPr lang="en-GB" sz="2000" b="1" dirty="0">
                <a:latin typeface="Calibri"/>
                <a:ea typeface="Söhne"/>
                <a:cs typeface="Söhne"/>
              </a:rPr>
              <a:t>Adaptability:</a:t>
            </a:r>
            <a:r>
              <a:rPr lang="en-GB" sz="2000" dirty="0">
                <a:latin typeface="Calibri"/>
                <a:ea typeface="Söhne"/>
                <a:cs typeface="Söhne"/>
              </a:rPr>
              <a:t> Teams need to be flexible and adaptable, especially in fast-paced environments or when faced with unexpected changes. Adaptability helps teams respond effectively to shifting priorities or circumstances.</a:t>
            </a:r>
            <a:endParaRPr lang="en-GB" sz="2000" dirty="0">
              <a:latin typeface="Calibri"/>
              <a:cs typeface="Calibri" panose="020F0502020204030204"/>
            </a:endParaRPr>
          </a:p>
        </p:txBody>
      </p:sp>
    </p:spTree>
    <p:extLst>
      <p:ext uri="{BB962C8B-B14F-4D97-AF65-F5344CB8AC3E}">
        <p14:creationId xmlns:p14="http://schemas.microsoft.com/office/powerpoint/2010/main" val="21677545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B8188-8FED-CD41-FE93-9ABEA2968B67}"/>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5" name="Picture 4" descr="White puzzle with one red piece">
            <a:extLst>
              <a:ext uri="{FF2B5EF4-FFF2-40B4-BE49-F238E27FC236}">
                <a16:creationId xmlns:a16="http://schemas.microsoft.com/office/drawing/2014/main" id="{05E364BA-FADC-9D85-E7DE-6ADFEC807A28}"/>
              </a:ext>
            </a:extLst>
          </p:cNvPr>
          <p:cNvPicPr>
            <a:picLocks noChangeAspect="1"/>
          </p:cNvPicPr>
          <p:nvPr/>
        </p:nvPicPr>
        <p:blipFill rotWithShape="1">
          <a:blip r:embed="rId2"/>
          <a:srcRect l="31723" r="30076"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A7C34DDB-65A1-BBB8-43E8-9EE6B5AA5ACE}"/>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1900" b="1" dirty="0">
                <a:latin typeface="Calibri"/>
                <a:ea typeface="Söhne"/>
                <a:cs typeface="Söhne"/>
              </a:rPr>
              <a:t>Conflict Resolution:</a:t>
            </a:r>
            <a:r>
              <a:rPr lang="en-GB" sz="1900" dirty="0">
                <a:latin typeface="Calibri"/>
                <a:ea typeface="Söhne"/>
                <a:cs typeface="Söhne"/>
              </a:rPr>
              <a:t> Conflicts are a natural part of any group dynamic. Effective teams are skilled at addressing conflicts in a constructive manner, seeking resolutions that benefit everyone involved.</a:t>
            </a:r>
            <a:endParaRPr lang="en-US" sz="1900" dirty="0">
              <a:latin typeface="Calibri"/>
              <a:cs typeface="Calibri" panose="020F0502020204030204"/>
            </a:endParaRPr>
          </a:p>
          <a:p>
            <a:r>
              <a:rPr lang="en-GB" sz="1900" b="1" dirty="0">
                <a:latin typeface="Calibri"/>
                <a:ea typeface="Söhne"/>
                <a:cs typeface="Söhne"/>
              </a:rPr>
              <a:t>Accountability:</a:t>
            </a:r>
            <a:r>
              <a:rPr lang="en-GB" sz="1900" dirty="0">
                <a:latin typeface="Calibri"/>
                <a:ea typeface="Söhne"/>
                <a:cs typeface="Söhne"/>
              </a:rPr>
              <a:t> Each team member is accountable for their contributions and commitments. Holding each other accountable ensures that deadlines are met and quality work is produced.</a:t>
            </a:r>
          </a:p>
          <a:p>
            <a:r>
              <a:rPr lang="en-GB" sz="1900" b="1" dirty="0">
                <a:latin typeface="Calibri"/>
                <a:ea typeface="Söhne"/>
                <a:cs typeface="Söhne"/>
              </a:rPr>
              <a:t>Feedback:</a:t>
            </a:r>
            <a:r>
              <a:rPr lang="en-GB" sz="1900" dirty="0">
                <a:latin typeface="Calibri"/>
                <a:ea typeface="Söhne"/>
                <a:cs typeface="Söhne"/>
              </a:rPr>
              <a:t> Regular feedback sessions help team members provide constructive criticism, acknowledge achievements, and improve team performance over time.</a:t>
            </a:r>
            <a:endParaRPr lang="en-GB" sz="1900" dirty="0">
              <a:latin typeface="Calibri"/>
              <a:cs typeface="Calibri" panose="020F0502020204030204"/>
            </a:endParaRPr>
          </a:p>
        </p:txBody>
      </p:sp>
    </p:spTree>
    <p:extLst>
      <p:ext uri="{BB962C8B-B14F-4D97-AF65-F5344CB8AC3E}">
        <p14:creationId xmlns:p14="http://schemas.microsoft.com/office/powerpoint/2010/main" val="10760578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One in a crowd">
            <a:extLst>
              <a:ext uri="{FF2B5EF4-FFF2-40B4-BE49-F238E27FC236}">
                <a16:creationId xmlns:a16="http://schemas.microsoft.com/office/drawing/2014/main" id="{4B389B86-3EE3-02B6-013B-6897950EA15B}"/>
              </a:ext>
            </a:extLst>
          </p:cNvPr>
          <p:cNvPicPr>
            <a:picLocks noChangeAspect="1"/>
          </p:cNvPicPr>
          <p:nvPr/>
        </p:nvPicPr>
        <p:blipFill rotWithShape="1">
          <a:blip r:embed="rId2"/>
          <a:srcRect t="8131" r="-2" b="16868"/>
          <a:stretch/>
        </p:blipFill>
        <p:spPr>
          <a:xfrm>
            <a:off x="20" y="10"/>
            <a:ext cx="12191980" cy="6857990"/>
          </a:xfrm>
          <a:prstGeom prst="rect">
            <a:avLst/>
          </a:prstGeom>
        </p:spPr>
      </p:pic>
      <p:sp>
        <p:nvSpPr>
          <p:cNvPr id="2" name="Title 1">
            <a:extLst>
              <a:ext uri="{FF2B5EF4-FFF2-40B4-BE49-F238E27FC236}">
                <a16:creationId xmlns:a16="http://schemas.microsoft.com/office/drawing/2014/main" id="{7F7D449D-9927-5A69-3F70-ECDC2C9C7884}"/>
              </a:ext>
            </a:extLst>
          </p:cNvPr>
          <p:cNvSpPr>
            <a:spLocks noGrp="1"/>
          </p:cNvSpPr>
          <p:nvPr>
            <p:ph type="title"/>
          </p:nvPr>
        </p:nvSpPr>
        <p:spPr>
          <a:xfrm>
            <a:off x="640080" y="640080"/>
            <a:ext cx="2752354" cy="2709275"/>
          </a:xfrm>
          <a:prstGeom prst="ellipse">
            <a:avLst/>
          </a:prstGeom>
          <a:solidFill>
            <a:srgbClr val="231815"/>
          </a:solidFill>
          <a:ln w="174625" cmpd="thinThick">
            <a:solidFill>
              <a:srgbClr val="231815"/>
            </a:solidFill>
          </a:ln>
        </p:spPr>
        <p:txBody>
          <a:bodyPr vert="horz" lIns="91440" tIns="45720" rIns="91440" bIns="45720" rtlCol="0" anchor="ctr">
            <a:normAutofit/>
          </a:bodyPr>
          <a:lstStyle/>
          <a:p>
            <a:pPr algn="ctr"/>
            <a:r>
              <a:rPr lang="en-US" sz="2800">
                <a:solidFill>
                  <a:srgbClr val="FFFFFF"/>
                </a:solidFill>
              </a:rPr>
              <a:t>Self -reflection </a:t>
            </a:r>
          </a:p>
        </p:txBody>
      </p:sp>
    </p:spTree>
    <p:extLst>
      <p:ext uri="{BB962C8B-B14F-4D97-AF65-F5344CB8AC3E}">
        <p14:creationId xmlns:p14="http://schemas.microsoft.com/office/powerpoint/2010/main" val="3320068710"/>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0863FE-A798-B687-97B2-C149D7323A58}"/>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What is self- reflection?</a:t>
            </a:r>
          </a:p>
        </p:txBody>
      </p:sp>
      <p:sp>
        <p:nvSpPr>
          <p:cNvPr id="3" name="Content Placeholder 2">
            <a:extLst>
              <a:ext uri="{FF2B5EF4-FFF2-40B4-BE49-F238E27FC236}">
                <a16:creationId xmlns:a16="http://schemas.microsoft.com/office/drawing/2014/main" id="{E5452C6B-DA6B-A252-557B-12587344A735}"/>
              </a:ext>
            </a:extLst>
          </p:cNvPr>
          <p:cNvSpPr>
            <a:spLocks noGrp="1"/>
          </p:cNvSpPr>
          <p:nvPr>
            <p:ph idx="1"/>
          </p:nvPr>
        </p:nvSpPr>
        <p:spPr>
          <a:xfrm>
            <a:off x="4380855" y="1412489"/>
            <a:ext cx="3427283" cy="4363844"/>
          </a:xfrm>
        </p:spPr>
        <p:txBody>
          <a:bodyPr vert="horz" lIns="91440" tIns="45720" rIns="91440" bIns="45720" rtlCol="0">
            <a:normAutofit/>
          </a:bodyPr>
          <a:lstStyle/>
          <a:p>
            <a:r>
              <a:rPr lang="en-US" sz="1900"/>
              <a:t>The process of examining and contemplating one's thoughts, feelings, experiences, and actions in order to gain insight into oneself. </a:t>
            </a:r>
          </a:p>
          <a:p>
            <a:r>
              <a:rPr lang="en-US" sz="1900"/>
              <a:t>It involves looking inwardly to understand one's motivations, beliefs, strengths, weaknesses, and personal growth. </a:t>
            </a:r>
          </a:p>
          <a:p>
            <a:r>
              <a:rPr lang="en-US" sz="1900"/>
              <a:t>Self-reflection is a valuable practice for personal development, learning, and self-awareness.</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A9FF202-EFD6-E07D-4C08-8ADDC5E84DB0}"/>
              </a:ext>
            </a:extLst>
          </p:cNvPr>
          <p:cNvSpPr txBox="1"/>
          <p:nvPr/>
        </p:nvSpPr>
        <p:spPr>
          <a:xfrm>
            <a:off x="277422" y="3430057"/>
            <a:ext cx="2937929" cy="16275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000" dirty="0">
                <a:solidFill>
                  <a:schemeClr val="bg1"/>
                </a:solidFill>
              </a:rPr>
              <a:t>(Gibbs, 1988)</a:t>
            </a:r>
            <a:endParaRPr lang="en-US" dirty="0">
              <a:solidFill>
                <a:schemeClr val="bg1"/>
              </a:solidFill>
            </a:endParaRPr>
          </a:p>
        </p:txBody>
      </p:sp>
    </p:spTree>
    <p:extLst>
      <p:ext uri="{BB962C8B-B14F-4D97-AF65-F5344CB8AC3E}">
        <p14:creationId xmlns:p14="http://schemas.microsoft.com/office/powerpoint/2010/main" val="6841963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81EE-1337-2A96-FD53-73C246E0C56D}"/>
              </a:ext>
            </a:extLst>
          </p:cNvPr>
          <p:cNvSpPr>
            <a:spLocks noGrp="1"/>
          </p:cNvSpPr>
          <p:nvPr>
            <p:ph type="title"/>
          </p:nvPr>
        </p:nvSpPr>
        <p:spPr>
          <a:xfrm>
            <a:off x="5297762" y="329184"/>
            <a:ext cx="6251110" cy="1783080"/>
          </a:xfrm>
        </p:spPr>
        <p:txBody>
          <a:bodyPr anchor="b">
            <a:normAutofit/>
          </a:bodyPr>
          <a:lstStyle/>
          <a:p>
            <a:r>
              <a:rPr lang="en-GB" sz="5400">
                <a:cs typeface="Calibri Light"/>
              </a:rPr>
              <a:t>Why is it important?</a:t>
            </a:r>
            <a:endParaRPr lang="en-GB" sz="5400"/>
          </a:p>
        </p:txBody>
      </p:sp>
      <p:pic>
        <p:nvPicPr>
          <p:cNvPr id="5" name="Picture 4" descr="Light bulb on yellow background with sketched light beams and cord">
            <a:extLst>
              <a:ext uri="{FF2B5EF4-FFF2-40B4-BE49-F238E27FC236}">
                <a16:creationId xmlns:a16="http://schemas.microsoft.com/office/drawing/2014/main" id="{488EFF23-D90E-F50B-E040-32A44CC5115B}"/>
              </a:ext>
            </a:extLst>
          </p:cNvPr>
          <p:cNvPicPr>
            <a:picLocks noChangeAspect="1"/>
          </p:cNvPicPr>
          <p:nvPr/>
        </p:nvPicPr>
        <p:blipFill rotWithShape="1">
          <a:blip r:embed="rId2"/>
          <a:srcRect l="50272" r="7948"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719B11CB-2270-0C1F-818A-F9BA97D7B416}"/>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a:cs typeface="Calibri"/>
              </a:rPr>
              <a:t>Enables us to evaluate our performance, behaviour and attitudes</a:t>
            </a:r>
          </a:p>
          <a:p>
            <a:r>
              <a:rPr lang="en-GB" sz="2200">
                <a:cs typeface="Calibri"/>
              </a:rPr>
              <a:t>Provides insight into how we perform at a given task</a:t>
            </a:r>
          </a:p>
          <a:p>
            <a:r>
              <a:rPr lang="en-GB" sz="2200">
                <a:cs typeface="Calibri"/>
              </a:rPr>
              <a:t>Provides area of growth</a:t>
            </a:r>
          </a:p>
          <a:p>
            <a:r>
              <a:rPr lang="en-GB" sz="2200">
                <a:cs typeface="Calibri"/>
              </a:rPr>
              <a:t>Teaches us new tools</a:t>
            </a:r>
          </a:p>
          <a:p>
            <a:r>
              <a:rPr lang="en-GB" sz="2200">
                <a:cs typeface="Calibri"/>
              </a:rPr>
              <a:t>Helps to build an action plan for future endeavours</a:t>
            </a:r>
          </a:p>
          <a:p>
            <a:endParaRPr lang="en-GB" sz="2200">
              <a:cs typeface="Calibri"/>
            </a:endParaRPr>
          </a:p>
          <a:p>
            <a:endParaRPr lang="en-GB" sz="2200">
              <a:cs typeface="Calibri"/>
            </a:endParaRPr>
          </a:p>
        </p:txBody>
      </p:sp>
    </p:spTree>
    <p:extLst>
      <p:ext uri="{BB962C8B-B14F-4D97-AF65-F5344CB8AC3E}">
        <p14:creationId xmlns:p14="http://schemas.microsoft.com/office/powerpoint/2010/main" val="774334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A8972-6F7B-B497-46AF-AD9B68590002}"/>
              </a:ext>
            </a:extLst>
          </p:cNvPr>
          <p:cNvSpPr>
            <a:spLocks noGrp="1"/>
          </p:cNvSpPr>
          <p:nvPr>
            <p:ph type="title"/>
          </p:nvPr>
        </p:nvSpPr>
        <p:spPr/>
        <p:txBody>
          <a:bodyPr/>
          <a:lstStyle/>
          <a:p>
            <a:r>
              <a:rPr lang="en-GB" dirty="0">
                <a:latin typeface="Calibri Light"/>
              </a:rPr>
              <a:t>Methods used to self- reflect</a:t>
            </a:r>
            <a:endParaRPr lang="en-GB" dirty="0"/>
          </a:p>
        </p:txBody>
      </p:sp>
      <p:graphicFrame>
        <p:nvGraphicFramePr>
          <p:cNvPr id="5" name="Content Placeholder 2">
            <a:extLst>
              <a:ext uri="{FF2B5EF4-FFF2-40B4-BE49-F238E27FC236}">
                <a16:creationId xmlns:a16="http://schemas.microsoft.com/office/drawing/2014/main" id="{0174C881-5A57-5E05-1905-77F315DF9C3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07353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ADC4EC5F-69E0-D729-9C70-8DC7024665BF}"/>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kern="1200">
                <a:solidFill>
                  <a:schemeClr val="tx1"/>
                </a:solidFill>
                <a:latin typeface="+mj-lt"/>
                <a:ea typeface="+mj-ea"/>
                <a:cs typeface="+mj-cs"/>
              </a:rPr>
              <a:t>Borton’s reflective model</a:t>
            </a:r>
          </a:p>
        </p:txBody>
      </p:sp>
      <p:sp>
        <p:nvSpPr>
          <p:cNvPr id="23" name="Rectangle 22">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13" name="Picture Placeholder 12" descr="Diagram">
            <a:extLst>
              <a:ext uri="{FF2B5EF4-FFF2-40B4-BE49-F238E27FC236}">
                <a16:creationId xmlns:a16="http://schemas.microsoft.com/office/drawing/2014/main" id="{8E730286-D5A0-68E1-1548-28D97D1FCEE1}"/>
              </a:ext>
            </a:extLst>
          </p:cNvPr>
          <p:cNvPicPr>
            <a:picLocks noChangeAspect="1"/>
          </p:cNvPicPr>
          <p:nvPr/>
        </p:nvPicPr>
        <p:blipFill rotWithShape="1">
          <a:blip r:embed="rId3"/>
          <a:srcRect l="16315" t="-1567" r="16923" b="-20045"/>
          <a:stretch/>
        </p:blipFill>
        <p:spPr>
          <a:xfrm rot="20670302">
            <a:off x="4652280" y="1987522"/>
            <a:ext cx="3631044" cy="3873419"/>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p:spPr>
      </p:pic>
      <p:sp>
        <p:nvSpPr>
          <p:cNvPr id="8" name="Slide Number Placeholder 7">
            <a:extLst>
              <a:ext uri="{FF2B5EF4-FFF2-40B4-BE49-F238E27FC236}">
                <a16:creationId xmlns:a16="http://schemas.microsoft.com/office/drawing/2014/main" id="{9C580174-9B1D-3248-7E55-8D02F33D5FC7}"/>
              </a:ext>
            </a:extLst>
          </p:cNvPr>
          <p:cNvSpPr>
            <a:spLocks/>
          </p:cNvSpPr>
          <p:nvPr/>
        </p:nvSpPr>
        <p:spPr>
          <a:xfrm>
            <a:off x="7903821" y="6022429"/>
            <a:ext cx="1963617" cy="261361"/>
          </a:xfrm>
          <a:prstGeom prst="rect">
            <a:avLst/>
          </a:prstGeom>
        </p:spPr>
        <p:txBody>
          <a:bodyPr/>
          <a:lstStyle/>
          <a:p>
            <a:pPr defTabSz="649224">
              <a:spcAft>
                <a:spcPts val="600"/>
              </a:spcAft>
            </a:pPr>
            <a:fld id="{47FEACEE-25B4-4A2D-B147-27296E36371D}" type="slidenum">
              <a:rPr lang="en-US" altLang="zh-CN" sz="1278" kern="1200">
                <a:solidFill>
                  <a:schemeClr val="tx1"/>
                </a:solidFill>
                <a:latin typeface="+mn-lt"/>
                <a:ea typeface="+mn-ea"/>
                <a:cs typeface="+mn-cs"/>
              </a:rPr>
              <a:pPr defTabSz="649224">
                <a:spcAft>
                  <a:spcPts val="600"/>
                </a:spcAft>
              </a:pPr>
              <a:t>47</a:t>
            </a:fld>
            <a:endParaRPr lang="en-US" altLang="zh-CN"/>
          </a:p>
        </p:txBody>
      </p:sp>
      <p:sp>
        <p:nvSpPr>
          <p:cNvPr id="14" name="Text Placeholder 19">
            <a:extLst>
              <a:ext uri="{FF2B5EF4-FFF2-40B4-BE49-F238E27FC236}">
                <a16:creationId xmlns:a16="http://schemas.microsoft.com/office/drawing/2014/main" id="{35D01E46-3132-1E6E-76DE-A0EB759A38D4}"/>
              </a:ext>
            </a:extLst>
          </p:cNvPr>
          <p:cNvSpPr>
            <a:spLocks/>
          </p:cNvSpPr>
          <p:nvPr/>
        </p:nvSpPr>
        <p:spPr>
          <a:xfrm>
            <a:off x="6927245" y="1926266"/>
            <a:ext cx="3361591" cy="809146"/>
          </a:xfrm>
          <a:prstGeom prst="rect">
            <a:avLst/>
          </a:prstGeom>
          <a:ln w="19050">
            <a:solidFill>
              <a:srgbClr val="FFCC00"/>
            </a:solidFill>
          </a:ln>
        </p:spPr>
        <p:txBody>
          <a:bodyPr/>
          <a:lstStyle/>
          <a:p>
            <a:pPr defTabSz="649224">
              <a:spcAft>
                <a:spcPts val="600"/>
              </a:spcAft>
            </a:pPr>
            <a:r>
              <a:rPr lang="en-US" sz="1278" kern="1200">
                <a:solidFill>
                  <a:schemeClr val="tx1"/>
                </a:solidFill>
                <a:latin typeface="+mn-lt"/>
                <a:ea typeface="+mn-ea"/>
                <a:cs typeface="+mn-cs"/>
              </a:rPr>
              <a:t>What happened?</a:t>
            </a:r>
          </a:p>
          <a:p>
            <a:pPr defTabSz="649224">
              <a:spcAft>
                <a:spcPts val="600"/>
              </a:spcAft>
            </a:pPr>
            <a:r>
              <a:rPr lang="en-US" sz="1278" kern="1200">
                <a:solidFill>
                  <a:schemeClr val="tx1"/>
                </a:solidFill>
                <a:latin typeface="+mn-lt"/>
                <a:ea typeface="+mn-ea"/>
                <a:cs typeface="+mn-cs"/>
              </a:rPr>
              <a:t>What was I doing?</a:t>
            </a:r>
          </a:p>
          <a:p>
            <a:pPr defTabSz="649224">
              <a:spcAft>
                <a:spcPts val="600"/>
              </a:spcAft>
            </a:pPr>
            <a:r>
              <a:rPr lang="en-US" sz="1278" kern="1200">
                <a:solidFill>
                  <a:schemeClr val="tx1"/>
                </a:solidFill>
                <a:latin typeface="+mn-lt"/>
                <a:ea typeface="+mn-ea"/>
                <a:cs typeface="+mn-cs"/>
              </a:rPr>
              <a:t>What was I trying to achieve?</a:t>
            </a:r>
          </a:p>
          <a:p>
            <a:pPr defTabSz="649224">
              <a:spcAft>
                <a:spcPts val="600"/>
              </a:spcAft>
            </a:pPr>
            <a:endParaRPr lang="en-US" sz="1278" kern="1200">
              <a:solidFill>
                <a:schemeClr val="tx1"/>
              </a:solidFill>
              <a:latin typeface="+mn-lt"/>
              <a:ea typeface="+mn-ea"/>
              <a:cs typeface="+mn-cs"/>
            </a:endParaRPr>
          </a:p>
          <a:p>
            <a:pPr>
              <a:spcAft>
                <a:spcPts val="600"/>
              </a:spcAft>
            </a:pPr>
            <a:endParaRPr lang="en-US"/>
          </a:p>
        </p:txBody>
      </p:sp>
      <p:sp>
        <p:nvSpPr>
          <p:cNvPr id="15" name="Text Placeholder 19">
            <a:extLst>
              <a:ext uri="{FF2B5EF4-FFF2-40B4-BE49-F238E27FC236}">
                <a16:creationId xmlns:a16="http://schemas.microsoft.com/office/drawing/2014/main" id="{4314E75B-3D06-5B0E-6E1E-B82FC2AB7CBC}"/>
              </a:ext>
            </a:extLst>
          </p:cNvPr>
          <p:cNvSpPr txBox="1">
            <a:spLocks/>
          </p:cNvSpPr>
          <p:nvPr/>
        </p:nvSpPr>
        <p:spPr>
          <a:xfrm>
            <a:off x="6958157" y="5315342"/>
            <a:ext cx="3361591" cy="809146"/>
          </a:xfrm>
          <a:prstGeom prst="rect">
            <a:avLst/>
          </a:prstGeom>
          <a:ln w="28575">
            <a:solidFill>
              <a:srgbClr val="92D050"/>
            </a:solidFill>
          </a:ln>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500" b="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9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49224">
              <a:spcBef>
                <a:spcPts val="710"/>
              </a:spcBef>
            </a:pPr>
            <a:r>
              <a:rPr lang="en-US" sz="1065" b="0" kern="1200">
                <a:solidFill>
                  <a:srgbClr val="006500"/>
                </a:solidFill>
                <a:latin typeface="+mn-lt"/>
                <a:ea typeface="+mn-ea"/>
                <a:cs typeface="+mn-cs"/>
              </a:rPr>
              <a:t>What did I feel at the time?</a:t>
            </a:r>
          </a:p>
          <a:p>
            <a:pPr defTabSz="649224">
              <a:spcBef>
                <a:spcPts val="710"/>
              </a:spcBef>
            </a:pPr>
            <a:r>
              <a:rPr lang="en-US" sz="1065" b="0" kern="1200">
                <a:solidFill>
                  <a:srgbClr val="006500"/>
                </a:solidFill>
                <a:latin typeface="+mn-lt"/>
                <a:ea typeface="+mn-ea"/>
                <a:cs typeface="+mn-cs"/>
              </a:rPr>
              <a:t>What were the effects of what I did/did not do?</a:t>
            </a:r>
          </a:p>
          <a:p>
            <a:pPr defTabSz="649224">
              <a:spcBef>
                <a:spcPts val="710"/>
              </a:spcBef>
            </a:pPr>
            <a:r>
              <a:rPr lang="en-US" sz="1065" b="0" kern="1200">
                <a:solidFill>
                  <a:srgbClr val="006500"/>
                </a:solidFill>
                <a:latin typeface="+mn-lt"/>
                <a:ea typeface="+mn-ea"/>
                <a:cs typeface="+mn-cs"/>
              </a:rPr>
              <a:t>What positive aspects emerge from the event?</a:t>
            </a:r>
          </a:p>
          <a:p>
            <a:pPr defTabSz="649224">
              <a:spcBef>
                <a:spcPts val="710"/>
              </a:spcBef>
            </a:pPr>
            <a:endParaRPr lang="en-US" sz="1065" b="0" kern="1200">
              <a:solidFill>
                <a:srgbClr val="006500"/>
              </a:solidFill>
              <a:latin typeface="+mn-lt"/>
              <a:ea typeface="+mn-ea"/>
              <a:cs typeface="+mn-cs"/>
            </a:endParaRPr>
          </a:p>
          <a:p>
            <a:endParaRPr lang="en-US" dirty="0"/>
          </a:p>
        </p:txBody>
      </p:sp>
      <p:sp>
        <p:nvSpPr>
          <p:cNvPr id="16" name="Text Placeholder 19">
            <a:extLst>
              <a:ext uri="{FF2B5EF4-FFF2-40B4-BE49-F238E27FC236}">
                <a16:creationId xmlns:a16="http://schemas.microsoft.com/office/drawing/2014/main" id="{7DCEFC1E-8789-B239-21F9-982392F88516}"/>
              </a:ext>
            </a:extLst>
          </p:cNvPr>
          <p:cNvSpPr txBox="1">
            <a:spLocks/>
          </p:cNvSpPr>
          <p:nvPr/>
        </p:nvSpPr>
        <p:spPr>
          <a:xfrm>
            <a:off x="1872252" y="3186081"/>
            <a:ext cx="3361591" cy="948854"/>
          </a:xfrm>
          <a:prstGeom prst="rect">
            <a:avLst/>
          </a:prstGeom>
          <a:ln w="28575">
            <a:solidFill>
              <a:schemeClr val="accent6">
                <a:lumMod val="50000"/>
                <a:lumOff val="50000"/>
              </a:schemeClr>
            </a:solidFill>
          </a:ln>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500" b="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9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49224">
              <a:spcBef>
                <a:spcPts val="710"/>
              </a:spcBef>
            </a:pPr>
            <a:r>
              <a:rPr lang="en-US" sz="1065" b="0" kern="1200">
                <a:solidFill>
                  <a:srgbClr val="006500"/>
                </a:solidFill>
                <a:latin typeface="+mn-lt"/>
                <a:ea typeface="+mn-ea"/>
                <a:cs typeface="+mn-cs"/>
              </a:rPr>
              <a:t>What would I do differently in this situation again?</a:t>
            </a:r>
          </a:p>
          <a:p>
            <a:pPr defTabSz="649224">
              <a:spcBef>
                <a:spcPts val="710"/>
              </a:spcBef>
            </a:pPr>
            <a:r>
              <a:rPr lang="en-US" sz="1065" b="0" kern="1200">
                <a:solidFill>
                  <a:srgbClr val="006500"/>
                </a:solidFill>
                <a:latin typeface="+mn-lt"/>
                <a:ea typeface="+mn-ea"/>
                <a:cs typeface="+mn-cs"/>
              </a:rPr>
              <a:t>Where can I get more information to help with these situations?</a:t>
            </a:r>
          </a:p>
          <a:p>
            <a:pPr defTabSz="649224">
              <a:spcBef>
                <a:spcPts val="710"/>
              </a:spcBef>
            </a:pPr>
            <a:r>
              <a:rPr lang="en-US" sz="1065" b="0" kern="1200">
                <a:solidFill>
                  <a:srgbClr val="006500"/>
                </a:solidFill>
                <a:latin typeface="+mn-lt"/>
                <a:ea typeface="+mn-ea"/>
                <a:cs typeface="+mn-cs"/>
              </a:rPr>
              <a:t>What is the main learning that I take from this?</a:t>
            </a:r>
          </a:p>
          <a:p>
            <a:pPr defTabSz="649224">
              <a:spcBef>
                <a:spcPts val="710"/>
              </a:spcBef>
            </a:pPr>
            <a:endParaRPr lang="en-US" sz="1065" b="0" kern="1200">
              <a:solidFill>
                <a:srgbClr val="006500"/>
              </a:solidFill>
              <a:latin typeface="+mn-lt"/>
              <a:ea typeface="+mn-ea"/>
              <a:cs typeface="+mn-cs"/>
            </a:endParaRPr>
          </a:p>
          <a:p>
            <a:endParaRPr lang="en-US" dirty="0"/>
          </a:p>
        </p:txBody>
      </p:sp>
    </p:spTree>
    <p:extLst>
      <p:ext uri="{BB962C8B-B14F-4D97-AF65-F5344CB8AC3E}">
        <p14:creationId xmlns:p14="http://schemas.microsoft.com/office/powerpoint/2010/main" val="21046054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D1E6DD-624F-1CFD-80DE-581A54BC665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Kolb's reflective model</a:t>
            </a:r>
          </a:p>
        </p:txBody>
      </p:sp>
      <p:pic>
        <p:nvPicPr>
          <p:cNvPr id="4" name="Content Placeholder 3" descr="A diagram of different stages of development&#10;&#10;Description automatically generated">
            <a:extLst>
              <a:ext uri="{FF2B5EF4-FFF2-40B4-BE49-F238E27FC236}">
                <a16:creationId xmlns:a16="http://schemas.microsoft.com/office/drawing/2014/main" id="{0BF05445-EE2E-126E-7E44-0165BCF6C150}"/>
              </a:ext>
            </a:extLst>
          </p:cNvPr>
          <p:cNvPicPr>
            <a:picLocks noGrp="1" noChangeAspect="1"/>
          </p:cNvPicPr>
          <p:nvPr>
            <p:ph idx="1"/>
          </p:nvPr>
        </p:nvPicPr>
        <p:blipFill>
          <a:blip r:embed="rId2"/>
          <a:stretch>
            <a:fillRect/>
          </a:stretch>
        </p:blipFill>
        <p:spPr>
          <a:xfrm>
            <a:off x="4777316" y="830254"/>
            <a:ext cx="6780700" cy="5195163"/>
          </a:xfrm>
          <a:prstGeom prst="rect">
            <a:avLst/>
          </a:prstGeom>
        </p:spPr>
      </p:pic>
    </p:spTree>
    <p:extLst>
      <p:ext uri="{BB962C8B-B14F-4D97-AF65-F5344CB8AC3E}">
        <p14:creationId xmlns:p14="http://schemas.microsoft.com/office/powerpoint/2010/main" val="31903885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48474-E6FF-76A3-5953-5D63F00597E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Gibbs self- reflection</a:t>
            </a:r>
          </a:p>
        </p:txBody>
      </p:sp>
      <p:pic>
        <p:nvPicPr>
          <p:cNvPr id="4" name="Picture 4" descr="A picture containing timeline&#10;&#10;Description automatically generated">
            <a:extLst>
              <a:ext uri="{FF2B5EF4-FFF2-40B4-BE49-F238E27FC236}">
                <a16:creationId xmlns:a16="http://schemas.microsoft.com/office/drawing/2014/main" id="{F55D88D6-BDBE-99A5-3BC9-A431DCA58DE4}"/>
              </a:ext>
            </a:extLst>
          </p:cNvPr>
          <p:cNvPicPr>
            <a:picLocks noGrp="1" noChangeAspect="1"/>
          </p:cNvPicPr>
          <p:nvPr>
            <p:ph idx="1"/>
          </p:nvPr>
        </p:nvPicPr>
        <p:blipFill>
          <a:blip r:embed="rId2"/>
          <a:stretch>
            <a:fillRect/>
          </a:stretch>
        </p:blipFill>
        <p:spPr>
          <a:xfrm>
            <a:off x="4326567" y="535593"/>
            <a:ext cx="5955777" cy="5923584"/>
          </a:xfrm>
          <a:prstGeom prst="rect">
            <a:avLst/>
          </a:prstGeom>
        </p:spPr>
      </p:pic>
      <p:sp>
        <p:nvSpPr>
          <p:cNvPr id="3" name="TextBox 2">
            <a:extLst>
              <a:ext uri="{FF2B5EF4-FFF2-40B4-BE49-F238E27FC236}">
                <a16:creationId xmlns:a16="http://schemas.microsoft.com/office/drawing/2014/main" id="{31C90A91-1EED-D798-D045-F9ADF2023B1A}"/>
              </a:ext>
            </a:extLst>
          </p:cNvPr>
          <p:cNvSpPr txBox="1"/>
          <p:nvPr/>
        </p:nvSpPr>
        <p:spPr>
          <a:xfrm>
            <a:off x="216370" y="4694295"/>
            <a:ext cx="40545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linkClick r:id="rId3"/>
              </a:rPr>
              <a:t>https://youtu.be/-gbczr0lRf4</a:t>
            </a:r>
            <a:r>
              <a:rPr lang="en-GB" dirty="0"/>
              <a:t> </a:t>
            </a:r>
            <a:endParaRPr lang="en-US"/>
          </a:p>
        </p:txBody>
      </p:sp>
    </p:spTree>
    <p:extLst>
      <p:ext uri="{BB962C8B-B14F-4D97-AF65-F5344CB8AC3E}">
        <p14:creationId xmlns:p14="http://schemas.microsoft.com/office/powerpoint/2010/main" val="123023976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rogramming data on computer monitor">
            <a:extLst>
              <a:ext uri="{FF2B5EF4-FFF2-40B4-BE49-F238E27FC236}">
                <a16:creationId xmlns:a16="http://schemas.microsoft.com/office/drawing/2014/main" id="{BDA85F30-8774-2F3C-80E4-1279E24230C5}"/>
              </a:ext>
            </a:extLst>
          </p:cNvPr>
          <p:cNvPicPr>
            <a:picLocks noChangeAspect="1"/>
          </p:cNvPicPr>
          <p:nvPr/>
        </p:nvPicPr>
        <p:blipFill rotWithShape="1">
          <a:blip r:embed="rId2"/>
          <a:srcRect l="9092" t="22140" r="-7" b="1132"/>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AC8840-E5FE-6DDC-3A72-4D965ECE9288}"/>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Digital Literacy </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28519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74D3-A3BD-7665-084E-0BABD0FE9E2B}"/>
              </a:ext>
            </a:extLst>
          </p:cNvPr>
          <p:cNvSpPr>
            <a:spLocks noGrp="1"/>
          </p:cNvSpPr>
          <p:nvPr>
            <p:ph type="title"/>
          </p:nvPr>
        </p:nvSpPr>
        <p:spPr>
          <a:xfrm>
            <a:off x="762000" y="1138036"/>
            <a:ext cx="4085665" cy="1402470"/>
          </a:xfrm>
        </p:spPr>
        <p:txBody>
          <a:bodyPr anchor="t">
            <a:normAutofit/>
          </a:bodyPr>
          <a:lstStyle/>
          <a:p>
            <a:r>
              <a:rPr lang="en-GB" sz="3200">
                <a:cs typeface="Calibri Light"/>
              </a:rPr>
              <a:t>Digital literacy</a:t>
            </a:r>
            <a:endParaRPr lang="en-GB" sz="3200"/>
          </a:p>
        </p:txBody>
      </p:sp>
      <p:sp>
        <p:nvSpPr>
          <p:cNvPr id="3" name="Content Placeholder 2">
            <a:extLst>
              <a:ext uri="{FF2B5EF4-FFF2-40B4-BE49-F238E27FC236}">
                <a16:creationId xmlns:a16="http://schemas.microsoft.com/office/drawing/2014/main" id="{B52C59E9-9AA0-6783-E024-A0AE7CA14EE4}"/>
              </a:ext>
            </a:extLst>
          </p:cNvPr>
          <p:cNvSpPr>
            <a:spLocks noGrp="1"/>
          </p:cNvSpPr>
          <p:nvPr>
            <p:ph idx="1"/>
          </p:nvPr>
        </p:nvSpPr>
        <p:spPr>
          <a:xfrm>
            <a:off x="17518" y="1859246"/>
            <a:ext cx="5548353" cy="5001344"/>
          </a:xfrm>
        </p:spPr>
        <p:txBody>
          <a:bodyPr vert="horz" lIns="91440" tIns="45720" rIns="91440" bIns="45720" rtlCol="0" anchor="t">
            <a:noAutofit/>
          </a:bodyPr>
          <a:lstStyle/>
          <a:p>
            <a:r>
              <a:rPr lang="en-GB" sz="2200" dirty="0">
                <a:ea typeface="+mn-lt"/>
                <a:cs typeface="+mn-lt"/>
              </a:rPr>
              <a:t>Refers to the ability to find, evaluate, use, and create digital information and media effectively, efficiently, and responsibly. </a:t>
            </a:r>
          </a:p>
          <a:p>
            <a:r>
              <a:rPr lang="en-GB" sz="2200" dirty="0">
                <a:ea typeface="+mn-lt"/>
                <a:cs typeface="+mn-lt"/>
              </a:rPr>
              <a:t>Encompasses a range of skills and competencies required to navigate the digital world, which includes using various digital devices, platforms, applications, and online resources. Digital literacy goes beyond technical proficiency</a:t>
            </a:r>
          </a:p>
          <a:p>
            <a:r>
              <a:rPr lang="en-GB" sz="2200" dirty="0">
                <a:ea typeface="+mn-lt"/>
                <a:cs typeface="+mn-lt"/>
              </a:rPr>
              <a:t>involves critical thinking, ethical considerations, and the ability to adapt to new technologies as they emerge.</a:t>
            </a:r>
            <a:endParaRPr lang="en-GB" sz="2200">
              <a:cs typeface="Calibri"/>
            </a:endParaRPr>
          </a:p>
        </p:txBody>
      </p:sp>
      <p:pic>
        <p:nvPicPr>
          <p:cNvPr id="5" name="Picture 4" descr="Sphere of mesh and nodes">
            <a:extLst>
              <a:ext uri="{FF2B5EF4-FFF2-40B4-BE49-F238E27FC236}">
                <a16:creationId xmlns:a16="http://schemas.microsoft.com/office/drawing/2014/main" id="{3B81DEE2-4431-7754-330A-DD99B61BE8D8}"/>
              </a:ext>
            </a:extLst>
          </p:cNvPr>
          <p:cNvPicPr>
            <a:picLocks noChangeAspect="1"/>
          </p:cNvPicPr>
          <p:nvPr/>
        </p:nvPicPr>
        <p:blipFill rotWithShape="1">
          <a:blip r:embed="rId2"/>
          <a:srcRect l="28466" r="4" b="4"/>
          <a:stretch/>
        </p:blipFill>
        <p:spPr>
          <a:xfrm>
            <a:off x="5650992" y="10"/>
            <a:ext cx="6541008" cy="6857990"/>
          </a:xfrm>
          <a:prstGeom prst="rect">
            <a:avLst/>
          </a:prstGeom>
        </p:spPr>
      </p:pic>
    </p:spTree>
    <p:extLst>
      <p:ext uri="{BB962C8B-B14F-4D97-AF65-F5344CB8AC3E}">
        <p14:creationId xmlns:p14="http://schemas.microsoft.com/office/powerpoint/2010/main" val="224655940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adlock on computer motherboard">
            <a:extLst>
              <a:ext uri="{FF2B5EF4-FFF2-40B4-BE49-F238E27FC236}">
                <a16:creationId xmlns:a16="http://schemas.microsoft.com/office/drawing/2014/main" id="{CCB7EABB-CA54-2E4D-A639-31F05F1234EA}"/>
              </a:ext>
            </a:extLst>
          </p:cNvPr>
          <p:cNvPicPr>
            <a:picLocks noChangeAspect="1"/>
          </p:cNvPicPr>
          <p:nvPr/>
        </p:nvPicPr>
        <p:blipFill rotWithShape="1">
          <a:blip r:embed="rId2"/>
          <a:srcRect l="9617" r="37728" b="3"/>
          <a:stretch/>
        </p:blipFill>
        <p:spPr>
          <a:xfrm>
            <a:off x="-1" y="-2"/>
            <a:ext cx="5410198" cy="6858002"/>
          </a:xfrm>
          <a:prstGeom prst="rect">
            <a:avLst/>
          </a:prstGeom>
        </p:spPr>
      </p:pic>
      <p:sp>
        <p:nvSpPr>
          <p:cNvPr id="2" name="Title 1">
            <a:extLst>
              <a:ext uri="{FF2B5EF4-FFF2-40B4-BE49-F238E27FC236}">
                <a16:creationId xmlns:a16="http://schemas.microsoft.com/office/drawing/2014/main" id="{A015E51C-57EE-F178-55AD-C5B5484A9942}"/>
              </a:ext>
            </a:extLst>
          </p:cNvPr>
          <p:cNvSpPr>
            <a:spLocks noGrp="1"/>
          </p:cNvSpPr>
          <p:nvPr>
            <p:ph type="title"/>
          </p:nvPr>
        </p:nvSpPr>
        <p:spPr>
          <a:xfrm>
            <a:off x="6115317" y="405685"/>
            <a:ext cx="5464968" cy="1559301"/>
          </a:xfrm>
        </p:spPr>
        <p:txBody>
          <a:bodyPr>
            <a:normAutofit/>
          </a:bodyPr>
          <a:lstStyle/>
          <a:p>
            <a:r>
              <a:rPr lang="en-GB" sz="4000" dirty="0">
                <a:cs typeface="Calibri Light"/>
              </a:rPr>
              <a:t>Types of cybercrime</a:t>
            </a:r>
            <a:endParaRPr lang="en-GB" sz="4000" dirty="0"/>
          </a:p>
        </p:txBody>
      </p:sp>
      <p:sp>
        <p:nvSpPr>
          <p:cNvPr id="3" name="Content Placeholder 2">
            <a:extLst>
              <a:ext uri="{FF2B5EF4-FFF2-40B4-BE49-F238E27FC236}">
                <a16:creationId xmlns:a16="http://schemas.microsoft.com/office/drawing/2014/main" id="{68F5AD26-1848-094D-6E07-2CC26031B398}"/>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1600" b="1" dirty="0">
                <a:ea typeface="+mn-lt"/>
                <a:cs typeface="+mn-lt"/>
              </a:rPr>
              <a:t>Hacking</a:t>
            </a:r>
            <a:r>
              <a:rPr lang="en-GB" sz="1600" dirty="0">
                <a:ea typeface="+mn-lt"/>
                <a:cs typeface="+mn-lt"/>
              </a:rPr>
              <a:t>: Unauthorised access to computer systems or networks to steal sensitive data, disrupt services, or plant malicious software.</a:t>
            </a:r>
            <a:endParaRPr lang="en-GB" sz="1600" dirty="0">
              <a:cs typeface="Calibri" panose="020F0502020204030204"/>
            </a:endParaRPr>
          </a:p>
          <a:p>
            <a:r>
              <a:rPr lang="en-GB" sz="1600" b="1" dirty="0">
                <a:ea typeface="+mn-lt"/>
                <a:cs typeface="+mn-lt"/>
              </a:rPr>
              <a:t>Phishing</a:t>
            </a:r>
            <a:r>
              <a:rPr lang="en-GB" sz="1600" dirty="0">
                <a:ea typeface="+mn-lt"/>
                <a:cs typeface="+mn-lt"/>
              </a:rPr>
              <a:t>: Sending deceptive emails, messages, or websites that appear legitimate to trick individuals into revealing personal information, such as passwords, credit card numbers, or login credentials.</a:t>
            </a:r>
            <a:endParaRPr lang="en-GB" sz="1600" dirty="0"/>
          </a:p>
          <a:p>
            <a:r>
              <a:rPr lang="en-GB" sz="1600" b="1" dirty="0">
                <a:ea typeface="+mn-lt"/>
                <a:cs typeface="+mn-lt"/>
              </a:rPr>
              <a:t>Malware</a:t>
            </a:r>
            <a:r>
              <a:rPr lang="en-GB" sz="1600" dirty="0">
                <a:ea typeface="+mn-lt"/>
                <a:cs typeface="+mn-lt"/>
              </a:rPr>
              <a:t>: Malicious software designed to infect computers or networks, including viruses, worms, trojan horses, ransomware, and spyware.</a:t>
            </a:r>
            <a:endParaRPr lang="en-GB" sz="1600" dirty="0"/>
          </a:p>
          <a:p>
            <a:r>
              <a:rPr lang="en-GB" sz="1600" b="1" dirty="0">
                <a:ea typeface="+mn-lt"/>
                <a:cs typeface="+mn-lt"/>
              </a:rPr>
              <a:t>Identity Theft</a:t>
            </a:r>
            <a:r>
              <a:rPr lang="en-GB" sz="1600" dirty="0">
                <a:ea typeface="+mn-lt"/>
                <a:cs typeface="+mn-lt"/>
              </a:rPr>
              <a:t>: Stealing personal information, such as social security numbers or credit card details, to commit fraud or other criminal activities.</a:t>
            </a:r>
            <a:endParaRPr lang="en-GB" sz="1600" dirty="0"/>
          </a:p>
          <a:p>
            <a:endParaRPr lang="en-GB" sz="1600">
              <a:cs typeface="Calibri"/>
            </a:endParaRPr>
          </a:p>
        </p:txBody>
      </p:sp>
    </p:spTree>
    <p:extLst>
      <p:ext uri="{BB962C8B-B14F-4D97-AF65-F5344CB8AC3E}">
        <p14:creationId xmlns:p14="http://schemas.microsoft.com/office/powerpoint/2010/main" val="3519265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adlock on computer motherboard">
            <a:extLst>
              <a:ext uri="{FF2B5EF4-FFF2-40B4-BE49-F238E27FC236}">
                <a16:creationId xmlns:a16="http://schemas.microsoft.com/office/drawing/2014/main" id="{6826B7C9-576D-75E7-F8F1-F13EC5FFE8E7}"/>
              </a:ext>
            </a:extLst>
          </p:cNvPr>
          <p:cNvPicPr>
            <a:picLocks noChangeAspect="1"/>
          </p:cNvPicPr>
          <p:nvPr/>
        </p:nvPicPr>
        <p:blipFill rotWithShape="1">
          <a:blip r:embed="rId2"/>
          <a:srcRect l="9617" r="37728" b="3"/>
          <a:stretch/>
        </p:blipFill>
        <p:spPr>
          <a:xfrm>
            <a:off x="-1" y="-2"/>
            <a:ext cx="5410198" cy="6858002"/>
          </a:xfrm>
          <a:prstGeom prst="rect">
            <a:avLst/>
          </a:prstGeom>
        </p:spPr>
      </p:pic>
      <p:sp>
        <p:nvSpPr>
          <p:cNvPr id="2" name="Title 1">
            <a:extLst>
              <a:ext uri="{FF2B5EF4-FFF2-40B4-BE49-F238E27FC236}">
                <a16:creationId xmlns:a16="http://schemas.microsoft.com/office/drawing/2014/main" id="{DE40D6F5-5161-FFA4-DFE8-01F99E8CC5A4}"/>
              </a:ext>
            </a:extLst>
          </p:cNvPr>
          <p:cNvSpPr>
            <a:spLocks noGrp="1"/>
          </p:cNvSpPr>
          <p:nvPr>
            <p:ph type="title"/>
          </p:nvPr>
        </p:nvSpPr>
        <p:spPr>
          <a:xfrm>
            <a:off x="6115317" y="405685"/>
            <a:ext cx="5464968" cy="1559301"/>
          </a:xfrm>
        </p:spPr>
        <p:txBody>
          <a:bodyPr>
            <a:normAutofit/>
          </a:bodyPr>
          <a:lstStyle/>
          <a:p>
            <a:endParaRPr lang="en-GB" sz="4000"/>
          </a:p>
        </p:txBody>
      </p:sp>
      <p:sp>
        <p:nvSpPr>
          <p:cNvPr id="3" name="Content Placeholder 2">
            <a:extLst>
              <a:ext uri="{FF2B5EF4-FFF2-40B4-BE49-F238E27FC236}">
                <a16:creationId xmlns:a16="http://schemas.microsoft.com/office/drawing/2014/main" id="{D6FA3E2B-BA98-CB93-9660-46D890CD2EC6}"/>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1400" b="1">
                <a:ea typeface="+mn-lt"/>
                <a:cs typeface="+mn-lt"/>
              </a:rPr>
              <a:t>Cyberbullying</a:t>
            </a:r>
            <a:r>
              <a:rPr lang="en-GB" sz="1400">
                <a:ea typeface="+mn-lt"/>
                <a:cs typeface="+mn-lt"/>
              </a:rPr>
              <a:t>: Using digital platforms to harass, threaten, or intimidate individuals through messages, social media, or other online means.</a:t>
            </a:r>
            <a:endParaRPr lang="en-GB" sz="1400">
              <a:cs typeface="Calibri" panose="020F0502020204030204"/>
            </a:endParaRPr>
          </a:p>
          <a:p>
            <a:r>
              <a:rPr lang="en-GB" sz="1400" b="1">
                <a:ea typeface="+mn-lt"/>
                <a:cs typeface="+mn-lt"/>
              </a:rPr>
              <a:t>Online Fraud</a:t>
            </a:r>
            <a:r>
              <a:rPr lang="en-GB" sz="1400">
                <a:ea typeface="+mn-lt"/>
                <a:cs typeface="+mn-lt"/>
              </a:rPr>
              <a:t>: Engaging in fraudulent activities, such as online auctions scams, investment schemes, or pyramid schemes to deceive victims into giving away money or valuable assets.</a:t>
            </a:r>
            <a:endParaRPr lang="en-GB" sz="1400"/>
          </a:p>
          <a:p>
            <a:r>
              <a:rPr lang="en-GB" sz="1400" b="1">
                <a:ea typeface="+mn-lt"/>
                <a:cs typeface="+mn-lt"/>
              </a:rPr>
              <a:t>Data Breaches</a:t>
            </a:r>
            <a:r>
              <a:rPr lang="en-GB" sz="1400">
                <a:ea typeface="+mn-lt"/>
                <a:cs typeface="+mn-lt"/>
              </a:rPr>
              <a:t>: Unauthorized access to sensitive data held by organizations, resulting in the exposure of customer information, employee records, or other confidential data.</a:t>
            </a:r>
            <a:endParaRPr lang="en-GB" sz="1400"/>
          </a:p>
          <a:p>
            <a:r>
              <a:rPr lang="en-GB" sz="1400" b="1">
                <a:ea typeface="+mn-lt"/>
                <a:cs typeface="+mn-lt"/>
              </a:rPr>
              <a:t>Distributed Denial of Service (DDoS) Attacks</a:t>
            </a:r>
            <a:r>
              <a:rPr lang="en-GB" sz="1400">
                <a:ea typeface="+mn-lt"/>
                <a:cs typeface="+mn-lt"/>
              </a:rPr>
              <a:t>: Overwhelming a computer system or network with a flood of traffic to make it unavailable to users, disrupting services or causing financial harm.</a:t>
            </a:r>
            <a:endParaRPr lang="en-GB" sz="1400"/>
          </a:p>
          <a:p>
            <a:endParaRPr lang="en-GB" sz="1400">
              <a:cs typeface="Calibri"/>
            </a:endParaRPr>
          </a:p>
        </p:txBody>
      </p:sp>
    </p:spTree>
    <p:extLst>
      <p:ext uri="{BB962C8B-B14F-4D97-AF65-F5344CB8AC3E}">
        <p14:creationId xmlns:p14="http://schemas.microsoft.com/office/powerpoint/2010/main" val="1328231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 holding a pen shading number on a sheet">
            <a:extLst>
              <a:ext uri="{FF2B5EF4-FFF2-40B4-BE49-F238E27FC236}">
                <a16:creationId xmlns:a16="http://schemas.microsoft.com/office/drawing/2014/main" id="{65A7F1FE-DBBC-C5E5-701D-78DF56880547}"/>
              </a:ext>
            </a:extLst>
          </p:cNvPr>
          <p:cNvPicPr>
            <a:picLocks noChangeAspect="1"/>
          </p:cNvPicPr>
          <p:nvPr/>
        </p:nvPicPr>
        <p:blipFill rotWithShape="1">
          <a:blip r:embed="rId2"/>
          <a:srcRect r="-2" b="15726"/>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15577A-7CBE-D790-CA0E-8EE7CD57E997}"/>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Task</a:t>
            </a:r>
          </a:p>
        </p:txBody>
      </p:sp>
    </p:spTree>
    <p:extLst>
      <p:ext uri="{BB962C8B-B14F-4D97-AF65-F5344CB8AC3E}">
        <p14:creationId xmlns:p14="http://schemas.microsoft.com/office/powerpoint/2010/main" val="21913126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A924C-3F9A-1C6F-62A5-1C9E031B0355}"/>
              </a:ext>
            </a:extLst>
          </p:cNvPr>
          <p:cNvSpPr>
            <a:spLocks noGrp="1"/>
          </p:cNvSpPr>
          <p:nvPr>
            <p:ph type="title"/>
          </p:nvPr>
        </p:nvSpPr>
        <p:spPr>
          <a:xfrm>
            <a:off x="841248" y="256032"/>
            <a:ext cx="10506456" cy="1014984"/>
          </a:xfrm>
        </p:spPr>
        <p:txBody>
          <a:bodyPr anchor="b">
            <a:normAutofit/>
          </a:bodyPr>
          <a:lstStyle/>
          <a:p>
            <a:r>
              <a:rPr lang="en-GB" dirty="0">
                <a:cs typeface="Calibri Light"/>
              </a:rPr>
              <a:t>Module Questionnaire </a:t>
            </a:r>
            <a:endParaRPr lang="en-GB" dirty="0"/>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descr="A screenshot of a course management program&#10;&#10;Description automatically generated">
            <a:extLst>
              <a:ext uri="{FF2B5EF4-FFF2-40B4-BE49-F238E27FC236}">
                <a16:creationId xmlns:a16="http://schemas.microsoft.com/office/drawing/2014/main" id="{FAB742D7-741C-C018-F88B-2DED5ED5E49E}"/>
              </a:ext>
            </a:extLst>
          </p:cNvPr>
          <p:cNvPicPr>
            <a:picLocks noChangeAspect="1"/>
          </p:cNvPicPr>
          <p:nvPr/>
        </p:nvPicPr>
        <p:blipFill>
          <a:blip r:embed="rId2"/>
          <a:stretch>
            <a:fillRect/>
          </a:stretch>
        </p:blipFill>
        <p:spPr>
          <a:xfrm>
            <a:off x="838200" y="2450889"/>
            <a:ext cx="10292865" cy="3308278"/>
          </a:xfrm>
          <a:prstGeom prst="rect">
            <a:avLst/>
          </a:prstGeo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1731EB28-6685-5F50-88EF-7ACFC1F5A784}"/>
                  </a:ext>
                </a:extLst>
              </p14:cNvPr>
              <p14:cNvContentPartPr/>
              <p14:nvPr/>
            </p14:nvContentPartPr>
            <p14:xfrm>
              <a:off x="7979185" y="2700546"/>
              <a:ext cx="3374615" cy="2659443"/>
            </p14:xfrm>
          </p:contentPart>
        </mc:Choice>
        <mc:Fallback xmlns="">
          <p:pic>
            <p:nvPicPr>
              <p:cNvPr id="5" name="Ink 4">
                <a:extLst>
                  <a:ext uri="{FF2B5EF4-FFF2-40B4-BE49-F238E27FC236}">
                    <a16:creationId xmlns:a16="http://schemas.microsoft.com/office/drawing/2014/main" id="{1731EB28-6685-5F50-88EF-7ACFC1F5A784}"/>
                  </a:ext>
                </a:extLst>
              </p:cNvPr>
              <p:cNvPicPr/>
              <p:nvPr/>
            </p:nvPicPr>
            <p:blipFill>
              <a:blip r:embed="rId4"/>
              <a:stretch>
                <a:fillRect/>
              </a:stretch>
            </p:blipFill>
            <p:spPr>
              <a:xfrm>
                <a:off x="7961187" y="2682548"/>
                <a:ext cx="3410251" cy="2695080"/>
              </a:xfrm>
              <a:prstGeom prst="rect">
                <a:avLst/>
              </a:prstGeom>
            </p:spPr>
          </p:pic>
        </mc:Fallback>
      </mc:AlternateContent>
    </p:spTree>
    <p:extLst>
      <p:ext uri="{BB962C8B-B14F-4D97-AF65-F5344CB8AC3E}">
        <p14:creationId xmlns:p14="http://schemas.microsoft.com/office/powerpoint/2010/main" val="7869697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C6D2F2-CC2D-9FA5-F669-181654B1AA99}"/>
              </a:ext>
            </a:extLst>
          </p:cNvPr>
          <p:cNvSpPr>
            <a:spLocks noGrp="1"/>
          </p:cNvSpPr>
          <p:nvPr>
            <p:ph type="title"/>
          </p:nvPr>
        </p:nvSpPr>
        <p:spPr>
          <a:xfrm>
            <a:off x="838200" y="1195697"/>
            <a:ext cx="3200400" cy="4238118"/>
          </a:xfrm>
        </p:spPr>
        <p:txBody>
          <a:bodyPr>
            <a:normAutofit/>
          </a:bodyPr>
          <a:lstStyle/>
          <a:p>
            <a:r>
              <a:rPr lang="en-GB">
                <a:solidFill>
                  <a:schemeClr val="bg1"/>
                </a:solidFill>
                <a:cs typeface="Calibri Light"/>
              </a:rPr>
              <a:t>To conclude</a:t>
            </a:r>
            <a:endParaRPr lang="en-GB">
              <a:solidFill>
                <a:schemeClr val="bg1"/>
              </a:solidFill>
            </a:endParaRPr>
          </a:p>
        </p:txBody>
      </p:sp>
      <p:grpSp>
        <p:nvGrpSpPr>
          <p:cNvPr id="46"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25" name="Freeform: Shape 24">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47" name="Freeform: Shape 25">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8" name="Oval 27">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Oval 29">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2"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33" name="Freeform: Shape 32">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FE2D246F-9330-99FF-C9AB-8E8ABB9FAE2D}"/>
              </a:ext>
            </a:extLst>
          </p:cNvPr>
          <p:cNvGraphicFramePr>
            <a:graphicFrameLocks noGrp="1"/>
          </p:cNvGraphicFramePr>
          <p:nvPr>
            <p:ph idx="1"/>
            <p:extLst>
              <p:ext uri="{D42A27DB-BD31-4B8C-83A1-F6EECF244321}">
                <p14:modId xmlns:p14="http://schemas.microsoft.com/office/powerpoint/2010/main" val="60865682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65768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9FAF79-ED7E-4893-AFF9-15B51F108799}"/>
              </a:ext>
            </a:extLst>
          </p:cNvPr>
          <p:cNvSpPr>
            <a:spLocks noGrp="1"/>
          </p:cNvSpPr>
          <p:nvPr>
            <p:ph type="title"/>
          </p:nvPr>
        </p:nvSpPr>
        <p:spPr>
          <a:xfrm>
            <a:off x="640080" y="325369"/>
            <a:ext cx="4368602" cy="1956841"/>
          </a:xfrm>
        </p:spPr>
        <p:txBody>
          <a:bodyPr anchor="b">
            <a:normAutofit/>
          </a:bodyPr>
          <a:lstStyle/>
          <a:p>
            <a:r>
              <a:rPr lang="en-GB" sz="5400">
                <a:cs typeface="Calibri Light"/>
              </a:rPr>
              <a:t>Next session</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3ECB3F-183F-0069-17BF-EFB133893220}"/>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200" dirty="0">
                <a:cs typeface="Calibri"/>
              </a:rPr>
              <a:t>Assignment Q&amp;A</a:t>
            </a:r>
          </a:p>
          <a:p>
            <a:r>
              <a:rPr lang="en-GB" sz="2200" dirty="0">
                <a:cs typeface="Calibri"/>
              </a:rPr>
              <a:t>Jess Hill- Digital Skills (Crim and Pol students only)</a:t>
            </a:r>
          </a:p>
        </p:txBody>
      </p:sp>
      <p:pic>
        <p:nvPicPr>
          <p:cNvPr id="5" name="Picture 4" descr="Navigational compass on a blue background">
            <a:extLst>
              <a:ext uri="{FF2B5EF4-FFF2-40B4-BE49-F238E27FC236}">
                <a16:creationId xmlns:a16="http://schemas.microsoft.com/office/drawing/2014/main" id="{FECF0902-5232-B8AC-CC1A-F160FAA78A58}"/>
              </a:ext>
            </a:extLst>
          </p:cNvPr>
          <p:cNvPicPr>
            <a:picLocks noChangeAspect="1"/>
          </p:cNvPicPr>
          <p:nvPr/>
        </p:nvPicPr>
        <p:blipFill rotWithShape="1">
          <a:blip r:embed="rId2"/>
          <a:srcRect l="30994" r="-6" b="-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20374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3C459-A4CA-0DAD-5BF1-3E324B51DD92}"/>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Next week...</a:t>
            </a:r>
          </a:p>
        </p:txBody>
      </p:sp>
      <p:sp>
        <p:nvSpPr>
          <p:cNvPr id="3" name="Content Placeholder 2">
            <a:extLst>
              <a:ext uri="{FF2B5EF4-FFF2-40B4-BE49-F238E27FC236}">
                <a16:creationId xmlns:a16="http://schemas.microsoft.com/office/drawing/2014/main" id="{12F8008A-2411-901B-356F-59F96A0D3ACF}"/>
              </a:ext>
            </a:extLst>
          </p:cNvPr>
          <p:cNvSpPr>
            <a:spLocks noGrp="1"/>
          </p:cNvSpPr>
          <p:nvPr>
            <p:ph idx="1"/>
          </p:nvPr>
        </p:nvSpPr>
        <p:spPr>
          <a:xfrm>
            <a:off x="890339" y="4636008"/>
            <a:ext cx="3734014" cy="1572768"/>
          </a:xfrm>
        </p:spPr>
        <p:txBody>
          <a:bodyPr vert="horz" lIns="91440" tIns="45720" rIns="91440" bIns="45720" rtlCol="0" anchor="t">
            <a:normAutofit/>
          </a:bodyPr>
          <a:lstStyle/>
          <a:p>
            <a:pPr marL="0" indent="0">
              <a:buNone/>
            </a:pPr>
            <a:r>
              <a:rPr lang="en-US" sz="2400" dirty="0"/>
              <a:t>NO TAUGHT SESSION!</a:t>
            </a:r>
            <a:endParaRPr lang="en-US" dirty="0"/>
          </a:p>
          <a:p>
            <a:pPr marL="0" indent="0">
              <a:buNone/>
            </a:pPr>
            <a:r>
              <a:rPr lang="en-US" sz="2400" dirty="0"/>
              <a:t>Draft session only- Please book in</a:t>
            </a:r>
            <a:endParaRPr lang="en-US"/>
          </a:p>
        </p:txBody>
      </p:sp>
      <p:sp>
        <p:nvSpPr>
          <p:cNvPr id="2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Writing an appointment on a paper agenda">
            <a:extLst>
              <a:ext uri="{FF2B5EF4-FFF2-40B4-BE49-F238E27FC236}">
                <a16:creationId xmlns:a16="http://schemas.microsoft.com/office/drawing/2014/main" id="{C872BEF3-367E-5B3E-EE35-C7648632B9AC}"/>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57861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58</Slides>
  <Notes>7</Notes>
  <HiddenSlides>0</HiddenSlides>
  <MMClips>0</MMClips>
  <ScaleCrop>false</ScaleCrop>
  <HeadingPairs>
    <vt:vector size="4" baseType="variant">
      <vt:variant>
        <vt:lpstr>Theme</vt:lpstr>
      </vt:variant>
      <vt:variant>
        <vt:i4>1</vt:i4>
      </vt:variant>
      <vt:variant>
        <vt:lpstr>Slide Titles</vt:lpstr>
      </vt:variant>
      <vt:variant>
        <vt:i4>58</vt:i4>
      </vt:variant>
    </vt:vector>
  </HeadingPairs>
  <TitlesOfParts>
    <vt:vector size="59" baseType="lpstr">
      <vt:lpstr>office theme</vt:lpstr>
      <vt:lpstr>Study Skills Week 10</vt:lpstr>
      <vt:lpstr>Christmas Jumper week!</vt:lpstr>
      <vt:lpstr>Recap</vt:lpstr>
      <vt:lpstr>Aims for today....</vt:lpstr>
      <vt:lpstr>What have we covered?</vt:lpstr>
      <vt:lpstr>Time management </vt:lpstr>
      <vt:lpstr>Eisenhower  matrix</vt:lpstr>
      <vt:lpstr>Task....</vt:lpstr>
      <vt:lpstr>Tools for assessments</vt:lpstr>
      <vt:lpstr>Producing authentic work....</vt:lpstr>
      <vt:lpstr>Referencing- Harvard </vt:lpstr>
      <vt:lpstr>What happens when we do not reference correctly?</vt:lpstr>
      <vt:lpstr>Academic writing</vt:lpstr>
      <vt:lpstr>Academic writing</vt:lpstr>
      <vt:lpstr>PowerPoint Presentation</vt:lpstr>
      <vt:lpstr> Descriptive writing VS Analytical writing</vt:lpstr>
      <vt:lpstr>Paraphrasing....</vt:lpstr>
      <vt:lpstr>In- text citations</vt:lpstr>
      <vt:lpstr>Some examples...</vt:lpstr>
      <vt:lpstr>In- text citation of a book</vt:lpstr>
      <vt:lpstr>PowerPoint Presentation</vt:lpstr>
      <vt:lpstr>Reference list </vt:lpstr>
      <vt:lpstr>PowerPoint Presentation</vt:lpstr>
      <vt:lpstr>Spot the mistake....</vt:lpstr>
      <vt:lpstr>PowerPoint Presentation</vt:lpstr>
      <vt:lpstr>Academic writing styles</vt:lpstr>
      <vt:lpstr>Writing in the 1st person</vt:lpstr>
      <vt:lpstr>Writing in the 2nd person</vt:lpstr>
      <vt:lpstr>Writing in the 3rd person</vt:lpstr>
      <vt:lpstr>Essay structure</vt:lpstr>
      <vt:lpstr>Remember to P.E.E.!</vt:lpstr>
      <vt:lpstr>Example of descriptive writing</vt:lpstr>
      <vt:lpstr>Example of persuasive writing </vt:lpstr>
      <vt:lpstr>What is reading and writing critically?</vt:lpstr>
      <vt:lpstr>Reading critically...</vt:lpstr>
      <vt:lpstr>Writing critically....</vt:lpstr>
      <vt:lpstr>Teamwork</vt:lpstr>
      <vt:lpstr>Key aspects to an effective team</vt:lpstr>
      <vt:lpstr>PowerPoint Presentation</vt:lpstr>
      <vt:lpstr>PowerPoint Presentation</vt:lpstr>
      <vt:lpstr>PowerPoint Presentation</vt:lpstr>
      <vt:lpstr>PowerPoint Presentation</vt:lpstr>
      <vt:lpstr>Self -reflection </vt:lpstr>
      <vt:lpstr>What is self- reflection?</vt:lpstr>
      <vt:lpstr>Why is it important?</vt:lpstr>
      <vt:lpstr>Methods used to self- reflect</vt:lpstr>
      <vt:lpstr>Borton’s reflective model</vt:lpstr>
      <vt:lpstr>Kolb's reflective model</vt:lpstr>
      <vt:lpstr>Gibbs self- reflection</vt:lpstr>
      <vt:lpstr>Digital Literacy </vt:lpstr>
      <vt:lpstr>Digital literacy</vt:lpstr>
      <vt:lpstr>Types of cybercrime</vt:lpstr>
      <vt:lpstr>PowerPoint Presentation</vt:lpstr>
      <vt:lpstr>Task</vt:lpstr>
      <vt:lpstr>Module Questionnaire </vt:lpstr>
      <vt:lpstr>To conclude</vt:lpstr>
      <vt:lpstr>Next session</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214</cp:revision>
  <dcterms:created xsi:type="dcterms:W3CDTF">2023-06-23T12:50:01Z</dcterms:created>
  <dcterms:modified xsi:type="dcterms:W3CDTF">2023-12-07T14:37:40Z</dcterms:modified>
</cp:coreProperties>
</file>