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0"/>
  </p:notesMasterIdLst>
  <p:sldIdLst>
    <p:sldId id="256" r:id="rId2"/>
    <p:sldId id="281" r:id="rId3"/>
    <p:sldId id="282" r:id="rId4"/>
    <p:sldId id="283"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30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9055" autoAdjust="0"/>
  </p:normalViewPr>
  <p:slideViewPr>
    <p:cSldViewPr>
      <p:cViewPr varScale="1">
        <p:scale>
          <a:sx n="79" d="100"/>
          <a:sy n="79" d="100"/>
        </p:scale>
        <p:origin x="-166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2D919E-3A27-492E-A30F-1450ED095241}" type="datetimeFigureOut">
              <a:rPr lang="en-GB" smtClean="0"/>
              <a:pPr/>
              <a:t>29/11/2017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9D80BB-0023-4CCF-B128-6F3A41DE2EB3}" type="slidenum">
              <a:rPr lang="en-GB" smtClean="0"/>
              <a:pPr/>
              <a:t>‹#›</a:t>
            </a:fld>
            <a:endParaRPr lang="en-GB"/>
          </a:p>
        </p:txBody>
      </p:sp>
    </p:spTree>
    <p:extLst>
      <p:ext uri="{BB962C8B-B14F-4D97-AF65-F5344CB8AC3E}">
        <p14:creationId xmlns:p14="http://schemas.microsoft.com/office/powerpoint/2010/main" xmlns="" val="367809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3</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5</a:t>
            </a:fld>
            <a:endParaRPr lang="en-GB"/>
          </a:p>
        </p:txBody>
      </p:sp>
    </p:spTree>
    <p:extLst>
      <p:ext uri="{BB962C8B-B14F-4D97-AF65-F5344CB8AC3E}">
        <p14:creationId xmlns:p14="http://schemas.microsoft.com/office/powerpoint/2010/main" xmlns="" val="3576349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6</a:t>
            </a:fld>
            <a:endParaRPr lang="en-GB"/>
          </a:p>
        </p:txBody>
      </p:sp>
    </p:spTree>
    <p:extLst>
      <p:ext uri="{BB962C8B-B14F-4D97-AF65-F5344CB8AC3E}">
        <p14:creationId xmlns:p14="http://schemas.microsoft.com/office/powerpoint/2010/main" xmlns="" val="2614395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Is it because our minds</a:t>
            </a:r>
            <a:r>
              <a:rPr lang="en-GB" baseline="0" dirty="0" smtClean="0"/>
              <a:t> want to </a:t>
            </a:r>
            <a:r>
              <a:rPr lang="en-GB" baseline="0" dirty="0" err="1" smtClean="0"/>
              <a:t>achive</a:t>
            </a:r>
            <a:r>
              <a:rPr lang="en-GB" baseline="0" dirty="0" smtClean="0"/>
              <a:t> some higher purpose thing...that perhaps </a:t>
            </a:r>
            <a:r>
              <a:rPr lang="en-GB" baseline="0" dirty="0" err="1" smtClean="0"/>
              <a:t>isnt</a:t>
            </a:r>
            <a:r>
              <a:rPr lang="en-GB" baseline="0" dirty="0" smtClean="0"/>
              <a:t> always achievable?</a:t>
            </a:r>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9</a:t>
            </a:fld>
            <a:endParaRPr lang="en-GB"/>
          </a:p>
        </p:txBody>
      </p:sp>
    </p:spTree>
    <p:extLst>
      <p:ext uri="{BB962C8B-B14F-4D97-AF65-F5344CB8AC3E}">
        <p14:creationId xmlns:p14="http://schemas.microsoft.com/office/powerpoint/2010/main" xmlns="" val="14323730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10</a:t>
            </a:fld>
            <a:endParaRPr lang="en-GB"/>
          </a:p>
        </p:txBody>
      </p:sp>
    </p:spTree>
    <p:extLst>
      <p:ext uri="{BB962C8B-B14F-4D97-AF65-F5344CB8AC3E}">
        <p14:creationId xmlns:p14="http://schemas.microsoft.com/office/powerpoint/2010/main" xmlns="" val="2668898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GB" baseline="0" dirty="0" smtClean="0"/>
          </a:p>
        </p:txBody>
      </p:sp>
      <p:sp>
        <p:nvSpPr>
          <p:cNvPr id="4" name="Slide Number Placeholder 3"/>
          <p:cNvSpPr>
            <a:spLocks noGrp="1"/>
          </p:cNvSpPr>
          <p:nvPr>
            <p:ph type="sldNum" sz="quarter" idx="10"/>
          </p:nvPr>
        </p:nvSpPr>
        <p:spPr/>
        <p:txBody>
          <a:bodyPr/>
          <a:lstStyle/>
          <a:p>
            <a:fld id="{FD9D80BB-0023-4CCF-B128-6F3A41DE2EB3}" type="slidenum">
              <a:rPr lang="en-GB" smtClean="0"/>
              <a:pPr/>
              <a:t>11</a:t>
            </a:fld>
            <a:endParaRPr lang="en-GB"/>
          </a:p>
        </p:txBody>
      </p:sp>
    </p:spTree>
    <p:extLst>
      <p:ext uri="{BB962C8B-B14F-4D97-AF65-F5344CB8AC3E}">
        <p14:creationId xmlns:p14="http://schemas.microsoft.com/office/powerpoint/2010/main" xmlns="" val="1253550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12</a:t>
            </a:fld>
            <a:endParaRPr lang="en-GB"/>
          </a:p>
        </p:txBody>
      </p:sp>
    </p:spTree>
    <p:extLst>
      <p:ext uri="{BB962C8B-B14F-4D97-AF65-F5344CB8AC3E}">
        <p14:creationId xmlns:p14="http://schemas.microsoft.com/office/powerpoint/2010/main" xmlns="" val="326550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14</a:t>
            </a:fld>
            <a:endParaRPr lang="en-GB"/>
          </a:p>
        </p:txBody>
      </p:sp>
    </p:spTree>
    <p:extLst>
      <p:ext uri="{BB962C8B-B14F-4D97-AF65-F5344CB8AC3E}">
        <p14:creationId xmlns:p14="http://schemas.microsoft.com/office/powerpoint/2010/main" xmlns="" val="515634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endParaRPr lang="en-GB" b="1"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17</a:t>
            </a:fld>
            <a:endParaRPr lang="en-GB"/>
          </a:p>
        </p:txBody>
      </p:sp>
    </p:spTree>
    <p:extLst>
      <p:ext uri="{BB962C8B-B14F-4D97-AF65-F5344CB8AC3E}">
        <p14:creationId xmlns:p14="http://schemas.microsoft.com/office/powerpoint/2010/main" xmlns="" val="4283253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D9D80BB-0023-4CCF-B128-6F3A41DE2EB3}" type="slidenum">
              <a:rPr lang="en-GB" smtClean="0"/>
              <a:pPr/>
              <a:t>18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8F5F09E-3B03-40BF-A1F4-1DA053B287A5}" type="datetimeFigureOut">
              <a:rPr lang="en-GB" smtClean="0"/>
              <a:pPr/>
              <a:t>29/11/2017</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5A6DA40C-BF31-4FB9-A5B0-3849072BB5C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8F5F09E-3B03-40BF-A1F4-1DA053B287A5}" type="datetimeFigureOut">
              <a:rPr lang="en-GB" smtClean="0"/>
              <a:pPr/>
              <a:t>29/11/2017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A6DA40C-BF31-4FB9-A5B0-3849072BB5C1}"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08F5F09E-3B03-40BF-A1F4-1DA053B287A5}" type="datetimeFigureOut">
              <a:rPr lang="en-GB" smtClean="0"/>
              <a:pPr/>
              <a:t>29/11/2017</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5A6DA40C-BF31-4FB9-A5B0-3849072BB5C1}"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08F5F09E-3B03-40BF-A1F4-1DA053B287A5}" type="datetimeFigureOut">
              <a:rPr lang="en-GB" smtClean="0"/>
              <a:pPr/>
              <a:t>29/11/2017</a:t>
            </a:fld>
            <a:endParaRPr lang="en-GB"/>
          </a:p>
        </p:txBody>
      </p:sp>
      <p:sp>
        <p:nvSpPr>
          <p:cNvPr id="10" name="Slide Number Placeholder 9"/>
          <p:cNvSpPr>
            <a:spLocks noGrp="1"/>
          </p:cNvSpPr>
          <p:nvPr>
            <p:ph type="sldNum" sz="quarter" idx="16"/>
          </p:nvPr>
        </p:nvSpPr>
        <p:spPr/>
        <p:txBody>
          <a:bodyPr rtlCol="0"/>
          <a:lstStyle/>
          <a:p>
            <a:fld id="{5A6DA40C-BF31-4FB9-A5B0-3849072BB5C1}"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8F5F09E-3B03-40BF-A1F4-1DA053B287A5}" type="datetimeFigureOut">
              <a:rPr lang="en-GB" smtClean="0"/>
              <a:pPr/>
              <a:t>29/11/2017</a:t>
            </a:fld>
            <a:endParaRPr lang="en-GB"/>
          </a:p>
        </p:txBody>
      </p:sp>
      <p:sp>
        <p:nvSpPr>
          <p:cNvPr id="12" name="Slide Number Placeholder 11"/>
          <p:cNvSpPr>
            <a:spLocks noGrp="1"/>
          </p:cNvSpPr>
          <p:nvPr>
            <p:ph type="sldNum" sz="quarter" idx="16"/>
          </p:nvPr>
        </p:nvSpPr>
        <p:spPr/>
        <p:txBody>
          <a:bodyPr rtlCol="0"/>
          <a:lstStyle/>
          <a:p>
            <a:fld id="{5A6DA40C-BF31-4FB9-A5B0-3849072BB5C1}"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8F5F09E-3B03-40BF-A1F4-1DA053B287A5}" type="datetimeFigureOut">
              <a:rPr lang="en-GB" smtClean="0"/>
              <a:pPr/>
              <a:t>29/11/2017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5A6DA40C-BF31-4FB9-A5B0-3849072BB5C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F5F09E-3B03-40BF-A1F4-1DA053B287A5}" type="datetimeFigureOut">
              <a:rPr lang="en-GB" smtClean="0"/>
              <a:pPr/>
              <a:t>29/11/2017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5A6DA40C-BF31-4FB9-A5B0-3849072BB5C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8F5F09E-3B03-40BF-A1F4-1DA053B287A5}" type="datetimeFigureOut">
              <a:rPr lang="en-GB" smtClean="0"/>
              <a:pPr/>
              <a:t>29/11/2017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5A6DA40C-BF31-4FB9-A5B0-3849072BB5C1}"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08F5F09E-3B03-40BF-A1F4-1DA053B287A5}" type="datetimeFigureOut">
              <a:rPr lang="en-GB" smtClean="0"/>
              <a:pPr/>
              <a:t>29/11/2017</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5A6DA40C-BF31-4FB9-A5B0-3849072BB5C1}"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F5F09E-3B03-40BF-A1F4-1DA053B287A5}" type="datetimeFigureOut">
              <a:rPr lang="en-GB" smtClean="0"/>
              <a:pPr/>
              <a:t>29/11/2017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6DA40C-BF31-4FB9-A5B0-3849072BB5C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08F5F09E-3B03-40BF-A1F4-1DA053B287A5}" type="datetimeFigureOut">
              <a:rPr lang="en-GB" smtClean="0"/>
              <a:pPr/>
              <a:t>29/11/2017</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5A6DA40C-BF31-4FB9-A5B0-3849072BB5C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08F5F09E-3B03-40BF-A1F4-1DA053B287A5}" type="datetimeFigureOut">
              <a:rPr lang="en-GB" smtClean="0"/>
              <a:pPr/>
              <a:t>29/11/2017</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A6DA40C-BF31-4FB9-A5B0-3849072BB5C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Mindfulness Based Cognitive Therapy</a:t>
            </a:r>
            <a:endParaRPr lang="en-GB" dirty="0"/>
          </a:p>
        </p:txBody>
      </p:sp>
      <p:sp>
        <p:nvSpPr>
          <p:cNvPr id="3" name="Subtitle 2"/>
          <p:cNvSpPr>
            <a:spLocks noGrp="1"/>
          </p:cNvSpPr>
          <p:nvPr>
            <p:ph type="subTitle" idx="1"/>
          </p:nvPr>
        </p:nvSpPr>
        <p:spPr/>
        <p:txBody>
          <a:bodyPr/>
          <a:lstStyle/>
          <a:p>
            <a:endParaRPr lang="en-GB"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sz="quarter" idx="1"/>
          </p:nvPr>
        </p:nvSpPr>
        <p:spPr/>
        <p:txBody>
          <a:bodyPr/>
          <a:lstStyle/>
          <a:p>
            <a:r>
              <a:rPr lang="en-GB" dirty="0" smtClean="0"/>
              <a:t>To become familiar with the third wave of CBT.</a:t>
            </a:r>
          </a:p>
          <a:p>
            <a:r>
              <a:rPr lang="en-GB" dirty="0" smtClean="0"/>
              <a:t>To </a:t>
            </a:r>
            <a:r>
              <a:rPr lang="en-GB" dirty="0" smtClean="0"/>
              <a:t>gain </a:t>
            </a:r>
            <a:r>
              <a:rPr lang="en-GB" dirty="0" smtClean="0"/>
              <a:t>understanding </a:t>
            </a:r>
            <a:r>
              <a:rPr lang="en-GB" dirty="0" smtClean="0"/>
              <a:t>of Mindfulness-based cognitive therapy (MBCT)</a:t>
            </a:r>
          </a:p>
          <a:p>
            <a:r>
              <a:rPr lang="en-GB" dirty="0" smtClean="0"/>
              <a:t>To understand how this might work in </a:t>
            </a:r>
            <a:r>
              <a:rPr lang="en-GB" dirty="0" smtClean="0"/>
              <a:t>practice</a:t>
            </a:r>
            <a:endParaRPr lang="en-GB"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Mindfulness</a:t>
            </a:r>
            <a:endParaRPr lang="en-GB" dirty="0"/>
          </a:p>
        </p:txBody>
      </p:sp>
      <p:sp>
        <p:nvSpPr>
          <p:cNvPr id="3" name="Content Placeholder 2"/>
          <p:cNvSpPr>
            <a:spLocks noGrp="1"/>
          </p:cNvSpPr>
          <p:nvPr>
            <p:ph sz="quarter" idx="1"/>
          </p:nvPr>
        </p:nvSpPr>
        <p:spPr/>
        <p:txBody>
          <a:bodyPr/>
          <a:lstStyle/>
          <a:p>
            <a:r>
              <a:rPr lang="en-GB" dirty="0" smtClean="0"/>
              <a:t>What do you understand by the term “Mindfulness”?</a:t>
            </a:r>
          </a:p>
          <a:p>
            <a:pPr>
              <a:buNone/>
            </a:pPr>
            <a:endParaRPr lang="en-GB" dirty="0" smtClean="0"/>
          </a:p>
          <a:p>
            <a:pPr>
              <a:buNone/>
            </a:pPr>
            <a:r>
              <a:rPr lang="en-GB" dirty="0" smtClean="0"/>
              <a:t>Think, pair, share.</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Mindfulness and Counselling</a:t>
            </a:r>
            <a:endParaRPr lang="en-GB" dirty="0"/>
          </a:p>
        </p:txBody>
      </p:sp>
      <p:sp>
        <p:nvSpPr>
          <p:cNvPr id="3" name="Content Placeholder 2"/>
          <p:cNvSpPr>
            <a:spLocks noGrp="1"/>
          </p:cNvSpPr>
          <p:nvPr>
            <p:ph sz="quarter" idx="1"/>
          </p:nvPr>
        </p:nvSpPr>
        <p:spPr/>
        <p:txBody>
          <a:bodyPr/>
          <a:lstStyle/>
          <a:p>
            <a:r>
              <a:rPr lang="en-GB" dirty="0" smtClean="0"/>
              <a:t>Which client groups do you think might particularly benefit from mindfulness?</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MBSR</a:t>
            </a:r>
            <a:endParaRPr lang="en-GB" dirty="0"/>
          </a:p>
        </p:txBody>
      </p:sp>
      <p:sp>
        <p:nvSpPr>
          <p:cNvPr id="3" name="Content Placeholder 2"/>
          <p:cNvSpPr>
            <a:spLocks noGrp="1"/>
          </p:cNvSpPr>
          <p:nvPr>
            <p:ph sz="quarter" idx="1"/>
          </p:nvPr>
        </p:nvSpPr>
        <p:spPr/>
        <p:txBody>
          <a:bodyPr/>
          <a:lstStyle/>
          <a:p>
            <a:r>
              <a:rPr lang="en-GB" dirty="0" smtClean="0"/>
              <a:t>Classes in the U.S. With Jon </a:t>
            </a:r>
            <a:r>
              <a:rPr lang="en-GB" dirty="0" err="1" smtClean="0"/>
              <a:t>Kabot-Zinn</a:t>
            </a:r>
            <a:endParaRPr lang="en-GB" dirty="0" smtClean="0"/>
          </a:p>
          <a:p>
            <a:r>
              <a:rPr lang="en-GB" dirty="0" smtClean="0"/>
              <a:t>Theme of first class: becoming aware of how we are often on automatic pilot.</a:t>
            </a:r>
          </a:p>
          <a:p>
            <a:r>
              <a:rPr lang="en-GB" dirty="0" smtClean="0"/>
              <a:t>We do the same things every day without paying any attention to the actions.</a:t>
            </a:r>
          </a:p>
          <a:p>
            <a:r>
              <a:rPr lang="en-GB" dirty="0" smtClean="0"/>
              <a:t>Body Scan exercise.</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MBSR Classes</a:t>
            </a:r>
            <a:endParaRPr lang="en-GB" dirty="0"/>
          </a:p>
        </p:txBody>
      </p:sp>
      <p:sp>
        <p:nvSpPr>
          <p:cNvPr id="3" name="Content Placeholder 2"/>
          <p:cNvSpPr>
            <a:spLocks noGrp="1"/>
          </p:cNvSpPr>
          <p:nvPr>
            <p:ph sz="quarter" idx="1"/>
          </p:nvPr>
        </p:nvSpPr>
        <p:spPr/>
        <p:txBody>
          <a:bodyPr/>
          <a:lstStyle/>
          <a:p>
            <a:r>
              <a:rPr lang="en-GB" dirty="0" smtClean="0"/>
              <a:t>The classes would then move on to meditation on the breath, the body, sights and sounds.</a:t>
            </a:r>
          </a:p>
          <a:p>
            <a:r>
              <a:rPr lang="en-GB" dirty="0" smtClean="0"/>
              <a:t>Class is also encouraged to keep a journal, reflecting on firstly the pleasant, and then the unpleasant.</a:t>
            </a:r>
          </a:p>
          <a:p>
            <a:r>
              <a:rPr lang="en-GB" dirty="0" smtClean="0"/>
              <a:t>Following the first session, each session will then always start with a body scan or a sitting meditation with focus on the breath.</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MBSR</a:t>
            </a:r>
            <a:endParaRPr lang="en-GB" dirty="0"/>
          </a:p>
        </p:txBody>
      </p:sp>
      <p:sp>
        <p:nvSpPr>
          <p:cNvPr id="3" name="Content Placeholder 2"/>
          <p:cNvSpPr>
            <a:spLocks noGrp="1"/>
          </p:cNvSpPr>
          <p:nvPr>
            <p:ph sz="quarter" idx="1"/>
          </p:nvPr>
        </p:nvSpPr>
        <p:spPr/>
        <p:txBody>
          <a:bodyPr>
            <a:normAutofit/>
          </a:bodyPr>
          <a:lstStyle/>
          <a:p>
            <a:r>
              <a:rPr lang="en-GB" dirty="0" smtClean="0"/>
              <a:t>Each subsequent class will also have a mix of activities, including further practice, poetry, story and awareness exercises.</a:t>
            </a:r>
          </a:p>
          <a:p>
            <a:r>
              <a:rPr lang="en-GB" dirty="0" smtClean="0"/>
              <a:t>The overarching theme of the classes is to encourage the participants to become aware that we are often swept away with thinking about the past, the future, but often lose the present moment because we are too busy thinking of something else.</a:t>
            </a:r>
          </a:p>
          <a:p>
            <a:r>
              <a:rPr lang="en-GB" dirty="0" smtClean="0"/>
              <a:t>Fruit exercise!</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Mindfulness Based Cognitive Therapy</a:t>
            </a:r>
            <a:endParaRPr lang="en-GB" dirty="0"/>
          </a:p>
        </p:txBody>
      </p:sp>
      <p:sp>
        <p:nvSpPr>
          <p:cNvPr id="3" name="Content Placeholder 2"/>
          <p:cNvSpPr>
            <a:spLocks noGrp="1"/>
          </p:cNvSpPr>
          <p:nvPr>
            <p:ph sz="quarter" idx="1"/>
          </p:nvPr>
        </p:nvSpPr>
        <p:spPr/>
        <p:txBody>
          <a:bodyPr/>
          <a:lstStyle/>
          <a:p>
            <a:r>
              <a:rPr lang="en-GB" dirty="0" smtClean="0"/>
              <a:t>Firstly, the therapist also need to be a ‘practitioner’ of mindfulness.</a:t>
            </a:r>
          </a:p>
          <a:p>
            <a:r>
              <a:rPr lang="en-GB" dirty="0" smtClean="0"/>
              <a:t>The ultimate aim of MBCT is to enable clients to ‘shift in their relationship to the thoughts, feelings, and body sensations that contribute to depressive relapse” (p64)</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the mind doing?</a:t>
            </a:r>
            <a:endParaRPr lang="en-GB" dirty="0"/>
          </a:p>
        </p:txBody>
      </p:sp>
      <p:sp>
        <p:nvSpPr>
          <p:cNvPr id="3" name="Content Placeholder 2"/>
          <p:cNvSpPr>
            <a:spLocks noGrp="1"/>
          </p:cNvSpPr>
          <p:nvPr>
            <p:ph sz="quarter" idx="1"/>
          </p:nvPr>
        </p:nvSpPr>
        <p:spPr/>
        <p:txBody>
          <a:bodyPr>
            <a:normAutofit/>
          </a:bodyPr>
          <a:lstStyle/>
          <a:p>
            <a:r>
              <a:rPr lang="en-GB" dirty="0" smtClean="0"/>
              <a:t>Why does our mind keep thinking and focusing on things that are negative, unhelpful?</a:t>
            </a:r>
          </a:p>
          <a:p>
            <a:r>
              <a:rPr lang="en-GB" dirty="0" smtClean="0"/>
              <a:t>We remain upset with an issue, often because the thoughts keep going round and round, replaying in our minds.</a:t>
            </a:r>
          </a:p>
          <a:p>
            <a:r>
              <a:rPr lang="en-GB" dirty="0" smtClean="0"/>
              <a:t>When we worry about something, it seems to make us sink further into the low mood, rather than resolving itself and lifting us out.</a:t>
            </a:r>
          </a:p>
          <a:p>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Mind</a:t>
            </a:r>
            <a:endParaRPr lang="en-GB" dirty="0"/>
          </a:p>
        </p:txBody>
      </p:sp>
      <p:sp>
        <p:nvSpPr>
          <p:cNvPr id="3" name="Content Placeholder 2"/>
          <p:cNvSpPr>
            <a:spLocks noGrp="1"/>
          </p:cNvSpPr>
          <p:nvPr>
            <p:ph sz="quarter" idx="1"/>
          </p:nvPr>
        </p:nvSpPr>
        <p:spPr/>
        <p:txBody>
          <a:bodyPr/>
          <a:lstStyle/>
          <a:p>
            <a:r>
              <a:rPr lang="en-GB" dirty="0" smtClean="0"/>
              <a:t>Different activities activate different parts of the mind.</a:t>
            </a:r>
          </a:p>
          <a:p>
            <a:r>
              <a:rPr lang="en-GB" dirty="0" smtClean="0"/>
              <a:t>Core patterns of repetition</a:t>
            </a:r>
          </a:p>
          <a:p>
            <a:r>
              <a:rPr lang="en-GB" dirty="0" smtClean="0"/>
              <a:t>Mindfulness can enable clients to think about their mind state, when undertaking different activities.</a:t>
            </a:r>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states of Mind:</a:t>
            </a:r>
            <a:endParaRPr lang="en-GB" dirty="0"/>
          </a:p>
        </p:txBody>
      </p:sp>
      <p:sp>
        <p:nvSpPr>
          <p:cNvPr id="3" name="Content Placeholder 2"/>
          <p:cNvSpPr>
            <a:spLocks noGrp="1"/>
          </p:cNvSpPr>
          <p:nvPr>
            <p:ph sz="quarter" idx="1"/>
          </p:nvPr>
        </p:nvSpPr>
        <p:spPr/>
        <p:txBody>
          <a:bodyPr/>
          <a:lstStyle/>
          <a:p>
            <a:r>
              <a:rPr lang="en-GB" dirty="0" smtClean="0"/>
              <a:t>The “doing” state. Goals are set that need to be achieved. Goal oriented.</a:t>
            </a:r>
          </a:p>
          <a:p>
            <a:r>
              <a:rPr lang="en-GB" dirty="0" smtClean="0"/>
              <a:t>No issues with the “doing” state, unless our mind is forcing us to do something that is unachievable or impossible to do.</a:t>
            </a:r>
          </a:p>
          <a:p>
            <a:r>
              <a:rPr lang="en-GB" dirty="0" smtClean="0"/>
              <a:t>The “being” state of mind: to accept, allow and to just be. No pressure to reach a goal, no pressure to change.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pic>
        <p:nvPicPr>
          <p:cNvPr id="4" name="Content Placeholder 3" descr="question.jpg"/>
          <p:cNvPicPr>
            <a:picLocks noGrp="1" noChangeAspect="1"/>
          </p:cNvPicPr>
          <p:nvPr>
            <p:ph sz="quarter" idx="1"/>
          </p:nvPr>
        </p:nvPicPr>
        <p:blipFill>
          <a:blip r:embed="rId3" cstate="print"/>
          <a:stretch>
            <a:fillRect/>
          </a:stretch>
        </p:blipFill>
        <p:spPr>
          <a:xfrm>
            <a:off x="3128899" y="2008632"/>
            <a:ext cx="3121152" cy="3678936"/>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Differences between doing and being..</a:t>
            </a:r>
            <a:endParaRPr lang="en-GB" dirty="0"/>
          </a:p>
        </p:txBody>
      </p:sp>
      <p:sp>
        <p:nvSpPr>
          <p:cNvPr id="3" name="Content Placeholder 2"/>
          <p:cNvSpPr>
            <a:spLocks noGrp="1"/>
          </p:cNvSpPr>
          <p:nvPr>
            <p:ph sz="quarter" idx="1"/>
          </p:nvPr>
        </p:nvSpPr>
        <p:spPr/>
        <p:txBody>
          <a:bodyPr/>
          <a:lstStyle/>
          <a:p>
            <a:r>
              <a:rPr lang="en-GB" smtClean="0"/>
              <a:t>Differences between doing and being...</a:t>
            </a:r>
          </a:p>
          <a:p>
            <a:r>
              <a:rPr lang="en-GB" smtClean="0"/>
              <a:t>With </a:t>
            </a:r>
            <a:r>
              <a:rPr lang="en-GB" dirty="0" smtClean="0"/>
              <a:t>Doing.. We are thinking of present, past, future, we might be checking back with previous, similar experiences or thinking ahead to what might be.</a:t>
            </a:r>
          </a:p>
          <a:p>
            <a:r>
              <a:rPr lang="en-GB" dirty="0" smtClean="0"/>
              <a:t>With Being... the mind has “nowhere to go” it lives here, right now, in the present moment.</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Core skill of MBCT</a:t>
            </a:r>
            <a:endParaRPr lang="en-GB" dirty="0"/>
          </a:p>
        </p:txBody>
      </p:sp>
      <p:sp>
        <p:nvSpPr>
          <p:cNvPr id="3" name="Content Placeholder 2"/>
          <p:cNvSpPr>
            <a:spLocks noGrp="1"/>
          </p:cNvSpPr>
          <p:nvPr>
            <p:ph sz="quarter" idx="1"/>
          </p:nvPr>
        </p:nvSpPr>
        <p:spPr/>
        <p:txBody>
          <a:bodyPr/>
          <a:lstStyle/>
          <a:p>
            <a:r>
              <a:rPr lang="en-GB" dirty="0" smtClean="0"/>
              <a:t>To disengage from the circular ruminations that take our thoughts into low level moods.</a:t>
            </a:r>
          </a:p>
          <a:p>
            <a:r>
              <a:rPr lang="en-GB" dirty="0" smtClean="0"/>
              <a:t>In MBCT participants are encouraged to learn how to disengage from these thoughts.</a:t>
            </a:r>
          </a:p>
          <a:p>
            <a:r>
              <a:rPr lang="en-GB" dirty="0" smtClean="0"/>
              <a:t>Intentional use of attention and awareness.</a:t>
            </a:r>
          </a:p>
          <a:p>
            <a:r>
              <a:rPr lang="en-GB" dirty="0" smtClean="0"/>
              <a:t>Balance of Doing and Being</a:t>
            </a:r>
            <a:endParaRPr lang="en-GB"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 of a Programme</a:t>
            </a:r>
            <a:endParaRPr lang="en-GB" dirty="0"/>
          </a:p>
        </p:txBody>
      </p:sp>
      <p:sp>
        <p:nvSpPr>
          <p:cNvPr id="3" name="Content Placeholder 2"/>
          <p:cNvSpPr>
            <a:spLocks noGrp="1"/>
          </p:cNvSpPr>
          <p:nvPr>
            <p:ph sz="quarter" idx="1"/>
          </p:nvPr>
        </p:nvSpPr>
        <p:spPr/>
        <p:txBody>
          <a:bodyPr/>
          <a:lstStyle/>
          <a:p>
            <a:r>
              <a:rPr lang="en-GB" dirty="0" smtClean="0"/>
              <a:t>8 sessions.</a:t>
            </a:r>
          </a:p>
          <a:p>
            <a:r>
              <a:rPr lang="en-GB" dirty="0" smtClean="0"/>
              <a:t>Qualified practitioner (Counsellor, CBT or evidence-based approach to depression)</a:t>
            </a:r>
          </a:p>
          <a:p>
            <a:r>
              <a:rPr lang="en-GB" dirty="0" smtClean="0"/>
              <a:t>Practitioner needs to be engaged in personal mindfulness.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Core aims (MBCT – Depression)</a:t>
            </a:r>
            <a:endParaRPr lang="en-GB" dirty="0"/>
          </a:p>
        </p:txBody>
      </p:sp>
      <p:sp>
        <p:nvSpPr>
          <p:cNvPr id="3" name="Content Placeholder 2"/>
          <p:cNvSpPr>
            <a:spLocks noGrp="1"/>
          </p:cNvSpPr>
          <p:nvPr>
            <p:ph sz="quarter" idx="1"/>
          </p:nvPr>
        </p:nvSpPr>
        <p:spPr/>
        <p:txBody>
          <a:bodyPr/>
          <a:lstStyle/>
          <a:p>
            <a:r>
              <a:rPr lang="en-GB" dirty="0" smtClean="0"/>
              <a:t>Help to prevent Depression relapse</a:t>
            </a:r>
          </a:p>
          <a:p>
            <a:r>
              <a:rPr lang="en-GB" dirty="0" smtClean="0"/>
              <a:t>Becoming more aware of bodily </a:t>
            </a:r>
            <a:r>
              <a:rPr lang="en-GB" dirty="0" smtClean="0"/>
              <a:t>sensations, </a:t>
            </a:r>
            <a:r>
              <a:rPr lang="en-GB" dirty="0" smtClean="0"/>
              <a:t>feelings and thoughts</a:t>
            </a:r>
          </a:p>
          <a:p>
            <a:r>
              <a:rPr lang="en-GB" dirty="0" smtClean="0"/>
              <a:t>Different way of relating to the above.</a:t>
            </a:r>
          </a:p>
          <a:p>
            <a:r>
              <a:rPr lang="en-GB" dirty="0" smtClean="0"/>
              <a:t>To choose the most appropriate response to any negative feelings, thoughts or situations.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Session Structures</a:t>
            </a:r>
            <a:endParaRPr lang="en-GB" dirty="0"/>
          </a:p>
        </p:txBody>
      </p:sp>
      <p:sp>
        <p:nvSpPr>
          <p:cNvPr id="3" name="Content Placeholder 2"/>
          <p:cNvSpPr>
            <a:spLocks noGrp="1"/>
          </p:cNvSpPr>
          <p:nvPr>
            <p:ph sz="quarter" idx="1"/>
          </p:nvPr>
        </p:nvSpPr>
        <p:spPr/>
        <p:txBody>
          <a:bodyPr>
            <a:normAutofit/>
          </a:bodyPr>
          <a:lstStyle/>
          <a:p>
            <a:r>
              <a:rPr lang="en-GB" dirty="0" smtClean="0"/>
              <a:t>Session 1: Awareness and Automatic Pilot</a:t>
            </a:r>
          </a:p>
          <a:p>
            <a:r>
              <a:rPr lang="en-GB" dirty="0" smtClean="0"/>
              <a:t>Session 2: Living in our heads</a:t>
            </a:r>
          </a:p>
          <a:p>
            <a:r>
              <a:rPr lang="en-GB" dirty="0" smtClean="0"/>
              <a:t>Session 3: Gathering the scattered mind.</a:t>
            </a:r>
          </a:p>
          <a:p>
            <a:r>
              <a:rPr lang="en-GB" dirty="0" smtClean="0"/>
              <a:t>Session 4: Recognising aversion</a:t>
            </a:r>
          </a:p>
          <a:p>
            <a:r>
              <a:rPr lang="en-GB" dirty="0" smtClean="0"/>
              <a:t>Session 5: Allowing/Letting Be</a:t>
            </a:r>
          </a:p>
          <a:p>
            <a:r>
              <a:rPr lang="en-GB" dirty="0" smtClean="0"/>
              <a:t>Session 6: Thoughts are not facts</a:t>
            </a:r>
          </a:p>
          <a:p>
            <a:r>
              <a:rPr lang="en-GB" dirty="0" smtClean="0"/>
              <a:t>Session 7: How can I best take care of myself?</a:t>
            </a:r>
          </a:p>
          <a:p>
            <a:r>
              <a:rPr lang="en-GB" dirty="0" smtClean="0"/>
              <a:t>Session 8: Maintaining and Extending new Learning.</a:t>
            </a:r>
            <a:endParaRPr lang="en-GB" dirty="0"/>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Comments</a:t>
            </a:r>
            <a:endParaRPr lang="en-GB" dirty="0"/>
          </a:p>
        </p:txBody>
      </p:sp>
      <p:sp>
        <p:nvSpPr>
          <p:cNvPr id="3" name="Content Placeholder 2"/>
          <p:cNvSpPr>
            <a:spLocks noGrp="1"/>
          </p:cNvSpPr>
          <p:nvPr>
            <p:ph sz="quarter" idx="1"/>
          </p:nvPr>
        </p:nvSpPr>
        <p:spPr/>
        <p:txBody>
          <a:bodyPr>
            <a:normAutofit/>
          </a:bodyPr>
          <a:lstStyle/>
          <a:p>
            <a:r>
              <a:rPr lang="en-GB" dirty="0" smtClean="0"/>
              <a:t>Summary of session and comments.</a:t>
            </a:r>
          </a:p>
          <a:p>
            <a:endParaRPr lang="en-GB" dirty="0" smtClean="0"/>
          </a:p>
          <a:p>
            <a:endParaRPr lang="en-GB" dirty="0" smtClean="0"/>
          </a:p>
          <a:p>
            <a:endParaRPr lang="en-GB" dirty="0" smtClean="0"/>
          </a:p>
          <a:p>
            <a:endParaRPr lang="en-GB" dirty="0" smtClean="0"/>
          </a:p>
          <a:p>
            <a:r>
              <a:rPr lang="en-GB" dirty="0" smtClean="0"/>
              <a:t>Reference:</a:t>
            </a:r>
          </a:p>
          <a:p>
            <a:pPr>
              <a:buNone/>
            </a:pPr>
            <a:r>
              <a:rPr lang="en-GB" sz="2000" dirty="0" smtClean="0"/>
              <a:t>Segal, Z., Williams, M.,  and Teasdale, J. (2013). </a:t>
            </a:r>
            <a:r>
              <a:rPr lang="en-GB" sz="2000" i="1" dirty="0" smtClean="0"/>
              <a:t>Mindfulness-Based Cognitive Therapy for Depression. </a:t>
            </a:r>
            <a:r>
              <a:rPr lang="en-GB" sz="2000" dirty="0" smtClean="0"/>
              <a:t>2</a:t>
            </a:r>
            <a:r>
              <a:rPr lang="en-GB" sz="2000" baseline="30000" dirty="0" smtClean="0"/>
              <a:t>nd</a:t>
            </a:r>
            <a:r>
              <a:rPr lang="en-GB" sz="2000" dirty="0" smtClean="0"/>
              <a:t> Ed. New York: Guilford Press.</a:t>
            </a:r>
            <a:endParaRPr lang="en-GB" sz="200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267</TotalTime>
  <Words>794</Words>
  <Application>Microsoft Office PowerPoint</Application>
  <PresentationFormat>On-screen Show (4:3)</PresentationFormat>
  <Paragraphs>86</Paragraphs>
  <Slides>18</Slides>
  <Notes>10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Median</vt:lpstr>
      <vt:lpstr>Mindfulness Based Cognitive Therapy</vt:lpstr>
      <vt:lpstr>Aims</vt:lpstr>
      <vt:lpstr>Mindfulness</vt:lpstr>
      <vt:lpstr>Mindfulness and Counselling</vt:lpstr>
      <vt:lpstr>MBSR</vt:lpstr>
      <vt:lpstr>MBSR Classes</vt:lpstr>
      <vt:lpstr>MBSR</vt:lpstr>
      <vt:lpstr>Mindfulness Based Cognitive Therapy</vt:lpstr>
      <vt:lpstr>What is the mind doing?</vt:lpstr>
      <vt:lpstr>The Mind</vt:lpstr>
      <vt:lpstr>Two states of Mind:</vt:lpstr>
      <vt:lpstr>Question</vt:lpstr>
      <vt:lpstr>Differences between doing and being..</vt:lpstr>
      <vt:lpstr>Core skill of MBCT</vt:lpstr>
      <vt:lpstr>Structure of a Programme</vt:lpstr>
      <vt:lpstr>Core aims (MBCT – Depression)</vt:lpstr>
      <vt:lpstr>Session Structures</vt:lpstr>
      <vt:lpstr>Comments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Mindfulness Based Cognitive Therapy</dc:title>
  <dc:creator>Catherine</dc:creator>
  <cp:lastModifiedBy>Catherine</cp:lastModifiedBy>
  <cp:revision>8</cp:revision>
  <dcterms:created xsi:type="dcterms:W3CDTF">2017-11-19T19:32:33Z</dcterms:created>
  <dcterms:modified xsi:type="dcterms:W3CDTF">2017-11-29T09:21:57Z</dcterms:modified>
</cp:coreProperties>
</file>