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slideMaster6.xml" ContentType="application/vnd.openxmlformats-officedocument.presentationml.slide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11.png" ContentType="image/pn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2.jpeg" ContentType="image/jpeg"/>
  <Override PartName="/ppt/media/image13.png" ContentType="image/png"/>
  <Override PartName="/ppt/media/image14.png" ContentType="image/png"/>
  <Override PartName="/ppt/media/image15.jpeg" ContentType="image/jpeg"/>
  <Override PartName="/ppt/media/image16.png" ContentType="image/pn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_rels/slideLayout31.xml.rels" ContentType="application/vnd.openxmlformats-package.relationships+xml"/>
  <Override PartName="/ppt/slideLayouts/_rels/slideLayout53.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54.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55.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56.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57.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58.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59.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Layouts/_rels/slideLayout49.xml.rels" ContentType="application/vnd.openxmlformats-package.relationships+xml"/>
  <Override PartName="/ppt/slideLayouts/_rels/slideLayout50.xml.rels" ContentType="application/vnd.openxmlformats-package.relationships+xml"/>
  <Override PartName="/ppt/slideLayouts/_rels/slideLayout51.xml.rels" ContentType="application/vnd.openxmlformats-package.relationships+xml"/>
  <Override PartName="/ppt/slideLayouts/_rels/slideLayout52.xml.rels" ContentType="application/vnd.openxmlformats-package.relationships+xml"/>
  <Override PartName="/ppt/slideLayouts/_rels/slideLayout60.xml.rels" ContentType="application/vnd.openxmlformats-package.relationships+xml"/>
  <Override PartName="/ppt/slideLayouts/_rels/slideLayout61.xml.rels" ContentType="application/vnd.openxmlformats-package.relationships+xml"/>
  <Override PartName="/ppt/slideLayouts/_rels/slideLayout62.xml.rels" ContentType="application/vnd.openxmlformats-package.relationships+xml"/>
  <Override PartName="/ppt/slideLayouts/_rels/slideLayout63.xml.rels" ContentType="application/vnd.openxmlformats-package.relationships+xml"/>
  <Override PartName="/ppt/slideLayouts/_rels/slideLayout64.xml.rels" ContentType="application/vnd.openxmlformats-package.relationships+xml"/>
  <Override PartName="/ppt/slideLayouts/_rels/slideLayout65.xml.rels" ContentType="application/vnd.openxmlformats-package.relationships+xml"/>
  <Override PartName="/ppt/slideLayouts/_rels/slideLayout66.xml.rels" ContentType="application/vnd.openxmlformats-package.relationships+xml"/>
  <Override PartName="/ppt/slideLayouts/_rels/slideLayout67.xml.rels" ContentType="application/vnd.openxmlformats-package.relationships+xml"/>
  <Override PartName="/ppt/slideLayouts/_rels/slideLayout68.xml.rels" ContentType="application/vnd.openxmlformats-package.relationships+xml"/>
  <Override PartName="/ppt/slideLayouts/_rels/slideLayout69.xml.rels" ContentType="application/vnd.openxmlformats-package.relationships+xml"/>
  <Override PartName="/ppt/slideLayouts/_rels/slideLayout70.xml.rels" ContentType="application/vnd.openxmlformats-package.relationships+xml"/>
  <Override PartName="/ppt/slideLayouts/_rels/slideLayout71.xml.rels" ContentType="application/vnd.openxmlformats-package.relationships+xml"/>
  <Override PartName="/ppt/slideLayouts/_rels/slideLayout72.xml.rels" ContentType="application/vnd.openxmlformats-package.relationships+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 id="2147483700" r:id="rId6"/>
    <p:sldMasterId id="2147483713" r:id="rId7"/>
  </p:sld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1.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2.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3.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4.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6.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8.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59.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0.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2.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3.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4.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5.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7.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69.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0.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1.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2.xml.rels><?xml version="1.0" encoding="UTF-8"?>
<Relationships xmlns="http://schemas.openxmlformats.org/package/2006/relationships"><Relationship Id="rId1" Type="http://schemas.openxmlformats.org/officeDocument/2006/relationships/slideMaster" Target="../slideMasters/slideMaster6.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8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0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7"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9"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4"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2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2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2"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6"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8"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39"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4"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6"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7"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48"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0"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1"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5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6"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8"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6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5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3"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5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6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6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7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1"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7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7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7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75"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77"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78"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5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7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8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8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83"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5"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86"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87"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88"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89"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90"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6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4"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6"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6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6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01"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6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0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0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0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0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0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0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9"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6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2"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13"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1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5"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16"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1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2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221"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7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2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3"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224"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225"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226"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227"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228"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5.jpeg"/><Relationship Id="rId3" Type="http://schemas.openxmlformats.org/officeDocument/2006/relationships/slideLayout" Target="../slideLayouts/slideLayout49.xml"/><Relationship Id="rId4" Type="http://schemas.openxmlformats.org/officeDocument/2006/relationships/slideLayout" Target="../slideLayouts/slideLayout50.xml"/><Relationship Id="rId5" Type="http://schemas.openxmlformats.org/officeDocument/2006/relationships/slideLayout" Target="../slideLayouts/slideLayout51.xml"/><Relationship Id="rId6" Type="http://schemas.openxmlformats.org/officeDocument/2006/relationships/slideLayout" Target="../slideLayouts/slideLayout52.xml"/><Relationship Id="rId7" Type="http://schemas.openxmlformats.org/officeDocument/2006/relationships/slideLayout" Target="../slideLayouts/slideLayout53.xml"/><Relationship Id="rId8" Type="http://schemas.openxmlformats.org/officeDocument/2006/relationships/slideLayout" Target="../slideLayouts/slideLayout54.xml"/><Relationship Id="rId9" Type="http://schemas.openxmlformats.org/officeDocument/2006/relationships/slideLayout" Target="../slideLayouts/slideLayout55.xml"/><Relationship Id="rId10" Type="http://schemas.openxmlformats.org/officeDocument/2006/relationships/slideLayout" Target="../slideLayouts/slideLayout56.xml"/><Relationship Id="rId11" Type="http://schemas.openxmlformats.org/officeDocument/2006/relationships/slideLayout" Target="../slideLayouts/slideLayout57.xml"/><Relationship Id="rId12" Type="http://schemas.openxmlformats.org/officeDocument/2006/relationships/slideLayout" Target="../slideLayouts/slideLayout58.xml"/><Relationship Id="rId13" Type="http://schemas.openxmlformats.org/officeDocument/2006/relationships/slideLayout" Target="../slideLayouts/slideLayout59.xml"/><Relationship Id="rId14" Type="http://schemas.openxmlformats.org/officeDocument/2006/relationships/slideLayout" Target="../slideLayouts/slideLayout60.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6.jpeg"/><Relationship Id="rId3" Type="http://schemas.openxmlformats.org/officeDocument/2006/relationships/slideLayout" Target="../slideLayouts/slideLayout61.xml"/><Relationship Id="rId4" Type="http://schemas.openxmlformats.org/officeDocument/2006/relationships/slideLayout" Target="../slideLayouts/slideLayout62.xml"/><Relationship Id="rId5" Type="http://schemas.openxmlformats.org/officeDocument/2006/relationships/slideLayout" Target="../slideLayouts/slideLayout63.xml"/><Relationship Id="rId6" Type="http://schemas.openxmlformats.org/officeDocument/2006/relationships/slideLayout" Target="../slideLayouts/slideLayout64.xml"/><Relationship Id="rId7" Type="http://schemas.openxmlformats.org/officeDocument/2006/relationships/slideLayout" Target="../slideLayouts/slideLayout65.xml"/><Relationship Id="rId8" Type="http://schemas.openxmlformats.org/officeDocument/2006/relationships/slideLayout" Target="../slideLayouts/slideLayout66.xml"/><Relationship Id="rId9" Type="http://schemas.openxmlformats.org/officeDocument/2006/relationships/slideLayout" Target="../slideLayouts/slideLayout67.xml"/><Relationship Id="rId10" Type="http://schemas.openxmlformats.org/officeDocument/2006/relationships/slideLayout" Target="../slideLayouts/slideLayout68.xml"/><Relationship Id="rId11" Type="http://schemas.openxmlformats.org/officeDocument/2006/relationships/slideLayout" Target="../slideLayouts/slideLayout69.xml"/><Relationship Id="rId12" Type="http://schemas.openxmlformats.org/officeDocument/2006/relationships/slideLayout" Target="../slideLayouts/slideLayout70.xml"/><Relationship Id="rId13" Type="http://schemas.openxmlformats.org/officeDocument/2006/relationships/slideLayout" Target="../slideLayouts/slideLayout71.xml"/><Relationship Id="rId14" Type="http://schemas.openxmlformats.org/officeDocument/2006/relationships/slideLayout" Target="../slideLayouts/slideLayout7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9"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4" name="PlaceHolder 1"/>
          <p:cNvSpPr>
            <a:spLocks noGrp="1"/>
          </p:cNvSpPr>
          <p:nvPr>
            <p:ph type="title"/>
          </p:nvPr>
        </p:nvSpPr>
        <p:spPr>
          <a:xfrm>
            <a:off x="457200" y="274680"/>
            <a:ext cx="8227080" cy="114048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15"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52" name="PlaceHolder 1"/>
          <p:cNvSpPr>
            <a:spLocks noGrp="1"/>
          </p:cNvSpPr>
          <p:nvPr>
            <p:ph type="title"/>
          </p:nvPr>
        </p:nvSpPr>
        <p:spPr>
          <a:xfrm>
            <a:off x="457200" y="274680"/>
            <a:ext cx="8227080" cy="114048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153" name="PlaceHolder 2"/>
          <p:cNvSpPr>
            <a:spLocks noGrp="1"/>
          </p:cNvSpPr>
          <p:nvPr>
            <p:ph type="body"/>
          </p:nvPr>
        </p:nvSpPr>
        <p:spPr>
          <a:xfrm>
            <a:off x="457200" y="1600200"/>
            <a:ext cx="53280" cy="3986640"/>
          </a:xfrm>
          <a:prstGeom prst="rect">
            <a:avLst/>
          </a:prstGeom>
        </p:spPr>
        <p:txBody>
          <a:bodyPr lIns="0" rIns="0" tIns="0" bIns="0">
            <a:normAutofit fontScale="2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154" name="PlaceHolder 3"/>
          <p:cNvSpPr>
            <a:spLocks noGrp="1"/>
          </p:cNvSpPr>
          <p:nvPr>
            <p:ph type="body"/>
          </p:nvPr>
        </p:nvSpPr>
        <p:spPr>
          <a:xfrm>
            <a:off x="514080" y="1600200"/>
            <a:ext cx="53280" cy="3986640"/>
          </a:xfrm>
          <a:prstGeom prst="rect">
            <a:avLst/>
          </a:prstGeom>
        </p:spPr>
        <p:txBody>
          <a:bodyPr lIns="0" rIns="0" tIns="0" bIns="0">
            <a:normAutofit fontScale="2000"/>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92"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image" Target="../media/image8.jpeg"/><Relationship Id="rId3" Type="http://schemas.openxmlformats.org/officeDocument/2006/relationships/slideLayout" Target="../slideLayouts/slideLayout41.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52.xml"/>
</Relationships>
</file>

<file path=ppt/slides/_rels/slide13.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52.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7.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slideLayout" Target="../slideLayouts/slideLayout25.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22.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image" Target="../media/image16.png"/><Relationship Id="rId3" Type="http://schemas.openxmlformats.org/officeDocument/2006/relationships/slideLayout" Target="../slideLayouts/slideLayout52.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Title 3"/>
          <p:cNvSpPr/>
          <p:nvPr/>
        </p:nvSpPr>
        <p:spPr>
          <a:xfrm>
            <a:off x="685800" y="1845000"/>
            <a:ext cx="7769880" cy="1179360"/>
          </a:xfrm>
          <a:prstGeom prst="rect">
            <a:avLst/>
          </a:prstGeom>
          <a:noFill/>
          <a:ln w="0">
            <a:noFill/>
          </a:ln>
        </p:spPr>
        <p:style>
          <a:lnRef idx="0"/>
          <a:fillRef idx="0"/>
          <a:effectRef idx="0"/>
          <a:fontRef idx="minor"/>
        </p:style>
        <p:txBody>
          <a:bodyPr lIns="90000" rIns="90000" tIns="45000" bIns="45000" anchor="ctr">
            <a:normAutofit fontScale="47000"/>
          </a:bodyPr>
          <a:p>
            <a:pPr algn="ctr">
              <a:lnSpc>
                <a:spcPct val="100000"/>
              </a:lnSpc>
            </a:pPr>
            <a:r>
              <a:rPr b="0" lang="en-GB" sz="4400" spc="-1" strike="noStrike">
                <a:solidFill>
                  <a:srgbClr val="ffffff"/>
                </a:solidFill>
                <a:latin typeface="Palatino Linotype"/>
                <a:ea typeface="DejaVu Sans"/>
              </a:rPr>
              <a:t>Myth and mythology: How Stories Shape the World</a:t>
            </a:r>
            <a:br/>
            <a:endParaRPr b="0" lang="en-GB" sz="4400" spc="-1" strike="noStrike">
              <a:latin typeface="Arial"/>
            </a:endParaRPr>
          </a:p>
        </p:txBody>
      </p:sp>
      <p:sp>
        <p:nvSpPr>
          <p:cNvPr id="230" name="Subtitle 6"/>
          <p:cNvSpPr/>
          <p:nvPr/>
        </p:nvSpPr>
        <p:spPr>
          <a:xfrm>
            <a:off x="2627640" y="2925000"/>
            <a:ext cx="5110200" cy="1749960"/>
          </a:xfrm>
          <a:prstGeom prst="rect">
            <a:avLst/>
          </a:prstGeom>
          <a:noFill/>
          <a:ln w="0">
            <a:noFill/>
          </a:ln>
        </p:spPr>
        <p:style>
          <a:lnRef idx="0"/>
          <a:fillRef idx="0"/>
          <a:effectRef idx="0"/>
          <a:fontRef idx="minor"/>
        </p:style>
        <p:txBody>
          <a:bodyPr lIns="90000" rIns="90000" tIns="45000" bIns="45000">
            <a:normAutofit/>
          </a:bodyPr>
          <a:p>
            <a:pPr algn="ctr">
              <a:lnSpc>
                <a:spcPct val="100000"/>
              </a:lnSpc>
              <a:spcBef>
                <a:spcPts val="400"/>
              </a:spcBef>
              <a:tabLst>
                <a:tab algn="l" pos="0"/>
              </a:tabLst>
            </a:pPr>
            <a:r>
              <a:rPr b="0" lang="en-GB" sz="2000" spc="-1" strike="noStrike">
                <a:solidFill>
                  <a:srgbClr val="ffffff"/>
                </a:solidFill>
                <a:latin typeface="Palatino Linotype"/>
                <a:ea typeface="DejaVu Sans"/>
              </a:rPr>
              <a:t>Professor</a:t>
            </a:r>
            <a:endParaRPr b="0" lang="en-GB" sz="2000" spc="-1" strike="noStrike">
              <a:latin typeface="Arial"/>
            </a:endParaRPr>
          </a:p>
          <a:p>
            <a:pPr algn="ctr">
              <a:lnSpc>
                <a:spcPct val="100000"/>
              </a:lnSpc>
              <a:spcBef>
                <a:spcPts val="400"/>
              </a:spcBef>
              <a:tabLst>
                <a:tab algn="l" pos="0"/>
              </a:tabLst>
            </a:pPr>
            <a:r>
              <a:rPr b="0" lang="en-GB" sz="2000" spc="-1" strike="noStrike">
                <a:solidFill>
                  <a:srgbClr val="ffffff"/>
                </a:solidFill>
                <a:latin typeface="Palatino Linotype"/>
                <a:ea typeface="DejaVu Sans"/>
              </a:rPr>
              <a:t> </a:t>
            </a:r>
            <a:r>
              <a:rPr b="0" lang="en-GB" sz="2000" spc="-1" strike="noStrike">
                <a:solidFill>
                  <a:srgbClr val="ffffff"/>
                </a:solidFill>
                <a:latin typeface="Palatino Linotype"/>
                <a:ea typeface="DejaVu Sans"/>
              </a:rPr>
              <a:t>Ruth Parkes</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itle 3"/>
          <p:cNvSpPr/>
          <p:nvPr/>
        </p:nvSpPr>
        <p:spPr>
          <a:xfrm>
            <a:off x="683640" y="3993120"/>
            <a:ext cx="7769880" cy="135972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What </a:t>
            </a:r>
            <a:r>
              <a:rPr b="1" i="1" lang="en-GB" sz="4000" spc="-1" strike="noStrike" cap="all">
                <a:solidFill>
                  <a:srgbClr val="000000"/>
                </a:solidFill>
                <a:latin typeface="Palatino Linotype"/>
                <a:ea typeface="DejaVu Sans"/>
              </a:rPr>
              <a:t>is</a:t>
            </a:r>
            <a:r>
              <a:rPr b="1" lang="en-GB" sz="4000" spc="-1" strike="noStrike" cap="all">
                <a:solidFill>
                  <a:srgbClr val="000000"/>
                </a:solidFill>
                <a:latin typeface="Palatino Linotype"/>
                <a:ea typeface="DejaVu Sans"/>
              </a:rPr>
              <a:t> myth &amp; mythology?</a:t>
            </a:r>
            <a:endParaRPr b="0" lang="en-GB" sz="4000" spc="-1" strike="noStrike">
              <a:latin typeface="Arial"/>
            </a:endParaRPr>
          </a:p>
        </p:txBody>
      </p:sp>
      <p:sp>
        <p:nvSpPr>
          <p:cNvPr id="232" name="Text Placeholder 4"/>
          <p:cNvSpPr/>
          <p:nvPr/>
        </p:nvSpPr>
        <p:spPr>
          <a:xfrm>
            <a:off x="683640" y="2493000"/>
            <a:ext cx="7769880" cy="1497600"/>
          </a:xfrm>
          <a:prstGeom prst="rect">
            <a:avLst/>
          </a:prstGeom>
          <a:noFill/>
          <a:ln w="0">
            <a:noFill/>
          </a:ln>
        </p:spPr>
        <p:style>
          <a:lnRef idx="0"/>
          <a:fillRef idx="0"/>
          <a:effectRef idx="0"/>
          <a:fontRef idx="minor"/>
        </p:style>
        <p:txBody>
          <a:bodyPr lIns="90000" rIns="90000" tIns="45000" bIns="45000" anchor="b">
            <a:noAutofit/>
          </a:bodyPr>
          <a:p>
            <a:pPr>
              <a:lnSpc>
                <a:spcPct val="100000"/>
              </a:lnSpc>
              <a:spcBef>
                <a:spcPts val="400"/>
              </a:spcBef>
              <a:tabLst>
                <a:tab algn="l" pos="0"/>
              </a:tabLst>
            </a:pPr>
            <a:r>
              <a:rPr b="0" lang="en-GB" sz="2000" spc="-1" strike="noStrike">
                <a:solidFill>
                  <a:srgbClr val="8b8b8b"/>
                </a:solidFill>
                <a:latin typeface="Palatino Linotype"/>
                <a:ea typeface="DejaVu Sans"/>
              </a:rPr>
              <a:t>Myths and Mythology: How Stories Shape the World</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3"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Instantiations of myths</a:t>
            </a:r>
            <a:endParaRPr b="0" lang="en-GB" sz="4400" spc="-1" strike="noStrike">
              <a:latin typeface="Arial"/>
            </a:endParaRPr>
          </a:p>
        </p:txBody>
      </p:sp>
      <p:sp>
        <p:nvSpPr>
          <p:cNvPr id="234" name="Content Placeholder 2"/>
          <p:cNvSpPr/>
          <p:nvPr/>
        </p:nvSpPr>
        <p:spPr>
          <a:xfrm>
            <a:off x="179640" y="1500120"/>
            <a:ext cx="8782560" cy="4014360"/>
          </a:xfrm>
          <a:prstGeom prst="rect">
            <a:avLst/>
          </a:prstGeom>
          <a:noFill/>
          <a:ln w="0">
            <a:noFill/>
          </a:ln>
        </p:spPr>
        <p:style>
          <a:lnRef idx="0"/>
          <a:fillRef idx="0"/>
          <a:effectRef idx="0"/>
          <a:fontRef idx="minor"/>
        </p:style>
        <p:txBody>
          <a:bodyPr lIns="90000" rIns="90000" tIns="45000" bIns="45000">
            <a:normAutofit fontScale="76000"/>
          </a:bodyPr>
          <a:p>
            <a:pPr marL="343080" indent="-34056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What we can access is instantiations (‘versions’) of myths</a:t>
            </a:r>
            <a:endParaRPr b="0" lang="en-GB" sz="3200" spc="-1" strike="noStrike">
              <a:latin typeface="Arial"/>
            </a:endParaRPr>
          </a:p>
          <a:p>
            <a:pPr lvl="1" marL="743040" indent="-283320">
              <a:lnSpc>
                <a:spcPct val="100000"/>
              </a:lnSpc>
              <a:spcBef>
                <a:spcPts val="439"/>
              </a:spcBef>
              <a:buClr>
                <a:srgbClr val="000000"/>
              </a:buClr>
              <a:buFont typeface="Arial"/>
              <a:buChar char="–"/>
            </a:pPr>
            <a:r>
              <a:rPr b="0" lang="en-GB" sz="2200" spc="-1" strike="noStrike">
                <a:solidFill>
                  <a:srgbClr val="000000"/>
                </a:solidFill>
                <a:latin typeface="Palatino Linotype"/>
                <a:ea typeface="DejaVu Sans"/>
              </a:rPr>
              <a:t>Cf. Homer’s </a:t>
            </a:r>
            <a:r>
              <a:rPr b="0" i="1" lang="en-GB" sz="2200" spc="-1" strike="noStrike">
                <a:solidFill>
                  <a:srgbClr val="000000"/>
                </a:solidFill>
                <a:latin typeface="Palatino Linotype"/>
                <a:ea typeface="DejaVu Sans"/>
              </a:rPr>
              <a:t>Iliad</a:t>
            </a:r>
            <a:r>
              <a:rPr b="0" lang="en-GB" sz="2200" spc="-1" strike="noStrike">
                <a:solidFill>
                  <a:srgbClr val="000000"/>
                </a:solidFill>
                <a:latin typeface="Palatino Linotype"/>
                <a:ea typeface="DejaVu Sans"/>
              </a:rPr>
              <a:t> and the film </a:t>
            </a:r>
            <a:r>
              <a:rPr b="0" i="1" lang="en-GB" sz="2200" spc="-1" strike="noStrike">
                <a:solidFill>
                  <a:srgbClr val="000000"/>
                </a:solidFill>
                <a:latin typeface="Palatino Linotype"/>
                <a:ea typeface="DejaVu Sans"/>
              </a:rPr>
              <a:t>Troy</a:t>
            </a:r>
            <a:r>
              <a:rPr b="0" lang="en-GB" sz="2200" spc="-1" strike="noStrike">
                <a:solidFill>
                  <a:srgbClr val="000000"/>
                </a:solidFill>
                <a:latin typeface="Palatino Linotype"/>
                <a:ea typeface="DejaVu Sans"/>
              </a:rPr>
              <a:t> as two instantiations of the myth of the Trojan war</a:t>
            </a:r>
            <a:endParaRPr b="0" lang="en-GB" sz="2200" spc="-1" strike="noStrike">
              <a:latin typeface="Arial"/>
            </a:endParaRPr>
          </a:p>
          <a:p>
            <a:pPr lvl="1" marL="743040" indent="-283320">
              <a:lnSpc>
                <a:spcPct val="100000"/>
              </a:lnSpc>
              <a:spcBef>
                <a:spcPts val="439"/>
              </a:spcBef>
              <a:buClr>
                <a:srgbClr val="000000"/>
              </a:buClr>
              <a:buFont typeface="Arial"/>
              <a:buChar char="–"/>
            </a:pPr>
            <a:r>
              <a:rPr b="0" lang="en-GB" sz="2200" spc="-1" strike="noStrike">
                <a:solidFill>
                  <a:srgbClr val="000000"/>
                </a:solidFill>
                <a:latin typeface="Palatino Linotype"/>
                <a:ea typeface="DejaVu Sans"/>
              </a:rPr>
              <a:t>Each instantiation has a specific purpose, and is bound by specific conditions:</a:t>
            </a:r>
            <a:endParaRPr b="0" lang="en-GB" sz="2200" spc="-1" strike="noStrike">
              <a:latin typeface="Arial"/>
            </a:endParaRPr>
          </a:p>
          <a:p>
            <a:pPr lvl="2" marL="1143000" indent="-226080">
              <a:lnSpc>
                <a:spcPct val="100000"/>
              </a:lnSpc>
              <a:spcBef>
                <a:spcPts val="439"/>
              </a:spcBef>
              <a:buClr>
                <a:srgbClr val="000000"/>
              </a:buClr>
              <a:buFont typeface="Arial"/>
              <a:buChar char="•"/>
            </a:pPr>
            <a:r>
              <a:rPr b="0" lang="en-GB" sz="2200" spc="-1" strike="noStrike">
                <a:solidFill>
                  <a:srgbClr val="000000"/>
                </a:solidFill>
                <a:latin typeface="Palatino Linotype"/>
                <a:ea typeface="DejaVu Sans"/>
              </a:rPr>
              <a:t>Homer – oral tradition, political conditions both at the time of recital and in 6th century Athens</a:t>
            </a:r>
            <a:endParaRPr b="0" lang="en-GB" sz="2200" spc="-1" strike="noStrike">
              <a:latin typeface="Arial"/>
            </a:endParaRPr>
          </a:p>
          <a:p>
            <a:pPr lvl="2" marL="1143000" indent="-226080">
              <a:lnSpc>
                <a:spcPct val="100000"/>
              </a:lnSpc>
              <a:spcBef>
                <a:spcPts val="439"/>
              </a:spcBef>
              <a:buClr>
                <a:srgbClr val="000000"/>
              </a:buClr>
              <a:buFont typeface="Arial"/>
              <a:buChar char="•"/>
            </a:pPr>
            <a:r>
              <a:rPr b="0" i="1" lang="en-GB" sz="2200" spc="-1" strike="noStrike">
                <a:solidFill>
                  <a:srgbClr val="000000"/>
                </a:solidFill>
                <a:latin typeface="Palatino Linotype"/>
                <a:ea typeface="DejaVu Sans"/>
              </a:rPr>
              <a:t>Troy</a:t>
            </a:r>
            <a:r>
              <a:rPr b="0" lang="en-GB" sz="2200" spc="-1" strike="noStrike">
                <a:solidFill>
                  <a:srgbClr val="000000"/>
                </a:solidFill>
                <a:latin typeface="Palatino Linotype"/>
                <a:ea typeface="DejaVu Sans"/>
              </a:rPr>
              <a:t> - limitations of the film format (time, genre demands, viewer knowledge)</a:t>
            </a:r>
            <a:endParaRPr b="0" lang="en-GB" sz="2200" spc="-1" strike="noStrike">
              <a:latin typeface="Arial"/>
            </a:endParaRPr>
          </a:p>
          <a:p>
            <a:pPr marL="343080" indent="-34056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Our task: To analyse adaptations, versions, re-writes of myths from previous instantiations</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5" name="Title 3"/>
          <p:cNvSpPr/>
          <p:nvPr/>
        </p:nvSpPr>
        <p:spPr>
          <a:xfrm>
            <a:off x="179640" y="274680"/>
            <a:ext cx="8710560" cy="631440"/>
          </a:xfrm>
          <a:prstGeom prst="rect">
            <a:avLst/>
          </a:prstGeom>
          <a:noFill/>
          <a:ln w="0">
            <a:noFill/>
          </a:ln>
        </p:spPr>
        <p:style>
          <a:lnRef idx="0"/>
          <a:fillRef idx="0"/>
          <a:effectRef idx="0"/>
          <a:fontRef idx="minor"/>
        </p:style>
        <p:txBody>
          <a:bodyPr lIns="90000" rIns="90000" tIns="45000" bIns="45000" anchor="ctr">
            <a:normAutofit fontScale="32000"/>
          </a:bodyPr>
          <a:p>
            <a:pPr algn="ctr">
              <a:lnSpc>
                <a:spcPct val="100000"/>
              </a:lnSpc>
            </a:pPr>
            <a:r>
              <a:rPr b="0" lang="en-GB" sz="4400" spc="-1" strike="noStrike">
                <a:solidFill>
                  <a:srgbClr val="000000"/>
                </a:solidFill>
                <a:latin typeface="Palatino Linotype"/>
                <a:ea typeface="DejaVu Sans"/>
              </a:rPr>
              <a:t>Instantiations of the myth of Achilles</a:t>
            </a:r>
            <a:endParaRPr b="0" lang="en-GB" sz="4400" spc="-1" strike="noStrike">
              <a:latin typeface="Arial"/>
            </a:endParaRPr>
          </a:p>
        </p:txBody>
      </p:sp>
      <p:pic>
        <p:nvPicPr>
          <p:cNvPr id="236" name="Picture 2" descr="Quellbild anzeigen"/>
          <p:cNvPicPr/>
          <p:nvPr/>
        </p:nvPicPr>
        <p:blipFill>
          <a:blip r:embed="rId1"/>
          <a:stretch/>
        </p:blipFill>
        <p:spPr>
          <a:xfrm>
            <a:off x="4644000" y="1052640"/>
            <a:ext cx="4377600" cy="3282480"/>
          </a:xfrm>
          <a:prstGeom prst="rect">
            <a:avLst/>
          </a:prstGeom>
          <a:ln w="0">
            <a:noFill/>
          </a:ln>
        </p:spPr>
      </p:pic>
      <p:sp>
        <p:nvSpPr>
          <p:cNvPr id="237" name="TextBox 4"/>
          <p:cNvSpPr/>
          <p:nvPr/>
        </p:nvSpPr>
        <p:spPr>
          <a:xfrm>
            <a:off x="4603320" y="4347000"/>
            <a:ext cx="4245840" cy="130644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Palatino Linotype"/>
                <a:ea typeface="DejaVu Sans"/>
              </a:rPr>
              <a:t>Above: Poster for the 2004 movie </a:t>
            </a:r>
            <a:r>
              <a:rPr b="0" i="1" lang="en-GB" sz="1600" spc="-1" strike="noStrike">
                <a:solidFill>
                  <a:srgbClr val="000000"/>
                </a:solidFill>
                <a:latin typeface="Palatino Linotype"/>
                <a:ea typeface="DejaVu Sans"/>
              </a:rPr>
              <a:t>Troy </a:t>
            </a:r>
            <a:r>
              <a:rPr b="0" lang="en-GB" sz="1600" spc="-1" strike="noStrike">
                <a:solidFill>
                  <a:srgbClr val="000000"/>
                </a:solidFill>
                <a:latin typeface="Palatino Linotype"/>
                <a:ea typeface="DejaVu Sans"/>
              </a:rPr>
              <a:t>with Brad Pitt as Achilles</a:t>
            </a:r>
            <a:endParaRPr b="0" lang="en-GB" sz="1600" spc="-1" strike="noStrike">
              <a:latin typeface="Arial"/>
            </a:endParaRPr>
          </a:p>
          <a:p>
            <a:pPr>
              <a:lnSpc>
                <a:spcPct val="100000"/>
              </a:lnSpc>
            </a:pPr>
            <a:r>
              <a:rPr b="0" lang="en-GB" sz="1600" spc="-1" strike="noStrike">
                <a:solidFill>
                  <a:srgbClr val="000000"/>
                </a:solidFill>
                <a:latin typeface="Palatino Linotype"/>
                <a:ea typeface="DejaVu Sans"/>
              </a:rPr>
              <a:t>Left: Vase painting by Exekias showing Achilles and Ajax playing a board game (late 6</a:t>
            </a:r>
            <a:r>
              <a:rPr b="0" lang="en-GB" sz="1600" spc="-1" strike="noStrike" baseline="30000">
                <a:solidFill>
                  <a:srgbClr val="000000"/>
                </a:solidFill>
                <a:latin typeface="Palatino Linotype"/>
                <a:ea typeface="DejaVu Sans"/>
              </a:rPr>
              <a:t>th</a:t>
            </a:r>
            <a:r>
              <a:rPr b="0" lang="en-GB" sz="1600" spc="-1" strike="noStrike">
                <a:solidFill>
                  <a:srgbClr val="000000"/>
                </a:solidFill>
                <a:latin typeface="Palatino Linotype"/>
                <a:ea typeface="DejaVu Sans"/>
              </a:rPr>
              <a:t> C BCE) </a:t>
            </a:r>
            <a:endParaRPr b="0" lang="en-GB" sz="1600" spc="-1" strike="noStrike">
              <a:latin typeface="Arial"/>
            </a:endParaRPr>
          </a:p>
        </p:txBody>
      </p:sp>
      <p:pic>
        <p:nvPicPr>
          <p:cNvPr id="238" name="Picture 8" descr="A close up of a logo&#10;&#10;Description automatically generated"/>
          <p:cNvPicPr/>
          <p:nvPr/>
        </p:nvPicPr>
        <p:blipFill>
          <a:blip r:embed="rId2"/>
          <a:stretch/>
        </p:blipFill>
        <p:spPr>
          <a:xfrm>
            <a:off x="63360" y="1845000"/>
            <a:ext cx="4474440" cy="351756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9" name="Title 2"/>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Ancient instantiations</a:t>
            </a:r>
            <a:endParaRPr b="0" lang="en-GB" sz="4400" spc="-1" strike="noStrike">
              <a:latin typeface="Arial"/>
            </a:endParaRPr>
          </a:p>
        </p:txBody>
      </p:sp>
      <p:sp>
        <p:nvSpPr>
          <p:cNvPr id="240" name="Content Placeholder 3"/>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52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Myths live on, but if we want to work with myths in the ancient world, our sources need to be contemporary:</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Exekias vase tells us of early Classical Athenian perceptions of heroes of the Trojan war…</a:t>
            </a:r>
            <a:endParaRPr b="0" lang="en-GB" sz="28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Brad Pitt’s Achilles tells us of how ancient myth was approached in 2004 – as action, as eye candy, as a big screen adventure…</a:t>
            </a:r>
            <a:endParaRPr b="0" lang="en-GB" sz="28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Whether you are a medievalist or a Classicist (etc), you need to use evidence from the period you are studying</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Title 1"/>
          <p:cNvSpPr/>
          <p:nvPr/>
        </p:nvSpPr>
        <p:spPr>
          <a:xfrm>
            <a:off x="838080" y="274680"/>
            <a:ext cx="7464960" cy="72288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Folktale and oral tradition</a:t>
            </a:r>
            <a:endParaRPr b="0" lang="en-GB" sz="4400" spc="-1" strike="noStrike">
              <a:latin typeface="Arial"/>
            </a:endParaRPr>
          </a:p>
        </p:txBody>
      </p:sp>
      <p:sp>
        <p:nvSpPr>
          <p:cNvPr id="242" name="Content Placeholder 2"/>
          <p:cNvSpPr/>
          <p:nvPr/>
        </p:nvSpPr>
        <p:spPr>
          <a:xfrm>
            <a:off x="457200" y="1285920"/>
            <a:ext cx="8360640" cy="4156920"/>
          </a:xfrm>
          <a:prstGeom prst="rect">
            <a:avLst/>
          </a:prstGeom>
          <a:noFill/>
          <a:ln w="0">
            <a:noFill/>
          </a:ln>
        </p:spPr>
        <p:style>
          <a:lnRef idx="0"/>
          <a:fillRef idx="0"/>
          <a:effectRef idx="0"/>
          <a:fontRef idx="minor"/>
        </p:style>
        <p:txBody>
          <a:bodyPr lIns="90000" rIns="90000" tIns="45000" bIns="45000">
            <a:normAutofit fontScale="34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Many of our mythological texts are rooted in orally transmitted tales</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Homer’s </a:t>
            </a:r>
            <a:r>
              <a:rPr b="0" i="1" lang="en-GB" sz="2800" spc="-1" strike="noStrike">
                <a:solidFill>
                  <a:srgbClr val="000000"/>
                </a:solidFill>
                <a:latin typeface="Palatino Linotype"/>
                <a:ea typeface="DejaVu Sans"/>
              </a:rPr>
              <a:t>Iliad</a:t>
            </a:r>
            <a:r>
              <a:rPr b="0" lang="en-GB" sz="2800" spc="-1" strike="noStrike">
                <a:solidFill>
                  <a:srgbClr val="000000"/>
                </a:solidFill>
                <a:latin typeface="Palatino Linotype"/>
                <a:ea typeface="DejaVu Sans"/>
              </a:rPr>
              <a:t> and </a:t>
            </a:r>
            <a:r>
              <a:rPr b="0" i="1" lang="en-GB" sz="2800" spc="-1" strike="noStrike">
                <a:solidFill>
                  <a:srgbClr val="000000"/>
                </a:solidFill>
                <a:latin typeface="Palatino Linotype"/>
                <a:ea typeface="DejaVu Sans"/>
              </a:rPr>
              <a:t>Odyssey</a:t>
            </a:r>
            <a:r>
              <a:rPr b="0" lang="en-GB" sz="2800" spc="-1" strike="noStrike">
                <a:solidFill>
                  <a:srgbClr val="000000"/>
                </a:solidFill>
                <a:latin typeface="Palatino Linotype"/>
                <a:ea typeface="DejaVu Sans"/>
              </a:rPr>
              <a:t> (especially the fantastic parts of Odysseus’ travels) are prime examples</a:t>
            </a:r>
            <a:endParaRPr b="0" lang="en-GB" sz="28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To whom did these tales belong? </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Orally transmitted epics like the </a:t>
            </a:r>
            <a:r>
              <a:rPr b="0" i="1" lang="en-GB" sz="2800" spc="-1" strike="noStrike">
                <a:solidFill>
                  <a:srgbClr val="000000"/>
                </a:solidFill>
                <a:latin typeface="Palatino Linotype"/>
                <a:ea typeface="DejaVu Sans"/>
              </a:rPr>
              <a:t>Iliad</a:t>
            </a:r>
            <a:r>
              <a:rPr b="0" lang="en-GB" sz="2800" spc="-1" strike="noStrike">
                <a:solidFill>
                  <a:srgbClr val="000000"/>
                </a:solidFill>
                <a:latin typeface="Palatino Linotype"/>
                <a:ea typeface="DejaVu Sans"/>
              </a:rPr>
              <a:t> had a partly political function – rooted in a part of society dominated by men</a:t>
            </a:r>
            <a:endParaRPr b="0" lang="en-GB" sz="28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But: writers from Plato to Philostratus mention women telling children tales and myths – but we know very little of this context of performance</a:t>
            </a:r>
            <a:endParaRPr b="0" lang="en-GB" sz="28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This mode of transmission explains some of the fluidity (the many variants) of ancient myth as we have it: the tales were composed anew in each performance</a:t>
            </a:r>
            <a:endParaRPr b="0" lang="en-GB" sz="3200" spc="-1" strike="noStrike">
              <a:latin typeface="Arial"/>
            </a:endParaRPr>
          </a:p>
          <a:p>
            <a:pPr>
              <a:lnSpc>
                <a:spcPct val="100000"/>
              </a:lnSpc>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Title 1"/>
          <p:cNvSpPr/>
          <p:nvPr/>
        </p:nvSpPr>
        <p:spPr>
          <a:xfrm>
            <a:off x="107640" y="274680"/>
            <a:ext cx="8854560" cy="1008720"/>
          </a:xfrm>
          <a:prstGeom prst="rect">
            <a:avLst/>
          </a:prstGeom>
          <a:noFill/>
          <a:ln w="0">
            <a:noFill/>
          </a:ln>
        </p:spPr>
        <p:style>
          <a:lnRef idx="0"/>
          <a:fillRef idx="0"/>
          <a:effectRef idx="0"/>
          <a:fontRef idx="minor"/>
        </p:style>
        <p:txBody>
          <a:bodyPr lIns="90000" rIns="90000" tIns="45000" bIns="45000" anchor="ctr">
            <a:normAutofit fontScale="71000"/>
          </a:bodyPr>
          <a:p>
            <a:pPr algn="ctr">
              <a:lnSpc>
                <a:spcPct val="100000"/>
              </a:lnSpc>
            </a:pPr>
            <a:r>
              <a:rPr b="0" lang="en-GB" sz="4400" spc="-1" strike="noStrike">
                <a:solidFill>
                  <a:srgbClr val="000000"/>
                </a:solidFill>
                <a:latin typeface="Palatino Linotype"/>
                <a:ea typeface="DejaVu Sans"/>
              </a:rPr>
              <a:t>Three layers to Greek &amp; Roman myth</a:t>
            </a:r>
            <a:endParaRPr b="0" lang="en-GB" sz="4400" spc="-1" strike="noStrike">
              <a:latin typeface="Arial"/>
            </a:endParaRPr>
          </a:p>
        </p:txBody>
      </p:sp>
      <p:sp>
        <p:nvSpPr>
          <p:cNvPr id="244" name="Content Placeholder 2"/>
          <p:cNvSpPr/>
          <p:nvPr/>
        </p:nvSpPr>
        <p:spPr>
          <a:xfrm>
            <a:off x="457200" y="1428840"/>
            <a:ext cx="8360640" cy="4086000"/>
          </a:xfrm>
          <a:prstGeom prst="rect">
            <a:avLst/>
          </a:prstGeom>
          <a:noFill/>
          <a:ln w="0">
            <a:noFill/>
          </a:ln>
        </p:spPr>
        <p:style>
          <a:lnRef idx="0"/>
          <a:fillRef idx="0"/>
          <a:effectRef idx="0"/>
          <a:fontRef idx="minor"/>
        </p:style>
        <p:txBody>
          <a:bodyPr lIns="90000" rIns="90000" tIns="45000" bIns="45000">
            <a:normAutofit fontScale="35000"/>
          </a:bodyPr>
          <a:p>
            <a:pPr marL="343080" indent="-340560">
              <a:lnSpc>
                <a:spcPct val="120000"/>
              </a:lnSpc>
              <a:spcBef>
                <a:spcPts val="641"/>
              </a:spcBef>
              <a:buClr>
                <a:srgbClr val="000000"/>
              </a:buClr>
              <a:buFont typeface="Arial"/>
              <a:buChar char="•"/>
            </a:pPr>
            <a:r>
              <a:rPr b="1" lang="en-GB" sz="3200" spc="-1" strike="noStrike">
                <a:solidFill>
                  <a:srgbClr val="000000"/>
                </a:solidFill>
                <a:latin typeface="Palatino Linotype"/>
                <a:ea typeface="DejaVu Sans"/>
              </a:rPr>
              <a:t>Classical myth in general </a:t>
            </a:r>
            <a:r>
              <a:rPr b="0" lang="en-GB" sz="3200" spc="-1" strike="noStrike">
                <a:solidFill>
                  <a:srgbClr val="000000"/>
                </a:solidFill>
                <a:latin typeface="Palatino Linotype"/>
                <a:ea typeface="DejaVu Sans"/>
              </a:rPr>
              <a:t>– a specific event or character will be part of a much larger nexus</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Kerberos the guard dog of Hades features not only in Herakles’ story, but in Aeneas’, and Orpheus’ stories, etc.</a:t>
            </a:r>
            <a:endParaRPr b="0" lang="en-GB" sz="2800" spc="-1" strike="noStrike">
              <a:latin typeface="Arial"/>
            </a:endParaRPr>
          </a:p>
          <a:p>
            <a:pPr marL="343080" indent="-340560">
              <a:lnSpc>
                <a:spcPct val="120000"/>
              </a:lnSpc>
              <a:spcBef>
                <a:spcPts val="641"/>
              </a:spcBef>
              <a:buClr>
                <a:srgbClr val="000000"/>
              </a:buClr>
              <a:buFont typeface="Arial"/>
              <a:buChar char="•"/>
            </a:pPr>
            <a:r>
              <a:rPr b="1" lang="en-GB" sz="3200" spc="-1" strike="noStrike">
                <a:solidFill>
                  <a:srgbClr val="000000"/>
                </a:solidFill>
                <a:latin typeface="Palatino Linotype"/>
                <a:ea typeface="DejaVu Sans"/>
              </a:rPr>
              <a:t>The collection of stories about our character/event</a:t>
            </a:r>
            <a:r>
              <a:rPr b="0" lang="en-GB" sz="3200" spc="-1" strike="noStrike">
                <a:solidFill>
                  <a:srgbClr val="000000"/>
                </a:solidFill>
                <a:latin typeface="Palatino Linotype"/>
                <a:ea typeface="DejaVu Sans"/>
              </a:rPr>
              <a:t> – ‘the myth of X’, a multifaceted and often contradictory network of stories from different periods and places</a:t>
            </a:r>
            <a:endParaRPr b="0" lang="en-GB" sz="3200" spc="-1" strike="noStrike">
              <a:latin typeface="Arial"/>
            </a:endParaRPr>
          </a:p>
          <a:p>
            <a:pPr marL="343080" indent="-340560">
              <a:lnSpc>
                <a:spcPct val="120000"/>
              </a:lnSpc>
              <a:spcBef>
                <a:spcPts val="641"/>
              </a:spcBef>
              <a:buClr>
                <a:srgbClr val="000000"/>
              </a:buClr>
              <a:buFont typeface="Arial"/>
              <a:buChar char="•"/>
            </a:pPr>
            <a:r>
              <a:rPr b="1" lang="en-GB" sz="3200" spc="-1" strike="noStrike">
                <a:solidFill>
                  <a:srgbClr val="000000"/>
                </a:solidFill>
                <a:latin typeface="Palatino Linotype"/>
                <a:ea typeface="DejaVu Sans"/>
              </a:rPr>
              <a:t>Specific instantiations </a:t>
            </a:r>
            <a:r>
              <a:rPr b="0" lang="en-GB" sz="3200" spc="-1" strike="noStrike">
                <a:solidFill>
                  <a:srgbClr val="000000"/>
                </a:solidFill>
                <a:latin typeface="Palatino Linotype"/>
                <a:ea typeface="DejaVu Sans"/>
              </a:rPr>
              <a:t>– individual re-tellings of mythological stories or parts of stories</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That </a:t>
            </a:r>
            <a:r>
              <a:rPr b="0" i="1" lang="en-GB" sz="2800" spc="-1" strike="noStrike">
                <a:solidFill>
                  <a:srgbClr val="000000"/>
                </a:solidFill>
                <a:latin typeface="Palatino Linotype"/>
                <a:ea typeface="DejaVu Sans"/>
              </a:rPr>
              <a:t>particular</a:t>
            </a:r>
            <a:r>
              <a:rPr b="0" lang="en-GB" sz="2800" spc="-1" strike="noStrike">
                <a:solidFill>
                  <a:srgbClr val="000000"/>
                </a:solidFill>
                <a:latin typeface="Palatino Linotype"/>
                <a:ea typeface="DejaVu Sans"/>
              </a:rPr>
              <a:t> vase painting of Kerberos, that </a:t>
            </a:r>
            <a:r>
              <a:rPr b="0" i="1" lang="en-GB" sz="2800" spc="-1" strike="noStrike">
                <a:solidFill>
                  <a:srgbClr val="000000"/>
                </a:solidFill>
                <a:latin typeface="Palatino Linotype"/>
                <a:ea typeface="DejaVu Sans"/>
              </a:rPr>
              <a:t>particular</a:t>
            </a:r>
            <a:r>
              <a:rPr b="0" lang="en-GB" sz="2800" spc="-1" strike="noStrike">
                <a:solidFill>
                  <a:srgbClr val="000000"/>
                </a:solidFill>
                <a:latin typeface="Palatino Linotype"/>
                <a:ea typeface="DejaVu Sans"/>
              </a:rPr>
              <a:t> text section on Daphne, etc)</a:t>
            </a:r>
            <a:endParaRPr b="0" lang="en-GB" sz="2800" spc="-1" strike="noStrike">
              <a:latin typeface="Arial"/>
            </a:endParaRPr>
          </a:p>
          <a:p>
            <a:pPr>
              <a:lnSpc>
                <a:spcPct val="100000"/>
              </a:lnSpc>
              <a:spcBef>
                <a:spcPts val="641"/>
              </a:spcBef>
            </a:pPr>
            <a:endParaRPr b="0" lang="en-GB" sz="2800" spc="-1" strike="noStrike">
              <a:latin typeface="Arial"/>
            </a:endParaRPr>
          </a:p>
          <a:p>
            <a:pPr>
              <a:lnSpc>
                <a:spcPct val="100000"/>
              </a:lnSpc>
              <a:spcBef>
                <a:spcPts val="641"/>
              </a:spcBef>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5"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Why studying myths is useful</a:t>
            </a:r>
            <a:endParaRPr b="0" lang="en-GB" sz="4400" spc="-1" strike="noStrike">
              <a:latin typeface="Arial"/>
            </a:endParaRPr>
          </a:p>
        </p:txBody>
      </p:sp>
      <p:sp>
        <p:nvSpPr>
          <p:cNvPr id="246" name="Content Placeholder 2"/>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30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[myths] provide reality and a unity to what is transitory and fragmented in the world we experience” (Morford &amp; Lenardon, 2003, 4)</a:t>
            </a:r>
            <a:endParaRPr b="0" lang="en-GB" sz="3200" spc="-1" strike="noStrike">
              <a:latin typeface="Arial"/>
            </a:endParaRPr>
          </a:p>
          <a:p>
            <a:pPr>
              <a:lnSpc>
                <a:spcPct val="120000"/>
              </a:lnSpc>
              <a:spcBef>
                <a:spcPts val="641"/>
              </a:spcBef>
            </a:pP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 a verbal medium through which members of the community – those who share the same myths – use the past to talk about the present. They communicate with each other </a:t>
            </a:r>
            <a:r>
              <a:rPr b="0" i="1" lang="en-GB" sz="3200" spc="-1" strike="noStrike">
                <a:solidFill>
                  <a:srgbClr val="000000"/>
                </a:solidFill>
                <a:latin typeface="Palatino Linotype"/>
                <a:ea typeface="DejaVu Sans"/>
              </a:rPr>
              <a:t>through</a:t>
            </a:r>
            <a:r>
              <a:rPr b="0" lang="en-GB" sz="3200" spc="-1" strike="noStrike">
                <a:solidFill>
                  <a:srgbClr val="000000"/>
                </a:solidFill>
                <a:latin typeface="Palatino Linotype"/>
                <a:ea typeface="DejaVu Sans"/>
              </a:rPr>
              <a:t> but not </a:t>
            </a:r>
            <a:r>
              <a:rPr b="0" i="1" lang="en-GB" sz="3200" spc="-1" strike="noStrike">
                <a:solidFill>
                  <a:srgbClr val="000000"/>
                </a:solidFill>
                <a:latin typeface="Palatino Linotype"/>
                <a:ea typeface="DejaVu Sans"/>
              </a:rPr>
              <a:t>about</a:t>
            </a:r>
            <a:r>
              <a:rPr b="0" lang="en-GB" sz="3200" spc="-1" strike="noStrike">
                <a:solidFill>
                  <a:srgbClr val="000000"/>
                </a:solidFill>
                <a:latin typeface="Palatino Linotype"/>
                <a:ea typeface="DejaVu Sans"/>
              </a:rPr>
              <a:t> the past. (Tyrell &amp; Brown, 1991, 8)</a:t>
            </a:r>
            <a:endParaRPr b="0" lang="en-GB" sz="3200" spc="-1" strike="noStrike">
              <a:latin typeface="Arial"/>
            </a:endParaRPr>
          </a:p>
          <a:p>
            <a:pPr>
              <a:lnSpc>
                <a:spcPct val="120000"/>
              </a:lnSpc>
              <a:spcBef>
                <a:spcPts val="641"/>
              </a:spcBef>
            </a:pP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Hence, careful analysis of myths may bring a better understanding of ancient society and how its people understood themselves</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7" name="Title 3"/>
          <p:cNvSpPr/>
          <p:nvPr/>
        </p:nvSpPr>
        <p:spPr>
          <a:xfrm>
            <a:off x="683640" y="3993120"/>
            <a:ext cx="7769880" cy="135972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Sources for Greek &amp; Roman Myth</a:t>
            </a:r>
            <a:endParaRPr b="0" lang="en-GB" sz="4000" spc="-1" strike="noStrike">
              <a:latin typeface="Arial"/>
            </a:endParaRPr>
          </a:p>
        </p:txBody>
      </p:sp>
      <p:sp>
        <p:nvSpPr>
          <p:cNvPr id="248" name="Text Placeholder 4"/>
          <p:cNvSpPr/>
          <p:nvPr/>
        </p:nvSpPr>
        <p:spPr>
          <a:xfrm>
            <a:off x="683640" y="2493000"/>
            <a:ext cx="7769880" cy="1497600"/>
          </a:xfrm>
          <a:prstGeom prst="rect">
            <a:avLst/>
          </a:prstGeom>
          <a:noFill/>
          <a:ln w="0">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Title 1"/>
          <p:cNvSpPr/>
          <p:nvPr/>
        </p:nvSpPr>
        <p:spPr>
          <a:xfrm>
            <a:off x="457200" y="274680"/>
            <a:ext cx="7464960" cy="86580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Texts</a:t>
            </a:r>
            <a:endParaRPr b="0" lang="en-GB" sz="4400" spc="-1" strike="noStrike">
              <a:latin typeface="Arial"/>
            </a:endParaRPr>
          </a:p>
        </p:txBody>
      </p:sp>
      <p:sp>
        <p:nvSpPr>
          <p:cNvPr id="250" name="Content Placeholder 2"/>
          <p:cNvSpPr/>
          <p:nvPr/>
        </p:nvSpPr>
        <p:spPr>
          <a:xfrm>
            <a:off x="457200" y="1285920"/>
            <a:ext cx="5192280" cy="4300920"/>
          </a:xfrm>
          <a:prstGeom prst="rect">
            <a:avLst/>
          </a:prstGeom>
          <a:noFill/>
          <a:ln w="0">
            <a:noFill/>
          </a:ln>
        </p:spPr>
        <p:style>
          <a:lnRef idx="0"/>
          <a:fillRef idx="0"/>
          <a:effectRef idx="0"/>
          <a:fontRef idx="minor"/>
        </p:style>
        <p:txBody>
          <a:bodyPr lIns="90000" rIns="90000" tIns="45000" bIns="45000">
            <a:normAutofit fontScale="22000"/>
          </a:bodyPr>
          <a:p>
            <a:pPr>
              <a:lnSpc>
                <a:spcPct val="120000"/>
              </a:lnSpc>
              <a:spcBef>
                <a:spcPts val="641"/>
              </a:spcBef>
              <a:tabLst>
                <a:tab algn="l" pos="0"/>
              </a:tabLst>
            </a:pPr>
            <a:r>
              <a:rPr b="0" lang="en-GB" sz="3200" spc="-1" strike="noStrike">
                <a:solidFill>
                  <a:srgbClr val="000000"/>
                </a:solidFill>
                <a:latin typeface="Palatino Linotype"/>
                <a:ea typeface="DejaVu Sans"/>
              </a:rPr>
              <a:t>Mythographical texts – like Apollodorus, collecting and systematising myths, often focussing on genealogy of mythological characters: </a:t>
            </a:r>
            <a:endParaRPr b="0" lang="en-GB" sz="3200" spc="-1" strike="noStrike">
              <a:latin typeface="Arial"/>
            </a:endParaRPr>
          </a:p>
          <a:p>
            <a:pPr marL="343080" indent="-340560">
              <a:lnSpc>
                <a:spcPct val="120000"/>
              </a:lnSpc>
              <a:spcBef>
                <a:spcPts val="641"/>
              </a:spcBef>
              <a:tabLst>
                <a:tab algn="l" pos="0"/>
              </a:tabLst>
            </a:pPr>
            <a:r>
              <a:rPr b="0" i="1" lang="en-GB" sz="3200" spc="-1" strike="noStrike">
                <a:solidFill>
                  <a:srgbClr val="000000"/>
                </a:solidFill>
                <a:latin typeface="Palatino Linotype"/>
                <a:ea typeface="DejaVu Sans"/>
              </a:rPr>
              <a:t>	</a:t>
            </a:r>
            <a:endParaRPr b="0" lang="en-GB" sz="3200" spc="-1" strike="noStrike">
              <a:latin typeface="Arial"/>
            </a:endParaRPr>
          </a:p>
          <a:p>
            <a:pPr marL="343080" indent="-340560">
              <a:lnSpc>
                <a:spcPct val="120000"/>
              </a:lnSpc>
              <a:spcBef>
                <a:spcPts val="641"/>
              </a:spcBef>
              <a:tabLst>
                <a:tab algn="l" pos="0"/>
              </a:tabLst>
            </a:pPr>
            <a:r>
              <a:rPr b="0" i="1" lang="en-GB" sz="3200" spc="-1" strike="noStrike">
                <a:solidFill>
                  <a:srgbClr val="000000"/>
                </a:solidFill>
                <a:latin typeface="Palatino Linotype"/>
                <a:ea typeface="DejaVu Sans"/>
              </a:rPr>
              <a:t>“</a:t>
            </a:r>
            <a:r>
              <a:rPr b="0" i="1" lang="en-GB" sz="3200" spc="-1" strike="noStrike">
                <a:solidFill>
                  <a:srgbClr val="000000"/>
                </a:solidFill>
                <a:latin typeface="Palatino Linotype"/>
                <a:ea typeface="DejaVu Sans"/>
              </a:rPr>
              <a:t>Zeus married Hera and fathered Hebe, Eileithuia, and Ares; but he had intercourse with many other women, both mortal and immortal. By Themis, daughter of Ouranos, he had some daughters, the Seasons, namely, Eirene, Eunomia, and Dice” </a:t>
            </a:r>
            <a:r>
              <a:rPr b="0" lang="en-GB" sz="3200" spc="-1" strike="noStrike">
                <a:solidFill>
                  <a:srgbClr val="000000"/>
                </a:solidFill>
                <a:latin typeface="Palatino Linotype"/>
                <a:ea typeface="DejaVu Sans"/>
              </a:rPr>
              <a:t>(Apollod. </a:t>
            </a:r>
            <a:r>
              <a:rPr b="0" i="1" lang="en-GB" sz="3200" spc="-1" strike="noStrike">
                <a:solidFill>
                  <a:srgbClr val="000000"/>
                </a:solidFill>
                <a:latin typeface="Palatino Linotype"/>
                <a:ea typeface="DejaVu Sans"/>
              </a:rPr>
              <a:t>Bibl</a:t>
            </a:r>
            <a:r>
              <a:rPr b="0" lang="en-GB" sz="3200" spc="-1" strike="noStrike">
                <a:solidFill>
                  <a:srgbClr val="000000"/>
                </a:solidFill>
                <a:latin typeface="Palatino Linotype"/>
                <a:ea typeface="DejaVu Sans"/>
              </a:rPr>
              <a:t>. 1.3)</a:t>
            </a:r>
            <a:endParaRPr b="0" lang="en-GB" sz="3200" spc="-1" strike="noStrike">
              <a:latin typeface="Arial"/>
            </a:endParaRPr>
          </a:p>
          <a:p>
            <a:pPr marL="743040" indent="-283320">
              <a:lnSpc>
                <a:spcPct val="120000"/>
              </a:lnSpc>
              <a:spcBef>
                <a:spcPts val="561"/>
              </a:spcBef>
              <a:tabLst>
                <a:tab algn="l" pos="0"/>
              </a:tabLst>
            </a:pPr>
            <a:endParaRPr b="0" lang="en-GB" sz="3200" spc="-1" strike="noStrike">
              <a:latin typeface="Arial"/>
            </a:endParaRPr>
          </a:p>
          <a:p>
            <a:pPr marL="743040" indent="-283320">
              <a:lnSpc>
                <a:spcPct val="120000"/>
              </a:lnSpc>
              <a:spcBef>
                <a:spcPts val="641"/>
              </a:spcBef>
              <a:tabLst>
                <a:tab algn="l" pos="0"/>
              </a:tabLst>
            </a:pPr>
            <a:r>
              <a:rPr b="0" lang="en-GB" sz="3200" spc="-1" strike="noStrike">
                <a:solidFill>
                  <a:srgbClr val="000000"/>
                </a:solidFill>
                <a:latin typeface="Palatino Linotype"/>
                <a:ea typeface="DejaVu Sans"/>
              </a:rPr>
              <a:t>Myths in other texts – epic, tragedy, poetry etc</a:t>
            </a:r>
            <a:endParaRPr b="0" lang="en-GB" sz="3200" spc="-1" strike="noStrike">
              <a:latin typeface="Arial"/>
            </a:endParaRPr>
          </a:p>
        </p:txBody>
      </p:sp>
      <p:pic>
        <p:nvPicPr>
          <p:cNvPr id="251" name="Picture 4" descr="A picture containing person, person, board, riding&#10;&#10;Description automatically generated"/>
          <p:cNvPicPr/>
          <p:nvPr/>
        </p:nvPicPr>
        <p:blipFill>
          <a:blip r:embed="rId1"/>
          <a:srcRect l="24484" t="10082" r="33938" b="15582"/>
          <a:stretch/>
        </p:blipFill>
        <p:spPr>
          <a:xfrm flipH="1">
            <a:off x="5726520" y="260640"/>
            <a:ext cx="3165840" cy="4245840"/>
          </a:xfrm>
          <a:prstGeom prst="rect">
            <a:avLst/>
          </a:prstGeom>
          <a:ln w="0">
            <a:noFill/>
          </a:ln>
        </p:spPr>
      </p:pic>
      <p:sp>
        <p:nvSpPr>
          <p:cNvPr id="252" name="TextBox 5"/>
          <p:cNvSpPr/>
          <p:nvPr/>
        </p:nvSpPr>
        <p:spPr>
          <a:xfrm>
            <a:off x="5724000" y="4653000"/>
            <a:ext cx="3165840" cy="81972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Palatino Linotype"/>
                <a:ea typeface="DejaVu Sans"/>
              </a:rPr>
              <a:t>Bronze votive figurine of Zeus holding a lightning bolt: Sanctuary of Olympia, 5</a:t>
            </a:r>
            <a:r>
              <a:rPr b="0" lang="en-GB" sz="1600" spc="-1" strike="noStrike" baseline="30000">
                <a:solidFill>
                  <a:srgbClr val="000000"/>
                </a:solidFill>
                <a:latin typeface="Palatino Linotype"/>
                <a:ea typeface="DejaVu Sans"/>
              </a:rPr>
              <a:t>th</a:t>
            </a:r>
            <a:r>
              <a:rPr b="0" lang="en-GB" sz="1600" spc="-1" strike="noStrike">
                <a:solidFill>
                  <a:srgbClr val="000000"/>
                </a:solidFill>
                <a:latin typeface="Palatino Linotype"/>
                <a:ea typeface="DejaVu Sans"/>
              </a:rPr>
              <a:t> C BCE</a:t>
            </a:r>
            <a:endParaRPr b="0" lang="en-GB" sz="16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3"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Iconography</a:t>
            </a:r>
            <a:endParaRPr b="0" lang="en-GB" sz="4400" spc="-1" strike="noStrike">
              <a:latin typeface="Arial"/>
            </a:endParaRPr>
          </a:p>
        </p:txBody>
      </p:sp>
      <p:sp>
        <p:nvSpPr>
          <p:cNvPr id="254" name="Content Placeholder 2"/>
          <p:cNvSpPr/>
          <p:nvPr/>
        </p:nvSpPr>
        <p:spPr>
          <a:xfrm>
            <a:off x="457200" y="1600200"/>
            <a:ext cx="5696280" cy="3914640"/>
          </a:xfrm>
          <a:prstGeom prst="rect">
            <a:avLst/>
          </a:prstGeom>
          <a:noFill/>
          <a:ln w="0">
            <a:noFill/>
          </a:ln>
        </p:spPr>
        <p:style>
          <a:lnRef idx="0"/>
          <a:fillRef idx="0"/>
          <a:effectRef idx="0"/>
          <a:fontRef idx="minor"/>
        </p:style>
        <p:txBody>
          <a:bodyPr lIns="90000" rIns="90000" tIns="45000" bIns="45000">
            <a:normAutofit fontScale="37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Depictions of mythological characters and events in art are some of our most important sources</a:t>
            </a: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Mythological motifs are popular as decorations on vase paintings or small art objects</a:t>
            </a: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and used in large-scale art programmes (temple friezes, statues…)</a:t>
            </a: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Also a key way in which Greeks and Romans engaged with myths</a:t>
            </a:r>
            <a:endParaRPr b="0" lang="en-GB" sz="3200" spc="-1" strike="noStrike">
              <a:latin typeface="Arial"/>
            </a:endParaRPr>
          </a:p>
          <a:p>
            <a:pPr>
              <a:lnSpc>
                <a:spcPct val="100000"/>
              </a:lnSpc>
              <a:spcBef>
                <a:spcPts val="641"/>
              </a:spcBef>
              <a:tabLst>
                <a:tab algn="l" pos="0"/>
              </a:tabLst>
            </a:pPr>
            <a:endParaRPr b="0" lang="en-GB" sz="3200" spc="-1" strike="noStrike">
              <a:latin typeface="Arial"/>
            </a:endParaRPr>
          </a:p>
        </p:txBody>
      </p:sp>
      <p:pic>
        <p:nvPicPr>
          <p:cNvPr id="255" name="Picture 4" descr="Statuette with seated woman (Demeter) with standing young woman leaning over her shoulder (Kore).&#10;"/>
          <p:cNvPicPr/>
          <p:nvPr/>
        </p:nvPicPr>
        <p:blipFill>
          <a:blip r:embed="rId1"/>
          <a:srcRect l="13250" t="15349" r="19552" b="34251"/>
          <a:stretch/>
        </p:blipFill>
        <p:spPr>
          <a:xfrm rot="16200000">
            <a:off x="4881600" y="1449720"/>
            <a:ext cx="5712120" cy="2854800"/>
          </a:xfrm>
          <a:prstGeom prst="rect">
            <a:avLst/>
          </a:prstGeom>
          <a:ln w="0">
            <a:noFill/>
          </a:ln>
        </p:spPr>
      </p:pic>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6" name="Title 1"/>
          <p:cNvSpPr/>
          <p:nvPr/>
        </p:nvSpPr>
        <p:spPr>
          <a:xfrm>
            <a:off x="179640" y="274680"/>
            <a:ext cx="8504640" cy="114048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Cults</a:t>
            </a:r>
            <a:endParaRPr b="0" lang="en-GB" sz="4400" spc="-1" strike="noStrike">
              <a:latin typeface="Arial"/>
            </a:endParaRPr>
          </a:p>
        </p:txBody>
      </p:sp>
      <p:sp>
        <p:nvSpPr>
          <p:cNvPr id="257" name="Content Placeholder 2"/>
          <p:cNvSpPr/>
          <p:nvPr/>
        </p:nvSpPr>
        <p:spPr>
          <a:xfrm>
            <a:off x="179640" y="1417680"/>
            <a:ext cx="5470200" cy="4169160"/>
          </a:xfrm>
          <a:prstGeom prst="rect">
            <a:avLst/>
          </a:prstGeom>
          <a:noFill/>
          <a:ln w="0">
            <a:noFill/>
          </a:ln>
        </p:spPr>
        <p:style>
          <a:lnRef idx="0"/>
          <a:fillRef idx="0"/>
          <a:effectRef idx="0"/>
          <a:fontRef idx="minor"/>
        </p:style>
        <p:txBody>
          <a:bodyPr lIns="90000" rIns="90000" tIns="45000" bIns="45000">
            <a:normAutofit/>
          </a:bodyPr>
          <a:p>
            <a:pPr marL="343080" indent="-3405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Religious ceremonies and cults reflect myths</a:t>
            </a:r>
            <a:endParaRPr b="0" lang="en-GB" sz="2800" spc="-1" strike="noStrike">
              <a:latin typeface="Arial"/>
            </a:endParaRPr>
          </a:p>
          <a:p>
            <a:pPr marL="343080" indent="-340560">
              <a:lnSpc>
                <a:spcPct val="100000"/>
              </a:lnSpc>
              <a:spcBef>
                <a:spcPts val="561"/>
              </a:spcBef>
              <a:buClr>
                <a:srgbClr val="000000"/>
              </a:buClr>
              <a:buFont typeface="Arial"/>
              <a:buChar char="•"/>
            </a:pPr>
            <a:r>
              <a:rPr b="0" lang="en-GB" sz="2800" spc="-1" strike="noStrike">
                <a:solidFill>
                  <a:srgbClr val="000000"/>
                </a:solidFill>
                <a:latin typeface="Palatino Linotype"/>
                <a:ea typeface="DejaVu Sans"/>
              </a:rPr>
              <a:t>Clearest in cults that involve re-enactment of myths:</a:t>
            </a:r>
            <a:endParaRPr b="0" lang="en-GB" sz="2800" spc="-1" strike="noStrike">
              <a:latin typeface="Arial"/>
            </a:endParaRPr>
          </a:p>
          <a:p>
            <a:pPr lvl="1" marL="743040" indent="-28332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The Bear Festival (Arkteia) at Brauron: a festival to Artemis celebrated by select girls before puberty </a:t>
            </a:r>
            <a:endParaRPr b="0" lang="en-GB" sz="2400" spc="-1" strike="noStrike">
              <a:latin typeface="Arial"/>
            </a:endParaRPr>
          </a:p>
          <a:p>
            <a:pPr lvl="1" marL="743040" indent="-283320">
              <a:lnSpc>
                <a:spcPct val="100000"/>
              </a:lnSpc>
              <a:spcBef>
                <a:spcPts val="479"/>
              </a:spcBef>
              <a:buClr>
                <a:srgbClr val="000000"/>
              </a:buClr>
              <a:buFont typeface="Arial"/>
              <a:buChar char="–"/>
            </a:pPr>
            <a:r>
              <a:rPr b="0" lang="en-GB" sz="2400" spc="-1" strike="noStrike">
                <a:solidFill>
                  <a:srgbClr val="000000"/>
                </a:solidFill>
                <a:latin typeface="Palatino Linotype"/>
                <a:ea typeface="DejaVu Sans"/>
              </a:rPr>
              <a:t>The Mysteries at Eleusis (Demeter, Kore, and the death and re-birth of Triptolemus)</a:t>
            </a:r>
            <a:endParaRPr b="0" lang="en-GB" sz="2400" spc="-1" strike="noStrike">
              <a:latin typeface="Arial"/>
            </a:endParaRPr>
          </a:p>
          <a:p>
            <a:pPr>
              <a:lnSpc>
                <a:spcPct val="100000"/>
              </a:lnSpc>
              <a:spcBef>
                <a:spcPts val="561"/>
              </a:spcBef>
            </a:pPr>
            <a:endParaRPr b="0" lang="en-GB" sz="2400" spc="-1" strike="noStrike">
              <a:latin typeface="Arial"/>
            </a:endParaRPr>
          </a:p>
        </p:txBody>
      </p:sp>
      <p:sp>
        <p:nvSpPr>
          <p:cNvPr id="258" name="Content Placeholder 3"/>
          <p:cNvSpPr/>
          <p:nvPr/>
        </p:nvSpPr>
        <p:spPr>
          <a:xfrm>
            <a:off x="5905080" y="188640"/>
            <a:ext cx="3129120" cy="3021840"/>
          </a:xfrm>
          <a:prstGeom prst="rect">
            <a:avLst/>
          </a:prstGeom>
          <a:solidFill>
            <a:srgbClr val="eeece1"/>
          </a:solidFill>
          <a:ln w="0">
            <a:noFill/>
          </a:ln>
        </p:spPr>
        <p:style>
          <a:lnRef idx="0"/>
          <a:fillRef idx="0"/>
          <a:effectRef idx="0"/>
          <a:fontRef idx="minor"/>
        </p:style>
        <p:txBody>
          <a:bodyPr lIns="90000" rIns="90000" tIns="45000" bIns="45000">
            <a:normAutofit fontScale="81000"/>
          </a:bodyPr>
          <a:p>
            <a:pPr algn="r">
              <a:lnSpc>
                <a:spcPct val="100000"/>
              </a:lnSpc>
              <a:spcBef>
                <a:spcPts val="561"/>
              </a:spcBef>
              <a:tabLst>
                <a:tab algn="l" pos="0"/>
              </a:tabLst>
            </a:pPr>
            <a:r>
              <a:rPr b="0" i="1" lang="en-US" sz="2800" spc="-1" strike="noStrike">
                <a:solidFill>
                  <a:srgbClr val="000000"/>
                </a:solidFill>
                <a:latin typeface="Palatino Linotype"/>
                <a:ea typeface="DejaVu Sans"/>
              </a:rPr>
              <a:t>At the age of ten,</a:t>
            </a:r>
            <a:br/>
            <a:r>
              <a:rPr b="0" i="1" lang="en-US" sz="2800" spc="-1" strike="noStrike">
                <a:solidFill>
                  <a:srgbClr val="000000"/>
                </a:solidFill>
                <a:latin typeface="Palatino Linotype"/>
                <a:ea typeface="DejaVu Sans"/>
              </a:rPr>
              <a:t>And clad in yellow robes,</a:t>
            </a:r>
            <a:br/>
            <a:r>
              <a:rPr b="0" i="1" lang="en-US" sz="2800" spc="-1" strike="noStrike">
                <a:solidFill>
                  <a:srgbClr val="000000"/>
                </a:solidFill>
                <a:latin typeface="Palatino Linotype"/>
                <a:ea typeface="DejaVu Sans"/>
              </a:rPr>
              <a:t>Soon after this,</a:t>
            </a:r>
            <a:br/>
            <a:r>
              <a:rPr b="0" i="1" lang="en-US" sz="2800" spc="-1" strike="noStrike">
                <a:solidFill>
                  <a:srgbClr val="000000"/>
                </a:solidFill>
                <a:latin typeface="Palatino Linotype"/>
                <a:ea typeface="DejaVu Sans"/>
              </a:rPr>
              <a:t>I was Little Bear to</a:t>
            </a:r>
            <a:br/>
            <a:r>
              <a:rPr b="0" i="1" lang="en-US" sz="2800" spc="-1" strike="noStrike">
                <a:solidFill>
                  <a:srgbClr val="000000"/>
                </a:solidFill>
                <a:latin typeface="Palatino Linotype"/>
                <a:ea typeface="DejaVu Sans"/>
              </a:rPr>
              <a:t>Brauronian Artemis;</a:t>
            </a:r>
            <a:endParaRPr b="0" lang="en-GB" sz="2800" spc="-1" strike="noStrike">
              <a:latin typeface="Arial"/>
            </a:endParaRPr>
          </a:p>
          <a:p>
            <a:pPr algn="r">
              <a:lnSpc>
                <a:spcPct val="100000"/>
              </a:lnSpc>
              <a:spcBef>
                <a:spcPts val="561"/>
              </a:spcBef>
              <a:tabLst>
                <a:tab algn="l" pos="0"/>
              </a:tabLst>
            </a:pPr>
            <a:r>
              <a:rPr b="0" lang="en-US" sz="2800" spc="-1" strike="noStrike">
                <a:solidFill>
                  <a:srgbClr val="000000"/>
                </a:solidFill>
                <a:latin typeface="Palatino Linotype"/>
                <a:ea typeface="DejaVu Sans"/>
              </a:rPr>
              <a:t>(Aristophanes </a:t>
            </a:r>
            <a:r>
              <a:rPr b="0" i="1" lang="en-US" sz="2800" spc="-1" strike="noStrike">
                <a:solidFill>
                  <a:srgbClr val="000000"/>
                </a:solidFill>
                <a:latin typeface="Palatino Linotype"/>
                <a:ea typeface="DejaVu Sans"/>
              </a:rPr>
              <a:t>Lysistrata</a:t>
            </a:r>
            <a:r>
              <a:rPr b="0" lang="en-US" sz="2800" spc="-1" strike="noStrike">
                <a:solidFill>
                  <a:srgbClr val="000000"/>
                </a:solidFill>
                <a:latin typeface="Palatino Linotype"/>
                <a:ea typeface="DejaVu Sans"/>
              </a:rPr>
              <a:t> 644-645)</a:t>
            </a:r>
            <a:endParaRPr b="0" lang="en-GB" sz="2800" spc="-1" strike="noStrike">
              <a:latin typeface="Arial"/>
            </a:endParaRPr>
          </a:p>
        </p:txBody>
      </p:sp>
      <p:pic>
        <p:nvPicPr>
          <p:cNvPr id="259" name="Picture 5" descr=""/>
          <p:cNvPicPr/>
          <p:nvPr/>
        </p:nvPicPr>
        <p:blipFill>
          <a:blip r:embed="rId1"/>
          <a:srcRect l="9579" t="11087" r="8082" b="9235"/>
          <a:stretch/>
        </p:blipFill>
        <p:spPr>
          <a:xfrm>
            <a:off x="5905080" y="3213000"/>
            <a:ext cx="3129120" cy="24458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0" name="Title 1"/>
          <p:cNvSpPr/>
          <p:nvPr/>
        </p:nvSpPr>
        <p:spPr>
          <a:xfrm>
            <a:off x="457200" y="205920"/>
            <a:ext cx="8227080" cy="920880"/>
          </a:xfrm>
          <a:prstGeom prst="rect">
            <a:avLst/>
          </a:prstGeom>
          <a:noFill/>
          <a:ln w="0">
            <a:noFill/>
          </a:ln>
        </p:spPr>
        <p:style>
          <a:lnRef idx="0"/>
          <a:fillRef idx="0"/>
          <a:effectRef idx="0"/>
          <a:fontRef idx="minor"/>
        </p:style>
        <p:txBody>
          <a:bodyPr lIns="90000" rIns="90000" tIns="45000" bIns="45000" anchor="ctr">
            <a:noAutofit/>
          </a:bodyPr>
          <a:p>
            <a:pPr>
              <a:lnSpc>
                <a:spcPct val="100000"/>
              </a:lnSpc>
            </a:pPr>
            <a:r>
              <a:rPr b="0" lang="en-GB" sz="4400" spc="-1" strike="noStrike">
                <a:solidFill>
                  <a:srgbClr val="000000"/>
                </a:solidFill>
                <a:latin typeface="Palatino Linotype"/>
                <a:ea typeface="DejaVu Sans"/>
              </a:rPr>
              <a:t>Religious practice: re-enactment</a:t>
            </a:r>
            <a:endParaRPr b="0" lang="en-GB" sz="4400" spc="-1" strike="noStrike">
              <a:latin typeface="Arial"/>
            </a:endParaRPr>
          </a:p>
        </p:txBody>
      </p:sp>
      <p:sp>
        <p:nvSpPr>
          <p:cNvPr id="261" name="Content Placeholder 2"/>
          <p:cNvSpPr/>
          <p:nvPr/>
        </p:nvSpPr>
        <p:spPr>
          <a:xfrm>
            <a:off x="457200" y="1166760"/>
            <a:ext cx="4035960" cy="442008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561"/>
              </a:spcBef>
            </a:pPr>
            <a:endParaRPr b="0" lang="en-GB" sz="1800" spc="-1" strike="noStrike">
              <a:latin typeface="Arial"/>
            </a:endParaRPr>
          </a:p>
          <a:p>
            <a:pPr>
              <a:lnSpc>
                <a:spcPct val="100000"/>
              </a:lnSpc>
              <a:spcBef>
                <a:spcPts val="561"/>
              </a:spcBef>
            </a:pPr>
            <a:endParaRPr b="0" lang="en-GB" sz="1800" spc="-1" strike="noStrike">
              <a:latin typeface="Arial"/>
            </a:endParaRPr>
          </a:p>
        </p:txBody>
      </p:sp>
      <p:sp>
        <p:nvSpPr>
          <p:cNvPr id="262" name="Content Placeholder 3"/>
          <p:cNvSpPr/>
          <p:nvPr/>
        </p:nvSpPr>
        <p:spPr>
          <a:xfrm>
            <a:off x="107640" y="1173240"/>
            <a:ext cx="5398200" cy="3986640"/>
          </a:xfrm>
          <a:prstGeom prst="rect">
            <a:avLst/>
          </a:prstGeom>
          <a:noFill/>
          <a:ln w="0">
            <a:noFill/>
          </a:ln>
        </p:spPr>
        <p:style>
          <a:lnRef idx="0"/>
          <a:fillRef idx="0"/>
          <a:effectRef idx="0"/>
          <a:fontRef idx="minor"/>
        </p:style>
        <p:txBody>
          <a:bodyPr lIns="90000" rIns="90000" tIns="45000" bIns="45000">
            <a:normAutofit fontScale="31000"/>
          </a:bodyPr>
          <a:p>
            <a:pPr>
              <a:lnSpc>
                <a:spcPct val="120000"/>
              </a:lnSpc>
              <a:spcBef>
                <a:spcPts val="561"/>
              </a:spcBef>
              <a:tabLst>
                <a:tab algn="l" pos="0"/>
              </a:tabLst>
            </a:pPr>
            <a:r>
              <a:rPr b="0" lang="en-US" sz="2800" spc="-1" strike="noStrike">
                <a:solidFill>
                  <a:srgbClr val="000000"/>
                </a:solidFill>
                <a:latin typeface="Palatino Linotype"/>
                <a:ea typeface="DejaVu Sans"/>
              </a:rPr>
              <a:t>But a girl poked fun at it, with her lack of restraint upset it, and it scratched her face. This annoyed her brothers and they shot the bear, as a result of which a plague befell the Athenians. The Athenians consulted an oracle and it replied that their troubles would end if, to pay for killing the bear, they made their maidens perform the arkteia. And the Athenians voted that no girl should be married to a man without performing the arkteia for the goddess. </a:t>
            </a:r>
            <a:endParaRPr b="0" lang="en-GB" sz="2800" spc="-1" strike="noStrike">
              <a:latin typeface="Arial"/>
            </a:endParaRPr>
          </a:p>
          <a:p>
            <a:pPr algn="r">
              <a:lnSpc>
                <a:spcPct val="120000"/>
              </a:lnSpc>
              <a:spcBef>
                <a:spcPts val="561"/>
              </a:spcBef>
              <a:tabLst>
                <a:tab algn="l" pos="0"/>
              </a:tabLst>
            </a:pPr>
            <a:r>
              <a:rPr b="0" lang="en-US" sz="2800" spc="-1" strike="noStrike">
                <a:solidFill>
                  <a:srgbClr val="000000"/>
                </a:solidFill>
                <a:latin typeface="Palatino Linotype"/>
                <a:ea typeface="DejaVu Sans"/>
              </a:rPr>
              <a:t>(</a:t>
            </a:r>
            <a:r>
              <a:rPr b="0" i="1" lang="en-US" sz="2800" spc="-1" strike="noStrike">
                <a:solidFill>
                  <a:srgbClr val="000000"/>
                </a:solidFill>
                <a:latin typeface="Palatino Linotype"/>
                <a:ea typeface="DejaVu Sans"/>
              </a:rPr>
              <a:t>Suda</a:t>
            </a:r>
            <a:r>
              <a:rPr b="0" lang="en-US" sz="2800" spc="-1" strike="noStrike">
                <a:solidFill>
                  <a:srgbClr val="000000"/>
                </a:solidFill>
                <a:latin typeface="Palatino Linotype"/>
                <a:ea typeface="DejaVu Sans"/>
              </a:rPr>
              <a:t> ‘Arktos e Brauroniois’ in Dowden, K (1992) </a:t>
            </a:r>
            <a:r>
              <a:rPr b="0" i="1" lang="en-US" sz="2800" spc="-1" strike="noStrike">
                <a:solidFill>
                  <a:srgbClr val="000000"/>
                </a:solidFill>
                <a:latin typeface="Palatino Linotype"/>
                <a:ea typeface="DejaVu Sans"/>
              </a:rPr>
              <a:t>The Uses of Greek Mythology</a:t>
            </a:r>
            <a:r>
              <a:rPr b="0" lang="en-US" sz="2800" spc="-1" strike="noStrike">
                <a:solidFill>
                  <a:srgbClr val="000000"/>
                </a:solidFill>
                <a:latin typeface="Palatino Linotype"/>
                <a:ea typeface="DejaVu Sans"/>
              </a:rPr>
              <a:t>, London, 74)</a:t>
            </a:r>
            <a:endParaRPr b="0" lang="en-GB" sz="2800" spc="-1" strike="noStrike">
              <a:latin typeface="Arial"/>
            </a:endParaRPr>
          </a:p>
        </p:txBody>
      </p:sp>
      <p:pic>
        <p:nvPicPr>
          <p:cNvPr id="263" name="Picture 5" descr="Clay votive tablet displaying Artemis running with a torch in her hand and a dog by her side"/>
          <p:cNvPicPr/>
          <p:nvPr/>
        </p:nvPicPr>
        <p:blipFill>
          <a:blip r:embed="rId1"/>
          <a:srcRect l="43799" t="27556" r="28736" b="25193"/>
          <a:stretch/>
        </p:blipFill>
        <p:spPr>
          <a:xfrm>
            <a:off x="5652000" y="1199160"/>
            <a:ext cx="3453840" cy="4457160"/>
          </a:xfrm>
          <a:prstGeom prst="rect">
            <a:avLst/>
          </a:prstGeom>
          <a:ln w="0">
            <a:noFill/>
          </a:ln>
        </p:spPr>
      </p:pic>
      <p:sp>
        <p:nvSpPr>
          <p:cNvPr id="264" name="TextBox 6"/>
          <p:cNvSpPr/>
          <p:nvPr/>
        </p:nvSpPr>
        <p:spPr>
          <a:xfrm>
            <a:off x="107640" y="4737960"/>
            <a:ext cx="5398200" cy="912600"/>
          </a:xfrm>
          <a:prstGeom prst="rect">
            <a:avLst/>
          </a:prstGeom>
          <a:solidFill>
            <a:schemeClr val="bg2"/>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Palatino Linotype"/>
                <a:ea typeface="DejaVu Sans"/>
              </a:rPr>
              <a:t>Right: Votive plaque from the Artemis sanctuary in Brauron in Attica: Artemis running carrying a torch while a hunting dog runs alongside her</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Title 1"/>
          <p:cNvSpPr/>
          <p:nvPr/>
        </p:nvSpPr>
        <p:spPr>
          <a:xfrm>
            <a:off x="683640" y="3993120"/>
            <a:ext cx="7769880" cy="1359720"/>
          </a:xfrm>
          <a:prstGeom prst="rect">
            <a:avLst/>
          </a:prstGeom>
          <a:noFill/>
          <a:ln w="0">
            <a:noFill/>
          </a:ln>
        </p:spPr>
        <p:style>
          <a:lnRef idx="0"/>
          <a:fillRef idx="0"/>
          <a:effectRef idx="0"/>
          <a:fontRef idx="minor"/>
        </p:style>
        <p:txBody>
          <a:bodyPr lIns="90000" rIns="90000" tIns="45000" bIns="45000">
            <a:noAutofit/>
          </a:bodyPr>
          <a:p>
            <a:pPr>
              <a:lnSpc>
                <a:spcPct val="100000"/>
              </a:lnSpc>
            </a:pPr>
            <a:r>
              <a:rPr b="1" lang="en-GB" sz="4000" spc="-1" strike="noStrike" cap="all">
                <a:solidFill>
                  <a:srgbClr val="000000"/>
                </a:solidFill>
                <a:latin typeface="Palatino Linotype"/>
                <a:ea typeface="DejaVu Sans"/>
              </a:rPr>
              <a:t>Theoretical approaches</a:t>
            </a:r>
            <a:endParaRPr b="0" lang="en-GB" sz="4000" spc="-1" strike="noStrike">
              <a:latin typeface="Arial"/>
            </a:endParaRPr>
          </a:p>
        </p:txBody>
      </p:sp>
      <p:sp>
        <p:nvSpPr>
          <p:cNvPr id="266" name="Text Placeholder 2"/>
          <p:cNvSpPr/>
          <p:nvPr/>
        </p:nvSpPr>
        <p:spPr>
          <a:xfrm>
            <a:off x="683640" y="2493000"/>
            <a:ext cx="7769880" cy="1497600"/>
          </a:xfrm>
          <a:prstGeom prst="rect">
            <a:avLst/>
          </a:prstGeom>
          <a:noFill/>
          <a:ln w="0">
            <a:noFill/>
          </a:ln>
        </p:spPr>
        <p:style>
          <a:lnRef idx="0"/>
          <a:fillRef idx="0"/>
          <a:effectRef idx="0"/>
          <a:fontRef idx="minor"/>
        </p:style>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Different approaches to myth</a:t>
            </a:r>
            <a:endParaRPr b="0" lang="en-GB" sz="4400" spc="-1" strike="noStrike">
              <a:latin typeface="Arial"/>
            </a:endParaRPr>
          </a:p>
        </p:txBody>
      </p:sp>
      <p:sp>
        <p:nvSpPr>
          <p:cNvPr id="268" name="Content Placeholder 2"/>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49000"/>
          </a:bodyPr>
          <a:p>
            <a:pPr>
              <a:lnSpc>
                <a:spcPct val="120000"/>
              </a:lnSpc>
              <a:spcBef>
                <a:spcPts val="641"/>
              </a:spcBef>
              <a:tabLst>
                <a:tab algn="l" pos="0"/>
              </a:tabLst>
            </a:pPr>
            <a:r>
              <a:rPr b="1" lang="en-GB" sz="3200" spc="-1" strike="noStrike">
                <a:solidFill>
                  <a:srgbClr val="000000"/>
                </a:solidFill>
                <a:latin typeface="Palatino Linotype"/>
                <a:ea typeface="DejaVu Sans"/>
              </a:rPr>
              <a:t>Structuralist</a:t>
            </a:r>
            <a:r>
              <a:rPr b="0" lang="en-GB" sz="3200" spc="-1" strike="noStrike">
                <a:solidFill>
                  <a:srgbClr val="000000"/>
                </a:solidFill>
                <a:latin typeface="Palatino Linotype"/>
                <a:ea typeface="DejaVu Sans"/>
              </a:rPr>
              <a:t> theory has been particularly influential in the field of myth interpretation:</a:t>
            </a:r>
            <a:endParaRPr b="0" lang="en-GB" sz="3200" spc="-1" strike="noStrike">
              <a:latin typeface="Arial"/>
            </a:endParaRPr>
          </a:p>
          <a:p>
            <a:pPr marL="343080" indent="-340560">
              <a:lnSpc>
                <a:spcPct val="120000"/>
              </a:lnSpc>
              <a:spcBef>
                <a:spcPts val="641"/>
              </a:spcBef>
              <a:buClr>
                <a:srgbClr val="000000"/>
              </a:buClr>
              <a:buFont typeface="Arial"/>
              <a:buChar char="•"/>
              <a:tabLst>
                <a:tab algn="l" pos="0"/>
              </a:tabLst>
            </a:pPr>
            <a:r>
              <a:rPr b="0" lang="en-GB" sz="3200" spc="-1" strike="noStrike">
                <a:solidFill>
                  <a:srgbClr val="000000"/>
                </a:solidFill>
                <a:latin typeface="Palatino Linotype"/>
                <a:ea typeface="DejaVu Sans"/>
              </a:rPr>
              <a:t>Parts (of a language, a written text, a myth, a film etc) don’t carry meaning on their own – it’s all about the way they are put together</a:t>
            </a:r>
            <a:endParaRPr b="0" lang="en-GB" sz="3200" spc="-1" strike="noStrike">
              <a:latin typeface="Arial"/>
            </a:endParaRPr>
          </a:p>
          <a:p>
            <a:pPr marL="343080" indent="-340560">
              <a:lnSpc>
                <a:spcPct val="120000"/>
              </a:lnSpc>
              <a:spcBef>
                <a:spcPts val="641"/>
              </a:spcBef>
              <a:buClr>
                <a:srgbClr val="000000"/>
              </a:buClr>
              <a:buFont typeface="Arial"/>
              <a:buChar char="•"/>
              <a:tabLst>
                <a:tab algn="l" pos="0"/>
              </a:tabLst>
            </a:pPr>
            <a:r>
              <a:rPr b="0" lang="en-GB" sz="3200" spc="-1" strike="noStrike">
                <a:solidFill>
                  <a:srgbClr val="000000"/>
                </a:solidFill>
                <a:latin typeface="Palatino Linotype"/>
                <a:ea typeface="DejaVu Sans"/>
              </a:rPr>
              <a:t>Structuralist critics search for structures and carrying elements in their subject of study – opposites and pairs are often important.</a:t>
            </a:r>
            <a:endParaRPr b="0" lang="en-GB" sz="3200" spc="-1" strike="noStrike">
              <a:latin typeface="Arial"/>
            </a:endParaRPr>
          </a:p>
          <a:p>
            <a:pPr lvl="1" marL="743040" indent="-283320">
              <a:lnSpc>
                <a:spcPct val="120000"/>
              </a:lnSpc>
              <a:spcBef>
                <a:spcPts val="479"/>
              </a:spcBef>
              <a:buClr>
                <a:srgbClr val="000000"/>
              </a:buClr>
              <a:buFont typeface="Arial"/>
              <a:buChar char="–"/>
              <a:tabLst>
                <a:tab algn="l" pos="0"/>
              </a:tabLst>
            </a:pPr>
            <a:r>
              <a:rPr b="0" lang="en-GB" sz="2400" spc="-1" strike="noStrike">
                <a:solidFill>
                  <a:srgbClr val="000000"/>
                </a:solidFill>
                <a:latin typeface="Palatino Linotype"/>
                <a:ea typeface="DejaVu Sans"/>
              </a:rPr>
              <a:t>Life and death, dark and light, male and female…</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9"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rmAutofit/>
          </a:bodyPr>
          <a:p>
            <a:pPr algn="ctr">
              <a:lnSpc>
                <a:spcPct val="100000"/>
              </a:lnSpc>
            </a:pPr>
            <a:r>
              <a:rPr b="0" lang="en-GB" sz="4400" spc="-1" strike="noStrike">
                <a:solidFill>
                  <a:srgbClr val="000000"/>
                </a:solidFill>
                <a:latin typeface="Palatino Linotype"/>
                <a:ea typeface="DejaVu Sans"/>
              </a:rPr>
              <a:t>The building blocks of myth</a:t>
            </a:r>
            <a:endParaRPr b="0" lang="en-GB" sz="4400" spc="-1" strike="noStrike">
              <a:latin typeface="Arial"/>
            </a:endParaRPr>
          </a:p>
        </p:txBody>
      </p:sp>
      <p:sp>
        <p:nvSpPr>
          <p:cNvPr id="270" name="Content Placeholder 2"/>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41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Structuralist readings of narrative and of myth took their impetus from the study of folktales conducted by the Russian formalist critic Vladimir Propp in the late 1920s</a:t>
            </a: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Propp argued that folktales from all cultures can be stripped of detail to reveal an abstract scheme of events</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Hero embarks on quest (for a girl, wealth, power…)</a:t>
            </a:r>
            <a:endParaRPr b="0" lang="en-GB" sz="28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Hero is opposed and helped by other characters</a:t>
            </a:r>
            <a:endParaRPr b="0" lang="en-GB" sz="28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Hero overcomes obstacles and achieves his goal</a:t>
            </a:r>
            <a:endParaRPr b="0" lang="en-GB" sz="2800" spc="-1" strike="noStrike">
              <a:latin typeface="Arial"/>
            </a:endParaRPr>
          </a:p>
          <a:p>
            <a:pPr marL="743040" indent="-283320">
              <a:lnSpc>
                <a:spcPct val="100000"/>
              </a:lnSpc>
              <a:spcBef>
                <a:spcPts val="561"/>
              </a:spcBef>
              <a:tabLst>
                <a:tab algn="l" pos="0"/>
              </a:tabLst>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1" name="Right Arrow 13"/>
          <p:cNvSpPr/>
          <p:nvPr/>
        </p:nvSpPr>
        <p:spPr>
          <a:xfrm>
            <a:off x="1714320" y="2925000"/>
            <a:ext cx="4871160" cy="397440"/>
          </a:xfrm>
          <a:prstGeom prst="right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2" name="Title 3"/>
          <p:cNvSpPr/>
          <p:nvPr/>
        </p:nvSpPr>
        <p:spPr>
          <a:xfrm>
            <a:off x="457200" y="674640"/>
            <a:ext cx="8227080" cy="985320"/>
          </a:xfrm>
          <a:prstGeom prst="rect">
            <a:avLst/>
          </a:prstGeom>
          <a:noFill/>
          <a:ln w="0">
            <a:noFill/>
          </a:ln>
        </p:spPr>
        <p:style>
          <a:lnRef idx="0"/>
          <a:fillRef idx="0"/>
          <a:effectRef idx="0"/>
          <a:fontRef idx="minor"/>
        </p:style>
        <p:txBody>
          <a:bodyPr lIns="90000" rIns="90000" tIns="45000" bIns="45000" anchor="ctr">
            <a:normAutofit fontScale="35000"/>
          </a:bodyPr>
          <a:p>
            <a:pPr algn="ctr">
              <a:lnSpc>
                <a:spcPct val="100000"/>
              </a:lnSpc>
            </a:pPr>
            <a:r>
              <a:rPr b="0" lang="en-GB" sz="4400" spc="-1" strike="noStrike">
                <a:solidFill>
                  <a:srgbClr val="000000"/>
                </a:solidFill>
                <a:latin typeface="Palatino Linotype"/>
                <a:ea typeface="DejaVu Sans"/>
              </a:rPr>
              <a:t>Folktale patterns in the </a:t>
            </a:r>
            <a:r>
              <a:rPr b="0" i="1" lang="en-GB" sz="4400" spc="-1" strike="noStrike">
                <a:solidFill>
                  <a:srgbClr val="000000"/>
                </a:solidFill>
                <a:latin typeface="Palatino Linotype"/>
                <a:ea typeface="DejaVu Sans"/>
              </a:rPr>
              <a:t>Odyssey</a:t>
            </a:r>
            <a:br/>
            <a:r>
              <a:rPr b="0" lang="en-GB" sz="4400" spc="-1" strike="noStrike">
                <a:solidFill>
                  <a:srgbClr val="000000"/>
                </a:solidFill>
                <a:latin typeface="Palatino Linotype"/>
                <a:ea typeface="DejaVu Sans"/>
              </a:rPr>
              <a:t>return of the long-absent prince</a:t>
            </a:r>
            <a:br/>
            <a:endParaRPr b="0" lang="en-GB" sz="4400" spc="-1" strike="noStrike">
              <a:latin typeface="Arial"/>
            </a:endParaRPr>
          </a:p>
        </p:txBody>
      </p:sp>
      <p:sp>
        <p:nvSpPr>
          <p:cNvPr id="273" name="Rectangle 7"/>
          <p:cNvSpPr/>
          <p:nvPr/>
        </p:nvSpPr>
        <p:spPr>
          <a:xfrm>
            <a:off x="714240" y="2421000"/>
            <a:ext cx="1176480" cy="14263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The hero:</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Odysseus</a:t>
            </a:r>
            <a:endParaRPr b="0" lang="en-GB" sz="1800" spc="-1" strike="noStrike">
              <a:latin typeface="Arial"/>
            </a:endParaRPr>
          </a:p>
          <a:p>
            <a:pPr algn="ctr">
              <a:lnSpc>
                <a:spcPct val="100000"/>
              </a:lnSpc>
            </a:pPr>
            <a:endParaRPr b="0" lang="en-GB" sz="1800" spc="-1" strike="noStrike">
              <a:latin typeface="Arial"/>
            </a:endParaRPr>
          </a:p>
          <a:p>
            <a:pPr algn="ctr">
              <a:lnSpc>
                <a:spcPct val="100000"/>
              </a:lnSpc>
            </a:pPr>
            <a:endParaRPr b="0" lang="en-GB" sz="1800" spc="-1" strike="noStrike">
              <a:latin typeface="Arial"/>
            </a:endParaRPr>
          </a:p>
        </p:txBody>
      </p:sp>
      <p:sp>
        <p:nvSpPr>
          <p:cNvPr id="274" name="Rectangle 8"/>
          <p:cNvSpPr/>
          <p:nvPr/>
        </p:nvSpPr>
        <p:spPr>
          <a:xfrm>
            <a:off x="6737760" y="2421000"/>
            <a:ext cx="1554840" cy="136548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Return home; regaining power in Ithaca</a:t>
            </a:r>
            <a:endParaRPr b="0" lang="en-GB" sz="1800" spc="-1" strike="noStrike">
              <a:latin typeface="Arial"/>
            </a:endParaRPr>
          </a:p>
        </p:txBody>
      </p:sp>
      <p:sp>
        <p:nvSpPr>
          <p:cNvPr id="275" name="Down Arrow 12"/>
          <p:cNvSpPr/>
          <p:nvPr/>
        </p:nvSpPr>
        <p:spPr>
          <a:xfrm>
            <a:off x="2342520" y="2277000"/>
            <a:ext cx="354600" cy="569160"/>
          </a:xfrm>
          <a:prstGeom prst="down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6" name="Down Arrow 16"/>
          <p:cNvSpPr/>
          <p:nvPr/>
        </p:nvSpPr>
        <p:spPr>
          <a:xfrm>
            <a:off x="4964760" y="2277000"/>
            <a:ext cx="426240" cy="654840"/>
          </a:xfrm>
          <a:prstGeom prst="down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7" name="Up Arrow 17"/>
          <p:cNvSpPr/>
          <p:nvPr/>
        </p:nvSpPr>
        <p:spPr>
          <a:xfrm>
            <a:off x="2414520" y="3285000"/>
            <a:ext cx="354600" cy="783360"/>
          </a:xfrm>
          <a:prstGeom prst="up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8" name="Up Arrow 18"/>
          <p:cNvSpPr/>
          <p:nvPr/>
        </p:nvSpPr>
        <p:spPr>
          <a:xfrm>
            <a:off x="5004000" y="3285000"/>
            <a:ext cx="354600" cy="783360"/>
          </a:xfrm>
          <a:prstGeom prst="upArrow">
            <a:avLst>
              <a:gd name="adj1" fmla="val 50000"/>
              <a:gd name="adj2" fmla="val 50000"/>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sp>
      <p:sp>
        <p:nvSpPr>
          <p:cNvPr id="279" name="Rectangle 10"/>
          <p:cNvSpPr/>
          <p:nvPr/>
        </p:nvSpPr>
        <p:spPr>
          <a:xfrm>
            <a:off x="1907640" y="4077000"/>
            <a:ext cx="1354680" cy="7833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Helper:</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Athena</a:t>
            </a:r>
            <a:endParaRPr b="0" lang="en-GB" sz="1800" spc="-1" strike="noStrike">
              <a:latin typeface="Arial"/>
            </a:endParaRPr>
          </a:p>
        </p:txBody>
      </p:sp>
      <p:sp>
        <p:nvSpPr>
          <p:cNvPr id="280" name="Rectangle 15"/>
          <p:cNvSpPr/>
          <p:nvPr/>
        </p:nvSpPr>
        <p:spPr>
          <a:xfrm>
            <a:off x="4544640" y="3789000"/>
            <a:ext cx="1354680" cy="7833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Helper:</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Athena</a:t>
            </a:r>
            <a:endParaRPr b="0" lang="en-GB" sz="1800" spc="-1" strike="noStrike">
              <a:latin typeface="Arial"/>
            </a:endParaRPr>
          </a:p>
        </p:txBody>
      </p:sp>
      <p:sp>
        <p:nvSpPr>
          <p:cNvPr id="281" name="Rectangle 9"/>
          <p:cNvSpPr/>
          <p:nvPr/>
        </p:nvSpPr>
        <p:spPr>
          <a:xfrm>
            <a:off x="1907640" y="1562400"/>
            <a:ext cx="1354680" cy="71172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Opponent: Poseidon</a:t>
            </a:r>
            <a:endParaRPr b="0" lang="en-GB" sz="1800" spc="-1" strike="noStrike">
              <a:latin typeface="Arial"/>
            </a:endParaRPr>
          </a:p>
        </p:txBody>
      </p:sp>
      <p:sp>
        <p:nvSpPr>
          <p:cNvPr id="282" name="Rectangle 14"/>
          <p:cNvSpPr/>
          <p:nvPr/>
        </p:nvSpPr>
        <p:spPr>
          <a:xfrm>
            <a:off x="4428000" y="1484640"/>
            <a:ext cx="1569240" cy="783360"/>
          </a:xfrm>
          <a:prstGeom prst="rect">
            <a:avLst/>
          </a:prstGeom>
          <a:solidFill>
            <a:srgbClr val="00b0f0"/>
          </a:solidFill>
          <a:ln>
            <a:solidFill>
              <a:srgbClr val="0082b1"/>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a:lnSpc>
                <a:spcPct val="100000"/>
              </a:lnSpc>
            </a:pPr>
            <a:r>
              <a:rPr b="0" lang="en-GB" sz="1800" spc="-1" strike="noStrike">
                <a:solidFill>
                  <a:srgbClr val="ffffff"/>
                </a:solidFill>
                <a:latin typeface="Palatino Linotype"/>
                <a:ea typeface="DejaVu Sans"/>
              </a:rPr>
              <a:t>Opponent:</a:t>
            </a:r>
            <a:endParaRPr b="0" lang="en-GB" sz="1800" spc="-1" strike="noStrike">
              <a:latin typeface="Arial"/>
            </a:endParaRPr>
          </a:p>
          <a:p>
            <a:pPr algn="ctr">
              <a:lnSpc>
                <a:spcPct val="100000"/>
              </a:lnSpc>
            </a:pPr>
            <a:r>
              <a:rPr b="0" lang="en-GB" sz="1800" spc="-1" strike="noStrike">
                <a:solidFill>
                  <a:srgbClr val="ffffff"/>
                </a:solidFill>
                <a:latin typeface="Palatino Linotype"/>
                <a:ea typeface="DejaVu Sans"/>
              </a:rPr>
              <a:t>The Suitors</a:t>
            </a:r>
            <a:endParaRPr b="0" lang="en-GB" sz="1800" spc="-1" strike="noStrike">
              <a:latin typeface="Arial"/>
            </a:endParaRPr>
          </a:p>
        </p:txBody>
      </p:sp>
      <p:pic>
        <p:nvPicPr>
          <p:cNvPr id="283" name="Picture 2" descr=""/>
          <p:cNvPicPr/>
          <p:nvPr/>
        </p:nvPicPr>
        <p:blipFill>
          <a:blip r:embed="rId1"/>
          <a:srcRect l="34972" t="34704" r="53451" b="21940"/>
          <a:stretch/>
        </p:blipFill>
        <p:spPr>
          <a:xfrm>
            <a:off x="185040" y="2421000"/>
            <a:ext cx="520200" cy="1426320"/>
          </a:xfrm>
          <a:prstGeom prst="rect">
            <a:avLst/>
          </a:prstGeom>
          <a:ln w="0">
            <a:noFill/>
          </a:ln>
        </p:spPr>
      </p:pic>
      <p:pic>
        <p:nvPicPr>
          <p:cNvPr id="284" name="Picture 21" descr=""/>
          <p:cNvPicPr/>
          <p:nvPr/>
        </p:nvPicPr>
        <p:blipFill>
          <a:blip r:embed="rId2"/>
          <a:srcRect l="8266" t="7801" r="11051" b="-7801"/>
          <a:stretch/>
        </p:blipFill>
        <p:spPr>
          <a:xfrm>
            <a:off x="7441920" y="3933000"/>
            <a:ext cx="1650600" cy="3038040"/>
          </a:xfrm>
          <a:prstGeom prst="rect">
            <a:avLst/>
          </a:prstGeom>
          <a:ln w="0">
            <a:noFill/>
          </a:ln>
        </p:spPr>
      </p:pic>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Title 1"/>
          <p:cNvSpPr/>
          <p:nvPr/>
        </p:nvSpPr>
        <p:spPr>
          <a:xfrm>
            <a:off x="457200" y="274680"/>
            <a:ext cx="8227080" cy="84744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The building blocks of myth</a:t>
            </a:r>
            <a:endParaRPr b="0" lang="en-GB" sz="4400" spc="-1" strike="noStrike">
              <a:latin typeface="Arial"/>
            </a:endParaRPr>
          </a:p>
        </p:txBody>
      </p:sp>
      <p:sp>
        <p:nvSpPr>
          <p:cNvPr id="286" name="Content Placeholder 2"/>
          <p:cNvSpPr/>
          <p:nvPr/>
        </p:nvSpPr>
        <p:spPr>
          <a:xfrm>
            <a:off x="457200" y="1340640"/>
            <a:ext cx="8227080" cy="4173840"/>
          </a:xfrm>
          <a:prstGeom prst="rect">
            <a:avLst/>
          </a:prstGeom>
          <a:noFill/>
          <a:ln w="0">
            <a:noFill/>
          </a:ln>
        </p:spPr>
        <p:style>
          <a:lnRef idx="0"/>
          <a:fillRef idx="0"/>
          <a:effectRef idx="0"/>
          <a:fontRef idx="minor"/>
        </p:style>
        <p:txBody>
          <a:bodyPr lIns="90000" rIns="90000" tIns="45000" bIns="45000">
            <a:normAutofit fontScale="34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Propp’s theories were developed by </a:t>
            </a:r>
            <a:r>
              <a:rPr b="1" lang="en-GB" sz="3200" spc="-1" strike="noStrike">
                <a:solidFill>
                  <a:srgbClr val="000000"/>
                </a:solidFill>
                <a:latin typeface="Palatino Linotype"/>
                <a:ea typeface="DejaVu Sans"/>
              </a:rPr>
              <a:t>Claude Levi-Strauss</a:t>
            </a:r>
            <a:r>
              <a:rPr b="0" lang="en-GB" sz="3200" spc="-1" strike="noStrike">
                <a:solidFill>
                  <a:srgbClr val="000000"/>
                </a:solidFill>
                <a:latin typeface="Palatino Linotype"/>
                <a:ea typeface="DejaVu Sans"/>
              </a:rPr>
              <a:t>, arguing that folktales and myths are made up of a repeated and recurring elements, which are combined to create meaning</a:t>
            </a: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These building blocks of myths are called </a:t>
            </a:r>
            <a:r>
              <a:rPr b="1" lang="en-GB" sz="3200" spc="-1" strike="noStrike">
                <a:solidFill>
                  <a:srgbClr val="000000"/>
                </a:solidFill>
                <a:latin typeface="Palatino Linotype"/>
                <a:ea typeface="DejaVu Sans"/>
              </a:rPr>
              <a:t>mythemes </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The mytheme: “parent kills child” recurs in many myths: </a:t>
            </a:r>
            <a:endParaRPr b="0" lang="en-GB" sz="2800" spc="-1" strike="noStrike">
              <a:latin typeface="Arial"/>
            </a:endParaRPr>
          </a:p>
          <a:p>
            <a:pPr lvl="2" marL="1143000" indent="-226080">
              <a:lnSpc>
                <a:spcPct val="120000"/>
              </a:lnSpc>
              <a:spcBef>
                <a:spcPts val="479"/>
              </a:spcBef>
              <a:buClr>
                <a:srgbClr val="000000"/>
              </a:buClr>
              <a:buFont typeface="Arial"/>
              <a:buChar char="•"/>
            </a:pPr>
            <a:r>
              <a:rPr b="0" lang="en-GB" sz="2400" spc="-1" strike="noStrike">
                <a:solidFill>
                  <a:srgbClr val="000000"/>
                </a:solidFill>
                <a:latin typeface="Palatino Linotype"/>
                <a:ea typeface="DejaVu Sans"/>
              </a:rPr>
              <a:t>Medea killing her children to avenge herself on the faithless Jason</a:t>
            </a:r>
            <a:endParaRPr b="0" lang="en-GB" sz="2400" spc="-1" strike="noStrike">
              <a:latin typeface="Arial"/>
            </a:endParaRPr>
          </a:p>
          <a:p>
            <a:pPr lvl="2" marL="1143000" indent="-226080">
              <a:lnSpc>
                <a:spcPct val="120000"/>
              </a:lnSpc>
              <a:spcBef>
                <a:spcPts val="479"/>
              </a:spcBef>
              <a:buClr>
                <a:srgbClr val="000000"/>
              </a:buClr>
              <a:buFont typeface="Arial"/>
              <a:buChar char="•"/>
            </a:pPr>
            <a:r>
              <a:rPr b="0" lang="en-GB" sz="2400" spc="-1" strike="noStrike">
                <a:solidFill>
                  <a:srgbClr val="000000"/>
                </a:solidFill>
                <a:latin typeface="Palatino Linotype"/>
                <a:ea typeface="DejaVu Sans"/>
              </a:rPr>
              <a:t>Herakles killing his children in madness, etc</a:t>
            </a:r>
            <a:endParaRPr b="0" lang="en-GB" sz="24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t>
            </a:r>
            <a:r>
              <a:rPr b="0" lang="en-GB" sz="3200" spc="-1" strike="noStrike">
                <a:solidFill>
                  <a:srgbClr val="000000"/>
                </a:solidFill>
                <a:latin typeface="Palatino Linotype"/>
                <a:ea typeface="DejaVu Sans"/>
              </a:rPr>
              <a:t>but these myths both contain many other mythemes, and the combination creates the specific meaning of the respective myths in that given instantiation.</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7"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Comparative mythology</a:t>
            </a:r>
            <a:endParaRPr b="0" lang="en-GB" sz="4400" spc="-1" strike="noStrike">
              <a:latin typeface="Arial"/>
            </a:endParaRPr>
          </a:p>
        </p:txBody>
      </p:sp>
      <p:sp>
        <p:nvSpPr>
          <p:cNvPr id="288" name="Content Placeholder 2"/>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44000"/>
          </a:bodyPr>
          <a:p>
            <a:pPr marL="343080" indent="-340560">
              <a:lnSpc>
                <a:spcPct val="120000"/>
              </a:lnSpc>
              <a:spcBef>
                <a:spcPts val="641"/>
              </a:spcBef>
              <a:buClr>
                <a:srgbClr val="000000"/>
              </a:buClr>
              <a:buFont typeface="Arial"/>
              <a:buChar char="•"/>
            </a:pPr>
            <a:r>
              <a:rPr b="0" lang="en-GB" sz="2600" spc="-1" strike="noStrike">
                <a:solidFill>
                  <a:srgbClr val="000000"/>
                </a:solidFill>
                <a:latin typeface="Times New Roman"/>
                <a:ea typeface="DejaVu Sans"/>
              </a:rPr>
              <a:t>The impetus to deconstruct myths into their building blocks (mythemes) derives from post-enlightenment rationalisation and the conviction that an ur-myth could be identified</a:t>
            </a:r>
            <a:endParaRPr b="0" lang="en-GB" sz="2600" spc="-1" strike="noStrike">
              <a:latin typeface="Arial"/>
            </a:endParaRPr>
          </a:p>
          <a:p>
            <a:pPr marL="343080" indent="-340560">
              <a:lnSpc>
                <a:spcPct val="120000"/>
              </a:lnSpc>
              <a:spcBef>
                <a:spcPts val="641"/>
              </a:spcBef>
              <a:buClr>
                <a:srgbClr val="000000"/>
              </a:buClr>
              <a:buFont typeface="Arial"/>
              <a:buChar char="•"/>
            </a:pPr>
            <a:r>
              <a:rPr b="0" lang="en-GB" sz="2600" spc="-1" strike="noStrike">
                <a:solidFill>
                  <a:srgbClr val="000000"/>
                </a:solidFill>
                <a:latin typeface="Times New Roman"/>
                <a:ea typeface="DejaVu Sans"/>
              </a:rPr>
              <a:t>Compilation and comparison of mythologies from around the world searches for the oldest and smallest common denominator – mirroring scholarly approaches to language development</a:t>
            </a:r>
            <a:endParaRPr b="0" lang="en-GB" sz="2600" spc="-1" strike="noStrike">
              <a:latin typeface="Arial"/>
            </a:endParaRPr>
          </a:p>
          <a:p>
            <a:pPr marL="343080" indent="-340560">
              <a:lnSpc>
                <a:spcPct val="120000"/>
              </a:lnSpc>
              <a:spcBef>
                <a:spcPts val="641"/>
              </a:spcBef>
              <a:buClr>
                <a:srgbClr val="000000"/>
              </a:buClr>
              <a:buFont typeface="Arial"/>
              <a:buChar char="•"/>
            </a:pPr>
            <a:r>
              <a:rPr b="0" lang="en-GB" sz="2600" spc="-1" strike="noStrike">
                <a:solidFill>
                  <a:srgbClr val="000000"/>
                </a:solidFill>
                <a:latin typeface="Times New Roman"/>
                <a:ea typeface="DejaVu Sans"/>
              </a:rPr>
              <a:t>Many similarities and key mythemes identified (creation, sky god, descent into the underworld, e.g.) </a:t>
            </a:r>
            <a:endParaRPr b="0" lang="en-GB" sz="2600" spc="-1" strike="noStrike">
              <a:latin typeface="Arial"/>
            </a:endParaRPr>
          </a:p>
          <a:p>
            <a:pPr marL="343080" indent="-340560">
              <a:lnSpc>
                <a:spcPct val="120000"/>
              </a:lnSpc>
              <a:spcBef>
                <a:spcPts val="641"/>
              </a:spcBef>
              <a:buClr>
                <a:srgbClr val="000000"/>
              </a:buClr>
              <a:buFont typeface="Arial"/>
              <a:buChar char="•"/>
            </a:pPr>
            <a:r>
              <a:rPr b="0" lang="en-GB" sz="2600" spc="-1" strike="noStrike">
                <a:solidFill>
                  <a:srgbClr val="000000"/>
                </a:solidFill>
                <a:latin typeface="Times New Roman"/>
                <a:ea typeface="DejaVu Sans"/>
              </a:rPr>
              <a:t>Post-modern critiques of the approach</a:t>
            </a:r>
            <a:endParaRPr b="0" lang="en-GB" sz="2600" spc="-1" strike="noStrike">
              <a:latin typeface="Arial"/>
            </a:endParaRPr>
          </a:p>
          <a:p>
            <a:pPr marL="343080" indent="-340560">
              <a:lnSpc>
                <a:spcPct val="120000"/>
              </a:lnSpc>
              <a:spcBef>
                <a:spcPts val="641"/>
              </a:spcBef>
              <a:buClr>
                <a:srgbClr val="000000"/>
              </a:buClr>
              <a:buFont typeface="Arial"/>
              <a:buChar char="•"/>
            </a:pPr>
            <a:r>
              <a:rPr b="0" lang="en-GB" sz="2600" spc="-1" strike="noStrike">
                <a:solidFill>
                  <a:srgbClr val="000000"/>
                </a:solidFill>
                <a:latin typeface="Times New Roman"/>
                <a:ea typeface="DejaVu Sans"/>
              </a:rPr>
              <a:t>Revival for this type of work e.g. in Witzel’s 2012 </a:t>
            </a:r>
            <a:r>
              <a:rPr b="0" i="1" lang="en-GB" sz="2600" spc="-1" strike="noStrike">
                <a:solidFill>
                  <a:srgbClr val="000000"/>
                </a:solidFill>
                <a:latin typeface="Times New Roman"/>
                <a:ea typeface="DejaVu Sans"/>
              </a:rPr>
              <a:t>The Origin of the World’s Mythologies – </a:t>
            </a:r>
            <a:r>
              <a:rPr b="0" lang="en-GB" sz="2600" spc="-1" strike="noStrike">
                <a:solidFill>
                  <a:srgbClr val="000000"/>
                </a:solidFill>
                <a:latin typeface="Times New Roman"/>
                <a:ea typeface="DejaVu Sans"/>
              </a:rPr>
              <a:t>now seen in the context of ‘big history’ and big data</a:t>
            </a:r>
            <a:endParaRPr b="0" lang="en-GB" sz="2600" spc="-1" strike="noStrike">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9"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Psychoanalysis – mining myth</a:t>
            </a:r>
            <a:endParaRPr b="0" lang="en-GB" sz="4400" spc="-1" strike="noStrike">
              <a:latin typeface="Arial"/>
            </a:endParaRPr>
          </a:p>
        </p:txBody>
      </p:sp>
      <p:sp>
        <p:nvSpPr>
          <p:cNvPr id="290" name="Content Placeholder 2"/>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34000"/>
          </a:bodyPr>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And finally – don’t forget Sigmund </a:t>
            </a:r>
            <a:r>
              <a:rPr b="1" lang="en-GB" sz="3200" spc="-1" strike="noStrike">
                <a:solidFill>
                  <a:srgbClr val="000000"/>
                </a:solidFill>
                <a:latin typeface="Palatino Linotype"/>
                <a:ea typeface="DejaVu Sans"/>
              </a:rPr>
              <a:t>Freud</a:t>
            </a:r>
            <a:r>
              <a:rPr b="0" lang="en-GB" sz="3200" spc="-1" strike="noStrike">
                <a:solidFill>
                  <a:srgbClr val="000000"/>
                </a:solidFill>
                <a:latin typeface="Palatino Linotype"/>
                <a:ea typeface="DejaVu Sans"/>
              </a:rPr>
              <a:t>!</a:t>
            </a:r>
            <a:endParaRPr b="0" lang="en-GB" sz="3200" spc="-1" strike="noStrike">
              <a:latin typeface="Arial"/>
            </a:endParaRPr>
          </a:p>
          <a:p>
            <a:pPr marL="272880" indent="-3960">
              <a:lnSpc>
                <a:spcPct val="120000"/>
              </a:lnSpc>
              <a:spcBef>
                <a:spcPts val="641"/>
              </a:spcBef>
              <a:tabLst>
                <a:tab algn="l" pos="0"/>
              </a:tabLst>
            </a:pPr>
            <a:r>
              <a:rPr b="0" lang="en-GB" sz="3200" spc="-1" strike="noStrike">
                <a:solidFill>
                  <a:srgbClr val="000000"/>
                </a:solidFill>
                <a:latin typeface="Palatino Linotype"/>
                <a:ea typeface="DejaVu Sans"/>
              </a:rPr>
              <a:t>Looking at ancient myths as metaphors of the human condition, Freud used ancient myths to illustrate inherently human phenomena and experiences</a:t>
            </a:r>
            <a:endParaRPr b="0" lang="en-GB" sz="3200" spc="-1" strike="noStrike">
              <a:latin typeface="Arial"/>
            </a:endParaRPr>
          </a:p>
          <a:p>
            <a:pPr marL="272880" indent="-270360">
              <a:lnSpc>
                <a:spcPct val="120000"/>
              </a:lnSpc>
              <a:spcBef>
                <a:spcPts val="641"/>
              </a:spcBef>
              <a:buClr>
                <a:srgbClr val="000000"/>
              </a:buClr>
              <a:buFont typeface="Arial"/>
              <a:buChar char="•"/>
              <a:tabLst>
                <a:tab algn="l" pos="0"/>
              </a:tabLst>
            </a:pPr>
            <a:r>
              <a:rPr b="0" lang="en-GB" sz="3200" spc="-1" strike="noStrike">
                <a:solidFill>
                  <a:srgbClr val="000000"/>
                </a:solidFill>
                <a:latin typeface="Palatino Linotype"/>
                <a:ea typeface="DejaVu Sans"/>
              </a:rPr>
              <a:t>Freud’s follower Carl </a:t>
            </a:r>
            <a:r>
              <a:rPr b="1" lang="en-GB" sz="3200" spc="-1" strike="noStrike">
                <a:solidFill>
                  <a:srgbClr val="000000"/>
                </a:solidFill>
                <a:latin typeface="Palatino Linotype"/>
                <a:ea typeface="DejaVu Sans"/>
              </a:rPr>
              <a:t>Jung </a:t>
            </a:r>
            <a:r>
              <a:rPr b="0" lang="en-GB" sz="3200" spc="-1" strike="noStrike">
                <a:solidFill>
                  <a:srgbClr val="000000"/>
                </a:solidFill>
                <a:latin typeface="Palatino Linotype"/>
                <a:ea typeface="DejaVu Sans"/>
              </a:rPr>
              <a:t>claimed that myths (from the Classical world, or elsewhere, and again stripped of detail) contain images common to all humans, so-called archetypes. Myths are a way of making them visible, and aid us in dealing with our experiences</a:t>
            </a:r>
            <a:endParaRPr b="0" lang="en-GB" sz="3200" spc="-1" strike="noStrike">
              <a:latin typeface="Arial"/>
            </a:endParaRPr>
          </a:p>
          <a:p>
            <a:pPr marL="343080" indent="-340560">
              <a:lnSpc>
                <a:spcPct val="120000"/>
              </a:lnSpc>
              <a:spcBef>
                <a:spcPts val="641"/>
              </a:spcBef>
              <a:buClr>
                <a:srgbClr val="000000"/>
              </a:buClr>
              <a:buFont typeface="Arial"/>
              <a:buChar char="•"/>
              <a:tabLst>
                <a:tab algn="l" pos="0"/>
              </a:tabLst>
            </a:pPr>
            <a:r>
              <a:rPr b="0" lang="en-GB" sz="3200" spc="-1" strike="noStrike">
                <a:solidFill>
                  <a:srgbClr val="000000"/>
                </a:solidFill>
                <a:latin typeface="Palatino Linotype"/>
                <a:ea typeface="DejaVu Sans"/>
              </a:rPr>
              <a:t>Many critics still approach mythological material from a psychoanalytical standpoint</a:t>
            </a:r>
            <a:endParaRPr b="0" lang="en-GB" sz="3200" spc="-1" strike="noStrike">
              <a:latin typeface="Arial"/>
            </a:endParaRPr>
          </a:p>
          <a:p>
            <a:pPr>
              <a:lnSpc>
                <a:spcPct val="100000"/>
              </a:lnSpc>
              <a:spcBef>
                <a:spcPts val="641"/>
              </a:spcBef>
              <a:tabLst>
                <a:tab algn="l" pos="0"/>
              </a:tabLst>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3600" spc="-1" strike="noStrike">
                <a:solidFill>
                  <a:srgbClr val="000000"/>
                </a:solidFill>
                <a:latin typeface="Palatino Linotype"/>
                <a:ea typeface="DejaVu Sans"/>
              </a:rPr>
              <a:t>Other theoretical approaches to myth</a:t>
            </a:r>
            <a:endParaRPr b="0" lang="en-GB" sz="3600" spc="-1" strike="noStrike">
              <a:latin typeface="Arial"/>
            </a:endParaRPr>
          </a:p>
        </p:txBody>
      </p:sp>
      <p:sp>
        <p:nvSpPr>
          <p:cNvPr id="292" name="Content Placeholder 2"/>
          <p:cNvSpPr/>
          <p:nvPr/>
        </p:nvSpPr>
        <p:spPr>
          <a:xfrm>
            <a:off x="457200" y="1428840"/>
            <a:ext cx="8360640" cy="4158000"/>
          </a:xfrm>
          <a:prstGeom prst="rect">
            <a:avLst/>
          </a:prstGeom>
          <a:noFill/>
          <a:ln w="0">
            <a:noFill/>
          </a:ln>
        </p:spPr>
        <p:style>
          <a:lnRef idx="0"/>
          <a:fillRef idx="0"/>
          <a:effectRef idx="0"/>
          <a:fontRef idx="minor"/>
        </p:style>
        <p:txBody>
          <a:bodyPr lIns="90000" rIns="90000" tIns="45000" bIns="45000">
            <a:normAutofit fontScale="55000"/>
          </a:bodyPr>
          <a:p>
            <a:pPr marL="343080" indent="-340560">
              <a:lnSpc>
                <a:spcPct val="120000"/>
              </a:lnSpc>
              <a:spcBef>
                <a:spcPts val="641"/>
              </a:spcBef>
              <a:buClr>
                <a:srgbClr val="000000"/>
              </a:buClr>
              <a:buFont typeface="Arial"/>
              <a:buChar char="•"/>
            </a:pPr>
            <a:r>
              <a:rPr b="1" lang="en-GB" sz="3200" spc="-1" strike="noStrike">
                <a:solidFill>
                  <a:srgbClr val="000000"/>
                </a:solidFill>
                <a:latin typeface="Palatino Linotype"/>
                <a:ea typeface="DejaVu Sans"/>
              </a:rPr>
              <a:t>Feminist</a:t>
            </a:r>
            <a:r>
              <a:rPr b="0" lang="en-GB" sz="3200" spc="-1" strike="noStrike">
                <a:solidFill>
                  <a:srgbClr val="000000"/>
                </a:solidFill>
                <a:latin typeface="Palatino Linotype"/>
                <a:ea typeface="DejaVu Sans"/>
              </a:rPr>
              <a:t> readings/readings focussing on construction of </a:t>
            </a:r>
            <a:r>
              <a:rPr b="1" lang="en-GB" sz="3200" spc="-1" strike="noStrike">
                <a:solidFill>
                  <a:srgbClr val="000000"/>
                </a:solidFill>
                <a:latin typeface="Palatino Linotype"/>
                <a:ea typeface="DejaVu Sans"/>
              </a:rPr>
              <a:t>gender</a:t>
            </a:r>
            <a:r>
              <a:rPr b="0" lang="en-GB" sz="3200" spc="-1" strike="noStrike">
                <a:solidFill>
                  <a:srgbClr val="000000"/>
                </a:solidFill>
                <a:latin typeface="Palatino Linotype"/>
                <a:ea typeface="DejaVu Sans"/>
              </a:rPr>
              <a:t> in myth</a:t>
            </a:r>
            <a:endParaRPr b="0" lang="en-GB" sz="3200" spc="-1" strike="noStrike">
              <a:latin typeface="Arial"/>
            </a:endParaRPr>
          </a:p>
          <a:p>
            <a:pPr lvl="1" marL="743040" indent="-283320">
              <a:lnSpc>
                <a:spcPct val="120000"/>
              </a:lnSpc>
              <a:spcBef>
                <a:spcPts val="561"/>
              </a:spcBef>
              <a:buClr>
                <a:srgbClr val="000000"/>
              </a:buClr>
              <a:buFont typeface="Arial"/>
              <a:buChar char="–"/>
            </a:pPr>
            <a:r>
              <a:rPr b="0" lang="en-GB" sz="2800" spc="-1" strike="noStrike">
                <a:solidFill>
                  <a:srgbClr val="000000"/>
                </a:solidFill>
                <a:latin typeface="Palatino Linotype"/>
                <a:ea typeface="DejaVu Sans"/>
              </a:rPr>
              <a:t>Gender (unlike the categories of biological sex) is a social construction: each society sets its own rules for what is male and what is female</a:t>
            </a:r>
            <a:endParaRPr b="0" lang="en-GB" sz="28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Myth – a medium for discussion of contemporary society – a place to try different gender identities out, and to reaffirm social norms</a:t>
            </a:r>
            <a:endParaRPr b="0" lang="en-GB" sz="3200" spc="-1" strike="noStrike">
              <a:latin typeface="Arial"/>
            </a:endParaRPr>
          </a:p>
          <a:p>
            <a:pPr marL="343080" indent="-340560">
              <a:lnSpc>
                <a:spcPct val="120000"/>
              </a:lnSpc>
              <a:spcBef>
                <a:spcPts val="641"/>
              </a:spcBef>
              <a:buClr>
                <a:srgbClr val="000000"/>
              </a:buClr>
              <a:buFont typeface="Arial"/>
              <a:buChar char="•"/>
            </a:pPr>
            <a:r>
              <a:rPr b="0" lang="en-GB" sz="3200" spc="-1" strike="noStrike">
                <a:solidFill>
                  <a:srgbClr val="000000"/>
                </a:solidFill>
                <a:latin typeface="Palatino Linotype"/>
                <a:ea typeface="DejaVu Sans"/>
              </a:rPr>
              <a:t>What impact does it have on interpretation that the instantiations of ancient myth that we possess were mostly created by men?</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3"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rmAutofit/>
          </a:bodyPr>
          <a:p>
            <a:pPr>
              <a:lnSpc>
                <a:spcPct val="100000"/>
              </a:lnSpc>
            </a:pPr>
            <a:r>
              <a:rPr b="0" lang="en-GB" sz="4400" spc="-1" strike="noStrike">
                <a:solidFill>
                  <a:srgbClr val="000000"/>
                </a:solidFill>
                <a:latin typeface="Palatino Linotype"/>
                <a:ea typeface="DejaVu Sans"/>
              </a:rPr>
              <a:t>Post-colonialist readings </a:t>
            </a:r>
            <a:endParaRPr b="0" lang="en-GB" sz="4400" spc="-1" strike="noStrike">
              <a:latin typeface="Arial"/>
            </a:endParaRPr>
          </a:p>
        </p:txBody>
      </p:sp>
      <p:sp>
        <p:nvSpPr>
          <p:cNvPr id="294" name="Content Placeholder 3"/>
          <p:cNvSpPr/>
          <p:nvPr/>
        </p:nvSpPr>
        <p:spPr>
          <a:xfrm>
            <a:off x="457200" y="1600200"/>
            <a:ext cx="5696280" cy="3986640"/>
          </a:xfrm>
          <a:prstGeom prst="rect">
            <a:avLst/>
          </a:prstGeom>
          <a:noFill/>
          <a:ln w="0">
            <a:noFill/>
          </a:ln>
        </p:spPr>
        <p:style>
          <a:lnRef idx="0"/>
          <a:fillRef idx="0"/>
          <a:effectRef idx="0"/>
          <a:fontRef idx="minor"/>
        </p:style>
        <p:txBody>
          <a:bodyPr lIns="90000" rIns="90000" tIns="45000" bIns="45000">
            <a:normAutofit/>
          </a:bodyPr>
          <a:p>
            <a:pPr>
              <a:lnSpc>
                <a:spcPct val="100000"/>
              </a:lnSpc>
              <a:spcBef>
                <a:spcPts val="561"/>
              </a:spcBef>
              <a:tabLst>
                <a:tab algn="l" pos="0"/>
              </a:tabLst>
            </a:pPr>
            <a:r>
              <a:rPr b="0" lang="en-GB" sz="2800" spc="-1" strike="noStrike">
                <a:solidFill>
                  <a:srgbClr val="000000"/>
                </a:solidFill>
                <a:latin typeface="Palatino Linotype"/>
                <a:ea typeface="DejaVu Sans"/>
              </a:rPr>
              <a:t>Myth also makes visible a society’s conception of itself in relation to its surroundings</a:t>
            </a:r>
            <a:endParaRPr b="0" lang="en-GB" sz="2800" spc="-1" strike="noStrike">
              <a:latin typeface="Arial"/>
            </a:endParaRPr>
          </a:p>
          <a:p>
            <a:pPr marL="272880" indent="-396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How do Greek and Roman myths describe the East? </a:t>
            </a:r>
            <a:endParaRPr b="0" lang="en-GB" sz="2800" spc="-1" strike="noStrike">
              <a:latin typeface="Arial"/>
            </a:endParaRPr>
          </a:p>
          <a:p>
            <a:pPr marL="272880" indent="-396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and,  in contrast, their own societies?</a:t>
            </a:r>
            <a:endParaRPr b="0" lang="en-GB" sz="2800" spc="-1" strike="noStrike">
              <a:latin typeface="Arial"/>
            </a:endParaRPr>
          </a:p>
          <a:p>
            <a:pPr marL="272880" indent="-3960">
              <a:lnSpc>
                <a:spcPct val="100000"/>
              </a:lnSpc>
              <a:spcBef>
                <a:spcPts val="561"/>
              </a:spcBef>
              <a:buClr>
                <a:srgbClr val="000000"/>
              </a:buClr>
              <a:buFont typeface="Arial"/>
              <a:buChar char="•"/>
              <a:tabLst>
                <a:tab algn="l" pos="0"/>
              </a:tabLst>
            </a:pPr>
            <a:r>
              <a:rPr b="0" lang="en-GB" sz="2800" spc="-1" strike="noStrike">
                <a:solidFill>
                  <a:srgbClr val="000000"/>
                </a:solidFill>
                <a:latin typeface="Palatino Linotype"/>
                <a:ea typeface="DejaVu Sans"/>
              </a:rPr>
              <a:t> </a:t>
            </a:r>
            <a:r>
              <a:rPr b="0" lang="en-GB" sz="2800" spc="-1" strike="noStrike">
                <a:solidFill>
                  <a:srgbClr val="000000"/>
                </a:solidFill>
                <a:latin typeface="Palatino Linotype"/>
                <a:ea typeface="DejaVu Sans"/>
              </a:rPr>
              <a:t>What makes a Greek a Greek rather than a barbarian?</a:t>
            </a:r>
            <a:endParaRPr b="0" lang="en-GB" sz="2800" spc="-1" strike="noStrike">
              <a:latin typeface="Arial"/>
            </a:endParaRPr>
          </a:p>
          <a:p>
            <a:pPr>
              <a:lnSpc>
                <a:spcPct val="100000"/>
              </a:lnSpc>
              <a:spcBef>
                <a:spcPts val="561"/>
              </a:spcBef>
              <a:tabLst>
                <a:tab algn="l" pos="0"/>
              </a:tabLst>
            </a:pPr>
            <a:endParaRPr b="0" lang="en-GB" sz="2800" spc="-1" strike="noStrike">
              <a:latin typeface="Arial"/>
            </a:endParaRPr>
          </a:p>
        </p:txBody>
      </p:sp>
      <p:pic>
        <p:nvPicPr>
          <p:cNvPr id="295" name="Picture 10" descr="A picture containing person, outdoor, person, photo&#10;&#10;Description automatically generated"/>
          <p:cNvPicPr/>
          <p:nvPr/>
        </p:nvPicPr>
        <p:blipFill>
          <a:blip r:embed="rId1"/>
          <a:srcRect l="32996" t="14184" r="36773" b="10514"/>
          <a:stretch/>
        </p:blipFill>
        <p:spPr>
          <a:xfrm>
            <a:off x="7092360" y="5400"/>
            <a:ext cx="2049120" cy="3421080"/>
          </a:xfrm>
          <a:prstGeom prst="rect">
            <a:avLst/>
          </a:prstGeom>
          <a:ln w="0">
            <a:noFill/>
          </a:ln>
        </p:spPr>
      </p:pic>
      <p:pic>
        <p:nvPicPr>
          <p:cNvPr id="296" name="Content Placeholder 6" descr=""/>
          <p:cNvPicPr/>
          <p:nvPr/>
        </p:nvPicPr>
        <p:blipFill>
          <a:blip r:embed="rId2"/>
          <a:srcRect l="33279" t="3233" r="30844" b="0"/>
          <a:stretch/>
        </p:blipFill>
        <p:spPr>
          <a:xfrm flipH="1">
            <a:off x="6859080" y="3399840"/>
            <a:ext cx="2301840" cy="3491280"/>
          </a:xfrm>
          <a:prstGeom prst="rect">
            <a:avLst/>
          </a:prstGeom>
          <a:ln w="0">
            <a:noFill/>
          </a:ln>
        </p:spPr>
      </p:pic>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7" name="Title 1"/>
          <p:cNvSpPr/>
          <p:nvPr/>
        </p:nvSpPr>
        <p:spPr>
          <a:xfrm>
            <a:off x="457200" y="274680"/>
            <a:ext cx="8227080" cy="1140480"/>
          </a:xfrm>
          <a:prstGeom prst="rect">
            <a:avLst/>
          </a:prstGeom>
          <a:noFill/>
          <a:ln w="0">
            <a:noFill/>
          </a:ln>
        </p:spPr>
        <p:style>
          <a:lnRef idx="0"/>
          <a:fillRef idx="0"/>
          <a:effectRef idx="0"/>
          <a:fontRef idx="minor"/>
        </p:style>
        <p:txBody>
          <a:bodyPr lIns="90000" rIns="90000" tIns="45000" bIns="45000" anchor="ctr">
            <a:noAutofit/>
          </a:bodyPr>
          <a:p>
            <a:pPr algn="ctr">
              <a:lnSpc>
                <a:spcPct val="100000"/>
              </a:lnSpc>
            </a:pPr>
            <a:r>
              <a:rPr b="0" lang="en-GB" sz="4400" spc="-1" strike="noStrike">
                <a:solidFill>
                  <a:srgbClr val="000000"/>
                </a:solidFill>
                <a:latin typeface="Palatino Linotype"/>
                <a:ea typeface="DejaVu Sans"/>
              </a:rPr>
              <a:t>Take Aways</a:t>
            </a:r>
            <a:endParaRPr b="0" lang="en-GB" sz="4400" spc="-1" strike="noStrike">
              <a:latin typeface="Arial"/>
            </a:endParaRPr>
          </a:p>
        </p:txBody>
      </p:sp>
      <p:sp>
        <p:nvSpPr>
          <p:cNvPr id="298" name="Content Placeholder 2"/>
          <p:cNvSpPr/>
          <p:nvPr/>
        </p:nvSpPr>
        <p:spPr>
          <a:xfrm>
            <a:off x="457200" y="1600200"/>
            <a:ext cx="8227080" cy="3914640"/>
          </a:xfrm>
          <a:prstGeom prst="rect">
            <a:avLst/>
          </a:prstGeom>
          <a:noFill/>
          <a:ln w="0">
            <a:noFill/>
          </a:ln>
        </p:spPr>
        <p:style>
          <a:lnRef idx="0"/>
          <a:fillRef idx="0"/>
          <a:effectRef idx="0"/>
          <a:fontRef idx="minor"/>
        </p:style>
        <p:txBody>
          <a:bodyPr lIns="90000" rIns="90000" tIns="45000" bIns="45000">
            <a:normAutofit fontScale="47000"/>
          </a:bodyPr>
          <a:p>
            <a:pPr marL="343080" indent="-34056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Myths vary – as myths reflect society, they change or find new expressions when society changes</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56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 number of theoretical approaches have been used to interpret myths – historically most important is the influence from structuralism</a:t>
            </a:r>
            <a:endParaRPr b="0" lang="en-GB" sz="3200" spc="-1" strike="noStrike">
              <a:latin typeface="Arial"/>
            </a:endParaRPr>
          </a:p>
          <a:p>
            <a:pPr>
              <a:lnSpc>
                <a:spcPct val="100000"/>
              </a:lnSpc>
              <a:spcBef>
                <a:spcPts val="641"/>
              </a:spcBef>
            </a:pPr>
            <a:endParaRPr b="0" lang="en-GB" sz="3200" spc="-1" strike="noStrike">
              <a:latin typeface="Arial"/>
            </a:endParaRPr>
          </a:p>
          <a:p>
            <a:pPr marL="343080" indent="-340560">
              <a:lnSpc>
                <a:spcPct val="100000"/>
              </a:lnSpc>
              <a:spcBef>
                <a:spcPts val="641"/>
              </a:spcBef>
              <a:buClr>
                <a:srgbClr val="000000"/>
              </a:buClr>
              <a:buFont typeface="Arial"/>
              <a:buChar char="•"/>
            </a:pPr>
            <a:r>
              <a:rPr b="0" lang="en-GB" sz="3200" spc="-1" strike="noStrike">
                <a:solidFill>
                  <a:srgbClr val="000000"/>
                </a:solidFill>
                <a:latin typeface="Palatino Linotype"/>
                <a:ea typeface="DejaVu Sans"/>
              </a:rPr>
              <a:t>As myths vary, so do the scholarly definitions of what a myth is. Make sure to check what definition you use, and which ones are used in the secondary literature you use</a:t>
            </a:r>
            <a:endParaRPr b="0" lang="en-GB" sz="3200" spc="-1" strike="noStrike">
              <a:latin typeface="Arial"/>
            </a:endParaRPr>
          </a:p>
          <a:p>
            <a:pPr>
              <a:lnSpc>
                <a:spcPct val="100000"/>
              </a:lnSpc>
              <a:spcBef>
                <a:spcPts val="641"/>
              </a:spcBef>
            </a:pPr>
            <a:endParaRPr b="0" lang="en-GB" sz="3200" spc="-1" strike="noStrike">
              <a:latin typeface="Arial"/>
            </a:endParaRPr>
          </a:p>
          <a:p>
            <a:pPr>
              <a:lnSpc>
                <a:spcPct val="100000"/>
              </a:lnSpc>
              <a:spcBef>
                <a:spcPts val="641"/>
              </a:spcBef>
            </a:pPr>
            <a:endParaRPr b="0" lang="en-GB" sz="3200" spc="-1" strike="noStrike">
              <a:latin typeface="Arial"/>
            </a:endParaRPr>
          </a:p>
          <a:p>
            <a:pPr>
              <a:lnSpc>
                <a:spcPct val="100000"/>
              </a:lnSpc>
              <a:spcBef>
                <a:spcPts val="641"/>
              </a:spcBef>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7534e9c7-d8a7-4ffa-a350-0e66096719e3"/>
    <ds:schemaRef ds:uri="http://purl.org/dc/elements/1.1/"/>
    <ds:schemaRef ds:uri="303dbf9b-b85b-46a0-94f1-894078c07ecd"/>
    <ds:schemaRef ds:uri="http://purl.org/dc/terms/"/>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6644</TotalTime>
  <Application>LibreOffice/7.1.0.3$Windows_X86_64 LibreOffice_project/f6099ecf3d29644b5008cc8f48f42f4a40986e4c</Application>
  <AppVersion>15.0000</AppVersion>
  <Words>4129</Words>
  <Paragraphs>361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2020-09-14T12:22:34Z</dcterms:created>
  <dc:creator>Magdalena Ohrman</dc:creator>
  <dc:description/>
  <dc:language>en-GB</dc:language>
  <cp:lastModifiedBy/>
  <dcterms:modified xsi:type="dcterms:W3CDTF">2026-02-27T19:40:14Z</dcterms:modified>
  <cp:revision>18</cp:revision>
  <dc:subject/>
  <dc:title>Myth and mythology: How Stories Shape the World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50</vt:i4>
  </property>
</Properties>
</file>