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46"/>
  </p:notesMasterIdLst>
  <p:sldIdLst>
    <p:sldId id="257" r:id="rId2"/>
    <p:sldId id="316" r:id="rId3"/>
    <p:sldId id="318" r:id="rId4"/>
    <p:sldId id="317" r:id="rId5"/>
    <p:sldId id="259" r:id="rId6"/>
    <p:sldId id="319" r:id="rId7"/>
    <p:sldId id="323" r:id="rId8"/>
    <p:sldId id="287" r:id="rId9"/>
    <p:sldId id="311" r:id="rId10"/>
    <p:sldId id="312" r:id="rId11"/>
    <p:sldId id="313" r:id="rId12"/>
    <p:sldId id="288" r:id="rId13"/>
    <p:sldId id="314" r:id="rId14"/>
    <p:sldId id="315" r:id="rId15"/>
    <p:sldId id="289" r:id="rId16"/>
    <p:sldId id="320" r:id="rId17"/>
    <p:sldId id="324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9" r:id="rId27"/>
    <p:sldId id="300" r:id="rId28"/>
    <p:sldId id="298" r:id="rId29"/>
    <p:sldId id="321" r:id="rId30"/>
    <p:sldId id="325" r:id="rId31"/>
    <p:sldId id="301" r:id="rId32"/>
    <p:sldId id="302" r:id="rId33"/>
    <p:sldId id="303" r:id="rId34"/>
    <p:sldId id="304" r:id="rId35"/>
    <p:sldId id="305" r:id="rId36"/>
    <p:sldId id="306" r:id="rId37"/>
    <p:sldId id="307" r:id="rId38"/>
    <p:sldId id="308" r:id="rId39"/>
    <p:sldId id="309" r:id="rId40"/>
    <p:sldId id="310" r:id="rId41"/>
    <p:sldId id="284" r:id="rId42"/>
    <p:sldId id="286" r:id="rId43"/>
    <p:sldId id="322" r:id="rId44"/>
    <p:sldId id="326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usan" initials="s" lastIdx="14" clrIdx="0"/>
  <p:cmAuthor id="1" name="Oliver Laasch" initials="OL" lastIdx="1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FA5D29-9891-405F-BF4D-C0B66D23A5C2}" v="11" dt="2024-09-26T09:38:02.0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C7FA5D29-9891-405F-BF4D-C0B66D23A5C2}"/>
    <pc:docChg chg="modSld">
      <pc:chgData name="Irina Neaga" userId="13ef5b0c-644d-4705-8b70-f94d4b718805" providerId="ADAL" clId="{C7FA5D29-9891-405F-BF4D-C0B66D23A5C2}" dt="2024-09-26T09:38:02.053" v="18" actId="14100"/>
      <pc:docMkLst>
        <pc:docMk/>
      </pc:docMkLst>
      <pc:sldChg chg="modSp mod">
        <pc:chgData name="Irina Neaga" userId="13ef5b0c-644d-4705-8b70-f94d4b718805" providerId="ADAL" clId="{C7FA5D29-9891-405F-BF4D-C0B66D23A5C2}" dt="2024-09-26T09:34:28.047" v="5" actId="14100"/>
        <pc:sldMkLst>
          <pc:docMk/>
          <pc:sldMk cId="223728625" sldId="284"/>
        </pc:sldMkLst>
        <pc:spChg chg="mod">
          <ac:chgData name="Irina Neaga" userId="13ef5b0c-644d-4705-8b70-f94d4b718805" providerId="ADAL" clId="{C7FA5D29-9891-405F-BF4D-C0B66D23A5C2}" dt="2024-09-26T09:34:28.047" v="5" actId="14100"/>
          <ac:spMkLst>
            <pc:docMk/>
            <pc:sldMk cId="223728625" sldId="284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C7FA5D29-9891-405F-BF4D-C0B66D23A5C2}" dt="2024-09-26T09:36:16.656" v="12" actId="1076"/>
        <pc:sldMkLst>
          <pc:docMk/>
          <pc:sldMk cId="1553713878" sldId="286"/>
        </pc:sldMkLst>
        <pc:spChg chg="mod">
          <ac:chgData name="Irina Neaga" userId="13ef5b0c-644d-4705-8b70-f94d4b718805" providerId="ADAL" clId="{C7FA5D29-9891-405F-BF4D-C0B66D23A5C2}" dt="2024-09-26T09:36:16.656" v="12" actId="1076"/>
          <ac:spMkLst>
            <pc:docMk/>
            <pc:sldMk cId="1553713878" sldId="286"/>
            <ac:spMk id="3" creationId="{00000000-0000-0000-0000-000000000000}"/>
          </ac:spMkLst>
        </pc:spChg>
      </pc:sldChg>
      <pc:sldChg chg="modSp">
        <pc:chgData name="Irina Neaga" userId="13ef5b0c-644d-4705-8b70-f94d4b718805" providerId="ADAL" clId="{C7FA5D29-9891-405F-BF4D-C0B66D23A5C2}" dt="2024-09-26T09:23:20.008" v="1" actId="14100"/>
        <pc:sldMkLst>
          <pc:docMk/>
          <pc:sldMk cId="463515040" sldId="306"/>
        </pc:sldMkLst>
        <pc:picChg chg="mod">
          <ac:chgData name="Irina Neaga" userId="13ef5b0c-644d-4705-8b70-f94d4b718805" providerId="ADAL" clId="{C7FA5D29-9891-405F-BF4D-C0B66D23A5C2}" dt="2024-09-26T09:23:20.008" v="1" actId="14100"/>
          <ac:picMkLst>
            <pc:docMk/>
            <pc:sldMk cId="463515040" sldId="306"/>
            <ac:picMk id="10242" creationId="{00000000-0000-0000-0000-000000000000}"/>
          </ac:picMkLst>
        </pc:picChg>
      </pc:sldChg>
      <pc:sldChg chg="modSp">
        <pc:chgData name="Irina Neaga" userId="13ef5b0c-644d-4705-8b70-f94d4b718805" providerId="ADAL" clId="{C7FA5D29-9891-405F-BF4D-C0B66D23A5C2}" dt="2024-09-26T09:31:25.618" v="4" actId="14100"/>
        <pc:sldMkLst>
          <pc:docMk/>
          <pc:sldMk cId="103589994" sldId="308"/>
        </pc:sldMkLst>
        <pc:picChg chg="mod">
          <ac:chgData name="Irina Neaga" userId="13ef5b0c-644d-4705-8b70-f94d4b718805" providerId="ADAL" clId="{C7FA5D29-9891-405F-BF4D-C0B66D23A5C2}" dt="2024-09-26T09:31:25.618" v="4" actId="14100"/>
          <ac:picMkLst>
            <pc:docMk/>
            <pc:sldMk cId="103589994" sldId="308"/>
            <ac:picMk id="12291" creationId="{00000000-0000-0000-0000-000000000000}"/>
          </ac:picMkLst>
        </pc:picChg>
      </pc:sldChg>
      <pc:sldChg chg="modSp">
        <pc:chgData name="Irina Neaga" userId="13ef5b0c-644d-4705-8b70-f94d4b718805" providerId="ADAL" clId="{C7FA5D29-9891-405F-BF4D-C0B66D23A5C2}" dt="2024-09-26T09:38:02.053" v="18" actId="14100"/>
        <pc:sldMkLst>
          <pc:docMk/>
          <pc:sldMk cId="901147631" sldId="309"/>
        </pc:sldMkLst>
        <pc:picChg chg="mod">
          <ac:chgData name="Irina Neaga" userId="13ef5b0c-644d-4705-8b70-f94d4b718805" providerId="ADAL" clId="{C7FA5D29-9891-405F-BF4D-C0B66D23A5C2}" dt="2024-09-26T09:38:02.053" v="18" actId="14100"/>
          <ac:picMkLst>
            <pc:docMk/>
            <pc:sldMk cId="901147631" sldId="309"/>
            <ac:picMk id="4098" creationId="{00000000-0000-0000-0000-000000000000}"/>
          </ac:picMkLst>
        </pc:picChg>
      </pc:sldChg>
      <pc:sldChg chg="modSp">
        <pc:chgData name="Irina Neaga" userId="13ef5b0c-644d-4705-8b70-f94d4b718805" providerId="ADAL" clId="{C7FA5D29-9891-405F-BF4D-C0B66D23A5C2}" dt="2024-09-26T09:37:17.876" v="17" actId="14100"/>
        <pc:sldMkLst>
          <pc:docMk/>
          <pc:sldMk cId="3517514629" sldId="322"/>
        </pc:sldMkLst>
        <pc:picChg chg="mod">
          <ac:chgData name="Irina Neaga" userId="13ef5b0c-644d-4705-8b70-f94d4b718805" providerId="ADAL" clId="{C7FA5D29-9891-405F-BF4D-C0B66D23A5C2}" dt="2024-09-26T09:37:07.298" v="14" actId="1076"/>
          <ac:picMkLst>
            <pc:docMk/>
            <pc:sldMk cId="3517514629" sldId="322"/>
            <ac:picMk id="2050" creationId="{00000000-0000-0000-0000-000000000000}"/>
          </ac:picMkLst>
        </pc:picChg>
        <pc:picChg chg="mod">
          <ac:chgData name="Irina Neaga" userId="13ef5b0c-644d-4705-8b70-f94d4b718805" providerId="ADAL" clId="{C7FA5D29-9891-405F-BF4D-C0B66D23A5C2}" dt="2024-09-26T09:37:10.695" v="15" actId="14100"/>
          <ac:picMkLst>
            <pc:docMk/>
            <pc:sldMk cId="3517514629" sldId="322"/>
            <ac:picMk id="2052" creationId="{00000000-0000-0000-0000-000000000000}"/>
          </ac:picMkLst>
        </pc:picChg>
        <pc:picChg chg="mod">
          <ac:chgData name="Irina Neaga" userId="13ef5b0c-644d-4705-8b70-f94d4b718805" providerId="ADAL" clId="{C7FA5D29-9891-405F-BF4D-C0B66D23A5C2}" dt="2024-09-26T09:37:17.876" v="17" actId="14100"/>
          <ac:picMkLst>
            <pc:docMk/>
            <pc:sldMk cId="3517514629" sldId="322"/>
            <ac:picMk id="2053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C6A6FC-A97F-41AC-8228-79DB1F6F7F84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A51A9A-51B5-45D3-8F77-EDE54610421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474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0" y="6483350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© 2014 </a:t>
            </a:r>
            <a:r>
              <a:rPr lang="en-US" dirty="0" err="1"/>
              <a:t>Cengage</a:t>
            </a:r>
            <a:r>
              <a:rPr lang="en-US" dirty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lang="en-US" dirty="0"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1" i="0" baseline="0"/>
            </a:lvl1pPr>
            <a:lvl2pPr>
              <a:defRPr b="1" i="0" baseline="0"/>
            </a:lvl2pPr>
            <a:extLst/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4"/>
          <p:cNvSpPr txBox="1">
            <a:spLocks/>
          </p:cNvSpPr>
          <p:nvPr userDrawn="1"/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© 2015 </a:t>
            </a:r>
            <a:r>
              <a:rPr kumimoji="0" lang="en-US" sz="9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Cengage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20E8199D-348C-4FB9-B2D3-AD32AFBFD246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298A64C3-E020-4344-8C05-E26CD183FF49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DE8AD47C-ECDD-43F5-AD2C-F06ADA5C50A6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232D173C-2DFC-43FC-AC05-EFCA23190666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r>
              <a:rPr lang="en-US" dirty="0"/>
              <a:t>© 2015 </a:t>
            </a:r>
            <a:r>
              <a:rPr lang="en-US" dirty="0" err="1"/>
              <a:t>Cengage</a:t>
            </a:r>
            <a:r>
              <a:rPr lang="en-US" dirty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5FA2F3B0-5D39-4E2B-97AF-DD06CB848BBA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  <a:prstGeom prst="rect">
            <a:avLst/>
          </a:prstGeom>
        </p:spPr>
        <p:txBody>
          <a:bodyPr/>
          <a:lstStyle/>
          <a:p>
            <a:fld id="{5C2D85CB-CF3E-4510-9E21-442A51D22E7F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9DADC1C8-1E60-4143-9456-495DFC5254BC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4A76ACFD-493D-441C-AF36-ECC3766EDF19}" type="datetime1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r>
              <a:rPr lang="en-US" dirty="0"/>
              <a:t>© 2015 </a:t>
            </a:r>
            <a:r>
              <a:rPr lang="en-US" dirty="0" err="1"/>
              <a:t>Cengage</a:t>
            </a:r>
            <a:r>
              <a:rPr lang="en-US" dirty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</a:t>
            </a:fld>
            <a:endParaRPr 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16" b="-1"/>
          <a:stretch/>
        </p:blipFill>
        <p:spPr bwMode="auto">
          <a:xfrm>
            <a:off x="-25400" y="-1"/>
            <a:ext cx="9169400" cy="6863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5" t="3704" r="37394"/>
          <a:stretch/>
        </p:blipFill>
        <p:spPr bwMode="auto">
          <a:xfrm rot="16200000">
            <a:off x="-3101778" y="3101774"/>
            <a:ext cx="6863957" cy="660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214" b="22162"/>
          <a:stretch/>
        </p:blipFill>
        <p:spPr bwMode="auto">
          <a:xfrm>
            <a:off x="0" y="990600"/>
            <a:ext cx="9144000" cy="5700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2"/>
          <p:cNvSpPr txBox="1">
            <a:spLocks/>
          </p:cNvSpPr>
          <p:nvPr/>
        </p:nvSpPr>
        <p:spPr>
          <a:xfrm>
            <a:off x="457200" y="155448"/>
            <a:ext cx="8229600" cy="1252728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5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Learning</a:t>
            </a:r>
            <a:r>
              <a:rPr kumimoji="0" lang="de-DE" sz="4500" b="1" i="0" u="none" strike="noStrike" kern="120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Outcomes</a:t>
            </a:r>
            <a:endParaRPr kumimoji="0" lang="de-DE" sz="45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77699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762000" y="533400"/>
            <a:ext cx="7772400" cy="6073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988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155448"/>
            <a:ext cx="8458200" cy="125272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“Climbing Mount Sustainability”: Mission Zero</a:t>
            </a:r>
            <a:endParaRPr lang="de-DE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de-DE" dirty="0"/>
              <a:t>Mission Zero</a:t>
            </a:r>
          </a:p>
          <a:p>
            <a:pPr lvl="1"/>
            <a:r>
              <a:rPr lang="de-DE" b="0" dirty="0"/>
              <a:t>No negative social,</a:t>
            </a:r>
            <a:r>
              <a:rPr lang="en-US" b="0" dirty="0"/>
              <a:t>environmental, or economic impact by the year 2020; become a restorative business</a:t>
            </a:r>
          </a:p>
          <a:p>
            <a:r>
              <a:rPr lang="en-US" dirty="0"/>
              <a:t>Life-cycle management initiatives</a:t>
            </a:r>
          </a:p>
          <a:p>
            <a:pPr lvl="1"/>
            <a:r>
              <a:rPr lang="en-US" b="0" dirty="0"/>
              <a:t>“</a:t>
            </a:r>
            <a:r>
              <a:rPr lang="de-DE" b="0" dirty="0"/>
              <a:t>ReEntry</a:t>
            </a:r>
            <a:r>
              <a:rPr lang="en-US" b="0" dirty="0"/>
              <a:t>” (recycling)</a:t>
            </a:r>
          </a:p>
          <a:p>
            <a:pPr lvl="1"/>
            <a:r>
              <a:rPr lang="de-DE" b="0" dirty="0"/>
              <a:t>“Cool Carpet” (carbon offsetting)</a:t>
            </a:r>
          </a:p>
          <a:p>
            <a:pPr lvl="1"/>
            <a:r>
              <a:rPr lang="de-DE" b="0" dirty="0"/>
              <a:t>The „Intelliveyor“ (eco-efficiency)</a:t>
            </a:r>
          </a:p>
          <a:p>
            <a:pPr lvl="1"/>
            <a:r>
              <a:rPr lang="de-DE" b="0" dirty="0"/>
              <a:t>„Environmental Product Declaration“ (impact reporting)</a:t>
            </a:r>
            <a:endParaRPr lang="en-US" dirty="0"/>
          </a:p>
          <a:p>
            <a:r>
              <a:rPr lang="en-US" dirty="0"/>
              <a:t>Results</a:t>
            </a:r>
          </a:p>
          <a:p>
            <a:pPr lvl="1"/>
            <a:r>
              <a:rPr lang="de-DE" b="0" dirty="0"/>
              <a:t>Waste reduction </a:t>
            </a:r>
            <a:r>
              <a:rPr lang="en-US" b="0" dirty="0"/>
              <a:t>by 78 percent since 1994, reduced energy usage by 44 percent, diverted 100,000 tons of raw material from landfills, and saved $433 million in waste costs.</a:t>
            </a:r>
            <a:endParaRPr lang="en-US" dirty="0"/>
          </a:p>
          <a:p>
            <a:r>
              <a:rPr lang="en-US" dirty="0"/>
              <a:t>Discussion</a:t>
            </a:r>
          </a:p>
          <a:p>
            <a:pPr lvl="1"/>
            <a:r>
              <a:rPr lang="en-US" b="0" dirty="0"/>
              <a:t>How about the social and economic impacts?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b="0" dirty="0"/>
          </a:p>
          <a:p>
            <a:pPr lvl="1"/>
            <a:endParaRPr lang="en-US" b="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345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cap="small" dirty="0"/>
              <a:t>SUSTAINABILITY: MANAGING FOR THE TRIPLE BOTTOM LINE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7580"/>
            <a:ext cx="9144000" cy="4589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33400" y="2057400"/>
            <a:ext cx="8077200" cy="1673352"/>
          </a:xfrm>
        </p:spPr>
        <p:txBody>
          <a:bodyPr>
            <a:noAutofit/>
          </a:bodyPr>
          <a:lstStyle/>
          <a:p>
            <a:r>
              <a:rPr lang="en-US" sz="4000" cap="all" dirty="0"/>
              <a:t>ORIGINS OF BUSINESS SUSTAINABILITY</a:t>
            </a:r>
            <a:endParaRPr lang="de-DE" sz="4000" cap="al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933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Food for Thought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456" y="1600200"/>
            <a:ext cx="3612344" cy="212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881" y="3721313"/>
            <a:ext cx="3946040" cy="2754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782987"/>
            <a:ext cx="3531406" cy="4670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5182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Table 3.1 Historic Milestones in the Development of Sustainability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8382000" cy="4950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5242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800" dirty="0"/>
              <a:t>Roots: Indigenous 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The Australian </a:t>
            </a:r>
            <a:r>
              <a:rPr lang="en-US" dirty="0" err="1"/>
              <a:t>Nhunggabarra</a:t>
            </a:r>
            <a:r>
              <a:rPr lang="en-US" dirty="0"/>
              <a:t> </a:t>
            </a:r>
          </a:p>
          <a:p>
            <a:pPr lvl="1"/>
            <a:r>
              <a:rPr lang="en-US" b="0" dirty="0"/>
              <a:t>“Law stories” constituting social, economic, and ecological rules</a:t>
            </a:r>
            <a:endParaRPr lang="en-US" b="0" baseline="30000" dirty="0"/>
          </a:p>
          <a:p>
            <a:r>
              <a:rPr lang="en-US" dirty="0"/>
              <a:t>Polynesian Maori people in New Zealand</a:t>
            </a:r>
          </a:p>
          <a:p>
            <a:pPr lvl="1"/>
            <a:r>
              <a:rPr lang="en-US" b="0" dirty="0" err="1"/>
              <a:t>Kaitiakitanga</a:t>
            </a:r>
            <a:r>
              <a:rPr lang="en-US" b="0" dirty="0"/>
              <a:t> system of penalties and rewards </a:t>
            </a:r>
          </a:p>
          <a:p>
            <a:pPr lvl="1"/>
            <a:r>
              <a:rPr lang="en-US" b="0" dirty="0"/>
              <a:t>“Guardianship” realized through resource management system</a:t>
            </a:r>
          </a:p>
          <a:p>
            <a:pPr lvl="1"/>
            <a:r>
              <a:rPr lang="en-US" b="0" dirty="0"/>
              <a:t>Declaration of “</a:t>
            </a:r>
            <a:r>
              <a:rPr lang="en-US" b="0" dirty="0" err="1"/>
              <a:t>Rahui</a:t>
            </a:r>
            <a:r>
              <a:rPr lang="en-US" b="0" dirty="0"/>
              <a:t>” or untouchable, death sentence for violators</a:t>
            </a:r>
            <a:endParaRPr lang="de-DE" b="0" dirty="0"/>
          </a:p>
          <a:p>
            <a:r>
              <a:rPr lang="es-MX" dirty="0" err="1"/>
              <a:t>Easter</a:t>
            </a:r>
            <a:r>
              <a:rPr lang="es-MX" dirty="0"/>
              <a:t> </a:t>
            </a:r>
            <a:r>
              <a:rPr lang="es-MX" dirty="0" err="1"/>
              <a:t>Islands</a:t>
            </a:r>
            <a:r>
              <a:rPr lang="es-MX" dirty="0"/>
              <a:t> versus </a:t>
            </a:r>
            <a:r>
              <a:rPr lang="es-MX" dirty="0" err="1"/>
              <a:t>Tikopia</a:t>
            </a:r>
            <a:endParaRPr lang="es-MX" dirty="0"/>
          </a:p>
          <a:p>
            <a:pPr lvl="1"/>
            <a:r>
              <a:rPr lang="es-MX" b="0" dirty="0" err="1"/>
              <a:t>Overharvesting</a:t>
            </a:r>
            <a:r>
              <a:rPr lang="es-MX" b="0" dirty="0"/>
              <a:t> </a:t>
            </a:r>
            <a:r>
              <a:rPr lang="es-MX" b="0" dirty="0" err="1"/>
              <a:t>trees</a:t>
            </a:r>
            <a:r>
              <a:rPr lang="es-MX" b="0" dirty="0"/>
              <a:t> </a:t>
            </a:r>
            <a:r>
              <a:rPr lang="es-MX" b="0" dirty="0" err="1"/>
              <a:t>on</a:t>
            </a:r>
            <a:r>
              <a:rPr lang="es-MX" b="0" dirty="0"/>
              <a:t> </a:t>
            </a:r>
            <a:r>
              <a:rPr lang="es-MX" b="0" dirty="0" err="1"/>
              <a:t>the</a:t>
            </a:r>
            <a:r>
              <a:rPr lang="es-MX" b="0" dirty="0"/>
              <a:t> </a:t>
            </a:r>
            <a:r>
              <a:rPr lang="es-MX" b="0" dirty="0" err="1"/>
              <a:t>Easter</a:t>
            </a:r>
            <a:r>
              <a:rPr lang="es-MX" b="0" dirty="0"/>
              <a:t> </a:t>
            </a:r>
            <a:r>
              <a:rPr lang="es-MX" b="0" dirty="0" err="1"/>
              <a:t>Islands</a:t>
            </a:r>
            <a:endParaRPr lang="es-MX" b="0" dirty="0"/>
          </a:p>
          <a:p>
            <a:pPr lvl="2"/>
            <a:r>
              <a:rPr lang="es-MX" dirty="0" err="1"/>
              <a:t>Consequences</a:t>
            </a:r>
            <a:r>
              <a:rPr lang="es-MX" dirty="0"/>
              <a:t>: </a:t>
            </a:r>
            <a:r>
              <a:rPr lang="es-MX" dirty="0" err="1"/>
              <a:t>Soil</a:t>
            </a:r>
            <a:r>
              <a:rPr lang="es-MX" dirty="0"/>
              <a:t> and </a:t>
            </a:r>
            <a:r>
              <a:rPr lang="es-MX" dirty="0" err="1"/>
              <a:t>sweet</a:t>
            </a:r>
            <a:r>
              <a:rPr lang="es-MX" dirty="0"/>
              <a:t> </a:t>
            </a:r>
            <a:r>
              <a:rPr lang="es-MX" dirty="0" err="1"/>
              <a:t>water</a:t>
            </a:r>
            <a:r>
              <a:rPr lang="es-MX" dirty="0"/>
              <a:t> </a:t>
            </a:r>
            <a:r>
              <a:rPr lang="es-MX" dirty="0" err="1"/>
              <a:t>loss</a:t>
            </a:r>
            <a:r>
              <a:rPr lang="es-MX" dirty="0"/>
              <a:t>, </a:t>
            </a:r>
            <a:r>
              <a:rPr lang="es-MX" dirty="0" err="1"/>
              <a:t>resource</a:t>
            </a:r>
            <a:r>
              <a:rPr lang="es-MX" dirty="0"/>
              <a:t> </a:t>
            </a:r>
            <a:r>
              <a:rPr lang="es-MX" dirty="0" err="1"/>
              <a:t>wars</a:t>
            </a:r>
            <a:r>
              <a:rPr lang="es-MX" dirty="0"/>
              <a:t>, </a:t>
            </a:r>
            <a:r>
              <a:rPr lang="es-MX" dirty="0" err="1"/>
              <a:t>reduction</a:t>
            </a:r>
            <a:r>
              <a:rPr lang="es-MX" dirty="0"/>
              <a:t> </a:t>
            </a:r>
            <a:r>
              <a:rPr lang="es-MX" dirty="0" err="1"/>
              <a:t>two</a:t>
            </a:r>
            <a:r>
              <a:rPr lang="es-MX" dirty="0"/>
              <a:t> </a:t>
            </a:r>
            <a:r>
              <a:rPr lang="es-MX" dirty="0" err="1"/>
              <a:t>thirds</a:t>
            </a:r>
            <a:r>
              <a:rPr lang="es-MX" dirty="0"/>
              <a:t> </a:t>
            </a:r>
            <a:r>
              <a:rPr lang="es-MX" dirty="0" err="1"/>
              <a:t>reduction</a:t>
            </a:r>
            <a:r>
              <a:rPr lang="es-MX" dirty="0"/>
              <a:t> of </a:t>
            </a:r>
            <a:r>
              <a:rPr lang="es-MX" dirty="0" err="1"/>
              <a:t>population</a:t>
            </a:r>
            <a:r>
              <a:rPr lang="es-MX" dirty="0"/>
              <a:t> </a:t>
            </a:r>
          </a:p>
          <a:p>
            <a:pPr lvl="1"/>
            <a:r>
              <a:rPr lang="es-MX" b="0" dirty="0" err="1"/>
              <a:t>Tikopia</a:t>
            </a:r>
            <a:r>
              <a:rPr lang="es-MX" b="0" dirty="0"/>
              <a:t> hits </a:t>
            </a:r>
            <a:r>
              <a:rPr lang="es-MX" b="0" dirty="0" err="1"/>
              <a:t>resource</a:t>
            </a:r>
            <a:r>
              <a:rPr lang="es-MX" b="0" dirty="0"/>
              <a:t> </a:t>
            </a:r>
            <a:r>
              <a:rPr lang="es-MX" b="0" dirty="0" err="1"/>
              <a:t>limits</a:t>
            </a:r>
            <a:endParaRPr lang="es-MX" b="0" dirty="0"/>
          </a:p>
          <a:p>
            <a:pPr lvl="2"/>
            <a:r>
              <a:rPr lang="es-MX" dirty="0"/>
              <a:t> </a:t>
            </a:r>
            <a:r>
              <a:rPr lang="es-MX" dirty="0" err="1"/>
              <a:t>Consequences</a:t>
            </a:r>
            <a:r>
              <a:rPr lang="es-MX" dirty="0"/>
              <a:t>: </a:t>
            </a:r>
            <a:r>
              <a:rPr lang="es-MX" dirty="0" err="1"/>
              <a:t>Practices</a:t>
            </a:r>
            <a:r>
              <a:rPr lang="es-MX" dirty="0"/>
              <a:t> </a:t>
            </a:r>
            <a:r>
              <a:rPr lang="es-MX" dirty="0" err="1"/>
              <a:t>sustainable</a:t>
            </a:r>
            <a:r>
              <a:rPr lang="es-MX" dirty="0"/>
              <a:t> </a:t>
            </a:r>
            <a:r>
              <a:rPr lang="es-MX" dirty="0" err="1"/>
              <a:t>agriculture</a:t>
            </a:r>
            <a:r>
              <a:rPr lang="es-MX" dirty="0"/>
              <a:t>, </a:t>
            </a:r>
            <a:r>
              <a:rPr lang="es-MX" dirty="0" err="1"/>
              <a:t>take</a:t>
            </a:r>
            <a:r>
              <a:rPr lang="es-MX" dirty="0"/>
              <a:t> </a:t>
            </a:r>
            <a:r>
              <a:rPr lang="es-MX" dirty="0" err="1"/>
              <a:t>measures</a:t>
            </a:r>
            <a:r>
              <a:rPr lang="es-MX" dirty="0"/>
              <a:t> </a:t>
            </a:r>
            <a:r>
              <a:rPr lang="es-MX" dirty="0" err="1"/>
              <a:t>to</a:t>
            </a:r>
            <a:r>
              <a:rPr lang="es-MX" dirty="0"/>
              <a:t> control human </a:t>
            </a:r>
            <a:r>
              <a:rPr lang="es-MX" dirty="0" err="1"/>
              <a:t>population</a:t>
            </a:r>
            <a:r>
              <a:rPr lang="es-MX" dirty="0"/>
              <a:t>, and </a:t>
            </a:r>
            <a:r>
              <a:rPr lang="es-MX" dirty="0" err="1"/>
              <a:t>species</a:t>
            </a:r>
            <a:r>
              <a:rPr lang="es-MX" dirty="0"/>
              <a:t> </a:t>
            </a:r>
            <a:r>
              <a:rPr lang="es-MX" dirty="0" err="1"/>
              <a:t>affecting</a:t>
            </a:r>
            <a:r>
              <a:rPr lang="es-MX" dirty="0"/>
              <a:t> </a:t>
            </a:r>
            <a:r>
              <a:rPr lang="es-MX" dirty="0" err="1"/>
              <a:t>the</a:t>
            </a:r>
            <a:r>
              <a:rPr lang="es-MX" dirty="0"/>
              <a:t> </a:t>
            </a:r>
            <a:r>
              <a:rPr lang="es-MX" dirty="0" err="1"/>
              <a:t>ecosystem</a:t>
            </a:r>
            <a:r>
              <a:rPr lang="es-MX" dirty="0"/>
              <a:t> (</a:t>
            </a:r>
            <a:r>
              <a:rPr lang="es-MX" dirty="0" err="1"/>
              <a:t>pigs</a:t>
            </a:r>
            <a:r>
              <a:rPr lang="es-MX" dirty="0"/>
              <a:t>).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864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Historical Beginnings of Unsustainability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s-MX" dirty="0" err="1"/>
              <a:t>Age</a:t>
            </a:r>
            <a:r>
              <a:rPr lang="es-MX" dirty="0"/>
              <a:t> of </a:t>
            </a:r>
            <a:r>
              <a:rPr lang="es-MX" dirty="0" err="1"/>
              <a:t>discovery</a:t>
            </a:r>
            <a:r>
              <a:rPr lang="es-MX" dirty="0"/>
              <a:t> and </a:t>
            </a:r>
            <a:r>
              <a:rPr lang="es-MX" dirty="0" err="1"/>
              <a:t>colonialism</a:t>
            </a:r>
            <a:endParaRPr lang="en-US" dirty="0">
              <a:latin typeface="Calibri"/>
              <a:cs typeface="Times New Roman"/>
            </a:endParaRPr>
          </a:p>
          <a:p>
            <a:pPr lvl="1"/>
            <a:r>
              <a:rPr lang="en-US" b="0" dirty="0">
                <a:latin typeface="Calibri"/>
                <a:ea typeface="Times New Roman"/>
                <a:cs typeface="Times New Roman"/>
              </a:rPr>
              <a:t>North-south divide</a:t>
            </a:r>
          </a:p>
          <a:p>
            <a:pPr lvl="1"/>
            <a:r>
              <a:rPr lang="en-US" b="0" dirty="0">
                <a:latin typeface="Calibri"/>
                <a:ea typeface="Times New Roman"/>
                <a:cs typeface="Times New Roman"/>
              </a:rPr>
              <a:t>“Outsourcing” of resource limitations</a:t>
            </a:r>
          </a:p>
          <a:p>
            <a:r>
              <a:rPr lang="en-US" dirty="0">
                <a:latin typeface="Calibri"/>
                <a:ea typeface="Times New Roman"/>
                <a:cs typeface="Times New Roman"/>
              </a:rPr>
              <a:t>First industrial revolution</a:t>
            </a:r>
          </a:p>
          <a:p>
            <a:pPr lvl="1"/>
            <a:r>
              <a:rPr lang="en-US" b="0" dirty="0">
                <a:latin typeface="Calibri"/>
                <a:ea typeface="Times New Roman"/>
                <a:cs typeface="Times New Roman"/>
              </a:rPr>
              <a:t>Factories</a:t>
            </a:r>
          </a:p>
          <a:p>
            <a:pPr lvl="1"/>
            <a:r>
              <a:rPr lang="en-US" b="0" dirty="0">
                <a:latin typeface="Calibri"/>
                <a:ea typeface="Times New Roman"/>
                <a:cs typeface="Times New Roman"/>
              </a:rPr>
              <a:t>Population explosion</a:t>
            </a:r>
          </a:p>
          <a:p>
            <a:r>
              <a:rPr lang="en-US" dirty="0">
                <a:latin typeface="Calibri"/>
                <a:ea typeface="Times New Roman"/>
                <a:cs typeface="Times New Roman"/>
              </a:rPr>
              <a:t>Second industrial revolution</a:t>
            </a:r>
          </a:p>
          <a:p>
            <a:pPr lvl="1"/>
            <a:r>
              <a:rPr lang="en-US" b="0" dirty="0">
                <a:latin typeface="Calibri"/>
                <a:ea typeface="Times New Roman"/>
                <a:cs typeface="Times New Roman"/>
              </a:rPr>
              <a:t>Petroleum-based production</a:t>
            </a:r>
          </a:p>
          <a:p>
            <a:pPr lvl="1"/>
            <a:r>
              <a:rPr lang="en-US" b="0" dirty="0">
                <a:latin typeface="Calibri"/>
                <a:ea typeface="Times New Roman"/>
                <a:cs typeface="Times New Roman"/>
              </a:rPr>
              <a:t>Dependence on fossil fuels</a:t>
            </a:r>
            <a:endParaRPr lang="en-US" dirty="0">
              <a:latin typeface="Calibri"/>
              <a:ea typeface="Times New Roman"/>
              <a:cs typeface="Times New Roman"/>
            </a:endParaRPr>
          </a:p>
          <a:p>
            <a:r>
              <a:rPr lang="en-US" dirty="0">
                <a:latin typeface="Calibri"/>
                <a:ea typeface="Times New Roman"/>
                <a:cs typeface="Times New Roman"/>
              </a:rPr>
              <a:t>Green revolution</a:t>
            </a:r>
          </a:p>
          <a:p>
            <a:pPr lvl="1"/>
            <a:r>
              <a:rPr lang="en-US" b="0" dirty="0">
                <a:latin typeface="Calibri"/>
                <a:ea typeface="Times New Roman"/>
                <a:cs typeface="Times New Roman"/>
              </a:rPr>
              <a:t>Monoculture, chemical fertilizers, and pesticides</a:t>
            </a:r>
            <a:endParaRPr lang="de-DE" b="0" dirty="0">
              <a:latin typeface="Calibri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862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Theoretical Advances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/>
              <a:t>Warnings</a:t>
            </a:r>
          </a:p>
          <a:p>
            <a:pPr lvl="1"/>
            <a:r>
              <a:rPr lang="de-DE" b="0" dirty="0"/>
              <a:t>Malthus versus Condorcet, Cree-Prophecy, The Limits to Growth, </a:t>
            </a:r>
            <a:r>
              <a:rPr lang="es-MX" b="0" dirty="0" err="1"/>
              <a:t>Silent</a:t>
            </a:r>
            <a:r>
              <a:rPr lang="es-MX" b="0" dirty="0"/>
              <a:t> Spring</a:t>
            </a:r>
          </a:p>
          <a:p>
            <a:r>
              <a:rPr lang="es-MX" dirty="0" err="1"/>
              <a:t>Concepts</a:t>
            </a:r>
            <a:endParaRPr lang="es-MX" dirty="0"/>
          </a:p>
          <a:p>
            <a:pPr lvl="1"/>
            <a:r>
              <a:rPr lang="es-MX" b="0" dirty="0" err="1"/>
              <a:t>Ecology</a:t>
            </a:r>
            <a:r>
              <a:rPr lang="es-MX" b="0" dirty="0"/>
              <a:t>, </a:t>
            </a:r>
            <a:r>
              <a:rPr lang="es-MX" b="0" dirty="0" err="1"/>
              <a:t>external</a:t>
            </a:r>
            <a:r>
              <a:rPr lang="es-MX" b="0" dirty="0"/>
              <a:t> </a:t>
            </a:r>
            <a:r>
              <a:rPr lang="es-MX" b="0" dirty="0" err="1"/>
              <a:t>effects</a:t>
            </a:r>
            <a:r>
              <a:rPr lang="es-MX" b="0" dirty="0"/>
              <a:t> and social </a:t>
            </a:r>
            <a:r>
              <a:rPr lang="es-MX" b="0" dirty="0" err="1"/>
              <a:t>costs</a:t>
            </a:r>
            <a:r>
              <a:rPr lang="es-MX" b="0" dirty="0"/>
              <a:t>, </a:t>
            </a:r>
            <a:r>
              <a:rPr lang="es-MX" b="0" dirty="0" err="1"/>
              <a:t>sustainable</a:t>
            </a:r>
            <a:r>
              <a:rPr lang="es-MX" b="0" dirty="0"/>
              <a:t> </a:t>
            </a:r>
            <a:r>
              <a:rPr lang="es-MX" b="0" dirty="0" err="1"/>
              <a:t>development</a:t>
            </a:r>
            <a:endParaRPr lang="es-MX" b="0" dirty="0"/>
          </a:p>
          <a:p>
            <a:r>
              <a:rPr lang="es-MX" dirty="0"/>
              <a:t>Management </a:t>
            </a:r>
            <a:r>
              <a:rPr lang="es-MX" dirty="0" err="1"/>
              <a:t>tools</a:t>
            </a:r>
            <a:endParaRPr lang="es-MX" dirty="0"/>
          </a:p>
          <a:p>
            <a:pPr lvl="1"/>
            <a:r>
              <a:rPr lang="es-MX" b="0" dirty="0" err="1"/>
              <a:t>Life-cycle</a:t>
            </a:r>
            <a:r>
              <a:rPr lang="es-MX" b="0" dirty="0"/>
              <a:t> </a:t>
            </a:r>
            <a:r>
              <a:rPr lang="es-MX" b="0" dirty="0" err="1"/>
              <a:t>assessment</a:t>
            </a:r>
            <a:r>
              <a:rPr lang="es-MX" b="0" dirty="0"/>
              <a:t>, triple </a:t>
            </a:r>
            <a:r>
              <a:rPr lang="es-MX" b="0" dirty="0" err="1"/>
              <a:t>bottom</a:t>
            </a:r>
            <a:r>
              <a:rPr lang="es-MX" b="0" dirty="0"/>
              <a:t> line, </a:t>
            </a:r>
            <a:r>
              <a:rPr lang="es-MX" b="0" dirty="0" err="1"/>
              <a:t>cradle-to-cradle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590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/>
              <a:t>Figure 3.2 Figure </a:t>
            </a:r>
            <a:r>
              <a:rPr lang="es-MX" dirty="0" err="1"/>
              <a:t>heads</a:t>
            </a:r>
            <a:r>
              <a:rPr lang="es-MX" dirty="0"/>
              <a:t> and Central Ideas of </a:t>
            </a:r>
            <a:r>
              <a:rPr lang="es-MX" dirty="0" err="1"/>
              <a:t>Sustainability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00199"/>
            <a:ext cx="8785860" cy="4876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0520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Institutionalization of 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981200"/>
            <a:ext cx="8610600" cy="3787409"/>
          </a:xfrm>
        </p:spPr>
        <p:txBody>
          <a:bodyPr>
            <a:normAutofit/>
          </a:bodyPr>
          <a:lstStyle/>
          <a:p>
            <a:r>
              <a:rPr lang="es-MX" sz="2800" dirty="0"/>
              <a:t>Conference </a:t>
            </a:r>
            <a:r>
              <a:rPr lang="es-MX" sz="2800" dirty="0" err="1"/>
              <a:t>on</a:t>
            </a:r>
            <a:r>
              <a:rPr lang="es-MX" sz="2800" dirty="0"/>
              <a:t> </a:t>
            </a:r>
            <a:r>
              <a:rPr lang="es-MX" sz="2800" dirty="0" err="1"/>
              <a:t>the</a:t>
            </a:r>
            <a:r>
              <a:rPr lang="es-MX" sz="2800" dirty="0"/>
              <a:t> Human </a:t>
            </a:r>
            <a:r>
              <a:rPr lang="es-MX" sz="2800" dirty="0" err="1"/>
              <a:t>Environment</a:t>
            </a:r>
            <a:r>
              <a:rPr lang="es-MX" sz="2800" dirty="0"/>
              <a:t> (UNCHE) 1972</a:t>
            </a:r>
          </a:p>
          <a:p>
            <a:r>
              <a:rPr lang="es-MX" sz="2800" dirty="0"/>
              <a:t>Rio </a:t>
            </a:r>
            <a:r>
              <a:rPr lang="es-MX" sz="2800" dirty="0" err="1"/>
              <a:t>Earth</a:t>
            </a:r>
            <a:r>
              <a:rPr lang="es-MX" sz="2800" dirty="0"/>
              <a:t> Summit, 1992</a:t>
            </a:r>
          </a:p>
          <a:p>
            <a:r>
              <a:rPr lang="es-MX" sz="2800" dirty="0" err="1"/>
              <a:t>Kyoto</a:t>
            </a:r>
            <a:r>
              <a:rPr lang="es-MX" sz="2800" dirty="0"/>
              <a:t> </a:t>
            </a:r>
            <a:r>
              <a:rPr lang="es-MX" sz="2800" dirty="0" err="1"/>
              <a:t>Protocol</a:t>
            </a:r>
            <a:r>
              <a:rPr lang="es-MX" sz="2800" dirty="0"/>
              <a:t>, 1997</a:t>
            </a:r>
          </a:p>
          <a:p>
            <a:r>
              <a:rPr lang="es-MX" sz="2800" dirty="0" err="1"/>
              <a:t>World</a:t>
            </a:r>
            <a:r>
              <a:rPr lang="es-MX" sz="2800" dirty="0"/>
              <a:t> Business Council </a:t>
            </a:r>
            <a:r>
              <a:rPr lang="es-MX" sz="2800" dirty="0" err="1"/>
              <a:t>for</a:t>
            </a:r>
            <a:r>
              <a:rPr lang="es-MX" sz="2800" dirty="0"/>
              <a:t> </a:t>
            </a:r>
            <a:r>
              <a:rPr lang="es-MX" sz="2800" dirty="0" err="1"/>
              <a:t>Sustainable</a:t>
            </a:r>
            <a:r>
              <a:rPr lang="es-MX" sz="2800" dirty="0"/>
              <a:t> </a:t>
            </a:r>
            <a:r>
              <a:rPr lang="es-MX" sz="2800" dirty="0" err="1"/>
              <a:t>Development</a:t>
            </a:r>
            <a:r>
              <a:rPr lang="es-MX" sz="2800" dirty="0"/>
              <a:t> (WBCSD), 1990</a:t>
            </a:r>
          </a:p>
          <a:p>
            <a:r>
              <a:rPr lang="es-MX" sz="2800" dirty="0"/>
              <a:t>Global </a:t>
            </a:r>
            <a:r>
              <a:rPr lang="es-MX" sz="2800" dirty="0" err="1"/>
              <a:t>Reporting</a:t>
            </a:r>
            <a:r>
              <a:rPr lang="es-MX" sz="2800" dirty="0"/>
              <a:t> </a:t>
            </a:r>
            <a:r>
              <a:rPr lang="es-MX" sz="2800" dirty="0" err="1"/>
              <a:t>Initiative</a:t>
            </a:r>
            <a:r>
              <a:rPr lang="es-MX" sz="2800" dirty="0"/>
              <a:t> (GRI), 1999</a:t>
            </a:r>
          </a:p>
          <a:p>
            <a:r>
              <a:rPr lang="es-MX" sz="2800" dirty="0" err="1"/>
              <a:t>Milennium</a:t>
            </a:r>
            <a:r>
              <a:rPr lang="es-MX" sz="2800" dirty="0"/>
              <a:t> </a:t>
            </a:r>
            <a:r>
              <a:rPr lang="es-MX" sz="2800" dirty="0" err="1"/>
              <a:t>Development</a:t>
            </a:r>
            <a:r>
              <a:rPr lang="es-MX" sz="2800" dirty="0"/>
              <a:t> </a:t>
            </a:r>
            <a:r>
              <a:rPr lang="es-MX" sz="2800" dirty="0" err="1"/>
              <a:t>Goals</a:t>
            </a:r>
            <a:r>
              <a:rPr lang="es-MX" sz="2800" dirty="0"/>
              <a:t> (MDG), 2005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558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Status Quo and the Future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/>
              <a:t>Human Footprint </a:t>
            </a:r>
          </a:p>
          <a:p>
            <a:pPr lvl="1"/>
            <a:r>
              <a:rPr lang="de-DE" b="0" dirty="0"/>
              <a:t>In 1975: 1 Earth (=sustainable)</a:t>
            </a:r>
          </a:p>
          <a:p>
            <a:pPr lvl="1"/>
            <a:r>
              <a:rPr lang="de-DE" b="0" dirty="0"/>
              <a:t>In 2010: 1,5 Earths (=unsustainable)</a:t>
            </a:r>
          </a:p>
          <a:p>
            <a:r>
              <a:rPr lang="de-DE" dirty="0"/>
              <a:t>World population growth</a:t>
            </a:r>
          </a:p>
          <a:p>
            <a:pPr lvl="1"/>
            <a:r>
              <a:rPr lang="de-DE" b="0" dirty="0"/>
              <a:t>In 2011: 7 Billion people</a:t>
            </a:r>
          </a:p>
          <a:p>
            <a:pPr lvl="1"/>
            <a:r>
              <a:rPr lang="de-DE" b="0" dirty="0"/>
              <a:t>In 2050: 9 Billion people</a:t>
            </a:r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417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/>
              <a:t>Global </a:t>
            </a:r>
            <a:r>
              <a:rPr lang="es-MX" dirty="0" err="1"/>
              <a:t>Development</a:t>
            </a:r>
            <a:r>
              <a:rPr lang="es-MX" dirty="0"/>
              <a:t> </a:t>
            </a:r>
            <a:r>
              <a:rPr lang="es-MX" dirty="0" err="1"/>
              <a:t>Scenarios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i="1" dirty="0"/>
              <a:t>Scenario 1:</a:t>
            </a:r>
            <a:r>
              <a:rPr lang="en-US" dirty="0"/>
              <a:t> </a:t>
            </a:r>
            <a:r>
              <a:rPr lang="en-US" b="0" dirty="0"/>
              <a:t>Society and environment win</a:t>
            </a:r>
            <a:endParaRPr lang="de-DE" b="0" dirty="0"/>
          </a:p>
          <a:p>
            <a:pPr lvl="0"/>
            <a:r>
              <a:rPr lang="en-US" i="1" dirty="0"/>
              <a:t>Scenario 2:</a:t>
            </a:r>
            <a:r>
              <a:rPr lang="en-US" dirty="0"/>
              <a:t> </a:t>
            </a:r>
            <a:r>
              <a:rPr lang="en-US" b="0" dirty="0"/>
              <a:t>Society wins and environment loses</a:t>
            </a:r>
          </a:p>
          <a:p>
            <a:pPr lvl="0"/>
            <a:r>
              <a:rPr lang="en-US" i="1" dirty="0"/>
              <a:t>Scenario 3:</a:t>
            </a:r>
            <a:r>
              <a:rPr lang="en-US" dirty="0"/>
              <a:t> </a:t>
            </a:r>
            <a:r>
              <a:rPr lang="en-US" b="0" dirty="0"/>
              <a:t>Society loses and environment wins</a:t>
            </a:r>
          </a:p>
          <a:p>
            <a:pPr lvl="0"/>
            <a:r>
              <a:rPr lang="en-US" i="1" dirty="0"/>
              <a:t>Scenario 4:</a:t>
            </a:r>
            <a:r>
              <a:rPr lang="en-US" dirty="0"/>
              <a:t> </a:t>
            </a:r>
            <a:r>
              <a:rPr lang="en-US" b="0" dirty="0"/>
              <a:t>Society and environment lose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1935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09600" y="1828800"/>
            <a:ext cx="8077200" cy="1673352"/>
          </a:xfrm>
        </p:spPr>
        <p:txBody>
          <a:bodyPr>
            <a:noAutofit/>
          </a:bodyPr>
          <a:lstStyle/>
          <a:p>
            <a:r>
              <a:rPr lang="en-US" sz="4000" cap="all" dirty="0"/>
              <a:t>CONCEPTS OF SUSTAINABILITY</a:t>
            </a:r>
            <a:endParaRPr lang="de-DE" sz="4000" cap="al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933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438" y="1540420"/>
            <a:ext cx="3384563" cy="1577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" y="4407374"/>
            <a:ext cx="3352800" cy="1521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83841"/>
            <a:ext cx="3333750" cy="17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960" y="1905000"/>
            <a:ext cx="3618240" cy="3849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Food for Thought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419" y="3078278"/>
            <a:ext cx="3718381" cy="3454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1793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/>
              <a:t>Defining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Sustainable development is a development that meets the needs of the present, without compromising the needs of future generations. </a:t>
            </a:r>
            <a:endParaRPr lang="de-DE" dirty="0"/>
          </a:p>
          <a:p>
            <a:pPr lvl="1"/>
            <a:r>
              <a:rPr lang="es-MX" b="0" dirty="0" err="1"/>
              <a:t>Intergenerational</a:t>
            </a:r>
            <a:r>
              <a:rPr lang="es-MX" b="0" dirty="0"/>
              <a:t> </a:t>
            </a:r>
            <a:r>
              <a:rPr lang="es-MX" b="0" dirty="0" err="1"/>
              <a:t>justice</a:t>
            </a:r>
            <a:r>
              <a:rPr lang="es-MX" b="0" dirty="0"/>
              <a:t> </a:t>
            </a:r>
            <a:r>
              <a:rPr lang="es-MX" b="0" dirty="0" err="1"/>
              <a:t>means</a:t>
            </a:r>
            <a:r>
              <a:rPr lang="es-MX" b="0" dirty="0"/>
              <a:t> </a:t>
            </a:r>
            <a:r>
              <a:rPr lang="es-MX" b="0" dirty="0" err="1"/>
              <a:t>that</a:t>
            </a:r>
            <a:r>
              <a:rPr lang="es-MX" b="0" dirty="0"/>
              <a:t> </a:t>
            </a:r>
            <a:r>
              <a:rPr lang="es-MX" b="0" dirty="0" err="1"/>
              <a:t>what</a:t>
            </a:r>
            <a:r>
              <a:rPr lang="es-MX" b="0" dirty="0"/>
              <a:t> </a:t>
            </a:r>
            <a:r>
              <a:rPr lang="es-MX" b="0" dirty="0" err="1"/>
              <a:t>we</a:t>
            </a:r>
            <a:r>
              <a:rPr lang="es-MX" b="0" dirty="0"/>
              <a:t> do </a:t>
            </a:r>
            <a:r>
              <a:rPr lang="es-MX" b="0" dirty="0" err="1"/>
              <a:t>today</a:t>
            </a:r>
            <a:r>
              <a:rPr lang="es-MX" b="0" dirty="0"/>
              <a:t> </a:t>
            </a:r>
            <a:r>
              <a:rPr lang="es-MX" b="0" dirty="0" err="1"/>
              <a:t>must</a:t>
            </a:r>
            <a:r>
              <a:rPr lang="es-MX" b="0" dirty="0"/>
              <a:t> </a:t>
            </a:r>
            <a:r>
              <a:rPr lang="es-MX" b="0" dirty="0" err="1"/>
              <a:t>both</a:t>
            </a:r>
            <a:r>
              <a:rPr lang="es-MX" b="0" dirty="0"/>
              <a:t> </a:t>
            </a:r>
            <a:r>
              <a:rPr lang="es-MX" b="0" dirty="0" err="1"/>
              <a:t>meet</a:t>
            </a:r>
            <a:r>
              <a:rPr lang="es-MX" b="0" dirty="0"/>
              <a:t> </a:t>
            </a:r>
            <a:r>
              <a:rPr lang="es-MX" b="0" dirty="0" err="1"/>
              <a:t>our</a:t>
            </a:r>
            <a:r>
              <a:rPr lang="es-MX" b="0" dirty="0"/>
              <a:t> </a:t>
            </a:r>
            <a:r>
              <a:rPr lang="es-MX" b="0" dirty="0" err="1"/>
              <a:t>needs</a:t>
            </a:r>
            <a:r>
              <a:rPr lang="es-MX" b="0" dirty="0"/>
              <a:t> and </a:t>
            </a:r>
            <a:r>
              <a:rPr lang="es-MX" b="0" dirty="0" err="1"/>
              <a:t>not</a:t>
            </a:r>
            <a:r>
              <a:rPr lang="es-MX" b="0" dirty="0"/>
              <a:t> </a:t>
            </a:r>
            <a:r>
              <a:rPr lang="es-MX" b="0" dirty="0" err="1"/>
              <a:t>interfere</a:t>
            </a:r>
            <a:r>
              <a:rPr lang="es-MX" b="0" dirty="0"/>
              <a:t> </a:t>
            </a:r>
            <a:r>
              <a:rPr lang="es-MX" b="0" dirty="0" err="1"/>
              <a:t>with</a:t>
            </a:r>
            <a:r>
              <a:rPr lang="es-MX" b="0" dirty="0"/>
              <a:t> </a:t>
            </a:r>
            <a:r>
              <a:rPr lang="es-MX" b="0" dirty="0" err="1"/>
              <a:t>the</a:t>
            </a:r>
            <a:r>
              <a:rPr lang="es-MX" b="0" dirty="0"/>
              <a:t> </a:t>
            </a:r>
            <a:r>
              <a:rPr lang="es-MX" b="0" dirty="0" err="1"/>
              <a:t>needs</a:t>
            </a:r>
            <a:r>
              <a:rPr lang="es-MX" b="0" dirty="0"/>
              <a:t> of </a:t>
            </a:r>
            <a:r>
              <a:rPr lang="es-MX" b="0" dirty="0" err="1"/>
              <a:t>coming</a:t>
            </a:r>
            <a:r>
              <a:rPr lang="es-MX" b="0" dirty="0"/>
              <a:t> </a:t>
            </a:r>
            <a:r>
              <a:rPr lang="es-MX" b="0" dirty="0" err="1"/>
              <a:t>generations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534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Figure 3.3 Models of the Three Dimensions of Sustainable Development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" y="1600200"/>
            <a:ext cx="8994359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48597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/>
              <a:t>Three</a:t>
            </a:r>
            <a:r>
              <a:rPr lang="es-MX" dirty="0"/>
              <a:t> </a:t>
            </a:r>
            <a:r>
              <a:rPr lang="es-MX" dirty="0" err="1"/>
              <a:t>Types</a:t>
            </a:r>
            <a:r>
              <a:rPr lang="es-MX" dirty="0"/>
              <a:t> of Capital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Social capital </a:t>
            </a:r>
          </a:p>
          <a:p>
            <a:pPr lvl="1"/>
            <a:r>
              <a:rPr lang="en-US" b="0" dirty="0"/>
              <a:t>is any qualitative value directly embodied in human beings. </a:t>
            </a:r>
          </a:p>
          <a:p>
            <a:r>
              <a:rPr lang="en-US" dirty="0"/>
              <a:t>Environmental capital </a:t>
            </a:r>
          </a:p>
          <a:p>
            <a:pPr lvl="1"/>
            <a:r>
              <a:rPr lang="en-US" b="0" dirty="0"/>
              <a:t>(often called natural capital) quantitatively comprises the amount of both renewable and nonrenewable natural resources. </a:t>
            </a:r>
            <a:endParaRPr lang="de-DE" b="0" dirty="0"/>
          </a:p>
          <a:p>
            <a:r>
              <a:rPr lang="en-US" dirty="0"/>
              <a:t>Economic capital </a:t>
            </a:r>
          </a:p>
          <a:p>
            <a:pPr lvl="1"/>
            <a:r>
              <a:rPr lang="en-US" b="0" dirty="0"/>
              <a:t>is expressed in monetary terms. </a:t>
            </a:r>
            <a:endParaRPr lang="de-DE" b="0" dirty="0"/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846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 err="1"/>
              <a:t>Weak</a:t>
            </a:r>
            <a:r>
              <a:rPr lang="es-MX" dirty="0"/>
              <a:t> versus </a:t>
            </a:r>
            <a:r>
              <a:rPr lang="es-MX" dirty="0" err="1"/>
              <a:t>Strong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r>
              <a:rPr lang="es-MX" dirty="0"/>
              <a:t> 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s-MX" dirty="0" err="1"/>
              <a:t>Weak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r>
              <a:rPr lang="es-MX" dirty="0"/>
              <a:t> </a:t>
            </a:r>
          </a:p>
          <a:p>
            <a:pPr lvl="1"/>
            <a:r>
              <a:rPr lang="en-US" b="0" dirty="0"/>
              <a:t>is a conformist, conservative, and uncritical approach to sustainable development. </a:t>
            </a:r>
            <a:endParaRPr lang="de-DE" b="0" dirty="0"/>
          </a:p>
          <a:p>
            <a:pPr lvl="0"/>
            <a:r>
              <a:rPr lang="es-MX" dirty="0" err="1"/>
              <a:t>Strong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endParaRPr lang="es-MX" dirty="0"/>
          </a:p>
          <a:p>
            <a:pPr lvl="1"/>
            <a:r>
              <a:rPr lang="es-MX" b="0" dirty="0" err="1"/>
              <a:t>takes</a:t>
            </a:r>
            <a:r>
              <a:rPr lang="es-MX" b="0" dirty="0"/>
              <a:t> </a:t>
            </a:r>
            <a:r>
              <a:rPr lang="es-MX" b="0" dirty="0" err="1"/>
              <a:t>unconventional</a:t>
            </a:r>
            <a:r>
              <a:rPr lang="es-MX" b="0" dirty="0"/>
              <a:t> </a:t>
            </a:r>
            <a:r>
              <a:rPr lang="es-MX" b="0" dirty="0" err="1"/>
              <a:t>stances</a:t>
            </a:r>
            <a:r>
              <a:rPr lang="es-MX" b="0" dirty="0"/>
              <a:t> and </a:t>
            </a:r>
            <a:r>
              <a:rPr lang="es-MX" b="0" dirty="0" err="1"/>
              <a:t>approaches</a:t>
            </a:r>
            <a:r>
              <a:rPr lang="es-MX" b="0" dirty="0"/>
              <a:t> </a:t>
            </a:r>
            <a:r>
              <a:rPr lang="es-MX" b="0" dirty="0" err="1"/>
              <a:t>to</a:t>
            </a:r>
            <a:r>
              <a:rPr lang="es-MX" b="0" dirty="0"/>
              <a:t> </a:t>
            </a:r>
            <a:r>
              <a:rPr lang="es-MX" b="0" dirty="0" err="1"/>
              <a:t>criticize</a:t>
            </a:r>
            <a:r>
              <a:rPr lang="es-MX" b="0" dirty="0"/>
              <a:t>, </a:t>
            </a:r>
            <a:r>
              <a:rPr lang="es-MX" b="0" dirty="0" err="1"/>
              <a:t>challenge</a:t>
            </a:r>
            <a:r>
              <a:rPr lang="es-MX" b="0" dirty="0"/>
              <a:t>, and </a:t>
            </a:r>
            <a:r>
              <a:rPr lang="es-MX" b="0" dirty="0" err="1"/>
              <a:t>change</a:t>
            </a:r>
            <a:r>
              <a:rPr lang="es-MX" b="0" dirty="0"/>
              <a:t> </a:t>
            </a:r>
            <a:r>
              <a:rPr lang="es-MX" b="0" dirty="0" err="1"/>
              <a:t>existing</a:t>
            </a:r>
            <a:r>
              <a:rPr lang="es-MX" b="0" dirty="0"/>
              <a:t> </a:t>
            </a:r>
            <a:r>
              <a:rPr lang="es-MX" b="0" dirty="0" err="1"/>
              <a:t>beliefs</a:t>
            </a:r>
            <a:r>
              <a:rPr lang="es-MX" b="0" dirty="0"/>
              <a:t> and </a:t>
            </a:r>
            <a:r>
              <a:rPr lang="es-MX" b="0" dirty="0" err="1"/>
              <a:t>structures</a:t>
            </a:r>
            <a:r>
              <a:rPr lang="es-MX" b="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0001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 err="1"/>
              <a:t>Weak</a:t>
            </a:r>
            <a:r>
              <a:rPr lang="es-MX" dirty="0"/>
              <a:t> versus </a:t>
            </a:r>
            <a:r>
              <a:rPr lang="es-MX" dirty="0" err="1"/>
              <a:t>Strong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r>
              <a:rPr lang="es-MX" dirty="0"/>
              <a:t> </a:t>
            </a:r>
            <a:endParaRPr lang="de-DE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MX" dirty="0" err="1"/>
              <a:t>Weak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endParaRPr lang="es-MX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Fragmentation</a:t>
            </a:r>
          </a:p>
          <a:p>
            <a:r>
              <a:rPr lang="en-US" dirty="0"/>
              <a:t>Substitution</a:t>
            </a:r>
            <a:endParaRPr lang="de-DE" dirty="0"/>
          </a:p>
          <a:p>
            <a:r>
              <a:rPr lang="en-US" dirty="0"/>
              <a:t>Status quo</a:t>
            </a:r>
            <a:endParaRPr lang="de-DE" dirty="0"/>
          </a:p>
          <a:p>
            <a:r>
              <a:rPr lang="es-MX" dirty="0"/>
              <a:t>Masters</a:t>
            </a:r>
            <a:endParaRPr lang="de-DE" dirty="0"/>
          </a:p>
          <a:p>
            <a:endParaRPr lang="de-DE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s-MX" dirty="0" err="1"/>
              <a:t>Strong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endParaRPr lang="es-MX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Holism</a:t>
            </a:r>
          </a:p>
          <a:p>
            <a:r>
              <a:rPr lang="en-US" dirty="0"/>
              <a:t>Complementation</a:t>
            </a:r>
          </a:p>
          <a:p>
            <a:r>
              <a:rPr lang="en-US" dirty="0"/>
              <a:t>Change</a:t>
            </a:r>
          </a:p>
          <a:p>
            <a:r>
              <a:rPr lang="es-MX" dirty="0" err="1"/>
              <a:t>Equals</a:t>
            </a:r>
            <a:endParaRPr lang="en-US" dirty="0"/>
          </a:p>
          <a:p>
            <a:pPr lvl="1"/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934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3.4 Weak and Strong Sustainability Approaches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600199"/>
            <a:ext cx="6324600" cy="48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82765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/>
              <a:t>Interpreting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Process or outcome</a:t>
            </a:r>
          </a:p>
          <a:p>
            <a:pPr lvl="0"/>
            <a:r>
              <a:rPr lang="en-US" dirty="0"/>
              <a:t>Intergenerational or </a:t>
            </a:r>
            <a:r>
              <a:rPr lang="en-US" dirty="0" err="1"/>
              <a:t>intragenerational</a:t>
            </a:r>
            <a:endParaRPr lang="en-US" dirty="0"/>
          </a:p>
          <a:p>
            <a:pPr lvl="0"/>
            <a:r>
              <a:rPr lang="en-US" dirty="0"/>
              <a:t>Short- or long-term thinking</a:t>
            </a:r>
          </a:p>
          <a:p>
            <a:pPr lvl="0"/>
            <a:r>
              <a:rPr lang="en-US" dirty="0"/>
              <a:t>Well-having or well-being</a:t>
            </a:r>
            <a:endParaRPr lang="de-DE" dirty="0"/>
          </a:p>
          <a:p>
            <a:r>
              <a:rPr lang="es-MX" dirty="0" err="1"/>
              <a:t>Growth</a:t>
            </a:r>
            <a:r>
              <a:rPr lang="es-MX" dirty="0"/>
              <a:t> </a:t>
            </a:r>
            <a:r>
              <a:rPr lang="es-MX" dirty="0" err="1"/>
              <a:t>or</a:t>
            </a:r>
            <a:r>
              <a:rPr lang="es-MX" dirty="0"/>
              <a:t> de-</a:t>
            </a:r>
            <a:r>
              <a:rPr lang="es-MX" dirty="0" err="1"/>
              <a:t>growth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6497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/>
              <a:t>Figure 3.5 </a:t>
            </a:r>
            <a:r>
              <a:rPr lang="es-MX" sz="3200" dirty="0" err="1"/>
              <a:t>Sustainability</a:t>
            </a:r>
            <a:r>
              <a:rPr lang="es-MX" sz="3200" dirty="0"/>
              <a:t> </a:t>
            </a:r>
            <a:r>
              <a:rPr lang="es-MX" sz="3200" dirty="0" err="1"/>
              <a:t>Kuznets</a:t>
            </a:r>
            <a:r>
              <a:rPr lang="es-MX" sz="3200" dirty="0"/>
              <a:t> Curve and Country </a:t>
            </a:r>
            <a:r>
              <a:rPr lang="es-MX" sz="3200" dirty="0" err="1"/>
              <a:t>Developmental</a:t>
            </a:r>
            <a:r>
              <a:rPr lang="es-MX" sz="3200" dirty="0"/>
              <a:t> </a:t>
            </a:r>
            <a:r>
              <a:rPr lang="es-MX" sz="3200" dirty="0" err="1"/>
              <a:t>Stages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0"/>
            <a:ext cx="8785860" cy="4992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28291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/>
              <a:t>Footprints</a:t>
            </a:r>
            <a:endParaRPr lang="de-DE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0" i="1" dirty="0"/>
              <a:t>A</a:t>
            </a:r>
            <a:r>
              <a:rPr lang="en-US" b="0" dirty="0"/>
              <a:t> </a:t>
            </a:r>
            <a:r>
              <a:rPr lang="en-US" i="1" dirty="0"/>
              <a:t>footprint</a:t>
            </a:r>
            <a:r>
              <a:rPr lang="en-US" dirty="0"/>
              <a:t> </a:t>
            </a:r>
          </a:p>
          <a:p>
            <a:pPr lvl="1"/>
            <a:r>
              <a:rPr lang="en-US" b="0" i="1" dirty="0"/>
              <a:t>sums up one or several types of environmental, social, or economic impacts for one predefined entity.</a:t>
            </a:r>
          </a:p>
          <a:p>
            <a:r>
              <a:rPr lang="es-MX" dirty="0" err="1"/>
              <a:t>Exemplary</a:t>
            </a:r>
            <a:r>
              <a:rPr lang="es-MX" dirty="0"/>
              <a:t> </a:t>
            </a:r>
            <a:r>
              <a:rPr lang="es-MX" dirty="0" err="1"/>
              <a:t>footprints</a:t>
            </a:r>
            <a:endParaRPr lang="es-MX" dirty="0"/>
          </a:p>
          <a:p>
            <a:pPr lvl="1"/>
            <a:r>
              <a:rPr lang="es-MX" b="0" dirty="0" err="1"/>
              <a:t>Water</a:t>
            </a:r>
            <a:r>
              <a:rPr lang="es-MX" b="0" dirty="0"/>
              <a:t> </a:t>
            </a:r>
            <a:r>
              <a:rPr lang="es-MX" b="0" dirty="0" err="1"/>
              <a:t>footprint</a:t>
            </a:r>
            <a:r>
              <a:rPr lang="es-MX" b="0" dirty="0"/>
              <a:t> of a </a:t>
            </a:r>
            <a:r>
              <a:rPr lang="es-MX" b="0" dirty="0" err="1"/>
              <a:t>product</a:t>
            </a:r>
            <a:endParaRPr lang="es-MX" b="0" dirty="0"/>
          </a:p>
          <a:p>
            <a:pPr lvl="1"/>
            <a:r>
              <a:rPr lang="es-MX" b="0" dirty="0"/>
              <a:t>Triple </a:t>
            </a:r>
            <a:r>
              <a:rPr lang="es-MX" b="0" dirty="0" err="1"/>
              <a:t>bottom</a:t>
            </a:r>
            <a:r>
              <a:rPr lang="es-MX" b="0" dirty="0"/>
              <a:t> line of a </a:t>
            </a:r>
            <a:r>
              <a:rPr lang="es-MX" b="0" dirty="0" err="1"/>
              <a:t>company</a:t>
            </a:r>
            <a:endParaRPr lang="es-MX" b="0" dirty="0"/>
          </a:p>
          <a:p>
            <a:pPr lvl="1"/>
            <a:r>
              <a:rPr lang="es-MX" b="0" dirty="0"/>
              <a:t>Global </a:t>
            </a:r>
            <a:r>
              <a:rPr lang="es-MX" b="0" dirty="0" err="1"/>
              <a:t>footprint</a:t>
            </a:r>
            <a:r>
              <a:rPr lang="es-MX" b="0" dirty="0"/>
              <a:t> of </a:t>
            </a:r>
            <a:r>
              <a:rPr lang="es-MX" b="0" dirty="0" err="1"/>
              <a:t>humanity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3063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/>
              <a:t>Degrees</a:t>
            </a:r>
            <a:r>
              <a:rPr lang="es-MX" dirty="0"/>
              <a:t> of </a:t>
            </a:r>
            <a:r>
              <a:rPr lang="es-MX" dirty="0" err="1"/>
              <a:t>Sustainability</a:t>
            </a:r>
            <a:endParaRPr lang="de-DE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0" dirty="0"/>
              <a:t>A situation in which resource usage exceeds the global resource reproduction rate is </a:t>
            </a:r>
            <a:r>
              <a:rPr lang="en-US" dirty="0"/>
              <a:t>unsustainable. </a:t>
            </a:r>
          </a:p>
          <a:p>
            <a:r>
              <a:rPr lang="en-US" b="0" dirty="0"/>
              <a:t>When both correspond exactly, the situation is </a:t>
            </a:r>
            <a:r>
              <a:rPr lang="en-US" dirty="0"/>
              <a:t>neutrally sustainable.</a:t>
            </a:r>
            <a:r>
              <a:rPr lang="en-US" b="0" dirty="0"/>
              <a:t> </a:t>
            </a:r>
          </a:p>
          <a:p>
            <a:r>
              <a:rPr lang="en-US" b="0" dirty="0"/>
              <a:t>When fewer resources are used up than are reproduced, the situation is termed</a:t>
            </a:r>
            <a:r>
              <a:rPr lang="en-US" dirty="0"/>
              <a:t> restorative</a:t>
            </a:r>
            <a:r>
              <a:rPr lang="en-US" b="0" dirty="0"/>
              <a:t> or </a:t>
            </a:r>
            <a:r>
              <a:rPr lang="en-US" dirty="0"/>
              <a:t>restoratively sustainable.</a:t>
            </a:r>
            <a:endParaRPr lang="de-DE" dirty="0"/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1581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3.6 Sectorial Contributions to Sustainability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76400"/>
            <a:ext cx="7162800" cy="4579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36403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8077200" cy="1673352"/>
          </a:xfrm>
        </p:spPr>
        <p:txBody>
          <a:bodyPr>
            <a:noAutofit/>
          </a:bodyPr>
          <a:lstStyle/>
          <a:p>
            <a:r>
              <a:rPr lang="en-US" sz="4000" cap="all" dirty="0"/>
              <a:t>Managing business sustainability</a:t>
            </a:r>
            <a:endParaRPr lang="de-DE" sz="4000" cap="al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9333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020" y="2548860"/>
            <a:ext cx="2938819" cy="1565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Food for Thought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511" y="1662113"/>
            <a:ext cx="3455309" cy="3339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05" y="1524000"/>
            <a:ext cx="3548543" cy="463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30331"/>
            <a:ext cx="3158580" cy="179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648" y="4329113"/>
            <a:ext cx="3007331" cy="2089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2716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/>
              <a:t>Managing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Sustainability management </a:t>
            </a:r>
          </a:p>
          <a:p>
            <a:pPr lvl="1"/>
            <a:r>
              <a:rPr lang="en-US" b="0" i="1" dirty="0"/>
              <a:t>is the process of managing a business and every single one of its activities in a way that makes it reach a neutral or positive triple bottom line. </a:t>
            </a:r>
            <a:endParaRPr lang="de-DE" i="1" dirty="0"/>
          </a:p>
          <a:p>
            <a:r>
              <a:rPr lang="es-MX" dirty="0"/>
              <a:t>Central </a:t>
            </a:r>
            <a:r>
              <a:rPr lang="es-MX" dirty="0" err="1"/>
              <a:t>terms</a:t>
            </a:r>
            <a:endParaRPr lang="es-MX" dirty="0"/>
          </a:p>
          <a:p>
            <a:pPr lvl="1"/>
            <a:r>
              <a:rPr lang="es-MX" b="0" dirty="0" err="1"/>
              <a:t>Sustainable</a:t>
            </a:r>
            <a:r>
              <a:rPr lang="es-MX" b="0" dirty="0"/>
              <a:t> </a:t>
            </a:r>
            <a:r>
              <a:rPr lang="es-MX" b="0" dirty="0" err="1"/>
              <a:t>business</a:t>
            </a:r>
            <a:endParaRPr lang="es-MX" b="0" dirty="0"/>
          </a:p>
          <a:p>
            <a:pPr lvl="1"/>
            <a:r>
              <a:rPr lang="es-MX" b="0" dirty="0"/>
              <a:t>Triple </a:t>
            </a:r>
            <a:r>
              <a:rPr lang="es-MX" b="0" dirty="0" err="1"/>
              <a:t>bottom</a:t>
            </a:r>
            <a:r>
              <a:rPr lang="es-MX" b="0" dirty="0"/>
              <a:t> line</a:t>
            </a:r>
          </a:p>
          <a:p>
            <a:pPr lvl="1"/>
            <a:r>
              <a:rPr lang="es-MX" b="0" dirty="0" err="1"/>
              <a:t>Impacts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942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3.7 Process and Outcome of Sustainability Management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01884"/>
            <a:ext cx="8229600" cy="4881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913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/>
              <a:t>Triple </a:t>
            </a:r>
            <a:r>
              <a:rPr lang="es-MX" dirty="0" err="1"/>
              <a:t>Bottom</a:t>
            </a:r>
            <a:r>
              <a:rPr lang="es-MX" dirty="0"/>
              <a:t> Line, </a:t>
            </a:r>
            <a:r>
              <a:rPr lang="es-MX" dirty="0" err="1"/>
              <a:t>Impact</a:t>
            </a:r>
            <a:r>
              <a:rPr lang="es-MX" dirty="0"/>
              <a:t> and </a:t>
            </a:r>
            <a:r>
              <a:rPr lang="es-MX" dirty="0" err="1"/>
              <a:t>Sustainable</a:t>
            </a:r>
            <a:r>
              <a:rPr lang="es-MX" dirty="0"/>
              <a:t> Business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0" i="1" dirty="0"/>
              <a:t>The</a:t>
            </a:r>
            <a:r>
              <a:rPr lang="en-US" b="0" dirty="0"/>
              <a:t> </a:t>
            </a:r>
            <a:r>
              <a:rPr lang="en-US" i="1" dirty="0"/>
              <a:t>triple bottom line </a:t>
            </a:r>
          </a:p>
          <a:p>
            <a:pPr lvl="1"/>
            <a:r>
              <a:rPr lang="en-US" b="0" i="1" dirty="0"/>
              <a:t>is the social, environmental, and economic performance of an organization or single activities. It is calculated by summing up all impacts.</a:t>
            </a:r>
          </a:p>
          <a:p>
            <a:r>
              <a:rPr lang="en-US" b="0" i="1" dirty="0"/>
              <a:t>An</a:t>
            </a:r>
            <a:r>
              <a:rPr lang="en-US" i="1" dirty="0"/>
              <a:t> impact </a:t>
            </a:r>
          </a:p>
          <a:p>
            <a:pPr lvl="1"/>
            <a:r>
              <a:rPr lang="en-US" b="0" i="1" dirty="0"/>
              <a:t>is a negative or positive value created through business activity. Impacts may be categorized as social, environmental, or economic. </a:t>
            </a:r>
          </a:p>
          <a:p>
            <a:r>
              <a:rPr lang="en-US" b="0" i="1" dirty="0"/>
              <a:t>A</a:t>
            </a:r>
            <a:r>
              <a:rPr lang="en-US" b="0" dirty="0"/>
              <a:t> </a:t>
            </a:r>
            <a:r>
              <a:rPr lang="en-US" i="1" dirty="0"/>
              <a:t>sustainable business </a:t>
            </a:r>
          </a:p>
          <a:p>
            <a:pPr lvl="1"/>
            <a:r>
              <a:rPr lang="en-US" b="0" i="1" dirty="0"/>
              <a:t>is one that has reached a neutral or even positive triple bottom line and sustains social, environmental, and economic capital in the long run.</a:t>
            </a:r>
            <a:endParaRPr lang="de-DE" dirty="0"/>
          </a:p>
          <a:p>
            <a:pPr lvl="1"/>
            <a:endParaRPr lang="de-DE" dirty="0"/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9957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/>
              <a:t>Sustainable</a:t>
            </a:r>
            <a:r>
              <a:rPr lang="es-MX" dirty="0"/>
              <a:t> Business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098" y="1905000"/>
            <a:ext cx="8384102" cy="4495800"/>
          </a:xfrm>
        </p:spPr>
        <p:txBody>
          <a:bodyPr>
            <a:noAutofit/>
          </a:bodyPr>
          <a:lstStyle/>
          <a:p>
            <a:pPr lvl="0"/>
            <a:r>
              <a:rPr lang="en-US" sz="2000" dirty="0"/>
              <a:t>Below-average unsustainable business</a:t>
            </a:r>
          </a:p>
          <a:p>
            <a:pPr lvl="1"/>
            <a:r>
              <a:rPr lang="en-US" sz="1600" b="0" dirty="0"/>
              <a:t>exerts a net </a:t>
            </a:r>
            <a:r>
              <a:rPr lang="en-US" sz="1600" b="0" i="1" dirty="0"/>
              <a:t>negative triple bottom line</a:t>
            </a:r>
            <a:r>
              <a:rPr lang="en-US" sz="1600" b="0" dirty="0"/>
              <a:t> impact on economy, society, and environment that is below the impacts of peer businesses.</a:t>
            </a:r>
            <a:endParaRPr lang="de-DE" sz="1600" b="0" dirty="0"/>
          </a:p>
          <a:p>
            <a:pPr lvl="0"/>
            <a:r>
              <a:rPr lang="en-US" sz="2000" dirty="0"/>
              <a:t>Average unsustainable business </a:t>
            </a:r>
          </a:p>
          <a:p>
            <a:pPr lvl="1"/>
            <a:r>
              <a:rPr lang="en-US" sz="1600" b="0" dirty="0"/>
              <a:t>exerts a net </a:t>
            </a:r>
            <a:r>
              <a:rPr lang="en-US" sz="1600" b="0" i="1" dirty="0"/>
              <a:t>negative triple bottom line</a:t>
            </a:r>
            <a:r>
              <a:rPr lang="en-US" sz="1600" b="0" dirty="0"/>
              <a:t> impact on economy, society, and environment that corresponds to the impact of a majority of its industry peers.</a:t>
            </a:r>
            <a:endParaRPr lang="de-DE" sz="1600" b="0" dirty="0"/>
          </a:p>
          <a:p>
            <a:pPr lvl="0"/>
            <a:r>
              <a:rPr lang="en-US" sz="2000" dirty="0"/>
              <a:t>Sustainable business </a:t>
            </a:r>
          </a:p>
          <a:p>
            <a:pPr lvl="1"/>
            <a:r>
              <a:rPr lang="en-US" sz="1600" b="0" dirty="0"/>
              <a:t>exerts a small net </a:t>
            </a:r>
            <a:r>
              <a:rPr lang="en-US" sz="1600" b="0" i="1" dirty="0"/>
              <a:t>negative triple bottom line</a:t>
            </a:r>
            <a:r>
              <a:rPr lang="en-US" sz="1600" b="0" dirty="0"/>
              <a:t> impact that does not exceed the planetary system’s restorative capacity.</a:t>
            </a:r>
            <a:endParaRPr lang="de-DE" sz="1600" b="0" dirty="0"/>
          </a:p>
          <a:p>
            <a:pPr lvl="0"/>
            <a:r>
              <a:rPr lang="en-US" sz="2000" dirty="0"/>
              <a:t>Neutral impact business </a:t>
            </a:r>
          </a:p>
          <a:p>
            <a:pPr lvl="1"/>
            <a:r>
              <a:rPr lang="en-US" sz="1600" b="0" dirty="0"/>
              <a:t>exerts a net </a:t>
            </a:r>
            <a:r>
              <a:rPr lang="en-US" sz="1600" b="0" i="1" dirty="0"/>
              <a:t>neutral triple bottom line</a:t>
            </a:r>
            <a:r>
              <a:rPr lang="en-US" sz="1600" b="0" dirty="0"/>
              <a:t> impact on economy, society, and environment</a:t>
            </a:r>
            <a:r>
              <a:rPr lang="en-US" sz="1600" dirty="0"/>
              <a:t>. </a:t>
            </a:r>
            <a:endParaRPr lang="de-DE" sz="1600" dirty="0"/>
          </a:p>
          <a:p>
            <a:pPr lvl="0"/>
            <a:r>
              <a:rPr lang="en-US" sz="2000" dirty="0"/>
              <a:t>Restorative business </a:t>
            </a:r>
          </a:p>
          <a:p>
            <a:pPr lvl="1"/>
            <a:r>
              <a:rPr lang="en-US" sz="1600" b="0" dirty="0"/>
              <a:t>exerts a net </a:t>
            </a:r>
            <a:r>
              <a:rPr lang="en-US" sz="1600" b="0" i="1" dirty="0"/>
              <a:t>positive triple bottom line</a:t>
            </a:r>
            <a:r>
              <a:rPr lang="en-US" sz="1600" b="0" dirty="0"/>
              <a:t> impact, which means it replenishes at least one type of capital while not depleting any of the others.</a:t>
            </a:r>
            <a:endParaRPr lang="de-DE" sz="16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4581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3.8 The Product Life-Cycle Model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35</a:t>
            </a:fld>
            <a:endParaRPr lang="en-US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3"/>
          <a:stretch/>
        </p:blipFill>
        <p:spPr bwMode="auto">
          <a:xfrm>
            <a:off x="609600" y="1676400"/>
            <a:ext cx="7944501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86135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 err="1"/>
              <a:t>Table</a:t>
            </a:r>
            <a:r>
              <a:rPr lang="es-MX" sz="3200" dirty="0"/>
              <a:t> 3.2 Samsung </a:t>
            </a:r>
            <a:r>
              <a:rPr lang="es-MX" sz="3200" dirty="0" err="1"/>
              <a:t>Electronics</a:t>
            </a:r>
            <a:r>
              <a:rPr lang="es-MX" sz="3200" dirty="0"/>
              <a:t>: </a:t>
            </a:r>
            <a:r>
              <a:rPr lang="es-MX" sz="3200" dirty="0" err="1"/>
              <a:t>Company</a:t>
            </a:r>
            <a:r>
              <a:rPr lang="es-MX" sz="3200" dirty="0"/>
              <a:t> </a:t>
            </a:r>
            <a:r>
              <a:rPr lang="es-MX" sz="3200" dirty="0" err="1"/>
              <a:t>Life-Cycle</a:t>
            </a:r>
            <a:r>
              <a:rPr lang="es-MX" sz="3200" dirty="0"/>
              <a:t> </a:t>
            </a:r>
            <a:r>
              <a:rPr lang="es-MX" sz="3200" dirty="0" err="1"/>
              <a:t>Impact</a:t>
            </a:r>
            <a:r>
              <a:rPr lang="es-MX" sz="3200" dirty="0"/>
              <a:t> Portfolio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24000"/>
            <a:ext cx="8153400" cy="4943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351504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/>
              <a:t>Figure 3.9 </a:t>
            </a:r>
            <a:r>
              <a:rPr lang="es-MX" dirty="0" err="1"/>
              <a:t>Stages</a:t>
            </a:r>
            <a:r>
              <a:rPr lang="es-MX" dirty="0"/>
              <a:t> of </a:t>
            </a:r>
            <a:r>
              <a:rPr lang="es-MX" dirty="0" err="1"/>
              <a:t>the</a:t>
            </a:r>
            <a:r>
              <a:rPr lang="es-MX" dirty="0"/>
              <a:t> </a:t>
            </a:r>
            <a:r>
              <a:rPr lang="es-MX" dirty="0" err="1"/>
              <a:t>Life-Cycle</a:t>
            </a:r>
            <a:r>
              <a:rPr lang="es-MX" dirty="0"/>
              <a:t> </a:t>
            </a:r>
            <a:r>
              <a:rPr lang="es-MX" dirty="0" err="1"/>
              <a:t>Assessment</a:t>
            </a:r>
            <a:r>
              <a:rPr lang="es-MX" dirty="0"/>
              <a:t> </a:t>
            </a:r>
            <a:r>
              <a:rPr lang="es-MX" dirty="0" err="1"/>
              <a:t>Process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37</a:t>
            </a:fld>
            <a:endParaRPr lang="en-US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297228"/>
            <a:ext cx="9143999" cy="2884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0041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/>
              <a:t>Figure 3.10 </a:t>
            </a:r>
            <a:r>
              <a:rPr lang="es-MX" sz="3200" dirty="0" err="1"/>
              <a:t>Interconnectedness</a:t>
            </a:r>
            <a:r>
              <a:rPr lang="es-MX" sz="3200" dirty="0"/>
              <a:t> of </a:t>
            </a:r>
            <a:r>
              <a:rPr lang="es-MX" sz="3200" dirty="0" err="1"/>
              <a:t>Supply</a:t>
            </a:r>
            <a:r>
              <a:rPr lang="es-MX" sz="3200" dirty="0"/>
              <a:t> </a:t>
            </a:r>
            <a:r>
              <a:rPr lang="es-MX" sz="3200" dirty="0" err="1"/>
              <a:t>Chain</a:t>
            </a:r>
            <a:r>
              <a:rPr lang="es-MX" sz="3200" dirty="0"/>
              <a:t> and a </a:t>
            </a:r>
            <a:r>
              <a:rPr lang="es-MX" sz="3200" dirty="0" err="1"/>
              <a:t>Life</a:t>
            </a:r>
            <a:r>
              <a:rPr lang="es-MX" sz="3200" dirty="0"/>
              <a:t> </a:t>
            </a:r>
            <a:r>
              <a:rPr lang="es-MX" sz="3200" dirty="0" err="1"/>
              <a:t>Cycle´s</a:t>
            </a:r>
            <a:r>
              <a:rPr lang="es-MX" sz="3200" dirty="0"/>
              <a:t> </a:t>
            </a:r>
            <a:r>
              <a:rPr lang="es-MX" sz="3200" dirty="0" err="1"/>
              <a:t>Product</a:t>
            </a:r>
            <a:r>
              <a:rPr lang="es-MX" sz="3200" dirty="0"/>
              <a:t> </a:t>
            </a:r>
            <a:r>
              <a:rPr lang="es-MX" sz="3200" dirty="0" err="1"/>
              <a:t>System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68"/>
          <a:stretch/>
        </p:blipFill>
        <p:spPr bwMode="auto">
          <a:xfrm>
            <a:off x="0" y="2286000"/>
            <a:ext cx="8991600" cy="3962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5899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/>
              <a:t>Figure 3.11 </a:t>
            </a:r>
            <a:r>
              <a:rPr lang="es-MX" sz="3200" dirty="0" err="1"/>
              <a:t>Application</a:t>
            </a:r>
            <a:r>
              <a:rPr lang="es-MX" sz="3200" dirty="0"/>
              <a:t> of </a:t>
            </a:r>
            <a:r>
              <a:rPr lang="es-MX" sz="3200" dirty="0" err="1"/>
              <a:t>Impact</a:t>
            </a:r>
            <a:r>
              <a:rPr lang="es-MX" sz="3200" dirty="0"/>
              <a:t> </a:t>
            </a:r>
            <a:r>
              <a:rPr lang="es-MX" sz="3200" dirty="0" err="1"/>
              <a:t>Assessment</a:t>
            </a:r>
            <a:r>
              <a:rPr lang="es-MX" sz="3200" dirty="0"/>
              <a:t>, </a:t>
            </a:r>
            <a:r>
              <a:rPr lang="es-MX" sz="3200" dirty="0" err="1"/>
              <a:t>Life-Cycle</a:t>
            </a:r>
            <a:r>
              <a:rPr lang="es-MX" sz="3200" dirty="0"/>
              <a:t> Management, and </a:t>
            </a:r>
            <a:r>
              <a:rPr lang="es-MX" sz="3200" dirty="0" err="1"/>
              <a:t>Footprints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600200"/>
            <a:ext cx="8610600" cy="4828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11476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 err="1"/>
              <a:t>Impact</a:t>
            </a:r>
            <a:r>
              <a:rPr lang="es-MX" dirty="0"/>
              <a:t> Management </a:t>
            </a:r>
            <a:r>
              <a:rPr lang="es-MX" dirty="0" err="1"/>
              <a:t>Recommenations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Balance (optimize) </a:t>
            </a:r>
          </a:p>
          <a:p>
            <a:pPr lvl="1"/>
            <a:r>
              <a:rPr lang="en-US" b="0" dirty="0"/>
              <a:t>triple bottom line impacts to move toward sustainability. </a:t>
            </a:r>
          </a:p>
          <a:p>
            <a:pPr lvl="0"/>
            <a:r>
              <a:rPr lang="en-US" dirty="0"/>
              <a:t>Eliminate</a:t>
            </a:r>
          </a:p>
          <a:p>
            <a:pPr lvl="1"/>
            <a:r>
              <a:rPr lang="en-US" b="0" dirty="0"/>
              <a:t>waste in whatever form. </a:t>
            </a:r>
            <a:endParaRPr lang="de-DE" b="0" dirty="0"/>
          </a:p>
          <a:p>
            <a:r>
              <a:rPr lang="es-MX" dirty="0" err="1"/>
              <a:t>Scale</a:t>
            </a:r>
            <a:r>
              <a:rPr lang="es-MX" dirty="0"/>
              <a:t> </a:t>
            </a:r>
          </a:p>
          <a:p>
            <a:pPr lvl="1"/>
            <a:r>
              <a:rPr lang="es-MX" b="0" dirty="0" err="1"/>
              <a:t>your</a:t>
            </a:r>
            <a:r>
              <a:rPr lang="es-MX" b="0" dirty="0"/>
              <a:t> </a:t>
            </a:r>
            <a:r>
              <a:rPr lang="es-MX" b="0" dirty="0" err="1"/>
              <a:t>sustainability</a:t>
            </a:r>
            <a:r>
              <a:rPr lang="es-MX" b="0" dirty="0"/>
              <a:t> </a:t>
            </a:r>
            <a:r>
              <a:rPr lang="es-MX" b="0" dirty="0" err="1"/>
              <a:t>management</a:t>
            </a:r>
            <a:r>
              <a:rPr lang="es-MX" b="0" dirty="0"/>
              <a:t> </a:t>
            </a:r>
            <a:r>
              <a:rPr lang="es-MX" b="0" dirty="0" err="1"/>
              <a:t>practices</a:t>
            </a:r>
            <a:r>
              <a:rPr lang="es-MX" b="0" dirty="0"/>
              <a:t> </a:t>
            </a:r>
            <a:r>
              <a:rPr lang="es-MX" b="0" dirty="0" err="1"/>
              <a:t>to</a:t>
            </a:r>
            <a:r>
              <a:rPr lang="es-MX" b="0" dirty="0"/>
              <a:t> </a:t>
            </a:r>
            <a:r>
              <a:rPr lang="es-MX" b="0" dirty="0" err="1"/>
              <a:t>have</a:t>
            </a:r>
            <a:r>
              <a:rPr lang="es-MX" b="0" dirty="0"/>
              <a:t> a </a:t>
            </a:r>
            <a:r>
              <a:rPr lang="es-MX" b="0" dirty="0" err="1"/>
              <a:t>larger</a:t>
            </a:r>
            <a:r>
              <a:rPr lang="es-MX" b="0" dirty="0"/>
              <a:t> </a:t>
            </a:r>
            <a:r>
              <a:rPr lang="es-MX" b="0" dirty="0" err="1"/>
              <a:t>impact</a:t>
            </a:r>
            <a:r>
              <a:rPr lang="es-MX" b="0" dirty="0"/>
              <a:t>. 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7848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Principles of Sustainability: Managing for the Triple Bottom Line (1/2)</a:t>
            </a:r>
            <a:endParaRPr lang="de-DE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775191"/>
            <a:ext cx="8534400" cy="4625609"/>
          </a:xfrm>
        </p:spPr>
        <p:txBody>
          <a:bodyPr>
            <a:normAutofit lnSpcReduction="10000"/>
          </a:bodyPr>
          <a:lstStyle/>
          <a:p>
            <a:pPr marL="633222" lvl="0" indent="-514350">
              <a:buFont typeface="+mj-lt"/>
              <a:buAutoNum type="romanUcPeriod"/>
            </a:pPr>
            <a:r>
              <a:rPr lang="en-US" sz="2000" i="1" dirty="0"/>
              <a:t>Sustainable development</a:t>
            </a:r>
            <a:r>
              <a:rPr lang="en-US" sz="2000" b="0" dirty="0"/>
              <a:t> is a development that meets the needs of present generations without compromising the needs of future generations. 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i="1" dirty="0"/>
              <a:t>Sectorial sustainability</a:t>
            </a:r>
            <a:r>
              <a:rPr lang="en-US" sz="2000" b="0" dirty="0"/>
              <a:t> is a necessary precondition to reaching sustainable development. The three sectorial sustainability goals are </a:t>
            </a:r>
            <a:r>
              <a:rPr lang="en-US" sz="2000" i="1" dirty="0"/>
              <a:t>sustainable business, sustainable living, </a:t>
            </a:r>
            <a:r>
              <a:rPr lang="en-US" sz="2000" dirty="0"/>
              <a:t>and </a:t>
            </a:r>
            <a:r>
              <a:rPr lang="en-US" sz="2000" i="1" dirty="0"/>
              <a:t>sustainable governance</a:t>
            </a:r>
            <a:r>
              <a:rPr lang="en-US" sz="2000" b="0" i="1" dirty="0"/>
              <a:t>.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b="0" dirty="0"/>
              <a:t>Three types of </a:t>
            </a:r>
            <a:r>
              <a:rPr lang="en-US" sz="2000" i="1" dirty="0"/>
              <a:t>capital</a:t>
            </a:r>
            <a:r>
              <a:rPr lang="en-US" sz="2000" b="0" dirty="0"/>
              <a:t> have to be sustained and balanced in order to reach sustainable development: </a:t>
            </a:r>
            <a:r>
              <a:rPr lang="en-US" sz="2000" i="1" dirty="0"/>
              <a:t>social, environmental</a:t>
            </a:r>
            <a:r>
              <a:rPr lang="en-US" sz="2000" b="0" i="1" dirty="0"/>
              <a:t>,</a:t>
            </a:r>
            <a:r>
              <a:rPr lang="en-US" sz="2000" b="0" dirty="0"/>
              <a:t> and </a:t>
            </a:r>
            <a:r>
              <a:rPr lang="en-US" sz="2000" i="1" dirty="0"/>
              <a:t>economic</a:t>
            </a:r>
            <a:r>
              <a:rPr lang="en-US" sz="2000" b="0" dirty="0"/>
              <a:t> capital. Those three capitals comprise the elements measured by the triple bottom line.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b="0" dirty="0"/>
              <a:t>The </a:t>
            </a:r>
            <a:r>
              <a:rPr lang="en-US" sz="2000" i="1" dirty="0"/>
              <a:t>triple bottom </a:t>
            </a:r>
            <a:r>
              <a:rPr lang="en-US" sz="2000" b="0" i="1" dirty="0"/>
              <a:t>line</a:t>
            </a:r>
            <a:r>
              <a:rPr lang="en-US" sz="2000" b="0" dirty="0"/>
              <a:t> sums up all social, environmental, and economic impacts of an activity.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b="0" dirty="0"/>
              <a:t>An </a:t>
            </a:r>
            <a:r>
              <a:rPr lang="en-US" sz="2000" i="1" dirty="0"/>
              <a:t>unsustainable business</a:t>
            </a:r>
            <a:r>
              <a:rPr lang="en-US" sz="2000" dirty="0"/>
              <a:t> </a:t>
            </a:r>
            <a:r>
              <a:rPr lang="en-US" sz="2000" b="0" dirty="0"/>
              <a:t>is one with a negative triple bottom line; a </a:t>
            </a:r>
            <a:r>
              <a:rPr lang="en-US" sz="2000" i="1" dirty="0"/>
              <a:t>sustainable business</a:t>
            </a:r>
            <a:r>
              <a:rPr lang="en-US" sz="2000" dirty="0"/>
              <a:t> </a:t>
            </a:r>
            <a:r>
              <a:rPr lang="en-US" sz="2000" b="0" dirty="0"/>
              <a:t>is one with a neutral one; and a </a:t>
            </a:r>
            <a:r>
              <a:rPr lang="en-US" sz="2000" i="1" dirty="0"/>
              <a:t>restorative business</a:t>
            </a:r>
            <a:r>
              <a:rPr lang="en-US" sz="2000" b="0" dirty="0"/>
              <a:t> has a positive triple bottom line.</a:t>
            </a:r>
            <a:endParaRPr lang="de-DE" sz="20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286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Principles of Sustainability: Managing for the Triple Bottom Line (2/2)</a:t>
            </a:r>
            <a:endParaRPr lang="de-DE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" y="1524000"/>
            <a:ext cx="8686800" cy="4440485"/>
          </a:xfrm>
        </p:spPr>
        <p:txBody>
          <a:bodyPr>
            <a:noAutofit/>
          </a:bodyPr>
          <a:lstStyle/>
          <a:p>
            <a:pPr marL="633222" lvl="0" indent="-514350">
              <a:buFont typeface="+mj-lt"/>
              <a:buAutoNum type="romanUcPeriod" startAt="6"/>
            </a:pPr>
            <a:r>
              <a:rPr lang="en-US" sz="2400" i="1" dirty="0"/>
              <a:t>Sustainability management</a:t>
            </a:r>
            <a:r>
              <a:rPr lang="en-US" sz="2400" b="0" i="1" dirty="0"/>
              <a:t> </a:t>
            </a:r>
            <a:r>
              <a:rPr lang="en-US" sz="2400" b="0" dirty="0"/>
              <a:t>is the process of managing a business and every one of its activities in a way that reaches a neutral or positive triple bottom line.</a:t>
            </a:r>
            <a:endParaRPr lang="de-DE" sz="2400" b="0" dirty="0"/>
          </a:p>
          <a:p>
            <a:pPr marL="633222" lvl="0" indent="-514350">
              <a:buFont typeface="+mj-lt"/>
              <a:buAutoNum type="romanUcPeriod" startAt="6"/>
            </a:pPr>
            <a:r>
              <a:rPr lang="en-US" sz="2400" b="0" dirty="0"/>
              <a:t>The </a:t>
            </a:r>
            <a:r>
              <a:rPr lang="en-US" sz="2400" i="1" dirty="0"/>
              <a:t>sustainability management process</a:t>
            </a:r>
            <a:r>
              <a:rPr lang="en-US" sz="2400" b="0" dirty="0"/>
              <a:t> is based on the tool of product life-cycle impact management and can be subdivided into two main activities: </a:t>
            </a:r>
            <a:r>
              <a:rPr lang="en-US" sz="2400" i="1" dirty="0"/>
              <a:t>impact accounting</a:t>
            </a:r>
            <a:r>
              <a:rPr lang="en-US" sz="2400" dirty="0"/>
              <a:t> </a:t>
            </a:r>
            <a:r>
              <a:rPr lang="en-US" sz="2400" b="0" dirty="0"/>
              <a:t>and </a:t>
            </a:r>
            <a:r>
              <a:rPr lang="en-US" sz="2400" i="1" dirty="0"/>
              <a:t>impact management</a:t>
            </a:r>
            <a:r>
              <a:rPr lang="en-US" sz="2400" b="0" i="1" dirty="0"/>
              <a:t>.</a:t>
            </a:r>
            <a:endParaRPr lang="de-DE" sz="2400" b="0" dirty="0"/>
          </a:p>
          <a:p>
            <a:pPr marL="633222" lvl="0" indent="-514350">
              <a:buFont typeface="+mj-lt"/>
              <a:buAutoNum type="romanUcPeriod" startAt="6"/>
            </a:pPr>
            <a:r>
              <a:rPr lang="en-US" sz="2400" b="0" dirty="0"/>
              <a:t>Product </a:t>
            </a:r>
            <a:r>
              <a:rPr lang="en-US" sz="2400" i="1" dirty="0"/>
              <a:t>life-cycle impact management</a:t>
            </a:r>
            <a:r>
              <a:rPr lang="en-US" sz="2400" dirty="0"/>
              <a:t> </a:t>
            </a:r>
            <a:r>
              <a:rPr lang="en-US" sz="2400" b="0" dirty="0"/>
              <a:t>administers all social, environmental, and economic impacts of a product through the stages of production, use, and end-of-useful product life.</a:t>
            </a:r>
            <a:endParaRPr lang="de-DE" sz="2400" b="0" dirty="0"/>
          </a:p>
          <a:p>
            <a:pPr marL="633222" indent="-514350">
              <a:buFont typeface="+mj-lt"/>
              <a:buAutoNum type="romanUcPeriod" startAt="6"/>
            </a:pPr>
            <a:r>
              <a:rPr lang="es-MX" sz="2400" b="0" dirty="0" err="1"/>
              <a:t>The</a:t>
            </a:r>
            <a:r>
              <a:rPr lang="es-MX" sz="2400" b="0" dirty="0"/>
              <a:t> </a:t>
            </a:r>
            <a:r>
              <a:rPr lang="es-MX" sz="2400" b="0" i="1" dirty="0" err="1"/>
              <a:t>stages</a:t>
            </a:r>
            <a:r>
              <a:rPr lang="es-MX" sz="2400" b="0" i="1" dirty="0"/>
              <a:t> of </a:t>
            </a:r>
            <a:r>
              <a:rPr lang="es-MX" sz="2400" i="1" dirty="0" err="1"/>
              <a:t>life-cycle</a:t>
            </a:r>
            <a:r>
              <a:rPr lang="es-MX" sz="2400" i="1" dirty="0"/>
              <a:t> </a:t>
            </a:r>
            <a:r>
              <a:rPr lang="es-MX" sz="2400" i="1" dirty="0" err="1"/>
              <a:t>impact</a:t>
            </a:r>
            <a:r>
              <a:rPr lang="es-MX" sz="2400" i="1" dirty="0"/>
              <a:t> </a:t>
            </a:r>
            <a:r>
              <a:rPr lang="es-MX" sz="2400" i="1" dirty="0" err="1"/>
              <a:t>management</a:t>
            </a:r>
            <a:r>
              <a:rPr lang="es-MX" sz="2400" i="1" dirty="0"/>
              <a:t> </a:t>
            </a:r>
            <a:r>
              <a:rPr lang="es-MX" sz="2400" b="0" dirty="0"/>
              <a:t>are (1) </a:t>
            </a:r>
            <a:r>
              <a:rPr lang="es-MX" sz="2400" b="0" dirty="0" err="1"/>
              <a:t>goal</a:t>
            </a:r>
            <a:r>
              <a:rPr lang="es-MX" sz="2400" b="0" dirty="0"/>
              <a:t> and </a:t>
            </a:r>
            <a:r>
              <a:rPr lang="es-MX" sz="2400" b="0" dirty="0" err="1"/>
              <a:t>scope</a:t>
            </a:r>
            <a:r>
              <a:rPr lang="es-MX" sz="2400" b="0" dirty="0"/>
              <a:t> </a:t>
            </a:r>
            <a:r>
              <a:rPr lang="es-MX" sz="2400" b="0" dirty="0" err="1"/>
              <a:t>definition</a:t>
            </a:r>
            <a:r>
              <a:rPr lang="es-MX" sz="2400" b="0" dirty="0"/>
              <a:t>, (2) </a:t>
            </a:r>
            <a:r>
              <a:rPr lang="es-MX" sz="2400" b="0" dirty="0" err="1"/>
              <a:t>life-cycle</a:t>
            </a:r>
            <a:r>
              <a:rPr lang="es-MX" sz="2400" b="0" dirty="0"/>
              <a:t> </a:t>
            </a:r>
            <a:r>
              <a:rPr lang="es-MX" sz="2400" b="0" dirty="0" err="1"/>
              <a:t>inventory</a:t>
            </a:r>
            <a:r>
              <a:rPr lang="es-MX" sz="2400" b="0" dirty="0"/>
              <a:t>, (3) </a:t>
            </a:r>
            <a:r>
              <a:rPr lang="es-MX" sz="2400" b="0" dirty="0" err="1"/>
              <a:t>life-cycle</a:t>
            </a:r>
            <a:r>
              <a:rPr lang="es-MX" sz="2400" b="0" dirty="0"/>
              <a:t> </a:t>
            </a:r>
            <a:r>
              <a:rPr lang="es-MX" sz="2400" b="0" dirty="0" err="1"/>
              <a:t>impact</a:t>
            </a:r>
            <a:r>
              <a:rPr lang="es-MX" sz="2400" b="0" dirty="0"/>
              <a:t> </a:t>
            </a:r>
            <a:r>
              <a:rPr lang="es-MX" sz="2400" b="0" dirty="0" err="1"/>
              <a:t>assessment</a:t>
            </a:r>
            <a:r>
              <a:rPr lang="es-MX" sz="2400" b="0" dirty="0"/>
              <a:t>, and (4) </a:t>
            </a:r>
            <a:r>
              <a:rPr lang="es-MX" sz="2400" b="0" dirty="0" err="1"/>
              <a:t>life-cycle</a:t>
            </a:r>
            <a:r>
              <a:rPr lang="es-MX" sz="2400" b="0" dirty="0"/>
              <a:t> </a:t>
            </a:r>
            <a:r>
              <a:rPr lang="es-MX" sz="2400" b="0" dirty="0" err="1"/>
              <a:t>interpretation</a:t>
            </a:r>
            <a:r>
              <a:rPr lang="es-MX" sz="2400" b="0" dirty="0"/>
              <a:t>.</a:t>
            </a:r>
            <a:endParaRPr lang="de-DE" sz="24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7138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People in Sustainability, Managing for the Triple Bottom 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43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77" r="47429"/>
          <a:stretch/>
        </p:blipFill>
        <p:spPr bwMode="auto">
          <a:xfrm>
            <a:off x="119711" y="2079033"/>
            <a:ext cx="2376018" cy="2699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5" t="79" b="90059"/>
          <a:stretch/>
        </p:blipFill>
        <p:spPr bwMode="auto">
          <a:xfrm>
            <a:off x="0" y="1655046"/>
            <a:ext cx="4309323" cy="30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71" t="14300" r="8073" b="18451"/>
          <a:stretch/>
        </p:blipFill>
        <p:spPr bwMode="auto">
          <a:xfrm>
            <a:off x="2590800" y="2209800"/>
            <a:ext cx="1778768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55046"/>
            <a:ext cx="4456361" cy="4669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75146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19200" y="4038600"/>
            <a:ext cx="57912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by </a:t>
            </a:r>
          </a:p>
          <a:p>
            <a:pPr algn="ctr"/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Oliver </a:t>
            </a:r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</a:rPr>
              <a:t>Laasch</a:t>
            </a:r>
            <a:r>
              <a:rPr lang="en-US" dirty="0"/>
              <a:t>,</a:t>
            </a:r>
          </a:p>
          <a:p>
            <a:pPr algn="ctr"/>
            <a:r>
              <a:rPr lang="de-DE" i="1" dirty="0"/>
              <a:t>Center for Responsible Management Education (CRME) </a:t>
            </a:r>
          </a:p>
          <a:p>
            <a:pPr algn="ctr"/>
            <a:r>
              <a:rPr lang="en-US" dirty="0"/>
              <a:t>and</a:t>
            </a:r>
          </a:p>
          <a:p>
            <a:pPr algn="ctr"/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Roger N. Conaway</a:t>
            </a:r>
            <a:r>
              <a:rPr lang="en-US" dirty="0"/>
              <a:t>,</a:t>
            </a:r>
          </a:p>
          <a:p>
            <a:pPr algn="ctr"/>
            <a:r>
              <a:rPr lang="en-US" i="1" dirty="0" err="1"/>
              <a:t>Tecnol</a:t>
            </a:r>
            <a:r>
              <a:rPr lang="es-MX" i="1" dirty="0" err="1"/>
              <a:t>ó</a:t>
            </a:r>
            <a:r>
              <a:rPr lang="en-US" i="1" dirty="0" err="1"/>
              <a:t>gico</a:t>
            </a:r>
            <a:r>
              <a:rPr lang="en-US" i="1" dirty="0"/>
              <a:t> de Monterrey (ITESM)</a:t>
            </a:r>
            <a:endParaRPr lang="en-US" dirty="0"/>
          </a:p>
          <a:p>
            <a:pPr algn="ct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44</a:t>
            </a:fld>
            <a:endParaRPr lang="en-US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973"/>
          <a:stretch/>
        </p:blipFill>
        <p:spPr bwMode="auto">
          <a:xfrm>
            <a:off x="0" y="0"/>
            <a:ext cx="9144000" cy="3774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682199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0</TotalTime>
  <Words>1444</Words>
  <Application>Microsoft Office PowerPoint</Application>
  <PresentationFormat>On-screen Show (4:3)</PresentationFormat>
  <Paragraphs>223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“Climbing Mount Sustainability”: Mission Zero</vt:lpstr>
      <vt:lpstr>SUSTAINABILITY: MANAGING FOR THE TRIPLE BOTTOM LINE</vt:lpstr>
      <vt:lpstr>ORIGINS OF BUSINESS SUSTAINABILITY</vt:lpstr>
      <vt:lpstr>Food for Thought</vt:lpstr>
      <vt:lpstr>Table 3.1 Historic Milestones in the Development of Sustainability</vt:lpstr>
      <vt:lpstr>Roots: Indigenous Sustainability</vt:lpstr>
      <vt:lpstr>Historical Beginnings of Unsustainability</vt:lpstr>
      <vt:lpstr>Theoretical Advances</vt:lpstr>
      <vt:lpstr>Figure 3.2 Figure heads and Central Ideas of Sustainability</vt:lpstr>
      <vt:lpstr>Institutionalization of Sustainability</vt:lpstr>
      <vt:lpstr>Status Quo and the Future</vt:lpstr>
      <vt:lpstr>Global Development Scenarios</vt:lpstr>
      <vt:lpstr>CONCEPTS OF SUSTAINABILITY</vt:lpstr>
      <vt:lpstr>Food for Thought</vt:lpstr>
      <vt:lpstr>Defining Sustainability</vt:lpstr>
      <vt:lpstr>Figure 3.3 Models of the Three Dimensions of Sustainable Development</vt:lpstr>
      <vt:lpstr>Three Types of Capital</vt:lpstr>
      <vt:lpstr>Weak versus Strong Sustainability </vt:lpstr>
      <vt:lpstr>Weak versus Strong Sustainability </vt:lpstr>
      <vt:lpstr>Figure 3.4 Weak and Strong Sustainability Approaches</vt:lpstr>
      <vt:lpstr>Interpreting Sustainability</vt:lpstr>
      <vt:lpstr>Figure 3.5 Sustainability Kuznets Curve and Country Developmental Stages</vt:lpstr>
      <vt:lpstr>Footprints</vt:lpstr>
      <vt:lpstr>Degrees of Sustainability</vt:lpstr>
      <vt:lpstr>Figure 3.6 Sectorial Contributions to Sustainability</vt:lpstr>
      <vt:lpstr>Managing business sustainability</vt:lpstr>
      <vt:lpstr>Food for Thought</vt:lpstr>
      <vt:lpstr>Managing Sustainability</vt:lpstr>
      <vt:lpstr>Figure 3.7 Process and Outcome of Sustainability Management</vt:lpstr>
      <vt:lpstr>Triple Bottom Line, Impact and Sustainable Business</vt:lpstr>
      <vt:lpstr>Sustainable Business</vt:lpstr>
      <vt:lpstr>Figure 3.8 The Product Life-Cycle Model</vt:lpstr>
      <vt:lpstr>Table 3.2 Samsung Electronics: Company Life-Cycle Impact Portfolio</vt:lpstr>
      <vt:lpstr>Figure 3.9 Stages of the Life-Cycle Assessment Process</vt:lpstr>
      <vt:lpstr>Figure 3.10 Interconnectedness of Supply Chain and a Life Cycle´s Product System</vt:lpstr>
      <vt:lpstr>Figure 3.11 Application of Impact Assessment, Life-Cycle Management, and Footprints</vt:lpstr>
      <vt:lpstr>Impact Management Recommenations</vt:lpstr>
      <vt:lpstr>Principles of Sustainability: Managing for the Triple Bottom Line (1/2)</vt:lpstr>
      <vt:lpstr>Principles of Sustainability: Managing for the Triple Bottom Line (2/2)</vt:lpstr>
      <vt:lpstr>People in Sustainability, Managing for the Triple Bottom Line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susan</dc:creator>
  <cp:lastModifiedBy>Irina Neaga</cp:lastModifiedBy>
  <cp:revision>86</cp:revision>
  <dcterms:created xsi:type="dcterms:W3CDTF">2013-02-25T19:59:30Z</dcterms:created>
  <dcterms:modified xsi:type="dcterms:W3CDTF">2024-09-26T09:38:12Z</dcterms:modified>
</cp:coreProperties>
</file>