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63" r:id="rId3"/>
    <p:sldId id="257" r:id="rId4"/>
    <p:sldId id="259" r:id="rId5"/>
    <p:sldId id="258" r:id="rId6"/>
    <p:sldId id="261" r:id="rId7"/>
    <p:sldId id="264" r:id="rId8"/>
    <p:sldId id="262" r:id="rId9"/>
  </p:sldIdLst>
  <p:sldSz cx="9144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524" y="-11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9" name="副标题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zh-CN" altLang="en-US" smtClean="0"/>
              <a:t>单击此处编辑母版副标题样式</a:t>
            </a:r>
            <a:endParaRPr kumimoji="0" lang="en-US"/>
          </a:p>
        </p:txBody>
      </p:sp>
      <p:sp>
        <p:nvSpPr>
          <p:cNvPr id="28" name="标题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zh-CN" altLang="en-US" smtClean="0"/>
              <a:t>单击此处编辑母版标题样式</a:t>
            </a:r>
            <a:endParaRPr kumimoji="0" lang="en-US"/>
          </a:p>
        </p:txBody>
      </p:sp>
      <p:cxnSp>
        <p:nvCxnSpPr>
          <p:cNvPr id="8" name="直接连接符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椭圆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日期占位符 14"/>
          <p:cNvSpPr>
            <a:spLocks noGrp="1"/>
          </p:cNvSpPr>
          <p:nvPr>
            <p:ph type="dt" sz="half" idx="10"/>
          </p:nvPr>
        </p:nvSpPr>
        <p:spPr/>
        <p:txBody>
          <a:bodyPr/>
          <a:lstStyle/>
          <a:p>
            <a:fld id="{1366D642-7E65-46CF-826C-7A78A03CFB9E}" type="datetimeFigureOut">
              <a:rPr lang="zh-CN" altLang="en-US" smtClean="0"/>
              <a:pPr/>
              <a:t>2017/12/5</a:t>
            </a:fld>
            <a:endParaRPr lang="zh-CN" altLang="en-US"/>
          </a:p>
        </p:txBody>
      </p:sp>
      <p:sp>
        <p:nvSpPr>
          <p:cNvPr id="16" name="灯片编号占位符 15"/>
          <p:cNvSpPr>
            <a:spLocks noGrp="1"/>
          </p:cNvSpPr>
          <p:nvPr>
            <p:ph type="sldNum" sz="quarter" idx="11"/>
          </p:nvPr>
        </p:nvSpPr>
        <p:spPr/>
        <p:txBody>
          <a:bodyPr/>
          <a:lstStyle/>
          <a:p>
            <a:fld id="{E1A0F10C-DD1F-4CF5-A613-DA83D5A87310}" type="slidenum">
              <a:rPr lang="zh-CN" altLang="en-US" smtClean="0"/>
              <a:pPr/>
              <a:t>‹#›</a:t>
            </a:fld>
            <a:endParaRPr lang="zh-CN" altLang="en-US"/>
          </a:p>
        </p:txBody>
      </p:sp>
      <p:sp>
        <p:nvSpPr>
          <p:cNvPr id="17" name="页脚占位符 16"/>
          <p:cNvSpPr>
            <a:spLocks noGrp="1"/>
          </p:cNvSpPr>
          <p:nvPr>
            <p:ph type="ftr" sz="quarter" idx="12"/>
          </p:nvPr>
        </p:nvSpPr>
        <p:spPr/>
        <p:txBody>
          <a:bodyPr/>
          <a:lstStyle/>
          <a:p>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9" name="内容占位符 8"/>
          <p:cNvSpPr>
            <a:spLocks noGrp="1"/>
          </p:cNvSpPr>
          <p:nvPr>
            <p:ph idx="1"/>
          </p:nvPr>
        </p:nvSpPr>
        <p:spPr>
          <a:xfrm>
            <a:off x="457200" y="1524000"/>
            <a:ext cx="8229600" cy="4572000"/>
          </a:xfrm>
        </p:spPr>
        <p:txBody>
          <a:body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14" name="日期占位符 13"/>
          <p:cNvSpPr>
            <a:spLocks noGrp="1"/>
          </p:cNvSpPr>
          <p:nvPr>
            <p:ph type="dt" sz="half" idx="14"/>
          </p:nvPr>
        </p:nvSpPr>
        <p:spPr/>
        <p:txBody>
          <a:bodyPr/>
          <a:lstStyle/>
          <a:p>
            <a:fld id="{1366D642-7E65-46CF-826C-7A78A03CFB9E}" type="datetimeFigureOut">
              <a:rPr lang="zh-CN" altLang="en-US" smtClean="0"/>
              <a:pPr/>
              <a:t>2017/12/5</a:t>
            </a:fld>
            <a:endParaRPr lang="zh-CN" altLang="en-US"/>
          </a:p>
        </p:txBody>
      </p:sp>
      <p:sp>
        <p:nvSpPr>
          <p:cNvPr id="15" name="灯片编号占位符 14"/>
          <p:cNvSpPr>
            <a:spLocks noGrp="1"/>
          </p:cNvSpPr>
          <p:nvPr>
            <p:ph type="sldNum" sz="quarter" idx="15"/>
          </p:nvPr>
        </p:nvSpPr>
        <p:spPr/>
        <p:txBody>
          <a:bodyPr/>
          <a:lstStyle>
            <a:lvl1pPr algn="ctr">
              <a:defRPr/>
            </a:lvl1pPr>
          </a:lstStyle>
          <a:p>
            <a:fld id="{E1A0F10C-DD1F-4CF5-A613-DA83D5A87310}" type="slidenum">
              <a:rPr lang="zh-CN" altLang="en-US" smtClean="0"/>
              <a:pPr/>
              <a:t>‹#›</a:t>
            </a:fld>
            <a:endParaRPr lang="zh-CN" altLang="en-US"/>
          </a:p>
        </p:txBody>
      </p:sp>
      <p:sp>
        <p:nvSpPr>
          <p:cNvPr id="16" name="页脚占位符 15"/>
          <p:cNvSpPr>
            <a:spLocks noGrp="1"/>
          </p:cNvSpPr>
          <p:nvPr>
            <p:ph type="ftr" sz="quarter" idx="16"/>
          </p:nvPr>
        </p:nvSpPr>
        <p:spPr/>
        <p:txBody>
          <a:bodyPr/>
          <a:lstStyle/>
          <a:p>
            <a:endParaRPr lang="zh-CN" altLang="en-US"/>
          </a:p>
        </p:txBody>
      </p:sp>
      <p:sp>
        <p:nvSpPr>
          <p:cNvPr id="17" name="标题 16"/>
          <p:cNvSpPr>
            <a:spLocks noGrp="1"/>
          </p:cNvSpPr>
          <p:nvPr>
            <p:ph type="title"/>
          </p:nvPr>
        </p:nvSpPr>
        <p:spPr/>
        <p:txBody>
          <a:bodyPr rtlCol="0" anchor="b" anchorCtr="0"/>
          <a:lstStyle/>
          <a:p>
            <a:r>
              <a:rPr kumimoji="0" lang="zh-CN" altLang="en-US" smtClean="0"/>
              <a:t>单击此处编辑母版标题样式</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4" name="日期占位符 3"/>
          <p:cNvSpPr>
            <a:spLocks noGrp="1"/>
          </p:cNvSpPr>
          <p:nvPr>
            <p:ph type="dt" sz="half" idx="10"/>
          </p:nvPr>
        </p:nvSpPr>
        <p:spPr/>
        <p:txBody>
          <a:bodyPr/>
          <a:lstStyle/>
          <a:p>
            <a:fld id="{1366D642-7E65-46CF-826C-7A78A03CFB9E}" type="datetimeFigureOut">
              <a:rPr lang="zh-CN" altLang="en-US" smtClean="0"/>
              <a:pPr/>
              <a:t>2017/12/5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1A0F10C-DD1F-4CF5-A613-DA83D5A87310}" type="slidenum">
              <a:rPr lang="zh-CN" altLang="en-US" smtClean="0"/>
              <a:pPr/>
              <a:t>‹#›</a:t>
            </a:fld>
            <a:endParaRPr lang="zh-CN" altLang="en-US"/>
          </a:p>
        </p:txBody>
      </p:sp>
      <p:sp>
        <p:nvSpPr>
          <p:cNvPr id="2" name="标题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zh-CN" altLang="en-US" smtClean="0"/>
              <a:t>单击此处编辑母版文本样式</a:t>
            </a:r>
          </a:p>
        </p:txBody>
      </p:sp>
      <p:cxnSp>
        <p:nvCxnSpPr>
          <p:cNvPr id="7" name="直接连接符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5" name="日期占位符 4"/>
          <p:cNvSpPr>
            <a:spLocks noGrp="1"/>
          </p:cNvSpPr>
          <p:nvPr>
            <p:ph type="dt" sz="half" idx="10"/>
          </p:nvPr>
        </p:nvSpPr>
        <p:spPr/>
        <p:txBody>
          <a:bodyPr/>
          <a:lstStyle/>
          <a:p>
            <a:fld id="{1366D642-7E65-46CF-826C-7A78A03CFB9E}" type="datetimeFigureOut">
              <a:rPr lang="zh-CN" altLang="en-US" smtClean="0"/>
              <a:pPr/>
              <a:t>2017/12/5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E1A0F10C-DD1F-4CF5-A613-DA83D5A87310}" type="slidenum">
              <a:rPr lang="zh-CN" altLang="en-US" smtClean="0"/>
              <a:pPr/>
              <a:t>‹#›</a:t>
            </a:fld>
            <a:endParaRPr lang="zh-CN" altLang="en-US"/>
          </a:p>
        </p:txBody>
      </p:sp>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11" name="内容占位符 10"/>
          <p:cNvSpPr>
            <a:spLocks noGrp="1"/>
          </p:cNvSpPr>
          <p:nvPr>
            <p:ph sz="half" idx="1"/>
          </p:nvPr>
        </p:nvSpPr>
        <p:spPr>
          <a:xfrm>
            <a:off x="457200" y="1524000"/>
            <a:ext cx="4059936" cy="4572000"/>
          </a:xfrm>
        </p:spPr>
        <p:txBody>
          <a:body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13" name="内容占位符 12"/>
          <p:cNvSpPr>
            <a:spLocks noGrp="1"/>
          </p:cNvSpPr>
          <p:nvPr>
            <p:ph sz="half" idx="2"/>
          </p:nvPr>
        </p:nvSpPr>
        <p:spPr>
          <a:xfrm>
            <a:off x="4648200" y="1524000"/>
            <a:ext cx="4059936" cy="4572000"/>
          </a:xfrm>
        </p:spPr>
        <p:txBody>
          <a:body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9" name="灯片编号占位符 8"/>
          <p:cNvSpPr>
            <a:spLocks noGrp="1"/>
          </p:cNvSpPr>
          <p:nvPr>
            <p:ph type="sldNum" sz="quarter" idx="12"/>
          </p:nvPr>
        </p:nvSpPr>
        <p:spPr/>
        <p:txBody>
          <a:bodyPr/>
          <a:lstStyle/>
          <a:p>
            <a:fld id="{E1A0F10C-DD1F-4CF5-A613-DA83D5A87310}" type="slidenum">
              <a:rPr lang="zh-CN" altLang="en-US" smtClean="0"/>
              <a:pPr/>
              <a:t>‹#›</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7" name="日期占位符 6"/>
          <p:cNvSpPr>
            <a:spLocks noGrp="1"/>
          </p:cNvSpPr>
          <p:nvPr>
            <p:ph type="dt" sz="half" idx="10"/>
          </p:nvPr>
        </p:nvSpPr>
        <p:spPr/>
        <p:txBody>
          <a:bodyPr/>
          <a:lstStyle/>
          <a:p>
            <a:fld id="{1366D642-7E65-46CF-826C-7A78A03CFB9E}" type="datetimeFigureOut">
              <a:rPr lang="zh-CN" altLang="en-US" smtClean="0"/>
              <a:pPr/>
              <a:t>2017/12/5</a:t>
            </a:fld>
            <a:endParaRPr lang="zh-CN" altLang="en-US"/>
          </a:p>
        </p:txBody>
      </p:sp>
      <p:sp>
        <p:nvSpPr>
          <p:cNvPr id="3" name="文本占位符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zh-CN" altLang="en-US" smtClean="0"/>
              <a:t>单击此处编辑母版文本样式</a:t>
            </a:r>
          </a:p>
        </p:txBody>
      </p:sp>
      <p:sp>
        <p:nvSpPr>
          <p:cNvPr id="32" name="内容占位符 31"/>
          <p:cNvSpPr>
            <a:spLocks noGrp="1"/>
          </p:cNvSpPr>
          <p:nvPr>
            <p:ph sz="half" idx="2"/>
          </p:nvPr>
        </p:nvSpPr>
        <p:spPr>
          <a:xfrm>
            <a:off x="457200" y="2201896"/>
            <a:ext cx="4038600" cy="3913632"/>
          </a:xfrm>
        </p:spPr>
        <p:txBody>
          <a:body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34" name="内容占位符 33"/>
          <p:cNvSpPr>
            <a:spLocks noGrp="1"/>
          </p:cNvSpPr>
          <p:nvPr>
            <p:ph sz="quarter" idx="4"/>
          </p:nvPr>
        </p:nvSpPr>
        <p:spPr>
          <a:xfrm>
            <a:off x="4649788" y="2201896"/>
            <a:ext cx="4038600" cy="3913632"/>
          </a:xfrm>
        </p:spPr>
        <p:txBody>
          <a:body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2" name="标题 1"/>
          <p:cNvSpPr>
            <a:spLocks noGrp="1"/>
          </p:cNvSpPr>
          <p:nvPr>
            <p:ph type="title"/>
          </p:nvPr>
        </p:nvSpPr>
        <p:spPr>
          <a:xfrm>
            <a:off x="457200" y="155448"/>
            <a:ext cx="8229600" cy="1143000"/>
          </a:xfrm>
        </p:spPr>
        <p:txBody>
          <a:bodyPr anchor="b" anchorCtr="0"/>
          <a:lstStyle>
            <a:lvl1pPr>
              <a:defRPr/>
            </a:lvl1pPr>
          </a:lstStyle>
          <a:p>
            <a:r>
              <a:rPr kumimoji="0" lang="zh-CN" altLang="en-US" smtClean="0"/>
              <a:t>单击此处编辑母版标题样式</a:t>
            </a:r>
            <a:endParaRPr kumimoji="0" lang="en-US"/>
          </a:p>
        </p:txBody>
      </p:sp>
      <p:sp>
        <p:nvSpPr>
          <p:cNvPr id="12" name="文本占位符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zh-CN" altLang="en-US" smtClean="0"/>
              <a:t>单击此处编辑母版文本样式</a:t>
            </a:r>
          </a:p>
        </p:txBody>
      </p:sp>
      <p:cxnSp>
        <p:nvCxnSpPr>
          <p:cNvPr id="10" name="直接连接符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3" name="日期占位符 2"/>
          <p:cNvSpPr>
            <a:spLocks noGrp="1"/>
          </p:cNvSpPr>
          <p:nvPr>
            <p:ph type="dt" sz="half" idx="10"/>
          </p:nvPr>
        </p:nvSpPr>
        <p:spPr/>
        <p:txBody>
          <a:bodyPr/>
          <a:lstStyle/>
          <a:p>
            <a:fld id="{1366D642-7E65-46CF-826C-7A78A03CFB9E}" type="datetimeFigureOut">
              <a:rPr lang="zh-CN" altLang="en-US" smtClean="0"/>
              <a:pPr/>
              <a:t>2017/12/5</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E1A0F10C-DD1F-4CF5-A613-DA83D5A87310}" type="slidenum">
              <a:rPr lang="zh-CN" altLang="en-US" smtClean="0"/>
              <a:pPr/>
              <a:t>‹#›</a:t>
            </a:fld>
            <a:endParaRPr lang="zh-CN" altLang="en-US"/>
          </a:p>
        </p:txBody>
      </p:sp>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1366D642-7E65-46CF-826C-7A78A03CFB9E}" type="datetimeFigureOut">
              <a:rPr lang="zh-CN" altLang="en-US" smtClean="0"/>
              <a:pPr/>
              <a:t>2017/12/5</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E1A0F10C-DD1F-4CF5-A613-DA83D5A87310}" type="slidenum">
              <a:rPr lang="zh-CN" altLang="en-US" smtClean="0"/>
              <a:pPr/>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内容与标题">
    <p:spTree>
      <p:nvGrpSpPr>
        <p:cNvPr id="1" name=""/>
        <p:cNvGrpSpPr/>
        <p:nvPr/>
      </p:nvGrpSpPr>
      <p:grpSpPr>
        <a:xfrm>
          <a:off x="0" y="0"/>
          <a:ext cx="0" cy="0"/>
          <a:chOff x="0" y="0"/>
          <a:chExt cx="0" cy="0"/>
        </a:xfrm>
      </p:grpSpPr>
      <p:sp>
        <p:nvSpPr>
          <p:cNvPr id="29" name="内容占位符 28"/>
          <p:cNvSpPr>
            <a:spLocks noGrp="1"/>
          </p:cNvSpPr>
          <p:nvPr>
            <p:ph sz="quarter" idx="1"/>
          </p:nvPr>
        </p:nvSpPr>
        <p:spPr>
          <a:xfrm>
            <a:off x="457200" y="457200"/>
            <a:ext cx="6248400" cy="5715000"/>
          </a:xfrm>
        </p:spPr>
        <p:txBody>
          <a:body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3" name="文本占位符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zh-CN" altLang="en-US" smtClean="0"/>
              <a:t>单击此处编辑母版文本样式</a:t>
            </a:r>
          </a:p>
        </p:txBody>
      </p:sp>
      <p:sp>
        <p:nvSpPr>
          <p:cNvPr id="31" name="标题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zh-CN" altLang="en-US" smtClean="0"/>
              <a:t>单击此处编辑母版标题样式</a:t>
            </a:r>
            <a:endParaRPr kumimoji="0" lang="en-US"/>
          </a:p>
        </p:txBody>
      </p:sp>
      <p:sp>
        <p:nvSpPr>
          <p:cNvPr id="8" name="日期占位符 7"/>
          <p:cNvSpPr>
            <a:spLocks noGrp="1"/>
          </p:cNvSpPr>
          <p:nvPr>
            <p:ph type="dt" sz="half" idx="14"/>
          </p:nvPr>
        </p:nvSpPr>
        <p:spPr/>
        <p:txBody>
          <a:bodyPr/>
          <a:lstStyle/>
          <a:p>
            <a:fld id="{1366D642-7E65-46CF-826C-7A78A03CFB9E}" type="datetimeFigureOut">
              <a:rPr lang="zh-CN" altLang="en-US" smtClean="0"/>
              <a:pPr/>
              <a:t>2017/12/5</a:t>
            </a:fld>
            <a:endParaRPr lang="zh-CN" altLang="en-US"/>
          </a:p>
        </p:txBody>
      </p:sp>
      <p:sp>
        <p:nvSpPr>
          <p:cNvPr id="9" name="灯片编号占位符 8"/>
          <p:cNvSpPr>
            <a:spLocks noGrp="1"/>
          </p:cNvSpPr>
          <p:nvPr>
            <p:ph type="sldNum" sz="quarter" idx="15"/>
          </p:nvPr>
        </p:nvSpPr>
        <p:spPr/>
        <p:txBody>
          <a:bodyPr/>
          <a:lstStyle/>
          <a:p>
            <a:fld id="{E1A0F10C-DD1F-4CF5-A613-DA83D5A87310}" type="slidenum">
              <a:rPr lang="zh-CN" altLang="en-US" smtClean="0"/>
              <a:pPr/>
              <a:t>‹#›</a:t>
            </a:fld>
            <a:endParaRPr lang="zh-CN" altLang="en-US"/>
          </a:p>
        </p:txBody>
      </p:sp>
      <p:sp>
        <p:nvSpPr>
          <p:cNvPr id="10" name="页脚占位符 9"/>
          <p:cNvSpPr>
            <a:spLocks noGrp="1"/>
          </p:cNvSpPr>
          <p:nvPr>
            <p:ph type="ftr" sz="quarter" idx="16"/>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zh-CN" altLang="en-US" smtClean="0"/>
              <a:t>单击此处编辑母版标题样式</a:t>
            </a:r>
            <a:endParaRPr kumimoji="0" lang="en-US"/>
          </a:p>
        </p:txBody>
      </p:sp>
      <p:sp>
        <p:nvSpPr>
          <p:cNvPr id="3" name="图片占位符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zh-CN" altLang="en-US" smtClean="0"/>
              <a:t>单击图标添加图片</a:t>
            </a:r>
            <a:endParaRPr kumimoji="0" lang="en-US"/>
          </a:p>
        </p:txBody>
      </p:sp>
      <p:sp>
        <p:nvSpPr>
          <p:cNvPr id="4" name="文本占位符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zh-CN" altLang="en-US" smtClean="0"/>
              <a:t>单击此处编辑母版文本样式</a:t>
            </a:r>
          </a:p>
        </p:txBody>
      </p:sp>
      <p:sp>
        <p:nvSpPr>
          <p:cNvPr id="8" name="日期占位符 7"/>
          <p:cNvSpPr>
            <a:spLocks noGrp="1"/>
          </p:cNvSpPr>
          <p:nvPr>
            <p:ph type="dt" sz="half" idx="10"/>
          </p:nvPr>
        </p:nvSpPr>
        <p:spPr/>
        <p:txBody>
          <a:bodyPr/>
          <a:lstStyle/>
          <a:p>
            <a:fld id="{1366D642-7E65-46CF-826C-7A78A03CFB9E}" type="datetimeFigureOut">
              <a:rPr lang="zh-CN" altLang="en-US" smtClean="0"/>
              <a:pPr/>
              <a:t>2017/12/5</a:t>
            </a:fld>
            <a:endParaRPr lang="zh-CN" altLang="en-US"/>
          </a:p>
        </p:txBody>
      </p:sp>
      <p:sp>
        <p:nvSpPr>
          <p:cNvPr id="9" name="灯片编号占位符 8"/>
          <p:cNvSpPr>
            <a:spLocks noGrp="1"/>
          </p:cNvSpPr>
          <p:nvPr>
            <p:ph type="sldNum" sz="quarter" idx="11"/>
          </p:nvPr>
        </p:nvSpPr>
        <p:spPr/>
        <p:txBody>
          <a:bodyPr/>
          <a:lstStyle/>
          <a:p>
            <a:fld id="{E1A0F10C-DD1F-4CF5-A613-DA83D5A87310}" type="slidenum">
              <a:rPr lang="zh-CN" altLang="en-US" smtClean="0"/>
              <a:pPr/>
              <a:t>‹#›</a:t>
            </a:fld>
            <a:endParaRPr lang="zh-CN" altLang="en-US"/>
          </a:p>
        </p:txBody>
      </p:sp>
      <p:sp>
        <p:nvSpPr>
          <p:cNvPr id="10" name="页脚占位符 9"/>
          <p:cNvSpPr>
            <a:spLocks noGrp="1"/>
          </p:cNvSpPr>
          <p:nvPr>
            <p:ph type="ftr" sz="quarter" idx="12"/>
          </p:nvPr>
        </p:nvSpPr>
        <p:spPr/>
        <p:txBody>
          <a:bodyPr/>
          <a:lstStyle/>
          <a:p>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1366D642-7E65-46CF-826C-7A78A03CFB9E}" type="datetimeFigureOut">
              <a:rPr lang="zh-CN" altLang="en-US" smtClean="0"/>
              <a:pPr/>
              <a:t>2017/12/5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1A0F10C-DD1F-4CF5-A613-DA83D5A87310}" type="slidenum">
              <a:rPr lang="zh-CN" altLang="en-US" smtClean="0"/>
              <a:pPr/>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629400" y="274638"/>
            <a:ext cx="2057400" cy="5851525"/>
          </a:xfrm>
        </p:spPr>
        <p:txBody>
          <a:bodyPr vert="eaVert"/>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a:xfrm>
            <a:off x="457200" y="274638"/>
            <a:ext cx="6019800" cy="5851525"/>
          </a:xfrm>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1366D642-7E65-46CF-826C-7A78A03CFB9E}" type="datetimeFigureOut">
              <a:rPr lang="zh-CN" altLang="en-US" smtClean="0"/>
              <a:pPr/>
              <a:t>2017/12/5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1A0F10C-DD1F-4CF5-A613-DA83D5A87310}" type="slidenum">
              <a:rPr lang="zh-CN" altLang="en-US" smtClean="0"/>
              <a:pPr/>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文本占位符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zh-CN" altLang="en-US" smtClean="0"/>
              <a:t>单击此处编辑母版文本样式</a:t>
            </a:r>
          </a:p>
          <a:p>
            <a:pPr lvl="1" eaLnBrk="1" latinLnBrk="0" hangingPunct="1"/>
            <a:r>
              <a:rPr kumimoji="0" lang="zh-CN" altLang="en-US" smtClean="0"/>
              <a:t>第二级</a:t>
            </a:r>
          </a:p>
          <a:p>
            <a:pPr lvl="2" eaLnBrk="1" latinLnBrk="0" hangingPunct="1"/>
            <a:r>
              <a:rPr kumimoji="0" lang="zh-CN" altLang="en-US" smtClean="0"/>
              <a:t>第三级</a:t>
            </a:r>
          </a:p>
          <a:p>
            <a:pPr lvl="3" eaLnBrk="1" latinLnBrk="0" hangingPunct="1"/>
            <a:r>
              <a:rPr kumimoji="0" lang="zh-CN" altLang="en-US" smtClean="0"/>
              <a:t>第四级</a:t>
            </a:r>
          </a:p>
          <a:p>
            <a:pPr lvl="4" eaLnBrk="1" latinLnBrk="0" hangingPunct="1"/>
            <a:r>
              <a:rPr kumimoji="0" lang="zh-CN" altLang="en-US" smtClean="0"/>
              <a:t>第五级</a:t>
            </a:r>
            <a:endParaRPr kumimoji="0" lang="en-US"/>
          </a:p>
        </p:txBody>
      </p:sp>
      <p:sp>
        <p:nvSpPr>
          <p:cNvPr id="24" name="日期占位符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1366D642-7E65-46CF-826C-7A78A03CFB9E}" type="datetimeFigureOut">
              <a:rPr lang="zh-CN" altLang="en-US" smtClean="0"/>
              <a:pPr/>
              <a:t>2017/12/5</a:t>
            </a:fld>
            <a:endParaRPr lang="zh-CN" altLang="en-US"/>
          </a:p>
        </p:txBody>
      </p:sp>
      <p:sp>
        <p:nvSpPr>
          <p:cNvPr id="10" name="页脚占位符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zh-CN" altLang="en-US"/>
          </a:p>
        </p:txBody>
      </p:sp>
      <p:sp>
        <p:nvSpPr>
          <p:cNvPr id="22" name="灯片编号占位符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E1A0F10C-DD1F-4CF5-A613-DA83D5A87310}" type="slidenum">
              <a:rPr lang="zh-CN" altLang="en-US" smtClean="0"/>
              <a:pPr/>
              <a:t>‹#›</a:t>
            </a:fld>
            <a:endParaRPr lang="zh-CN" altLang="en-US"/>
          </a:p>
        </p:txBody>
      </p:sp>
      <p:sp>
        <p:nvSpPr>
          <p:cNvPr id="5" name="标题占位符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zh-CN" altLang="en-US" smtClean="0"/>
              <a:t>单击此处编辑母版标题样式</a:t>
            </a:r>
            <a:endParaRPr kumimoji="0" lang="en-US"/>
          </a:p>
        </p:txBody>
      </p:sp>
    </p:spTree>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www.mattel.com/"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0" y="3501008"/>
            <a:ext cx="8305800" cy="1981200"/>
          </a:xfrm>
        </p:spPr>
        <p:txBody>
          <a:bodyPr/>
          <a:lstStyle/>
          <a:p>
            <a:r>
              <a:rPr lang="en-US" altLang="zh-CN" sz="7200" b="1" spc="0"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MATTEL IN CHINA</a:t>
            </a:r>
            <a:r>
              <a:rPr lang="en-US" altLang="zh-CN" dirty="0" smtClean="0"/>
              <a:t/>
            </a:r>
            <a:br>
              <a:rPr lang="en-US" altLang="zh-CN" dirty="0" smtClean="0"/>
            </a:br>
            <a:endParaRPr lang="zh-CN" altLang="en-US" dirty="0"/>
          </a:p>
        </p:txBody>
      </p:sp>
      <p:sp>
        <p:nvSpPr>
          <p:cNvPr id="9" name="三十二角星 8"/>
          <p:cNvSpPr/>
          <p:nvPr/>
        </p:nvSpPr>
        <p:spPr>
          <a:xfrm>
            <a:off x="6372200" y="404664"/>
            <a:ext cx="2483768" cy="2160240"/>
          </a:xfrm>
          <a:prstGeom prst="star32">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TextBox 9"/>
          <p:cNvSpPr txBox="1"/>
          <p:nvPr/>
        </p:nvSpPr>
        <p:spPr>
          <a:xfrm rot="20852877">
            <a:off x="6908758" y="1277623"/>
            <a:ext cx="1468390" cy="461665"/>
          </a:xfrm>
          <a:prstGeom prst="rect">
            <a:avLst/>
          </a:prstGeom>
          <a:noFill/>
        </p:spPr>
        <p:txBody>
          <a:bodyPr wrap="square" rtlCol="0">
            <a:spAutoFit/>
          </a:bodyPr>
          <a:lstStyle/>
          <a:p>
            <a:r>
              <a:rPr lang="en-US" altLang="zh-CN" sz="2400" b="1" dirty="0" smtClean="0"/>
              <a:t>MATTEL</a:t>
            </a:r>
            <a:endParaRPr lang="zh-CN" altLang="en-US" sz="2400" b="1" dirty="0"/>
          </a:p>
        </p:txBody>
      </p:sp>
      <p:sp>
        <p:nvSpPr>
          <p:cNvPr id="6" name="三十二角星 5"/>
          <p:cNvSpPr/>
          <p:nvPr/>
        </p:nvSpPr>
        <p:spPr>
          <a:xfrm>
            <a:off x="6524600" y="557064"/>
            <a:ext cx="2483768" cy="2160240"/>
          </a:xfrm>
          <a:prstGeom prst="star32">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ransition>
    <p:wipe di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内容占位符 1"/>
          <p:cNvSpPr>
            <a:spLocks noGrp="1"/>
          </p:cNvSpPr>
          <p:nvPr>
            <p:ph idx="1"/>
          </p:nvPr>
        </p:nvSpPr>
        <p:spPr>
          <a:xfrm>
            <a:off x="539552" y="4005064"/>
            <a:ext cx="8229600" cy="2304256"/>
          </a:xfrm>
        </p:spPr>
        <p:txBody>
          <a:bodyPr/>
          <a:lstStyle/>
          <a:p>
            <a:r>
              <a:rPr lang="en-US" altLang="zh-CN" sz="2800" dirty="0" smtClean="0"/>
              <a:t>Head of Mattel Corporation is located in EI Segundo, California, United States. It is admitted that Mattel is the biggest toy company in the world, which plays a leading role in designing, producing and selling products aimed for children.</a:t>
            </a:r>
            <a:endParaRPr lang="zh-CN" altLang="zh-CN" sz="2800" dirty="0" smtClean="0"/>
          </a:p>
          <a:p>
            <a:endParaRPr lang="zh-CN" altLang="en-US" dirty="0"/>
          </a:p>
        </p:txBody>
      </p:sp>
      <p:pic>
        <p:nvPicPr>
          <p:cNvPr id="4" name="图片 3" descr="loadImage.jpg"/>
          <p:cNvPicPr>
            <a:picLocks noChangeAspect="1"/>
          </p:cNvPicPr>
          <p:nvPr/>
        </p:nvPicPr>
        <p:blipFill>
          <a:blip r:embed="rId2" cstate="print"/>
          <a:stretch>
            <a:fillRect/>
          </a:stretch>
        </p:blipFill>
        <p:spPr>
          <a:xfrm>
            <a:off x="1187624" y="620688"/>
            <a:ext cx="5080000" cy="3175000"/>
          </a:xfrm>
          <a:prstGeom prst="rect">
            <a:avLst/>
          </a:prstGeom>
        </p:spPr>
      </p:pic>
      <p:sp>
        <p:nvSpPr>
          <p:cNvPr id="5" name="三十二角星 4"/>
          <p:cNvSpPr/>
          <p:nvPr/>
        </p:nvSpPr>
        <p:spPr>
          <a:xfrm>
            <a:off x="6372200" y="404664"/>
            <a:ext cx="2483768" cy="2160240"/>
          </a:xfrm>
          <a:prstGeom prst="star32">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TextBox 6"/>
          <p:cNvSpPr txBox="1"/>
          <p:nvPr/>
        </p:nvSpPr>
        <p:spPr>
          <a:xfrm rot="20852877">
            <a:off x="6908758" y="1277623"/>
            <a:ext cx="1468390" cy="461665"/>
          </a:xfrm>
          <a:prstGeom prst="rect">
            <a:avLst/>
          </a:prstGeom>
          <a:noFill/>
        </p:spPr>
        <p:txBody>
          <a:bodyPr wrap="square" rtlCol="0">
            <a:spAutoFit/>
          </a:bodyPr>
          <a:lstStyle/>
          <a:p>
            <a:r>
              <a:rPr lang="en-US" altLang="zh-CN" sz="2400" b="1" dirty="0" smtClean="0"/>
              <a:t>MATTEL</a:t>
            </a:r>
            <a:endParaRPr lang="zh-CN" altLang="en-US" sz="2400"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rot="20852877">
            <a:off x="6908758" y="1277623"/>
            <a:ext cx="1468390" cy="461665"/>
          </a:xfrm>
          <a:prstGeom prst="rect">
            <a:avLst/>
          </a:prstGeom>
          <a:noFill/>
        </p:spPr>
        <p:txBody>
          <a:bodyPr wrap="square" rtlCol="0">
            <a:spAutoFit/>
          </a:bodyPr>
          <a:lstStyle/>
          <a:p>
            <a:r>
              <a:rPr lang="en-US" altLang="zh-CN" sz="2400" b="1" dirty="0" smtClean="0"/>
              <a:t>MATTEL</a:t>
            </a:r>
            <a:endParaRPr lang="zh-CN" altLang="en-US" sz="2400" b="1" dirty="0"/>
          </a:p>
        </p:txBody>
      </p:sp>
      <p:sp>
        <p:nvSpPr>
          <p:cNvPr id="9" name="三十二角星 8"/>
          <p:cNvSpPr/>
          <p:nvPr/>
        </p:nvSpPr>
        <p:spPr>
          <a:xfrm>
            <a:off x="6372200" y="404664"/>
            <a:ext cx="2483768" cy="2160240"/>
          </a:xfrm>
          <a:prstGeom prst="star32">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标题 1"/>
          <p:cNvSpPr>
            <a:spLocks noGrp="1"/>
          </p:cNvSpPr>
          <p:nvPr>
            <p:ph type="title"/>
          </p:nvPr>
        </p:nvSpPr>
        <p:spPr>
          <a:xfrm>
            <a:off x="914400" y="980728"/>
            <a:ext cx="8229600" cy="1219200"/>
          </a:xfrm>
        </p:spPr>
        <p:txBody>
          <a:bodyPr>
            <a:normAutofit fontScale="90000"/>
          </a:bodyPr>
          <a:lstStyle/>
          <a:p>
            <a:r>
              <a:rPr lang="en-US" altLang="zh-CN" dirty="0" smtClean="0">
                <a:solidFill>
                  <a:schemeClr val="bg1"/>
                </a:solidFill>
              </a:rPr>
              <a:t>The Best Brand of Toy--Present and Future</a:t>
            </a:r>
            <a:endParaRPr lang="zh-CN" altLang="en-US" dirty="0">
              <a:solidFill>
                <a:schemeClr val="bg1"/>
              </a:solidFill>
            </a:endParaRPr>
          </a:p>
        </p:txBody>
      </p:sp>
      <p:sp>
        <p:nvSpPr>
          <p:cNvPr id="7" name="TextBox 6"/>
          <p:cNvSpPr txBox="1"/>
          <p:nvPr/>
        </p:nvSpPr>
        <p:spPr>
          <a:xfrm>
            <a:off x="1115616" y="4869160"/>
            <a:ext cx="7416824" cy="1815882"/>
          </a:xfrm>
          <a:prstGeom prst="rect">
            <a:avLst/>
          </a:prstGeom>
          <a:noFill/>
        </p:spPr>
        <p:txBody>
          <a:bodyPr wrap="square" rtlCol="0">
            <a:spAutoFit/>
          </a:bodyPr>
          <a:lstStyle/>
          <a:p>
            <a:r>
              <a:rPr lang="en-US" altLang="zh-CN" sz="2800" dirty="0" smtClean="0"/>
              <a:t>Mattel has successfully entered the market of China in 2009. And it founded the biggest “House of Barbie” in the golden district of Shanghai. </a:t>
            </a:r>
            <a:endParaRPr lang="zh-CN" altLang="zh-CN" sz="2800" dirty="0" smtClean="0"/>
          </a:p>
        </p:txBody>
      </p:sp>
      <p:pic>
        <p:nvPicPr>
          <p:cNvPr id="11" name="图片 10" descr="2013-05-16-09192761.jpeg"/>
          <p:cNvPicPr>
            <a:picLocks noChangeAspect="1"/>
          </p:cNvPicPr>
          <p:nvPr/>
        </p:nvPicPr>
        <p:blipFill>
          <a:blip r:embed="rId2" cstate="print"/>
          <a:stretch>
            <a:fillRect/>
          </a:stretch>
        </p:blipFill>
        <p:spPr>
          <a:xfrm>
            <a:off x="1547664" y="2132856"/>
            <a:ext cx="5325392" cy="2808312"/>
          </a:xfrm>
          <a:prstGeom prst="rect">
            <a:avLst/>
          </a:prstGeom>
        </p:spPr>
      </p:pic>
    </p:spTree>
  </p:cSld>
  <p:clrMapOvr>
    <a:masterClrMapping/>
  </p:clrMapOvr>
  <p:transition>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rot="20852877">
            <a:off x="6908758" y="1277623"/>
            <a:ext cx="1468390" cy="461665"/>
          </a:xfrm>
          <a:prstGeom prst="rect">
            <a:avLst/>
          </a:prstGeom>
          <a:noFill/>
        </p:spPr>
        <p:txBody>
          <a:bodyPr wrap="square" rtlCol="0">
            <a:spAutoFit/>
          </a:bodyPr>
          <a:lstStyle/>
          <a:p>
            <a:r>
              <a:rPr lang="en-US" altLang="zh-CN" sz="2400" b="1" dirty="0" smtClean="0"/>
              <a:t>MATTEL</a:t>
            </a:r>
            <a:endParaRPr lang="zh-CN" altLang="en-US" sz="2400" b="1" dirty="0"/>
          </a:p>
        </p:txBody>
      </p:sp>
      <p:sp>
        <p:nvSpPr>
          <p:cNvPr id="6" name="三十二角星 5"/>
          <p:cNvSpPr/>
          <p:nvPr/>
        </p:nvSpPr>
        <p:spPr>
          <a:xfrm>
            <a:off x="6372200" y="404664"/>
            <a:ext cx="2483768" cy="2160240"/>
          </a:xfrm>
          <a:prstGeom prst="star32">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TextBox 3"/>
          <p:cNvSpPr txBox="1"/>
          <p:nvPr/>
        </p:nvSpPr>
        <p:spPr>
          <a:xfrm>
            <a:off x="683568" y="1556792"/>
            <a:ext cx="5904656" cy="954107"/>
          </a:xfrm>
          <a:prstGeom prst="rect">
            <a:avLst/>
          </a:prstGeom>
          <a:noFill/>
        </p:spPr>
        <p:txBody>
          <a:bodyPr wrap="square" rtlCol="0">
            <a:spAutoFit/>
          </a:bodyPr>
          <a:lstStyle/>
          <a:p>
            <a:r>
              <a:rPr lang="en-US" altLang="zh-CN" sz="2800" dirty="0" smtClean="0"/>
              <a:t>“House of Barbie” includes all products concerning Barbie</a:t>
            </a:r>
            <a:endParaRPr lang="zh-CN" altLang="en-US" sz="2800" dirty="0"/>
          </a:p>
        </p:txBody>
      </p:sp>
      <p:sp>
        <p:nvSpPr>
          <p:cNvPr id="5" name="TextBox 4"/>
          <p:cNvSpPr txBox="1"/>
          <p:nvPr/>
        </p:nvSpPr>
        <p:spPr>
          <a:xfrm>
            <a:off x="395536" y="3429000"/>
            <a:ext cx="4320480" cy="1938992"/>
          </a:xfrm>
          <a:prstGeom prst="rect">
            <a:avLst/>
          </a:prstGeom>
          <a:noFill/>
        </p:spPr>
        <p:txBody>
          <a:bodyPr wrap="square" rtlCol="0">
            <a:spAutoFit/>
          </a:bodyPr>
          <a:lstStyle/>
          <a:p>
            <a:r>
              <a:rPr lang="en-US" altLang="zh-CN" sz="2000" dirty="0" smtClean="0"/>
              <a:t>a restaurant</a:t>
            </a:r>
          </a:p>
          <a:p>
            <a:r>
              <a:rPr lang="en-US" altLang="zh-CN" sz="2000" dirty="0" smtClean="0"/>
              <a:t>two respective salons of hair  and nails</a:t>
            </a:r>
          </a:p>
          <a:p>
            <a:r>
              <a:rPr lang="en-US" altLang="zh-CN" sz="2000" dirty="0" smtClean="0"/>
              <a:t>a cocktail bar </a:t>
            </a:r>
          </a:p>
          <a:p>
            <a:r>
              <a:rPr lang="en-US" altLang="zh-CN" sz="2000" dirty="0" smtClean="0"/>
              <a:t>a spa</a:t>
            </a:r>
          </a:p>
          <a:p>
            <a:r>
              <a:rPr lang="en-US" altLang="zh-CN" sz="2000" dirty="0" smtClean="0"/>
              <a:t>a localized toy named “Lin”.</a:t>
            </a:r>
            <a:endParaRPr lang="en-US" altLang="zh-CN" sz="2000" dirty="0"/>
          </a:p>
        </p:txBody>
      </p:sp>
      <p:pic>
        <p:nvPicPr>
          <p:cNvPr id="8" name="图片 7" descr="ARF7A04H25A20026.jpg"/>
          <p:cNvPicPr>
            <a:picLocks noChangeAspect="1"/>
          </p:cNvPicPr>
          <p:nvPr/>
        </p:nvPicPr>
        <p:blipFill>
          <a:blip r:embed="rId2" cstate="print"/>
          <a:stretch>
            <a:fillRect/>
          </a:stretch>
        </p:blipFill>
        <p:spPr>
          <a:xfrm>
            <a:off x="4211960" y="3573016"/>
            <a:ext cx="4608512" cy="3070421"/>
          </a:xfrm>
          <a:prstGeom prst="rect">
            <a:avLst/>
          </a:prstGeom>
        </p:spPr>
      </p:pic>
    </p:spTree>
  </p:cSld>
  <p:clrMapOvr>
    <a:masterClrMapping/>
  </p:clrMapOvr>
  <p:transition>
    <p:blinds/>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67544" y="4365104"/>
            <a:ext cx="8460432" cy="1858888"/>
          </a:xfrm>
        </p:spPr>
        <p:txBody>
          <a:bodyPr>
            <a:noAutofit/>
          </a:bodyPr>
          <a:lstStyle/>
          <a:p>
            <a:r>
              <a:rPr lang="en-US" altLang="zh-CN" sz="3200" dirty="0" smtClean="0"/>
              <a:t>1. One </a:t>
            </a:r>
            <a:r>
              <a:rPr lang="en-US" altLang="zh-CN" sz="3200" dirty="0" smtClean="0"/>
              <a:t>of the reasons why Mattel fails is poor management. </a:t>
            </a:r>
            <a:r>
              <a:rPr lang="en-US" altLang="zh-CN" sz="3200" dirty="0" smtClean="0"/>
              <a:t> </a:t>
            </a:r>
            <a:br>
              <a:rPr lang="en-US" altLang="zh-CN" sz="3200" dirty="0" smtClean="0"/>
            </a:br>
            <a:r>
              <a:rPr lang="en-US" altLang="zh-CN" sz="3200" dirty="0" smtClean="0"/>
              <a:t>2</a:t>
            </a:r>
            <a:r>
              <a:rPr lang="en-US" altLang="zh-CN" sz="3200" dirty="0" smtClean="0"/>
              <a:t>. High price also contributes to Mattel’s failure of controlling Chinese market. </a:t>
            </a:r>
            <a:r>
              <a:rPr lang="en-US" altLang="zh-CN" sz="3200" dirty="0" smtClean="0"/>
              <a:t/>
            </a:r>
            <a:br>
              <a:rPr lang="en-US" altLang="zh-CN" sz="3200" dirty="0" smtClean="0"/>
            </a:br>
            <a:r>
              <a:rPr lang="en-US" altLang="zh-CN" sz="3200" dirty="0" smtClean="0"/>
              <a:t>3. </a:t>
            </a:r>
            <a:r>
              <a:rPr lang="en-US" altLang="zh-CN" sz="3200" dirty="0" smtClean="0"/>
              <a:t>And </a:t>
            </a:r>
            <a:r>
              <a:rPr lang="en-US" altLang="zh-CN" sz="3200" dirty="0" smtClean="0"/>
              <a:t>the most fundamental mistake is that Mattel misunderstands the rules of Chinese market. </a:t>
            </a:r>
            <a:endParaRPr lang="zh-CN" altLang="en-US" sz="3200" dirty="0"/>
          </a:p>
        </p:txBody>
      </p:sp>
      <p:sp>
        <p:nvSpPr>
          <p:cNvPr id="6" name="三十二角星 5"/>
          <p:cNvSpPr/>
          <p:nvPr/>
        </p:nvSpPr>
        <p:spPr>
          <a:xfrm>
            <a:off x="6372200" y="404664"/>
            <a:ext cx="2483768" cy="2160240"/>
          </a:xfrm>
          <a:prstGeom prst="star32">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TextBox 6"/>
          <p:cNvSpPr txBox="1"/>
          <p:nvPr/>
        </p:nvSpPr>
        <p:spPr>
          <a:xfrm rot="20852877">
            <a:off x="6908758" y="1277623"/>
            <a:ext cx="1468390" cy="461665"/>
          </a:xfrm>
          <a:prstGeom prst="rect">
            <a:avLst/>
          </a:prstGeom>
          <a:noFill/>
        </p:spPr>
        <p:txBody>
          <a:bodyPr wrap="square" rtlCol="0">
            <a:spAutoFit/>
          </a:bodyPr>
          <a:lstStyle/>
          <a:p>
            <a:r>
              <a:rPr lang="en-US" altLang="zh-CN" sz="2400" b="1" dirty="0" smtClean="0"/>
              <a:t>MATTEL</a:t>
            </a:r>
            <a:endParaRPr lang="zh-CN" altLang="en-US" sz="2400" b="1" dirty="0"/>
          </a:p>
        </p:txBody>
      </p:sp>
      <p:pic>
        <p:nvPicPr>
          <p:cNvPr id="8" name="图片 7" descr="U11978P1DT20150310152745.png"/>
          <p:cNvPicPr>
            <a:picLocks noChangeAspect="1"/>
          </p:cNvPicPr>
          <p:nvPr/>
        </p:nvPicPr>
        <p:blipFill>
          <a:blip r:embed="rId2" cstate="print"/>
          <a:stretch>
            <a:fillRect/>
          </a:stretch>
        </p:blipFill>
        <p:spPr>
          <a:xfrm>
            <a:off x="1547664" y="476672"/>
            <a:ext cx="4464496" cy="2220665"/>
          </a:xfrm>
          <a:prstGeom prst="rect">
            <a:avLst/>
          </a:prstGeom>
        </p:spPr>
      </p:pic>
    </p:spTree>
  </p:cSld>
  <p:clrMapOvr>
    <a:masterClrMapping/>
  </p:clrMapOvr>
  <p:transition>
    <p:dissolv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03648" y="2996952"/>
            <a:ext cx="5832648" cy="2954655"/>
          </a:xfrm>
          <a:prstGeom prst="rect">
            <a:avLst/>
          </a:prstGeom>
          <a:noFill/>
        </p:spPr>
        <p:txBody>
          <a:bodyPr wrap="square" rtlCol="0">
            <a:spAutoFit/>
          </a:bodyPr>
          <a:lstStyle/>
          <a:p>
            <a:r>
              <a:rPr lang="en-US" altLang="zh-CN" sz="2800" dirty="0" smtClean="0"/>
              <a:t>If Mattel desires to occupy the market of China, it has to first get acquainted with the situation of China. Only in this way can Mattel be adaptive to China’s taste and become popular. </a:t>
            </a:r>
            <a:endParaRPr lang="zh-CN" altLang="zh-CN" sz="2800" dirty="0"/>
          </a:p>
          <a:p>
            <a:endParaRPr lang="zh-CN" altLang="en-US" dirty="0"/>
          </a:p>
        </p:txBody>
      </p:sp>
      <p:sp>
        <p:nvSpPr>
          <p:cNvPr id="4" name="三十二角星 3"/>
          <p:cNvSpPr/>
          <p:nvPr/>
        </p:nvSpPr>
        <p:spPr>
          <a:xfrm>
            <a:off x="6372200" y="404664"/>
            <a:ext cx="2483768" cy="2160240"/>
          </a:xfrm>
          <a:prstGeom prst="star32">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TextBox 4"/>
          <p:cNvSpPr txBox="1"/>
          <p:nvPr/>
        </p:nvSpPr>
        <p:spPr>
          <a:xfrm rot="20852877">
            <a:off x="6908758" y="1277623"/>
            <a:ext cx="1468390" cy="461665"/>
          </a:xfrm>
          <a:prstGeom prst="rect">
            <a:avLst/>
          </a:prstGeom>
          <a:noFill/>
        </p:spPr>
        <p:txBody>
          <a:bodyPr wrap="square" rtlCol="0">
            <a:spAutoFit/>
          </a:bodyPr>
          <a:lstStyle/>
          <a:p>
            <a:r>
              <a:rPr lang="en-US" altLang="zh-CN" sz="2400" b="1" dirty="0" smtClean="0"/>
              <a:t>MATTEL</a:t>
            </a:r>
            <a:endParaRPr lang="zh-CN" altLang="en-US" sz="2400" b="1" dirty="0"/>
          </a:p>
        </p:txBody>
      </p:sp>
      <p:sp>
        <p:nvSpPr>
          <p:cNvPr id="7" name="矩形 6"/>
          <p:cNvSpPr/>
          <p:nvPr/>
        </p:nvSpPr>
        <p:spPr>
          <a:xfrm>
            <a:off x="1403648" y="1556792"/>
            <a:ext cx="3768468" cy="923330"/>
          </a:xfrm>
          <a:prstGeom prst="rect">
            <a:avLst/>
          </a:prstGeom>
          <a:noFill/>
        </p:spPr>
        <p:txBody>
          <a:bodyPr wrap="none" lIns="91440" tIns="45720" rIns="91440" bIns="45720">
            <a:spAutoFit/>
          </a:bodyPr>
          <a:lstStyle/>
          <a:p>
            <a:pPr algn="ctr"/>
            <a:r>
              <a:rPr lang="en-US" altLang="zh-CN" sz="5400" b="1" cap="none" spc="0" dirty="0" smtClean="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Suggestion</a:t>
            </a:r>
            <a:endParaRPr lang="zh-CN" altLang="en-US" sz="5400" b="1" cap="none" spc="0"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endParaRPr>
          </a:p>
        </p:txBody>
      </p:sp>
    </p:spTree>
  </p:cSld>
  <p:clrMapOvr>
    <a:masterClrMapping/>
  </p:clrMapOvr>
  <p:transition>
    <p:checke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三十二角星 1"/>
          <p:cNvSpPr/>
          <p:nvPr/>
        </p:nvSpPr>
        <p:spPr>
          <a:xfrm>
            <a:off x="6372200" y="404664"/>
            <a:ext cx="2483768" cy="2160240"/>
          </a:xfrm>
          <a:prstGeom prst="star32">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TextBox 2"/>
          <p:cNvSpPr txBox="1"/>
          <p:nvPr/>
        </p:nvSpPr>
        <p:spPr>
          <a:xfrm rot="20852877">
            <a:off x="6908758" y="1277623"/>
            <a:ext cx="1468390" cy="461665"/>
          </a:xfrm>
          <a:prstGeom prst="rect">
            <a:avLst/>
          </a:prstGeom>
          <a:noFill/>
        </p:spPr>
        <p:txBody>
          <a:bodyPr wrap="square" rtlCol="0">
            <a:spAutoFit/>
          </a:bodyPr>
          <a:lstStyle/>
          <a:p>
            <a:r>
              <a:rPr lang="en-US" altLang="zh-CN" sz="2400" b="1" dirty="0" smtClean="0"/>
              <a:t>MATTEL</a:t>
            </a:r>
            <a:endParaRPr lang="zh-CN" altLang="en-US" sz="2400" b="1" dirty="0"/>
          </a:p>
        </p:txBody>
      </p:sp>
      <p:sp>
        <p:nvSpPr>
          <p:cNvPr id="6" name="TextBox 5"/>
          <p:cNvSpPr txBox="1"/>
          <p:nvPr/>
        </p:nvSpPr>
        <p:spPr>
          <a:xfrm>
            <a:off x="899592" y="1124744"/>
            <a:ext cx="2376264" cy="523220"/>
          </a:xfrm>
          <a:prstGeom prst="rect">
            <a:avLst/>
          </a:prstGeom>
          <a:noFill/>
        </p:spPr>
        <p:txBody>
          <a:bodyPr wrap="square" rtlCol="0">
            <a:spAutoFit/>
          </a:bodyPr>
          <a:lstStyle/>
          <a:p>
            <a:r>
              <a:rPr lang="en-US" altLang="zh-CN" sz="2800" dirty="0" smtClean="0">
                <a:solidFill>
                  <a:schemeClr val="bg1"/>
                </a:solidFill>
              </a:rPr>
              <a:t>Reference</a:t>
            </a:r>
            <a:r>
              <a:rPr lang="en-US" altLang="zh-CN" dirty="0" smtClean="0"/>
              <a:t> </a:t>
            </a:r>
            <a:endParaRPr lang="zh-CN" altLang="en-US" dirty="0"/>
          </a:p>
        </p:txBody>
      </p:sp>
      <p:sp>
        <p:nvSpPr>
          <p:cNvPr id="7" name="TextBox 6"/>
          <p:cNvSpPr txBox="1"/>
          <p:nvPr/>
        </p:nvSpPr>
        <p:spPr>
          <a:xfrm>
            <a:off x="827584" y="2348880"/>
            <a:ext cx="7776864" cy="3231654"/>
          </a:xfrm>
          <a:prstGeom prst="rect">
            <a:avLst/>
          </a:prstGeom>
          <a:noFill/>
        </p:spPr>
        <p:txBody>
          <a:bodyPr wrap="square" rtlCol="0">
            <a:spAutoFit/>
          </a:bodyPr>
          <a:lstStyle/>
          <a:p>
            <a:pPr marL="342900" indent="-342900">
              <a:buAutoNum type="arabicPeriod"/>
            </a:pPr>
            <a:r>
              <a:rPr lang="en-US" altLang="zh-CN" sz="2400" dirty="0" smtClean="0"/>
              <a:t>09.2013</a:t>
            </a:r>
          </a:p>
          <a:p>
            <a:pPr marL="342900" indent="-342900"/>
            <a:r>
              <a:rPr lang="en-US" altLang="zh-CN" sz="2400" dirty="0" smtClean="0"/>
              <a:t>《Globe and Mail》,</a:t>
            </a:r>
          </a:p>
          <a:p>
            <a:r>
              <a:rPr lang="en-US" altLang="zh-CN" sz="2400" dirty="0" smtClean="0"/>
              <a:t>2.</a:t>
            </a:r>
            <a:r>
              <a:rPr lang="zh-CN" altLang="en-US" sz="2400" dirty="0" smtClean="0"/>
              <a:t> </a:t>
            </a:r>
            <a:r>
              <a:rPr lang="en-US" altLang="zh-CN" sz="2400" dirty="0" smtClean="0"/>
              <a:t>Chinese columnist: Helen,2013</a:t>
            </a:r>
            <a:r>
              <a:rPr lang="zh-CN" altLang="en-US" sz="2400" dirty="0" smtClean="0"/>
              <a:t> </a:t>
            </a:r>
            <a:r>
              <a:rPr lang="en-US" altLang="zh-CN" sz="2400" dirty="0" smtClean="0"/>
              <a:t>.</a:t>
            </a:r>
          </a:p>
          <a:p>
            <a:r>
              <a:rPr lang="en-US" altLang="zh-CN" sz="2400" dirty="0" smtClean="0"/>
              <a:t>The wall street journal </a:t>
            </a:r>
          </a:p>
          <a:p>
            <a:r>
              <a:rPr lang="en-US" altLang="zh-CN" sz="2400" dirty="0" smtClean="0"/>
              <a:t>3.</a:t>
            </a:r>
            <a:r>
              <a:rPr lang="zh-CN" altLang="en-US" sz="2400" dirty="0" smtClean="0"/>
              <a:t> </a:t>
            </a:r>
            <a:r>
              <a:rPr lang="en-US" altLang="zh-CN" sz="2400" dirty="0" smtClean="0"/>
              <a:t>Christopher Marquis, 10.2014</a:t>
            </a:r>
            <a:r>
              <a:rPr lang="zh-CN" altLang="en-US" sz="2400" dirty="0" smtClean="0"/>
              <a:t> </a:t>
            </a:r>
            <a:endParaRPr lang="en-US" altLang="zh-CN" sz="2400" dirty="0" smtClean="0"/>
          </a:p>
          <a:p>
            <a:r>
              <a:rPr lang="en-US" altLang="zh-CN" sz="2400" dirty="0" smtClean="0"/>
              <a:t>China economic report, </a:t>
            </a:r>
          </a:p>
          <a:p>
            <a:r>
              <a:rPr lang="en-US" altLang="zh-CN" sz="2400" dirty="0" smtClean="0"/>
              <a:t>4.</a:t>
            </a:r>
            <a:r>
              <a:rPr lang="en-US" altLang="zh-CN" sz="2400" b="1" dirty="0" smtClean="0"/>
              <a:t>  </a:t>
            </a:r>
            <a:r>
              <a:rPr lang="en-US" altLang="zh-CN" sz="2400" b="1" dirty="0" smtClean="0">
                <a:hlinkClick r:id="rId2"/>
              </a:rPr>
              <a:t>www.mattel.com</a:t>
            </a:r>
            <a:endParaRPr lang="en-US" altLang="zh-CN" sz="2400" dirty="0" smtClean="0"/>
          </a:p>
          <a:p>
            <a:endParaRPr lang="en-US" altLang="zh-CN" dirty="0" smtClean="0"/>
          </a:p>
          <a:p>
            <a:endParaRPr lang="zh-CN"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三十二角星 2"/>
          <p:cNvSpPr/>
          <p:nvPr/>
        </p:nvSpPr>
        <p:spPr>
          <a:xfrm>
            <a:off x="6372200" y="404664"/>
            <a:ext cx="2483768" cy="2160240"/>
          </a:xfrm>
          <a:prstGeom prst="star32">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TextBox 3"/>
          <p:cNvSpPr txBox="1"/>
          <p:nvPr/>
        </p:nvSpPr>
        <p:spPr>
          <a:xfrm rot="20852877">
            <a:off x="6908758" y="1277623"/>
            <a:ext cx="1468390" cy="461665"/>
          </a:xfrm>
          <a:prstGeom prst="rect">
            <a:avLst/>
          </a:prstGeom>
          <a:noFill/>
        </p:spPr>
        <p:txBody>
          <a:bodyPr wrap="square" rtlCol="0">
            <a:spAutoFit/>
          </a:bodyPr>
          <a:lstStyle/>
          <a:p>
            <a:r>
              <a:rPr lang="en-US" altLang="zh-CN" sz="2400" b="1" dirty="0" smtClean="0"/>
              <a:t>MATTEL</a:t>
            </a:r>
            <a:endParaRPr lang="zh-CN" altLang="en-US" sz="2400" b="1" dirty="0"/>
          </a:p>
        </p:txBody>
      </p:sp>
      <p:sp>
        <p:nvSpPr>
          <p:cNvPr id="5" name="矩形 4"/>
          <p:cNvSpPr/>
          <p:nvPr/>
        </p:nvSpPr>
        <p:spPr>
          <a:xfrm>
            <a:off x="2123728" y="2852936"/>
            <a:ext cx="5015155" cy="923330"/>
          </a:xfrm>
          <a:prstGeom prst="rect">
            <a:avLst/>
          </a:prstGeom>
          <a:noFill/>
        </p:spPr>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en-US" altLang="zh-CN" sz="54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Thank you</a:t>
            </a:r>
            <a:r>
              <a:rPr lang="zh-CN" altLang="en-US" sz="54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a:t>
            </a:r>
            <a:endParaRPr lang="zh-CN" altLang="en-US" sz="5400" b="1" cap="all"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Tree>
  </p:cSld>
  <p:clrMapOvr>
    <a:masterClrMapping/>
  </p:clrMapOvr>
  <p:transition>
    <p:circle/>
  </p:transition>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纸张">
  <a:themeElements>
    <a:clrScheme name="华丽">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纸张">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纸张">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Paper</Template>
  <TotalTime>559</TotalTime>
  <Words>209</Words>
  <Application>Microsoft Office PowerPoint</Application>
  <PresentationFormat>全屏显示(4:3)</PresentationFormat>
  <Paragraphs>30</Paragraphs>
  <Slides>8</Slides>
  <Notes>0</Notes>
  <HiddenSlides>0</HiddenSlides>
  <MMClips>0</MMClips>
  <ScaleCrop>false</ScaleCrop>
  <HeadingPairs>
    <vt:vector size="4" baseType="variant">
      <vt:variant>
        <vt:lpstr>主题</vt:lpstr>
      </vt:variant>
      <vt:variant>
        <vt:i4>1</vt:i4>
      </vt:variant>
      <vt:variant>
        <vt:lpstr>幻灯片标题</vt:lpstr>
      </vt:variant>
      <vt:variant>
        <vt:i4>8</vt:i4>
      </vt:variant>
    </vt:vector>
  </HeadingPairs>
  <TitlesOfParts>
    <vt:vector size="9" baseType="lpstr">
      <vt:lpstr>纸张</vt:lpstr>
      <vt:lpstr>MATTEL IN CHINA </vt:lpstr>
      <vt:lpstr>幻灯片 2</vt:lpstr>
      <vt:lpstr>The Best Brand of Toy--Present and Future</vt:lpstr>
      <vt:lpstr>幻灯片 4</vt:lpstr>
      <vt:lpstr>1. One of the reasons why Mattel fails is poor management.   2. High price also contributes to Mattel’s failure of controlling Chinese market.  3. And the most fundamental mistake is that Mattel misunderstands the rules of Chinese market. </vt:lpstr>
      <vt:lpstr>幻灯片 6</vt:lpstr>
      <vt:lpstr>幻灯片 7</vt:lpstr>
      <vt:lpstr>幻灯片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lenovo</dc:creator>
  <cp:lastModifiedBy>lenovo</cp:lastModifiedBy>
  <cp:revision>32</cp:revision>
  <dcterms:created xsi:type="dcterms:W3CDTF">2017-11-28T16:17:05Z</dcterms:created>
  <dcterms:modified xsi:type="dcterms:W3CDTF">2017-12-04T23:02:57Z</dcterms:modified>
</cp:coreProperties>
</file>