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3F7BB-B97C-4B06-9F64-4714F7CDF0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331680-FC69-351A-04D9-316D48976F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E12E7A-73E6-8360-F075-7E6FDE178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595A-5552-C74E-8987-5B88D01272A9}" type="datetimeFigureOut">
              <a:rPr lang="en-US" smtClean="0"/>
              <a:t>7/12/26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C20797-8788-A9B7-DBDE-2DE1649ED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B504D0-4A8C-04D9-4501-1FCC911AA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99CFB-6134-704E-B0EF-09FFBAE65B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864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15275-532C-0B48-9D55-8CEEAF299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ADCB1-7922-6BC7-E162-CEB2E1C64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6362F0-4512-58F4-58E7-C43F68B5D6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595A-5552-C74E-8987-5B88D01272A9}" type="datetimeFigureOut">
              <a:rPr lang="en-US" smtClean="0"/>
              <a:t>7/12/26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36E4E3-4D6B-DB6B-A6E7-2908C18B4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C4F81F-D1A7-6AD4-89D6-91B9F35F5F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99CFB-6134-704E-B0EF-09FFBAE65B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0132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16EF05-6AA2-1313-D2AD-C386E816FA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B11683-55B0-B02D-EBA4-AAC068B9DA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112E8E-6781-F84C-A73A-D645D2BC5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595A-5552-C74E-8987-5B88D01272A9}" type="datetimeFigureOut">
              <a:rPr lang="en-US" smtClean="0"/>
              <a:t>7/12/26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0BA90D-7188-7CB0-DC51-FA37047FC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EFA1C-84F4-8510-DBFD-F6ED25DBD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99CFB-6134-704E-B0EF-09FFBAE65B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28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C085E6-29A0-B505-C32B-70B4AF96A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9F5D16-5F76-FED9-9FBB-1670C810E0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95095E-8F2F-EF4C-0A83-DC7A15AD50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AC83F7-7DEF-B59C-944E-E97E1C020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595A-5552-C74E-8987-5B88D01272A9}" type="datetimeFigureOut">
              <a:rPr lang="en-US" smtClean="0"/>
              <a:t>7/12/26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47E1F0-D861-125F-B205-92C55906C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F72C31-AB88-B212-A03B-2B599893A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99CFB-6134-704E-B0EF-09FFBAE65B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904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F808B-D321-3E06-65E2-51D9CDFC3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3AED51-3BC6-9ACA-D0DB-F55D902277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6F951D-A8EC-92AA-34A4-6BEE0B87F8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3C0E2A-360D-9DE4-88FE-8514379B50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7B3791-A233-DE0A-E42D-9F9A36DE6B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E54502-9B78-13D5-9F26-FE044B9E9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595A-5552-C74E-8987-5B88D01272A9}" type="datetimeFigureOut">
              <a:rPr lang="en-US" smtClean="0"/>
              <a:t>7/12/26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B6D7E5-49C4-6078-8A70-A59ACA727F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F52795-BE0A-486D-499A-5183CF185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99CFB-6134-704E-B0EF-09FFBAE65B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343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B44D5-8DD8-BFE2-F6EF-A012D1A8E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6C2EB3-8489-7809-1C3F-9580D06F3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595A-5552-C74E-8987-5B88D01272A9}" type="datetimeFigureOut">
              <a:rPr lang="en-US" smtClean="0"/>
              <a:t>7/12/26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0886C2-294F-C69B-2320-79B3D64FA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01BDBF-88AF-8119-4A92-01303723C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99CFB-6134-704E-B0EF-09FFBAE65B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133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F710F0E-FC3F-CEEB-1527-CCCA75017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595A-5552-C74E-8987-5B88D01272A9}" type="datetimeFigureOut">
              <a:rPr lang="en-US" smtClean="0"/>
              <a:t>7/12/26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348FEC-E909-2BF8-F85C-FD4048C3F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9A92D2-F9D3-993A-6AD8-02FD8E4DA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99CFB-6134-704E-B0EF-09FFBAE65B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235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1E22B-590D-6E26-3898-9710797A6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0BD774-FCDB-EE3B-EF37-2C17B54A96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A0CB80-9D76-C08B-FDA6-9C1EB9C232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25F522-CA26-4AF8-C4C4-AEBBE0EE1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595A-5552-C74E-8987-5B88D01272A9}" type="datetimeFigureOut">
              <a:rPr lang="en-US" smtClean="0"/>
              <a:t>7/12/26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6F4EA9-4F35-C68D-C244-43711138E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545F94-A60B-A6F0-CAE1-8F0839A7A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99CFB-6134-704E-B0EF-09FFBAE65B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894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00782E-285D-428C-A3DB-36B9344AE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98F6EB-302B-402B-D5E3-4EC135CC4F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0477FF-641B-1BED-60E7-3A50F04FBA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109C7C-5B98-6764-560B-FA0772FF2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595A-5552-C74E-8987-5B88D01272A9}" type="datetimeFigureOut">
              <a:rPr lang="en-US" smtClean="0"/>
              <a:t>7/12/26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50900E-45A5-2571-6A6D-60964EEDB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037061-4B3C-FF33-5D7B-FABBED73E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99CFB-6134-704E-B0EF-09FFBAE65B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825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85B66D-79A9-6300-A1A1-73CF66980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49A6C2-716C-C8B7-2D23-5999F77071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B7A60-F246-B888-8580-0BC64374B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595A-5552-C74E-8987-5B88D01272A9}" type="datetimeFigureOut">
              <a:rPr lang="en-US" smtClean="0"/>
              <a:t>7/12/26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3D44D9-5FA3-F94B-DC16-744F39F14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38825-92B4-E31E-4153-21C57EFF2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99CFB-6134-704E-B0EF-09FFBAE65B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727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0386EB6-80C4-39E2-5833-37B6A13984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BC5389-DE0C-668E-B059-61326B237F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70AA46-82A2-15F1-40F3-31DAA57A3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595A-5552-C74E-8987-5B88D01272A9}" type="datetimeFigureOut">
              <a:rPr lang="en-US" smtClean="0"/>
              <a:t>7/12/26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F9405D-4256-E830-5183-692BC7333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754CE1-FF6B-14B8-54A0-19395A569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99CFB-6134-704E-B0EF-09FFBAE65B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599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2AC9C3-2800-64D4-117A-D5437EDC6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60C6F4-3DD9-FA68-6ABF-2577210BDC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3484CF-0BDC-3C36-1B59-9A8DD6CDE4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3CB595A-5552-C74E-8987-5B88D01272A9}" type="datetimeFigureOut">
              <a:rPr lang="en-US" smtClean="0"/>
              <a:t>7/12/26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D49387-C213-E63A-E15E-CDC6BF04CE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63E03E-6233-D942-804C-0941CE7FA9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E99CFB-6134-704E-B0EF-09FFBAE65B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65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2A01E872-ADC8-55A2-9A37-C14AB3466BDC}"/>
              </a:ext>
            </a:extLst>
          </p:cNvPr>
          <p:cNvSpPr>
            <a:spLocks noGrp="1"/>
          </p:cNvSpPr>
          <p:nvPr/>
        </p:nvSpPr>
        <p:spPr>
          <a:xfrm>
            <a:off x="1524000" y="2601118"/>
            <a:ext cx="9080500" cy="251063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23837069-8BF0-BDE8-DCF5-9D59ACF9D01E}"/>
              </a:ext>
            </a:extLst>
          </p:cNvPr>
          <p:cNvSpPr>
            <a:spLocks noGrp="1"/>
          </p:cNvSpPr>
          <p:nvPr/>
        </p:nvSpPr>
        <p:spPr>
          <a:xfrm>
            <a:off x="1524000" y="2601119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EAAE486E-193B-8940-3B60-B0DA9F0571E4}"/>
              </a:ext>
            </a:extLst>
          </p:cNvPr>
          <p:cNvSpPr>
            <a:spLocks noGrp="1"/>
          </p:cNvSpPr>
          <p:nvPr/>
        </p:nvSpPr>
        <p:spPr>
          <a:xfrm>
            <a:off x="1676400" y="2753519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0A6C754-5BC1-C5C8-ED3C-74A856FF0514}"/>
              </a:ext>
            </a:extLst>
          </p:cNvPr>
          <p:cNvSpPr txBox="1"/>
          <p:nvPr/>
        </p:nvSpPr>
        <p:spPr>
          <a:xfrm>
            <a:off x="31750" y="314632"/>
            <a:ext cx="74676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>
              <a:buFont typeface="Arial" panose="020B0604020202020204" pitchFamily="34" charset="0"/>
              <a:buChar char="•"/>
            </a:pPr>
            <a:r>
              <a:rPr lang="en-US" sz="1800" b="1" i="0" dirty="0">
                <a:effectLst/>
                <a:latin typeface="Helvetica" pitchFamily="2" charset="0"/>
              </a:rPr>
              <a:t>﻿﻿University of Wales Trinity Saint David</a:t>
            </a:r>
          </a:p>
          <a:p>
            <a:pPr marL="342900" marR="0" lvl="0" indent="-342900">
              <a:buFont typeface="Arial" panose="020B0604020202020204" pitchFamily="34" charset="0"/>
              <a:buChar char="•"/>
            </a:pPr>
            <a:endParaRPr lang="en-US" sz="1800" dirty="0">
              <a:effectLst/>
              <a:latin typeface="Helvetica" pitchFamily="2" charset="0"/>
            </a:endParaRPr>
          </a:p>
          <a:p>
            <a:pPr marL="342900" marR="0" lvl="0" indent="-342900">
              <a:buFont typeface="Arial" panose="020B0604020202020204" pitchFamily="34" charset="0"/>
              <a:buChar char="•"/>
            </a:pPr>
            <a:r>
              <a:rPr lang="en-US" sz="1800" i="0" dirty="0">
                <a:effectLst/>
                <a:latin typeface="Helvetica" pitchFamily="2" charset="0"/>
              </a:rPr>
              <a:t>﻿﻿Program: CertHE Business Skills for</a:t>
            </a:r>
            <a:br>
              <a:rPr lang="en-US" sz="1800" i="0" dirty="0">
                <a:effectLst/>
                <a:latin typeface="Helvetica" pitchFamily="2" charset="0"/>
              </a:rPr>
            </a:br>
            <a:r>
              <a:rPr lang="en-US" sz="1800" i="0" dirty="0">
                <a:effectLst/>
                <a:latin typeface="Helvetica" pitchFamily="2" charset="0"/>
              </a:rPr>
              <a:t>Work (BSIW)</a:t>
            </a:r>
            <a:endParaRPr lang="en-US" sz="1800" dirty="0">
              <a:effectLst/>
              <a:latin typeface="Helvetica" pitchFamily="2" charset="0"/>
            </a:endParaRPr>
          </a:p>
          <a:p>
            <a:pPr marL="342900" marR="0" lvl="0" indent="-342900">
              <a:buFont typeface="Arial" panose="020B0604020202020204" pitchFamily="34" charset="0"/>
              <a:buChar char="•"/>
            </a:pPr>
            <a:r>
              <a:rPr lang="en-US" sz="1800" i="0" dirty="0">
                <a:effectLst/>
                <a:latin typeface="Helvetica" pitchFamily="2" charset="0"/>
              </a:rPr>
              <a:t>﻿﻿Module: LCLM4006 Enterprise &amp;</a:t>
            </a:r>
            <a:br>
              <a:rPr lang="en-US" sz="1800" i="0" dirty="0">
                <a:effectLst/>
                <a:latin typeface="Helvetica" pitchFamily="2" charset="0"/>
              </a:rPr>
            </a:br>
            <a:r>
              <a:rPr lang="en-US" sz="1800" i="0" dirty="0">
                <a:effectLst/>
                <a:latin typeface="Helvetica" pitchFamily="2" charset="0"/>
              </a:rPr>
              <a:t>Entrepreneurship</a:t>
            </a:r>
            <a:endParaRPr lang="en-US" sz="1800" dirty="0">
              <a:effectLst/>
              <a:latin typeface="Helvetica" pitchFamily="2" charset="0"/>
            </a:endParaRPr>
          </a:p>
          <a:p>
            <a:pPr marL="342900" marR="0" lvl="0" indent="-342900">
              <a:buFont typeface="Arial" panose="020B0604020202020204" pitchFamily="34" charset="0"/>
              <a:buChar char="•"/>
            </a:pPr>
            <a:r>
              <a:rPr lang="en-US" sz="1800" i="0" dirty="0">
                <a:effectLst/>
                <a:latin typeface="Helvetica" pitchFamily="2" charset="0"/>
              </a:rPr>
              <a:t>﻿﻿Business Name: </a:t>
            </a:r>
            <a:r>
              <a:rPr lang="en-US" sz="1800" i="0" dirty="0" err="1">
                <a:effectLst/>
                <a:latin typeface="Helvetica" pitchFamily="2" charset="0"/>
              </a:rPr>
              <a:t>Česká</a:t>
            </a:r>
            <a:r>
              <a:rPr lang="en-US" sz="1800" i="0" dirty="0">
                <a:effectLst/>
                <a:latin typeface="Helvetica" pitchFamily="2" charset="0"/>
              </a:rPr>
              <a:t> Lipa - Authentic</a:t>
            </a:r>
            <a:br>
              <a:rPr lang="en-US" sz="1800" i="0" dirty="0">
                <a:effectLst/>
                <a:latin typeface="Helvetica" pitchFamily="2" charset="0"/>
              </a:rPr>
            </a:br>
            <a:r>
              <a:rPr lang="en-US" sz="1800" i="0" dirty="0">
                <a:effectLst/>
                <a:latin typeface="Helvetica" pitchFamily="2" charset="0"/>
              </a:rPr>
              <a:t>Czech Restaurant</a:t>
            </a:r>
            <a:endParaRPr lang="en-US" sz="1800" dirty="0">
              <a:effectLst/>
              <a:latin typeface="Helvetica" pitchFamily="2" charset="0"/>
            </a:endParaRPr>
          </a:p>
          <a:p>
            <a:pPr marL="342900" marR="0" lvl="0" indent="-342900">
              <a:buFont typeface="Arial" panose="020B0604020202020204" pitchFamily="34" charset="0"/>
              <a:buChar char="•"/>
            </a:pPr>
            <a:r>
              <a:rPr lang="en-US" sz="1800" i="0" dirty="0">
                <a:effectLst/>
                <a:latin typeface="Helvetica" pitchFamily="2" charset="0"/>
              </a:rPr>
              <a:t>﻿﻿Student: Dominic Adam | ID: 2509010</a:t>
            </a:r>
            <a:endParaRPr lang="en-US" sz="1800" dirty="0">
              <a:effectLst/>
              <a:latin typeface="Helvetica" pitchFamily="2" charset="0"/>
            </a:endParaRPr>
          </a:p>
          <a:p>
            <a:pPr marL="342900" marR="0" lvl="0" indent="-342900">
              <a:buFont typeface="Arial" panose="020B0604020202020204" pitchFamily="34" charset="0"/>
              <a:buChar char="•"/>
            </a:pPr>
            <a:r>
              <a:rPr lang="en-US" sz="1800" i="0" dirty="0">
                <a:effectLst/>
                <a:latin typeface="Helvetica" pitchFamily="2" charset="0"/>
              </a:rPr>
              <a:t>﻿﻿Lecturer: </a:t>
            </a:r>
            <a:r>
              <a:rPr lang="en-US" sz="1800" i="0" dirty="0" err="1">
                <a:effectLst/>
                <a:latin typeface="Helvetica" pitchFamily="2" charset="0"/>
              </a:rPr>
              <a:t>Eike</a:t>
            </a:r>
            <a:r>
              <a:rPr lang="en-US" sz="1800" i="0" dirty="0">
                <a:effectLst/>
                <a:latin typeface="Helvetica" pitchFamily="2" charset="0"/>
              </a:rPr>
              <a:t> </a:t>
            </a:r>
            <a:r>
              <a:rPr lang="en-US" sz="1800" i="0" dirty="0" err="1">
                <a:effectLst/>
                <a:latin typeface="Helvetica" pitchFamily="2" charset="0"/>
              </a:rPr>
              <a:t>Udeagu</a:t>
            </a:r>
            <a:endParaRPr lang="en-US" sz="1800" dirty="0">
              <a:effectLst/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3110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11A889-B520-F1A3-B0A8-76921AB78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018" y="180381"/>
            <a:ext cx="5257800" cy="4589463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br>
              <a:rPr lang="en-US" sz="1800" dirty="0">
                <a:effectLst/>
                <a:latin typeface="Helvetica" pitchFamily="2" charset="0"/>
              </a:rPr>
            </a:br>
            <a:r>
              <a:rPr lang="en-US" sz="1800" b="0" i="0" dirty="0">
                <a:effectLst/>
                <a:latin typeface="Helvetica" pitchFamily="2" charset="0"/>
              </a:rPr>
              <a:t>﻿﻿Legal format: Private Limited Company (Ltd) under Companies Act 2006 - protects personal assets, builds credibility with suppliers</a:t>
            </a:r>
            <a:br>
              <a:rPr lang="en-US" sz="1800" b="0" i="0" dirty="0">
                <a:effectLst/>
                <a:latin typeface="Helvetica" pitchFamily="2" charset="0"/>
              </a:rPr>
            </a:br>
            <a:br>
              <a:rPr lang="en-US" sz="1800" dirty="0">
                <a:effectLst/>
                <a:latin typeface="Helvetica" pitchFamily="2" charset="0"/>
              </a:rPr>
            </a:br>
            <a:r>
              <a:rPr lang="en-US" sz="1800" b="0" i="0" dirty="0">
                <a:effectLst/>
                <a:latin typeface="Helvetica" pitchFamily="2" charset="0"/>
              </a:rPr>
              <a:t>﻿﻿Lean structure: Founder/Director, Head Chef, Front of House Supervisor, 3 part-time staff - keeps overheads low and decision-making fast</a:t>
            </a:r>
            <a:br>
              <a:rPr lang="en-US" sz="1800" dirty="0">
                <a:effectLst/>
                <a:latin typeface="Helvetica" pitchFamily="2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1FB98D-93CD-5047-529B-9AFB6ED60D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79373" y="888206"/>
            <a:ext cx="4845050" cy="4351338"/>
          </a:xfrm>
        </p:spPr>
        <p:txBody>
          <a:bodyPr>
            <a:normAutofit lnSpcReduction="10000"/>
          </a:bodyPr>
          <a:lstStyle/>
          <a:p>
            <a:endParaRPr lang="en-US" sz="1800" dirty="0">
              <a:effectLst/>
              <a:latin typeface="Helvetica" pitchFamily="2" charset="0"/>
            </a:endParaRPr>
          </a:p>
          <a:p>
            <a:pPr lvl="0"/>
            <a:r>
              <a:rPr lang="en-US" sz="1800" b="0" i="0" dirty="0">
                <a:effectLst/>
                <a:latin typeface="Helvetica" pitchFamily="2" charset="0"/>
              </a:rPr>
              <a:t>﻿﻿Traditional Czech home-style dishes (</a:t>
            </a:r>
            <a:r>
              <a:rPr lang="en-US" sz="1800" b="0" i="0" dirty="0" err="1">
                <a:effectLst/>
                <a:latin typeface="Helvetica" pitchFamily="2" charset="0"/>
              </a:rPr>
              <a:t>svíčková</a:t>
            </a:r>
            <a:r>
              <a:rPr lang="en-US" sz="1800" b="0" i="0" dirty="0">
                <a:effectLst/>
                <a:latin typeface="Helvetica" pitchFamily="2" charset="0"/>
              </a:rPr>
              <a:t> na </a:t>
            </a:r>
            <a:r>
              <a:rPr lang="en-US" sz="1800" b="0" i="0" dirty="0" err="1">
                <a:effectLst/>
                <a:latin typeface="Helvetica" pitchFamily="2" charset="0"/>
              </a:rPr>
              <a:t>smetaně</a:t>
            </a:r>
            <a:r>
              <a:rPr lang="en-US" sz="1800" b="0" i="0" dirty="0">
                <a:effectLst/>
                <a:latin typeface="Helvetica" pitchFamily="2" charset="0"/>
              </a:rPr>
              <a:t>, beef goulash,</a:t>
            </a:r>
            <a:br>
              <a:rPr lang="en-US" sz="1800" b="0" i="0" dirty="0">
                <a:effectLst/>
                <a:latin typeface="Helvetica" pitchFamily="2" charset="0"/>
              </a:rPr>
            </a:br>
            <a:r>
              <a:rPr lang="en-US" sz="1800" b="0" i="0" dirty="0" err="1">
                <a:effectLst/>
                <a:latin typeface="Helvetica" pitchFamily="2" charset="0"/>
              </a:rPr>
              <a:t>knedlíky</a:t>
            </a:r>
            <a:r>
              <a:rPr lang="en-US" sz="1800" b="0" i="0" dirty="0">
                <a:effectLst/>
                <a:latin typeface="Helvetica" pitchFamily="2" charset="0"/>
              </a:rPr>
              <a:t>, </a:t>
            </a:r>
            <a:r>
              <a:rPr lang="en-US" sz="1800" b="0" i="0" dirty="0" err="1">
                <a:effectLst/>
                <a:latin typeface="Helvetica" pitchFamily="2" charset="0"/>
              </a:rPr>
              <a:t>palačinky</a:t>
            </a:r>
            <a:r>
              <a:rPr lang="en-US" sz="1800" b="0" i="0" dirty="0">
                <a:effectLst/>
                <a:latin typeface="Helvetica" pitchFamily="2" charset="0"/>
              </a:rPr>
              <a:t>, </a:t>
            </a:r>
            <a:r>
              <a:rPr lang="en-US" sz="1800" b="0" i="0" dirty="0" err="1">
                <a:effectLst/>
                <a:latin typeface="Helvetica" pitchFamily="2" charset="0"/>
              </a:rPr>
              <a:t>trdelník</a:t>
            </a:r>
            <a:r>
              <a:rPr lang="en-US" sz="1800" b="0" i="0" dirty="0">
                <a:effectLst/>
                <a:latin typeface="Helvetica" pitchFamily="2" charset="0"/>
              </a:rPr>
              <a:t>) + imported</a:t>
            </a:r>
            <a:endParaRPr lang="en-US" sz="1800" dirty="0">
              <a:effectLst/>
              <a:latin typeface="Helvetica" pitchFamily="2" charset="0"/>
            </a:endParaRPr>
          </a:p>
          <a:p>
            <a:pPr lvl="0"/>
            <a:r>
              <a:rPr lang="en-US" sz="1800" b="0" i="0" dirty="0">
                <a:effectLst/>
                <a:latin typeface="Helvetica" pitchFamily="2" charset="0"/>
              </a:rPr>
              <a:t>Czech drinks</a:t>
            </a:r>
            <a:endParaRPr lang="en-US" sz="1800" dirty="0">
              <a:effectLst/>
              <a:latin typeface="Helvetica" pitchFamily="2" charset="0"/>
            </a:endParaRPr>
          </a:p>
          <a:p>
            <a:pPr lvl="0"/>
            <a:r>
              <a:rPr lang="en-US" sz="1800" b="0" i="0" dirty="0">
                <a:effectLst/>
                <a:latin typeface="Helvetica" pitchFamily="2" charset="0"/>
              </a:rPr>
              <a:t>﻿﻿Fully adapted vegetarian, vegan, gluten-free menus; dine-in, takeaway, delivery</a:t>
            </a:r>
            <a:endParaRPr lang="en-US" sz="1800" dirty="0">
              <a:effectLst/>
              <a:latin typeface="Helvetica" pitchFamily="2" charset="0"/>
            </a:endParaRPr>
          </a:p>
          <a:p>
            <a:pPr lvl="0"/>
            <a:r>
              <a:rPr lang="en-US" sz="1800" b="0" i="0" dirty="0">
                <a:effectLst/>
                <a:latin typeface="Helvetica" pitchFamily="2" charset="0"/>
              </a:rPr>
              <a:t>﻿﻿﻿100% authentic recipes prepared by</a:t>
            </a:r>
            <a:endParaRPr lang="en-US" sz="1800" dirty="0">
              <a:effectLst/>
              <a:latin typeface="Helvetica" pitchFamily="2" charset="0"/>
            </a:endParaRPr>
          </a:p>
          <a:p>
            <a:pPr lvl="0"/>
            <a:r>
              <a:rPr lang="en-US" sz="1800" b="0" i="0" dirty="0">
                <a:effectLst/>
                <a:latin typeface="Helvetica" pitchFamily="2" charset="0"/>
              </a:rPr>
              <a:t>Czech-trained kitchen staff</a:t>
            </a:r>
            <a:endParaRPr lang="en-US" sz="1800" dirty="0">
              <a:effectLst/>
              <a:latin typeface="Helvetica" pitchFamily="2" charset="0"/>
            </a:endParaRPr>
          </a:p>
          <a:p>
            <a:pPr lvl="0"/>
            <a:r>
              <a:rPr lang="en-US" sz="1800" b="0" i="0" dirty="0">
                <a:effectLst/>
                <a:latin typeface="Helvetica" pitchFamily="2" charset="0"/>
              </a:rPr>
              <a:t>﻿﻿﻿Strong focus on sustainability and ethical sourcing</a:t>
            </a:r>
            <a:endParaRPr lang="en-US" sz="1800" dirty="0">
              <a:effectLst/>
              <a:latin typeface="Helvetica" pitchFamily="2" charset="0"/>
            </a:endParaRPr>
          </a:p>
          <a:p>
            <a:pPr lvl="0"/>
            <a:r>
              <a:rPr lang="en-US" sz="1800" b="0" i="0" dirty="0">
                <a:effectLst/>
                <a:latin typeface="Helvetica" pitchFamily="2" charset="0"/>
              </a:rPr>
              <a:t>﻿﻿﻿Inclusive pricing and deep local community ties</a:t>
            </a:r>
            <a:endParaRPr lang="en-US" sz="1800" dirty="0">
              <a:effectLst/>
              <a:latin typeface="Helvetica" pitchFamily="2" charset="0"/>
            </a:endParaRPr>
          </a:p>
          <a:p>
            <a:pPr lvl="0"/>
            <a:r>
              <a:rPr lang="en-US" sz="1800" b="0" i="0" dirty="0">
                <a:effectLst/>
                <a:latin typeface="Helvetica" pitchFamily="2" charset="0"/>
              </a:rPr>
              <a:t>﻿﻿﻿Flexible service options for all customers</a:t>
            </a:r>
            <a:endParaRPr lang="en-US" sz="1800" dirty="0">
              <a:effectLst/>
              <a:latin typeface="Helvetica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3CB9A4-BD13-1584-C2E5-B12D448FE50F}"/>
              </a:ext>
            </a:extLst>
          </p:cNvPr>
          <p:cNvSpPr txBox="1"/>
          <p:nvPr/>
        </p:nvSpPr>
        <p:spPr>
          <a:xfrm>
            <a:off x="444500" y="650081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buNone/>
            </a:pPr>
            <a:r>
              <a:rPr lang="en-US" sz="1800" b="1" i="1" dirty="0">
                <a:effectLst/>
                <a:latin typeface="Helvetica" pitchFamily="2" charset="0"/>
              </a:rPr>
              <a:t>Business Idea Overview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21E764B-E1EF-EA54-F625-CE0D239F79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422" y="4613867"/>
            <a:ext cx="3241438" cy="21272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67D4A1B-487C-0F11-0010-F1BEF6D225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605" y="3542469"/>
            <a:ext cx="2648156" cy="176038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4B194F9-8709-CC16-09AA-EB825CC11B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64994" y="1237007"/>
            <a:ext cx="1711533" cy="2078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147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EEB88-973E-5EAC-F4E1-0734D2C77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b="1" i="1">
                <a:effectLst/>
                <a:latin typeface="Helvetica" pitchFamily="2" charset="0"/>
              </a:rPr>
              <a:t>Key PESTEL External Factors</a:t>
            </a:r>
            <a:br>
              <a:rPr lang="en-US" sz="1800" b="1" i="1">
                <a:effectLst/>
                <a:latin typeface="Helvetica" pitchFamily="2" charset="0"/>
              </a:rPr>
            </a:br>
            <a:endParaRPr lang="en-US" b="1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2DE1A4-96AD-DB2F-27E1-BA2042FC87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1800" b="0" i="0">
                <a:effectLst/>
                <a:latin typeface="Helvetica" pitchFamily="2" charset="0"/>
              </a:rPr>
              <a:t>﻿﻿﻿Political: UK government support via</a:t>
            </a:r>
            <a:br>
              <a:rPr lang="en-US" sz="1800" b="0" i="0">
                <a:effectLst/>
                <a:latin typeface="Helvetica" pitchFamily="2" charset="0"/>
              </a:rPr>
            </a:br>
            <a:r>
              <a:rPr lang="en-US" sz="1800" b="0" i="0">
                <a:effectLst/>
                <a:latin typeface="Helvetica" pitchFamily="2" charset="0"/>
              </a:rPr>
              <a:t>Start Up Loans scheme, reduced VAT for hospitality, and clear post-Brexit EU import rules that cut trade uncertainty for our Czech ingredients.</a:t>
            </a:r>
            <a:endParaRPr lang="en-US" sz="1800">
              <a:effectLst/>
              <a:latin typeface="Helvetica" pitchFamily="2" charset="0"/>
            </a:endParaRPr>
          </a:p>
          <a:p>
            <a:pPr lvl="0"/>
            <a:r>
              <a:rPr lang="en-US" sz="1800" b="0" i="0">
                <a:effectLst/>
                <a:latin typeface="Helvetica" pitchFamily="2" charset="0"/>
              </a:rPr>
              <a:t>﻿﻿﻿Social: The UK ethnic food sector grows</a:t>
            </a:r>
            <a:br>
              <a:rPr lang="en-US" sz="1800" b="0" i="0">
                <a:effectLst/>
                <a:latin typeface="Helvetica" pitchFamily="2" charset="0"/>
              </a:rPr>
            </a:br>
            <a:r>
              <a:rPr lang="en-US" sz="1800" b="0" i="0">
                <a:effectLst/>
                <a:latin typeface="Helvetica" pitchFamily="2" charset="0"/>
              </a:rPr>
              <a:t>4.3% annually; Birmingham is one of Europe's most multicultural cities, with rising demand for authentic international cuisine and sustainable, ethical businesses.</a:t>
            </a:r>
            <a:endParaRPr lang="en-US" sz="1800">
              <a:effectLst/>
              <a:latin typeface="Helvetica" pitchFamily="2" charset="0"/>
            </a:endParaRPr>
          </a:p>
          <a:p>
            <a:pPr lvl="0"/>
            <a:r>
              <a:rPr lang="en-US" sz="1800" b="0" i="0">
                <a:effectLst/>
                <a:latin typeface="Helvetica" pitchFamily="2" charset="0"/>
              </a:rPr>
              <a:t>﻿﻿﻿Environmental: UK single-use plastic bans and national food waste targets align perfectly with our eco-policy - we use no single-use plastics, compost/ donate all surplus food, and run energy-efficient equipment.</a:t>
            </a:r>
            <a:endParaRPr lang="en-US" sz="1800" dirty="0">
              <a:effectLst/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376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76D6CDF-C512-4739-B158-55EE955E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503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F0D1A7-6CA3-CDA7-776A-9F3791145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3" y="670559"/>
            <a:ext cx="4683321" cy="2148841"/>
          </a:xfrm>
        </p:spPr>
        <p:txBody>
          <a:bodyPr anchor="t">
            <a:normAutofit/>
          </a:bodyPr>
          <a:lstStyle/>
          <a:p>
            <a:r>
              <a:rPr lang="en-US" sz="3700" b="1" i="1">
                <a:effectLst/>
                <a:latin typeface="Helvetica" pitchFamily="2" charset="0"/>
              </a:rPr>
              <a:t>Two Core Marketing Strategies</a:t>
            </a:r>
            <a:br>
              <a:rPr lang="en-US" sz="3700">
                <a:effectLst/>
                <a:latin typeface="Helvetica" pitchFamily="2" charset="0"/>
              </a:rPr>
            </a:br>
            <a:endParaRPr lang="en-US" sz="37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B68ECB-D14F-9942-99F8-DC0181BA19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031"/>
          <a:stretch>
            <a:fillRect/>
          </a:stretch>
        </p:blipFill>
        <p:spPr>
          <a:xfrm>
            <a:off x="1" y="3105151"/>
            <a:ext cx="6448424" cy="3752849"/>
          </a:xfrm>
          <a:custGeom>
            <a:avLst/>
            <a:gdLst/>
            <a:ahLst/>
            <a:cxnLst/>
            <a:rect l="l" t="t" r="r" b="b"/>
            <a:pathLst>
              <a:path w="6448424" h="3752849">
                <a:moveTo>
                  <a:pt x="0" y="0"/>
                </a:moveTo>
                <a:lnTo>
                  <a:pt x="137978" y="22215"/>
                </a:lnTo>
                <a:cubicBezTo>
                  <a:pt x="196046" y="32277"/>
                  <a:pt x="252469" y="42437"/>
                  <a:pt x="295660" y="49771"/>
                </a:cubicBezTo>
                <a:cubicBezTo>
                  <a:pt x="364885" y="66610"/>
                  <a:pt x="403214" y="32071"/>
                  <a:pt x="456941" y="65635"/>
                </a:cubicBezTo>
                <a:cubicBezTo>
                  <a:pt x="529612" y="69090"/>
                  <a:pt x="662508" y="71245"/>
                  <a:pt x="731691" y="70501"/>
                </a:cubicBezTo>
                <a:cubicBezTo>
                  <a:pt x="768741" y="62400"/>
                  <a:pt x="808263" y="64633"/>
                  <a:pt x="841820" y="61171"/>
                </a:cubicBezTo>
                <a:cubicBezTo>
                  <a:pt x="958973" y="43639"/>
                  <a:pt x="1009730" y="45863"/>
                  <a:pt x="1068219" y="39136"/>
                </a:cubicBezTo>
                <a:cubicBezTo>
                  <a:pt x="1104329" y="33447"/>
                  <a:pt x="1156536" y="44203"/>
                  <a:pt x="1174190" y="38808"/>
                </a:cubicBezTo>
                <a:cubicBezTo>
                  <a:pt x="1188943" y="36385"/>
                  <a:pt x="1213832" y="14880"/>
                  <a:pt x="1225923" y="34507"/>
                </a:cubicBezTo>
                <a:cubicBezTo>
                  <a:pt x="1305283" y="8501"/>
                  <a:pt x="1319617" y="30839"/>
                  <a:pt x="1385617" y="18003"/>
                </a:cubicBezTo>
                <a:cubicBezTo>
                  <a:pt x="1461876" y="-26747"/>
                  <a:pt x="1519510" y="56342"/>
                  <a:pt x="1563967" y="4638"/>
                </a:cubicBezTo>
                <a:lnTo>
                  <a:pt x="1676634" y="10582"/>
                </a:lnTo>
                <a:lnTo>
                  <a:pt x="1769429" y="20265"/>
                </a:lnTo>
                <a:cubicBezTo>
                  <a:pt x="1790625" y="23534"/>
                  <a:pt x="1880369" y="18448"/>
                  <a:pt x="1900584" y="27732"/>
                </a:cubicBezTo>
                <a:cubicBezTo>
                  <a:pt x="2072430" y="22762"/>
                  <a:pt x="2014935" y="5831"/>
                  <a:pt x="2127041" y="22101"/>
                </a:cubicBezTo>
                <a:cubicBezTo>
                  <a:pt x="2168847" y="65820"/>
                  <a:pt x="2153052" y="28773"/>
                  <a:pt x="2211644" y="44507"/>
                </a:cubicBezTo>
                <a:cubicBezTo>
                  <a:pt x="2211201" y="9921"/>
                  <a:pt x="2277596" y="73686"/>
                  <a:pt x="2299605" y="38004"/>
                </a:cubicBezTo>
                <a:cubicBezTo>
                  <a:pt x="2309570" y="41997"/>
                  <a:pt x="2318531" y="46991"/>
                  <a:pt x="2327359" y="52270"/>
                </a:cubicBezTo>
                <a:lnTo>
                  <a:pt x="2331995" y="55017"/>
                </a:lnTo>
                <a:lnTo>
                  <a:pt x="2353777" y="59755"/>
                </a:lnTo>
                <a:lnTo>
                  <a:pt x="2355893" y="68914"/>
                </a:lnTo>
                <a:lnTo>
                  <a:pt x="2385794" y="81650"/>
                </a:lnTo>
                <a:cubicBezTo>
                  <a:pt x="2397613" y="85211"/>
                  <a:pt x="2411061" y="87627"/>
                  <a:pt x="2427010" y="88184"/>
                </a:cubicBezTo>
                <a:cubicBezTo>
                  <a:pt x="2486314" y="76422"/>
                  <a:pt x="2553170" y="126870"/>
                  <a:pt x="2627153" y="110451"/>
                </a:cubicBezTo>
                <a:cubicBezTo>
                  <a:pt x="2653722" y="107383"/>
                  <a:pt x="2732043" y="116068"/>
                  <a:pt x="2744462" y="128780"/>
                </a:cubicBezTo>
                <a:cubicBezTo>
                  <a:pt x="2760299" y="132873"/>
                  <a:pt x="2780248" y="130843"/>
                  <a:pt x="2785202" y="143610"/>
                </a:cubicBezTo>
                <a:cubicBezTo>
                  <a:pt x="2794558" y="159316"/>
                  <a:pt x="2856498" y="142821"/>
                  <a:pt x="2844667" y="159029"/>
                </a:cubicBezTo>
                <a:cubicBezTo>
                  <a:pt x="2888530" y="147871"/>
                  <a:pt x="2914187" y="181391"/>
                  <a:pt x="2946649" y="192330"/>
                </a:cubicBezTo>
                <a:cubicBezTo>
                  <a:pt x="2981872" y="180417"/>
                  <a:pt x="3015239" y="215115"/>
                  <a:pt x="3088812" y="226485"/>
                </a:cubicBezTo>
                <a:cubicBezTo>
                  <a:pt x="3127734" y="212524"/>
                  <a:pt x="3138301" y="234381"/>
                  <a:pt x="3208669" y="217774"/>
                </a:cubicBezTo>
                <a:cubicBezTo>
                  <a:pt x="3242208" y="219284"/>
                  <a:pt x="3229623" y="233297"/>
                  <a:pt x="3290045" y="235553"/>
                </a:cubicBezTo>
                <a:cubicBezTo>
                  <a:pt x="3399655" y="215239"/>
                  <a:pt x="3444518" y="245862"/>
                  <a:pt x="3529335" y="249571"/>
                </a:cubicBezTo>
                <a:cubicBezTo>
                  <a:pt x="3623697" y="257405"/>
                  <a:pt x="3587652" y="268832"/>
                  <a:pt x="3716766" y="252690"/>
                </a:cubicBezTo>
                <a:cubicBezTo>
                  <a:pt x="3723469" y="267318"/>
                  <a:pt x="3737863" y="269842"/>
                  <a:pt x="3765333" y="266823"/>
                </a:cubicBezTo>
                <a:cubicBezTo>
                  <a:pt x="3810754" y="271601"/>
                  <a:pt x="3792745" y="303866"/>
                  <a:pt x="3846897" y="290090"/>
                </a:cubicBezTo>
                <a:cubicBezTo>
                  <a:pt x="3830941" y="306608"/>
                  <a:pt x="3929114" y="308026"/>
                  <a:pt x="3900217" y="323590"/>
                </a:cubicBezTo>
                <a:cubicBezTo>
                  <a:pt x="3922367" y="343425"/>
                  <a:pt x="3948574" y="318948"/>
                  <a:pt x="3971444" y="336662"/>
                </a:cubicBezTo>
                <a:cubicBezTo>
                  <a:pt x="4002781" y="344193"/>
                  <a:pt x="3960997" y="315419"/>
                  <a:pt x="3997868" y="318867"/>
                </a:cubicBezTo>
                <a:cubicBezTo>
                  <a:pt x="4041159" y="326219"/>
                  <a:pt x="4055435" y="293981"/>
                  <a:pt x="4070852" y="339615"/>
                </a:cubicBezTo>
                <a:cubicBezTo>
                  <a:pt x="4121286" y="335828"/>
                  <a:pt x="4121920" y="355506"/>
                  <a:pt x="4180483" y="373369"/>
                </a:cubicBezTo>
                <a:cubicBezTo>
                  <a:pt x="4211379" y="366707"/>
                  <a:pt x="4230171" y="374664"/>
                  <a:pt x="4246264" y="387458"/>
                </a:cubicBezTo>
                <a:cubicBezTo>
                  <a:pt x="4308508" y="393310"/>
                  <a:pt x="4357326" y="416142"/>
                  <a:pt x="4423169" y="431783"/>
                </a:cubicBezTo>
                <a:lnTo>
                  <a:pt x="4446752" y="435383"/>
                </a:lnTo>
                <a:lnTo>
                  <a:pt x="4446954" y="435566"/>
                </a:lnTo>
                <a:cubicBezTo>
                  <a:pt x="4508528" y="480137"/>
                  <a:pt x="4617740" y="529869"/>
                  <a:pt x="4662523" y="553169"/>
                </a:cubicBezTo>
                <a:cubicBezTo>
                  <a:pt x="4720320" y="547046"/>
                  <a:pt x="4678644" y="560102"/>
                  <a:pt x="4715641" y="575354"/>
                </a:cubicBezTo>
                <a:cubicBezTo>
                  <a:pt x="4682056" y="593278"/>
                  <a:pt x="4768370" y="586520"/>
                  <a:pt x="4742071" y="614016"/>
                </a:cubicBezTo>
                <a:cubicBezTo>
                  <a:pt x="4749637" y="615922"/>
                  <a:pt x="4757797" y="616899"/>
                  <a:pt x="4766183" y="617675"/>
                </a:cubicBezTo>
                <a:lnTo>
                  <a:pt x="4770562" y="618094"/>
                </a:lnTo>
                <a:lnTo>
                  <a:pt x="4783240" y="624350"/>
                </a:lnTo>
                <a:lnTo>
                  <a:pt x="4792882" y="620401"/>
                </a:lnTo>
                <a:lnTo>
                  <a:pt x="4816310" y="625721"/>
                </a:lnTo>
                <a:cubicBezTo>
                  <a:pt x="4824144" y="628595"/>
                  <a:pt x="4831482" y="632720"/>
                  <a:pt x="4837953" y="638824"/>
                </a:cubicBezTo>
                <a:cubicBezTo>
                  <a:pt x="4848645" y="668753"/>
                  <a:pt x="4922266" y="669148"/>
                  <a:pt x="4933914" y="707398"/>
                </a:cubicBezTo>
                <a:cubicBezTo>
                  <a:pt x="4940833" y="719653"/>
                  <a:pt x="4978358" y="746502"/>
                  <a:pt x="4995259" y="744825"/>
                </a:cubicBezTo>
                <a:cubicBezTo>
                  <a:pt x="5005107" y="749034"/>
                  <a:pt x="5010567" y="758092"/>
                  <a:pt x="5024744" y="753396"/>
                </a:cubicBezTo>
                <a:cubicBezTo>
                  <a:pt x="5047511" y="761361"/>
                  <a:pt x="5109162" y="783016"/>
                  <a:pt x="5131877" y="792613"/>
                </a:cubicBezTo>
                <a:cubicBezTo>
                  <a:pt x="5132671" y="802792"/>
                  <a:pt x="5144554" y="806683"/>
                  <a:pt x="5161031" y="810975"/>
                </a:cubicBezTo>
                <a:lnTo>
                  <a:pt x="5176815" y="815342"/>
                </a:lnTo>
                <a:lnTo>
                  <a:pt x="5180064" y="831233"/>
                </a:lnTo>
                <a:cubicBezTo>
                  <a:pt x="5202966" y="819270"/>
                  <a:pt x="5188976" y="863361"/>
                  <a:pt x="5215059" y="865080"/>
                </a:cubicBezTo>
                <a:cubicBezTo>
                  <a:pt x="5235765" y="864786"/>
                  <a:pt x="5236347" y="878098"/>
                  <a:pt x="5245643" y="887119"/>
                </a:cubicBezTo>
                <a:cubicBezTo>
                  <a:pt x="5267660" y="891609"/>
                  <a:pt x="5295742" y="939348"/>
                  <a:pt x="5295952" y="957174"/>
                </a:cubicBezTo>
                <a:cubicBezTo>
                  <a:pt x="5284322" y="1008946"/>
                  <a:pt x="5374979" y="1038019"/>
                  <a:pt x="5367826" y="1079140"/>
                </a:cubicBezTo>
                <a:cubicBezTo>
                  <a:pt x="5371668" y="1089190"/>
                  <a:pt x="5377921" y="1097135"/>
                  <a:pt x="5385646" y="1103730"/>
                </a:cubicBezTo>
                <a:lnTo>
                  <a:pt x="5410965" y="1119397"/>
                </a:lnTo>
                <a:lnTo>
                  <a:pt x="5436960" y="1130910"/>
                </a:lnTo>
                <a:lnTo>
                  <a:pt x="5442083" y="1133134"/>
                </a:lnTo>
                <a:cubicBezTo>
                  <a:pt x="5451910" y="1137346"/>
                  <a:pt x="5457170" y="1169188"/>
                  <a:pt x="5465219" y="1174479"/>
                </a:cubicBezTo>
                <a:cubicBezTo>
                  <a:pt x="5488744" y="1195184"/>
                  <a:pt x="5467141" y="1223401"/>
                  <a:pt x="5488171" y="1238604"/>
                </a:cubicBezTo>
                <a:cubicBezTo>
                  <a:pt x="5523491" y="1271811"/>
                  <a:pt x="5486623" y="1305961"/>
                  <a:pt x="5562172" y="1320840"/>
                </a:cubicBezTo>
                <a:cubicBezTo>
                  <a:pt x="5601634" y="1385316"/>
                  <a:pt x="5636528" y="1453139"/>
                  <a:pt x="5686905" y="1512529"/>
                </a:cubicBezTo>
                <a:cubicBezTo>
                  <a:pt x="5729049" y="1575678"/>
                  <a:pt x="5699691" y="1553768"/>
                  <a:pt x="5748726" y="1623716"/>
                </a:cubicBezTo>
                <a:cubicBezTo>
                  <a:pt x="5783098" y="1689734"/>
                  <a:pt x="5789710" y="1639740"/>
                  <a:pt x="5842593" y="1726595"/>
                </a:cubicBezTo>
                <a:cubicBezTo>
                  <a:pt x="5837824" y="1733043"/>
                  <a:pt x="5862023" y="1845188"/>
                  <a:pt x="5861042" y="1851837"/>
                </a:cubicBezTo>
                <a:cubicBezTo>
                  <a:pt x="5874156" y="1887981"/>
                  <a:pt x="5901790" y="1919218"/>
                  <a:pt x="5921290" y="1943460"/>
                </a:cubicBezTo>
                <a:lnTo>
                  <a:pt x="5978046" y="1997284"/>
                </a:lnTo>
                <a:lnTo>
                  <a:pt x="5992479" y="2056720"/>
                </a:lnTo>
                <a:cubicBezTo>
                  <a:pt x="6011078" y="2079033"/>
                  <a:pt x="6072687" y="2117397"/>
                  <a:pt x="6089639" y="2131171"/>
                </a:cubicBezTo>
                <a:lnTo>
                  <a:pt x="6094199" y="2139379"/>
                </a:lnTo>
                <a:lnTo>
                  <a:pt x="6094822" y="2139386"/>
                </a:lnTo>
                <a:cubicBezTo>
                  <a:pt x="6096947" y="2140841"/>
                  <a:pt x="6098876" y="2143416"/>
                  <a:pt x="6100692" y="2147736"/>
                </a:cubicBezTo>
                <a:lnTo>
                  <a:pt x="6102516" y="2154343"/>
                </a:lnTo>
                <a:lnTo>
                  <a:pt x="6111361" y="2170264"/>
                </a:lnTo>
                <a:lnTo>
                  <a:pt x="6215475" y="2270153"/>
                </a:lnTo>
                <a:lnTo>
                  <a:pt x="6255966" y="2335401"/>
                </a:lnTo>
                <a:lnTo>
                  <a:pt x="6272711" y="2385144"/>
                </a:lnTo>
                <a:cubicBezTo>
                  <a:pt x="6282320" y="2406495"/>
                  <a:pt x="6299066" y="2405139"/>
                  <a:pt x="6304347" y="2439388"/>
                </a:cubicBezTo>
                <a:cubicBezTo>
                  <a:pt x="6297131" y="2486231"/>
                  <a:pt x="6325530" y="2500962"/>
                  <a:pt x="6326729" y="2549400"/>
                </a:cubicBezTo>
                <a:cubicBezTo>
                  <a:pt x="6325926" y="2572066"/>
                  <a:pt x="6339111" y="2599957"/>
                  <a:pt x="6344663" y="2628839"/>
                </a:cubicBezTo>
                <a:lnTo>
                  <a:pt x="6375811" y="2639204"/>
                </a:lnTo>
                <a:cubicBezTo>
                  <a:pt x="6375427" y="2643533"/>
                  <a:pt x="6375041" y="2647863"/>
                  <a:pt x="6374657" y="2652193"/>
                </a:cubicBezTo>
                <a:cubicBezTo>
                  <a:pt x="6373555" y="2658134"/>
                  <a:pt x="6371943" y="2662665"/>
                  <a:pt x="6369740" y="2664642"/>
                </a:cubicBezTo>
                <a:cubicBezTo>
                  <a:pt x="6368032" y="2674540"/>
                  <a:pt x="6371528" y="2686899"/>
                  <a:pt x="6361964" y="2690172"/>
                </a:cubicBezTo>
                <a:cubicBezTo>
                  <a:pt x="6350507" y="2696218"/>
                  <a:pt x="6369375" y="2734440"/>
                  <a:pt x="6355511" y="2727335"/>
                </a:cubicBezTo>
                <a:cubicBezTo>
                  <a:pt x="6358746" y="2734104"/>
                  <a:pt x="6360434" y="2742096"/>
                  <a:pt x="6361058" y="2750592"/>
                </a:cubicBezTo>
                <a:cubicBezTo>
                  <a:pt x="6361013" y="2751998"/>
                  <a:pt x="6360970" y="2753408"/>
                  <a:pt x="6360926" y="2754814"/>
                </a:cubicBezTo>
                <a:lnTo>
                  <a:pt x="6339285" y="2810353"/>
                </a:lnTo>
                <a:cubicBezTo>
                  <a:pt x="6360091" y="2854187"/>
                  <a:pt x="6313103" y="2870086"/>
                  <a:pt x="6325672" y="2908809"/>
                </a:cubicBezTo>
                <a:cubicBezTo>
                  <a:pt x="6341563" y="2966972"/>
                  <a:pt x="6291836" y="2935388"/>
                  <a:pt x="6333498" y="3009772"/>
                </a:cubicBezTo>
                <a:cubicBezTo>
                  <a:pt x="6345476" y="3039254"/>
                  <a:pt x="6345955" y="3068963"/>
                  <a:pt x="6334947" y="3095405"/>
                </a:cubicBezTo>
                <a:lnTo>
                  <a:pt x="6344768" y="3155941"/>
                </a:lnTo>
                <a:cubicBezTo>
                  <a:pt x="6348643" y="3153663"/>
                  <a:pt x="6311793" y="3186588"/>
                  <a:pt x="6314754" y="3197987"/>
                </a:cubicBezTo>
                <a:cubicBezTo>
                  <a:pt x="6318695" y="3221971"/>
                  <a:pt x="6319257" y="3226752"/>
                  <a:pt x="6304230" y="3239690"/>
                </a:cubicBezTo>
                <a:cubicBezTo>
                  <a:pt x="6306321" y="3248567"/>
                  <a:pt x="6307305" y="3254005"/>
                  <a:pt x="6308837" y="3264003"/>
                </a:cubicBezTo>
                <a:cubicBezTo>
                  <a:pt x="6301812" y="3288243"/>
                  <a:pt x="6298529" y="3302527"/>
                  <a:pt x="6309285" y="3324103"/>
                </a:cubicBezTo>
                <a:cubicBezTo>
                  <a:pt x="6301188" y="3343007"/>
                  <a:pt x="6329285" y="3359307"/>
                  <a:pt x="6342503" y="3405661"/>
                </a:cubicBezTo>
                <a:cubicBezTo>
                  <a:pt x="6338012" y="3447477"/>
                  <a:pt x="6408325" y="3505721"/>
                  <a:pt x="6401531" y="3550593"/>
                </a:cubicBezTo>
                <a:cubicBezTo>
                  <a:pt x="6395655" y="3579549"/>
                  <a:pt x="6423437" y="3594758"/>
                  <a:pt x="6427705" y="3624684"/>
                </a:cubicBezTo>
                <a:cubicBezTo>
                  <a:pt x="6416402" y="3629199"/>
                  <a:pt x="6435787" y="3639516"/>
                  <a:pt x="6448424" y="3657106"/>
                </a:cubicBezTo>
                <a:lnTo>
                  <a:pt x="6444014" y="3752742"/>
                </a:lnTo>
                <a:cubicBezTo>
                  <a:pt x="6443990" y="3752777"/>
                  <a:pt x="6443967" y="3752813"/>
                  <a:pt x="6443946" y="3752849"/>
                </a:cubicBezTo>
                <a:lnTo>
                  <a:pt x="0" y="3752849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F45F19-76AD-5A26-003F-85B51D264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7004" y="670559"/>
            <a:ext cx="4555782" cy="5445076"/>
          </a:xfrm>
        </p:spPr>
        <p:txBody>
          <a:bodyPr anchor="t"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1400" b="0" i="0">
                <a:effectLst/>
                <a:latin typeface="Helvetica" pitchFamily="2" charset="0"/>
              </a:rPr>
              <a:t> Digital Marketing</a:t>
            </a:r>
            <a:endParaRPr lang="en-US" sz="1400">
              <a:effectLst/>
              <a:latin typeface="Helvetica" pitchFamily="2" charset="0"/>
            </a:endParaRPr>
          </a:p>
          <a:p>
            <a:r>
              <a:rPr lang="en-US" sz="1400" b="0" i="0">
                <a:effectLst/>
                <a:latin typeface="Helvetica" pitchFamily="2" charset="0"/>
              </a:rPr>
              <a:t>﻿﻿Instagram/Facebook: Food photography, menu updates, and exclusive offers</a:t>
            </a:r>
            <a:endParaRPr lang="en-US" sz="1400">
              <a:effectLst/>
              <a:latin typeface="Helvetica" pitchFamily="2" charset="0"/>
            </a:endParaRPr>
          </a:p>
          <a:p>
            <a:r>
              <a:rPr lang="en-US" sz="1400" b="0" i="0">
                <a:effectLst/>
                <a:latin typeface="Helvetica" pitchFamily="2" charset="0"/>
              </a:rPr>
              <a:t>﻿﻿TikTok: Short behind-the-scenes clips of</a:t>
            </a:r>
            <a:endParaRPr lang="en-US" sz="1400">
              <a:effectLst/>
              <a:latin typeface="Helvetica" pitchFamily="2" charset="0"/>
            </a:endParaRPr>
          </a:p>
          <a:p>
            <a:r>
              <a:rPr lang="en-US" sz="1400" b="0" i="0">
                <a:effectLst/>
                <a:latin typeface="Helvetica" pitchFamily="2" charset="0"/>
              </a:rPr>
              <a:t>Czech cooking and culture</a:t>
            </a:r>
            <a:endParaRPr lang="en-US" sz="1400">
              <a:effectLst/>
              <a:latin typeface="Helvetica" pitchFamily="2" charset="0"/>
            </a:endParaRPr>
          </a:p>
          <a:p>
            <a:r>
              <a:rPr lang="en-US" sz="1400" b="0" i="0">
                <a:effectLst/>
                <a:latin typeface="Helvetica" pitchFamily="2" charset="0"/>
              </a:rPr>
              <a:t>﻿﻿Mobile-friendly website + delivery app listings (Just Eat, Uber Eats, Deliveroo) + email loyalty scheme</a:t>
            </a:r>
            <a:endParaRPr lang="en-US" sz="1400">
              <a:effectLst/>
              <a:latin typeface="Helvetica" pitchFamily="2" charset="0"/>
            </a:endParaRPr>
          </a:p>
          <a:p>
            <a:r>
              <a:rPr lang="en-US" sz="1400" b="0" i="0">
                <a:effectLst/>
                <a:latin typeface="Helvetica" pitchFamily="2" charset="0"/>
              </a:rPr>
              <a:t>﻿﻿Why: Low cost, high reach to our target audience of students, families, and European communities</a:t>
            </a:r>
            <a:endParaRPr lang="en-US" sz="1400">
              <a:effectLst/>
              <a:latin typeface="Helvetica" pitchFamily="2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400" b="0" i="0">
                <a:effectLst/>
                <a:latin typeface="Helvetica" pitchFamily="2" charset="0"/>
              </a:rPr>
              <a:t>. Local Community Marketing</a:t>
            </a:r>
            <a:endParaRPr lang="en-US" sz="1400">
              <a:effectLst/>
              <a:latin typeface="Helvetica" pitchFamily="2" charset="0"/>
            </a:endParaRPr>
          </a:p>
          <a:p>
            <a:r>
              <a:rPr lang="en-US" sz="1400" b="0" i="0">
                <a:effectLst/>
                <a:latin typeface="Helvetica" pitchFamily="2" charset="0"/>
              </a:rPr>
              <a:t>﻿﻿Flyers at universities, libraries, and local shops; partnerships with Central European cultural groups</a:t>
            </a:r>
            <a:endParaRPr lang="en-US" sz="1400">
              <a:effectLst/>
              <a:latin typeface="Helvetica" pitchFamily="2" charset="0"/>
            </a:endParaRPr>
          </a:p>
          <a:p>
            <a:r>
              <a:rPr lang="en-US" sz="1400" b="0" i="0">
                <a:effectLst/>
                <a:latin typeface="Helvetica" pitchFamily="2" charset="0"/>
              </a:rPr>
              <a:t>﻿﻿"Student &amp; Senior Tuesday" 15% discount; monthly free "Czech Culture Nights"</a:t>
            </a:r>
            <a:endParaRPr lang="en-US" sz="1400">
              <a:effectLst/>
              <a:latin typeface="Helvetica" pitchFamily="2" charset="0"/>
            </a:endParaRPr>
          </a:p>
          <a:p>
            <a:r>
              <a:rPr lang="en-US" sz="1400" b="0" i="0">
                <a:effectLst/>
                <a:latin typeface="Helvetica" pitchFamily="2" charset="0"/>
              </a:rPr>
              <a:t>﻿﻿Why: Builds long-term loyalty in</a:t>
            </a:r>
            <a:br>
              <a:rPr lang="en-US" sz="1400" b="0" i="0">
                <a:effectLst/>
                <a:latin typeface="Helvetica" pitchFamily="2" charset="0"/>
              </a:rPr>
            </a:br>
            <a:r>
              <a:rPr lang="en-US" sz="1400" b="0" i="0">
                <a:effectLst/>
                <a:latin typeface="Helvetica" pitchFamily="2" charset="0"/>
              </a:rPr>
              <a:t>Moseley's 16,000+ daily visitors, and directly addresses the lack of dedicated local Czech food options.</a:t>
            </a:r>
            <a:endParaRPr lang="en-US" sz="1400">
              <a:effectLst/>
              <a:latin typeface="Helvetica" pitchFamily="2" charset="0"/>
            </a:endParaRPr>
          </a:p>
          <a:p>
            <a:pPr marL="0" indent="0">
              <a:buNone/>
            </a:pPr>
            <a:endParaRPr lang="en-US" sz="1400" b="0" i="0">
              <a:effectLst/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37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5BB6A7-CB76-53D9-034D-53A54B6E0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r>
              <a:rPr lang="en-US" sz="4100" b="1" i="1">
                <a:effectLst/>
                <a:latin typeface="Helvetica" pitchFamily="2" charset="0"/>
              </a:rPr>
              <a:t>Funding &amp; Cost Allocation</a:t>
            </a:r>
            <a:br>
              <a:rPr lang="en-US" sz="4100" b="1" i="1">
                <a:effectLst/>
                <a:latin typeface="Helvetica" pitchFamily="2" charset="0"/>
              </a:rPr>
            </a:br>
            <a:endParaRPr lang="en-US" sz="4100" b="1" i="1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41167EA-861E-33AB-C1D5-831CD5B4EA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9" r="5628" b="-1"/>
          <a:stretch>
            <a:fillRect/>
          </a:stretch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815159-4649-F780-5E6C-6C41CFCB41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>
            <a:normAutofit/>
          </a:bodyPr>
          <a:lstStyle/>
          <a:p>
            <a:r>
              <a:rPr lang="en-US" sz="1100" b="0" i="0">
                <a:effectLst/>
                <a:latin typeface="Helvetica" pitchFamily="2" charset="0"/>
              </a:rPr>
              <a:t>Total Required: £41,500</a:t>
            </a:r>
            <a:endParaRPr lang="en-US" sz="1100">
              <a:effectLst/>
              <a:latin typeface="Helvetica" pitchFamily="2" charset="0"/>
            </a:endParaRPr>
          </a:p>
          <a:p>
            <a:r>
              <a:rPr lang="en-US" sz="1100" b="0" i="0">
                <a:effectLst/>
                <a:latin typeface="Helvetica" pitchFamily="2" charset="0"/>
              </a:rPr>
              <a:t>V Sources:</a:t>
            </a:r>
            <a:endParaRPr lang="en-US" sz="1100">
              <a:effectLst/>
              <a:latin typeface="Helvetica" pitchFamily="2" charset="0"/>
            </a:endParaRPr>
          </a:p>
          <a:p>
            <a:pPr lvl="0"/>
            <a:r>
              <a:rPr lang="en-US" sz="1100" b="0" i="0">
                <a:effectLst/>
                <a:latin typeface="Helvetica" pitchFamily="2" charset="0"/>
              </a:rPr>
              <a:t>﻿﻿Personal investment: £16,500 (shows full commitment to the business)</a:t>
            </a:r>
            <a:endParaRPr lang="en-US" sz="1100">
              <a:effectLst/>
              <a:latin typeface="Helvetica" pitchFamily="2" charset="0"/>
            </a:endParaRPr>
          </a:p>
          <a:p>
            <a:pPr lvl="0"/>
            <a:r>
              <a:rPr lang="en-US" sz="1100" b="0" i="0">
                <a:effectLst/>
                <a:latin typeface="Helvetica" pitchFamily="2" charset="0"/>
              </a:rPr>
              <a:t>﻿﻿Government-backed UK Start Up Loan:</a:t>
            </a:r>
            <a:br>
              <a:rPr lang="en-US" sz="1100" b="0" i="0">
                <a:effectLst/>
                <a:latin typeface="Helvetica" pitchFamily="2" charset="0"/>
              </a:rPr>
            </a:br>
            <a:r>
              <a:rPr lang="en-US" sz="1100" b="0" i="0">
                <a:effectLst/>
                <a:latin typeface="Helvetica" pitchFamily="2" charset="0"/>
              </a:rPr>
              <a:t>£20,000</a:t>
            </a:r>
            <a:endParaRPr lang="en-US" sz="1100">
              <a:effectLst/>
              <a:latin typeface="Helvetica" pitchFamily="2" charset="0"/>
            </a:endParaRPr>
          </a:p>
          <a:p>
            <a:pPr lvl="0"/>
            <a:r>
              <a:rPr lang="en-US" sz="1100" b="0" i="0">
                <a:effectLst/>
                <a:latin typeface="Helvetica" pitchFamily="2" charset="0"/>
              </a:rPr>
              <a:t>﻿﻿West Midlands Combined Authority</a:t>
            </a:r>
            <a:br>
              <a:rPr lang="en-US" sz="1100" b="0" i="0">
                <a:effectLst/>
                <a:latin typeface="Helvetica" pitchFamily="2" charset="0"/>
              </a:rPr>
            </a:br>
            <a:r>
              <a:rPr lang="en-US" sz="1100" b="0" i="0">
                <a:effectLst/>
                <a:latin typeface="Helvetica" pitchFamily="2" charset="0"/>
              </a:rPr>
              <a:t>Small Business Grant: £5,000</a:t>
            </a:r>
            <a:endParaRPr lang="en-US" sz="1100">
              <a:effectLst/>
              <a:latin typeface="Helvetica" pitchFamily="2" charset="0"/>
            </a:endParaRPr>
          </a:p>
          <a:p>
            <a:r>
              <a:rPr lang="en-US" sz="1100" b="0" i="0">
                <a:effectLst/>
                <a:latin typeface="Helvetica" pitchFamily="2" charset="0"/>
              </a:rPr>
              <a:t>V How funds are allocated:</a:t>
            </a:r>
            <a:endParaRPr lang="en-US" sz="1100">
              <a:effectLst/>
              <a:latin typeface="Helvetica" pitchFamily="2" charset="0"/>
            </a:endParaRPr>
          </a:p>
          <a:p>
            <a:pPr lvl="0"/>
            <a:r>
              <a:rPr lang="en-US" sz="1100" b="0" i="0">
                <a:effectLst/>
                <a:latin typeface="Helvetica" pitchFamily="2" charset="0"/>
              </a:rPr>
              <a:t>﻿﻿Premises: Rent deposit + first month rent (£5,500)</a:t>
            </a:r>
            <a:endParaRPr lang="en-US" sz="1100">
              <a:effectLst/>
              <a:latin typeface="Helvetica" pitchFamily="2" charset="0"/>
            </a:endParaRPr>
          </a:p>
          <a:p>
            <a:pPr lvl="0"/>
            <a:r>
              <a:rPr lang="en-US" sz="1100" b="0" i="0">
                <a:effectLst/>
                <a:latin typeface="Helvetica" pitchFamily="2" charset="0"/>
              </a:rPr>
              <a:t>﻿﻿Setup: Kitchen/dining equipment, furniture, branding, legal/licensing fees (E12,800)</a:t>
            </a:r>
            <a:endParaRPr lang="en-US" sz="1100">
              <a:effectLst/>
              <a:latin typeface="Helvetica" pitchFamily="2" charset="0"/>
            </a:endParaRPr>
          </a:p>
          <a:p>
            <a:pPr lvl="0"/>
            <a:r>
              <a:rPr lang="en-US" sz="1100" b="0" i="0">
                <a:effectLst/>
                <a:latin typeface="Helvetica" pitchFamily="2" charset="0"/>
              </a:rPr>
              <a:t>﻿﻿Operations: Initial stock, insurance, staff wages, launch marketing (E13,200)</a:t>
            </a:r>
          </a:p>
          <a:p>
            <a:r>
              <a:rPr lang="en-US" sz="1100" b="0" i="0">
                <a:effectLst/>
                <a:latin typeface="Helvetica" pitchFamily="2" charset="0"/>
              </a:rPr>
              <a:t>﻿﻿Working capital: £10,000 - covers unexpected costs and keeps cash flow stable for the first 3 months</a:t>
            </a:r>
            <a:endParaRPr lang="en-US" sz="1100">
              <a:effectLst/>
              <a:latin typeface="Helvetica" pitchFamily="2" charset="0"/>
            </a:endParaRPr>
          </a:p>
          <a:p>
            <a:pPr lvl="0"/>
            <a:endParaRPr lang="en-US" sz="1100">
              <a:effectLst/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2492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73E088-2528-641D-1D6D-CFACA0C6C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b="1" i="1" dirty="0">
                <a:effectLst/>
                <a:latin typeface="Helvetica" pitchFamily="2" charset="0"/>
              </a:rPr>
              <a:t>Summary &amp; Next Steps</a:t>
            </a:r>
            <a:br>
              <a:rPr lang="en-US" sz="1800" b="1" i="1" dirty="0">
                <a:effectLst/>
                <a:latin typeface="Helvetica" pitchFamily="2" charset="0"/>
              </a:rPr>
            </a:br>
            <a:r>
              <a:rPr lang="en-US" sz="1800" b="1" i="1" dirty="0">
                <a:effectLst/>
                <a:latin typeface="Helvetica" pitchFamily="2" charset="0"/>
              </a:rPr>
              <a:t>﻿﻿</a:t>
            </a:r>
            <a:endParaRPr lang="en-US" b="1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ABAB05-9266-0078-1C10-AC132FC7B0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US" sz="1800" dirty="0">
              <a:effectLst/>
              <a:latin typeface="Helvetica" pitchFamily="2" charset="0"/>
            </a:endParaRPr>
          </a:p>
          <a:p>
            <a:pPr lvl="0"/>
            <a:r>
              <a:rPr lang="en-US" sz="1800" b="0" i="0" dirty="0">
                <a:effectLst/>
                <a:latin typeface="Helvetica" pitchFamily="2" charset="0"/>
              </a:rPr>
              <a:t>﻿﻿Strong, sustainable business model</a:t>
            </a:r>
            <a:endParaRPr lang="en-US" sz="1800" dirty="0">
              <a:effectLst/>
              <a:latin typeface="Helvetica" pitchFamily="2" charset="0"/>
            </a:endParaRPr>
          </a:p>
          <a:p>
            <a:pPr lvl="0"/>
            <a:r>
              <a:rPr lang="en-US" sz="1800" b="0" i="0" dirty="0">
                <a:effectLst/>
                <a:latin typeface="Helvetica" pitchFamily="2" charset="0"/>
              </a:rPr>
              <a:t>﻿﻿Secure funding and realistic growth targets</a:t>
            </a:r>
            <a:endParaRPr lang="en-US" sz="1800" dirty="0">
              <a:effectLst/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0596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 ﻿﻿Legal format: Private Limited Company (Ltd) under Companies Act 2006 - protects personal assets, builds credibility with suppliers  ﻿﻿Lean structure: Founder/Director, Head Chef, Front of House Supervisor, 3 part-time staff - keeps overheads low and decision-making fast </vt:lpstr>
      <vt:lpstr>Key PESTEL External Factors </vt:lpstr>
      <vt:lpstr>Two Core Marketing Strategies </vt:lpstr>
      <vt:lpstr>Funding &amp; Cost Allocation </vt:lpstr>
      <vt:lpstr>Summary &amp; Next Steps ﻿﻿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Dominik Adam (2509010)</dc:creator>
  <cp:lastModifiedBy>Dominik Adam (2509010)</cp:lastModifiedBy>
  <cp:revision>2</cp:revision>
  <dcterms:created xsi:type="dcterms:W3CDTF">2026-07-12T21:50:43Z</dcterms:created>
  <dcterms:modified xsi:type="dcterms:W3CDTF">2026-07-12T22:55:59Z</dcterms:modified>
</cp:coreProperties>
</file>