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7556500" cy="10693400"/>
  <p:notesSz cx="6858000" cy="9144000"/>
  <p:embeddedFontLst>
    <p:embeddedFont>
      <p:font typeface="Tex Gyre Termes Bold" charset="0"/>
      <p:regular r:id="rId6"/>
    </p:embeddedFont>
    <p:embeddedFont>
      <p:font typeface="Calibri" pitchFamily="34" charset="0"/>
      <p:regular r:id="rId7"/>
      <p:bold r:id="rId8"/>
      <p:italic r:id="rId9"/>
      <p:boldItalic r:id="rId10"/>
    </p:embeddedFont>
    <p:embeddedFont>
      <p:font typeface="Tex Gyre Termes Bold Italics" charset="0"/>
      <p:regular r:id="rId11"/>
    </p:embeddedFont>
    <p:embeddedFont>
      <p:font typeface="Tex Gyre Termes Italics" charset="0"/>
      <p:regular r:id="rId12"/>
    </p:embeddedFont>
    <p:embeddedFont>
      <p:font typeface="Tex Gyre Termes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0" d="100"/>
          <a:sy n="60" d="100"/>
        </p:scale>
        <p:origin x="-255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8.png"/><Relationship Id="rId17" Type="http://schemas.openxmlformats.org/officeDocument/2006/relationships/image" Target="../media/image11.png"/><Relationship Id="rId2" Type="http://schemas.openxmlformats.org/officeDocument/2006/relationships/image" Target="../media/image1.jpeg"/><Relationship Id="rId16" Type="http://schemas.openxmlformats.org/officeDocument/2006/relationships/image" Target="../media/image1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7.png"/><Relationship Id="rId5" Type="http://schemas.openxmlformats.org/officeDocument/2006/relationships/image" Target="../media/image4.svg"/><Relationship Id="rId15" Type="http://schemas.openxmlformats.org/officeDocument/2006/relationships/image" Target="../media/image10.png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9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qsrmagazine.com/outside-insights/psychology-behind-effective-restaurant-menu-desig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3" r="31041" b="2051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303" y="1044623"/>
            <a:ext cx="3843426" cy="36676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Student Name: </a:t>
            </a:r>
            <a:r>
              <a:rPr lang="en-US" sz="1882" dirty="0" err="1">
                <a:solidFill>
                  <a:srgbClr val="FFFFFF"/>
                </a:solidFill>
                <a:latin typeface="Tex Gyre Termes Bold"/>
              </a:rPr>
              <a:t>Sharmin</a:t>
            </a: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 </a:t>
            </a:r>
            <a:r>
              <a:rPr lang="en-US" sz="1882" dirty="0" err="1">
                <a:solidFill>
                  <a:srgbClr val="FFFFFF"/>
                </a:solidFill>
                <a:latin typeface="Tex Gyre Termes Bold"/>
              </a:rPr>
              <a:t>Akter</a:t>
            </a: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 </a:t>
            </a:r>
            <a:r>
              <a:rPr lang="en-US" sz="1882" dirty="0" err="1">
                <a:solidFill>
                  <a:srgbClr val="FFFFFF"/>
                </a:solidFill>
                <a:latin typeface="Tex Gyre Termes Bold"/>
              </a:rPr>
              <a:t>Miah</a:t>
            </a:r>
            <a:endParaRPr lang="en-US" sz="1882" dirty="0">
              <a:solidFill>
                <a:srgbClr val="FFFFFF"/>
              </a:solidFill>
              <a:latin typeface="Tex Gyre Termes Bold"/>
            </a:endParaRPr>
          </a:p>
          <a:p>
            <a:pPr>
              <a:lnSpc>
                <a:spcPts val="2635"/>
              </a:lnSpc>
              <a:spcBef>
                <a:spcPct val="0"/>
              </a:spcBef>
            </a:pPr>
            <a:endParaRPr lang="en-US" sz="1882" dirty="0">
              <a:solidFill>
                <a:srgbClr val="FFFFFF"/>
              </a:solidFill>
              <a:latin typeface="Tex Gyre Termes Bold"/>
            </a:endParaRPr>
          </a:p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Student Number: 2209262</a:t>
            </a:r>
          </a:p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 </a:t>
            </a:r>
          </a:p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Module Name: Food &amp; Beverage</a:t>
            </a:r>
          </a:p>
          <a:p>
            <a:pPr>
              <a:lnSpc>
                <a:spcPts val="2635"/>
              </a:lnSpc>
              <a:spcBef>
                <a:spcPct val="0"/>
              </a:spcBef>
            </a:pPr>
            <a:endParaRPr lang="en-US" sz="1882" dirty="0">
              <a:solidFill>
                <a:srgbClr val="FFFFFF"/>
              </a:solidFill>
              <a:latin typeface="Tex Gyre Termes Bold"/>
            </a:endParaRPr>
          </a:p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Operations (BMIH4002)</a:t>
            </a:r>
          </a:p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 </a:t>
            </a:r>
          </a:p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Name of the </a:t>
            </a:r>
            <a:r>
              <a:rPr lang="en-US" sz="1882" dirty="0" smtClean="0">
                <a:solidFill>
                  <a:srgbClr val="FFFFFF"/>
                </a:solidFill>
                <a:latin typeface="Tex Gyre Termes Bold"/>
              </a:rPr>
              <a:t>Lecturer: </a:t>
            </a:r>
            <a:r>
              <a:rPr lang="en-US" sz="1882" dirty="0" err="1" smtClean="0">
                <a:solidFill>
                  <a:srgbClr val="FFFFFF"/>
                </a:solidFill>
                <a:latin typeface="Tex Gyre Termes Bold"/>
              </a:rPr>
              <a:t>Ffion</a:t>
            </a:r>
            <a:r>
              <a:rPr lang="en-US" sz="1882" dirty="0" smtClean="0">
                <a:solidFill>
                  <a:srgbClr val="FFFFFF"/>
                </a:solidFill>
                <a:latin typeface="Tex Gyre Termes Bold"/>
              </a:rPr>
              <a:t> </a:t>
            </a:r>
            <a:r>
              <a:rPr lang="en-US" sz="1882" dirty="0" err="1" smtClean="0">
                <a:solidFill>
                  <a:srgbClr val="FFFFFF"/>
                </a:solidFill>
                <a:latin typeface="Tex Gyre Termes Bold"/>
              </a:rPr>
              <a:t>Cumberpatch</a:t>
            </a:r>
            <a:r>
              <a:rPr lang="en-US" sz="1882" smtClean="0">
                <a:solidFill>
                  <a:srgbClr val="FFFFFF"/>
                </a:solidFill>
                <a:latin typeface="Tex Gyre Termes Bold"/>
              </a:rPr>
              <a:t> </a:t>
            </a:r>
            <a:r>
              <a:rPr lang="en-US" sz="2000" b="1" smtClean="0"/>
              <a:t> </a:t>
            </a:r>
            <a:endParaRPr lang="en-US" sz="1882" dirty="0">
              <a:solidFill>
                <a:srgbClr val="FFFFFF"/>
              </a:solidFill>
              <a:latin typeface="Tex Gyre Termes Bold"/>
            </a:endParaRPr>
          </a:p>
          <a:p>
            <a:pPr>
              <a:lnSpc>
                <a:spcPts val="2635"/>
              </a:lnSpc>
              <a:spcBef>
                <a:spcPct val="0"/>
              </a:spcBef>
            </a:pPr>
            <a:r>
              <a:rPr lang="en-US" sz="1882" dirty="0">
                <a:solidFill>
                  <a:srgbClr val="FFFFFF"/>
                </a:solidFill>
                <a:latin typeface="Tex Gyre Termes Bold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3" r="31041" b="2051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4654"/>
          <a:stretch>
            <a:fillRect/>
          </a:stretch>
        </p:blipFill>
        <p:spPr>
          <a:xfrm rot="-2066808">
            <a:off x="-1084741" y="-4238214"/>
            <a:ext cx="9240112" cy="8479768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/>
          <a:stretch>
            <a:fillRect/>
          </a:stretch>
        </p:blipFill>
        <p:spPr>
          <a:xfrm>
            <a:off x="2003802" y="180273"/>
            <a:ext cx="3552397" cy="316163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rcRect/>
          <a:stretch>
            <a:fillRect/>
          </a:stretch>
        </p:blipFill>
        <p:spPr>
          <a:xfrm>
            <a:off x="3315098" y="1067391"/>
            <a:ext cx="929804" cy="822519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-336787" y="8243703"/>
            <a:ext cx="8146018" cy="2448297"/>
            <a:chOff x="0" y="0"/>
            <a:chExt cx="2919349" cy="87741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919349" cy="877414"/>
            </a:xfrm>
            <a:custGeom>
              <a:avLst/>
              <a:gdLst/>
              <a:ahLst/>
              <a:cxnLst/>
              <a:rect l="l" t="t" r="r" b="b"/>
              <a:pathLst>
                <a:path w="2919349" h="877414">
                  <a:moveTo>
                    <a:pt x="0" y="0"/>
                  </a:moveTo>
                  <a:lnTo>
                    <a:pt x="2919349" y="0"/>
                  </a:lnTo>
                  <a:lnTo>
                    <a:pt x="2919349" y="877414"/>
                  </a:lnTo>
                  <a:lnTo>
                    <a:pt x="0" y="877414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9"/>
                </a:lnSpc>
              </a:pPr>
              <a:endParaRPr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rcRect/>
          <a:stretch>
            <a:fillRect/>
          </a:stretch>
        </p:blipFill>
        <p:spPr>
          <a:xfrm>
            <a:off x="2201501" y="7853507"/>
            <a:ext cx="3138753" cy="313875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rcRect/>
          <a:stretch>
            <a:fillRect/>
          </a:stretch>
        </p:blipFill>
        <p:spPr>
          <a:xfrm>
            <a:off x="4384196" y="7696071"/>
            <a:ext cx="3138753" cy="3138753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2782482" y="8017337"/>
            <a:ext cx="2069176" cy="212223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rcRect/>
          <a:stretch>
            <a:fillRect/>
          </a:stretch>
        </p:blipFill>
        <p:spPr>
          <a:xfrm>
            <a:off x="-46290" y="7696071"/>
            <a:ext cx="3138753" cy="313875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750252" y="8391326"/>
            <a:ext cx="1777121" cy="1748243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5106767" y="8391326"/>
            <a:ext cx="1693610" cy="174824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rcRect/>
          <a:stretch>
            <a:fillRect/>
          </a:stretch>
        </p:blipFill>
        <p:spPr>
          <a:xfrm>
            <a:off x="1100222" y="7696071"/>
            <a:ext cx="956007" cy="825642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rcRect/>
          <a:stretch>
            <a:fillRect/>
          </a:stretch>
        </p:blipFill>
        <p:spPr>
          <a:xfrm>
            <a:off x="5349150" y="7696071"/>
            <a:ext cx="956007" cy="825642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rcRect/>
          <a:stretch>
            <a:fillRect/>
          </a:stretch>
        </p:blipFill>
        <p:spPr>
          <a:xfrm>
            <a:off x="3260326" y="7565684"/>
            <a:ext cx="956007" cy="825642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1166851" y="7882082"/>
            <a:ext cx="781029" cy="275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4"/>
              </a:lnSpc>
            </a:pPr>
            <a:r>
              <a:rPr lang="en-US" sz="2050">
                <a:solidFill>
                  <a:srgbClr val="CF0D0D"/>
                </a:solidFill>
                <a:latin typeface="Anton Bold"/>
              </a:rPr>
              <a:t>35%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305823" y="7732476"/>
            <a:ext cx="781029" cy="275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4"/>
              </a:lnSpc>
            </a:pPr>
            <a:r>
              <a:rPr lang="en-US" sz="2050">
                <a:solidFill>
                  <a:srgbClr val="CF0D0D"/>
                </a:solidFill>
                <a:latin typeface="Anton Bold"/>
              </a:rPr>
              <a:t>35%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351801" y="7860168"/>
            <a:ext cx="781029" cy="275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4"/>
              </a:lnSpc>
            </a:pPr>
            <a:r>
              <a:rPr lang="en-US" sz="2050">
                <a:solidFill>
                  <a:srgbClr val="CF0D0D"/>
                </a:solidFill>
                <a:latin typeface="Anton Bold"/>
              </a:rPr>
              <a:t>35%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55304" y="8146992"/>
            <a:ext cx="953203" cy="34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</a:pPr>
            <a:r>
              <a:rPr lang="en-US" sz="2502">
                <a:solidFill>
                  <a:srgbClr val="CF0D0D"/>
                </a:solidFill>
                <a:latin typeface="Anton Bold"/>
              </a:rPr>
              <a:t>OFF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294276" y="7997386"/>
            <a:ext cx="953203" cy="34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</a:pPr>
            <a:r>
              <a:rPr lang="en-US" sz="2502">
                <a:solidFill>
                  <a:srgbClr val="CF0D0D"/>
                </a:solidFill>
                <a:latin typeface="Anton Bold"/>
              </a:rPr>
              <a:t>OFF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340254" y="8125078"/>
            <a:ext cx="953203" cy="34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</a:pPr>
            <a:r>
              <a:rPr lang="en-US" sz="2502">
                <a:solidFill>
                  <a:srgbClr val="CF0D0D"/>
                </a:solidFill>
                <a:latin typeface="Anton Bold"/>
              </a:rPr>
              <a:t>OFF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56229" y="5184075"/>
            <a:ext cx="4744148" cy="15389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487"/>
              </a:lnSpc>
            </a:pPr>
            <a:r>
              <a:rPr lang="en-US" sz="8919">
                <a:solidFill>
                  <a:srgbClr val="FFFFFF"/>
                </a:solidFill>
                <a:latin typeface="Tex Gyre Termes Bold"/>
              </a:rPr>
              <a:t>MENU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260326" y="4512058"/>
            <a:ext cx="3446819" cy="976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21"/>
              </a:lnSpc>
            </a:pPr>
            <a:r>
              <a:rPr lang="en-US" sz="2801" spc="644">
                <a:solidFill>
                  <a:srgbClr val="FFFFFF"/>
                </a:solidFill>
                <a:latin typeface="Tex Gyre Termes Bold"/>
              </a:rPr>
              <a:t>TRINITY</a:t>
            </a:r>
          </a:p>
          <a:p>
            <a:pPr algn="r">
              <a:lnSpc>
                <a:spcPts val="3921"/>
              </a:lnSpc>
            </a:pPr>
            <a:r>
              <a:rPr lang="en-US" sz="2801" spc="644">
                <a:solidFill>
                  <a:srgbClr val="FFFFFF"/>
                </a:solidFill>
                <a:latin typeface="Tex Gyre Termes Bold"/>
              </a:rPr>
              <a:t>VALENTINE'S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73196" y="2008093"/>
            <a:ext cx="2613609" cy="332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3"/>
              </a:lnSpc>
              <a:spcBef>
                <a:spcPct val="0"/>
              </a:spcBef>
            </a:pPr>
            <a:r>
              <a:rPr lang="en-US" sz="1966">
                <a:solidFill>
                  <a:srgbClr val="CD0D0D"/>
                </a:solidFill>
                <a:latin typeface="Tex Gyre Termes"/>
              </a:rPr>
              <a:t>HOTEL TRINITY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80076" y="2437206"/>
            <a:ext cx="1181603" cy="150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62"/>
              </a:lnSpc>
              <a:spcBef>
                <a:spcPct val="0"/>
              </a:spcBef>
            </a:pPr>
            <a:r>
              <a:rPr lang="en-US" sz="1010" spc="5">
                <a:solidFill>
                  <a:srgbClr val="CD0D0D"/>
                </a:solidFill>
                <a:latin typeface="Tex Gyre Termes Bold"/>
              </a:rPr>
              <a:t>London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8"/>
              </a:ext>
            </a:extLst>
          </a:blip>
          <a:srcRect/>
          <a:stretch>
            <a:fillRect/>
          </a:stretch>
        </p:blipFill>
        <p:spPr>
          <a:xfrm>
            <a:off x="493563" y="5461938"/>
            <a:ext cx="1696376" cy="1084380"/>
          </a:xfrm>
          <a:prstGeom prst="rect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585933" y="6618580"/>
            <a:ext cx="1700824" cy="142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67"/>
              </a:lnSpc>
            </a:pPr>
            <a:r>
              <a:rPr lang="en-US" sz="833" spc="82">
                <a:solidFill>
                  <a:srgbClr val="FFF8EA"/>
                </a:solidFill>
                <a:latin typeface="Tex Gyre Termes Bold"/>
              </a:rPr>
              <a:t>Live Music Option Avaiable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3" r="31041" b="2051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>
          <a:xfrm>
            <a:off x="846346" y="383362"/>
            <a:ext cx="650838" cy="57574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804000" y="1586520"/>
            <a:ext cx="1884801" cy="166333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-527573" y="4060979"/>
            <a:ext cx="762004" cy="81497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5639369" y="305290"/>
            <a:ext cx="138530" cy="13853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F8EA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34431" y="1010212"/>
            <a:ext cx="1883934" cy="240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4"/>
              </a:lnSpc>
              <a:spcBef>
                <a:spcPct val="0"/>
              </a:spcBef>
            </a:pPr>
            <a:r>
              <a:rPr lang="en-US" sz="1417">
                <a:solidFill>
                  <a:srgbClr val="FFFFFF"/>
                </a:solidFill>
                <a:latin typeface="Tex Gyre Termes"/>
              </a:rPr>
              <a:t>HOTEL TRINITY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02832" y="1335844"/>
            <a:ext cx="1337866" cy="160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15"/>
              </a:lnSpc>
              <a:spcBef>
                <a:spcPct val="0"/>
              </a:spcBef>
            </a:pPr>
            <a:r>
              <a:rPr lang="en-US" sz="1144" spc="5">
                <a:solidFill>
                  <a:srgbClr val="FFFFFF"/>
                </a:solidFill>
                <a:latin typeface="Tex Gyre Termes Bold"/>
              </a:rPr>
              <a:t>London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5639369" y="538596"/>
            <a:ext cx="138530" cy="13853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171411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39369" y="784423"/>
            <a:ext cx="138530" cy="13853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1F36C7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9369" y="1022577"/>
            <a:ext cx="138530" cy="13853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00B190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9369" y="1262865"/>
            <a:ext cx="138530" cy="13853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000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5842748" y="283032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FFFFFF"/>
                </a:solidFill>
                <a:latin typeface="Tex Gyre Termes Bold"/>
              </a:rPr>
              <a:t>Gluten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42748" y="522067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FFFFFF"/>
                </a:solidFill>
                <a:latin typeface="Tex Gyre Termes Bold"/>
              </a:rPr>
              <a:t>Crustaceans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42748" y="761102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FFFFFF"/>
                </a:solidFill>
                <a:latin typeface="Tex Gyre Termes Bold"/>
              </a:rPr>
              <a:t>Nuts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42748" y="1000137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FFFFFF"/>
                </a:solidFill>
                <a:latin typeface="Tex Gyre Termes Bold"/>
              </a:rPr>
              <a:t>Vegeterian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42748" y="1239171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FFFFFF"/>
                </a:solidFill>
                <a:latin typeface="Tex Gyre Termes Bold"/>
              </a:rPr>
              <a:t>Vegan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030573" y="569761"/>
            <a:ext cx="1392095" cy="3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51"/>
              </a:lnSpc>
              <a:spcBef>
                <a:spcPct val="0"/>
              </a:spcBef>
            </a:pPr>
            <a:r>
              <a:rPr lang="en-US" sz="2179">
                <a:solidFill>
                  <a:srgbClr val="FFFFFF"/>
                </a:solidFill>
                <a:latin typeface="Tex Gyre Termes Bold"/>
              </a:rPr>
              <a:t>Lunch £155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000004" y="962037"/>
            <a:ext cx="1453233" cy="3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51"/>
              </a:lnSpc>
              <a:spcBef>
                <a:spcPct val="0"/>
              </a:spcBef>
            </a:pPr>
            <a:r>
              <a:rPr lang="en-US" sz="2179">
                <a:solidFill>
                  <a:srgbClr val="FFFFFF"/>
                </a:solidFill>
                <a:latin typeface="Tex Gyre Termes Bold"/>
              </a:rPr>
              <a:t>Dinner £185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59182" y="10204283"/>
            <a:ext cx="5441636" cy="3286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8"/>
              </a:lnSpc>
              <a:spcBef>
                <a:spcPct val="0"/>
              </a:spcBef>
            </a:pPr>
            <a:r>
              <a:rPr lang="en-US" sz="934">
                <a:solidFill>
                  <a:srgbClr val="FFF8EA"/>
                </a:solidFill>
                <a:latin typeface="Tex Gyre Termes Italics"/>
              </a:rPr>
              <a:t>Please note a discretionary service charge of 12.5% will be added to your bill</a:t>
            </a:r>
          </a:p>
          <a:p>
            <a:pPr algn="ctr">
              <a:lnSpc>
                <a:spcPts val="1308"/>
              </a:lnSpc>
              <a:spcBef>
                <a:spcPct val="0"/>
              </a:spcBef>
            </a:pPr>
            <a:r>
              <a:rPr lang="en-US" sz="934">
                <a:solidFill>
                  <a:srgbClr val="FFF8EA"/>
                </a:solidFill>
                <a:latin typeface="Tex Gyre Termes Italics"/>
              </a:rPr>
              <a:t>Food allergies and intolerances: before ordering, please speak to a member of staff about your requirements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376155" y="2028230"/>
            <a:ext cx="6807689" cy="6477059"/>
            <a:chOff x="0" y="0"/>
            <a:chExt cx="9076919" cy="8636078"/>
          </a:xfrm>
        </p:grpSpPr>
        <p:sp>
          <p:nvSpPr>
            <p:cNvPr id="32" name="TextBox 32"/>
            <p:cNvSpPr txBox="1"/>
            <p:nvPr/>
          </p:nvSpPr>
          <p:spPr>
            <a:xfrm>
              <a:off x="0" y="-76200"/>
              <a:ext cx="9076919" cy="87122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Portland Crab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Kohlrabi, Fennel and Yuzu (21 kcal) </a:t>
              </a:r>
            </a:p>
            <a:p>
              <a:pPr marL="0" lvl="0" indent="0" algn="ctr">
                <a:lnSpc>
                  <a:spcPts val="1384"/>
                </a:lnSpc>
              </a:pPr>
              <a:endParaRPr lang="en-US" sz="1538" u="none">
                <a:solidFill>
                  <a:srgbClr val="F4EAED"/>
                </a:solidFill>
                <a:latin typeface="Tex Gyre Termes Italics"/>
              </a:endParaRPr>
            </a:p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Poole Bay Mackerel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Blood Orange, Myoga Ginger and Coriander Capers (09 kcal) </a:t>
              </a:r>
            </a:p>
            <a:p>
              <a:pPr marL="0" lvl="0" indent="0" algn="ctr">
                <a:lnSpc>
                  <a:spcPts val="1384"/>
                </a:lnSpc>
              </a:pPr>
              <a:endParaRPr lang="en-US" sz="1538" u="none">
                <a:solidFill>
                  <a:srgbClr val="F4EAED"/>
                </a:solidFill>
                <a:latin typeface="Tex Gyre Termes Italics"/>
              </a:endParaRPr>
            </a:p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VealSweetbread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Parsnip, Black Garlic and Perigord Truffle (14 kcal) </a:t>
              </a:r>
            </a:p>
            <a:p>
              <a:pPr marL="0" lvl="0" indent="0" algn="ctr">
                <a:lnSpc>
                  <a:spcPts val="1576"/>
                </a:lnSpc>
              </a:pPr>
              <a:endParaRPr lang="en-US" sz="1538" u="none">
                <a:solidFill>
                  <a:srgbClr val="F4EAED"/>
                </a:solidFill>
                <a:latin typeface="Tex Gyre Termes Italics"/>
              </a:endParaRPr>
            </a:p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Cornish Turbot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Onion, Iberian Ham and Exmoor Caviar (85 kcal) </a:t>
              </a:r>
            </a:p>
            <a:p>
              <a:pPr marL="0" lvl="0" indent="0" algn="ctr">
                <a:lnSpc>
                  <a:spcPts val="1384"/>
                </a:lnSpc>
              </a:pPr>
              <a:endParaRPr lang="en-US" sz="1538" u="none">
                <a:solidFill>
                  <a:srgbClr val="F4EAED"/>
                </a:solidFill>
                <a:latin typeface="Tex Gyre Termes Italics"/>
              </a:endParaRPr>
            </a:p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Mushrooms from the Cabinet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Potato, Yeast and Rosemary (55 kcal) </a:t>
              </a:r>
            </a:p>
            <a:p>
              <a:pPr marL="0" lvl="0" indent="0" algn="ctr">
                <a:lnSpc>
                  <a:spcPts val="1384"/>
                </a:lnSpc>
              </a:pPr>
              <a:endParaRPr lang="en-US" sz="1538" u="none">
                <a:solidFill>
                  <a:srgbClr val="F4EAED"/>
                </a:solidFill>
                <a:latin typeface="Tex Gyre Termes Italics"/>
              </a:endParaRPr>
            </a:p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6 Year Old Jersey Beef 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White Asparagus, XO Morel and Kosho Sauce (125 kcal) </a:t>
              </a:r>
            </a:p>
            <a:p>
              <a:pPr marL="0" lvl="0" indent="0" algn="ctr">
                <a:lnSpc>
                  <a:spcPts val="1384"/>
                </a:lnSpc>
              </a:pPr>
              <a:endParaRPr lang="en-US" sz="1538" u="none">
                <a:solidFill>
                  <a:srgbClr val="F4EAED"/>
                </a:solidFill>
                <a:latin typeface="Tex Gyre Termes Italics"/>
              </a:endParaRPr>
            </a:p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Madagascan Pepper Meringue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Yoghurt, Rose and Frozen Citrus (18 kcal) </a:t>
              </a:r>
            </a:p>
            <a:p>
              <a:pPr marL="0" lvl="0" indent="0" algn="ctr">
                <a:lnSpc>
                  <a:spcPts val="1384"/>
                </a:lnSpc>
              </a:pPr>
              <a:endParaRPr lang="en-US" sz="1538" u="none">
                <a:solidFill>
                  <a:srgbClr val="F4EAED"/>
                </a:solidFill>
                <a:latin typeface="Tex Gyre Termes Italics"/>
              </a:endParaRPr>
            </a:p>
            <a:p>
              <a:pPr marL="0" lvl="0" indent="0" algn="ctr">
                <a:lnSpc>
                  <a:spcPts val="2820"/>
                </a:lnSpc>
                <a:spcBef>
                  <a:spcPct val="0"/>
                </a:spcBef>
              </a:pPr>
              <a:r>
                <a:rPr lang="en-US" sz="1751" u="none">
                  <a:solidFill>
                    <a:srgbClr val="F4EAED"/>
                  </a:solidFill>
                  <a:latin typeface="Tex Gyre Termes Bold"/>
                </a:rPr>
                <a:t>Mille Feuille</a:t>
              </a:r>
            </a:p>
            <a:p>
              <a:pPr marL="0" lvl="0" indent="0" algn="ctr">
                <a:lnSpc>
                  <a:spcPts val="2477"/>
                </a:lnSpc>
                <a:spcBef>
                  <a:spcPct val="0"/>
                </a:spcBef>
              </a:pPr>
              <a:r>
                <a:rPr lang="en-US" sz="1538" u="none">
                  <a:solidFill>
                    <a:srgbClr val="F4EAED"/>
                  </a:solidFill>
                  <a:latin typeface="Tex Gyre Termes Bold"/>
                </a:rPr>
                <a:t> </a:t>
              </a:r>
              <a:r>
                <a:rPr lang="en-US" sz="1538" u="none">
                  <a:solidFill>
                    <a:srgbClr val="F4EAED"/>
                  </a:solidFill>
                  <a:latin typeface="Tex Gyre Termes Italics"/>
                </a:rPr>
                <a:t>Forced Yorkshire Rhubarb, Stem Ginger and Green Tea (03 kcal) </a:t>
              </a:r>
            </a:p>
          </p:txBody>
        </p:sp>
        <p:grpSp>
          <p:nvGrpSpPr>
            <p:cNvPr id="33" name="Group 33"/>
            <p:cNvGrpSpPr/>
            <p:nvPr/>
          </p:nvGrpSpPr>
          <p:grpSpPr>
            <a:xfrm>
              <a:off x="3272910" y="107625"/>
              <a:ext cx="184706" cy="184706"/>
              <a:chOff x="0" y="0"/>
              <a:chExt cx="812800" cy="812800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171411"/>
              </a:solidFill>
            </p:spPr>
          </p:sp>
          <p:sp>
            <p:nvSpPr>
              <p:cNvPr id="35" name="TextBox 35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20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2942817" y="1205355"/>
              <a:ext cx="184706" cy="184706"/>
              <a:chOff x="0" y="0"/>
              <a:chExt cx="812800" cy="812800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FFC000"/>
              </a:solidFill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20"/>
                  </a:lnSpc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3127523" y="2341019"/>
              <a:ext cx="184706" cy="184706"/>
              <a:chOff x="0" y="0"/>
              <a:chExt cx="812800" cy="812800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00B190"/>
              </a:solidFill>
            </p:spPr>
          </p:sp>
          <p:sp>
            <p:nvSpPr>
              <p:cNvPr id="41" name="TextBox 4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20"/>
                  </a:lnSpc>
                </a:pPr>
                <a:endParaRPr/>
              </a:p>
            </p:txBody>
          </p:sp>
        </p:grpSp>
        <p:grpSp>
          <p:nvGrpSpPr>
            <p:cNvPr id="42" name="Group 42"/>
            <p:cNvGrpSpPr/>
            <p:nvPr/>
          </p:nvGrpSpPr>
          <p:grpSpPr>
            <a:xfrm>
              <a:off x="2850464" y="2341019"/>
              <a:ext cx="184706" cy="184706"/>
              <a:chOff x="0" y="0"/>
              <a:chExt cx="812800" cy="812800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FFF8EA"/>
              </a:solidFill>
            </p:spPr>
          </p:sp>
          <p:sp>
            <p:nvSpPr>
              <p:cNvPr id="44" name="TextBox 4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20"/>
                  </a:lnSpc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2322945" y="4597961"/>
              <a:ext cx="184706" cy="184706"/>
              <a:chOff x="0" y="0"/>
              <a:chExt cx="812800" cy="812800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FFF8EA"/>
              </a:solidFill>
            </p:spPr>
          </p:sp>
          <p:sp>
            <p:nvSpPr>
              <p:cNvPr id="47" name="TextBox 4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20"/>
                  </a:lnSpc>
                </a:pPr>
                <a:endParaRPr/>
              </a:p>
            </p:txBody>
          </p:sp>
        </p:grpSp>
        <p:grpSp>
          <p:nvGrpSpPr>
            <p:cNvPr id="48" name="Group 48"/>
            <p:cNvGrpSpPr/>
            <p:nvPr/>
          </p:nvGrpSpPr>
          <p:grpSpPr>
            <a:xfrm>
              <a:off x="2230592" y="6849746"/>
              <a:ext cx="184706" cy="184706"/>
              <a:chOff x="0" y="0"/>
              <a:chExt cx="812800" cy="812800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00B190"/>
              </a:solidFill>
            </p:spPr>
          </p:sp>
          <p:sp>
            <p:nvSpPr>
              <p:cNvPr id="50" name="TextBox 5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20"/>
                  </a:lnSpc>
                </a:pPr>
                <a:endParaRPr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3365263" y="7960908"/>
              <a:ext cx="184706" cy="184706"/>
              <a:chOff x="0" y="0"/>
              <a:chExt cx="812800" cy="8128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FFC000"/>
              </a:solidFill>
            </p:spPr>
          </p:sp>
          <p:sp>
            <p:nvSpPr>
              <p:cNvPr id="53" name="TextBox 5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20"/>
                  </a:lnSpc>
                </a:pPr>
                <a:endParaRPr/>
              </a:p>
            </p:txBody>
          </p:sp>
        </p:grpSp>
      </p:grpSp>
      <p:sp>
        <p:nvSpPr>
          <p:cNvPr id="54" name="TextBox 54"/>
          <p:cNvSpPr txBox="1"/>
          <p:nvPr/>
        </p:nvSpPr>
        <p:spPr>
          <a:xfrm>
            <a:off x="1059182" y="9264943"/>
            <a:ext cx="4539770" cy="671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65"/>
              </a:lnSpc>
              <a:spcBef>
                <a:spcPct val="0"/>
              </a:spcBef>
            </a:pPr>
            <a:r>
              <a:rPr lang="en-US" sz="1332">
                <a:solidFill>
                  <a:srgbClr val="FFFFFF"/>
                </a:solidFill>
                <a:latin typeface="Tex Gyre Termes Bold"/>
              </a:rPr>
              <a:t>Domaine la Tour Vieille, Banyuls, Reserva, Roussillon, France </a:t>
            </a:r>
          </a:p>
          <a:p>
            <a:pPr>
              <a:lnSpc>
                <a:spcPts val="1865"/>
              </a:lnSpc>
              <a:spcBef>
                <a:spcPct val="0"/>
              </a:spcBef>
            </a:pPr>
            <a:r>
              <a:rPr lang="en-US" sz="1332">
                <a:solidFill>
                  <a:srgbClr val="FFFFFF"/>
                </a:solidFill>
                <a:latin typeface="Tex Gyre Termes Bold"/>
              </a:rPr>
              <a:t>Mullineux, Straw Wine, Swartland, South Africa </a:t>
            </a:r>
          </a:p>
          <a:p>
            <a:pPr>
              <a:lnSpc>
                <a:spcPts val="1865"/>
              </a:lnSpc>
              <a:spcBef>
                <a:spcPct val="0"/>
              </a:spcBef>
            </a:pPr>
            <a:r>
              <a:rPr lang="en-US" sz="1332">
                <a:solidFill>
                  <a:srgbClr val="FFFFFF"/>
                </a:solidFill>
                <a:latin typeface="Tex Gyre Termes Bold"/>
              </a:rPr>
              <a:t>Château de Fargues, Sauternes, Bordeaux, France 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6098373" y="9264943"/>
            <a:ext cx="465339" cy="671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5"/>
              </a:lnSpc>
              <a:spcBef>
                <a:spcPct val="0"/>
              </a:spcBef>
            </a:pPr>
            <a:r>
              <a:rPr lang="en-US" sz="1332">
                <a:solidFill>
                  <a:srgbClr val="FFFFFF"/>
                </a:solidFill>
                <a:latin typeface="Tex Gyre Termes Bold"/>
              </a:rPr>
              <a:t>£13.00</a:t>
            </a:r>
          </a:p>
          <a:p>
            <a:pPr algn="ctr">
              <a:lnSpc>
                <a:spcPts val="1865"/>
              </a:lnSpc>
              <a:spcBef>
                <a:spcPct val="0"/>
              </a:spcBef>
            </a:pPr>
            <a:r>
              <a:rPr lang="en-US" sz="1332">
                <a:solidFill>
                  <a:srgbClr val="FFFFFF"/>
                </a:solidFill>
                <a:latin typeface="Tex Gyre Termes Bold"/>
              </a:rPr>
              <a:t>£24.00</a:t>
            </a:r>
          </a:p>
          <a:p>
            <a:pPr algn="ctr">
              <a:lnSpc>
                <a:spcPts val="1865"/>
              </a:lnSpc>
              <a:spcBef>
                <a:spcPct val="0"/>
              </a:spcBef>
            </a:pPr>
            <a:r>
              <a:rPr lang="en-US" sz="1332">
                <a:solidFill>
                  <a:srgbClr val="FFFFFF"/>
                </a:solidFill>
                <a:latin typeface="Tex Gyre Termes Bold"/>
              </a:rPr>
              <a:t>£55.00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6172720" y="8971226"/>
            <a:ext cx="328097" cy="161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"/>
              </a:lnSpc>
              <a:spcBef>
                <a:spcPct val="0"/>
              </a:spcBef>
            </a:pPr>
            <a:r>
              <a:rPr lang="en-US" sz="920">
                <a:solidFill>
                  <a:srgbClr val="FFC000"/>
                </a:solidFill>
                <a:latin typeface="Tex Gyre Termes Bold Italics"/>
              </a:rPr>
              <a:t>175 ml</a:t>
            </a:r>
          </a:p>
        </p:txBody>
      </p:sp>
      <p:sp>
        <p:nvSpPr>
          <p:cNvPr id="57" name="AutoShape 57"/>
          <p:cNvSpPr/>
          <p:nvPr/>
        </p:nvSpPr>
        <p:spPr>
          <a:xfrm>
            <a:off x="454922" y="8810089"/>
            <a:ext cx="6567149" cy="0"/>
          </a:xfrm>
          <a:prstGeom prst="line">
            <a:avLst/>
          </a:prstGeom>
          <a:ln w="19050" cap="flat">
            <a:solidFill>
              <a:srgbClr val="FFFFFF"/>
            </a:solidFill>
            <a:prstDash val="sysDot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56000" y="708375"/>
            <a:ext cx="3819882" cy="397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26"/>
              </a:lnSpc>
            </a:pPr>
            <a:r>
              <a:rPr lang="en-US" sz="2376" spc="235">
                <a:solidFill>
                  <a:srgbClr val="CD0D0D"/>
                </a:solidFill>
                <a:latin typeface="Tex Gyre Termes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56000" y="1120558"/>
            <a:ext cx="6048000" cy="865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121"/>
              </a:lnSpc>
            </a:pPr>
            <a:endParaRPr/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Baer, D. (2017). The Psychology of Menu Design. Entrepreneur. https://www.entrepreneur.com/article/294566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Farquhar, J. (2018). The Art and Science of Menu Design. Hospitality and Catering News. https://www.hospitalityandcateringnews.com/2018/06/the-art-and-science-of-menu-design/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Funder, M. (2017). The Impact of Menu Design on Consumer Behaviour. E-Fining Solutions. https://www.efining.com/en/knowledge-center/knowledge-center-detail/the-impact-of-menu-design-on-consumer-behaviour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Harp, J. (2018). The Role of Menu Design in Restaurant Marketing. Buzztime. https://www.buzztime.com/blog/restaurant-marketing/menu-design-restaurant-marketing/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Havlickova, E. (2017). The Importance of Menu Design in the Hospitality Industry. Independent Hotelier. https://www.independent-hotelier.com/the-importance-of-menu-design-in-the-hospitality-industry/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Huey, L. (2019). The Psychology Behind Effective Restaurant Menu Design. QSR Magazine. https://www.qsrmagazine.com/outside-insights/psychology-behind-effective-restaurant-menu-design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KELLY, T. (2023). How to Turn Your Menu Into a Marketing Tool - On the Line | Toast POS. [online] pos.toasttab.com. Available at: https://pos.toasttab.com/blog/on-the-line/market-your-menu.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MenuDrive (2021). An Overview of Restaurant Marketing - MenuDrive. [online] MenuDrive - Restaurant Online Ordering &amp; Marketing Platform. Available at: https://www.menudrive.com/an-overview-of-restaurant-marketing/.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  <a:p>
            <a:pPr algn="just">
              <a:lnSpc>
                <a:spcPts val="2121"/>
              </a:lnSpc>
            </a:pPr>
            <a:r>
              <a:rPr lang="en-US" sz="1104">
                <a:solidFill>
                  <a:srgbClr val="000000"/>
                </a:solidFill>
                <a:latin typeface="Tex Gyre Termes Bold"/>
                <a:hlinkClick r:id="rId2" tooltip="https://www.qsrmagazine.com/outside-insights/psychology-behind-effective-restaurant-menu-design"/>
              </a:rPr>
              <a:t>ZULUAGA, T. (2022). How to Make a Restaurant Menu From Scratch in 10 Steps - On the Line | Toast POS. [online] pos.toasttab.com. Available at: https://pos.toasttab.com/blog/on-the-line/how-to-make-a-restaurant-menu.</a:t>
            </a:r>
          </a:p>
          <a:p>
            <a:pPr algn="just">
              <a:lnSpc>
                <a:spcPts val="2121"/>
              </a:lnSpc>
            </a:pPr>
            <a:endParaRPr lang="en-US" sz="1104">
              <a:solidFill>
                <a:srgbClr val="000000"/>
              </a:solidFill>
              <a:latin typeface="Tex Gyre Termes Bold"/>
              <a:hlinkClick r:id="rId2" tooltip="https://www.qsrmagazine.com/outside-insights/psychology-behind-effective-restaurant-menu-desig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481</Words>
  <Application>Microsoft Office PowerPoint</Application>
  <PresentationFormat>Custom</PresentationFormat>
  <Paragraphs>82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Tex Gyre Termes Bold</vt:lpstr>
      <vt:lpstr>Calibri</vt:lpstr>
      <vt:lpstr>Anton Bold</vt:lpstr>
      <vt:lpstr>Tex Gyre Termes Bold Italics</vt:lpstr>
      <vt:lpstr>Tex Gyre Termes Italics</vt:lpstr>
      <vt:lpstr>Tex Gyre Termes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</dc:title>
  <dc:creator>Admin</dc:creator>
  <cp:lastModifiedBy>Admin</cp:lastModifiedBy>
  <cp:revision>2</cp:revision>
  <dcterms:created xsi:type="dcterms:W3CDTF">2006-08-16T00:00:00Z</dcterms:created>
  <dcterms:modified xsi:type="dcterms:W3CDTF">2023-05-26T15:42:00Z</dcterms:modified>
  <dc:identifier>DAFaGwOcR7k</dc:identifier>
</cp:coreProperties>
</file>