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sldIdLst>
    <p:sldId id="256" r:id="rId2"/>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134" userDrawn="1">
          <p15:clr>
            <a:srgbClr val="A4A3A4"/>
          </p15:clr>
        </p15:guide>
        <p15:guide id="3" pos="1293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937" autoAdjust="0"/>
    <p:restoredTop sz="94652"/>
  </p:normalViewPr>
  <p:slideViewPr>
    <p:cSldViewPr snapToGrid="0" snapToObjects="1">
      <p:cViewPr varScale="1">
        <p:scale>
          <a:sx n="37" d="100"/>
          <a:sy n="37" d="100"/>
        </p:scale>
        <p:origin x="1638" y="96"/>
      </p:cViewPr>
      <p:guideLst>
        <p:guide pos="6134"/>
        <p:guide pos="12937"/>
        <p:guide orient="horz"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151010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063935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592151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89012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189225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419275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32299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66348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3923872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219340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3077306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4C99151A-8971-494A-BD27-0348896E2E92}" type="datetimeFigureOut">
              <a:rPr lang="en-US" smtClean="0"/>
              <a:t>5/2/2020</a:t>
            </a:fld>
            <a:endParaRPr lang="en-US"/>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329046231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emf"/><Relationship Id="rId3" Type="http://schemas.openxmlformats.org/officeDocument/2006/relationships/image" Target="../media/image2.jpg"/><Relationship Id="rId7" Type="http://schemas.openxmlformats.org/officeDocument/2006/relationships/image" Target="../media/image5.png"/><Relationship Id="rId12" Type="http://schemas.openxmlformats.org/officeDocument/2006/relationships/image" Target="../media/image10.emf"/><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jpg"/><Relationship Id="rId5" Type="http://schemas.openxmlformats.org/officeDocument/2006/relationships/hyperlink" Target="https://www.cbsa-asfc.gc.ca/sima-lmsi/i-e/ad1395/ad1395-i12-pd-eng.html" TargetMode="External"/><Relationship Id="rId10"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8E49C273-8DCF-4655-A60D-EEFD7A9B9594}"/>
              </a:ext>
            </a:extLst>
          </p:cNvPr>
          <p:cNvPicPr>
            <a:picLocks noChangeAspect="1"/>
          </p:cNvPicPr>
          <p:nvPr/>
        </p:nvPicPr>
        <p:blipFill>
          <a:blip r:embed="rId2"/>
          <a:stretch>
            <a:fillRect/>
          </a:stretch>
        </p:blipFill>
        <p:spPr>
          <a:xfrm>
            <a:off x="10012776" y="9603425"/>
            <a:ext cx="5586942" cy="3352165"/>
          </a:xfrm>
          <a:prstGeom prst="rect">
            <a:avLst/>
          </a:prstGeom>
        </p:spPr>
      </p:pic>
      <p:sp>
        <p:nvSpPr>
          <p:cNvPr id="7" name="Rectangle 6"/>
          <p:cNvSpPr>
            <a:spLocks noChangeArrowheads="1"/>
          </p:cNvSpPr>
          <p:nvPr/>
        </p:nvSpPr>
        <p:spPr bwMode="auto">
          <a:xfrm>
            <a:off x="4449429" y="1460628"/>
            <a:ext cx="24570735" cy="3060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47350" tIns="73675" rIns="147350" bIns="73675"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charset="0"/>
                <a:ea typeface="Calibri" charset="0"/>
                <a:cs typeface="Calibri" charset="0"/>
              </a:rPr>
              <a:t>An Investigation into Surface Oil and How to Prevent it Entering the Marine Environment</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Emma Bergson</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Thorn</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Energy &amp; Environmental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4978" y="142115"/>
            <a:ext cx="3240055" cy="11330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846224" y="69926"/>
            <a:ext cx="1104153" cy="1225609"/>
          </a:xfrm>
          <a:prstGeom prst="rect">
            <a:avLst/>
          </a:prstGeom>
        </p:spPr>
      </p:pic>
      <p:cxnSp>
        <p:nvCxnSpPr>
          <p:cNvPr id="4" name="Straight Connector 3"/>
          <p:cNvCxnSpPr>
            <a:cxnSpLocks/>
          </p:cNvCxnSpPr>
          <p:nvPr/>
        </p:nvCxnSpPr>
        <p:spPr>
          <a:xfrm>
            <a:off x="140687" y="1344221"/>
            <a:ext cx="29877759"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69377" y="4636212"/>
            <a:ext cx="9108511" cy="70944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6991" tIns="186991" rIns="186991" bIns="186991">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endParaRPr lang="en-AU" altLang="en-US" sz="565" b="1" dirty="0"/>
          </a:p>
          <a:p>
            <a:r>
              <a:rPr lang="en-GB" sz="2800" dirty="0"/>
              <a:t>Pembroke Power Station (PPS) is situated in a Special Area of Conservation (SAC). Their environmental permit, set by National Resources Wales (NRW), states no visible oil should be seen on the surface of the receiving waters, a slow flowing outfall area entering the Pennar Gut (W2). They have a large retention tank (SWT) where all surface water drains to, combining with rainfall effluent and eventually gets pumps through the surface water system (SWS) to W2. In 2016 oil sheen was seen at W2 and they breached their permit, since then worthy efforts have been made to ensure this hasn’t happened since, however, oil sheen still appears in the SWT which has the potential to be pumped up the line into W2.</a:t>
            </a:r>
          </a:p>
        </p:txBody>
      </p:sp>
      <p:sp>
        <p:nvSpPr>
          <p:cNvPr id="12" name="Text Box 8"/>
          <p:cNvSpPr txBox="1">
            <a:spLocks noChangeArrowheads="1"/>
          </p:cNvSpPr>
          <p:nvPr/>
        </p:nvSpPr>
        <p:spPr bwMode="auto">
          <a:xfrm>
            <a:off x="269378" y="11401571"/>
            <a:ext cx="9108511" cy="5068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6991" tIns="186991" rIns="186991" bIns="186991">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Project Objectives</a:t>
            </a:r>
          </a:p>
          <a:p>
            <a:pPr marL="322920" indent="-322920">
              <a:spcBef>
                <a:spcPct val="40000"/>
              </a:spcBef>
              <a:buFont typeface="Arial" panose="020B0604020202020204" pitchFamily="34" charset="0"/>
              <a:buChar char="•"/>
            </a:pPr>
            <a:r>
              <a:rPr lang="en-GB" altLang="en-US" sz="2800" dirty="0"/>
              <a:t>To investigate where the oil is potentially coming from </a:t>
            </a:r>
          </a:p>
          <a:p>
            <a:pPr marL="322920" indent="-322920">
              <a:spcBef>
                <a:spcPct val="40000"/>
              </a:spcBef>
              <a:buFont typeface="Arial" panose="020B0604020202020204" pitchFamily="34" charset="0"/>
              <a:buChar char="•"/>
            </a:pPr>
            <a:r>
              <a:rPr lang="en-GB" altLang="en-US" sz="2800" dirty="0"/>
              <a:t>To consider the environmental and financial impacts </a:t>
            </a:r>
          </a:p>
          <a:p>
            <a:pPr marL="322920" indent="-322920">
              <a:spcBef>
                <a:spcPct val="40000"/>
              </a:spcBef>
              <a:buFont typeface="Arial" panose="020B0604020202020204" pitchFamily="34" charset="0"/>
              <a:buChar char="•"/>
            </a:pPr>
            <a:r>
              <a:rPr lang="en-GB" altLang="en-US" sz="2800" dirty="0"/>
              <a:t>To research potential solutions to prevent the oil entering the SWS</a:t>
            </a:r>
          </a:p>
          <a:p>
            <a:pPr marL="322920" indent="-322920">
              <a:spcBef>
                <a:spcPct val="40000"/>
              </a:spcBef>
              <a:buFont typeface="Arial" panose="020B0604020202020204" pitchFamily="34" charset="0"/>
              <a:buChar char="•"/>
            </a:pPr>
            <a:r>
              <a:rPr lang="en-GB" altLang="en-US" sz="2800" dirty="0"/>
              <a:t>To investigate methods that can be used to contain and remove any oil to prevent it entering the marine environment</a:t>
            </a:r>
          </a:p>
        </p:txBody>
      </p:sp>
      <p:sp>
        <p:nvSpPr>
          <p:cNvPr id="17" name="Text Box 21"/>
          <p:cNvSpPr txBox="1">
            <a:spLocks noChangeArrowheads="1"/>
          </p:cNvSpPr>
          <p:nvPr/>
        </p:nvSpPr>
        <p:spPr bwMode="auto">
          <a:xfrm>
            <a:off x="15709537" y="9294801"/>
            <a:ext cx="5973928" cy="496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495" tIns="93495" rIns="93495" bIns="9349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Boundary of the Pembrokeshire marine SAC </a:t>
            </a:r>
          </a:p>
        </p:txBody>
      </p:sp>
      <p:sp>
        <p:nvSpPr>
          <p:cNvPr id="18" name="Text Box 27"/>
          <p:cNvSpPr txBox="1">
            <a:spLocks noChangeArrowheads="1"/>
          </p:cNvSpPr>
          <p:nvPr/>
        </p:nvSpPr>
        <p:spPr bwMode="auto">
          <a:xfrm>
            <a:off x="15709537" y="12918677"/>
            <a:ext cx="4541429" cy="804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495" tIns="93495" rIns="93495" bIns="9349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Details of where leaks have been occurring on the TX (2)</a:t>
            </a:r>
          </a:p>
        </p:txBody>
      </p:sp>
      <p:sp>
        <p:nvSpPr>
          <p:cNvPr id="23" name="Text Box 11"/>
          <p:cNvSpPr txBox="1">
            <a:spLocks noChangeArrowheads="1"/>
          </p:cNvSpPr>
          <p:nvPr/>
        </p:nvSpPr>
        <p:spPr bwMode="auto">
          <a:xfrm>
            <a:off x="20658578" y="17809642"/>
            <a:ext cx="8882379" cy="21042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6991" tIns="186991" rIns="186991" bIns="186991">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AU" altLang="en-US" sz="1270" dirty="0">
                <a:ea typeface="Arial" charset="0"/>
                <a:cs typeface="Arial" charset="0"/>
              </a:rPr>
              <a:t>1. </a:t>
            </a:r>
            <a:r>
              <a:rPr lang="en-GB" altLang="en-US" sz="1270" dirty="0">
                <a:ea typeface="Arial" charset="0"/>
                <a:cs typeface="Arial" charset="0"/>
              </a:rPr>
              <a:t>Canada Border Services Agency, 2012. Concerning the preliminary determination with respect to the dumping of CERTAIN LIQUID DIELECTRIC TRANSFORMERS ORIGINATING IN OR EXPORTED FROM THE REPUBLIC OF KOREA. [Online]  Available at: </a:t>
            </a:r>
            <a:r>
              <a:rPr lang="en-GB" altLang="en-US" sz="1270" dirty="0">
                <a:ea typeface="Arial" charset="0"/>
                <a:cs typeface="Arial" charset="0"/>
                <a:hlinkClick r:id="rId5"/>
              </a:rPr>
              <a:t>https://www.cbsa-asfc.gc.ca/sima-lmsi/i-e/ad1395/ad1395-i12-pd-eng.html</a:t>
            </a:r>
            <a:r>
              <a:rPr lang="en-GB" altLang="en-US" sz="1270" dirty="0">
                <a:ea typeface="Arial" charset="0"/>
                <a:cs typeface="Arial" charset="0"/>
              </a:rPr>
              <a:t> [Accessed 29 April 2020].</a:t>
            </a:r>
          </a:p>
          <a:p>
            <a:pPr>
              <a:spcBef>
                <a:spcPct val="50000"/>
              </a:spcBef>
            </a:pPr>
            <a:r>
              <a:rPr lang="en-AU" altLang="en-US" sz="1270" dirty="0">
                <a:ea typeface="Arial" charset="0"/>
                <a:cs typeface="Arial" charset="0"/>
              </a:rPr>
              <a:t>2.  Jones, Ben, 2019</a:t>
            </a:r>
          </a:p>
        </p:txBody>
      </p:sp>
      <p:sp>
        <p:nvSpPr>
          <p:cNvPr id="31" name="Rectangle 30"/>
          <p:cNvSpPr>
            <a:spLocks noChangeArrowheads="1"/>
          </p:cNvSpPr>
          <p:nvPr/>
        </p:nvSpPr>
        <p:spPr bwMode="auto">
          <a:xfrm>
            <a:off x="5461252" y="12020040"/>
            <a:ext cx="3348820" cy="988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47350" tIns="73675" rIns="147350" bIns="73675"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339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5480093" y="19039876"/>
            <a:ext cx="4354523" cy="988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47350" tIns="73675" rIns="147350" bIns="73675"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3390" b="1" dirty="0">
              <a:solidFill>
                <a:srgbClr val="002060"/>
              </a:solidFill>
              <a:latin typeface="Calibri" charset="0"/>
              <a:ea typeface="Calibri" charset="0"/>
              <a:cs typeface="Calibri" charset="0"/>
            </a:endParaRPr>
          </a:p>
        </p:txBody>
      </p:sp>
      <p:sp>
        <p:nvSpPr>
          <p:cNvPr id="6" name="TextBox 5"/>
          <p:cNvSpPr txBox="1"/>
          <p:nvPr/>
        </p:nvSpPr>
        <p:spPr>
          <a:xfrm>
            <a:off x="23779467" y="20161491"/>
            <a:ext cx="6297018" cy="830997"/>
          </a:xfrm>
          <a:prstGeom prst="rect">
            <a:avLst/>
          </a:prstGeom>
          <a:noFill/>
        </p:spPr>
        <p:txBody>
          <a:bodyPr wrap="square" rtlCol="0">
            <a:spAutoFit/>
          </a:bodyPr>
          <a:lstStyle/>
          <a:p>
            <a:pPr algn="r"/>
            <a:r>
              <a:rPr lang="en-GB" altLang="en-US" sz="4800" dirty="0">
                <a:solidFill>
                  <a:srgbClr val="002060"/>
                </a:solidFill>
                <a:latin typeface="Calibri" charset="0"/>
                <a:ea typeface="Calibri" charset="0"/>
                <a:cs typeface="Calibri" charset="0"/>
              </a:rPr>
              <a:t>School</a:t>
            </a:r>
            <a:r>
              <a:rPr lang="en-GB" altLang="en-US" sz="4800" dirty="0">
                <a:solidFill>
                  <a:srgbClr val="002060"/>
                </a:solidFill>
                <a:latin typeface="Georgia" charset="0"/>
              </a:rPr>
              <a:t> </a:t>
            </a:r>
            <a:r>
              <a:rPr lang="en-GB" altLang="en-US" sz="4800" i="1" dirty="0">
                <a:solidFill>
                  <a:srgbClr val="002060"/>
                </a:solidFill>
                <a:latin typeface="Georgia" charset="0"/>
              </a:rPr>
              <a:t>of</a:t>
            </a:r>
            <a:r>
              <a:rPr lang="en-GB" altLang="en-US" sz="4800" dirty="0">
                <a:solidFill>
                  <a:srgbClr val="002060"/>
                </a:solidFill>
                <a:latin typeface="Georgia" charset="0"/>
              </a:rPr>
              <a:t> </a:t>
            </a:r>
            <a:r>
              <a:rPr lang="en-GB" altLang="en-US" sz="4800" b="1" dirty="0">
                <a:solidFill>
                  <a:srgbClr val="002060"/>
                </a:solidFill>
                <a:latin typeface="Calibri" charset="0"/>
                <a:ea typeface="Calibri" charset="0"/>
                <a:cs typeface="Calibri" charset="0"/>
              </a:rPr>
              <a:t>Engineering</a:t>
            </a:r>
            <a:endParaRPr lang="en-GB" sz="4800" dirty="0"/>
          </a:p>
        </p:txBody>
      </p:sp>
      <p:sp>
        <p:nvSpPr>
          <p:cNvPr id="38" name="Rectangle 37"/>
          <p:cNvSpPr/>
          <p:nvPr/>
        </p:nvSpPr>
        <p:spPr>
          <a:xfrm>
            <a:off x="20897326" y="4743497"/>
            <a:ext cx="8882379" cy="2585323"/>
          </a:xfrm>
          <a:prstGeom prst="rect">
            <a:avLst/>
          </a:prstGeom>
        </p:spPr>
        <p:txBody>
          <a:bodyPr wrap="square">
            <a:spAutoFit/>
          </a:body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AU" altLang="en-US" sz="2800" dirty="0">
                <a:latin typeface="Arial" panose="020B0604020202020204" pitchFamily="34" charset="0"/>
                <a:cs typeface="Arial" panose="020B0604020202020204" pitchFamily="34" charset="0"/>
              </a:rPr>
              <a:t>Even with the repairs the TX will eventually leak again so prevention at the Pathway i.e. the SWT is the best option. This will prevent any oil being pumped further up the line and causing a another breach in the permit </a:t>
            </a:r>
          </a:p>
        </p:txBody>
      </p:sp>
      <p:sp>
        <p:nvSpPr>
          <p:cNvPr id="39" name="Rectangle 38"/>
          <p:cNvSpPr/>
          <p:nvPr/>
        </p:nvSpPr>
        <p:spPr>
          <a:xfrm>
            <a:off x="20755407" y="8859759"/>
            <a:ext cx="9121125" cy="6001643"/>
          </a:xfrm>
          <a:prstGeom prst="rect">
            <a:avLst/>
          </a:prstGeom>
        </p:spPr>
        <p:txBody>
          <a:bodyPr wrap="square">
            <a:spAutoFit/>
          </a:bodyPr>
          <a:lstStyle/>
          <a:p>
            <a:pPr>
              <a:spcBef>
                <a:spcPct val="50000"/>
              </a:spcBef>
            </a:pPr>
            <a:r>
              <a:rPr lang="en-AU" altLang="en-US" sz="3600" b="1" dirty="0">
                <a:latin typeface="Arial" panose="020B0604020202020204" pitchFamily="34" charset="0"/>
                <a:cs typeface="Arial" panose="020B0604020202020204" pitchFamily="34" charset="0"/>
              </a:rPr>
              <a:t>Recommendations</a:t>
            </a:r>
          </a:p>
          <a:p>
            <a:pPr>
              <a:spcBef>
                <a:spcPct val="50000"/>
              </a:spcBef>
            </a:pPr>
            <a:r>
              <a:rPr lang="en-AU" altLang="en-US" sz="3600" b="1" dirty="0">
                <a:latin typeface="Arial" panose="020B0604020202020204" pitchFamily="34" charset="0"/>
                <a:cs typeface="Arial" panose="020B0604020202020204" pitchFamily="34" charset="0"/>
              </a:rPr>
              <a:t> </a:t>
            </a:r>
            <a:r>
              <a:rPr lang="en-AU" altLang="en-US" sz="2800" dirty="0">
                <a:latin typeface="Arial" panose="020B0604020202020204" pitchFamily="34" charset="0"/>
                <a:cs typeface="Arial" panose="020B0604020202020204" pitchFamily="34" charset="0"/>
              </a:rPr>
              <a:t>Short term:</a:t>
            </a:r>
          </a:p>
          <a:p>
            <a:pPr marL="457200" indent="-457200">
              <a:spcBef>
                <a:spcPct val="50000"/>
              </a:spcBef>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Continue fixing leaks and replacing inferior parts with superior parts</a:t>
            </a:r>
          </a:p>
          <a:p>
            <a:pPr>
              <a:spcBef>
                <a:spcPct val="50000"/>
              </a:spcBef>
            </a:pPr>
            <a:r>
              <a:rPr lang="en-AU" altLang="en-US" sz="2800" dirty="0">
                <a:latin typeface="Arial" panose="020B0604020202020204" pitchFamily="34" charset="0"/>
                <a:cs typeface="Arial" panose="020B0604020202020204" pitchFamily="34" charset="0"/>
              </a:rPr>
              <a:t>Medium term:</a:t>
            </a:r>
          </a:p>
          <a:p>
            <a:pPr marL="457200" indent="-457200">
              <a:spcBef>
                <a:spcPct val="50000"/>
              </a:spcBef>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Arrange site visit with </a:t>
            </a:r>
            <a:r>
              <a:rPr lang="en-GB" sz="2800" dirty="0">
                <a:latin typeface="Arial" panose="020B0604020202020204" pitchFamily="34" charset="0"/>
                <a:cs typeface="Arial" panose="020B0604020202020204" pitchFamily="34" charset="0"/>
              </a:rPr>
              <a:t>SheenGuard</a:t>
            </a:r>
            <a:r>
              <a:rPr lang="en-GB" sz="2800" baseline="30000" dirty="0">
                <a:latin typeface="Arial" panose="020B0604020202020204" pitchFamily="34" charset="0"/>
                <a:cs typeface="Arial" panose="020B0604020202020204" pitchFamily="34" charset="0"/>
              </a:rPr>
              <a:t>TM</a:t>
            </a:r>
            <a:r>
              <a:rPr lang="en-AU" altLang="en-US" sz="2800" dirty="0">
                <a:latin typeface="Arial" panose="020B0604020202020204" pitchFamily="34" charset="0"/>
                <a:cs typeface="Arial" panose="020B0604020202020204" pitchFamily="34" charset="0"/>
              </a:rPr>
              <a:t> Rep to design bespoke boom</a:t>
            </a:r>
          </a:p>
          <a:p>
            <a:pPr>
              <a:spcBef>
                <a:spcPct val="50000"/>
              </a:spcBef>
            </a:pPr>
            <a:r>
              <a:rPr lang="en-AU" altLang="en-US" sz="2800" dirty="0">
                <a:latin typeface="Arial" panose="020B0604020202020204" pitchFamily="34" charset="0"/>
                <a:cs typeface="Arial" panose="020B0604020202020204" pitchFamily="34" charset="0"/>
              </a:rPr>
              <a:t>Long term: </a:t>
            </a:r>
          </a:p>
          <a:p>
            <a:pPr marL="457200" indent="-457200">
              <a:spcBef>
                <a:spcPct val="50000"/>
              </a:spcBef>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Empty TX bunds and flush through pipes at next outage</a:t>
            </a:r>
          </a:p>
        </p:txBody>
      </p:sp>
      <p:pic>
        <p:nvPicPr>
          <p:cNvPr id="35" name="Picture 34">
            <a:extLst>
              <a:ext uri="{FF2B5EF4-FFF2-40B4-BE49-F238E27FC236}">
                <a16:creationId xmlns:a16="http://schemas.microsoft.com/office/drawing/2014/main" id="{DC63764A-26FA-4BE7-8172-33D1F18E8582}"/>
              </a:ext>
            </a:extLst>
          </p:cNvPr>
          <p:cNvPicPr>
            <a:picLocks noChangeAspect="1"/>
          </p:cNvPicPr>
          <p:nvPr/>
        </p:nvPicPr>
        <p:blipFill>
          <a:blip r:embed="rId6"/>
          <a:stretch>
            <a:fillRect/>
          </a:stretch>
        </p:blipFill>
        <p:spPr>
          <a:xfrm>
            <a:off x="408276" y="20168314"/>
            <a:ext cx="2466097" cy="1070851"/>
          </a:xfrm>
          <a:prstGeom prst="rect">
            <a:avLst/>
          </a:prstGeom>
        </p:spPr>
      </p:pic>
      <p:pic>
        <p:nvPicPr>
          <p:cNvPr id="33" name="Picture 32">
            <a:extLst>
              <a:ext uri="{FF2B5EF4-FFF2-40B4-BE49-F238E27FC236}">
                <a16:creationId xmlns:a16="http://schemas.microsoft.com/office/drawing/2014/main" id="{50A429B0-A2F7-4DF9-99D4-2DA38CDAD0BD}"/>
              </a:ext>
            </a:extLst>
          </p:cNvPr>
          <p:cNvPicPr>
            <a:picLocks noChangeAspect="1"/>
          </p:cNvPicPr>
          <p:nvPr/>
        </p:nvPicPr>
        <p:blipFill>
          <a:blip r:embed="rId7"/>
          <a:stretch>
            <a:fillRect/>
          </a:stretch>
        </p:blipFill>
        <p:spPr>
          <a:xfrm>
            <a:off x="15688737" y="4860751"/>
            <a:ext cx="4620551" cy="4450050"/>
          </a:xfrm>
          <a:prstGeom prst="rect">
            <a:avLst/>
          </a:prstGeom>
        </p:spPr>
      </p:pic>
      <p:pic>
        <p:nvPicPr>
          <p:cNvPr id="34" name="Picture 33">
            <a:extLst>
              <a:ext uri="{FF2B5EF4-FFF2-40B4-BE49-F238E27FC236}">
                <a16:creationId xmlns:a16="http://schemas.microsoft.com/office/drawing/2014/main" id="{A051EA5A-107D-4308-98AD-62CDAB9E6910}"/>
              </a:ext>
            </a:extLst>
          </p:cNvPr>
          <p:cNvPicPr>
            <a:picLocks noChangeAspect="1"/>
          </p:cNvPicPr>
          <p:nvPr/>
        </p:nvPicPr>
        <p:blipFill>
          <a:blip r:embed="rId8"/>
          <a:stretch>
            <a:fillRect/>
          </a:stretch>
        </p:blipFill>
        <p:spPr>
          <a:xfrm>
            <a:off x="15709537" y="9969071"/>
            <a:ext cx="4541429" cy="2972721"/>
          </a:xfrm>
          <a:prstGeom prst="rect">
            <a:avLst/>
          </a:prstGeom>
          <a:ln>
            <a:solidFill>
              <a:schemeClr val="accent5">
                <a:lumMod val="75000"/>
              </a:schemeClr>
            </a:solidFill>
          </a:ln>
        </p:spPr>
      </p:pic>
      <p:sp>
        <p:nvSpPr>
          <p:cNvPr id="40" name="TextBox 39">
            <a:extLst>
              <a:ext uri="{FF2B5EF4-FFF2-40B4-BE49-F238E27FC236}">
                <a16:creationId xmlns:a16="http://schemas.microsoft.com/office/drawing/2014/main" id="{E01877E8-9BA3-4889-BD99-5312F7A2F96C}"/>
              </a:ext>
            </a:extLst>
          </p:cNvPr>
          <p:cNvSpPr txBox="1"/>
          <p:nvPr/>
        </p:nvSpPr>
        <p:spPr>
          <a:xfrm>
            <a:off x="395015" y="16454883"/>
            <a:ext cx="8982874" cy="3539430"/>
          </a:xfrm>
          <a:prstGeom prst="rect">
            <a:avLst/>
          </a:prstGeom>
          <a:noFill/>
        </p:spPr>
        <p:txBody>
          <a:bodyPr wrap="square" rtlCol="0">
            <a:spAutoFit/>
          </a:bodyPr>
          <a:lstStyle/>
          <a:p>
            <a:pPr>
              <a:spcBef>
                <a:spcPts val="1187"/>
              </a:spcBef>
            </a:pPr>
            <a:r>
              <a:rPr lang="en-GB" sz="3600" b="1" dirty="0">
                <a:latin typeface="Arial" panose="020B0604020202020204" pitchFamily="34" charset="0"/>
                <a:cs typeface="Arial" panose="020B0604020202020204" pitchFamily="34" charset="0"/>
              </a:rPr>
              <a:t>Methodology</a:t>
            </a:r>
            <a:endParaRPr lang="en-GB" sz="3600" dirty="0">
              <a:latin typeface="Arial" panose="020B0604020202020204" pitchFamily="34" charset="0"/>
              <a:cs typeface="Arial" panose="020B0604020202020204" pitchFamily="34" charset="0"/>
            </a:endParaRPr>
          </a:p>
          <a:p>
            <a:pPr>
              <a:spcBef>
                <a:spcPts val="1187"/>
              </a:spcBef>
            </a:pPr>
            <a:r>
              <a:rPr lang="en-GB" sz="2800" dirty="0">
                <a:latin typeface="Arial" panose="020B0604020202020204" pitchFamily="34" charset="0"/>
                <a:cs typeface="Arial" panose="020B0604020202020204" pitchFamily="34" charset="0"/>
              </a:rPr>
              <a:t>The first investigation revealed the remaining areas left to consider were the separators and leaking Generator Step-up Transformers (TX).</a:t>
            </a:r>
          </a:p>
          <a:p>
            <a:pPr>
              <a:spcBef>
                <a:spcPts val="1187"/>
              </a:spcBef>
            </a:pPr>
            <a:r>
              <a:rPr lang="en-GB" sz="2800" dirty="0">
                <a:latin typeface="Arial" panose="020B0604020202020204" pitchFamily="34" charset="0"/>
                <a:cs typeface="Arial" panose="020B0604020202020204" pitchFamily="34" charset="0"/>
              </a:rPr>
              <a:t>The location exposed the need to protect the area and savings were made using an outside company to replace leaking CT boxes.</a:t>
            </a:r>
            <a:endParaRPr lang="en-GB" sz="1978" dirty="0">
              <a:latin typeface="Arial" panose="020B0604020202020204" pitchFamily="34" charset="0"/>
              <a:cs typeface="Arial" panose="020B0604020202020204" pitchFamily="34" charset="0"/>
            </a:endParaRPr>
          </a:p>
        </p:txBody>
      </p:sp>
      <p:pic>
        <p:nvPicPr>
          <p:cNvPr id="42" name="Picture 41">
            <a:extLst>
              <a:ext uri="{FF2B5EF4-FFF2-40B4-BE49-F238E27FC236}">
                <a16:creationId xmlns:a16="http://schemas.microsoft.com/office/drawing/2014/main" id="{116CCF11-8585-4FA2-BD3A-CA8FF07C7036}"/>
              </a:ext>
            </a:extLst>
          </p:cNvPr>
          <p:cNvPicPr>
            <a:picLocks noChangeAspect="1"/>
          </p:cNvPicPr>
          <p:nvPr/>
        </p:nvPicPr>
        <p:blipFill rotWithShape="1">
          <a:blip r:embed="rId9"/>
          <a:srcRect t="35266"/>
          <a:stretch/>
        </p:blipFill>
        <p:spPr>
          <a:xfrm>
            <a:off x="10094664" y="4881965"/>
            <a:ext cx="5042941" cy="4354194"/>
          </a:xfrm>
          <a:prstGeom prst="rect">
            <a:avLst/>
          </a:prstGeom>
        </p:spPr>
      </p:pic>
      <p:sp>
        <p:nvSpPr>
          <p:cNvPr id="43" name="TextBox 42">
            <a:extLst>
              <a:ext uri="{FF2B5EF4-FFF2-40B4-BE49-F238E27FC236}">
                <a16:creationId xmlns:a16="http://schemas.microsoft.com/office/drawing/2014/main" id="{8C096E18-E650-4617-980B-596A76D9F212}"/>
              </a:ext>
            </a:extLst>
          </p:cNvPr>
          <p:cNvSpPr txBox="1"/>
          <p:nvPr/>
        </p:nvSpPr>
        <p:spPr>
          <a:xfrm>
            <a:off x="10053993" y="9329582"/>
            <a:ext cx="7700548" cy="400110"/>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Visible oil sheen on SWT</a:t>
            </a:r>
          </a:p>
        </p:txBody>
      </p:sp>
      <p:pic>
        <p:nvPicPr>
          <p:cNvPr id="48" name="Picture 47">
            <a:extLst>
              <a:ext uri="{FF2B5EF4-FFF2-40B4-BE49-F238E27FC236}">
                <a16:creationId xmlns:a16="http://schemas.microsoft.com/office/drawing/2014/main" id="{7C19A2D5-3119-494A-B584-43A9CC14C0C2}"/>
              </a:ext>
            </a:extLst>
          </p:cNvPr>
          <p:cNvPicPr>
            <a:picLocks noChangeAspect="1"/>
          </p:cNvPicPr>
          <p:nvPr/>
        </p:nvPicPr>
        <p:blipFill>
          <a:blip r:embed="rId10"/>
          <a:stretch>
            <a:fillRect/>
          </a:stretch>
        </p:blipFill>
        <p:spPr>
          <a:xfrm>
            <a:off x="10001699" y="13727240"/>
            <a:ext cx="10271812" cy="2492833"/>
          </a:xfrm>
          <a:prstGeom prst="rect">
            <a:avLst/>
          </a:prstGeom>
        </p:spPr>
      </p:pic>
      <p:cxnSp>
        <p:nvCxnSpPr>
          <p:cNvPr id="29" name="Straight Connector 28">
            <a:extLst>
              <a:ext uri="{FF2B5EF4-FFF2-40B4-BE49-F238E27FC236}">
                <a16:creationId xmlns:a16="http://schemas.microsoft.com/office/drawing/2014/main" id="{0823B41D-1F41-4182-A7EE-6FC4BA76FD28}"/>
              </a:ext>
            </a:extLst>
          </p:cNvPr>
          <p:cNvCxnSpPr>
            <a:cxnSpLocks/>
          </p:cNvCxnSpPr>
          <p:nvPr/>
        </p:nvCxnSpPr>
        <p:spPr>
          <a:xfrm>
            <a:off x="198726" y="20028366"/>
            <a:ext cx="29877759"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0" name="Picture 9" descr="A person wearing a yellow hat&#10;&#10;Description automatically generated">
            <a:extLst>
              <a:ext uri="{FF2B5EF4-FFF2-40B4-BE49-F238E27FC236}">
                <a16:creationId xmlns:a16="http://schemas.microsoft.com/office/drawing/2014/main" id="{684945D4-B8DA-46F2-A7E5-6B1DDF691208}"/>
              </a:ext>
            </a:extLst>
          </p:cNvPr>
          <p:cNvPicPr>
            <a:picLocks noChangeAspect="1"/>
          </p:cNvPicPr>
          <p:nvPr/>
        </p:nvPicPr>
        <p:blipFill>
          <a:blip r:embed="rId11"/>
          <a:stretch>
            <a:fillRect/>
          </a:stretch>
        </p:blipFill>
        <p:spPr>
          <a:xfrm>
            <a:off x="395405" y="1578493"/>
            <a:ext cx="3984891" cy="2988668"/>
          </a:xfrm>
          <a:prstGeom prst="rect">
            <a:avLst/>
          </a:prstGeom>
        </p:spPr>
      </p:pic>
      <p:sp>
        <p:nvSpPr>
          <p:cNvPr id="14" name="TextBox 13">
            <a:extLst>
              <a:ext uri="{FF2B5EF4-FFF2-40B4-BE49-F238E27FC236}">
                <a16:creationId xmlns:a16="http://schemas.microsoft.com/office/drawing/2014/main" id="{271C1C96-2C40-4C34-8ECF-DBE59FAF3A87}"/>
              </a:ext>
            </a:extLst>
          </p:cNvPr>
          <p:cNvSpPr txBox="1"/>
          <p:nvPr/>
        </p:nvSpPr>
        <p:spPr>
          <a:xfrm>
            <a:off x="10094664" y="16722674"/>
            <a:ext cx="10156303" cy="3323987"/>
          </a:xfrm>
          <a:prstGeom prst="rect">
            <a:avLst/>
          </a:prstGeom>
          <a:noFill/>
        </p:spPr>
        <p:txBody>
          <a:bodyPr wrap="square" rtlCol="0">
            <a:spAutoFit/>
          </a:bodyPr>
          <a:lstStyle/>
          <a:p>
            <a:pPr>
              <a:spcBef>
                <a:spcPct val="50000"/>
              </a:spcBef>
            </a:pPr>
            <a:r>
              <a:rPr lang="en-GB" sz="2800" dirty="0">
                <a:latin typeface="Arial" panose="020B0604020202020204" pitchFamily="34" charset="0"/>
                <a:cs typeface="Arial" panose="020B0604020202020204" pitchFamily="34" charset="0"/>
              </a:rPr>
              <a:t>FMEA was used to assist finding </a:t>
            </a:r>
            <a:r>
              <a:rPr lang="en-AU" altLang="en-US" sz="2800" dirty="0">
                <a:latin typeface="Arial" panose="020B0604020202020204" pitchFamily="34" charset="0"/>
                <a:cs typeface="Arial" panose="020B0604020202020204" pitchFamily="34" charset="0"/>
              </a:rPr>
              <a:t>potential solutions, discovering the separators unsuitable for TX oil and highlighting TX leaks can only be fixed during a shut down which commenced in May 2019.</a:t>
            </a:r>
          </a:p>
          <a:p>
            <a:pPr>
              <a:spcBef>
                <a:spcPct val="50000"/>
              </a:spcBef>
            </a:pPr>
            <a:r>
              <a:rPr lang="en-AU" altLang="en-US" sz="2800" dirty="0">
                <a:latin typeface="Arial" panose="020B0604020202020204" pitchFamily="34" charset="0"/>
                <a:cs typeface="Arial" panose="020B0604020202020204" pitchFamily="34" charset="0"/>
              </a:rPr>
              <a:t>Containment and removal of oil was researched with mycoremediation and a commercial product, </a:t>
            </a:r>
            <a:r>
              <a:rPr lang="en-GB" sz="2800" dirty="0">
                <a:latin typeface="Arial" panose="020B0604020202020204" pitchFamily="34" charset="0"/>
                <a:cs typeface="Arial" panose="020B0604020202020204" pitchFamily="34" charset="0"/>
              </a:rPr>
              <a:t>SheenGuard</a:t>
            </a:r>
            <a:r>
              <a:rPr lang="en-GB" sz="2800" baseline="30000" dirty="0">
                <a:latin typeface="Arial" panose="020B0604020202020204" pitchFamily="34" charset="0"/>
                <a:cs typeface="Arial" panose="020B0604020202020204" pitchFamily="34" charset="0"/>
              </a:rPr>
              <a:t>TM</a:t>
            </a:r>
            <a:r>
              <a:rPr lang="en-AU" altLang="en-US" sz="2800" dirty="0">
                <a:latin typeface="Arial" panose="020B0604020202020204" pitchFamily="34" charset="0"/>
                <a:cs typeface="Arial" panose="020B0604020202020204" pitchFamily="34" charset="0"/>
              </a:rPr>
              <a:t>, advised to investigate further.</a:t>
            </a:r>
            <a:endParaRPr lang="en-GB" sz="2800" dirty="0"/>
          </a:p>
        </p:txBody>
      </p:sp>
      <p:sp>
        <p:nvSpPr>
          <p:cNvPr id="16" name="TextBox 15">
            <a:extLst>
              <a:ext uri="{FF2B5EF4-FFF2-40B4-BE49-F238E27FC236}">
                <a16:creationId xmlns:a16="http://schemas.microsoft.com/office/drawing/2014/main" id="{803FD7A6-3B2C-42B1-99CB-0D44107BB71A}"/>
              </a:ext>
            </a:extLst>
          </p:cNvPr>
          <p:cNvSpPr txBox="1"/>
          <p:nvPr/>
        </p:nvSpPr>
        <p:spPr>
          <a:xfrm>
            <a:off x="10048181" y="13114716"/>
            <a:ext cx="4817497" cy="400110"/>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Transformer  components (1)</a:t>
            </a:r>
          </a:p>
        </p:txBody>
      </p:sp>
      <p:sp>
        <p:nvSpPr>
          <p:cNvPr id="20" name="TextBox 19">
            <a:extLst>
              <a:ext uri="{FF2B5EF4-FFF2-40B4-BE49-F238E27FC236}">
                <a16:creationId xmlns:a16="http://schemas.microsoft.com/office/drawing/2014/main" id="{E0E68908-09BC-4630-AE00-865AE11054A5}"/>
              </a:ext>
            </a:extLst>
          </p:cNvPr>
          <p:cNvSpPr txBox="1"/>
          <p:nvPr/>
        </p:nvSpPr>
        <p:spPr>
          <a:xfrm>
            <a:off x="10059454" y="16193684"/>
            <a:ext cx="10156302" cy="400110"/>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1 minute intervals testing PetroGuard-D</a:t>
            </a:r>
            <a:r>
              <a:rPr lang="en-GB" sz="2000" i="1" baseline="30000" dirty="0">
                <a:latin typeface="Times New Roman" panose="02020603050405020304" pitchFamily="18" charset="0"/>
                <a:cs typeface="Times New Roman" panose="02020603050405020304" pitchFamily="18" charset="0"/>
              </a:rPr>
              <a:t>®</a:t>
            </a:r>
            <a:r>
              <a:rPr lang="en-GB" sz="2000" i="1" dirty="0">
                <a:latin typeface="Times New Roman" panose="02020603050405020304" pitchFamily="18" charset="0"/>
                <a:cs typeface="Times New Roman" panose="02020603050405020304" pitchFamily="18" charset="0"/>
              </a:rPr>
              <a:t>,</a:t>
            </a:r>
          </a:p>
        </p:txBody>
      </p:sp>
      <p:sp>
        <p:nvSpPr>
          <p:cNvPr id="21" name="TextBox 20">
            <a:extLst>
              <a:ext uri="{FF2B5EF4-FFF2-40B4-BE49-F238E27FC236}">
                <a16:creationId xmlns:a16="http://schemas.microsoft.com/office/drawing/2014/main" id="{061BC153-374B-4A25-86BD-61DC175B20D5}"/>
              </a:ext>
            </a:extLst>
          </p:cNvPr>
          <p:cNvSpPr txBox="1"/>
          <p:nvPr/>
        </p:nvSpPr>
        <p:spPr>
          <a:xfrm>
            <a:off x="20777952" y="14852291"/>
            <a:ext cx="8763005" cy="3082895"/>
          </a:xfrm>
          <a:prstGeom prst="rect">
            <a:avLst/>
          </a:prstGeom>
          <a:noFill/>
        </p:spPr>
        <p:txBody>
          <a:bodyPr wrap="square" rtlCol="0">
            <a:spAutoFit/>
          </a:bodyPr>
          <a:lstStyle/>
          <a:p>
            <a:pPr>
              <a:spcBef>
                <a:spcPts val="2160"/>
              </a:spcBef>
            </a:pPr>
            <a:r>
              <a:rPr lang="en-GB" sz="3600" b="1" dirty="0">
                <a:latin typeface="Arial" panose="020B0604020202020204" pitchFamily="34" charset="0"/>
                <a:cs typeface="Arial" panose="020B0604020202020204" pitchFamily="34" charset="0"/>
              </a:rPr>
              <a:t>Acknowledgements</a:t>
            </a:r>
          </a:p>
          <a:p>
            <a:pPr>
              <a:spcBef>
                <a:spcPts val="2160"/>
              </a:spcBef>
            </a:pPr>
            <a:r>
              <a:rPr lang="en-GB" sz="2800" dirty="0">
                <a:latin typeface="Arial" panose="020B0604020202020204" pitchFamily="34" charset="0"/>
                <a:cs typeface="Arial" panose="020B0604020202020204" pitchFamily="34" charset="0"/>
              </a:rPr>
              <a:t>Thanks goes to Ben Williams, Ben Jones, Dafydd Williams, Amy Rhodes, Ave Woolf, Jess Squires, Paco </a:t>
            </a:r>
            <a:r>
              <a:rPr lang="en-GB" sz="2800" dirty="0" err="1">
                <a:latin typeface="Arial" panose="020B0604020202020204" pitchFamily="34" charset="0"/>
                <a:cs typeface="Arial" panose="020B0604020202020204" pitchFamily="34" charset="0"/>
              </a:rPr>
              <a:t>Bergson,Tony</a:t>
            </a:r>
            <a:r>
              <a:rPr lang="en-GB" sz="2800" dirty="0">
                <a:latin typeface="Arial" panose="020B0604020202020204" pitchFamily="34" charset="0"/>
                <a:cs typeface="Arial" panose="020B0604020202020204" pitchFamily="34" charset="0"/>
              </a:rPr>
              <a:t> Bergson and all other friends and family, none of this would have been achievable without you.</a:t>
            </a:r>
          </a:p>
        </p:txBody>
      </p:sp>
      <p:pic>
        <p:nvPicPr>
          <p:cNvPr id="28" name="Picture 27">
            <a:extLst>
              <a:ext uri="{FF2B5EF4-FFF2-40B4-BE49-F238E27FC236}">
                <a16:creationId xmlns:a16="http://schemas.microsoft.com/office/drawing/2014/main" id="{3EC47513-6E44-4E44-86C3-FB0D9FC37DA8}"/>
              </a:ext>
            </a:extLst>
          </p:cNvPr>
          <p:cNvPicPr>
            <a:picLocks noChangeAspect="1"/>
          </p:cNvPicPr>
          <p:nvPr/>
        </p:nvPicPr>
        <p:blipFill>
          <a:blip r:embed="rId12"/>
          <a:stretch>
            <a:fillRect/>
          </a:stretch>
        </p:blipFill>
        <p:spPr>
          <a:xfrm>
            <a:off x="20912598" y="7451235"/>
            <a:ext cx="7900030" cy="1908000"/>
          </a:xfrm>
          <a:prstGeom prst="rect">
            <a:avLst/>
          </a:prstGeom>
        </p:spPr>
      </p:pic>
      <p:pic>
        <p:nvPicPr>
          <p:cNvPr id="37" name="Picture 36">
            <a:extLst>
              <a:ext uri="{FF2B5EF4-FFF2-40B4-BE49-F238E27FC236}">
                <a16:creationId xmlns:a16="http://schemas.microsoft.com/office/drawing/2014/main" id="{8AF8E8F6-4809-4DBA-8EBF-9E05F34DC05D}"/>
              </a:ext>
            </a:extLst>
          </p:cNvPr>
          <p:cNvPicPr>
            <a:picLocks noChangeAspect="1"/>
          </p:cNvPicPr>
          <p:nvPr/>
        </p:nvPicPr>
        <p:blipFill>
          <a:blip r:embed="rId13"/>
          <a:stretch>
            <a:fillRect/>
          </a:stretch>
        </p:blipFill>
        <p:spPr>
          <a:xfrm>
            <a:off x="24266858" y="7451235"/>
            <a:ext cx="7900034" cy="1908000"/>
          </a:xfrm>
          <a:prstGeom prst="rect">
            <a:avLst/>
          </a:prstGeom>
        </p:spPr>
      </p:pic>
      <p:sp>
        <p:nvSpPr>
          <p:cNvPr id="44" name="TextBox 43">
            <a:extLst>
              <a:ext uri="{FF2B5EF4-FFF2-40B4-BE49-F238E27FC236}">
                <a16:creationId xmlns:a16="http://schemas.microsoft.com/office/drawing/2014/main" id="{E2F7EF2B-3F9F-468F-9321-D54372673BE9}"/>
              </a:ext>
            </a:extLst>
          </p:cNvPr>
          <p:cNvSpPr txBox="1"/>
          <p:nvPr/>
        </p:nvSpPr>
        <p:spPr>
          <a:xfrm>
            <a:off x="27432006" y="7324018"/>
            <a:ext cx="2560320" cy="1631216"/>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Table 1. Original budget to fix and process oil</a:t>
            </a:r>
          </a:p>
          <a:p>
            <a:r>
              <a:rPr lang="en-GB" sz="2000" i="1" dirty="0">
                <a:latin typeface="Times New Roman" panose="02020603050405020304" pitchFamily="18" charset="0"/>
                <a:cs typeface="Times New Roman" panose="02020603050405020304" pitchFamily="18" charset="0"/>
              </a:rPr>
              <a:t>Table 2. Actual cost to fix and process oil</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1673</TotalTime>
  <Words>581</Words>
  <Application>Microsoft Office PowerPoint</Application>
  <PresentationFormat>Custom</PresentationFormat>
  <Paragraphs>40</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Emma Bergson</cp:lastModifiedBy>
  <cp:revision>51</cp:revision>
  <dcterms:created xsi:type="dcterms:W3CDTF">2016-02-25T08:27:32Z</dcterms:created>
  <dcterms:modified xsi:type="dcterms:W3CDTF">2020-05-02T14:17:33Z</dcterms:modified>
</cp:coreProperties>
</file>