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07"/>
  </p:normalViewPr>
  <p:slideViewPr>
    <p:cSldViewPr snapToGrid="0">
      <p:cViewPr varScale="1">
        <p:scale>
          <a:sx n="90" d="100"/>
          <a:sy n="90" d="100"/>
        </p:scale>
        <p:origin x="232"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0AD366-9A79-4399-88FA-7F2C8F5B5C0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144269-6928-4906-A830-54D3F36D88E2}">
      <dgm:prSet/>
      <dgm:spPr/>
      <dgm:t>
        <a:bodyPr/>
        <a:lstStyle/>
        <a:p>
          <a:r>
            <a:rPr lang="en-GB"/>
            <a:t>Entrepreneurial Opportunities: sporting landscape; nature of and process of opportunity recognition. </a:t>
          </a:r>
          <a:endParaRPr lang="en-US"/>
        </a:p>
      </dgm:t>
    </dgm:pt>
    <dgm:pt modelId="{009649DA-E950-4684-A825-D81C8023A06D}" type="parTrans" cxnId="{0B10E23A-292B-4262-87F9-55B1FBF62F52}">
      <dgm:prSet/>
      <dgm:spPr/>
      <dgm:t>
        <a:bodyPr/>
        <a:lstStyle/>
        <a:p>
          <a:endParaRPr lang="en-US"/>
        </a:p>
      </dgm:t>
    </dgm:pt>
    <dgm:pt modelId="{B2611343-66C8-4E3B-8C9D-C8FD4E6BC3A8}" type="sibTrans" cxnId="{0B10E23A-292B-4262-87F9-55B1FBF62F52}">
      <dgm:prSet/>
      <dgm:spPr/>
      <dgm:t>
        <a:bodyPr/>
        <a:lstStyle/>
        <a:p>
          <a:endParaRPr lang="en-US"/>
        </a:p>
      </dgm:t>
    </dgm:pt>
    <dgm:pt modelId="{6AD87959-2AE3-4BC9-9475-903D47F10A65}">
      <dgm:prSet/>
      <dgm:spPr/>
      <dgm:t>
        <a:bodyPr/>
        <a:lstStyle/>
        <a:p>
          <a:r>
            <a:rPr lang="en-GB"/>
            <a:t>Effectuation and entrepreneurship </a:t>
          </a:r>
          <a:endParaRPr lang="en-US"/>
        </a:p>
      </dgm:t>
    </dgm:pt>
    <dgm:pt modelId="{44B89C66-8F1D-4C1D-89F2-2D376BEB86B3}" type="parTrans" cxnId="{3782D6AB-F545-4889-9263-E8FDEDF839AF}">
      <dgm:prSet/>
      <dgm:spPr/>
      <dgm:t>
        <a:bodyPr/>
        <a:lstStyle/>
        <a:p>
          <a:endParaRPr lang="en-US"/>
        </a:p>
      </dgm:t>
    </dgm:pt>
    <dgm:pt modelId="{9D1FB820-E7FA-4842-B815-B8469E204B62}" type="sibTrans" cxnId="{3782D6AB-F545-4889-9263-E8FDEDF839AF}">
      <dgm:prSet/>
      <dgm:spPr/>
      <dgm:t>
        <a:bodyPr/>
        <a:lstStyle/>
        <a:p>
          <a:endParaRPr lang="en-US"/>
        </a:p>
      </dgm:t>
    </dgm:pt>
    <dgm:pt modelId="{8D0CE994-6B77-44B7-B1B5-F24FB53B8684}">
      <dgm:prSet/>
      <dgm:spPr/>
      <dgm:t>
        <a:bodyPr/>
        <a:lstStyle/>
        <a:p>
          <a:r>
            <a:rPr lang="en-GB"/>
            <a:t>Business Model Canvas </a:t>
          </a:r>
          <a:endParaRPr lang="en-US"/>
        </a:p>
      </dgm:t>
    </dgm:pt>
    <dgm:pt modelId="{0A468DF3-3DE5-4BC9-926F-881AF9FE729A}" type="parTrans" cxnId="{830F387E-16B3-4C84-A1A0-BAA37B638480}">
      <dgm:prSet/>
      <dgm:spPr/>
      <dgm:t>
        <a:bodyPr/>
        <a:lstStyle/>
        <a:p>
          <a:endParaRPr lang="en-US"/>
        </a:p>
      </dgm:t>
    </dgm:pt>
    <dgm:pt modelId="{C8545309-455C-4FEF-B455-252E6B091EB8}" type="sibTrans" cxnId="{830F387E-16B3-4C84-A1A0-BAA37B638480}">
      <dgm:prSet/>
      <dgm:spPr/>
      <dgm:t>
        <a:bodyPr/>
        <a:lstStyle/>
        <a:p>
          <a:endParaRPr lang="en-US"/>
        </a:p>
      </dgm:t>
    </dgm:pt>
    <dgm:pt modelId="{B9C5E31D-18F2-4128-8C3B-73D9A1B65C39}">
      <dgm:prSet/>
      <dgm:spPr/>
      <dgm:t>
        <a:bodyPr/>
        <a:lstStyle/>
        <a:p>
          <a:r>
            <a:rPr lang="en-GB"/>
            <a:t>Group work/tutorial</a:t>
          </a:r>
          <a:endParaRPr lang="en-US"/>
        </a:p>
      </dgm:t>
    </dgm:pt>
    <dgm:pt modelId="{6DA77F5E-125F-45D3-A9AD-D5189B0156C4}" type="parTrans" cxnId="{D2FE9DBA-30D4-47B9-8F8E-5F2B5C5A69EF}">
      <dgm:prSet/>
      <dgm:spPr/>
      <dgm:t>
        <a:bodyPr/>
        <a:lstStyle/>
        <a:p>
          <a:endParaRPr lang="en-US"/>
        </a:p>
      </dgm:t>
    </dgm:pt>
    <dgm:pt modelId="{C9DCE3DD-94D1-45E0-9EF2-93722C90538E}" type="sibTrans" cxnId="{D2FE9DBA-30D4-47B9-8F8E-5F2B5C5A69EF}">
      <dgm:prSet/>
      <dgm:spPr/>
      <dgm:t>
        <a:bodyPr/>
        <a:lstStyle/>
        <a:p>
          <a:endParaRPr lang="en-US"/>
        </a:p>
      </dgm:t>
    </dgm:pt>
    <dgm:pt modelId="{A217D1E1-1DF3-46FE-AC79-A8349FA4D98E}" type="pres">
      <dgm:prSet presAssocID="{8B0AD366-9A79-4399-88FA-7F2C8F5B5C0C}" presName="root" presStyleCnt="0">
        <dgm:presLayoutVars>
          <dgm:dir/>
          <dgm:resizeHandles val="exact"/>
        </dgm:presLayoutVars>
      </dgm:prSet>
      <dgm:spPr/>
    </dgm:pt>
    <dgm:pt modelId="{90F9711F-FCB8-4359-8D1C-AEFDD99F6C71}" type="pres">
      <dgm:prSet presAssocID="{8A144269-6928-4906-A830-54D3F36D88E2}" presName="compNode" presStyleCnt="0"/>
      <dgm:spPr/>
    </dgm:pt>
    <dgm:pt modelId="{469C72A5-6A99-47AA-A1C9-BF78976EAAA5}" type="pres">
      <dgm:prSet presAssocID="{8A144269-6928-4906-A830-54D3F36D88E2}" presName="bgRect" presStyleLbl="bgShp" presStyleIdx="0" presStyleCnt="4"/>
      <dgm:spPr/>
    </dgm:pt>
    <dgm:pt modelId="{B45D11FB-B626-4BC6-9099-57264BB1984E}" type="pres">
      <dgm:prSet presAssocID="{8A144269-6928-4906-A830-54D3F36D88E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k scene"/>
        </a:ext>
      </dgm:extLst>
    </dgm:pt>
    <dgm:pt modelId="{3B2BF29B-EAB8-4756-B111-0BF762144C3E}" type="pres">
      <dgm:prSet presAssocID="{8A144269-6928-4906-A830-54D3F36D88E2}" presName="spaceRect" presStyleCnt="0"/>
      <dgm:spPr/>
    </dgm:pt>
    <dgm:pt modelId="{E4152AB0-EEA0-466C-890E-4D290C2B9341}" type="pres">
      <dgm:prSet presAssocID="{8A144269-6928-4906-A830-54D3F36D88E2}" presName="parTx" presStyleLbl="revTx" presStyleIdx="0" presStyleCnt="4">
        <dgm:presLayoutVars>
          <dgm:chMax val="0"/>
          <dgm:chPref val="0"/>
        </dgm:presLayoutVars>
      </dgm:prSet>
      <dgm:spPr/>
    </dgm:pt>
    <dgm:pt modelId="{8B6A54B2-BB49-4BA8-B8DB-1FD1A3ABB438}" type="pres">
      <dgm:prSet presAssocID="{B2611343-66C8-4E3B-8C9D-C8FD4E6BC3A8}" presName="sibTrans" presStyleCnt="0"/>
      <dgm:spPr/>
    </dgm:pt>
    <dgm:pt modelId="{5F5330F6-387D-436F-B0DF-3F86D10370D4}" type="pres">
      <dgm:prSet presAssocID="{6AD87959-2AE3-4BC9-9475-903D47F10A65}" presName="compNode" presStyleCnt="0"/>
      <dgm:spPr/>
    </dgm:pt>
    <dgm:pt modelId="{A38C1F50-6426-4E56-8B66-30174A6BB4FE}" type="pres">
      <dgm:prSet presAssocID="{6AD87959-2AE3-4BC9-9475-903D47F10A65}" presName="bgRect" presStyleLbl="bgShp" presStyleIdx="1" presStyleCnt="4"/>
      <dgm:spPr/>
    </dgm:pt>
    <dgm:pt modelId="{0FED610B-5D0D-4381-BE8B-D6DD74F5911B}" type="pres">
      <dgm:prSet presAssocID="{6AD87959-2AE3-4BC9-9475-903D47F10A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07010D37-B04D-4B14-A379-F8CCEE3CDF98}" type="pres">
      <dgm:prSet presAssocID="{6AD87959-2AE3-4BC9-9475-903D47F10A65}" presName="spaceRect" presStyleCnt="0"/>
      <dgm:spPr/>
    </dgm:pt>
    <dgm:pt modelId="{943B12A1-2B7C-4850-9339-61E608AEABD4}" type="pres">
      <dgm:prSet presAssocID="{6AD87959-2AE3-4BC9-9475-903D47F10A65}" presName="parTx" presStyleLbl="revTx" presStyleIdx="1" presStyleCnt="4">
        <dgm:presLayoutVars>
          <dgm:chMax val="0"/>
          <dgm:chPref val="0"/>
        </dgm:presLayoutVars>
      </dgm:prSet>
      <dgm:spPr/>
    </dgm:pt>
    <dgm:pt modelId="{95A07EB4-FBAC-4069-A7C1-81760BF864C7}" type="pres">
      <dgm:prSet presAssocID="{9D1FB820-E7FA-4842-B815-B8469E204B62}" presName="sibTrans" presStyleCnt="0"/>
      <dgm:spPr/>
    </dgm:pt>
    <dgm:pt modelId="{779CE3C1-25B1-4FE3-B2B5-1CC3AEBFEE19}" type="pres">
      <dgm:prSet presAssocID="{8D0CE994-6B77-44B7-B1B5-F24FB53B8684}" presName="compNode" presStyleCnt="0"/>
      <dgm:spPr/>
    </dgm:pt>
    <dgm:pt modelId="{10624DE7-62FD-433D-9584-F0DA01D6F91D}" type="pres">
      <dgm:prSet presAssocID="{8D0CE994-6B77-44B7-B1B5-F24FB53B8684}" presName="bgRect" presStyleLbl="bgShp" presStyleIdx="2" presStyleCnt="4"/>
      <dgm:spPr/>
    </dgm:pt>
    <dgm:pt modelId="{E7A10384-17BE-44C2-8E74-0CBD6A828070}" type="pres">
      <dgm:prSet presAssocID="{8D0CE994-6B77-44B7-B1B5-F24FB53B868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F915F66-3A12-4AA6-859F-7FE441D67C52}" type="pres">
      <dgm:prSet presAssocID="{8D0CE994-6B77-44B7-B1B5-F24FB53B8684}" presName="spaceRect" presStyleCnt="0"/>
      <dgm:spPr/>
    </dgm:pt>
    <dgm:pt modelId="{5BDC042E-2960-4B04-BECE-E0BEDC487525}" type="pres">
      <dgm:prSet presAssocID="{8D0CE994-6B77-44B7-B1B5-F24FB53B8684}" presName="parTx" presStyleLbl="revTx" presStyleIdx="2" presStyleCnt="4">
        <dgm:presLayoutVars>
          <dgm:chMax val="0"/>
          <dgm:chPref val="0"/>
        </dgm:presLayoutVars>
      </dgm:prSet>
      <dgm:spPr/>
    </dgm:pt>
    <dgm:pt modelId="{16E4BB9D-E9CD-45B9-A36C-871245F077F3}" type="pres">
      <dgm:prSet presAssocID="{C8545309-455C-4FEF-B455-252E6B091EB8}" presName="sibTrans" presStyleCnt="0"/>
      <dgm:spPr/>
    </dgm:pt>
    <dgm:pt modelId="{02B4BF9B-0B86-4CE9-AB5B-F47C436314AF}" type="pres">
      <dgm:prSet presAssocID="{B9C5E31D-18F2-4128-8C3B-73D9A1B65C39}" presName="compNode" presStyleCnt="0"/>
      <dgm:spPr/>
    </dgm:pt>
    <dgm:pt modelId="{14C6975D-5FB0-49E6-B68C-39970B02B44D}" type="pres">
      <dgm:prSet presAssocID="{B9C5E31D-18F2-4128-8C3B-73D9A1B65C39}" presName="bgRect" presStyleLbl="bgShp" presStyleIdx="3" presStyleCnt="4"/>
      <dgm:spPr/>
    </dgm:pt>
    <dgm:pt modelId="{BCDB8CD0-26FE-4547-B0A8-5B633C74F92F}" type="pres">
      <dgm:prSet presAssocID="{B9C5E31D-18F2-4128-8C3B-73D9A1B65C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59C22DFB-84A4-4578-906E-6ADD2BB51BF0}" type="pres">
      <dgm:prSet presAssocID="{B9C5E31D-18F2-4128-8C3B-73D9A1B65C39}" presName="spaceRect" presStyleCnt="0"/>
      <dgm:spPr/>
    </dgm:pt>
    <dgm:pt modelId="{497CCD4D-FA27-4641-A407-667CCEF084C0}" type="pres">
      <dgm:prSet presAssocID="{B9C5E31D-18F2-4128-8C3B-73D9A1B65C39}" presName="parTx" presStyleLbl="revTx" presStyleIdx="3" presStyleCnt="4">
        <dgm:presLayoutVars>
          <dgm:chMax val="0"/>
          <dgm:chPref val="0"/>
        </dgm:presLayoutVars>
      </dgm:prSet>
      <dgm:spPr/>
    </dgm:pt>
  </dgm:ptLst>
  <dgm:cxnLst>
    <dgm:cxn modelId="{6073A804-5ACC-4CAE-A33B-FAAB01E93FA8}" type="presOf" srcId="{8B0AD366-9A79-4399-88FA-7F2C8F5B5C0C}" destId="{A217D1E1-1DF3-46FE-AC79-A8349FA4D98E}" srcOrd="0" destOrd="0" presId="urn:microsoft.com/office/officeart/2018/2/layout/IconVerticalSolidList"/>
    <dgm:cxn modelId="{80DBD009-95F0-4758-AC66-DE91A216497D}" type="presOf" srcId="{B9C5E31D-18F2-4128-8C3B-73D9A1B65C39}" destId="{497CCD4D-FA27-4641-A407-667CCEF084C0}" srcOrd="0" destOrd="0" presId="urn:microsoft.com/office/officeart/2018/2/layout/IconVerticalSolidList"/>
    <dgm:cxn modelId="{9E3C5427-28F8-46CF-AB3A-643CC78A2446}" type="presOf" srcId="{6AD87959-2AE3-4BC9-9475-903D47F10A65}" destId="{943B12A1-2B7C-4850-9339-61E608AEABD4}" srcOrd="0" destOrd="0" presId="urn:microsoft.com/office/officeart/2018/2/layout/IconVerticalSolidList"/>
    <dgm:cxn modelId="{0B10E23A-292B-4262-87F9-55B1FBF62F52}" srcId="{8B0AD366-9A79-4399-88FA-7F2C8F5B5C0C}" destId="{8A144269-6928-4906-A830-54D3F36D88E2}" srcOrd="0" destOrd="0" parTransId="{009649DA-E950-4684-A825-D81C8023A06D}" sibTransId="{B2611343-66C8-4E3B-8C9D-C8FD4E6BC3A8}"/>
    <dgm:cxn modelId="{830F387E-16B3-4C84-A1A0-BAA37B638480}" srcId="{8B0AD366-9A79-4399-88FA-7F2C8F5B5C0C}" destId="{8D0CE994-6B77-44B7-B1B5-F24FB53B8684}" srcOrd="2" destOrd="0" parTransId="{0A468DF3-3DE5-4BC9-926F-881AF9FE729A}" sibTransId="{C8545309-455C-4FEF-B455-252E6B091EB8}"/>
    <dgm:cxn modelId="{4BB5E6A4-CE96-43F1-955E-8CAFDE900F26}" type="presOf" srcId="{8A144269-6928-4906-A830-54D3F36D88E2}" destId="{E4152AB0-EEA0-466C-890E-4D290C2B9341}" srcOrd="0" destOrd="0" presId="urn:microsoft.com/office/officeart/2018/2/layout/IconVerticalSolidList"/>
    <dgm:cxn modelId="{3782D6AB-F545-4889-9263-E8FDEDF839AF}" srcId="{8B0AD366-9A79-4399-88FA-7F2C8F5B5C0C}" destId="{6AD87959-2AE3-4BC9-9475-903D47F10A65}" srcOrd="1" destOrd="0" parTransId="{44B89C66-8F1D-4C1D-89F2-2D376BEB86B3}" sibTransId="{9D1FB820-E7FA-4842-B815-B8469E204B62}"/>
    <dgm:cxn modelId="{D2FE9DBA-30D4-47B9-8F8E-5F2B5C5A69EF}" srcId="{8B0AD366-9A79-4399-88FA-7F2C8F5B5C0C}" destId="{B9C5E31D-18F2-4128-8C3B-73D9A1B65C39}" srcOrd="3" destOrd="0" parTransId="{6DA77F5E-125F-45D3-A9AD-D5189B0156C4}" sibTransId="{C9DCE3DD-94D1-45E0-9EF2-93722C90538E}"/>
    <dgm:cxn modelId="{045ABCFF-0D3B-4AD5-B1B9-8C5B0815191D}" type="presOf" srcId="{8D0CE994-6B77-44B7-B1B5-F24FB53B8684}" destId="{5BDC042E-2960-4B04-BECE-E0BEDC487525}" srcOrd="0" destOrd="0" presId="urn:microsoft.com/office/officeart/2018/2/layout/IconVerticalSolidList"/>
    <dgm:cxn modelId="{45E5EEA4-68D1-4B4D-8A1A-8715995DD29A}" type="presParOf" srcId="{A217D1E1-1DF3-46FE-AC79-A8349FA4D98E}" destId="{90F9711F-FCB8-4359-8D1C-AEFDD99F6C71}" srcOrd="0" destOrd="0" presId="urn:microsoft.com/office/officeart/2018/2/layout/IconVerticalSolidList"/>
    <dgm:cxn modelId="{5955E363-83A8-4B64-B950-902055D462CA}" type="presParOf" srcId="{90F9711F-FCB8-4359-8D1C-AEFDD99F6C71}" destId="{469C72A5-6A99-47AA-A1C9-BF78976EAAA5}" srcOrd="0" destOrd="0" presId="urn:microsoft.com/office/officeart/2018/2/layout/IconVerticalSolidList"/>
    <dgm:cxn modelId="{20987D31-EB5B-4A7F-A3C1-A90BFBDBAA7B}" type="presParOf" srcId="{90F9711F-FCB8-4359-8D1C-AEFDD99F6C71}" destId="{B45D11FB-B626-4BC6-9099-57264BB1984E}" srcOrd="1" destOrd="0" presId="urn:microsoft.com/office/officeart/2018/2/layout/IconVerticalSolidList"/>
    <dgm:cxn modelId="{1EFE2580-B1AF-4370-955C-E9A1613C2E9E}" type="presParOf" srcId="{90F9711F-FCB8-4359-8D1C-AEFDD99F6C71}" destId="{3B2BF29B-EAB8-4756-B111-0BF762144C3E}" srcOrd="2" destOrd="0" presId="urn:microsoft.com/office/officeart/2018/2/layout/IconVerticalSolidList"/>
    <dgm:cxn modelId="{19D781F2-0150-4BFB-A165-438F8C3EF1C6}" type="presParOf" srcId="{90F9711F-FCB8-4359-8D1C-AEFDD99F6C71}" destId="{E4152AB0-EEA0-466C-890E-4D290C2B9341}" srcOrd="3" destOrd="0" presId="urn:microsoft.com/office/officeart/2018/2/layout/IconVerticalSolidList"/>
    <dgm:cxn modelId="{CB8F3B01-ADC5-4D76-9CFA-56681C3BFD68}" type="presParOf" srcId="{A217D1E1-1DF3-46FE-AC79-A8349FA4D98E}" destId="{8B6A54B2-BB49-4BA8-B8DB-1FD1A3ABB438}" srcOrd="1" destOrd="0" presId="urn:microsoft.com/office/officeart/2018/2/layout/IconVerticalSolidList"/>
    <dgm:cxn modelId="{F4442291-E0D2-4AC7-9DC9-996F069B5CD2}" type="presParOf" srcId="{A217D1E1-1DF3-46FE-AC79-A8349FA4D98E}" destId="{5F5330F6-387D-436F-B0DF-3F86D10370D4}" srcOrd="2" destOrd="0" presId="urn:microsoft.com/office/officeart/2018/2/layout/IconVerticalSolidList"/>
    <dgm:cxn modelId="{659605E3-B400-45CC-8C00-14934538F010}" type="presParOf" srcId="{5F5330F6-387D-436F-B0DF-3F86D10370D4}" destId="{A38C1F50-6426-4E56-8B66-30174A6BB4FE}" srcOrd="0" destOrd="0" presId="urn:microsoft.com/office/officeart/2018/2/layout/IconVerticalSolidList"/>
    <dgm:cxn modelId="{B3623718-8010-4434-94D7-3260CA149A76}" type="presParOf" srcId="{5F5330F6-387D-436F-B0DF-3F86D10370D4}" destId="{0FED610B-5D0D-4381-BE8B-D6DD74F5911B}" srcOrd="1" destOrd="0" presId="urn:microsoft.com/office/officeart/2018/2/layout/IconVerticalSolidList"/>
    <dgm:cxn modelId="{39C2C12B-AEA2-4D23-9FC3-D0320A81DB5B}" type="presParOf" srcId="{5F5330F6-387D-436F-B0DF-3F86D10370D4}" destId="{07010D37-B04D-4B14-A379-F8CCEE3CDF98}" srcOrd="2" destOrd="0" presId="urn:microsoft.com/office/officeart/2018/2/layout/IconVerticalSolidList"/>
    <dgm:cxn modelId="{97F92007-F75D-4BEB-A7CE-5217E7C29C79}" type="presParOf" srcId="{5F5330F6-387D-436F-B0DF-3F86D10370D4}" destId="{943B12A1-2B7C-4850-9339-61E608AEABD4}" srcOrd="3" destOrd="0" presId="urn:microsoft.com/office/officeart/2018/2/layout/IconVerticalSolidList"/>
    <dgm:cxn modelId="{85BE0FA4-CA6D-44DA-8123-DADEE3BF51CC}" type="presParOf" srcId="{A217D1E1-1DF3-46FE-AC79-A8349FA4D98E}" destId="{95A07EB4-FBAC-4069-A7C1-81760BF864C7}" srcOrd="3" destOrd="0" presId="urn:microsoft.com/office/officeart/2018/2/layout/IconVerticalSolidList"/>
    <dgm:cxn modelId="{F2BECF8E-3AB7-4B57-889A-0B9F18DB19DC}" type="presParOf" srcId="{A217D1E1-1DF3-46FE-AC79-A8349FA4D98E}" destId="{779CE3C1-25B1-4FE3-B2B5-1CC3AEBFEE19}" srcOrd="4" destOrd="0" presId="urn:microsoft.com/office/officeart/2018/2/layout/IconVerticalSolidList"/>
    <dgm:cxn modelId="{D6CEF351-A3D1-49D0-9590-3F1B5A385544}" type="presParOf" srcId="{779CE3C1-25B1-4FE3-B2B5-1CC3AEBFEE19}" destId="{10624DE7-62FD-433D-9584-F0DA01D6F91D}" srcOrd="0" destOrd="0" presId="urn:microsoft.com/office/officeart/2018/2/layout/IconVerticalSolidList"/>
    <dgm:cxn modelId="{F5296B62-F4B8-4C22-B13F-2D47944A9F86}" type="presParOf" srcId="{779CE3C1-25B1-4FE3-B2B5-1CC3AEBFEE19}" destId="{E7A10384-17BE-44C2-8E74-0CBD6A828070}" srcOrd="1" destOrd="0" presId="urn:microsoft.com/office/officeart/2018/2/layout/IconVerticalSolidList"/>
    <dgm:cxn modelId="{70DAE66A-BB1C-4F4B-B2A0-B0348429AC76}" type="presParOf" srcId="{779CE3C1-25B1-4FE3-B2B5-1CC3AEBFEE19}" destId="{9F915F66-3A12-4AA6-859F-7FE441D67C52}" srcOrd="2" destOrd="0" presId="urn:microsoft.com/office/officeart/2018/2/layout/IconVerticalSolidList"/>
    <dgm:cxn modelId="{C3DE7D73-8073-4163-9937-A05164949238}" type="presParOf" srcId="{779CE3C1-25B1-4FE3-B2B5-1CC3AEBFEE19}" destId="{5BDC042E-2960-4B04-BECE-E0BEDC487525}" srcOrd="3" destOrd="0" presId="urn:microsoft.com/office/officeart/2018/2/layout/IconVerticalSolidList"/>
    <dgm:cxn modelId="{458BCCAC-7D8F-4A37-9D2E-02E0919E7C78}" type="presParOf" srcId="{A217D1E1-1DF3-46FE-AC79-A8349FA4D98E}" destId="{16E4BB9D-E9CD-45B9-A36C-871245F077F3}" srcOrd="5" destOrd="0" presId="urn:microsoft.com/office/officeart/2018/2/layout/IconVerticalSolidList"/>
    <dgm:cxn modelId="{10BA5595-C6A4-401B-AB16-E706A1E8E8EE}" type="presParOf" srcId="{A217D1E1-1DF3-46FE-AC79-A8349FA4D98E}" destId="{02B4BF9B-0B86-4CE9-AB5B-F47C436314AF}" srcOrd="6" destOrd="0" presId="urn:microsoft.com/office/officeart/2018/2/layout/IconVerticalSolidList"/>
    <dgm:cxn modelId="{28529840-7DCC-47D5-BE28-C38DD9E9BE27}" type="presParOf" srcId="{02B4BF9B-0B86-4CE9-AB5B-F47C436314AF}" destId="{14C6975D-5FB0-49E6-B68C-39970B02B44D}" srcOrd="0" destOrd="0" presId="urn:microsoft.com/office/officeart/2018/2/layout/IconVerticalSolidList"/>
    <dgm:cxn modelId="{39D294FD-19DF-4D3F-87AD-39070D185531}" type="presParOf" srcId="{02B4BF9B-0B86-4CE9-AB5B-F47C436314AF}" destId="{BCDB8CD0-26FE-4547-B0A8-5B633C74F92F}" srcOrd="1" destOrd="0" presId="urn:microsoft.com/office/officeart/2018/2/layout/IconVerticalSolidList"/>
    <dgm:cxn modelId="{5417D71B-29D2-4D76-B19F-99EF41CDABDD}" type="presParOf" srcId="{02B4BF9B-0B86-4CE9-AB5B-F47C436314AF}" destId="{59C22DFB-84A4-4578-906E-6ADD2BB51BF0}" srcOrd="2" destOrd="0" presId="urn:microsoft.com/office/officeart/2018/2/layout/IconVerticalSolidList"/>
    <dgm:cxn modelId="{A320766E-F2FE-42ED-BF92-E596DF01AA27}" type="presParOf" srcId="{02B4BF9B-0B86-4CE9-AB5B-F47C436314AF}" destId="{497CCD4D-FA27-4641-A407-667CCEF084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A7A00-A16F-4D3C-BF64-A7238A3339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7876126-EC56-41C4-B7F7-5DC0CF296211}">
      <dgm:prSet/>
      <dgm:spPr/>
      <dgm:t>
        <a:bodyPr/>
        <a:lstStyle/>
        <a:p>
          <a:r>
            <a:rPr lang="en-GB" b="1"/>
            <a:t>1 x 20 min. Group </a:t>
          </a:r>
          <a:r>
            <a:rPr lang="en-GB" b="1" i="1"/>
            <a:t>“pitch” </a:t>
          </a:r>
          <a:r>
            <a:rPr lang="en-GB" b="1"/>
            <a:t>on Thursday 10th March (TBC). </a:t>
          </a:r>
          <a:endParaRPr lang="en-US"/>
        </a:p>
      </dgm:t>
    </dgm:pt>
    <dgm:pt modelId="{3F54A94B-4762-403D-90DA-D8BFCCA1E145}" type="parTrans" cxnId="{BF9003FB-386F-48F4-AEDB-9C280C417529}">
      <dgm:prSet/>
      <dgm:spPr/>
      <dgm:t>
        <a:bodyPr/>
        <a:lstStyle/>
        <a:p>
          <a:endParaRPr lang="en-US"/>
        </a:p>
      </dgm:t>
    </dgm:pt>
    <dgm:pt modelId="{9EC3366D-E6E9-436C-9805-27F1903069B3}" type="sibTrans" cxnId="{BF9003FB-386F-48F4-AEDB-9C280C417529}">
      <dgm:prSet/>
      <dgm:spPr/>
      <dgm:t>
        <a:bodyPr/>
        <a:lstStyle/>
        <a:p>
          <a:endParaRPr lang="en-US"/>
        </a:p>
      </dgm:t>
    </dgm:pt>
    <dgm:pt modelId="{CB7B658C-7C06-4858-9DB8-C1D378AE9D90}">
      <dgm:prSet/>
      <dgm:spPr/>
      <dgm:t>
        <a:bodyPr/>
        <a:lstStyle/>
        <a:p>
          <a:r>
            <a:rPr lang="en-GB"/>
            <a:t>Powerpoint presentation must also be submitted via Turnitin by 4pm Friday 11th March. </a:t>
          </a:r>
          <a:endParaRPr lang="en-US"/>
        </a:p>
      </dgm:t>
    </dgm:pt>
    <dgm:pt modelId="{DFDD22F8-A90E-4237-B30A-B02B70860198}" type="parTrans" cxnId="{8990FDDA-691D-494C-BD25-61675190AE2D}">
      <dgm:prSet/>
      <dgm:spPr/>
      <dgm:t>
        <a:bodyPr/>
        <a:lstStyle/>
        <a:p>
          <a:endParaRPr lang="en-US"/>
        </a:p>
      </dgm:t>
    </dgm:pt>
    <dgm:pt modelId="{4989B857-E268-47D3-9E54-327147C9F262}" type="sibTrans" cxnId="{8990FDDA-691D-494C-BD25-61675190AE2D}">
      <dgm:prSet/>
      <dgm:spPr/>
      <dgm:t>
        <a:bodyPr/>
        <a:lstStyle/>
        <a:p>
          <a:endParaRPr lang="en-US"/>
        </a:p>
      </dgm:t>
    </dgm:pt>
    <dgm:pt modelId="{0406B353-A198-47EF-BB1F-0B56CCD1C26C}">
      <dgm:prSet/>
      <dgm:spPr/>
      <dgm:t>
        <a:bodyPr/>
        <a:lstStyle/>
        <a:p>
          <a:r>
            <a:rPr lang="en-GB"/>
            <a:t>Equivalent to </a:t>
          </a:r>
          <a:r>
            <a:rPr lang="en-GB" b="1"/>
            <a:t>25% of overall mark </a:t>
          </a:r>
          <a:r>
            <a:rPr lang="en-GB"/>
            <a:t>for module. Weighted 75% for group performance and 25% for individual performance. </a:t>
          </a:r>
          <a:endParaRPr lang="en-US"/>
        </a:p>
      </dgm:t>
    </dgm:pt>
    <dgm:pt modelId="{E8A1ADB0-A88C-4EF2-98F8-9C2670DED3AE}" type="parTrans" cxnId="{BA5DA585-3D9E-4F9E-81E6-EB77376717F4}">
      <dgm:prSet/>
      <dgm:spPr/>
      <dgm:t>
        <a:bodyPr/>
        <a:lstStyle/>
        <a:p>
          <a:endParaRPr lang="en-US"/>
        </a:p>
      </dgm:t>
    </dgm:pt>
    <dgm:pt modelId="{F5B169D7-9F76-4E67-9C43-57EBAF77D070}" type="sibTrans" cxnId="{BA5DA585-3D9E-4F9E-81E6-EB77376717F4}">
      <dgm:prSet/>
      <dgm:spPr/>
      <dgm:t>
        <a:bodyPr/>
        <a:lstStyle/>
        <a:p>
          <a:endParaRPr lang="en-US"/>
        </a:p>
      </dgm:t>
    </dgm:pt>
    <dgm:pt modelId="{DE72077F-6A87-114E-91BB-DE0587C22578}" type="pres">
      <dgm:prSet presAssocID="{8BEA7A00-A16F-4D3C-BF64-A7238A3339EE}" presName="linear" presStyleCnt="0">
        <dgm:presLayoutVars>
          <dgm:animLvl val="lvl"/>
          <dgm:resizeHandles val="exact"/>
        </dgm:presLayoutVars>
      </dgm:prSet>
      <dgm:spPr/>
    </dgm:pt>
    <dgm:pt modelId="{38E2FA0A-8F4B-EE40-9703-11AD4DC73C9E}" type="pres">
      <dgm:prSet presAssocID="{77876126-EC56-41C4-B7F7-5DC0CF296211}" presName="parentText" presStyleLbl="node1" presStyleIdx="0" presStyleCnt="3">
        <dgm:presLayoutVars>
          <dgm:chMax val="0"/>
          <dgm:bulletEnabled val="1"/>
        </dgm:presLayoutVars>
      </dgm:prSet>
      <dgm:spPr/>
    </dgm:pt>
    <dgm:pt modelId="{648DDDE2-C9E7-8F45-8E19-1EA05F89D35F}" type="pres">
      <dgm:prSet presAssocID="{9EC3366D-E6E9-436C-9805-27F1903069B3}" presName="spacer" presStyleCnt="0"/>
      <dgm:spPr/>
    </dgm:pt>
    <dgm:pt modelId="{82D311AE-E3C7-024F-9662-903E90A6D268}" type="pres">
      <dgm:prSet presAssocID="{CB7B658C-7C06-4858-9DB8-C1D378AE9D90}" presName="parentText" presStyleLbl="node1" presStyleIdx="1" presStyleCnt="3">
        <dgm:presLayoutVars>
          <dgm:chMax val="0"/>
          <dgm:bulletEnabled val="1"/>
        </dgm:presLayoutVars>
      </dgm:prSet>
      <dgm:spPr/>
    </dgm:pt>
    <dgm:pt modelId="{BB3D095C-1F21-674D-8123-267E9B4A6E4D}" type="pres">
      <dgm:prSet presAssocID="{4989B857-E268-47D3-9E54-327147C9F262}" presName="spacer" presStyleCnt="0"/>
      <dgm:spPr/>
    </dgm:pt>
    <dgm:pt modelId="{640857BD-1D40-0244-ACFD-F15ED5DD8D19}" type="pres">
      <dgm:prSet presAssocID="{0406B353-A198-47EF-BB1F-0B56CCD1C26C}" presName="parentText" presStyleLbl="node1" presStyleIdx="2" presStyleCnt="3">
        <dgm:presLayoutVars>
          <dgm:chMax val="0"/>
          <dgm:bulletEnabled val="1"/>
        </dgm:presLayoutVars>
      </dgm:prSet>
      <dgm:spPr/>
    </dgm:pt>
  </dgm:ptLst>
  <dgm:cxnLst>
    <dgm:cxn modelId="{BA5DA585-3D9E-4F9E-81E6-EB77376717F4}" srcId="{8BEA7A00-A16F-4D3C-BF64-A7238A3339EE}" destId="{0406B353-A198-47EF-BB1F-0B56CCD1C26C}" srcOrd="2" destOrd="0" parTransId="{E8A1ADB0-A88C-4EF2-98F8-9C2670DED3AE}" sibTransId="{F5B169D7-9F76-4E67-9C43-57EBAF77D070}"/>
    <dgm:cxn modelId="{1A0748C7-F6F2-E54C-AC88-932C0C53F2B1}" type="presOf" srcId="{CB7B658C-7C06-4858-9DB8-C1D378AE9D90}" destId="{82D311AE-E3C7-024F-9662-903E90A6D268}" srcOrd="0" destOrd="0" presId="urn:microsoft.com/office/officeart/2005/8/layout/vList2"/>
    <dgm:cxn modelId="{8990FDDA-691D-494C-BD25-61675190AE2D}" srcId="{8BEA7A00-A16F-4D3C-BF64-A7238A3339EE}" destId="{CB7B658C-7C06-4858-9DB8-C1D378AE9D90}" srcOrd="1" destOrd="0" parTransId="{DFDD22F8-A90E-4237-B30A-B02B70860198}" sibTransId="{4989B857-E268-47D3-9E54-327147C9F262}"/>
    <dgm:cxn modelId="{1B8D4CE5-7F6F-3D46-B1D2-F4A059165B74}" type="presOf" srcId="{8BEA7A00-A16F-4D3C-BF64-A7238A3339EE}" destId="{DE72077F-6A87-114E-91BB-DE0587C22578}" srcOrd="0" destOrd="0" presId="urn:microsoft.com/office/officeart/2005/8/layout/vList2"/>
    <dgm:cxn modelId="{63E38DEF-B70B-6246-B2FB-49096D766B15}" type="presOf" srcId="{77876126-EC56-41C4-B7F7-5DC0CF296211}" destId="{38E2FA0A-8F4B-EE40-9703-11AD4DC73C9E}" srcOrd="0" destOrd="0" presId="urn:microsoft.com/office/officeart/2005/8/layout/vList2"/>
    <dgm:cxn modelId="{3C20C6F4-3F68-3046-9754-E362EE7A25B4}" type="presOf" srcId="{0406B353-A198-47EF-BB1F-0B56CCD1C26C}" destId="{640857BD-1D40-0244-ACFD-F15ED5DD8D19}" srcOrd="0" destOrd="0" presId="urn:microsoft.com/office/officeart/2005/8/layout/vList2"/>
    <dgm:cxn modelId="{BF9003FB-386F-48F4-AEDB-9C280C417529}" srcId="{8BEA7A00-A16F-4D3C-BF64-A7238A3339EE}" destId="{77876126-EC56-41C4-B7F7-5DC0CF296211}" srcOrd="0" destOrd="0" parTransId="{3F54A94B-4762-403D-90DA-D8BFCCA1E145}" sibTransId="{9EC3366D-E6E9-436C-9805-27F1903069B3}"/>
    <dgm:cxn modelId="{FDA68A28-DCEC-0A41-904D-175BA281A2B2}" type="presParOf" srcId="{DE72077F-6A87-114E-91BB-DE0587C22578}" destId="{38E2FA0A-8F4B-EE40-9703-11AD4DC73C9E}" srcOrd="0" destOrd="0" presId="urn:microsoft.com/office/officeart/2005/8/layout/vList2"/>
    <dgm:cxn modelId="{396932A9-A108-7845-A894-FC6736E691DF}" type="presParOf" srcId="{DE72077F-6A87-114E-91BB-DE0587C22578}" destId="{648DDDE2-C9E7-8F45-8E19-1EA05F89D35F}" srcOrd="1" destOrd="0" presId="urn:microsoft.com/office/officeart/2005/8/layout/vList2"/>
    <dgm:cxn modelId="{F9BBB919-E63D-5B4C-9407-1EFBCC7F6A9D}" type="presParOf" srcId="{DE72077F-6A87-114E-91BB-DE0587C22578}" destId="{82D311AE-E3C7-024F-9662-903E90A6D268}" srcOrd="2" destOrd="0" presId="urn:microsoft.com/office/officeart/2005/8/layout/vList2"/>
    <dgm:cxn modelId="{F9122E46-1D31-2C49-81EC-0F5052DA5C63}" type="presParOf" srcId="{DE72077F-6A87-114E-91BB-DE0587C22578}" destId="{BB3D095C-1F21-674D-8123-267E9B4A6E4D}" srcOrd="3" destOrd="0" presId="urn:microsoft.com/office/officeart/2005/8/layout/vList2"/>
    <dgm:cxn modelId="{B9B2F90C-F61C-6D4B-96C1-C4E55C7A2FD1}" type="presParOf" srcId="{DE72077F-6A87-114E-91BB-DE0587C22578}" destId="{640857BD-1D40-0244-ACFD-F15ED5DD8D1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1C95D9-3F40-421B-8514-E4B0179E92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F542A9D-5AF4-4A2E-B09F-A14E2D64F3EB}">
      <dgm:prSet/>
      <dgm:spPr/>
      <dgm:t>
        <a:bodyPr/>
        <a:lstStyle/>
        <a:p>
          <a:r>
            <a:rPr lang="en-GB" i="1"/>
            <a:t>What are the government and sector priorities? </a:t>
          </a:r>
          <a:endParaRPr lang="en-US"/>
        </a:p>
      </dgm:t>
    </dgm:pt>
    <dgm:pt modelId="{D1B9CD40-D3FC-44AC-8477-A3FE62E726D4}" type="parTrans" cxnId="{2C4C2960-C446-4AB9-9F82-C2DAFB5B54F9}">
      <dgm:prSet/>
      <dgm:spPr/>
      <dgm:t>
        <a:bodyPr/>
        <a:lstStyle/>
        <a:p>
          <a:endParaRPr lang="en-US"/>
        </a:p>
      </dgm:t>
    </dgm:pt>
    <dgm:pt modelId="{E9B07A2D-68BC-4026-967D-9D776651FF29}" type="sibTrans" cxnId="{2C4C2960-C446-4AB9-9F82-C2DAFB5B54F9}">
      <dgm:prSet/>
      <dgm:spPr/>
      <dgm:t>
        <a:bodyPr/>
        <a:lstStyle/>
        <a:p>
          <a:endParaRPr lang="en-US"/>
        </a:p>
      </dgm:t>
    </dgm:pt>
    <dgm:pt modelId="{78116132-BCC4-4A46-8CFB-F4AA84FD4525}">
      <dgm:prSet/>
      <dgm:spPr/>
      <dgm:t>
        <a:bodyPr/>
        <a:lstStyle/>
        <a:p>
          <a:r>
            <a:rPr lang="en-GB" i="1"/>
            <a:t>What are the current trends and forces shaping the sport development landscape in Wales? </a:t>
          </a:r>
          <a:endParaRPr lang="en-US"/>
        </a:p>
      </dgm:t>
    </dgm:pt>
    <dgm:pt modelId="{373309D6-ACC6-4BF1-8399-E7F90B334BDE}" type="parTrans" cxnId="{D81D32B2-6F18-43A9-BC8C-68EC37CD145D}">
      <dgm:prSet/>
      <dgm:spPr/>
      <dgm:t>
        <a:bodyPr/>
        <a:lstStyle/>
        <a:p>
          <a:endParaRPr lang="en-US"/>
        </a:p>
      </dgm:t>
    </dgm:pt>
    <dgm:pt modelId="{CBB1C435-CBE3-4281-8760-C889C6E66053}" type="sibTrans" cxnId="{D81D32B2-6F18-43A9-BC8C-68EC37CD145D}">
      <dgm:prSet/>
      <dgm:spPr/>
      <dgm:t>
        <a:bodyPr/>
        <a:lstStyle/>
        <a:p>
          <a:endParaRPr lang="en-US"/>
        </a:p>
      </dgm:t>
    </dgm:pt>
    <dgm:pt modelId="{D94492E4-7F50-4127-81B2-F65AD362EC13}">
      <dgm:prSet/>
      <dgm:spPr/>
      <dgm:t>
        <a:bodyPr/>
        <a:lstStyle/>
        <a:p>
          <a:r>
            <a:rPr lang="en-GB" i="1"/>
            <a:t>How might these present business opportunities? </a:t>
          </a:r>
          <a:endParaRPr lang="en-US"/>
        </a:p>
      </dgm:t>
    </dgm:pt>
    <dgm:pt modelId="{77040291-2F99-470B-9A7F-AC7E3DE57839}" type="parTrans" cxnId="{2F5D9EAA-9914-43A9-B4C5-87002496C50A}">
      <dgm:prSet/>
      <dgm:spPr/>
      <dgm:t>
        <a:bodyPr/>
        <a:lstStyle/>
        <a:p>
          <a:endParaRPr lang="en-US"/>
        </a:p>
      </dgm:t>
    </dgm:pt>
    <dgm:pt modelId="{3D14D31C-EE30-4DE6-B120-F12EFD42D160}" type="sibTrans" cxnId="{2F5D9EAA-9914-43A9-B4C5-87002496C50A}">
      <dgm:prSet/>
      <dgm:spPr/>
      <dgm:t>
        <a:bodyPr/>
        <a:lstStyle/>
        <a:p>
          <a:endParaRPr lang="en-US"/>
        </a:p>
      </dgm:t>
    </dgm:pt>
    <dgm:pt modelId="{F537C4AE-650E-49F8-BAD7-3E6E2922E33B}">
      <dgm:prSet/>
      <dgm:spPr/>
      <dgm:t>
        <a:bodyPr/>
        <a:lstStyle/>
        <a:p>
          <a:r>
            <a:rPr lang="en-GB" i="1"/>
            <a:t>How can you evidence this? </a:t>
          </a:r>
          <a:endParaRPr lang="en-US"/>
        </a:p>
      </dgm:t>
    </dgm:pt>
    <dgm:pt modelId="{BEA12945-A289-4132-8DD7-2E2C01BA8284}" type="parTrans" cxnId="{0F716FF6-1360-4756-A9DB-CB9D1D49E462}">
      <dgm:prSet/>
      <dgm:spPr/>
      <dgm:t>
        <a:bodyPr/>
        <a:lstStyle/>
        <a:p>
          <a:endParaRPr lang="en-US"/>
        </a:p>
      </dgm:t>
    </dgm:pt>
    <dgm:pt modelId="{0B124236-5B5C-4FE9-9687-E815279335EF}" type="sibTrans" cxnId="{0F716FF6-1360-4756-A9DB-CB9D1D49E462}">
      <dgm:prSet/>
      <dgm:spPr/>
      <dgm:t>
        <a:bodyPr/>
        <a:lstStyle/>
        <a:p>
          <a:endParaRPr lang="en-US"/>
        </a:p>
      </dgm:t>
    </dgm:pt>
    <dgm:pt modelId="{43F754A6-174A-224E-B2DF-472D2ECF3D0A}" type="pres">
      <dgm:prSet presAssocID="{B11C95D9-3F40-421B-8514-E4B0179E92CA}" presName="linear" presStyleCnt="0">
        <dgm:presLayoutVars>
          <dgm:animLvl val="lvl"/>
          <dgm:resizeHandles val="exact"/>
        </dgm:presLayoutVars>
      </dgm:prSet>
      <dgm:spPr/>
    </dgm:pt>
    <dgm:pt modelId="{73E9F828-E7E7-9247-90EC-E869C8A462AC}" type="pres">
      <dgm:prSet presAssocID="{8F542A9D-5AF4-4A2E-B09F-A14E2D64F3EB}" presName="parentText" presStyleLbl="node1" presStyleIdx="0" presStyleCnt="4">
        <dgm:presLayoutVars>
          <dgm:chMax val="0"/>
          <dgm:bulletEnabled val="1"/>
        </dgm:presLayoutVars>
      </dgm:prSet>
      <dgm:spPr/>
    </dgm:pt>
    <dgm:pt modelId="{42F6D2C2-4B5F-DA41-B28B-05AA54AE978F}" type="pres">
      <dgm:prSet presAssocID="{E9B07A2D-68BC-4026-967D-9D776651FF29}" presName="spacer" presStyleCnt="0"/>
      <dgm:spPr/>
    </dgm:pt>
    <dgm:pt modelId="{30356451-40B4-7840-955C-436C4E980221}" type="pres">
      <dgm:prSet presAssocID="{78116132-BCC4-4A46-8CFB-F4AA84FD4525}" presName="parentText" presStyleLbl="node1" presStyleIdx="1" presStyleCnt="4">
        <dgm:presLayoutVars>
          <dgm:chMax val="0"/>
          <dgm:bulletEnabled val="1"/>
        </dgm:presLayoutVars>
      </dgm:prSet>
      <dgm:spPr/>
    </dgm:pt>
    <dgm:pt modelId="{78D653C9-263C-6547-8B56-09A5575C0A02}" type="pres">
      <dgm:prSet presAssocID="{CBB1C435-CBE3-4281-8760-C889C6E66053}" presName="spacer" presStyleCnt="0"/>
      <dgm:spPr/>
    </dgm:pt>
    <dgm:pt modelId="{BA1FA552-7873-2549-829F-6B0F207A7F46}" type="pres">
      <dgm:prSet presAssocID="{D94492E4-7F50-4127-81B2-F65AD362EC13}" presName="parentText" presStyleLbl="node1" presStyleIdx="2" presStyleCnt="4">
        <dgm:presLayoutVars>
          <dgm:chMax val="0"/>
          <dgm:bulletEnabled val="1"/>
        </dgm:presLayoutVars>
      </dgm:prSet>
      <dgm:spPr/>
    </dgm:pt>
    <dgm:pt modelId="{2A074478-7C4D-0042-88F7-CB72CF2F0210}" type="pres">
      <dgm:prSet presAssocID="{3D14D31C-EE30-4DE6-B120-F12EFD42D160}" presName="spacer" presStyleCnt="0"/>
      <dgm:spPr/>
    </dgm:pt>
    <dgm:pt modelId="{D85E733C-7929-2D4A-A424-EDE5AB221D06}" type="pres">
      <dgm:prSet presAssocID="{F537C4AE-650E-49F8-BAD7-3E6E2922E33B}" presName="parentText" presStyleLbl="node1" presStyleIdx="3" presStyleCnt="4">
        <dgm:presLayoutVars>
          <dgm:chMax val="0"/>
          <dgm:bulletEnabled val="1"/>
        </dgm:presLayoutVars>
      </dgm:prSet>
      <dgm:spPr/>
    </dgm:pt>
  </dgm:ptLst>
  <dgm:cxnLst>
    <dgm:cxn modelId="{E8A62C0C-A66B-1B41-8D32-07527BE64317}" type="presOf" srcId="{78116132-BCC4-4A46-8CFB-F4AA84FD4525}" destId="{30356451-40B4-7840-955C-436C4E980221}" srcOrd="0" destOrd="0" presId="urn:microsoft.com/office/officeart/2005/8/layout/vList2"/>
    <dgm:cxn modelId="{2C4C2960-C446-4AB9-9F82-C2DAFB5B54F9}" srcId="{B11C95D9-3F40-421B-8514-E4B0179E92CA}" destId="{8F542A9D-5AF4-4A2E-B09F-A14E2D64F3EB}" srcOrd="0" destOrd="0" parTransId="{D1B9CD40-D3FC-44AC-8477-A3FE62E726D4}" sibTransId="{E9B07A2D-68BC-4026-967D-9D776651FF29}"/>
    <dgm:cxn modelId="{73796F78-6BA4-C14F-BEA5-FAA51663A731}" type="presOf" srcId="{B11C95D9-3F40-421B-8514-E4B0179E92CA}" destId="{43F754A6-174A-224E-B2DF-472D2ECF3D0A}" srcOrd="0" destOrd="0" presId="urn:microsoft.com/office/officeart/2005/8/layout/vList2"/>
    <dgm:cxn modelId="{FA4B6D80-5E66-5040-ADA4-696201142A8B}" type="presOf" srcId="{D94492E4-7F50-4127-81B2-F65AD362EC13}" destId="{BA1FA552-7873-2549-829F-6B0F207A7F46}" srcOrd="0" destOrd="0" presId="urn:microsoft.com/office/officeart/2005/8/layout/vList2"/>
    <dgm:cxn modelId="{2F5D9EAA-9914-43A9-B4C5-87002496C50A}" srcId="{B11C95D9-3F40-421B-8514-E4B0179E92CA}" destId="{D94492E4-7F50-4127-81B2-F65AD362EC13}" srcOrd="2" destOrd="0" parTransId="{77040291-2F99-470B-9A7F-AC7E3DE57839}" sibTransId="{3D14D31C-EE30-4DE6-B120-F12EFD42D160}"/>
    <dgm:cxn modelId="{506D2DAF-23B2-834B-9DED-FA853F62E006}" type="presOf" srcId="{F537C4AE-650E-49F8-BAD7-3E6E2922E33B}" destId="{D85E733C-7929-2D4A-A424-EDE5AB221D06}" srcOrd="0" destOrd="0" presId="urn:microsoft.com/office/officeart/2005/8/layout/vList2"/>
    <dgm:cxn modelId="{E0461FB2-7250-4E42-A678-96AC19F70803}" type="presOf" srcId="{8F542A9D-5AF4-4A2E-B09F-A14E2D64F3EB}" destId="{73E9F828-E7E7-9247-90EC-E869C8A462AC}" srcOrd="0" destOrd="0" presId="urn:microsoft.com/office/officeart/2005/8/layout/vList2"/>
    <dgm:cxn modelId="{D81D32B2-6F18-43A9-BC8C-68EC37CD145D}" srcId="{B11C95D9-3F40-421B-8514-E4B0179E92CA}" destId="{78116132-BCC4-4A46-8CFB-F4AA84FD4525}" srcOrd="1" destOrd="0" parTransId="{373309D6-ACC6-4BF1-8399-E7F90B334BDE}" sibTransId="{CBB1C435-CBE3-4281-8760-C889C6E66053}"/>
    <dgm:cxn modelId="{0F716FF6-1360-4756-A9DB-CB9D1D49E462}" srcId="{B11C95D9-3F40-421B-8514-E4B0179E92CA}" destId="{F537C4AE-650E-49F8-BAD7-3E6E2922E33B}" srcOrd="3" destOrd="0" parTransId="{BEA12945-A289-4132-8DD7-2E2C01BA8284}" sibTransId="{0B124236-5B5C-4FE9-9687-E815279335EF}"/>
    <dgm:cxn modelId="{40E4856E-0278-B644-8F02-B13489938224}" type="presParOf" srcId="{43F754A6-174A-224E-B2DF-472D2ECF3D0A}" destId="{73E9F828-E7E7-9247-90EC-E869C8A462AC}" srcOrd="0" destOrd="0" presId="urn:microsoft.com/office/officeart/2005/8/layout/vList2"/>
    <dgm:cxn modelId="{E1C5F20D-896D-7E4B-834B-D30F4C8145ED}" type="presParOf" srcId="{43F754A6-174A-224E-B2DF-472D2ECF3D0A}" destId="{42F6D2C2-4B5F-DA41-B28B-05AA54AE978F}" srcOrd="1" destOrd="0" presId="urn:microsoft.com/office/officeart/2005/8/layout/vList2"/>
    <dgm:cxn modelId="{41F196D9-79D1-E74D-945F-4FF70DC74975}" type="presParOf" srcId="{43F754A6-174A-224E-B2DF-472D2ECF3D0A}" destId="{30356451-40B4-7840-955C-436C4E980221}" srcOrd="2" destOrd="0" presId="urn:microsoft.com/office/officeart/2005/8/layout/vList2"/>
    <dgm:cxn modelId="{4470DF1C-E3BE-504B-829E-CA6498CB7720}" type="presParOf" srcId="{43F754A6-174A-224E-B2DF-472D2ECF3D0A}" destId="{78D653C9-263C-6547-8B56-09A5575C0A02}" srcOrd="3" destOrd="0" presId="urn:microsoft.com/office/officeart/2005/8/layout/vList2"/>
    <dgm:cxn modelId="{500D6220-2400-B84C-8D20-53E16B3DFF60}" type="presParOf" srcId="{43F754A6-174A-224E-B2DF-472D2ECF3D0A}" destId="{BA1FA552-7873-2549-829F-6B0F207A7F46}" srcOrd="4" destOrd="0" presId="urn:microsoft.com/office/officeart/2005/8/layout/vList2"/>
    <dgm:cxn modelId="{0F3C1A3D-8D6F-9548-BA9C-A74D0F55B486}" type="presParOf" srcId="{43F754A6-174A-224E-B2DF-472D2ECF3D0A}" destId="{2A074478-7C4D-0042-88F7-CB72CF2F0210}" srcOrd="5" destOrd="0" presId="urn:microsoft.com/office/officeart/2005/8/layout/vList2"/>
    <dgm:cxn modelId="{01B0CFE7-E8F9-FC4E-A02E-F53517B222CE}" type="presParOf" srcId="{43F754A6-174A-224E-B2DF-472D2ECF3D0A}" destId="{D85E733C-7929-2D4A-A424-EDE5AB221D0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ED680F-CEEC-4CC2-AD85-31F1D45F4555}"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0264E6F8-AD37-4F11-9C09-3288005FA792}">
      <dgm:prSet/>
      <dgm:spPr/>
      <dgm:t>
        <a:bodyPr/>
        <a:lstStyle/>
        <a:p>
          <a:r>
            <a:rPr lang="en-GB"/>
            <a:t>Tucker and Sullivan (2013:51) refer to Mintzberg </a:t>
          </a:r>
          <a:r>
            <a:rPr lang="en-GB" i="1"/>
            <a:t>et al.</a:t>
          </a:r>
          <a:r>
            <a:rPr lang="en-GB"/>
            <a:t>’s (1998) description of the sports development environment as being a </a:t>
          </a:r>
          <a:r>
            <a:rPr lang="en-GB" b="1"/>
            <a:t>DYNAMIC</a:t>
          </a:r>
          <a:r>
            <a:rPr lang="en-GB"/>
            <a:t>, </a:t>
          </a:r>
          <a:r>
            <a:rPr lang="en-GB" b="1"/>
            <a:t>COMPLEX</a:t>
          </a:r>
          <a:r>
            <a:rPr lang="en-GB"/>
            <a:t>, </a:t>
          </a:r>
          <a:r>
            <a:rPr lang="en-GB" b="1"/>
            <a:t>DIVERSIFIED </a:t>
          </a:r>
          <a:r>
            <a:rPr lang="en-GB"/>
            <a:t>and </a:t>
          </a:r>
          <a:r>
            <a:rPr lang="en-GB" b="1"/>
            <a:t>HOSTILE </a:t>
          </a:r>
          <a:r>
            <a:rPr lang="en-GB"/>
            <a:t>one. </a:t>
          </a:r>
          <a:endParaRPr lang="en-US"/>
        </a:p>
      </dgm:t>
    </dgm:pt>
    <dgm:pt modelId="{8950FA6A-38BD-4C29-AC65-ECE43EB63E8D}" type="parTrans" cxnId="{2136BB7A-8708-41D0-9B98-D8ECFD57026B}">
      <dgm:prSet/>
      <dgm:spPr/>
      <dgm:t>
        <a:bodyPr/>
        <a:lstStyle/>
        <a:p>
          <a:endParaRPr lang="en-US"/>
        </a:p>
      </dgm:t>
    </dgm:pt>
    <dgm:pt modelId="{A19359EE-2B81-499A-BA09-FF013BEA4657}" type="sibTrans" cxnId="{2136BB7A-8708-41D0-9B98-D8ECFD57026B}">
      <dgm:prSet/>
      <dgm:spPr/>
      <dgm:t>
        <a:bodyPr/>
        <a:lstStyle/>
        <a:p>
          <a:endParaRPr lang="en-US"/>
        </a:p>
      </dgm:t>
    </dgm:pt>
    <dgm:pt modelId="{B733C5BC-51F8-42C5-84B9-D73A9374EABC}">
      <dgm:prSet/>
      <dgm:spPr/>
      <dgm:t>
        <a:bodyPr/>
        <a:lstStyle/>
        <a:p>
          <a:r>
            <a:rPr lang="en-GB"/>
            <a:t>The examples Tucker and Sullivan (2013: 51-52) give are: </a:t>
          </a:r>
          <a:endParaRPr lang="en-US"/>
        </a:p>
      </dgm:t>
    </dgm:pt>
    <dgm:pt modelId="{7676634E-E043-4AE1-8FF3-6FFDB849B403}" type="parTrans" cxnId="{046350E6-217A-4A93-BE42-15BDB305F959}">
      <dgm:prSet/>
      <dgm:spPr/>
      <dgm:t>
        <a:bodyPr/>
        <a:lstStyle/>
        <a:p>
          <a:endParaRPr lang="en-US"/>
        </a:p>
      </dgm:t>
    </dgm:pt>
    <dgm:pt modelId="{A7D5CC48-0AAA-456D-82B0-D6B8B4B6DAC2}" type="sibTrans" cxnId="{046350E6-217A-4A93-BE42-15BDB305F959}">
      <dgm:prSet/>
      <dgm:spPr/>
      <dgm:t>
        <a:bodyPr/>
        <a:lstStyle/>
        <a:p>
          <a:endParaRPr lang="en-US"/>
        </a:p>
      </dgm:t>
    </dgm:pt>
    <dgm:pt modelId="{6BF35D28-19C5-4CDA-BBAA-F0C7E0A3D0FC}">
      <dgm:prSet/>
      <dgm:spPr/>
      <dgm:t>
        <a:bodyPr/>
        <a:lstStyle/>
        <a:p>
          <a:r>
            <a:rPr lang="en-GB" b="1"/>
            <a:t>DYNAMIC </a:t>
          </a:r>
          <a:r>
            <a:rPr lang="en-GB"/>
            <a:t>due to the impact of government funding </a:t>
          </a:r>
          <a:endParaRPr lang="en-US"/>
        </a:p>
      </dgm:t>
    </dgm:pt>
    <dgm:pt modelId="{BC5FEDA7-1B66-439D-975B-D0107284D242}" type="parTrans" cxnId="{CBC7467C-A31D-470B-BF0A-2C875A5B7E68}">
      <dgm:prSet/>
      <dgm:spPr/>
      <dgm:t>
        <a:bodyPr/>
        <a:lstStyle/>
        <a:p>
          <a:endParaRPr lang="en-US"/>
        </a:p>
      </dgm:t>
    </dgm:pt>
    <dgm:pt modelId="{021CEB78-3BDB-4E07-B054-C5A6039562DE}" type="sibTrans" cxnId="{CBC7467C-A31D-470B-BF0A-2C875A5B7E68}">
      <dgm:prSet/>
      <dgm:spPr/>
      <dgm:t>
        <a:bodyPr/>
        <a:lstStyle/>
        <a:p>
          <a:endParaRPr lang="en-US"/>
        </a:p>
      </dgm:t>
    </dgm:pt>
    <dgm:pt modelId="{618F902E-F0B0-44BF-9055-2A8C4F70251B}">
      <dgm:prSet/>
      <dgm:spPr/>
      <dgm:t>
        <a:bodyPr/>
        <a:lstStyle/>
        <a:p>
          <a:r>
            <a:rPr lang="en-GB" b="1" dirty="0"/>
            <a:t>COMPLEX </a:t>
          </a:r>
          <a:r>
            <a:rPr lang="en-GB" dirty="0"/>
            <a:t>due to the trends and tastes that emerge that need exploiting  </a:t>
          </a:r>
          <a:endParaRPr lang="en-US" dirty="0"/>
        </a:p>
      </dgm:t>
    </dgm:pt>
    <dgm:pt modelId="{0E1F638D-B240-45A7-9767-7504039546A8}" type="parTrans" cxnId="{1908CA90-5E3F-43D4-967F-AE31249D9ED8}">
      <dgm:prSet/>
      <dgm:spPr/>
      <dgm:t>
        <a:bodyPr/>
        <a:lstStyle/>
        <a:p>
          <a:endParaRPr lang="en-US"/>
        </a:p>
      </dgm:t>
    </dgm:pt>
    <dgm:pt modelId="{5EF1B117-8004-4E7D-8C7A-02C5E35E8B70}" type="sibTrans" cxnId="{1908CA90-5E3F-43D4-967F-AE31249D9ED8}">
      <dgm:prSet/>
      <dgm:spPr/>
      <dgm:t>
        <a:bodyPr/>
        <a:lstStyle/>
        <a:p>
          <a:endParaRPr lang="en-US"/>
        </a:p>
      </dgm:t>
    </dgm:pt>
    <dgm:pt modelId="{200631DF-67A6-46F4-87A2-DA46182CEF1F}">
      <dgm:prSet/>
      <dgm:spPr/>
      <dgm:t>
        <a:bodyPr/>
        <a:lstStyle/>
        <a:p>
          <a:r>
            <a:rPr lang="en-GB" b="1" dirty="0"/>
            <a:t>DIVERSIFIED </a:t>
          </a:r>
          <a:r>
            <a:rPr lang="en-GB" dirty="0"/>
            <a:t>due to the nature of individuals and communities that SD professionals engage with and serve.  </a:t>
          </a:r>
          <a:endParaRPr lang="en-US" dirty="0"/>
        </a:p>
      </dgm:t>
    </dgm:pt>
    <dgm:pt modelId="{B2BB288C-1FE3-4E44-9765-3E6D8AAFB26F}" type="parTrans" cxnId="{8BCDB333-4E0F-4964-BADB-1DBF8E80A983}">
      <dgm:prSet/>
      <dgm:spPr/>
      <dgm:t>
        <a:bodyPr/>
        <a:lstStyle/>
        <a:p>
          <a:endParaRPr lang="en-US"/>
        </a:p>
      </dgm:t>
    </dgm:pt>
    <dgm:pt modelId="{FC45D4AA-154E-466A-998D-F052718E5FF9}" type="sibTrans" cxnId="{8BCDB333-4E0F-4964-BADB-1DBF8E80A983}">
      <dgm:prSet/>
      <dgm:spPr/>
      <dgm:t>
        <a:bodyPr/>
        <a:lstStyle/>
        <a:p>
          <a:endParaRPr lang="en-US"/>
        </a:p>
      </dgm:t>
    </dgm:pt>
    <dgm:pt modelId="{49C5B449-4380-469C-B39D-AF3DFF18B11A}">
      <dgm:prSet/>
      <dgm:spPr/>
      <dgm:t>
        <a:bodyPr/>
        <a:lstStyle/>
        <a:p>
          <a:r>
            <a:rPr lang="en-GB" b="1"/>
            <a:t>HOSTILE </a:t>
          </a:r>
          <a:r>
            <a:rPr lang="en-GB"/>
            <a:t>due to the “competition and sedentary </a:t>
          </a:r>
          <a:endParaRPr lang="en-US"/>
        </a:p>
      </dgm:t>
    </dgm:pt>
    <dgm:pt modelId="{D505EDB9-8328-476C-84F6-A9CB55AA09EB}" type="parTrans" cxnId="{2BE14F15-6211-441C-9D75-35E8E572CBE6}">
      <dgm:prSet/>
      <dgm:spPr/>
      <dgm:t>
        <a:bodyPr/>
        <a:lstStyle/>
        <a:p>
          <a:endParaRPr lang="en-US"/>
        </a:p>
      </dgm:t>
    </dgm:pt>
    <dgm:pt modelId="{7EBBE3C4-5430-4E32-95AD-F0F11ED8B0E6}" type="sibTrans" cxnId="{2BE14F15-6211-441C-9D75-35E8E572CBE6}">
      <dgm:prSet/>
      <dgm:spPr/>
      <dgm:t>
        <a:bodyPr/>
        <a:lstStyle/>
        <a:p>
          <a:endParaRPr lang="en-US"/>
        </a:p>
      </dgm:t>
    </dgm:pt>
    <dgm:pt modelId="{A01892EB-2764-2941-873D-E4B47862122E}" type="pres">
      <dgm:prSet presAssocID="{7CED680F-CEEC-4CC2-AD85-31F1D45F4555}" presName="vert0" presStyleCnt="0">
        <dgm:presLayoutVars>
          <dgm:dir/>
          <dgm:animOne val="branch"/>
          <dgm:animLvl val="lvl"/>
        </dgm:presLayoutVars>
      </dgm:prSet>
      <dgm:spPr/>
    </dgm:pt>
    <dgm:pt modelId="{88EB3A4C-9EB6-7749-B785-847F946F22D0}" type="pres">
      <dgm:prSet presAssocID="{0264E6F8-AD37-4F11-9C09-3288005FA792}" presName="thickLine" presStyleLbl="alignNode1" presStyleIdx="0" presStyleCnt="6"/>
      <dgm:spPr/>
    </dgm:pt>
    <dgm:pt modelId="{11169DF1-F03C-7F4A-A8A3-51A481612CC7}" type="pres">
      <dgm:prSet presAssocID="{0264E6F8-AD37-4F11-9C09-3288005FA792}" presName="horz1" presStyleCnt="0"/>
      <dgm:spPr/>
    </dgm:pt>
    <dgm:pt modelId="{81234360-6254-EC44-A770-2C4014672717}" type="pres">
      <dgm:prSet presAssocID="{0264E6F8-AD37-4F11-9C09-3288005FA792}" presName="tx1" presStyleLbl="revTx" presStyleIdx="0" presStyleCnt="6"/>
      <dgm:spPr/>
    </dgm:pt>
    <dgm:pt modelId="{1135E91A-B5D4-A246-A839-1D701D402FDC}" type="pres">
      <dgm:prSet presAssocID="{0264E6F8-AD37-4F11-9C09-3288005FA792}" presName="vert1" presStyleCnt="0"/>
      <dgm:spPr/>
    </dgm:pt>
    <dgm:pt modelId="{451BE3F9-21D0-3E4D-BDC8-2907FC6A08B2}" type="pres">
      <dgm:prSet presAssocID="{B733C5BC-51F8-42C5-84B9-D73A9374EABC}" presName="thickLine" presStyleLbl="alignNode1" presStyleIdx="1" presStyleCnt="6"/>
      <dgm:spPr/>
    </dgm:pt>
    <dgm:pt modelId="{4424161B-A8EE-3041-ADB8-06EC8852F72A}" type="pres">
      <dgm:prSet presAssocID="{B733C5BC-51F8-42C5-84B9-D73A9374EABC}" presName="horz1" presStyleCnt="0"/>
      <dgm:spPr/>
    </dgm:pt>
    <dgm:pt modelId="{419B86D8-A365-2546-A328-900E60FB328C}" type="pres">
      <dgm:prSet presAssocID="{B733C5BC-51F8-42C5-84B9-D73A9374EABC}" presName="tx1" presStyleLbl="revTx" presStyleIdx="1" presStyleCnt="6"/>
      <dgm:spPr/>
    </dgm:pt>
    <dgm:pt modelId="{B0FC2F0D-CD3D-8243-BB33-BC2FB84D49E0}" type="pres">
      <dgm:prSet presAssocID="{B733C5BC-51F8-42C5-84B9-D73A9374EABC}" presName="vert1" presStyleCnt="0"/>
      <dgm:spPr/>
    </dgm:pt>
    <dgm:pt modelId="{893755E0-6851-CC47-AE7A-81EB3DEB3965}" type="pres">
      <dgm:prSet presAssocID="{6BF35D28-19C5-4CDA-BBAA-F0C7E0A3D0FC}" presName="thickLine" presStyleLbl="alignNode1" presStyleIdx="2" presStyleCnt="6"/>
      <dgm:spPr/>
    </dgm:pt>
    <dgm:pt modelId="{967A2D01-7FA9-634F-8CDE-30584502AD73}" type="pres">
      <dgm:prSet presAssocID="{6BF35D28-19C5-4CDA-BBAA-F0C7E0A3D0FC}" presName="horz1" presStyleCnt="0"/>
      <dgm:spPr/>
    </dgm:pt>
    <dgm:pt modelId="{2411BEEB-E26D-0A4B-B035-8297D145348F}" type="pres">
      <dgm:prSet presAssocID="{6BF35D28-19C5-4CDA-BBAA-F0C7E0A3D0FC}" presName="tx1" presStyleLbl="revTx" presStyleIdx="2" presStyleCnt="6"/>
      <dgm:spPr/>
    </dgm:pt>
    <dgm:pt modelId="{3A102A12-CC11-F643-B57A-9C1B1A95A33B}" type="pres">
      <dgm:prSet presAssocID="{6BF35D28-19C5-4CDA-BBAA-F0C7E0A3D0FC}" presName="vert1" presStyleCnt="0"/>
      <dgm:spPr/>
    </dgm:pt>
    <dgm:pt modelId="{081BE56E-4019-B948-8883-49C65B738315}" type="pres">
      <dgm:prSet presAssocID="{618F902E-F0B0-44BF-9055-2A8C4F70251B}" presName="thickLine" presStyleLbl="alignNode1" presStyleIdx="3" presStyleCnt="6"/>
      <dgm:spPr/>
    </dgm:pt>
    <dgm:pt modelId="{7C136C3C-3E67-064A-8FEF-648C4CFA18DD}" type="pres">
      <dgm:prSet presAssocID="{618F902E-F0B0-44BF-9055-2A8C4F70251B}" presName="horz1" presStyleCnt="0"/>
      <dgm:spPr/>
    </dgm:pt>
    <dgm:pt modelId="{A9ECF13E-B1BD-4647-B57D-E24EE2875F0F}" type="pres">
      <dgm:prSet presAssocID="{618F902E-F0B0-44BF-9055-2A8C4F70251B}" presName="tx1" presStyleLbl="revTx" presStyleIdx="3" presStyleCnt="6"/>
      <dgm:spPr/>
    </dgm:pt>
    <dgm:pt modelId="{44A00FAB-B923-A74D-8405-32A5563F9B25}" type="pres">
      <dgm:prSet presAssocID="{618F902E-F0B0-44BF-9055-2A8C4F70251B}" presName="vert1" presStyleCnt="0"/>
      <dgm:spPr/>
    </dgm:pt>
    <dgm:pt modelId="{3B3E8B77-B845-A148-8F01-90DC33D4F8AC}" type="pres">
      <dgm:prSet presAssocID="{200631DF-67A6-46F4-87A2-DA46182CEF1F}" presName="thickLine" presStyleLbl="alignNode1" presStyleIdx="4" presStyleCnt="6"/>
      <dgm:spPr/>
    </dgm:pt>
    <dgm:pt modelId="{649B6AC3-7324-D14C-AA49-538C6564AE7C}" type="pres">
      <dgm:prSet presAssocID="{200631DF-67A6-46F4-87A2-DA46182CEF1F}" presName="horz1" presStyleCnt="0"/>
      <dgm:spPr/>
    </dgm:pt>
    <dgm:pt modelId="{B2EC90AA-FDB7-314C-857E-BB3D38B23AE5}" type="pres">
      <dgm:prSet presAssocID="{200631DF-67A6-46F4-87A2-DA46182CEF1F}" presName="tx1" presStyleLbl="revTx" presStyleIdx="4" presStyleCnt="6"/>
      <dgm:spPr/>
    </dgm:pt>
    <dgm:pt modelId="{DB47321F-C47B-A44C-B2A6-8181FC45EDFF}" type="pres">
      <dgm:prSet presAssocID="{200631DF-67A6-46F4-87A2-DA46182CEF1F}" presName="vert1" presStyleCnt="0"/>
      <dgm:spPr/>
    </dgm:pt>
    <dgm:pt modelId="{2CCA9D6C-78B7-0548-9711-BD16C8B17041}" type="pres">
      <dgm:prSet presAssocID="{49C5B449-4380-469C-B39D-AF3DFF18B11A}" presName="thickLine" presStyleLbl="alignNode1" presStyleIdx="5" presStyleCnt="6"/>
      <dgm:spPr/>
    </dgm:pt>
    <dgm:pt modelId="{118C66C5-FBC9-EC4E-93C5-87EEEE39E196}" type="pres">
      <dgm:prSet presAssocID="{49C5B449-4380-469C-B39D-AF3DFF18B11A}" presName="horz1" presStyleCnt="0"/>
      <dgm:spPr/>
    </dgm:pt>
    <dgm:pt modelId="{633B046C-793E-FD47-A84E-30E952CA13A6}" type="pres">
      <dgm:prSet presAssocID="{49C5B449-4380-469C-B39D-AF3DFF18B11A}" presName="tx1" presStyleLbl="revTx" presStyleIdx="5" presStyleCnt="6"/>
      <dgm:spPr/>
    </dgm:pt>
    <dgm:pt modelId="{088D08C5-79A1-EB45-850C-0AE13DDA1CC9}" type="pres">
      <dgm:prSet presAssocID="{49C5B449-4380-469C-B39D-AF3DFF18B11A}" presName="vert1" presStyleCnt="0"/>
      <dgm:spPr/>
    </dgm:pt>
  </dgm:ptLst>
  <dgm:cxnLst>
    <dgm:cxn modelId="{2BE14F15-6211-441C-9D75-35E8E572CBE6}" srcId="{7CED680F-CEEC-4CC2-AD85-31F1D45F4555}" destId="{49C5B449-4380-469C-B39D-AF3DFF18B11A}" srcOrd="5" destOrd="0" parTransId="{D505EDB9-8328-476C-84F6-A9CB55AA09EB}" sibTransId="{7EBBE3C4-5430-4E32-95AD-F0F11ED8B0E6}"/>
    <dgm:cxn modelId="{0386FB17-FDD1-C643-AD90-6AF063942852}" type="presOf" srcId="{618F902E-F0B0-44BF-9055-2A8C4F70251B}" destId="{A9ECF13E-B1BD-4647-B57D-E24EE2875F0F}" srcOrd="0" destOrd="0" presId="urn:microsoft.com/office/officeart/2008/layout/LinedList"/>
    <dgm:cxn modelId="{B28B522E-A168-7340-8931-78CF2A59A5F4}" type="presOf" srcId="{7CED680F-CEEC-4CC2-AD85-31F1D45F4555}" destId="{A01892EB-2764-2941-873D-E4B47862122E}" srcOrd="0" destOrd="0" presId="urn:microsoft.com/office/officeart/2008/layout/LinedList"/>
    <dgm:cxn modelId="{54397033-EEFE-774C-BE1D-1E10470B8305}" type="presOf" srcId="{6BF35D28-19C5-4CDA-BBAA-F0C7E0A3D0FC}" destId="{2411BEEB-E26D-0A4B-B035-8297D145348F}" srcOrd="0" destOrd="0" presId="urn:microsoft.com/office/officeart/2008/layout/LinedList"/>
    <dgm:cxn modelId="{8BCDB333-4E0F-4964-BADB-1DBF8E80A983}" srcId="{7CED680F-CEEC-4CC2-AD85-31F1D45F4555}" destId="{200631DF-67A6-46F4-87A2-DA46182CEF1F}" srcOrd="4" destOrd="0" parTransId="{B2BB288C-1FE3-4E44-9765-3E6D8AAFB26F}" sibTransId="{FC45D4AA-154E-466A-998D-F052718E5FF9}"/>
    <dgm:cxn modelId="{BAC45071-0C58-5448-98D4-264FD5F38241}" type="presOf" srcId="{49C5B449-4380-469C-B39D-AF3DFF18B11A}" destId="{633B046C-793E-FD47-A84E-30E952CA13A6}" srcOrd="0" destOrd="0" presId="urn:microsoft.com/office/officeart/2008/layout/LinedList"/>
    <dgm:cxn modelId="{4F3CD671-D8D5-4240-9715-65C88D06ECA2}" type="presOf" srcId="{0264E6F8-AD37-4F11-9C09-3288005FA792}" destId="{81234360-6254-EC44-A770-2C4014672717}" srcOrd="0" destOrd="0" presId="urn:microsoft.com/office/officeart/2008/layout/LinedList"/>
    <dgm:cxn modelId="{2136BB7A-8708-41D0-9B98-D8ECFD57026B}" srcId="{7CED680F-CEEC-4CC2-AD85-31F1D45F4555}" destId="{0264E6F8-AD37-4F11-9C09-3288005FA792}" srcOrd="0" destOrd="0" parTransId="{8950FA6A-38BD-4C29-AC65-ECE43EB63E8D}" sibTransId="{A19359EE-2B81-499A-BA09-FF013BEA4657}"/>
    <dgm:cxn modelId="{CBC7467C-A31D-470B-BF0A-2C875A5B7E68}" srcId="{7CED680F-CEEC-4CC2-AD85-31F1D45F4555}" destId="{6BF35D28-19C5-4CDA-BBAA-F0C7E0A3D0FC}" srcOrd="2" destOrd="0" parTransId="{BC5FEDA7-1B66-439D-975B-D0107284D242}" sibTransId="{021CEB78-3BDB-4E07-B054-C5A6039562DE}"/>
    <dgm:cxn modelId="{1908CA90-5E3F-43D4-967F-AE31249D9ED8}" srcId="{7CED680F-CEEC-4CC2-AD85-31F1D45F4555}" destId="{618F902E-F0B0-44BF-9055-2A8C4F70251B}" srcOrd="3" destOrd="0" parTransId="{0E1F638D-B240-45A7-9767-7504039546A8}" sibTransId="{5EF1B117-8004-4E7D-8C7A-02C5E35E8B70}"/>
    <dgm:cxn modelId="{EA0758A2-34AD-7044-94EF-F936CC755211}" type="presOf" srcId="{200631DF-67A6-46F4-87A2-DA46182CEF1F}" destId="{B2EC90AA-FDB7-314C-857E-BB3D38B23AE5}" srcOrd="0" destOrd="0" presId="urn:microsoft.com/office/officeart/2008/layout/LinedList"/>
    <dgm:cxn modelId="{2BEB44DC-6647-0D44-9A97-0A3AE14B78E9}" type="presOf" srcId="{B733C5BC-51F8-42C5-84B9-D73A9374EABC}" destId="{419B86D8-A365-2546-A328-900E60FB328C}" srcOrd="0" destOrd="0" presId="urn:microsoft.com/office/officeart/2008/layout/LinedList"/>
    <dgm:cxn modelId="{046350E6-217A-4A93-BE42-15BDB305F959}" srcId="{7CED680F-CEEC-4CC2-AD85-31F1D45F4555}" destId="{B733C5BC-51F8-42C5-84B9-D73A9374EABC}" srcOrd="1" destOrd="0" parTransId="{7676634E-E043-4AE1-8FF3-6FFDB849B403}" sibTransId="{A7D5CC48-0AAA-456D-82B0-D6B8B4B6DAC2}"/>
    <dgm:cxn modelId="{526364DF-B196-834A-882A-C68E786AD368}" type="presParOf" srcId="{A01892EB-2764-2941-873D-E4B47862122E}" destId="{88EB3A4C-9EB6-7749-B785-847F946F22D0}" srcOrd="0" destOrd="0" presId="urn:microsoft.com/office/officeart/2008/layout/LinedList"/>
    <dgm:cxn modelId="{9D862C4F-E372-3942-98A9-5D94AF854C0E}" type="presParOf" srcId="{A01892EB-2764-2941-873D-E4B47862122E}" destId="{11169DF1-F03C-7F4A-A8A3-51A481612CC7}" srcOrd="1" destOrd="0" presId="urn:microsoft.com/office/officeart/2008/layout/LinedList"/>
    <dgm:cxn modelId="{1D308B84-6989-6E4F-8E97-6F76D56FFFDF}" type="presParOf" srcId="{11169DF1-F03C-7F4A-A8A3-51A481612CC7}" destId="{81234360-6254-EC44-A770-2C4014672717}" srcOrd="0" destOrd="0" presId="urn:microsoft.com/office/officeart/2008/layout/LinedList"/>
    <dgm:cxn modelId="{08DE7C4C-416A-A04C-BB82-B5147E2AE0D3}" type="presParOf" srcId="{11169DF1-F03C-7F4A-A8A3-51A481612CC7}" destId="{1135E91A-B5D4-A246-A839-1D701D402FDC}" srcOrd="1" destOrd="0" presId="urn:microsoft.com/office/officeart/2008/layout/LinedList"/>
    <dgm:cxn modelId="{7DEBE5A9-6006-6047-9A85-1A7724ED1A9D}" type="presParOf" srcId="{A01892EB-2764-2941-873D-E4B47862122E}" destId="{451BE3F9-21D0-3E4D-BDC8-2907FC6A08B2}" srcOrd="2" destOrd="0" presId="urn:microsoft.com/office/officeart/2008/layout/LinedList"/>
    <dgm:cxn modelId="{64569386-4A3B-534E-9B57-0B35D1FB7B8D}" type="presParOf" srcId="{A01892EB-2764-2941-873D-E4B47862122E}" destId="{4424161B-A8EE-3041-ADB8-06EC8852F72A}" srcOrd="3" destOrd="0" presId="urn:microsoft.com/office/officeart/2008/layout/LinedList"/>
    <dgm:cxn modelId="{1A4985C9-87A8-6440-B3AC-A0A2502B8467}" type="presParOf" srcId="{4424161B-A8EE-3041-ADB8-06EC8852F72A}" destId="{419B86D8-A365-2546-A328-900E60FB328C}" srcOrd="0" destOrd="0" presId="urn:microsoft.com/office/officeart/2008/layout/LinedList"/>
    <dgm:cxn modelId="{63B2A5FB-CB8E-E245-9DBF-8811B11655E0}" type="presParOf" srcId="{4424161B-A8EE-3041-ADB8-06EC8852F72A}" destId="{B0FC2F0D-CD3D-8243-BB33-BC2FB84D49E0}" srcOrd="1" destOrd="0" presId="urn:microsoft.com/office/officeart/2008/layout/LinedList"/>
    <dgm:cxn modelId="{CF15A425-9574-8A48-8247-1DA2ECEBC9E5}" type="presParOf" srcId="{A01892EB-2764-2941-873D-E4B47862122E}" destId="{893755E0-6851-CC47-AE7A-81EB3DEB3965}" srcOrd="4" destOrd="0" presId="urn:microsoft.com/office/officeart/2008/layout/LinedList"/>
    <dgm:cxn modelId="{3505663C-2ECA-3944-BB29-52456AA9F57D}" type="presParOf" srcId="{A01892EB-2764-2941-873D-E4B47862122E}" destId="{967A2D01-7FA9-634F-8CDE-30584502AD73}" srcOrd="5" destOrd="0" presId="urn:microsoft.com/office/officeart/2008/layout/LinedList"/>
    <dgm:cxn modelId="{2BBCB509-A7EE-5C46-830A-B61E3C4E216A}" type="presParOf" srcId="{967A2D01-7FA9-634F-8CDE-30584502AD73}" destId="{2411BEEB-E26D-0A4B-B035-8297D145348F}" srcOrd="0" destOrd="0" presId="urn:microsoft.com/office/officeart/2008/layout/LinedList"/>
    <dgm:cxn modelId="{291F1B65-E776-2146-9B62-82B7C4A90F70}" type="presParOf" srcId="{967A2D01-7FA9-634F-8CDE-30584502AD73}" destId="{3A102A12-CC11-F643-B57A-9C1B1A95A33B}" srcOrd="1" destOrd="0" presId="urn:microsoft.com/office/officeart/2008/layout/LinedList"/>
    <dgm:cxn modelId="{F879843E-DBE6-7343-B113-CEE382C6BC1D}" type="presParOf" srcId="{A01892EB-2764-2941-873D-E4B47862122E}" destId="{081BE56E-4019-B948-8883-49C65B738315}" srcOrd="6" destOrd="0" presId="urn:microsoft.com/office/officeart/2008/layout/LinedList"/>
    <dgm:cxn modelId="{A073F4B6-6EBC-8E4C-B829-798DF2132C1D}" type="presParOf" srcId="{A01892EB-2764-2941-873D-E4B47862122E}" destId="{7C136C3C-3E67-064A-8FEF-648C4CFA18DD}" srcOrd="7" destOrd="0" presId="urn:microsoft.com/office/officeart/2008/layout/LinedList"/>
    <dgm:cxn modelId="{5EE0D212-DF5B-B746-995C-CC29EDD4152C}" type="presParOf" srcId="{7C136C3C-3E67-064A-8FEF-648C4CFA18DD}" destId="{A9ECF13E-B1BD-4647-B57D-E24EE2875F0F}" srcOrd="0" destOrd="0" presId="urn:microsoft.com/office/officeart/2008/layout/LinedList"/>
    <dgm:cxn modelId="{35BC961A-DEAD-5846-9087-AFD9F3232A53}" type="presParOf" srcId="{7C136C3C-3E67-064A-8FEF-648C4CFA18DD}" destId="{44A00FAB-B923-A74D-8405-32A5563F9B25}" srcOrd="1" destOrd="0" presId="urn:microsoft.com/office/officeart/2008/layout/LinedList"/>
    <dgm:cxn modelId="{B06C578C-1F70-394A-BAC6-6E4164A0E236}" type="presParOf" srcId="{A01892EB-2764-2941-873D-E4B47862122E}" destId="{3B3E8B77-B845-A148-8F01-90DC33D4F8AC}" srcOrd="8" destOrd="0" presId="urn:microsoft.com/office/officeart/2008/layout/LinedList"/>
    <dgm:cxn modelId="{940265EE-E969-A644-B954-BE086A977DFE}" type="presParOf" srcId="{A01892EB-2764-2941-873D-E4B47862122E}" destId="{649B6AC3-7324-D14C-AA49-538C6564AE7C}" srcOrd="9" destOrd="0" presId="urn:microsoft.com/office/officeart/2008/layout/LinedList"/>
    <dgm:cxn modelId="{ADB759D9-2807-6448-8175-455BB4248FC7}" type="presParOf" srcId="{649B6AC3-7324-D14C-AA49-538C6564AE7C}" destId="{B2EC90AA-FDB7-314C-857E-BB3D38B23AE5}" srcOrd="0" destOrd="0" presId="urn:microsoft.com/office/officeart/2008/layout/LinedList"/>
    <dgm:cxn modelId="{78C414A5-3C4D-9943-A8E0-B0AB9E363EF8}" type="presParOf" srcId="{649B6AC3-7324-D14C-AA49-538C6564AE7C}" destId="{DB47321F-C47B-A44C-B2A6-8181FC45EDFF}" srcOrd="1" destOrd="0" presId="urn:microsoft.com/office/officeart/2008/layout/LinedList"/>
    <dgm:cxn modelId="{FF99DECA-D5C7-FF4E-BD64-3B9FCD512F53}" type="presParOf" srcId="{A01892EB-2764-2941-873D-E4B47862122E}" destId="{2CCA9D6C-78B7-0548-9711-BD16C8B17041}" srcOrd="10" destOrd="0" presId="urn:microsoft.com/office/officeart/2008/layout/LinedList"/>
    <dgm:cxn modelId="{25DE726A-7E24-7A43-A300-3738B9579AF4}" type="presParOf" srcId="{A01892EB-2764-2941-873D-E4B47862122E}" destId="{118C66C5-FBC9-EC4E-93C5-87EEEE39E196}" srcOrd="11" destOrd="0" presId="urn:microsoft.com/office/officeart/2008/layout/LinedList"/>
    <dgm:cxn modelId="{41556D6D-9911-3B41-B56B-FA3A9C9DADB0}" type="presParOf" srcId="{118C66C5-FBC9-EC4E-93C5-87EEEE39E196}" destId="{633B046C-793E-FD47-A84E-30E952CA13A6}" srcOrd="0" destOrd="0" presId="urn:microsoft.com/office/officeart/2008/layout/LinedList"/>
    <dgm:cxn modelId="{C7E8C0CD-E60F-8047-8CA2-FD7D607F6FF1}" type="presParOf" srcId="{118C66C5-FBC9-EC4E-93C5-87EEEE39E196}" destId="{088D08C5-79A1-EB45-850C-0AE13DDA1C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8132A6-6CE8-43F3-A067-BF2C986CAC0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C20B4BE-4C74-495C-86E3-515E3D7E5F16}">
      <dgm:prSet/>
      <dgm:spPr/>
      <dgm:t>
        <a:bodyPr/>
        <a:lstStyle/>
        <a:p>
          <a:r>
            <a:rPr lang="en-GB"/>
            <a:t>“The external environment is literally the big wide world in which organisations operate,” Capon, 2008, p.30. </a:t>
          </a:r>
          <a:endParaRPr lang="en-US"/>
        </a:p>
      </dgm:t>
    </dgm:pt>
    <dgm:pt modelId="{F1E158FA-9286-4371-AE33-525108662FB9}" type="parTrans" cxnId="{8936A0E7-BFF4-4078-B45E-18B060115113}">
      <dgm:prSet/>
      <dgm:spPr/>
      <dgm:t>
        <a:bodyPr/>
        <a:lstStyle/>
        <a:p>
          <a:endParaRPr lang="en-US"/>
        </a:p>
      </dgm:t>
    </dgm:pt>
    <dgm:pt modelId="{E976886A-1C9E-4990-A347-572BF29614FA}" type="sibTrans" cxnId="{8936A0E7-BFF4-4078-B45E-18B060115113}">
      <dgm:prSet/>
      <dgm:spPr/>
      <dgm:t>
        <a:bodyPr/>
        <a:lstStyle/>
        <a:p>
          <a:endParaRPr lang="en-US"/>
        </a:p>
      </dgm:t>
    </dgm:pt>
    <dgm:pt modelId="{387BCE14-E950-4DC6-98C2-BE5B7F3A5B1F}">
      <dgm:prSet/>
      <dgm:spPr/>
      <dgm:t>
        <a:bodyPr/>
        <a:lstStyle/>
        <a:p>
          <a:r>
            <a:rPr lang="en-GB"/>
            <a:t>Tucker and Sullivan (2013) recommend the STEEPLE model for conducting an external scan of a SD context; it is good way to capture the opportunities and threats of the SWOT analysis </a:t>
          </a:r>
          <a:endParaRPr lang="en-US"/>
        </a:p>
      </dgm:t>
    </dgm:pt>
    <dgm:pt modelId="{D8B0F64B-1536-42F1-B61C-7E5DF89FAA4D}" type="parTrans" cxnId="{93C13F8D-E8A7-4DD1-9234-F346509B67E6}">
      <dgm:prSet/>
      <dgm:spPr/>
      <dgm:t>
        <a:bodyPr/>
        <a:lstStyle/>
        <a:p>
          <a:endParaRPr lang="en-US"/>
        </a:p>
      </dgm:t>
    </dgm:pt>
    <dgm:pt modelId="{61431B73-2B27-4989-8671-0244D0103B17}" type="sibTrans" cxnId="{93C13F8D-E8A7-4DD1-9234-F346509B67E6}">
      <dgm:prSet/>
      <dgm:spPr/>
      <dgm:t>
        <a:bodyPr/>
        <a:lstStyle/>
        <a:p>
          <a:endParaRPr lang="en-US"/>
        </a:p>
      </dgm:t>
    </dgm:pt>
    <dgm:pt modelId="{330128E1-A22B-794C-9F98-DBAED9890156}" type="pres">
      <dgm:prSet presAssocID="{648132A6-6CE8-43F3-A067-BF2C986CAC08}" presName="hierChild1" presStyleCnt="0">
        <dgm:presLayoutVars>
          <dgm:chPref val="1"/>
          <dgm:dir/>
          <dgm:animOne val="branch"/>
          <dgm:animLvl val="lvl"/>
          <dgm:resizeHandles/>
        </dgm:presLayoutVars>
      </dgm:prSet>
      <dgm:spPr/>
    </dgm:pt>
    <dgm:pt modelId="{3D2A6022-DCC5-1A41-9B79-BB6D657112B8}" type="pres">
      <dgm:prSet presAssocID="{4C20B4BE-4C74-495C-86E3-515E3D7E5F16}" presName="hierRoot1" presStyleCnt="0"/>
      <dgm:spPr/>
    </dgm:pt>
    <dgm:pt modelId="{88BD9A38-CFCF-BB47-8422-DF13D98C9283}" type="pres">
      <dgm:prSet presAssocID="{4C20B4BE-4C74-495C-86E3-515E3D7E5F16}" presName="composite" presStyleCnt="0"/>
      <dgm:spPr/>
    </dgm:pt>
    <dgm:pt modelId="{AAB276DA-DE10-174F-B284-84240CBCBD49}" type="pres">
      <dgm:prSet presAssocID="{4C20B4BE-4C74-495C-86E3-515E3D7E5F16}" presName="background" presStyleLbl="node0" presStyleIdx="0" presStyleCnt="2"/>
      <dgm:spPr/>
    </dgm:pt>
    <dgm:pt modelId="{104C0186-8B16-7B40-9A05-2123D8110F5B}" type="pres">
      <dgm:prSet presAssocID="{4C20B4BE-4C74-495C-86E3-515E3D7E5F16}" presName="text" presStyleLbl="fgAcc0" presStyleIdx="0" presStyleCnt="2">
        <dgm:presLayoutVars>
          <dgm:chPref val="3"/>
        </dgm:presLayoutVars>
      </dgm:prSet>
      <dgm:spPr/>
    </dgm:pt>
    <dgm:pt modelId="{BC86D700-B83C-F347-9821-A670CD679D83}" type="pres">
      <dgm:prSet presAssocID="{4C20B4BE-4C74-495C-86E3-515E3D7E5F16}" presName="hierChild2" presStyleCnt="0"/>
      <dgm:spPr/>
    </dgm:pt>
    <dgm:pt modelId="{77D66F13-515D-C14B-BD6E-5421F27F1071}" type="pres">
      <dgm:prSet presAssocID="{387BCE14-E950-4DC6-98C2-BE5B7F3A5B1F}" presName="hierRoot1" presStyleCnt="0"/>
      <dgm:spPr/>
    </dgm:pt>
    <dgm:pt modelId="{F95CF6E3-5FE5-3943-A1DC-6D8968DDFE77}" type="pres">
      <dgm:prSet presAssocID="{387BCE14-E950-4DC6-98C2-BE5B7F3A5B1F}" presName="composite" presStyleCnt="0"/>
      <dgm:spPr/>
    </dgm:pt>
    <dgm:pt modelId="{6D98A1EC-C5A4-3E40-838E-552819B834E0}" type="pres">
      <dgm:prSet presAssocID="{387BCE14-E950-4DC6-98C2-BE5B7F3A5B1F}" presName="background" presStyleLbl="node0" presStyleIdx="1" presStyleCnt="2"/>
      <dgm:spPr/>
    </dgm:pt>
    <dgm:pt modelId="{39D2B198-B90E-2E42-9AA1-EB464EBBE3D9}" type="pres">
      <dgm:prSet presAssocID="{387BCE14-E950-4DC6-98C2-BE5B7F3A5B1F}" presName="text" presStyleLbl="fgAcc0" presStyleIdx="1" presStyleCnt="2">
        <dgm:presLayoutVars>
          <dgm:chPref val="3"/>
        </dgm:presLayoutVars>
      </dgm:prSet>
      <dgm:spPr/>
    </dgm:pt>
    <dgm:pt modelId="{E246E2C6-B03D-F845-9F50-5C88FA978674}" type="pres">
      <dgm:prSet presAssocID="{387BCE14-E950-4DC6-98C2-BE5B7F3A5B1F}" presName="hierChild2" presStyleCnt="0"/>
      <dgm:spPr/>
    </dgm:pt>
  </dgm:ptLst>
  <dgm:cxnLst>
    <dgm:cxn modelId="{F9FE5902-D95E-F644-97FA-86117D6FC0A8}" type="presOf" srcId="{648132A6-6CE8-43F3-A067-BF2C986CAC08}" destId="{330128E1-A22B-794C-9F98-DBAED9890156}" srcOrd="0" destOrd="0" presId="urn:microsoft.com/office/officeart/2005/8/layout/hierarchy1"/>
    <dgm:cxn modelId="{4D673729-E0DA-F743-AAF3-C877A41E9C4E}" type="presOf" srcId="{387BCE14-E950-4DC6-98C2-BE5B7F3A5B1F}" destId="{39D2B198-B90E-2E42-9AA1-EB464EBBE3D9}" srcOrd="0" destOrd="0" presId="urn:microsoft.com/office/officeart/2005/8/layout/hierarchy1"/>
    <dgm:cxn modelId="{8039DD89-DA8E-2C44-873F-AE551FF73B24}" type="presOf" srcId="{4C20B4BE-4C74-495C-86E3-515E3D7E5F16}" destId="{104C0186-8B16-7B40-9A05-2123D8110F5B}" srcOrd="0" destOrd="0" presId="urn:microsoft.com/office/officeart/2005/8/layout/hierarchy1"/>
    <dgm:cxn modelId="{93C13F8D-E8A7-4DD1-9234-F346509B67E6}" srcId="{648132A6-6CE8-43F3-A067-BF2C986CAC08}" destId="{387BCE14-E950-4DC6-98C2-BE5B7F3A5B1F}" srcOrd="1" destOrd="0" parTransId="{D8B0F64B-1536-42F1-B61C-7E5DF89FAA4D}" sibTransId="{61431B73-2B27-4989-8671-0244D0103B17}"/>
    <dgm:cxn modelId="{8936A0E7-BFF4-4078-B45E-18B060115113}" srcId="{648132A6-6CE8-43F3-A067-BF2C986CAC08}" destId="{4C20B4BE-4C74-495C-86E3-515E3D7E5F16}" srcOrd="0" destOrd="0" parTransId="{F1E158FA-9286-4371-AE33-525108662FB9}" sibTransId="{E976886A-1C9E-4990-A347-572BF29614FA}"/>
    <dgm:cxn modelId="{FBC4BAA1-2895-9646-9300-C01C3078F77B}" type="presParOf" srcId="{330128E1-A22B-794C-9F98-DBAED9890156}" destId="{3D2A6022-DCC5-1A41-9B79-BB6D657112B8}" srcOrd="0" destOrd="0" presId="urn:microsoft.com/office/officeart/2005/8/layout/hierarchy1"/>
    <dgm:cxn modelId="{29B686CE-4B42-A747-8DC6-C98E3D3DA3E4}" type="presParOf" srcId="{3D2A6022-DCC5-1A41-9B79-BB6D657112B8}" destId="{88BD9A38-CFCF-BB47-8422-DF13D98C9283}" srcOrd="0" destOrd="0" presId="urn:microsoft.com/office/officeart/2005/8/layout/hierarchy1"/>
    <dgm:cxn modelId="{A0BD5563-55C4-894C-9371-D49D84E8E671}" type="presParOf" srcId="{88BD9A38-CFCF-BB47-8422-DF13D98C9283}" destId="{AAB276DA-DE10-174F-B284-84240CBCBD49}" srcOrd="0" destOrd="0" presId="urn:microsoft.com/office/officeart/2005/8/layout/hierarchy1"/>
    <dgm:cxn modelId="{E613E741-09E6-1140-A97B-C8DC8F4754CE}" type="presParOf" srcId="{88BD9A38-CFCF-BB47-8422-DF13D98C9283}" destId="{104C0186-8B16-7B40-9A05-2123D8110F5B}" srcOrd="1" destOrd="0" presId="urn:microsoft.com/office/officeart/2005/8/layout/hierarchy1"/>
    <dgm:cxn modelId="{9FB85598-1517-2545-8F1D-FA958A516990}" type="presParOf" srcId="{3D2A6022-DCC5-1A41-9B79-BB6D657112B8}" destId="{BC86D700-B83C-F347-9821-A670CD679D83}" srcOrd="1" destOrd="0" presId="urn:microsoft.com/office/officeart/2005/8/layout/hierarchy1"/>
    <dgm:cxn modelId="{C0304A1A-3D71-5741-A81A-963177083ED8}" type="presParOf" srcId="{330128E1-A22B-794C-9F98-DBAED9890156}" destId="{77D66F13-515D-C14B-BD6E-5421F27F1071}" srcOrd="1" destOrd="0" presId="urn:microsoft.com/office/officeart/2005/8/layout/hierarchy1"/>
    <dgm:cxn modelId="{193692AE-C99E-C24C-BFA0-5D454FDC1DE0}" type="presParOf" srcId="{77D66F13-515D-C14B-BD6E-5421F27F1071}" destId="{F95CF6E3-5FE5-3943-A1DC-6D8968DDFE77}" srcOrd="0" destOrd="0" presId="urn:microsoft.com/office/officeart/2005/8/layout/hierarchy1"/>
    <dgm:cxn modelId="{2DA1FA0F-C44C-4442-9151-E8897C751596}" type="presParOf" srcId="{F95CF6E3-5FE5-3943-A1DC-6D8968DDFE77}" destId="{6D98A1EC-C5A4-3E40-838E-552819B834E0}" srcOrd="0" destOrd="0" presId="urn:microsoft.com/office/officeart/2005/8/layout/hierarchy1"/>
    <dgm:cxn modelId="{A0F1E710-80E3-5E48-A28F-5BD527EBEA25}" type="presParOf" srcId="{F95CF6E3-5FE5-3943-A1DC-6D8968DDFE77}" destId="{39D2B198-B90E-2E42-9AA1-EB464EBBE3D9}" srcOrd="1" destOrd="0" presId="urn:microsoft.com/office/officeart/2005/8/layout/hierarchy1"/>
    <dgm:cxn modelId="{EAC74F80-F54E-294D-8A77-7D5B3F08325B}" type="presParOf" srcId="{77D66F13-515D-C14B-BD6E-5421F27F1071}" destId="{E246E2C6-B03D-F845-9F50-5C88FA97867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C49D64-416F-4726-A216-9C822B7E99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AFBDF1-E4EE-4036-8A9A-4467F651F416}">
      <dgm:prSet/>
      <dgm:spPr/>
      <dgm:t>
        <a:bodyPr/>
        <a:lstStyle/>
        <a:p>
          <a:r>
            <a:rPr lang="en-GB" b="1"/>
            <a:t>Problems </a:t>
          </a:r>
          <a:endParaRPr lang="en-US"/>
        </a:p>
      </dgm:t>
    </dgm:pt>
    <dgm:pt modelId="{FE46CAFB-7F23-4561-AB68-9E8C585AFAD7}" type="parTrans" cxnId="{2273D80C-9581-4962-8310-9E891187C60F}">
      <dgm:prSet/>
      <dgm:spPr/>
      <dgm:t>
        <a:bodyPr/>
        <a:lstStyle/>
        <a:p>
          <a:endParaRPr lang="en-US"/>
        </a:p>
      </dgm:t>
    </dgm:pt>
    <dgm:pt modelId="{70CA3F50-F887-4A0C-9482-E250D7A67497}" type="sibTrans" cxnId="{2273D80C-9581-4962-8310-9E891187C60F}">
      <dgm:prSet/>
      <dgm:spPr/>
      <dgm:t>
        <a:bodyPr/>
        <a:lstStyle/>
        <a:p>
          <a:endParaRPr lang="en-US"/>
        </a:p>
      </dgm:t>
    </dgm:pt>
    <dgm:pt modelId="{9F02D6C4-92A8-40B3-87FF-294564444FA9}">
      <dgm:prSet/>
      <dgm:spPr/>
      <dgm:t>
        <a:bodyPr/>
        <a:lstStyle/>
        <a:p>
          <a:r>
            <a:rPr lang="en-GB" b="1"/>
            <a:t>Changes</a:t>
          </a:r>
          <a:endParaRPr lang="en-US"/>
        </a:p>
      </dgm:t>
    </dgm:pt>
    <dgm:pt modelId="{8857A227-2BDA-44BF-BCDD-CDA64728F4F0}" type="parTrans" cxnId="{A2B86501-ECFB-4306-916E-4DCB5E10955F}">
      <dgm:prSet/>
      <dgm:spPr/>
      <dgm:t>
        <a:bodyPr/>
        <a:lstStyle/>
        <a:p>
          <a:endParaRPr lang="en-US"/>
        </a:p>
      </dgm:t>
    </dgm:pt>
    <dgm:pt modelId="{745CA3B5-414B-47D2-B832-ACCD184BDDBC}" type="sibTrans" cxnId="{A2B86501-ECFB-4306-916E-4DCB5E10955F}">
      <dgm:prSet/>
      <dgm:spPr/>
      <dgm:t>
        <a:bodyPr/>
        <a:lstStyle/>
        <a:p>
          <a:endParaRPr lang="en-US"/>
        </a:p>
      </dgm:t>
    </dgm:pt>
    <dgm:pt modelId="{C385B4EA-C892-4D4B-B939-AAA6D74D6A8B}">
      <dgm:prSet/>
      <dgm:spPr/>
      <dgm:t>
        <a:bodyPr/>
        <a:lstStyle/>
        <a:p>
          <a:r>
            <a:rPr lang="en-GB" b="1"/>
            <a:t>Inventions </a:t>
          </a:r>
          <a:endParaRPr lang="en-US"/>
        </a:p>
      </dgm:t>
    </dgm:pt>
    <dgm:pt modelId="{3E0461A2-4258-46A0-9DD4-3C240C4BE69D}" type="parTrans" cxnId="{BE0624AE-217D-48E2-A432-1BBCC92A0EBE}">
      <dgm:prSet/>
      <dgm:spPr/>
      <dgm:t>
        <a:bodyPr/>
        <a:lstStyle/>
        <a:p>
          <a:endParaRPr lang="en-US"/>
        </a:p>
      </dgm:t>
    </dgm:pt>
    <dgm:pt modelId="{59F8C0CF-C1EC-4833-9FD8-20426F606A5F}" type="sibTrans" cxnId="{BE0624AE-217D-48E2-A432-1BBCC92A0EBE}">
      <dgm:prSet/>
      <dgm:spPr/>
      <dgm:t>
        <a:bodyPr/>
        <a:lstStyle/>
        <a:p>
          <a:endParaRPr lang="en-US"/>
        </a:p>
      </dgm:t>
    </dgm:pt>
    <dgm:pt modelId="{DB800AE0-425A-49B9-8D97-7DBA21EE9808}">
      <dgm:prSet/>
      <dgm:spPr/>
      <dgm:t>
        <a:bodyPr/>
        <a:lstStyle/>
        <a:p>
          <a:r>
            <a:rPr lang="en-GB" b="1"/>
            <a:t>Competition </a:t>
          </a:r>
          <a:endParaRPr lang="en-US"/>
        </a:p>
      </dgm:t>
    </dgm:pt>
    <dgm:pt modelId="{F537C308-AC9C-45E0-9B79-5CC9D0F38A73}" type="parTrans" cxnId="{BB174215-03BB-49E3-B6E4-504649B1E247}">
      <dgm:prSet/>
      <dgm:spPr/>
      <dgm:t>
        <a:bodyPr/>
        <a:lstStyle/>
        <a:p>
          <a:endParaRPr lang="en-US"/>
        </a:p>
      </dgm:t>
    </dgm:pt>
    <dgm:pt modelId="{98FA348D-2D3B-48AD-8BFD-E65C7B68F42B}" type="sibTrans" cxnId="{BB174215-03BB-49E3-B6E4-504649B1E247}">
      <dgm:prSet/>
      <dgm:spPr/>
      <dgm:t>
        <a:bodyPr/>
        <a:lstStyle/>
        <a:p>
          <a:endParaRPr lang="en-US"/>
        </a:p>
      </dgm:t>
    </dgm:pt>
    <dgm:pt modelId="{F98FDF20-2E21-4803-ADAF-865C75A115BF}">
      <dgm:prSet/>
      <dgm:spPr/>
      <dgm:t>
        <a:bodyPr/>
        <a:lstStyle/>
        <a:p>
          <a:r>
            <a:rPr lang="en-GB" b="1"/>
            <a:t>Technological advances </a:t>
          </a:r>
          <a:endParaRPr lang="en-US"/>
        </a:p>
      </dgm:t>
    </dgm:pt>
    <dgm:pt modelId="{CE1399A8-22DE-4D4C-BC08-1AC7C56C9EF4}" type="parTrans" cxnId="{6B57A629-9C17-4B38-9178-BE6896AE34C0}">
      <dgm:prSet/>
      <dgm:spPr/>
      <dgm:t>
        <a:bodyPr/>
        <a:lstStyle/>
        <a:p>
          <a:endParaRPr lang="en-US"/>
        </a:p>
      </dgm:t>
    </dgm:pt>
    <dgm:pt modelId="{C049EBE0-E8D4-4959-BE02-BF4D926ECAE2}" type="sibTrans" cxnId="{6B57A629-9C17-4B38-9178-BE6896AE34C0}">
      <dgm:prSet/>
      <dgm:spPr/>
      <dgm:t>
        <a:bodyPr/>
        <a:lstStyle/>
        <a:p>
          <a:endParaRPr lang="en-US"/>
        </a:p>
      </dgm:t>
    </dgm:pt>
    <dgm:pt modelId="{080F0682-B730-46CA-8986-70795F40D0D6}" type="pres">
      <dgm:prSet presAssocID="{38C49D64-416F-4726-A216-9C822B7E9947}" presName="root" presStyleCnt="0">
        <dgm:presLayoutVars>
          <dgm:dir/>
          <dgm:resizeHandles val="exact"/>
        </dgm:presLayoutVars>
      </dgm:prSet>
      <dgm:spPr/>
    </dgm:pt>
    <dgm:pt modelId="{A58D891A-B557-4666-8070-9EDA1C35C1CD}" type="pres">
      <dgm:prSet presAssocID="{D9AFBDF1-E4EE-4036-8A9A-4467F651F416}" presName="compNode" presStyleCnt="0"/>
      <dgm:spPr/>
    </dgm:pt>
    <dgm:pt modelId="{78611981-07EE-498A-A594-2A4FC5026D2E}" type="pres">
      <dgm:prSet presAssocID="{D9AFBDF1-E4EE-4036-8A9A-4467F651F416}" presName="bgRect" presStyleLbl="bgShp" presStyleIdx="0" presStyleCnt="5"/>
      <dgm:spPr/>
    </dgm:pt>
    <dgm:pt modelId="{0CBB9C23-65E0-4C85-B2F0-D48D23ADD6A9}" type="pres">
      <dgm:prSet presAssocID="{D9AFBDF1-E4EE-4036-8A9A-4467F651F41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edule Event Action"/>
        </a:ext>
      </dgm:extLst>
    </dgm:pt>
    <dgm:pt modelId="{549FF62C-0F32-4577-87B8-02B6655961E4}" type="pres">
      <dgm:prSet presAssocID="{D9AFBDF1-E4EE-4036-8A9A-4467F651F416}" presName="spaceRect" presStyleCnt="0"/>
      <dgm:spPr/>
    </dgm:pt>
    <dgm:pt modelId="{55CC91CE-4C04-4AD8-9E7C-33042157D6D3}" type="pres">
      <dgm:prSet presAssocID="{D9AFBDF1-E4EE-4036-8A9A-4467F651F416}" presName="parTx" presStyleLbl="revTx" presStyleIdx="0" presStyleCnt="5">
        <dgm:presLayoutVars>
          <dgm:chMax val="0"/>
          <dgm:chPref val="0"/>
        </dgm:presLayoutVars>
      </dgm:prSet>
      <dgm:spPr/>
    </dgm:pt>
    <dgm:pt modelId="{4853B9E7-4CB1-46FA-B769-DB7AB5958D6C}" type="pres">
      <dgm:prSet presAssocID="{70CA3F50-F887-4A0C-9482-E250D7A67497}" presName="sibTrans" presStyleCnt="0"/>
      <dgm:spPr/>
    </dgm:pt>
    <dgm:pt modelId="{3071E803-7992-4ACD-BC33-27A826369ACE}" type="pres">
      <dgm:prSet presAssocID="{9F02D6C4-92A8-40B3-87FF-294564444FA9}" presName="compNode" presStyleCnt="0"/>
      <dgm:spPr/>
    </dgm:pt>
    <dgm:pt modelId="{0B0FD2BD-11A8-4024-B54A-5539D1904047}" type="pres">
      <dgm:prSet presAssocID="{9F02D6C4-92A8-40B3-87FF-294564444FA9}" presName="bgRect" presStyleLbl="bgShp" presStyleIdx="1" presStyleCnt="5"/>
      <dgm:spPr/>
    </dgm:pt>
    <dgm:pt modelId="{8299C9BC-2605-4AFC-AA77-2D885A8EE3C9}" type="pres">
      <dgm:prSet presAssocID="{9F02D6C4-92A8-40B3-87FF-294564444FA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iguration Solid"/>
        </a:ext>
      </dgm:extLst>
    </dgm:pt>
    <dgm:pt modelId="{01FA172C-438B-4F05-BEBD-0BF3DDCDAFAF}" type="pres">
      <dgm:prSet presAssocID="{9F02D6C4-92A8-40B3-87FF-294564444FA9}" presName="spaceRect" presStyleCnt="0"/>
      <dgm:spPr/>
    </dgm:pt>
    <dgm:pt modelId="{52B35406-3F91-4503-8983-3DC459E1F336}" type="pres">
      <dgm:prSet presAssocID="{9F02D6C4-92A8-40B3-87FF-294564444FA9}" presName="parTx" presStyleLbl="revTx" presStyleIdx="1" presStyleCnt="5">
        <dgm:presLayoutVars>
          <dgm:chMax val="0"/>
          <dgm:chPref val="0"/>
        </dgm:presLayoutVars>
      </dgm:prSet>
      <dgm:spPr/>
    </dgm:pt>
    <dgm:pt modelId="{FB0A4AA4-BFE3-43A5-A956-690210D5576E}" type="pres">
      <dgm:prSet presAssocID="{745CA3B5-414B-47D2-B832-ACCD184BDDBC}" presName="sibTrans" presStyleCnt="0"/>
      <dgm:spPr/>
    </dgm:pt>
    <dgm:pt modelId="{D2EA1C85-34D8-4B11-B13D-BD057B5D6387}" type="pres">
      <dgm:prSet presAssocID="{C385B4EA-C892-4D4B-B939-AAA6D74D6A8B}" presName="compNode" presStyleCnt="0"/>
      <dgm:spPr/>
    </dgm:pt>
    <dgm:pt modelId="{08D1D228-25B0-451D-9F58-2E46284D8984}" type="pres">
      <dgm:prSet presAssocID="{C385B4EA-C892-4D4B-B939-AAA6D74D6A8B}" presName="bgRect" presStyleLbl="bgShp" presStyleIdx="2" presStyleCnt="5"/>
      <dgm:spPr/>
    </dgm:pt>
    <dgm:pt modelId="{A4792282-9BB4-47A6-BE82-EBB92A11E896}" type="pres">
      <dgm:prSet presAssocID="{C385B4EA-C892-4D4B-B939-AAA6D74D6A8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2318CBB-09D7-41D0-9521-C46C41799255}" type="pres">
      <dgm:prSet presAssocID="{C385B4EA-C892-4D4B-B939-AAA6D74D6A8B}" presName="spaceRect" presStyleCnt="0"/>
      <dgm:spPr/>
    </dgm:pt>
    <dgm:pt modelId="{AD368C5E-EB96-4F73-AC35-3320EC158A19}" type="pres">
      <dgm:prSet presAssocID="{C385B4EA-C892-4D4B-B939-AAA6D74D6A8B}" presName="parTx" presStyleLbl="revTx" presStyleIdx="2" presStyleCnt="5">
        <dgm:presLayoutVars>
          <dgm:chMax val="0"/>
          <dgm:chPref val="0"/>
        </dgm:presLayoutVars>
      </dgm:prSet>
      <dgm:spPr/>
    </dgm:pt>
    <dgm:pt modelId="{2CCCBB4E-B896-4857-A974-9FC0C203E43C}" type="pres">
      <dgm:prSet presAssocID="{59F8C0CF-C1EC-4833-9FD8-20426F606A5F}" presName="sibTrans" presStyleCnt="0"/>
      <dgm:spPr/>
    </dgm:pt>
    <dgm:pt modelId="{320C1DF5-AABC-4B5D-AD78-0C4486FD8585}" type="pres">
      <dgm:prSet presAssocID="{DB800AE0-425A-49B9-8D97-7DBA21EE9808}" presName="compNode" presStyleCnt="0"/>
      <dgm:spPr/>
    </dgm:pt>
    <dgm:pt modelId="{14095BE5-19B3-4AC7-9E32-D6F1A09D7362}" type="pres">
      <dgm:prSet presAssocID="{DB800AE0-425A-49B9-8D97-7DBA21EE9808}" presName="bgRect" presStyleLbl="bgShp" presStyleIdx="3" presStyleCnt="5"/>
      <dgm:spPr/>
    </dgm:pt>
    <dgm:pt modelId="{3C331F9D-C204-4A0B-A9F9-1EFEB24D0DD7}" type="pres">
      <dgm:prSet presAssocID="{DB800AE0-425A-49B9-8D97-7DBA21EE98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
        </a:ext>
      </dgm:extLst>
    </dgm:pt>
    <dgm:pt modelId="{A390C99D-9786-4CCD-A02F-DA49E28B55B0}" type="pres">
      <dgm:prSet presAssocID="{DB800AE0-425A-49B9-8D97-7DBA21EE9808}" presName="spaceRect" presStyleCnt="0"/>
      <dgm:spPr/>
    </dgm:pt>
    <dgm:pt modelId="{632B86F7-4933-4AA3-B01C-8F318E95C1BE}" type="pres">
      <dgm:prSet presAssocID="{DB800AE0-425A-49B9-8D97-7DBA21EE9808}" presName="parTx" presStyleLbl="revTx" presStyleIdx="3" presStyleCnt="5">
        <dgm:presLayoutVars>
          <dgm:chMax val="0"/>
          <dgm:chPref val="0"/>
        </dgm:presLayoutVars>
      </dgm:prSet>
      <dgm:spPr/>
    </dgm:pt>
    <dgm:pt modelId="{5512F3E7-69C5-4ED4-BA94-CE0C1D92C038}" type="pres">
      <dgm:prSet presAssocID="{98FA348D-2D3B-48AD-8BFD-E65C7B68F42B}" presName="sibTrans" presStyleCnt="0"/>
      <dgm:spPr/>
    </dgm:pt>
    <dgm:pt modelId="{08D154C9-EF34-421A-AF08-BD5246DA9CB1}" type="pres">
      <dgm:prSet presAssocID="{F98FDF20-2E21-4803-ADAF-865C75A115BF}" presName="compNode" presStyleCnt="0"/>
      <dgm:spPr/>
    </dgm:pt>
    <dgm:pt modelId="{F596AAE6-A2AA-41EA-82AD-C0E1BEF6A2BA}" type="pres">
      <dgm:prSet presAssocID="{F98FDF20-2E21-4803-ADAF-865C75A115BF}" presName="bgRect" presStyleLbl="bgShp" presStyleIdx="4" presStyleCnt="5"/>
      <dgm:spPr/>
    </dgm:pt>
    <dgm:pt modelId="{2B8757BE-0283-4525-A933-DC723A715E0B}" type="pres">
      <dgm:prSet presAssocID="{F98FDF20-2E21-4803-ADAF-865C75A115B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C1"/>
        </a:ext>
      </dgm:extLst>
    </dgm:pt>
    <dgm:pt modelId="{3F7EF209-E13F-4503-8636-3684AAFBC92F}" type="pres">
      <dgm:prSet presAssocID="{F98FDF20-2E21-4803-ADAF-865C75A115BF}" presName="spaceRect" presStyleCnt="0"/>
      <dgm:spPr/>
    </dgm:pt>
    <dgm:pt modelId="{C4A525E3-B8D6-429D-96F6-906268803E76}" type="pres">
      <dgm:prSet presAssocID="{F98FDF20-2E21-4803-ADAF-865C75A115BF}" presName="parTx" presStyleLbl="revTx" presStyleIdx="4" presStyleCnt="5">
        <dgm:presLayoutVars>
          <dgm:chMax val="0"/>
          <dgm:chPref val="0"/>
        </dgm:presLayoutVars>
      </dgm:prSet>
      <dgm:spPr/>
    </dgm:pt>
  </dgm:ptLst>
  <dgm:cxnLst>
    <dgm:cxn modelId="{A2B86501-ECFB-4306-916E-4DCB5E10955F}" srcId="{38C49D64-416F-4726-A216-9C822B7E9947}" destId="{9F02D6C4-92A8-40B3-87FF-294564444FA9}" srcOrd="1" destOrd="0" parTransId="{8857A227-2BDA-44BF-BCDD-CDA64728F4F0}" sibTransId="{745CA3B5-414B-47D2-B832-ACCD184BDDBC}"/>
    <dgm:cxn modelId="{2273D80C-9581-4962-8310-9E891187C60F}" srcId="{38C49D64-416F-4726-A216-9C822B7E9947}" destId="{D9AFBDF1-E4EE-4036-8A9A-4467F651F416}" srcOrd="0" destOrd="0" parTransId="{FE46CAFB-7F23-4561-AB68-9E8C585AFAD7}" sibTransId="{70CA3F50-F887-4A0C-9482-E250D7A67497}"/>
    <dgm:cxn modelId="{BB174215-03BB-49E3-B6E4-504649B1E247}" srcId="{38C49D64-416F-4726-A216-9C822B7E9947}" destId="{DB800AE0-425A-49B9-8D97-7DBA21EE9808}" srcOrd="3" destOrd="0" parTransId="{F537C308-AC9C-45E0-9B79-5CC9D0F38A73}" sibTransId="{98FA348D-2D3B-48AD-8BFD-E65C7B68F42B}"/>
    <dgm:cxn modelId="{03AFA521-17F2-4C27-9832-097CCCB998DE}" type="presOf" srcId="{F98FDF20-2E21-4803-ADAF-865C75A115BF}" destId="{C4A525E3-B8D6-429D-96F6-906268803E76}" srcOrd="0" destOrd="0" presId="urn:microsoft.com/office/officeart/2018/2/layout/IconVerticalSolidList"/>
    <dgm:cxn modelId="{6B57A629-9C17-4B38-9178-BE6896AE34C0}" srcId="{38C49D64-416F-4726-A216-9C822B7E9947}" destId="{F98FDF20-2E21-4803-ADAF-865C75A115BF}" srcOrd="4" destOrd="0" parTransId="{CE1399A8-22DE-4D4C-BC08-1AC7C56C9EF4}" sibTransId="{C049EBE0-E8D4-4959-BE02-BF4D926ECAE2}"/>
    <dgm:cxn modelId="{4C412847-2F5D-4CA3-9295-2F6CB664C0C9}" type="presOf" srcId="{C385B4EA-C892-4D4B-B939-AAA6D74D6A8B}" destId="{AD368C5E-EB96-4F73-AC35-3320EC158A19}" srcOrd="0" destOrd="0" presId="urn:microsoft.com/office/officeart/2018/2/layout/IconVerticalSolidList"/>
    <dgm:cxn modelId="{3C06245D-EE4C-48EF-A530-84C5D4181EE0}" type="presOf" srcId="{9F02D6C4-92A8-40B3-87FF-294564444FA9}" destId="{52B35406-3F91-4503-8983-3DC459E1F336}" srcOrd="0" destOrd="0" presId="urn:microsoft.com/office/officeart/2018/2/layout/IconVerticalSolidList"/>
    <dgm:cxn modelId="{BE0624AE-217D-48E2-A432-1BBCC92A0EBE}" srcId="{38C49D64-416F-4726-A216-9C822B7E9947}" destId="{C385B4EA-C892-4D4B-B939-AAA6D74D6A8B}" srcOrd="2" destOrd="0" parTransId="{3E0461A2-4258-46A0-9DD4-3C240C4BE69D}" sibTransId="{59F8C0CF-C1EC-4833-9FD8-20426F606A5F}"/>
    <dgm:cxn modelId="{28E864C4-3A43-44A5-94DF-FD84872A6BC2}" type="presOf" srcId="{D9AFBDF1-E4EE-4036-8A9A-4467F651F416}" destId="{55CC91CE-4C04-4AD8-9E7C-33042157D6D3}" srcOrd="0" destOrd="0" presId="urn:microsoft.com/office/officeart/2018/2/layout/IconVerticalSolidList"/>
    <dgm:cxn modelId="{DA6E6AD0-595F-49AB-847F-115C218B0D77}" type="presOf" srcId="{DB800AE0-425A-49B9-8D97-7DBA21EE9808}" destId="{632B86F7-4933-4AA3-B01C-8F318E95C1BE}" srcOrd="0" destOrd="0" presId="urn:microsoft.com/office/officeart/2018/2/layout/IconVerticalSolidList"/>
    <dgm:cxn modelId="{D37493D6-44B8-4836-9DB7-891DF508A550}" type="presOf" srcId="{38C49D64-416F-4726-A216-9C822B7E9947}" destId="{080F0682-B730-46CA-8986-70795F40D0D6}" srcOrd="0" destOrd="0" presId="urn:microsoft.com/office/officeart/2018/2/layout/IconVerticalSolidList"/>
    <dgm:cxn modelId="{E857889E-458F-41B1-8D42-EAE7401B7851}" type="presParOf" srcId="{080F0682-B730-46CA-8986-70795F40D0D6}" destId="{A58D891A-B557-4666-8070-9EDA1C35C1CD}" srcOrd="0" destOrd="0" presId="urn:microsoft.com/office/officeart/2018/2/layout/IconVerticalSolidList"/>
    <dgm:cxn modelId="{5E06C693-182D-48AE-8BFE-A306D44CBDAF}" type="presParOf" srcId="{A58D891A-B557-4666-8070-9EDA1C35C1CD}" destId="{78611981-07EE-498A-A594-2A4FC5026D2E}" srcOrd="0" destOrd="0" presId="urn:microsoft.com/office/officeart/2018/2/layout/IconVerticalSolidList"/>
    <dgm:cxn modelId="{C703B10B-DBFC-459B-9B4D-6756C1829521}" type="presParOf" srcId="{A58D891A-B557-4666-8070-9EDA1C35C1CD}" destId="{0CBB9C23-65E0-4C85-B2F0-D48D23ADD6A9}" srcOrd="1" destOrd="0" presId="urn:microsoft.com/office/officeart/2018/2/layout/IconVerticalSolidList"/>
    <dgm:cxn modelId="{BB03235E-437E-4D0F-8963-3600AFC9982F}" type="presParOf" srcId="{A58D891A-B557-4666-8070-9EDA1C35C1CD}" destId="{549FF62C-0F32-4577-87B8-02B6655961E4}" srcOrd="2" destOrd="0" presId="urn:microsoft.com/office/officeart/2018/2/layout/IconVerticalSolidList"/>
    <dgm:cxn modelId="{0717C0DA-B429-4DAB-BE43-9B169AB39892}" type="presParOf" srcId="{A58D891A-B557-4666-8070-9EDA1C35C1CD}" destId="{55CC91CE-4C04-4AD8-9E7C-33042157D6D3}" srcOrd="3" destOrd="0" presId="urn:microsoft.com/office/officeart/2018/2/layout/IconVerticalSolidList"/>
    <dgm:cxn modelId="{B96B7C41-C5F3-4C86-A18E-1D1D73C41E7C}" type="presParOf" srcId="{080F0682-B730-46CA-8986-70795F40D0D6}" destId="{4853B9E7-4CB1-46FA-B769-DB7AB5958D6C}" srcOrd="1" destOrd="0" presId="urn:microsoft.com/office/officeart/2018/2/layout/IconVerticalSolidList"/>
    <dgm:cxn modelId="{2373CFF7-8140-435A-8DD8-B8657DF24643}" type="presParOf" srcId="{080F0682-B730-46CA-8986-70795F40D0D6}" destId="{3071E803-7992-4ACD-BC33-27A826369ACE}" srcOrd="2" destOrd="0" presId="urn:microsoft.com/office/officeart/2018/2/layout/IconVerticalSolidList"/>
    <dgm:cxn modelId="{6D788849-B4DE-478C-BEAC-2612F42AD8A4}" type="presParOf" srcId="{3071E803-7992-4ACD-BC33-27A826369ACE}" destId="{0B0FD2BD-11A8-4024-B54A-5539D1904047}" srcOrd="0" destOrd="0" presId="urn:microsoft.com/office/officeart/2018/2/layout/IconVerticalSolidList"/>
    <dgm:cxn modelId="{F80F0AA3-A3CC-427E-849A-924DBC3755E2}" type="presParOf" srcId="{3071E803-7992-4ACD-BC33-27A826369ACE}" destId="{8299C9BC-2605-4AFC-AA77-2D885A8EE3C9}" srcOrd="1" destOrd="0" presId="urn:microsoft.com/office/officeart/2018/2/layout/IconVerticalSolidList"/>
    <dgm:cxn modelId="{B59726EE-995A-4F99-97ED-986F8D2DD437}" type="presParOf" srcId="{3071E803-7992-4ACD-BC33-27A826369ACE}" destId="{01FA172C-438B-4F05-BEBD-0BF3DDCDAFAF}" srcOrd="2" destOrd="0" presId="urn:microsoft.com/office/officeart/2018/2/layout/IconVerticalSolidList"/>
    <dgm:cxn modelId="{D105AB48-68E6-470B-8A02-6EBBABB2D71E}" type="presParOf" srcId="{3071E803-7992-4ACD-BC33-27A826369ACE}" destId="{52B35406-3F91-4503-8983-3DC459E1F336}" srcOrd="3" destOrd="0" presId="urn:microsoft.com/office/officeart/2018/2/layout/IconVerticalSolidList"/>
    <dgm:cxn modelId="{5DA43C50-7752-47DA-AF39-AE5C783839ED}" type="presParOf" srcId="{080F0682-B730-46CA-8986-70795F40D0D6}" destId="{FB0A4AA4-BFE3-43A5-A956-690210D5576E}" srcOrd="3" destOrd="0" presId="urn:microsoft.com/office/officeart/2018/2/layout/IconVerticalSolidList"/>
    <dgm:cxn modelId="{7D9DD86B-5F5A-477B-A631-6422D3B4B270}" type="presParOf" srcId="{080F0682-B730-46CA-8986-70795F40D0D6}" destId="{D2EA1C85-34D8-4B11-B13D-BD057B5D6387}" srcOrd="4" destOrd="0" presId="urn:microsoft.com/office/officeart/2018/2/layout/IconVerticalSolidList"/>
    <dgm:cxn modelId="{03F6A4A5-D538-4BD7-8E67-8E83A94F0DFA}" type="presParOf" srcId="{D2EA1C85-34D8-4B11-B13D-BD057B5D6387}" destId="{08D1D228-25B0-451D-9F58-2E46284D8984}" srcOrd="0" destOrd="0" presId="urn:microsoft.com/office/officeart/2018/2/layout/IconVerticalSolidList"/>
    <dgm:cxn modelId="{FCE71AF5-11C3-44EC-9217-C355729BFB67}" type="presParOf" srcId="{D2EA1C85-34D8-4B11-B13D-BD057B5D6387}" destId="{A4792282-9BB4-47A6-BE82-EBB92A11E896}" srcOrd="1" destOrd="0" presId="urn:microsoft.com/office/officeart/2018/2/layout/IconVerticalSolidList"/>
    <dgm:cxn modelId="{5BE5ACB1-8DA3-4FF2-9BCA-16980BBD63D8}" type="presParOf" srcId="{D2EA1C85-34D8-4B11-B13D-BD057B5D6387}" destId="{B2318CBB-09D7-41D0-9521-C46C41799255}" srcOrd="2" destOrd="0" presId="urn:microsoft.com/office/officeart/2018/2/layout/IconVerticalSolidList"/>
    <dgm:cxn modelId="{89B1D001-627F-49C2-80E5-B7CE3769361B}" type="presParOf" srcId="{D2EA1C85-34D8-4B11-B13D-BD057B5D6387}" destId="{AD368C5E-EB96-4F73-AC35-3320EC158A19}" srcOrd="3" destOrd="0" presId="urn:microsoft.com/office/officeart/2018/2/layout/IconVerticalSolidList"/>
    <dgm:cxn modelId="{AD5187E4-6108-4465-914B-1F7C5C847384}" type="presParOf" srcId="{080F0682-B730-46CA-8986-70795F40D0D6}" destId="{2CCCBB4E-B896-4857-A974-9FC0C203E43C}" srcOrd="5" destOrd="0" presId="urn:microsoft.com/office/officeart/2018/2/layout/IconVerticalSolidList"/>
    <dgm:cxn modelId="{CABEC15D-BA3C-4D08-9BE2-E4716ACAE4CE}" type="presParOf" srcId="{080F0682-B730-46CA-8986-70795F40D0D6}" destId="{320C1DF5-AABC-4B5D-AD78-0C4486FD8585}" srcOrd="6" destOrd="0" presId="urn:microsoft.com/office/officeart/2018/2/layout/IconVerticalSolidList"/>
    <dgm:cxn modelId="{A8F885EF-F751-4D14-9E91-BF8EB9DD80FE}" type="presParOf" srcId="{320C1DF5-AABC-4B5D-AD78-0C4486FD8585}" destId="{14095BE5-19B3-4AC7-9E32-D6F1A09D7362}" srcOrd="0" destOrd="0" presId="urn:microsoft.com/office/officeart/2018/2/layout/IconVerticalSolidList"/>
    <dgm:cxn modelId="{4C09DA1A-5BCB-41E7-B4D5-53B0DEFEE975}" type="presParOf" srcId="{320C1DF5-AABC-4B5D-AD78-0C4486FD8585}" destId="{3C331F9D-C204-4A0B-A9F9-1EFEB24D0DD7}" srcOrd="1" destOrd="0" presId="urn:microsoft.com/office/officeart/2018/2/layout/IconVerticalSolidList"/>
    <dgm:cxn modelId="{07EEB16C-9945-47F3-BD9D-10039409E093}" type="presParOf" srcId="{320C1DF5-AABC-4B5D-AD78-0C4486FD8585}" destId="{A390C99D-9786-4CCD-A02F-DA49E28B55B0}" srcOrd="2" destOrd="0" presId="urn:microsoft.com/office/officeart/2018/2/layout/IconVerticalSolidList"/>
    <dgm:cxn modelId="{CCD9074F-00B4-4140-B0D0-DF5A5C4AD35B}" type="presParOf" srcId="{320C1DF5-AABC-4B5D-AD78-0C4486FD8585}" destId="{632B86F7-4933-4AA3-B01C-8F318E95C1BE}" srcOrd="3" destOrd="0" presId="urn:microsoft.com/office/officeart/2018/2/layout/IconVerticalSolidList"/>
    <dgm:cxn modelId="{62975C47-85F5-4373-9AAD-3AA396F84E4D}" type="presParOf" srcId="{080F0682-B730-46CA-8986-70795F40D0D6}" destId="{5512F3E7-69C5-4ED4-BA94-CE0C1D92C038}" srcOrd="7" destOrd="0" presId="urn:microsoft.com/office/officeart/2018/2/layout/IconVerticalSolidList"/>
    <dgm:cxn modelId="{A85B1998-8A41-4581-BC87-322C9E4CCCA3}" type="presParOf" srcId="{080F0682-B730-46CA-8986-70795F40D0D6}" destId="{08D154C9-EF34-421A-AF08-BD5246DA9CB1}" srcOrd="8" destOrd="0" presId="urn:microsoft.com/office/officeart/2018/2/layout/IconVerticalSolidList"/>
    <dgm:cxn modelId="{A1F6AA16-C324-48A1-8910-4CE6DD4A3559}" type="presParOf" srcId="{08D154C9-EF34-421A-AF08-BD5246DA9CB1}" destId="{F596AAE6-A2AA-41EA-82AD-C0E1BEF6A2BA}" srcOrd="0" destOrd="0" presId="urn:microsoft.com/office/officeart/2018/2/layout/IconVerticalSolidList"/>
    <dgm:cxn modelId="{1F4CFFD4-9831-4417-97DC-0C009E1D3B55}" type="presParOf" srcId="{08D154C9-EF34-421A-AF08-BD5246DA9CB1}" destId="{2B8757BE-0283-4525-A933-DC723A715E0B}" srcOrd="1" destOrd="0" presId="urn:microsoft.com/office/officeart/2018/2/layout/IconVerticalSolidList"/>
    <dgm:cxn modelId="{3DA088F0-F1C8-4C14-90EA-D5B1E2185030}" type="presParOf" srcId="{08D154C9-EF34-421A-AF08-BD5246DA9CB1}" destId="{3F7EF209-E13F-4503-8636-3684AAFBC92F}" srcOrd="2" destOrd="0" presId="urn:microsoft.com/office/officeart/2018/2/layout/IconVerticalSolidList"/>
    <dgm:cxn modelId="{4A588772-B25C-43CD-BF89-3F2478EE3F69}" type="presParOf" srcId="{08D154C9-EF34-421A-AF08-BD5246DA9CB1}" destId="{C4A525E3-B8D6-429D-96F6-906268803E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A64BC9-0D5F-4332-B40A-2F555929982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4CF6A6-F22B-4F79-B06D-427723BAF636}">
      <dgm:prSet/>
      <dgm:spPr/>
      <dgm:t>
        <a:bodyPr/>
        <a:lstStyle/>
        <a:p>
          <a:r>
            <a:rPr lang="en-GB"/>
            <a:t>Several sub processes can be distinguished: </a:t>
          </a:r>
          <a:endParaRPr lang="en-US"/>
        </a:p>
      </dgm:t>
    </dgm:pt>
    <dgm:pt modelId="{628AE096-599B-4072-BF6B-C44BE1571E5C}" type="parTrans" cxnId="{31AB880A-5CED-4E73-BAA0-DEA759D2AB2A}">
      <dgm:prSet/>
      <dgm:spPr/>
      <dgm:t>
        <a:bodyPr/>
        <a:lstStyle/>
        <a:p>
          <a:endParaRPr lang="en-US"/>
        </a:p>
      </dgm:t>
    </dgm:pt>
    <dgm:pt modelId="{BBDB8653-6B50-473E-B334-57726132424E}" type="sibTrans" cxnId="{31AB880A-5CED-4E73-BAA0-DEA759D2AB2A}">
      <dgm:prSet/>
      <dgm:spPr/>
      <dgm:t>
        <a:bodyPr/>
        <a:lstStyle/>
        <a:p>
          <a:endParaRPr lang="en-US"/>
        </a:p>
      </dgm:t>
    </dgm:pt>
    <dgm:pt modelId="{43A68B52-C938-4857-84C0-F29DE1B2A37B}">
      <dgm:prSet/>
      <dgm:spPr/>
      <dgm:t>
        <a:bodyPr/>
        <a:lstStyle/>
        <a:p>
          <a:r>
            <a:rPr lang="en-GB" b="1"/>
            <a:t>The Creative process</a:t>
          </a:r>
          <a:r>
            <a:rPr lang="en-GB"/>
            <a:t>: different frameworks have been applied e.g. Long and McMullan (1984), Wallas (1926). </a:t>
          </a:r>
          <a:endParaRPr lang="en-US"/>
        </a:p>
      </dgm:t>
    </dgm:pt>
    <dgm:pt modelId="{DDF79DE7-DA9C-4220-A6C1-15E7AF866234}" type="parTrans" cxnId="{8AEA0505-4A9C-450F-BD5F-D298C055631F}">
      <dgm:prSet/>
      <dgm:spPr/>
      <dgm:t>
        <a:bodyPr/>
        <a:lstStyle/>
        <a:p>
          <a:endParaRPr lang="en-US"/>
        </a:p>
      </dgm:t>
    </dgm:pt>
    <dgm:pt modelId="{22411CA2-756F-4561-9C0E-72EBC66C77A6}" type="sibTrans" cxnId="{8AEA0505-4A9C-450F-BD5F-D298C055631F}">
      <dgm:prSet/>
      <dgm:spPr/>
      <dgm:t>
        <a:bodyPr/>
        <a:lstStyle/>
        <a:p>
          <a:endParaRPr lang="en-US"/>
        </a:p>
      </dgm:t>
    </dgm:pt>
    <dgm:pt modelId="{D3E126CA-1F4F-420B-B197-E267A883BB71}">
      <dgm:prSet/>
      <dgm:spPr/>
      <dgm:t>
        <a:bodyPr/>
        <a:lstStyle/>
        <a:p>
          <a:r>
            <a:rPr lang="en-GB" b="1"/>
            <a:t>The Information Search</a:t>
          </a:r>
          <a:r>
            <a:rPr lang="en-GB"/>
            <a:t>: different approaches (e.g. proactive, reactive), drivers (e.g. environmental jolts), and differing intensities. </a:t>
          </a:r>
          <a:endParaRPr lang="en-US"/>
        </a:p>
      </dgm:t>
    </dgm:pt>
    <dgm:pt modelId="{FB67AA2B-E1A8-48B5-AF9B-527E75EDABCA}" type="parTrans" cxnId="{04EC319E-39E6-4922-89A2-DBD07EFBE7EA}">
      <dgm:prSet/>
      <dgm:spPr/>
      <dgm:t>
        <a:bodyPr/>
        <a:lstStyle/>
        <a:p>
          <a:endParaRPr lang="en-US"/>
        </a:p>
      </dgm:t>
    </dgm:pt>
    <dgm:pt modelId="{97608FBC-FBEB-48D6-A14D-743DE8C2C8BA}" type="sibTrans" cxnId="{04EC319E-39E6-4922-89A2-DBD07EFBE7EA}">
      <dgm:prSet/>
      <dgm:spPr/>
      <dgm:t>
        <a:bodyPr/>
        <a:lstStyle/>
        <a:p>
          <a:endParaRPr lang="en-US"/>
        </a:p>
      </dgm:t>
    </dgm:pt>
    <dgm:pt modelId="{3F826ECB-F46C-4228-9C18-61890AE06C7E}">
      <dgm:prSet/>
      <dgm:spPr/>
      <dgm:t>
        <a:bodyPr/>
        <a:lstStyle/>
        <a:p>
          <a:r>
            <a:rPr lang="en-GB" b="1"/>
            <a:t>Cognitive processes</a:t>
          </a:r>
          <a:r>
            <a:rPr lang="en-GB"/>
            <a:t>: heuristics, problem solving, decision making, making judgements, evaluation. </a:t>
          </a:r>
          <a:endParaRPr lang="en-US"/>
        </a:p>
      </dgm:t>
    </dgm:pt>
    <dgm:pt modelId="{E2E6C096-F4FA-4290-A25E-966C371E8CD6}" type="parTrans" cxnId="{84AF19F8-6010-4490-9EF3-3C760ABC3BFC}">
      <dgm:prSet/>
      <dgm:spPr/>
      <dgm:t>
        <a:bodyPr/>
        <a:lstStyle/>
        <a:p>
          <a:endParaRPr lang="en-US"/>
        </a:p>
      </dgm:t>
    </dgm:pt>
    <dgm:pt modelId="{F233E9CD-C02A-40C4-BF68-4E57A203FBEF}" type="sibTrans" cxnId="{84AF19F8-6010-4490-9EF3-3C760ABC3BFC}">
      <dgm:prSet/>
      <dgm:spPr/>
      <dgm:t>
        <a:bodyPr/>
        <a:lstStyle/>
        <a:p>
          <a:endParaRPr lang="en-US"/>
        </a:p>
      </dgm:t>
    </dgm:pt>
    <dgm:pt modelId="{FE2B8987-EE0D-406D-89AB-DD624D266F97}">
      <dgm:prSet/>
      <dgm:spPr/>
      <dgm:t>
        <a:bodyPr/>
        <a:lstStyle/>
        <a:p>
          <a:r>
            <a:rPr lang="en-GB" b="1"/>
            <a:t>Learning processes</a:t>
          </a:r>
          <a:r>
            <a:rPr lang="en-GB"/>
            <a:t>: using new information to modify ideas. </a:t>
          </a:r>
          <a:endParaRPr lang="en-US"/>
        </a:p>
      </dgm:t>
    </dgm:pt>
    <dgm:pt modelId="{CAB7906E-6BB5-4DD0-8D2C-538E8A77692A}" type="parTrans" cxnId="{4B5767C9-9844-42B1-858A-3B2C0017C12F}">
      <dgm:prSet/>
      <dgm:spPr/>
      <dgm:t>
        <a:bodyPr/>
        <a:lstStyle/>
        <a:p>
          <a:endParaRPr lang="en-US"/>
        </a:p>
      </dgm:t>
    </dgm:pt>
    <dgm:pt modelId="{D3A29E58-8622-4543-83FA-921F466486DE}" type="sibTrans" cxnId="{4B5767C9-9844-42B1-858A-3B2C0017C12F}">
      <dgm:prSet/>
      <dgm:spPr/>
      <dgm:t>
        <a:bodyPr/>
        <a:lstStyle/>
        <a:p>
          <a:endParaRPr lang="en-US"/>
        </a:p>
      </dgm:t>
    </dgm:pt>
    <dgm:pt modelId="{381F7490-2D7D-4FC4-82DE-3FDBA3A79DD1}" type="pres">
      <dgm:prSet presAssocID="{9AA64BC9-0D5F-4332-B40A-2F5559299826}" presName="root" presStyleCnt="0">
        <dgm:presLayoutVars>
          <dgm:dir/>
          <dgm:resizeHandles val="exact"/>
        </dgm:presLayoutVars>
      </dgm:prSet>
      <dgm:spPr/>
    </dgm:pt>
    <dgm:pt modelId="{5C060C75-D6EE-4A84-8A56-D250DCA097C0}" type="pres">
      <dgm:prSet presAssocID="{4F4CF6A6-F22B-4F79-B06D-427723BAF636}" presName="compNode" presStyleCnt="0"/>
      <dgm:spPr/>
    </dgm:pt>
    <dgm:pt modelId="{2464FD18-51DE-4536-90A9-98F44083DBF7}" type="pres">
      <dgm:prSet presAssocID="{4F4CF6A6-F22B-4F79-B06D-427723BAF636}" presName="bgRect" presStyleLbl="bgShp" presStyleIdx="0" presStyleCnt="5"/>
      <dgm:spPr/>
    </dgm:pt>
    <dgm:pt modelId="{8F8F9114-0968-4EAE-8F83-C80266535B92}" type="pres">
      <dgm:prSet presAssocID="{4F4CF6A6-F22B-4F79-B06D-427723BAF6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57BD1D59-3FC1-4F8E-B021-C4A3B9622849}" type="pres">
      <dgm:prSet presAssocID="{4F4CF6A6-F22B-4F79-B06D-427723BAF636}" presName="spaceRect" presStyleCnt="0"/>
      <dgm:spPr/>
    </dgm:pt>
    <dgm:pt modelId="{CFE7981C-5A06-45D3-85E7-90E5CE2917E0}" type="pres">
      <dgm:prSet presAssocID="{4F4CF6A6-F22B-4F79-B06D-427723BAF636}" presName="parTx" presStyleLbl="revTx" presStyleIdx="0" presStyleCnt="5">
        <dgm:presLayoutVars>
          <dgm:chMax val="0"/>
          <dgm:chPref val="0"/>
        </dgm:presLayoutVars>
      </dgm:prSet>
      <dgm:spPr/>
    </dgm:pt>
    <dgm:pt modelId="{305498AE-0060-4534-A8F5-95B76CD7CF6B}" type="pres">
      <dgm:prSet presAssocID="{BBDB8653-6B50-473E-B334-57726132424E}" presName="sibTrans" presStyleCnt="0"/>
      <dgm:spPr/>
    </dgm:pt>
    <dgm:pt modelId="{5960B82F-C7C0-4BF4-9B32-A1DC4AF9C2E0}" type="pres">
      <dgm:prSet presAssocID="{43A68B52-C938-4857-84C0-F29DE1B2A37B}" presName="compNode" presStyleCnt="0"/>
      <dgm:spPr/>
    </dgm:pt>
    <dgm:pt modelId="{01754569-7AC7-4C7F-8C43-6BAB26751BCC}" type="pres">
      <dgm:prSet presAssocID="{43A68B52-C938-4857-84C0-F29DE1B2A37B}" presName="bgRect" presStyleLbl="bgShp" presStyleIdx="1" presStyleCnt="5"/>
      <dgm:spPr/>
    </dgm:pt>
    <dgm:pt modelId="{D3835D4B-DE8A-4583-9996-21118B2D443C}" type="pres">
      <dgm:prSet presAssocID="{43A68B52-C938-4857-84C0-F29DE1B2A37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8FDCBA4E-B513-4830-9527-3A3873D8A42B}" type="pres">
      <dgm:prSet presAssocID="{43A68B52-C938-4857-84C0-F29DE1B2A37B}" presName="spaceRect" presStyleCnt="0"/>
      <dgm:spPr/>
    </dgm:pt>
    <dgm:pt modelId="{0D3AA51F-9600-4895-B199-B935B252E40B}" type="pres">
      <dgm:prSet presAssocID="{43A68B52-C938-4857-84C0-F29DE1B2A37B}" presName="parTx" presStyleLbl="revTx" presStyleIdx="1" presStyleCnt="5">
        <dgm:presLayoutVars>
          <dgm:chMax val="0"/>
          <dgm:chPref val="0"/>
        </dgm:presLayoutVars>
      </dgm:prSet>
      <dgm:spPr/>
    </dgm:pt>
    <dgm:pt modelId="{27F01036-F859-4365-89BC-C544CD0381BB}" type="pres">
      <dgm:prSet presAssocID="{22411CA2-756F-4561-9C0E-72EBC66C77A6}" presName="sibTrans" presStyleCnt="0"/>
      <dgm:spPr/>
    </dgm:pt>
    <dgm:pt modelId="{310D8AE1-A0FA-4E50-B07A-60B92C9DCCDE}" type="pres">
      <dgm:prSet presAssocID="{D3E126CA-1F4F-420B-B197-E267A883BB71}" presName="compNode" presStyleCnt="0"/>
      <dgm:spPr/>
    </dgm:pt>
    <dgm:pt modelId="{FEB3E6A2-342A-45A9-83DA-9A24110F29B7}" type="pres">
      <dgm:prSet presAssocID="{D3E126CA-1F4F-420B-B197-E267A883BB71}" presName="bgRect" presStyleLbl="bgShp" presStyleIdx="2" presStyleCnt="5"/>
      <dgm:spPr/>
    </dgm:pt>
    <dgm:pt modelId="{ACF362AA-738F-46C3-9458-4A5840B9CF2B}" type="pres">
      <dgm:prSet presAssocID="{D3E126CA-1F4F-420B-B197-E267A883BB7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C637C2E4-A4D8-416C-B664-FF52DB1AF648}" type="pres">
      <dgm:prSet presAssocID="{D3E126CA-1F4F-420B-B197-E267A883BB71}" presName="spaceRect" presStyleCnt="0"/>
      <dgm:spPr/>
    </dgm:pt>
    <dgm:pt modelId="{FF2B9FE7-CF43-40B1-81ED-A37EE95DDE4D}" type="pres">
      <dgm:prSet presAssocID="{D3E126CA-1F4F-420B-B197-E267A883BB71}" presName="parTx" presStyleLbl="revTx" presStyleIdx="2" presStyleCnt="5">
        <dgm:presLayoutVars>
          <dgm:chMax val="0"/>
          <dgm:chPref val="0"/>
        </dgm:presLayoutVars>
      </dgm:prSet>
      <dgm:spPr/>
    </dgm:pt>
    <dgm:pt modelId="{3707F908-0FFD-47E5-8280-E832DE22F76F}" type="pres">
      <dgm:prSet presAssocID="{97608FBC-FBEB-48D6-A14D-743DE8C2C8BA}" presName="sibTrans" presStyleCnt="0"/>
      <dgm:spPr/>
    </dgm:pt>
    <dgm:pt modelId="{7FFCA3F5-7E34-4CFB-BE3B-3B6E38436C13}" type="pres">
      <dgm:prSet presAssocID="{3F826ECB-F46C-4228-9C18-61890AE06C7E}" presName="compNode" presStyleCnt="0"/>
      <dgm:spPr/>
    </dgm:pt>
    <dgm:pt modelId="{8783DA5C-F5A0-41ED-A757-75C3578084F9}" type="pres">
      <dgm:prSet presAssocID="{3F826ECB-F46C-4228-9C18-61890AE06C7E}" presName="bgRect" presStyleLbl="bgShp" presStyleIdx="3" presStyleCnt="5"/>
      <dgm:spPr/>
    </dgm:pt>
    <dgm:pt modelId="{96734D12-E71A-4E82-BF1D-58FD305994C6}" type="pres">
      <dgm:prSet presAssocID="{3F826ECB-F46C-4228-9C18-61890AE06C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10E4495-B2BD-40E8-9798-94A3CCCACF6A}" type="pres">
      <dgm:prSet presAssocID="{3F826ECB-F46C-4228-9C18-61890AE06C7E}" presName="spaceRect" presStyleCnt="0"/>
      <dgm:spPr/>
    </dgm:pt>
    <dgm:pt modelId="{EBB9E118-CA41-45D9-9152-208EDA18D5DA}" type="pres">
      <dgm:prSet presAssocID="{3F826ECB-F46C-4228-9C18-61890AE06C7E}" presName="parTx" presStyleLbl="revTx" presStyleIdx="3" presStyleCnt="5">
        <dgm:presLayoutVars>
          <dgm:chMax val="0"/>
          <dgm:chPref val="0"/>
        </dgm:presLayoutVars>
      </dgm:prSet>
      <dgm:spPr/>
    </dgm:pt>
    <dgm:pt modelId="{B0100FF4-CB15-4CC3-9A73-372DFC2C052F}" type="pres">
      <dgm:prSet presAssocID="{F233E9CD-C02A-40C4-BF68-4E57A203FBEF}" presName="sibTrans" presStyleCnt="0"/>
      <dgm:spPr/>
    </dgm:pt>
    <dgm:pt modelId="{F14D4D3B-F13F-4139-8FBB-B8DF92203389}" type="pres">
      <dgm:prSet presAssocID="{FE2B8987-EE0D-406D-89AB-DD624D266F97}" presName="compNode" presStyleCnt="0"/>
      <dgm:spPr/>
    </dgm:pt>
    <dgm:pt modelId="{3FB3697B-872F-4FAC-A6BA-F64C4784DE86}" type="pres">
      <dgm:prSet presAssocID="{FE2B8987-EE0D-406D-89AB-DD624D266F97}" presName="bgRect" presStyleLbl="bgShp" presStyleIdx="4" presStyleCnt="5"/>
      <dgm:spPr/>
    </dgm:pt>
    <dgm:pt modelId="{7054C933-F035-4F03-A1FD-A32A4F916411}" type="pres">
      <dgm:prSet presAssocID="{FE2B8987-EE0D-406D-89AB-DD624D266F9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A354EA2D-FB7D-406A-BB12-17F8EF98BF87}" type="pres">
      <dgm:prSet presAssocID="{FE2B8987-EE0D-406D-89AB-DD624D266F97}" presName="spaceRect" presStyleCnt="0"/>
      <dgm:spPr/>
    </dgm:pt>
    <dgm:pt modelId="{3D3E1711-99AB-43D1-805C-98EF1A04CF3C}" type="pres">
      <dgm:prSet presAssocID="{FE2B8987-EE0D-406D-89AB-DD624D266F97}" presName="parTx" presStyleLbl="revTx" presStyleIdx="4" presStyleCnt="5">
        <dgm:presLayoutVars>
          <dgm:chMax val="0"/>
          <dgm:chPref val="0"/>
        </dgm:presLayoutVars>
      </dgm:prSet>
      <dgm:spPr/>
    </dgm:pt>
  </dgm:ptLst>
  <dgm:cxnLst>
    <dgm:cxn modelId="{8AEA0505-4A9C-450F-BD5F-D298C055631F}" srcId="{9AA64BC9-0D5F-4332-B40A-2F5559299826}" destId="{43A68B52-C938-4857-84C0-F29DE1B2A37B}" srcOrd="1" destOrd="0" parTransId="{DDF79DE7-DA9C-4220-A6C1-15E7AF866234}" sibTransId="{22411CA2-756F-4561-9C0E-72EBC66C77A6}"/>
    <dgm:cxn modelId="{31AB880A-5CED-4E73-BAA0-DEA759D2AB2A}" srcId="{9AA64BC9-0D5F-4332-B40A-2F5559299826}" destId="{4F4CF6A6-F22B-4F79-B06D-427723BAF636}" srcOrd="0" destOrd="0" parTransId="{628AE096-599B-4072-BF6B-C44BE1571E5C}" sibTransId="{BBDB8653-6B50-473E-B334-57726132424E}"/>
    <dgm:cxn modelId="{49516417-CE6D-4EE2-A5B9-40CF6E9BABD7}" type="presOf" srcId="{3F826ECB-F46C-4228-9C18-61890AE06C7E}" destId="{EBB9E118-CA41-45D9-9152-208EDA18D5DA}" srcOrd="0" destOrd="0" presId="urn:microsoft.com/office/officeart/2018/2/layout/IconVerticalSolidList"/>
    <dgm:cxn modelId="{124CA91C-A882-4925-9177-DF805EDB20ED}" type="presOf" srcId="{9AA64BC9-0D5F-4332-B40A-2F5559299826}" destId="{381F7490-2D7D-4FC4-82DE-3FDBA3A79DD1}" srcOrd="0" destOrd="0" presId="urn:microsoft.com/office/officeart/2018/2/layout/IconVerticalSolidList"/>
    <dgm:cxn modelId="{63DE1A3F-0268-4100-93A9-13016CEDCCCB}" type="presOf" srcId="{D3E126CA-1F4F-420B-B197-E267A883BB71}" destId="{FF2B9FE7-CF43-40B1-81ED-A37EE95DDE4D}" srcOrd="0" destOrd="0" presId="urn:microsoft.com/office/officeart/2018/2/layout/IconVerticalSolidList"/>
    <dgm:cxn modelId="{96CC814D-013D-4D11-AB09-CFFDED5DBC12}" type="presOf" srcId="{FE2B8987-EE0D-406D-89AB-DD624D266F97}" destId="{3D3E1711-99AB-43D1-805C-98EF1A04CF3C}" srcOrd="0" destOrd="0" presId="urn:microsoft.com/office/officeart/2018/2/layout/IconVerticalSolidList"/>
    <dgm:cxn modelId="{04EC319E-39E6-4922-89A2-DBD07EFBE7EA}" srcId="{9AA64BC9-0D5F-4332-B40A-2F5559299826}" destId="{D3E126CA-1F4F-420B-B197-E267A883BB71}" srcOrd="2" destOrd="0" parTransId="{FB67AA2B-E1A8-48B5-AF9B-527E75EDABCA}" sibTransId="{97608FBC-FBEB-48D6-A14D-743DE8C2C8BA}"/>
    <dgm:cxn modelId="{4B5767C9-9844-42B1-858A-3B2C0017C12F}" srcId="{9AA64BC9-0D5F-4332-B40A-2F5559299826}" destId="{FE2B8987-EE0D-406D-89AB-DD624D266F97}" srcOrd="4" destOrd="0" parTransId="{CAB7906E-6BB5-4DD0-8D2C-538E8A77692A}" sibTransId="{D3A29E58-8622-4543-83FA-921F466486DE}"/>
    <dgm:cxn modelId="{915148CA-CEFD-481E-B61B-7824CE32F129}" type="presOf" srcId="{43A68B52-C938-4857-84C0-F29DE1B2A37B}" destId="{0D3AA51F-9600-4895-B199-B935B252E40B}" srcOrd="0" destOrd="0" presId="urn:microsoft.com/office/officeart/2018/2/layout/IconVerticalSolidList"/>
    <dgm:cxn modelId="{3A1D39E2-06F0-4C7C-978A-4CDAA69DC52A}" type="presOf" srcId="{4F4CF6A6-F22B-4F79-B06D-427723BAF636}" destId="{CFE7981C-5A06-45D3-85E7-90E5CE2917E0}" srcOrd="0" destOrd="0" presId="urn:microsoft.com/office/officeart/2018/2/layout/IconVerticalSolidList"/>
    <dgm:cxn modelId="{84AF19F8-6010-4490-9EF3-3C760ABC3BFC}" srcId="{9AA64BC9-0D5F-4332-B40A-2F5559299826}" destId="{3F826ECB-F46C-4228-9C18-61890AE06C7E}" srcOrd="3" destOrd="0" parTransId="{E2E6C096-F4FA-4290-A25E-966C371E8CD6}" sibTransId="{F233E9CD-C02A-40C4-BF68-4E57A203FBEF}"/>
    <dgm:cxn modelId="{9D897152-665B-469B-AABA-8CE915DC634A}" type="presParOf" srcId="{381F7490-2D7D-4FC4-82DE-3FDBA3A79DD1}" destId="{5C060C75-D6EE-4A84-8A56-D250DCA097C0}" srcOrd="0" destOrd="0" presId="urn:microsoft.com/office/officeart/2018/2/layout/IconVerticalSolidList"/>
    <dgm:cxn modelId="{7DAF2316-FCB3-4579-B32E-96FDC0ED0A6D}" type="presParOf" srcId="{5C060C75-D6EE-4A84-8A56-D250DCA097C0}" destId="{2464FD18-51DE-4536-90A9-98F44083DBF7}" srcOrd="0" destOrd="0" presId="urn:microsoft.com/office/officeart/2018/2/layout/IconVerticalSolidList"/>
    <dgm:cxn modelId="{DBDB1155-1D31-445F-B0B4-015212F2403E}" type="presParOf" srcId="{5C060C75-D6EE-4A84-8A56-D250DCA097C0}" destId="{8F8F9114-0968-4EAE-8F83-C80266535B92}" srcOrd="1" destOrd="0" presId="urn:microsoft.com/office/officeart/2018/2/layout/IconVerticalSolidList"/>
    <dgm:cxn modelId="{147EA957-A3FF-49B8-B30A-A336223314F6}" type="presParOf" srcId="{5C060C75-D6EE-4A84-8A56-D250DCA097C0}" destId="{57BD1D59-3FC1-4F8E-B021-C4A3B9622849}" srcOrd="2" destOrd="0" presId="urn:microsoft.com/office/officeart/2018/2/layout/IconVerticalSolidList"/>
    <dgm:cxn modelId="{7296E2F1-5643-495C-B7E0-06ECF9BE66FC}" type="presParOf" srcId="{5C060C75-D6EE-4A84-8A56-D250DCA097C0}" destId="{CFE7981C-5A06-45D3-85E7-90E5CE2917E0}" srcOrd="3" destOrd="0" presId="urn:microsoft.com/office/officeart/2018/2/layout/IconVerticalSolidList"/>
    <dgm:cxn modelId="{F6388D38-1F9F-4BE8-A269-644A64F4FE62}" type="presParOf" srcId="{381F7490-2D7D-4FC4-82DE-3FDBA3A79DD1}" destId="{305498AE-0060-4534-A8F5-95B76CD7CF6B}" srcOrd="1" destOrd="0" presId="urn:microsoft.com/office/officeart/2018/2/layout/IconVerticalSolidList"/>
    <dgm:cxn modelId="{11A286AB-8491-4676-AAD8-31037E9B0DC8}" type="presParOf" srcId="{381F7490-2D7D-4FC4-82DE-3FDBA3A79DD1}" destId="{5960B82F-C7C0-4BF4-9B32-A1DC4AF9C2E0}" srcOrd="2" destOrd="0" presId="urn:microsoft.com/office/officeart/2018/2/layout/IconVerticalSolidList"/>
    <dgm:cxn modelId="{F5F540A9-17B8-4FD8-BDB7-3757FC1309AF}" type="presParOf" srcId="{5960B82F-C7C0-4BF4-9B32-A1DC4AF9C2E0}" destId="{01754569-7AC7-4C7F-8C43-6BAB26751BCC}" srcOrd="0" destOrd="0" presId="urn:microsoft.com/office/officeart/2018/2/layout/IconVerticalSolidList"/>
    <dgm:cxn modelId="{2794D7B5-306A-43DA-AB79-A37DDA57268C}" type="presParOf" srcId="{5960B82F-C7C0-4BF4-9B32-A1DC4AF9C2E0}" destId="{D3835D4B-DE8A-4583-9996-21118B2D443C}" srcOrd="1" destOrd="0" presId="urn:microsoft.com/office/officeart/2018/2/layout/IconVerticalSolidList"/>
    <dgm:cxn modelId="{F25B5AA2-1E66-426C-8FF5-CA8550D8BA77}" type="presParOf" srcId="{5960B82F-C7C0-4BF4-9B32-A1DC4AF9C2E0}" destId="{8FDCBA4E-B513-4830-9527-3A3873D8A42B}" srcOrd="2" destOrd="0" presId="urn:microsoft.com/office/officeart/2018/2/layout/IconVerticalSolidList"/>
    <dgm:cxn modelId="{1E7D072A-C808-4431-ABB2-804132173FAF}" type="presParOf" srcId="{5960B82F-C7C0-4BF4-9B32-A1DC4AF9C2E0}" destId="{0D3AA51F-9600-4895-B199-B935B252E40B}" srcOrd="3" destOrd="0" presId="urn:microsoft.com/office/officeart/2018/2/layout/IconVerticalSolidList"/>
    <dgm:cxn modelId="{AD26E77A-70FF-4124-835A-B4A16BD4C8B6}" type="presParOf" srcId="{381F7490-2D7D-4FC4-82DE-3FDBA3A79DD1}" destId="{27F01036-F859-4365-89BC-C544CD0381BB}" srcOrd="3" destOrd="0" presId="urn:microsoft.com/office/officeart/2018/2/layout/IconVerticalSolidList"/>
    <dgm:cxn modelId="{53E8D4C0-3CED-40E0-811B-6D5E8FB7D851}" type="presParOf" srcId="{381F7490-2D7D-4FC4-82DE-3FDBA3A79DD1}" destId="{310D8AE1-A0FA-4E50-B07A-60B92C9DCCDE}" srcOrd="4" destOrd="0" presId="urn:microsoft.com/office/officeart/2018/2/layout/IconVerticalSolidList"/>
    <dgm:cxn modelId="{B1055196-91C5-4EF2-8DC8-0714603D49E0}" type="presParOf" srcId="{310D8AE1-A0FA-4E50-B07A-60B92C9DCCDE}" destId="{FEB3E6A2-342A-45A9-83DA-9A24110F29B7}" srcOrd="0" destOrd="0" presId="urn:microsoft.com/office/officeart/2018/2/layout/IconVerticalSolidList"/>
    <dgm:cxn modelId="{04360BDB-AA8E-4025-975A-4782599C8FCF}" type="presParOf" srcId="{310D8AE1-A0FA-4E50-B07A-60B92C9DCCDE}" destId="{ACF362AA-738F-46C3-9458-4A5840B9CF2B}" srcOrd="1" destOrd="0" presId="urn:microsoft.com/office/officeart/2018/2/layout/IconVerticalSolidList"/>
    <dgm:cxn modelId="{00BC4184-38C2-4F23-9033-F2C428DF845F}" type="presParOf" srcId="{310D8AE1-A0FA-4E50-B07A-60B92C9DCCDE}" destId="{C637C2E4-A4D8-416C-B664-FF52DB1AF648}" srcOrd="2" destOrd="0" presId="urn:microsoft.com/office/officeart/2018/2/layout/IconVerticalSolidList"/>
    <dgm:cxn modelId="{BCDBC7C9-D590-4D21-93EC-98AA68D16FA5}" type="presParOf" srcId="{310D8AE1-A0FA-4E50-B07A-60B92C9DCCDE}" destId="{FF2B9FE7-CF43-40B1-81ED-A37EE95DDE4D}" srcOrd="3" destOrd="0" presId="urn:microsoft.com/office/officeart/2018/2/layout/IconVerticalSolidList"/>
    <dgm:cxn modelId="{5BED3088-FD11-40FC-97A4-9EE092337A67}" type="presParOf" srcId="{381F7490-2D7D-4FC4-82DE-3FDBA3A79DD1}" destId="{3707F908-0FFD-47E5-8280-E832DE22F76F}" srcOrd="5" destOrd="0" presId="urn:microsoft.com/office/officeart/2018/2/layout/IconVerticalSolidList"/>
    <dgm:cxn modelId="{DA4AD03C-54B4-40B3-B312-E5487AF81265}" type="presParOf" srcId="{381F7490-2D7D-4FC4-82DE-3FDBA3A79DD1}" destId="{7FFCA3F5-7E34-4CFB-BE3B-3B6E38436C13}" srcOrd="6" destOrd="0" presId="urn:microsoft.com/office/officeart/2018/2/layout/IconVerticalSolidList"/>
    <dgm:cxn modelId="{A1189C65-3552-4C9D-A686-43959C0F73C8}" type="presParOf" srcId="{7FFCA3F5-7E34-4CFB-BE3B-3B6E38436C13}" destId="{8783DA5C-F5A0-41ED-A757-75C3578084F9}" srcOrd="0" destOrd="0" presId="urn:microsoft.com/office/officeart/2018/2/layout/IconVerticalSolidList"/>
    <dgm:cxn modelId="{0DD6CB3D-4C78-4B2C-8866-6E5D95A4F598}" type="presParOf" srcId="{7FFCA3F5-7E34-4CFB-BE3B-3B6E38436C13}" destId="{96734D12-E71A-4E82-BF1D-58FD305994C6}" srcOrd="1" destOrd="0" presId="urn:microsoft.com/office/officeart/2018/2/layout/IconVerticalSolidList"/>
    <dgm:cxn modelId="{348B9C73-4ECC-4CE5-B813-2F9C817B7197}" type="presParOf" srcId="{7FFCA3F5-7E34-4CFB-BE3B-3B6E38436C13}" destId="{410E4495-B2BD-40E8-9798-94A3CCCACF6A}" srcOrd="2" destOrd="0" presId="urn:microsoft.com/office/officeart/2018/2/layout/IconVerticalSolidList"/>
    <dgm:cxn modelId="{695631E8-C92E-4A37-863E-249A00E4E7BA}" type="presParOf" srcId="{7FFCA3F5-7E34-4CFB-BE3B-3B6E38436C13}" destId="{EBB9E118-CA41-45D9-9152-208EDA18D5DA}" srcOrd="3" destOrd="0" presId="urn:microsoft.com/office/officeart/2018/2/layout/IconVerticalSolidList"/>
    <dgm:cxn modelId="{73DDD5A6-1663-46AD-8A15-8D551157FD7E}" type="presParOf" srcId="{381F7490-2D7D-4FC4-82DE-3FDBA3A79DD1}" destId="{B0100FF4-CB15-4CC3-9A73-372DFC2C052F}" srcOrd="7" destOrd="0" presId="urn:microsoft.com/office/officeart/2018/2/layout/IconVerticalSolidList"/>
    <dgm:cxn modelId="{3CA9CD7B-B557-4F6C-834F-F2E650203088}" type="presParOf" srcId="{381F7490-2D7D-4FC4-82DE-3FDBA3A79DD1}" destId="{F14D4D3B-F13F-4139-8FBB-B8DF92203389}" srcOrd="8" destOrd="0" presId="urn:microsoft.com/office/officeart/2018/2/layout/IconVerticalSolidList"/>
    <dgm:cxn modelId="{ED13A7BD-6403-4EAE-95E1-8E3A905CF3AD}" type="presParOf" srcId="{F14D4D3B-F13F-4139-8FBB-B8DF92203389}" destId="{3FB3697B-872F-4FAC-A6BA-F64C4784DE86}" srcOrd="0" destOrd="0" presId="urn:microsoft.com/office/officeart/2018/2/layout/IconVerticalSolidList"/>
    <dgm:cxn modelId="{2DF8B6E0-0B01-4975-BAB3-488B4A0ADB94}" type="presParOf" srcId="{F14D4D3B-F13F-4139-8FBB-B8DF92203389}" destId="{7054C933-F035-4F03-A1FD-A32A4F916411}" srcOrd="1" destOrd="0" presId="urn:microsoft.com/office/officeart/2018/2/layout/IconVerticalSolidList"/>
    <dgm:cxn modelId="{8E722102-FC9C-4885-802A-A17CD572F7C0}" type="presParOf" srcId="{F14D4D3B-F13F-4139-8FBB-B8DF92203389}" destId="{A354EA2D-FB7D-406A-BB12-17F8EF98BF87}" srcOrd="2" destOrd="0" presId="urn:microsoft.com/office/officeart/2018/2/layout/IconVerticalSolidList"/>
    <dgm:cxn modelId="{D76D7DE3-4B41-48D1-827B-E078BDBE6C5B}" type="presParOf" srcId="{F14D4D3B-F13F-4139-8FBB-B8DF92203389}" destId="{3D3E1711-99AB-43D1-805C-98EF1A04CF3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5A88617-EFB0-4B4E-B216-E47B563105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B7FA2A8-7085-4165-B6AC-0147F44B38E0}">
      <dgm:prSet/>
      <dgm:spPr/>
      <dgm:t>
        <a:bodyPr/>
        <a:lstStyle/>
        <a:p>
          <a:r>
            <a:rPr lang="en-GB"/>
            <a:t>A logic of thinking, discovered through scientific research, used by expert entrepreneurs to build successful ventures. </a:t>
          </a:r>
          <a:endParaRPr lang="en-US"/>
        </a:p>
      </dgm:t>
    </dgm:pt>
    <dgm:pt modelId="{B1B77D55-DA13-4A71-8D26-CE914B213E82}" type="parTrans" cxnId="{6520FF1A-AAFB-4256-A100-908F46720549}">
      <dgm:prSet/>
      <dgm:spPr/>
      <dgm:t>
        <a:bodyPr/>
        <a:lstStyle/>
        <a:p>
          <a:endParaRPr lang="en-US"/>
        </a:p>
      </dgm:t>
    </dgm:pt>
    <dgm:pt modelId="{FC124D7B-6D26-4B02-841D-A9D2BCB0C0B5}" type="sibTrans" cxnId="{6520FF1A-AAFB-4256-A100-908F46720549}">
      <dgm:prSet/>
      <dgm:spPr/>
      <dgm:t>
        <a:bodyPr/>
        <a:lstStyle/>
        <a:p>
          <a:endParaRPr lang="en-US"/>
        </a:p>
      </dgm:t>
    </dgm:pt>
    <dgm:pt modelId="{82AE55AE-76D6-4DAE-9E68-586DAC693899}">
      <dgm:prSet/>
      <dgm:spPr/>
      <dgm:t>
        <a:bodyPr/>
        <a:lstStyle/>
        <a:p>
          <a:r>
            <a:rPr lang="en-GB"/>
            <a:t>Based on Sara Saravathy’s study of 27 expert entrepreneurs. </a:t>
          </a:r>
          <a:endParaRPr lang="en-US"/>
        </a:p>
      </dgm:t>
    </dgm:pt>
    <dgm:pt modelId="{9B1DBA8F-487E-459E-8A36-4C62609187DC}" type="parTrans" cxnId="{999D520E-89B7-4521-8EEB-79377D82F6F0}">
      <dgm:prSet/>
      <dgm:spPr/>
      <dgm:t>
        <a:bodyPr/>
        <a:lstStyle/>
        <a:p>
          <a:endParaRPr lang="en-US"/>
        </a:p>
      </dgm:t>
    </dgm:pt>
    <dgm:pt modelId="{6FB8D074-051E-4F8D-B4E1-91FC57670FBC}" type="sibTrans" cxnId="{999D520E-89B7-4521-8EEB-79377D82F6F0}">
      <dgm:prSet/>
      <dgm:spPr/>
      <dgm:t>
        <a:bodyPr/>
        <a:lstStyle/>
        <a:p>
          <a:endParaRPr lang="en-US"/>
        </a:p>
      </dgm:t>
    </dgm:pt>
    <dgm:pt modelId="{C0519CD5-9D4C-4BFD-9138-46663CEA6D4A}">
      <dgm:prSet/>
      <dgm:spPr/>
      <dgm:t>
        <a:bodyPr/>
        <a:lstStyle/>
        <a:p>
          <a:r>
            <a:rPr lang="en-GB"/>
            <a:t>For more information visit: www.effectuation.org</a:t>
          </a:r>
          <a:endParaRPr lang="en-US"/>
        </a:p>
      </dgm:t>
    </dgm:pt>
    <dgm:pt modelId="{0773013A-CF14-4FF7-8E6D-B5EE9113552D}" type="parTrans" cxnId="{DE19B228-0BA3-47DD-82F0-60F03360EA41}">
      <dgm:prSet/>
      <dgm:spPr/>
      <dgm:t>
        <a:bodyPr/>
        <a:lstStyle/>
        <a:p>
          <a:endParaRPr lang="en-US"/>
        </a:p>
      </dgm:t>
    </dgm:pt>
    <dgm:pt modelId="{8F16570A-F78C-4DAF-81D5-9200E501075A}" type="sibTrans" cxnId="{DE19B228-0BA3-47DD-82F0-60F03360EA41}">
      <dgm:prSet/>
      <dgm:spPr/>
      <dgm:t>
        <a:bodyPr/>
        <a:lstStyle/>
        <a:p>
          <a:endParaRPr lang="en-US"/>
        </a:p>
      </dgm:t>
    </dgm:pt>
    <dgm:pt modelId="{8D5B6A98-D02B-324D-960C-34BB4C457299}" type="pres">
      <dgm:prSet presAssocID="{05A88617-EFB0-4B4E-B216-E47B56310502}" presName="vert0" presStyleCnt="0">
        <dgm:presLayoutVars>
          <dgm:dir/>
          <dgm:animOne val="branch"/>
          <dgm:animLvl val="lvl"/>
        </dgm:presLayoutVars>
      </dgm:prSet>
      <dgm:spPr/>
    </dgm:pt>
    <dgm:pt modelId="{3233FBEB-EF69-EF42-A32B-AAE25C113691}" type="pres">
      <dgm:prSet presAssocID="{7B7FA2A8-7085-4165-B6AC-0147F44B38E0}" presName="thickLine" presStyleLbl="alignNode1" presStyleIdx="0" presStyleCnt="3"/>
      <dgm:spPr/>
    </dgm:pt>
    <dgm:pt modelId="{9747B385-EA99-A54C-A409-F01DBCCF0BE3}" type="pres">
      <dgm:prSet presAssocID="{7B7FA2A8-7085-4165-B6AC-0147F44B38E0}" presName="horz1" presStyleCnt="0"/>
      <dgm:spPr/>
    </dgm:pt>
    <dgm:pt modelId="{15B476B8-6556-F74A-96AE-957AD39998B9}" type="pres">
      <dgm:prSet presAssocID="{7B7FA2A8-7085-4165-B6AC-0147F44B38E0}" presName="tx1" presStyleLbl="revTx" presStyleIdx="0" presStyleCnt="3"/>
      <dgm:spPr/>
    </dgm:pt>
    <dgm:pt modelId="{0D95FD4D-9B65-594C-8980-4287F403D02B}" type="pres">
      <dgm:prSet presAssocID="{7B7FA2A8-7085-4165-B6AC-0147F44B38E0}" presName="vert1" presStyleCnt="0"/>
      <dgm:spPr/>
    </dgm:pt>
    <dgm:pt modelId="{9EEDC910-9C26-3147-9636-0F94A43E1519}" type="pres">
      <dgm:prSet presAssocID="{82AE55AE-76D6-4DAE-9E68-586DAC693899}" presName="thickLine" presStyleLbl="alignNode1" presStyleIdx="1" presStyleCnt="3"/>
      <dgm:spPr/>
    </dgm:pt>
    <dgm:pt modelId="{1EDC0A39-6B3B-944F-8167-CB4AE1257487}" type="pres">
      <dgm:prSet presAssocID="{82AE55AE-76D6-4DAE-9E68-586DAC693899}" presName="horz1" presStyleCnt="0"/>
      <dgm:spPr/>
    </dgm:pt>
    <dgm:pt modelId="{8443B766-7196-4940-BB47-1792374FF90E}" type="pres">
      <dgm:prSet presAssocID="{82AE55AE-76D6-4DAE-9E68-586DAC693899}" presName="tx1" presStyleLbl="revTx" presStyleIdx="1" presStyleCnt="3"/>
      <dgm:spPr/>
    </dgm:pt>
    <dgm:pt modelId="{E4176468-849D-4B42-A36C-53799262AE0A}" type="pres">
      <dgm:prSet presAssocID="{82AE55AE-76D6-4DAE-9E68-586DAC693899}" presName="vert1" presStyleCnt="0"/>
      <dgm:spPr/>
    </dgm:pt>
    <dgm:pt modelId="{EDA59B73-6129-914E-B71E-EF3F1868B0A7}" type="pres">
      <dgm:prSet presAssocID="{C0519CD5-9D4C-4BFD-9138-46663CEA6D4A}" presName="thickLine" presStyleLbl="alignNode1" presStyleIdx="2" presStyleCnt="3"/>
      <dgm:spPr/>
    </dgm:pt>
    <dgm:pt modelId="{70A0EE21-63AB-9B44-BA18-2E1785826665}" type="pres">
      <dgm:prSet presAssocID="{C0519CD5-9D4C-4BFD-9138-46663CEA6D4A}" presName="horz1" presStyleCnt="0"/>
      <dgm:spPr/>
    </dgm:pt>
    <dgm:pt modelId="{49D505FD-B91B-7F48-8D28-EF2B14C0CBDC}" type="pres">
      <dgm:prSet presAssocID="{C0519CD5-9D4C-4BFD-9138-46663CEA6D4A}" presName="tx1" presStyleLbl="revTx" presStyleIdx="2" presStyleCnt="3"/>
      <dgm:spPr/>
    </dgm:pt>
    <dgm:pt modelId="{FA0DE00E-20D3-CE4B-AD25-FC6E4E2AA673}" type="pres">
      <dgm:prSet presAssocID="{C0519CD5-9D4C-4BFD-9138-46663CEA6D4A}" presName="vert1" presStyleCnt="0"/>
      <dgm:spPr/>
    </dgm:pt>
  </dgm:ptLst>
  <dgm:cxnLst>
    <dgm:cxn modelId="{999D520E-89B7-4521-8EEB-79377D82F6F0}" srcId="{05A88617-EFB0-4B4E-B216-E47B56310502}" destId="{82AE55AE-76D6-4DAE-9E68-586DAC693899}" srcOrd="1" destOrd="0" parTransId="{9B1DBA8F-487E-459E-8A36-4C62609187DC}" sibTransId="{6FB8D074-051E-4F8D-B4E1-91FC57670FBC}"/>
    <dgm:cxn modelId="{6520FF1A-AAFB-4256-A100-908F46720549}" srcId="{05A88617-EFB0-4B4E-B216-E47B56310502}" destId="{7B7FA2A8-7085-4165-B6AC-0147F44B38E0}" srcOrd="0" destOrd="0" parTransId="{B1B77D55-DA13-4A71-8D26-CE914B213E82}" sibTransId="{FC124D7B-6D26-4B02-841D-A9D2BCB0C0B5}"/>
    <dgm:cxn modelId="{DE19B228-0BA3-47DD-82F0-60F03360EA41}" srcId="{05A88617-EFB0-4B4E-B216-E47B56310502}" destId="{C0519CD5-9D4C-4BFD-9138-46663CEA6D4A}" srcOrd="2" destOrd="0" parTransId="{0773013A-CF14-4FF7-8E6D-B5EE9113552D}" sibTransId="{8F16570A-F78C-4DAF-81D5-9200E501075A}"/>
    <dgm:cxn modelId="{EBE14E57-C741-9F4D-AF8E-EA413475B2CE}" type="presOf" srcId="{05A88617-EFB0-4B4E-B216-E47B56310502}" destId="{8D5B6A98-D02B-324D-960C-34BB4C457299}" srcOrd="0" destOrd="0" presId="urn:microsoft.com/office/officeart/2008/layout/LinedList"/>
    <dgm:cxn modelId="{EA3F2F78-0700-7E44-ACAA-DDA5DCEB0C4A}" type="presOf" srcId="{C0519CD5-9D4C-4BFD-9138-46663CEA6D4A}" destId="{49D505FD-B91B-7F48-8D28-EF2B14C0CBDC}" srcOrd="0" destOrd="0" presId="urn:microsoft.com/office/officeart/2008/layout/LinedList"/>
    <dgm:cxn modelId="{FC78BFCA-59B4-6748-8632-0A0AC8D6378B}" type="presOf" srcId="{7B7FA2A8-7085-4165-B6AC-0147F44B38E0}" destId="{15B476B8-6556-F74A-96AE-957AD39998B9}" srcOrd="0" destOrd="0" presId="urn:microsoft.com/office/officeart/2008/layout/LinedList"/>
    <dgm:cxn modelId="{402F14E6-85FB-184C-AFA2-91E263484844}" type="presOf" srcId="{82AE55AE-76D6-4DAE-9E68-586DAC693899}" destId="{8443B766-7196-4940-BB47-1792374FF90E}" srcOrd="0" destOrd="0" presId="urn:microsoft.com/office/officeart/2008/layout/LinedList"/>
    <dgm:cxn modelId="{BAB59422-123C-C94A-86A5-D064554BE30D}" type="presParOf" srcId="{8D5B6A98-D02B-324D-960C-34BB4C457299}" destId="{3233FBEB-EF69-EF42-A32B-AAE25C113691}" srcOrd="0" destOrd="0" presId="urn:microsoft.com/office/officeart/2008/layout/LinedList"/>
    <dgm:cxn modelId="{2BDCFFC3-E4A0-4246-822A-1C0D6761D6E7}" type="presParOf" srcId="{8D5B6A98-D02B-324D-960C-34BB4C457299}" destId="{9747B385-EA99-A54C-A409-F01DBCCF0BE3}" srcOrd="1" destOrd="0" presId="urn:microsoft.com/office/officeart/2008/layout/LinedList"/>
    <dgm:cxn modelId="{82F0D039-D60E-8546-8039-174C59327CA8}" type="presParOf" srcId="{9747B385-EA99-A54C-A409-F01DBCCF0BE3}" destId="{15B476B8-6556-F74A-96AE-957AD39998B9}" srcOrd="0" destOrd="0" presId="urn:microsoft.com/office/officeart/2008/layout/LinedList"/>
    <dgm:cxn modelId="{84F6D514-7D1F-8D49-B08C-B85CAC1358AB}" type="presParOf" srcId="{9747B385-EA99-A54C-A409-F01DBCCF0BE3}" destId="{0D95FD4D-9B65-594C-8980-4287F403D02B}" srcOrd="1" destOrd="0" presId="urn:microsoft.com/office/officeart/2008/layout/LinedList"/>
    <dgm:cxn modelId="{EE617C1B-1C24-D74E-980C-A41FE766E95B}" type="presParOf" srcId="{8D5B6A98-D02B-324D-960C-34BB4C457299}" destId="{9EEDC910-9C26-3147-9636-0F94A43E1519}" srcOrd="2" destOrd="0" presId="urn:microsoft.com/office/officeart/2008/layout/LinedList"/>
    <dgm:cxn modelId="{062586A4-8911-7245-9341-E8F02C750526}" type="presParOf" srcId="{8D5B6A98-D02B-324D-960C-34BB4C457299}" destId="{1EDC0A39-6B3B-944F-8167-CB4AE1257487}" srcOrd="3" destOrd="0" presId="urn:microsoft.com/office/officeart/2008/layout/LinedList"/>
    <dgm:cxn modelId="{44233306-90CE-BD48-8529-97C6E6FA084F}" type="presParOf" srcId="{1EDC0A39-6B3B-944F-8167-CB4AE1257487}" destId="{8443B766-7196-4940-BB47-1792374FF90E}" srcOrd="0" destOrd="0" presId="urn:microsoft.com/office/officeart/2008/layout/LinedList"/>
    <dgm:cxn modelId="{3A15B043-D9EB-B947-BEA4-0713A25D265C}" type="presParOf" srcId="{1EDC0A39-6B3B-944F-8167-CB4AE1257487}" destId="{E4176468-849D-4B42-A36C-53799262AE0A}" srcOrd="1" destOrd="0" presId="urn:microsoft.com/office/officeart/2008/layout/LinedList"/>
    <dgm:cxn modelId="{50B3A32C-7376-3A4A-ABC3-E608D8478647}" type="presParOf" srcId="{8D5B6A98-D02B-324D-960C-34BB4C457299}" destId="{EDA59B73-6129-914E-B71E-EF3F1868B0A7}" srcOrd="4" destOrd="0" presId="urn:microsoft.com/office/officeart/2008/layout/LinedList"/>
    <dgm:cxn modelId="{63740295-A90D-2E41-833D-F173E5409968}" type="presParOf" srcId="{8D5B6A98-D02B-324D-960C-34BB4C457299}" destId="{70A0EE21-63AB-9B44-BA18-2E1785826665}" srcOrd="5" destOrd="0" presId="urn:microsoft.com/office/officeart/2008/layout/LinedList"/>
    <dgm:cxn modelId="{1E8E8761-A1A1-4945-AD82-5549B27944CA}" type="presParOf" srcId="{70A0EE21-63AB-9B44-BA18-2E1785826665}" destId="{49D505FD-B91B-7F48-8D28-EF2B14C0CBDC}" srcOrd="0" destOrd="0" presId="urn:microsoft.com/office/officeart/2008/layout/LinedList"/>
    <dgm:cxn modelId="{61A51A62-EE49-ED4F-83D8-981B2075E854}" type="presParOf" srcId="{70A0EE21-63AB-9B44-BA18-2E1785826665}" destId="{FA0DE00E-20D3-CE4B-AD25-FC6E4E2AA6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729BA8-BC6C-4621-9AC3-92C3D871089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0CC456-0502-408D-A6F6-3257888F5EC4}">
      <dgm:prSet/>
      <dgm:spPr/>
      <dgm:t>
        <a:bodyPr/>
        <a:lstStyle/>
        <a:p>
          <a:r>
            <a:rPr lang="en-GB"/>
            <a:t>“When life gives you lemons make lemonade” </a:t>
          </a:r>
          <a:endParaRPr lang="en-US"/>
        </a:p>
      </dgm:t>
    </dgm:pt>
    <dgm:pt modelId="{021967EB-71F3-4160-8DEC-972B7CC092F0}" type="parTrans" cxnId="{84978A1B-7885-47D7-8220-EBDA3ABE4E40}">
      <dgm:prSet/>
      <dgm:spPr/>
      <dgm:t>
        <a:bodyPr/>
        <a:lstStyle/>
        <a:p>
          <a:endParaRPr lang="en-US"/>
        </a:p>
      </dgm:t>
    </dgm:pt>
    <dgm:pt modelId="{65EC358C-E471-45E5-980E-253C1625AD2E}" type="sibTrans" cxnId="{84978A1B-7885-47D7-8220-EBDA3ABE4E40}">
      <dgm:prSet/>
      <dgm:spPr/>
      <dgm:t>
        <a:bodyPr/>
        <a:lstStyle/>
        <a:p>
          <a:endParaRPr lang="en-US"/>
        </a:p>
      </dgm:t>
    </dgm:pt>
    <dgm:pt modelId="{D627278D-4DA5-4E75-BBF4-D838618AC81E}">
      <dgm:prSet/>
      <dgm:spPr/>
      <dgm:t>
        <a:bodyPr/>
        <a:lstStyle/>
        <a:p>
          <a:r>
            <a:rPr lang="en-GB" b="1"/>
            <a:t>Try to see new possibilities in contingencies – even negative ones. </a:t>
          </a:r>
          <a:endParaRPr lang="en-US"/>
        </a:p>
      </dgm:t>
    </dgm:pt>
    <dgm:pt modelId="{EFF7F78F-4206-47F9-BF8A-B57F19329821}" type="parTrans" cxnId="{7DBEAE89-19F6-4D70-9176-9137885630DB}">
      <dgm:prSet/>
      <dgm:spPr/>
      <dgm:t>
        <a:bodyPr/>
        <a:lstStyle/>
        <a:p>
          <a:endParaRPr lang="en-US"/>
        </a:p>
      </dgm:t>
    </dgm:pt>
    <dgm:pt modelId="{B7B5F963-1981-4F32-8398-69F20E0393C1}" type="sibTrans" cxnId="{7DBEAE89-19F6-4D70-9176-9137885630DB}">
      <dgm:prSet/>
      <dgm:spPr/>
      <dgm:t>
        <a:bodyPr/>
        <a:lstStyle/>
        <a:p>
          <a:endParaRPr lang="en-US"/>
        </a:p>
      </dgm:t>
    </dgm:pt>
    <dgm:pt modelId="{1A8E8B48-AFBD-42B5-831E-2D427F835128}">
      <dgm:prSet/>
      <dgm:spPr/>
      <dgm:t>
        <a:bodyPr/>
        <a:lstStyle/>
        <a:p>
          <a:r>
            <a:rPr lang="en-GB"/>
            <a:t>How? </a:t>
          </a:r>
          <a:endParaRPr lang="en-US"/>
        </a:p>
      </dgm:t>
    </dgm:pt>
    <dgm:pt modelId="{0147F006-8244-4D90-BC62-A094623C14EC}" type="parTrans" cxnId="{620CDF63-FD60-4E30-9992-A5AE9B215081}">
      <dgm:prSet/>
      <dgm:spPr/>
      <dgm:t>
        <a:bodyPr/>
        <a:lstStyle/>
        <a:p>
          <a:endParaRPr lang="en-US"/>
        </a:p>
      </dgm:t>
    </dgm:pt>
    <dgm:pt modelId="{41063506-9100-4CB1-B128-C5793F653F16}" type="sibTrans" cxnId="{620CDF63-FD60-4E30-9992-A5AE9B215081}">
      <dgm:prSet/>
      <dgm:spPr/>
      <dgm:t>
        <a:bodyPr/>
        <a:lstStyle/>
        <a:p>
          <a:endParaRPr lang="en-US"/>
        </a:p>
      </dgm:t>
    </dgm:pt>
    <dgm:pt modelId="{8D809E37-A55C-4238-87D9-375625752123}">
      <dgm:prSet/>
      <dgm:spPr/>
      <dgm:t>
        <a:bodyPr/>
        <a:lstStyle/>
        <a:p>
          <a:r>
            <a:rPr lang="en-GB"/>
            <a:t>‘Have an open attitude of welcome rather than a defensive stance of avoidance,’ Sarasvathy (2012, p). </a:t>
          </a:r>
          <a:endParaRPr lang="en-US"/>
        </a:p>
      </dgm:t>
    </dgm:pt>
    <dgm:pt modelId="{BDCA10C2-9641-40B4-91DD-67B08E188161}" type="parTrans" cxnId="{CBFD3932-E190-404F-8D3D-CD74A17EE14C}">
      <dgm:prSet/>
      <dgm:spPr/>
      <dgm:t>
        <a:bodyPr/>
        <a:lstStyle/>
        <a:p>
          <a:endParaRPr lang="en-US"/>
        </a:p>
      </dgm:t>
    </dgm:pt>
    <dgm:pt modelId="{45F9F180-F928-4E6D-9CED-147B97D96749}" type="sibTrans" cxnId="{CBFD3932-E190-404F-8D3D-CD74A17EE14C}">
      <dgm:prSet/>
      <dgm:spPr/>
      <dgm:t>
        <a:bodyPr/>
        <a:lstStyle/>
        <a:p>
          <a:endParaRPr lang="en-US"/>
        </a:p>
      </dgm:t>
    </dgm:pt>
    <dgm:pt modelId="{B2A8C75E-E367-40BC-B8D3-6A88E0C8F657}" type="pres">
      <dgm:prSet presAssocID="{8B729BA8-BC6C-4621-9AC3-92C3D871089D}" presName="root" presStyleCnt="0">
        <dgm:presLayoutVars>
          <dgm:dir/>
          <dgm:resizeHandles val="exact"/>
        </dgm:presLayoutVars>
      </dgm:prSet>
      <dgm:spPr/>
    </dgm:pt>
    <dgm:pt modelId="{97DAD26B-440A-46DD-9D6B-744721815581}" type="pres">
      <dgm:prSet presAssocID="{D40CC456-0502-408D-A6F6-3257888F5EC4}" presName="compNode" presStyleCnt="0"/>
      <dgm:spPr/>
    </dgm:pt>
    <dgm:pt modelId="{D1A4FB83-849A-4E6A-A414-E3B7198DC55C}" type="pres">
      <dgm:prSet presAssocID="{D40CC456-0502-408D-A6F6-3257888F5EC4}" presName="bgRect" presStyleLbl="bgShp" presStyleIdx="0" presStyleCnt="4"/>
      <dgm:spPr/>
    </dgm:pt>
    <dgm:pt modelId="{32974772-2BC5-40B4-836C-76A62003C974}" type="pres">
      <dgm:prSet presAssocID="{D40CC456-0502-408D-A6F6-3257888F5E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
        </a:ext>
      </dgm:extLst>
    </dgm:pt>
    <dgm:pt modelId="{2408CEC6-36CF-4263-A715-5F9EB7954365}" type="pres">
      <dgm:prSet presAssocID="{D40CC456-0502-408D-A6F6-3257888F5EC4}" presName="spaceRect" presStyleCnt="0"/>
      <dgm:spPr/>
    </dgm:pt>
    <dgm:pt modelId="{31540ACA-B3A6-4BF3-9B46-678562031E6D}" type="pres">
      <dgm:prSet presAssocID="{D40CC456-0502-408D-A6F6-3257888F5EC4}" presName="parTx" presStyleLbl="revTx" presStyleIdx="0" presStyleCnt="4">
        <dgm:presLayoutVars>
          <dgm:chMax val="0"/>
          <dgm:chPref val="0"/>
        </dgm:presLayoutVars>
      </dgm:prSet>
      <dgm:spPr/>
    </dgm:pt>
    <dgm:pt modelId="{8C6CEF39-A7C3-4B44-96C4-7189C6216626}" type="pres">
      <dgm:prSet presAssocID="{65EC358C-E471-45E5-980E-253C1625AD2E}" presName="sibTrans" presStyleCnt="0"/>
      <dgm:spPr/>
    </dgm:pt>
    <dgm:pt modelId="{9CAF53EB-C523-44C7-927A-DC8225BDEE18}" type="pres">
      <dgm:prSet presAssocID="{D627278D-4DA5-4E75-BBF4-D838618AC81E}" presName="compNode" presStyleCnt="0"/>
      <dgm:spPr/>
    </dgm:pt>
    <dgm:pt modelId="{2B73907B-0A31-4FF4-852F-54DE185EA898}" type="pres">
      <dgm:prSet presAssocID="{D627278D-4DA5-4E75-BBF4-D838618AC81E}" presName="bgRect" presStyleLbl="bgShp" presStyleIdx="1" presStyleCnt="4"/>
      <dgm:spPr/>
    </dgm:pt>
    <dgm:pt modelId="{BE61B15C-EFAB-46E3-980F-27AEC553D891}" type="pres">
      <dgm:prSet presAssocID="{D627278D-4DA5-4E75-BBF4-D838618AC81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7612D8DD-044C-48E1-A832-25D180791899}" type="pres">
      <dgm:prSet presAssocID="{D627278D-4DA5-4E75-BBF4-D838618AC81E}" presName="spaceRect" presStyleCnt="0"/>
      <dgm:spPr/>
    </dgm:pt>
    <dgm:pt modelId="{B0B79E5F-48C8-4B6B-8637-0A1FD82CB222}" type="pres">
      <dgm:prSet presAssocID="{D627278D-4DA5-4E75-BBF4-D838618AC81E}" presName="parTx" presStyleLbl="revTx" presStyleIdx="1" presStyleCnt="4">
        <dgm:presLayoutVars>
          <dgm:chMax val="0"/>
          <dgm:chPref val="0"/>
        </dgm:presLayoutVars>
      </dgm:prSet>
      <dgm:spPr/>
    </dgm:pt>
    <dgm:pt modelId="{66E2337D-2D7F-4814-B3B8-6EFB5E6DD229}" type="pres">
      <dgm:prSet presAssocID="{B7B5F963-1981-4F32-8398-69F20E0393C1}" presName="sibTrans" presStyleCnt="0"/>
      <dgm:spPr/>
    </dgm:pt>
    <dgm:pt modelId="{A60EC64F-10C3-48E9-8FFE-D84EFF4CDD2B}" type="pres">
      <dgm:prSet presAssocID="{1A8E8B48-AFBD-42B5-831E-2D427F835128}" presName="compNode" presStyleCnt="0"/>
      <dgm:spPr/>
    </dgm:pt>
    <dgm:pt modelId="{187319B6-BACF-4217-8446-9F5EF3B4BBA9}" type="pres">
      <dgm:prSet presAssocID="{1A8E8B48-AFBD-42B5-831E-2D427F835128}" presName="bgRect" presStyleLbl="bgShp" presStyleIdx="2" presStyleCnt="4"/>
      <dgm:spPr/>
    </dgm:pt>
    <dgm:pt modelId="{EF51E8BD-0407-42C9-807D-0276F3D41DCC}" type="pres">
      <dgm:prSet presAssocID="{1A8E8B48-AFBD-42B5-831E-2D427F83512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edit card"/>
        </a:ext>
      </dgm:extLst>
    </dgm:pt>
    <dgm:pt modelId="{868DE88A-44E5-4D99-8B12-45F55BBBEAC6}" type="pres">
      <dgm:prSet presAssocID="{1A8E8B48-AFBD-42B5-831E-2D427F835128}" presName="spaceRect" presStyleCnt="0"/>
      <dgm:spPr/>
    </dgm:pt>
    <dgm:pt modelId="{2C1679CB-C36F-4582-96E1-0C5A008FC1E0}" type="pres">
      <dgm:prSet presAssocID="{1A8E8B48-AFBD-42B5-831E-2D427F835128}" presName="parTx" presStyleLbl="revTx" presStyleIdx="2" presStyleCnt="4">
        <dgm:presLayoutVars>
          <dgm:chMax val="0"/>
          <dgm:chPref val="0"/>
        </dgm:presLayoutVars>
      </dgm:prSet>
      <dgm:spPr/>
    </dgm:pt>
    <dgm:pt modelId="{B83356ED-D6A1-43B4-8F3C-F867EB4638F7}" type="pres">
      <dgm:prSet presAssocID="{41063506-9100-4CB1-B128-C5793F653F16}" presName="sibTrans" presStyleCnt="0"/>
      <dgm:spPr/>
    </dgm:pt>
    <dgm:pt modelId="{B2B53BE6-2AD6-4F59-ACE2-F9AAC248C8F4}" type="pres">
      <dgm:prSet presAssocID="{8D809E37-A55C-4238-87D9-375625752123}" presName="compNode" presStyleCnt="0"/>
      <dgm:spPr/>
    </dgm:pt>
    <dgm:pt modelId="{A6F4B52E-3708-4C25-AF76-611845510E30}" type="pres">
      <dgm:prSet presAssocID="{8D809E37-A55C-4238-87D9-375625752123}" presName="bgRect" presStyleLbl="bgShp" presStyleIdx="3" presStyleCnt="4"/>
      <dgm:spPr/>
    </dgm:pt>
    <dgm:pt modelId="{3B4AAEED-D936-4EE8-B63F-13A657E198E8}" type="pres">
      <dgm:prSet presAssocID="{8D809E37-A55C-4238-87D9-3756257521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se"/>
        </a:ext>
      </dgm:extLst>
    </dgm:pt>
    <dgm:pt modelId="{0AC29C87-4310-4B3C-8E0D-99A5217563F2}" type="pres">
      <dgm:prSet presAssocID="{8D809E37-A55C-4238-87D9-375625752123}" presName="spaceRect" presStyleCnt="0"/>
      <dgm:spPr/>
    </dgm:pt>
    <dgm:pt modelId="{E015135E-3E63-4F53-A0A9-5F58A8C2F12C}" type="pres">
      <dgm:prSet presAssocID="{8D809E37-A55C-4238-87D9-375625752123}" presName="parTx" presStyleLbl="revTx" presStyleIdx="3" presStyleCnt="4">
        <dgm:presLayoutVars>
          <dgm:chMax val="0"/>
          <dgm:chPref val="0"/>
        </dgm:presLayoutVars>
      </dgm:prSet>
      <dgm:spPr/>
    </dgm:pt>
  </dgm:ptLst>
  <dgm:cxnLst>
    <dgm:cxn modelId="{84978A1B-7885-47D7-8220-EBDA3ABE4E40}" srcId="{8B729BA8-BC6C-4621-9AC3-92C3D871089D}" destId="{D40CC456-0502-408D-A6F6-3257888F5EC4}" srcOrd="0" destOrd="0" parTransId="{021967EB-71F3-4160-8DEC-972B7CC092F0}" sibTransId="{65EC358C-E471-45E5-980E-253C1625AD2E}"/>
    <dgm:cxn modelId="{CBFD3932-E190-404F-8D3D-CD74A17EE14C}" srcId="{8B729BA8-BC6C-4621-9AC3-92C3D871089D}" destId="{8D809E37-A55C-4238-87D9-375625752123}" srcOrd="3" destOrd="0" parTransId="{BDCA10C2-9641-40B4-91DD-67B08E188161}" sibTransId="{45F9F180-F928-4E6D-9CED-147B97D96749}"/>
    <dgm:cxn modelId="{620CDF63-FD60-4E30-9992-A5AE9B215081}" srcId="{8B729BA8-BC6C-4621-9AC3-92C3D871089D}" destId="{1A8E8B48-AFBD-42B5-831E-2D427F835128}" srcOrd="2" destOrd="0" parTransId="{0147F006-8244-4D90-BC62-A094623C14EC}" sibTransId="{41063506-9100-4CB1-B128-C5793F653F16}"/>
    <dgm:cxn modelId="{7DBEAE89-19F6-4D70-9176-9137885630DB}" srcId="{8B729BA8-BC6C-4621-9AC3-92C3D871089D}" destId="{D627278D-4DA5-4E75-BBF4-D838618AC81E}" srcOrd="1" destOrd="0" parTransId="{EFF7F78F-4206-47F9-BF8A-B57F19329821}" sibTransId="{B7B5F963-1981-4F32-8398-69F20E0393C1}"/>
    <dgm:cxn modelId="{63C9059A-BBB2-4990-87CC-FE0F0F55176D}" type="presOf" srcId="{1A8E8B48-AFBD-42B5-831E-2D427F835128}" destId="{2C1679CB-C36F-4582-96E1-0C5A008FC1E0}" srcOrd="0" destOrd="0" presId="urn:microsoft.com/office/officeart/2018/2/layout/IconVerticalSolidList"/>
    <dgm:cxn modelId="{0BFBDF9B-96F5-4D91-8AC6-25AF2F68E55A}" type="presOf" srcId="{D40CC456-0502-408D-A6F6-3257888F5EC4}" destId="{31540ACA-B3A6-4BF3-9B46-678562031E6D}" srcOrd="0" destOrd="0" presId="urn:microsoft.com/office/officeart/2018/2/layout/IconVerticalSolidList"/>
    <dgm:cxn modelId="{3D9B14C5-E9C1-4E25-9610-50DBE5C284CF}" type="presOf" srcId="{8D809E37-A55C-4238-87D9-375625752123}" destId="{E015135E-3E63-4F53-A0A9-5F58A8C2F12C}" srcOrd="0" destOrd="0" presId="urn:microsoft.com/office/officeart/2018/2/layout/IconVerticalSolidList"/>
    <dgm:cxn modelId="{D58029F1-C439-49A0-A262-7178E3FA228F}" type="presOf" srcId="{8B729BA8-BC6C-4621-9AC3-92C3D871089D}" destId="{B2A8C75E-E367-40BC-B8D3-6A88E0C8F657}" srcOrd="0" destOrd="0" presId="urn:microsoft.com/office/officeart/2018/2/layout/IconVerticalSolidList"/>
    <dgm:cxn modelId="{E64BE5F2-8CA7-4A58-BA91-70DD1ED6A2FF}" type="presOf" srcId="{D627278D-4DA5-4E75-BBF4-D838618AC81E}" destId="{B0B79E5F-48C8-4B6B-8637-0A1FD82CB222}" srcOrd="0" destOrd="0" presId="urn:microsoft.com/office/officeart/2018/2/layout/IconVerticalSolidList"/>
    <dgm:cxn modelId="{07763EAF-4E4C-4056-975C-04FF8963A03D}" type="presParOf" srcId="{B2A8C75E-E367-40BC-B8D3-6A88E0C8F657}" destId="{97DAD26B-440A-46DD-9D6B-744721815581}" srcOrd="0" destOrd="0" presId="urn:microsoft.com/office/officeart/2018/2/layout/IconVerticalSolidList"/>
    <dgm:cxn modelId="{9F190E46-BFCC-4C63-B0A2-EF6BE5610132}" type="presParOf" srcId="{97DAD26B-440A-46DD-9D6B-744721815581}" destId="{D1A4FB83-849A-4E6A-A414-E3B7198DC55C}" srcOrd="0" destOrd="0" presId="urn:microsoft.com/office/officeart/2018/2/layout/IconVerticalSolidList"/>
    <dgm:cxn modelId="{4090DC78-8E07-482E-8ACB-814A700FE3D9}" type="presParOf" srcId="{97DAD26B-440A-46DD-9D6B-744721815581}" destId="{32974772-2BC5-40B4-836C-76A62003C974}" srcOrd="1" destOrd="0" presId="urn:microsoft.com/office/officeart/2018/2/layout/IconVerticalSolidList"/>
    <dgm:cxn modelId="{FD986FB7-4CCD-4005-B55C-23F6C6CBF51F}" type="presParOf" srcId="{97DAD26B-440A-46DD-9D6B-744721815581}" destId="{2408CEC6-36CF-4263-A715-5F9EB7954365}" srcOrd="2" destOrd="0" presId="urn:microsoft.com/office/officeart/2018/2/layout/IconVerticalSolidList"/>
    <dgm:cxn modelId="{A4327C31-8DAA-4ABE-B3BF-DF208FF84D06}" type="presParOf" srcId="{97DAD26B-440A-46DD-9D6B-744721815581}" destId="{31540ACA-B3A6-4BF3-9B46-678562031E6D}" srcOrd="3" destOrd="0" presId="urn:microsoft.com/office/officeart/2018/2/layout/IconVerticalSolidList"/>
    <dgm:cxn modelId="{2267681A-2F29-4E96-90DE-65876935F73F}" type="presParOf" srcId="{B2A8C75E-E367-40BC-B8D3-6A88E0C8F657}" destId="{8C6CEF39-A7C3-4B44-96C4-7189C6216626}" srcOrd="1" destOrd="0" presId="urn:microsoft.com/office/officeart/2018/2/layout/IconVerticalSolidList"/>
    <dgm:cxn modelId="{3FD3B1BA-B30E-477F-A907-E54A32A0E82D}" type="presParOf" srcId="{B2A8C75E-E367-40BC-B8D3-6A88E0C8F657}" destId="{9CAF53EB-C523-44C7-927A-DC8225BDEE18}" srcOrd="2" destOrd="0" presId="urn:microsoft.com/office/officeart/2018/2/layout/IconVerticalSolidList"/>
    <dgm:cxn modelId="{088024A9-8F59-4A81-8E84-3607466928C5}" type="presParOf" srcId="{9CAF53EB-C523-44C7-927A-DC8225BDEE18}" destId="{2B73907B-0A31-4FF4-852F-54DE185EA898}" srcOrd="0" destOrd="0" presId="urn:microsoft.com/office/officeart/2018/2/layout/IconVerticalSolidList"/>
    <dgm:cxn modelId="{9AFE1F02-B03B-4F33-9B1D-9CC0D3A5B745}" type="presParOf" srcId="{9CAF53EB-C523-44C7-927A-DC8225BDEE18}" destId="{BE61B15C-EFAB-46E3-980F-27AEC553D891}" srcOrd="1" destOrd="0" presId="urn:microsoft.com/office/officeart/2018/2/layout/IconVerticalSolidList"/>
    <dgm:cxn modelId="{49C734B0-EA2D-4663-9041-F6B54E91BF20}" type="presParOf" srcId="{9CAF53EB-C523-44C7-927A-DC8225BDEE18}" destId="{7612D8DD-044C-48E1-A832-25D180791899}" srcOrd="2" destOrd="0" presId="urn:microsoft.com/office/officeart/2018/2/layout/IconVerticalSolidList"/>
    <dgm:cxn modelId="{CADDA54A-F3D5-4C9B-AB5D-3AFD819F656E}" type="presParOf" srcId="{9CAF53EB-C523-44C7-927A-DC8225BDEE18}" destId="{B0B79E5F-48C8-4B6B-8637-0A1FD82CB222}" srcOrd="3" destOrd="0" presId="urn:microsoft.com/office/officeart/2018/2/layout/IconVerticalSolidList"/>
    <dgm:cxn modelId="{67A8ACC2-39F3-495C-A78A-31A57C5C20DC}" type="presParOf" srcId="{B2A8C75E-E367-40BC-B8D3-6A88E0C8F657}" destId="{66E2337D-2D7F-4814-B3B8-6EFB5E6DD229}" srcOrd="3" destOrd="0" presId="urn:microsoft.com/office/officeart/2018/2/layout/IconVerticalSolidList"/>
    <dgm:cxn modelId="{EDDA28F9-607B-4894-946D-6489DBA8BDFA}" type="presParOf" srcId="{B2A8C75E-E367-40BC-B8D3-6A88E0C8F657}" destId="{A60EC64F-10C3-48E9-8FFE-D84EFF4CDD2B}" srcOrd="4" destOrd="0" presId="urn:microsoft.com/office/officeart/2018/2/layout/IconVerticalSolidList"/>
    <dgm:cxn modelId="{67923EB0-1CFF-4FDF-8869-F170DB074D6C}" type="presParOf" srcId="{A60EC64F-10C3-48E9-8FFE-D84EFF4CDD2B}" destId="{187319B6-BACF-4217-8446-9F5EF3B4BBA9}" srcOrd="0" destOrd="0" presId="urn:microsoft.com/office/officeart/2018/2/layout/IconVerticalSolidList"/>
    <dgm:cxn modelId="{5FFCE741-FB51-4ABB-921D-12D01267DF7A}" type="presParOf" srcId="{A60EC64F-10C3-48E9-8FFE-D84EFF4CDD2B}" destId="{EF51E8BD-0407-42C9-807D-0276F3D41DCC}" srcOrd="1" destOrd="0" presId="urn:microsoft.com/office/officeart/2018/2/layout/IconVerticalSolidList"/>
    <dgm:cxn modelId="{866A1D75-C480-45AD-B538-61466A29C626}" type="presParOf" srcId="{A60EC64F-10C3-48E9-8FFE-D84EFF4CDD2B}" destId="{868DE88A-44E5-4D99-8B12-45F55BBBEAC6}" srcOrd="2" destOrd="0" presId="urn:microsoft.com/office/officeart/2018/2/layout/IconVerticalSolidList"/>
    <dgm:cxn modelId="{B6550853-A085-4188-87AD-2A359A907A3E}" type="presParOf" srcId="{A60EC64F-10C3-48E9-8FFE-D84EFF4CDD2B}" destId="{2C1679CB-C36F-4582-96E1-0C5A008FC1E0}" srcOrd="3" destOrd="0" presId="urn:microsoft.com/office/officeart/2018/2/layout/IconVerticalSolidList"/>
    <dgm:cxn modelId="{A8351E65-74D3-442C-BCDE-9D464DDA273C}" type="presParOf" srcId="{B2A8C75E-E367-40BC-B8D3-6A88E0C8F657}" destId="{B83356ED-D6A1-43B4-8F3C-F867EB4638F7}" srcOrd="5" destOrd="0" presId="urn:microsoft.com/office/officeart/2018/2/layout/IconVerticalSolidList"/>
    <dgm:cxn modelId="{231A949B-4EE6-4387-8FF0-F35FB7D48D31}" type="presParOf" srcId="{B2A8C75E-E367-40BC-B8D3-6A88E0C8F657}" destId="{B2B53BE6-2AD6-4F59-ACE2-F9AAC248C8F4}" srcOrd="6" destOrd="0" presId="urn:microsoft.com/office/officeart/2018/2/layout/IconVerticalSolidList"/>
    <dgm:cxn modelId="{14C703EC-A882-4B6C-BA47-582C4DD21C24}" type="presParOf" srcId="{B2B53BE6-2AD6-4F59-ACE2-F9AAC248C8F4}" destId="{A6F4B52E-3708-4C25-AF76-611845510E30}" srcOrd="0" destOrd="0" presId="urn:microsoft.com/office/officeart/2018/2/layout/IconVerticalSolidList"/>
    <dgm:cxn modelId="{61C188F9-5EED-40D6-B6FF-EA2CCC6F3713}" type="presParOf" srcId="{B2B53BE6-2AD6-4F59-ACE2-F9AAC248C8F4}" destId="{3B4AAEED-D936-4EE8-B63F-13A657E198E8}" srcOrd="1" destOrd="0" presId="urn:microsoft.com/office/officeart/2018/2/layout/IconVerticalSolidList"/>
    <dgm:cxn modelId="{F1CB9AB9-CA24-48C7-83FD-089AC9639253}" type="presParOf" srcId="{B2B53BE6-2AD6-4F59-ACE2-F9AAC248C8F4}" destId="{0AC29C87-4310-4B3C-8E0D-99A5217563F2}" srcOrd="2" destOrd="0" presId="urn:microsoft.com/office/officeart/2018/2/layout/IconVerticalSolidList"/>
    <dgm:cxn modelId="{92DBAA98-56CC-4814-879B-B70F781C8FDC}" type="presParOf" srcId="{B2B53BE6-2AD6-4F59-ACE2-F9AAC248C8F4}" destId="{E015135E-3E63-4F53-A0A9-5F58A8C2F1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06104F6-FECB-482A-BF31-8C5A14CDC7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1E8E98D-E0E3-4790-B49B-C0811D79ADE7}">
      <dgm:prSet/>
      <dgm:spPr/>
      <dgm:t>
        <a:bodyPr/>
        <a:lstStyle/>
        <a:p>
          <a:r>
            <a:rPr lang="en-GB"/>
            <a:t>Using </a:t>
          </a:r>
          <a:r>
            <a:rPr lang="en-GB" b="1"/>
            <a:t>nine basic building blocks</a:t>
          </a:r>
          <a:r>
            <a:rPr lang="en-GB"/>
            <a:t>, enables entrepreneurs/investors to see at a glance how a company does its business and earns money. </a:t>
          </a:r>
          <a:endParaRPr lang="en-US"/>
        </a:p>
      </dgm:t>
    </dgm:pt>
    <dgm:pt modelId="{FCD95C09-4A36-49AD-9D97-E81000FC0F3B}" type="parTrans" cxnId="{9C90A624-A93B-4C7B-B47C-3E094DC118EF}">
      <dgm:prSet/>
      <dgm:spPr/>
      <dgm:t>
        <a:bodyPr/>
        <a:lstStyle/>
        <a:p>
          <a:endParaRPr lang="en-US"/>
        </a:p>
      </dgm:t>
    </dgm:pt>
    <dgm:pt modelId="{C33CB9F6-DD2F-44BC-A3EC-D8D9A3A84AE7}" type="sibTrans" cxnId="{9C90A624-A93B-4C7B-B47C-3E094DC118EF}">
      <dgm:prSet/>
      <dgm:spPr/>
      <dgm:t>
        <a:bodyPr/>
        <a:lstStyle/>
        <a:p>
          <a:endParaRPr lang="en-US"/>
        </a:p>
      </dgm:t>
    </dgm:pt>
    <dgm:pt modelId="{D8A76B07-36BD-4084-938E-CEB536499209}">
      <dgm:prSet/>
      <dgm:spPr/>
      <dgm:t>
        <a:bodyPr/>
        <a:lstStyle/>
        <a:p>
          <a:r>
            <a:rPr lang="en-GB"/>
            <a:t>Provides a </a:t>
          </a:r>
          <a:r>
            <a:rPr lang="en-GB" b="1"/>
            <a:t>canvas </a:t>
          </a:r>
          <a:r>
            <a:rPr lang="en-GB"/>
            <a:t>to describe, visualise, develop and explore business models . </a:t>
          </a:r>
          <a:endParaRPr lang="en-US"/>
        </a:p>
      </dgm:t>
    </dgm:pt>
    <dgm:pt modelId="{0F2ACDFB-12C8-4754-A3D9-434AF84E42CC}" type="parTrans" cxnId="{3DC0DB71-7F2F-4A23-8BDC-A74647052B96}">
      <dgm:prSet/>
      <dgm:spPr/>
      <dgm:t>
        <a:bodyPr/>
        <a:lstStyle/>
        <a:p>
          <a:endParaRPr lang="en-US"/>
        </a:p>
      </dgm:t>
    </dgm:pt>
    <dgm:pt modelId="{7CCCD6FA-B951-4F29-8E2F-1528169B72ED}" type="sibTrans" cxnId="{3DC0DB71-7F2F-4A23-8BDC-A74647052B96}">
      <dgm:prSet/>
      <dgm:spPr/>
      <dgm:t>
        <a:bodyPr/>
        <a:lstStyle/>
        <a:p>
          <a:endParaRPr lang="en-US"/>
        </a:p>
      </dgm:t>
    </dgm:pt>
    <dgm:pt modelId="{A9E66AA6-5731-49F0-A359-0213B9B71840}">
      <dgm:prSet/>
      <dgm:spPr/>
      <dgm:t>
        <a:bodyPr/>
        <a:lstStyle/>
        <a:p>
          <a:r>
            <a:rPr lang="en-GB"/>
            <a:t>Describes the rationale for how an organisation creates, delivers and preserves </a:t>
          </a:r>
          <a:r>
            <a:rPr lang="en-GB" b="1"/>
            <a:t>value</a:t>
          </a:r>
          <a:r>
            <a:rPr lang="en-GB"/>
            <a:t>. </a:t>
          </a:r>
          <a:endParaRPr lang="en-US"/>
        </a:p>
      </dgm:t>
    </dgm:pt>
    <dgm:pt modelId="{C19DF31F-75B9-4F1D-B13C-C3DD8324B78C}" type="parTrans" cxnId="{68312BF7-DBA7-47F1-8E83-3D512761EDC2}">
      <dgm:prSet/>
      <dgm:spPr/>
      <dgm:t>
        <a:bodyPr/>
        <a:lstStyle/>
        <a:p>
          <a:endParaRPr lang="en-US"/>
        </a:p>
      </dgm:t>
    </dgm:pt>
    <dgm:pt modelId="{0F245286-9CBE-4B48-86EF-082943D03D59}" type="sibTrans" cxnId="{68312BF7-DBA7-47F1-8E83-3D512761EDC2}">
      <dgm:prSet/>
      <dgm:spPr/>
      <dgm:t>
        <a:bodyPr/>
        <a:lstStyle/>
        <a:p>
          <a:endParaRPr lang="en-US"/>
        </a:p>
      </dgm:t>
    </dgm:pt>
    <dgm:pt modelId="{D086BFF6-52EB-4418-831E-3D64CB30754A}" type="pres">
      <dgm:prSet presAssocID="{206104F6-FECB-482A-BF31-8C5A14CDC741}" presName="root" presStyleCnt="0">
        <dgm:presLayoutVars>
          <dgm:dir/>
          <dgm:resizeHandles val="exact"/>
        </dgm:presLayoutVars>
      </dgm:prSet>
      <dgm:spPr/>
    </dgm:pt>
    <dgm:pt modelId="{B7A0432D-8BBD-4439-91DC-8902B83A0712}" type="pres">
      <dgm:prSet presAssocID="{D1E8E98D-E0E3-4790-B49B-C0811D79ADE7}" presName="compNode" presStyleCnt="0"/>
      <dgm:spPr/>
    </dgm:pt>
    <dgm:pt modelId="{84C74F09-2A9B-44BD-B0F0-1B42C877F8C2}" type="pres">
      <dgm:prSet presAssocID="{D1E8E98D-E0E3-4790-B49B-C0811D79ADE7}" presName="bgRect" presStyleLbl="bgShp" presStyleIdx="0" presStyleCnt="3"/>
      <dgm:spPr/>
    </dgm:pt>
    <dgm:pt modelId="{24DBC495-6BF5-4F09-9C3C-4F94E22F8934}" type="pres">
      <dgm:prSet presAssocID="{D1E8E98D-E0E3-4790-B49B-C0811D79AD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stle scene"/>
        </a:ext>
      </dgm:extLst>
    </dgm:pt>
    <dgm:pt modelId="{6207A83C-CB31-4AA3-8DFC-A7A75AE7F15D}" type="pres">
      <dgm:prSet presAssocID="{D1E8E98D-E0E3-4790-B49B-C0811D79ADE7}" presName="spaceRect" presStyleCnt="0"/>
      <dgm:spPr/>
    </dgm:pt>
    <dgm:pt modelId="{1C16F0FB-98A5-4C3D-8AAD-4930CBEDB4F1}" type="pres">
      <dgm:prSet presAssocID="{D1E8E98D-E0E3-4790-B49B-C0811D79ADE7}" presName="parTx" presStyleLbl="revTx" presStyleIdx="0" presStyleCnt="3">
        <dgm:presLayoutVars>
          <dgm:chMax val="0"/>
          <dgm:chPref val="0"/>
        </dgm:presLayoutVars>
      </dgm:prSet>
      <dgm:spPr/>
    </dgm:pt>
    <dgm:pt modelId="{AA4DE10A-611E-4D3A-97BF-EBAFEB073431}" type="pres">
      <dgm:prSet presAssocID="{C33CB9F6-DD2F-44BC-A3EC-D8D9A3A84AE7}" presName="sibTrans" presStyleCnt="0"/>
      <dgm:spPr/>
    </dgm:pt>
    <dgm:pt modelId="{4C6960E7-E0C9-48D3-8C42-7F76B2923F4B}" type="pres">
      <dgm:prSet presAssocID="{D8A76B07-36BD-4084-938E-CEB536499209}" presName="compNode" presStyleCnt="0"/>
      <dgm:spPr/>
    </dgm:pt>
    <dgm:pt modelId="{91BCC237-B34B-4D59-8A6D-EEB92BAE2125}" type="pres">
      <dgm:prSet presAssocID="{D8A76B07-36BD-4084-938E-CEB536499209}" presName="bgRect" presStyleLbl="bgShp" presStyleIdx="1" presStyleCnt="3"/>
      <dgm:spPr/>
    </dgm:pt>
    <dgm:pt modelId="{F12AA1CA-407E-4713-A8F9-EDD703DACA42}" type="pres">
      <dgm:prSet presAssocID="{D8A76B07-36BD-4084-938E-CEB5364992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sel"/>
        </a:ext>
      </dgm:extLst>
    </dgm:pt>
    <dgm:pt modelId="{C33EB5AA-B1F4-4314-B067-839DF041E8F4}" type="pres">
      <dgm:prSet presAssocID="{D8A76B07-36BD-4084-938E-CEB536499209}" presName="spaceRect" presStyleCnt="0"/>
      <dgm:spPr/>
    </dgm:pt>
    <dgm:pt modelId="{17B22C5C-CAE8-4937-8F7B-F2DEA01D78A5}" type="pres">
      <dgm:prSet presAssocID="{D8A76B07-36BD-4084-938E-CEB536499209}" presName="parTx" presStyleLbl="revTx" presStyleIdx="1" presStyleCnt="3">
        <dgm:presLayoutVars>
          <dgm:chMax val="0"/>
          <dgm:chPref val="0"/>
        </dgm:presLayoutVars>
      </dgm:prSet>
      <dgm:spPr/>
    </dgm:pt>
    <dgm:pt modelId="{15ECD75D-5FC2-4D39-87D9-CC4A7ADA3969}" type="pres">
      <dgm:prSet presAssocID="{7CCCD6FA-B951-4F29-8E2F-1528169B72ED}" presName="sibTrans" presStyleCnt="0"/>
      <dgm:spPr/>
    </dgm:pt>
    <dgm:pt modelId="{915A2A8C-5686-4A4F-ACC3-31452E7C43DF}" type="pres">
      <dgm:prSet presAssocID="{A9E66AA6-5731-49F0-A359-0213B9B71840}" presName="compNode" presStyleCnt="0"/>
      <dgm:spPr/>
    </dgm:pt>
    <dgm:pt modelId="{4FF39305-E373-4637-A883-98C4654C4300}" type="pres">
      <dgm:prSet presAssocID="{A9E66AA6-5731-49F0-A359-0213B9B71840}" presName="bgRect" presStyleLbl="bgShp" presStyleIdx="2" presStyleCnt="3"/>
      <dgm:spPr/>
    </dgm:pt>
    <dgm:pt modelId="{6FF927AE-312B-4CFC-86A4-1AAC7F194894}" type="pres">
      <dgm:prSet presAssocID="{A9E66AA6-5731-49F0-A359-0213B9B718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5C5455CC-7BD9-4885-8903-B3E43FDC3ED1}" type="pres">
      <dgm:prSet presAssocID="{A9E66AA6-5731-49F0-A359-0213B9B71840}" presName="spaceRect" presStyleCnt="0"/>
      <dgm:spPr/>
    </dgm:pt>
    <dgm:pt modelId="{E33AEA4D-1604-4C63-A52D-A97A796B06AF}" type="pres">
      <dgm:prSet presAssocID="{A9E66AA6-5731-49F0-A359-0213B9B71840}" presName="parTx" presStyleLbl="revTx" presStyleIdx="2" presStyleCnt="3">
        <dgm:presLayoutVars>
          <dgm:chMax val="0"/>
          <dgm:chPref val="0"/>
        </dgm:presLayoutVars>
      </dgm:prSet>
      <dgm:spPr/>
    </dgm:pt>
  </dgm:ptLst>
  <dgm:cxnLst>
    <dgm:cxn modelId="{9C90A624-A93B-4C7B-B47C-3E094DC118EF}" srcId="{206104F6-FECB-482A-BF31-8C5A14CDC741}" destId="{D1E8E98D-E0E3-4790-B49B-C0811D79ADE7}" srcOrd="0" destOrd="0" parTransId="{FCD95C09-4A36-49AD-9D97-E81000FC0F3B}" sibTransId="{C33CB9F6-DD2F-44BC-A3EC-D8D9A3A84AE7}"/>
    <dgm:cxn modelId="{25089B67-8847-4DBE-B73A-E3CFF39F1668}" type="presOf" srcId="{D1E8E98D-E0E3-4790-B49B-C0811D79ADE7}" destId="{1C16F0FB-98A5-4C3D-8AAD-4930CBEDB4F1}" srcOrd="0" destOrd="0" presId="urn:microsoft.com/office/officeart/2018/2/layout/IconVerticalSolidList"/>
    <dgm:cxn modelId="{3DC0DB71-7F2F-4A23-8BDC-A74647052B96}" srcId="{206104F6-FECB-482A-BF31-8C5A14CDC741}" destId="{D8A76B07-36BD-4084-938E-CEB536499209}" srcOrd="1" destOrd="0" parTransId="{0F2ACDFB-12C8-4754-A3D9-434AF84E42CC}" sibTransId="{7CCCD6FA-B951-4F29-8E2F-1528169B72ED}"/>
    <dgm:cxn modelId="{1FC846D0-16CD-4914-916A-AEB143D9385A}" type="presOf" srcId="{A9E66AA6-5731-49F0-A359-0213B9B71840}" destId="{E33AEA4D-1604-4C63-A52D-A97A796B06AF}" srcOrd="0" destOrd="0" presId="urn:microsoft.com/office/officeart/2018/2/layout/IconVerticalSolidList"/>
    <dgm:cxn modelId="{D9ABDDE4-C2AB-474E-A10E-23C85170E658}" type="presOf" srcId="{D8A76B07-36BD-4084-938E-CEB536499209}" destId="{17B22C5C-CAE8-4937-8F7B-F2DEA01D78A5}" srcOrd="0" destOrd="0" presId="urn:microsoft.com/office/officeart/2018/2/layout/IconVerticalSolidList"/>
    <dgm:cxn modelId="{68312BF7-DBA7-47F1-8E83-3D512761EDC2}" srcId="{206104F6-FECB-482A-BF31-8C5A14CDC741}" destId="{A9E66AA6-5731-49F0-A359-0213B9B71840}" srcOrd="2" destOrd="0" parTransId="{C19DF31F-75B9-4F1D-B13C-C3DD8324B78C}" sibTransId="{0F245286-9CBE-4B48-86EF-082943D03D59}"/>
    <dgm:cxn modelId="{F246FDFD-CDF0-4413-A27F-34708F285F54}" type="presOf" srcId="{206104F6-FECB-482A-BF31-8C5A14CDC741}" destId="{D086BFF6-52EB-4418-831E-3D64CB30754A}" srcOrd="0" destOrd="0" presId="urn:microsoft.com/office/officeart/2018/2/layout/IconVerticalSolidList"/>
    <dgm:cxn modelId="{7CF11B7B-F287-4A58-81B1-67968A68A987}" type="presParOf" srcId="{D086BFF6-52EB-4418-831E-3D64CB30754A}" destId="{B7A0432D-8BBD-4439-91DC-8902B83A0712}" srcOrd="0" destOrd="0" presId="urn:microsoft.com/office/officeart/2018/2/layout/IconVerticalSolidList"/>
    <dgm:cxn modelId="{BE47E39F-EF94-4F4F-905D-6E93F7283D31}" type="presParOf" srcId="{B7A0432D-8BBD-4439-91DC-8902B83A0712}" destId="{84C74F09-2A9B-44BD-B0F0-1B42C877F8C2}" srcOrd="0" destOrd="0" presId="urn:microsoft.com/office/officeart/2018/2/layout/IconVerticalSolidList"/>
    <dgm:cxn modelId="{481CAED1-FFA3-4BA2-BE17-B87B6A1D85D6}" type="presParOf" srcId="{B7A0432D-8BBD-4439-91DC-8902B83A0712}" destId="{24DBC495-6BF5-4F09-9C3C-4F94E22F8934}" srcOrd="1" destOrd="0" presId="urn:microsoft.com/office/officeart/2018/2/layout/IconVerticalSolidList"/>
    <dgm:cxn modelId="{9168B15B-1F8A-4686-ABD8-F068780D889E}" type="presParOf" srcId="{B7A0432D-8BBD-4439-91DC-8902B83A0712}" destId="{6207A83C-CB31-4AA3-8DFC-A7A75AE7F15D}" srcOrd="2" destOrd="0" presId="urn:microsoft.com/office/officeart/2018/2/layout/IconVerticalSolidList"/>
    <dgm:cxn modelId="{130FAAC0-75CE-47FB-BEDC-9A0B61E4384C}" type="presParOf" srcId="{B7A0432D-8BBD-4439-91DC-8902B83A0712}" destId="{1C16F0FB-98A5-4C3D-8AAD-4930CBEDB4F1}" srcOrd="3" destOrd="0" presId="urn:microsoft.com/office/officeart/2018/2/layout/IconVerticalSolidList"/>
    <dgm:cxn modelId="{B6F3C8DA-A8A7-49CB-B26B-9F85719BF971}" type="presParOf" srcId="{D086BFF6-52EB-4418-831E-3D64CB30754A}" destId="{AA4DE10A-611E-4D3A-97BF-EBAFEB073431}" srcOrd="1" destOrd="0" presId="urn:microsoft.com/office/officeart/2018/2/layout/IconVerticalSolidList"/>
    <dgm:cxn modelId="{8EB8301F-BC3B-4945-838F-8D135E9C2D38}" type="presParOf" srcId="{D086BFF6-52EB-4418-831E-3D64CB30754A}" destId="{4C6960E7-E0C9-48D3-8C42-7F76B2923F4B}" srcOrd="2" destOrd="0" presId="urn:microsoft.com/office/officeart/2018/2/layout/IconVerticalSolidList"/>
    <dgm:cxn modelId="{41A922D8-3D6E-4097-B913-FD895F8CD573}" type="presParOf" srcId="{4C6960E7-E0C9-48D3-8C42-7F76B2923F4B}" destId="{91BCC237-B34B-4D59-8A6D-EEB92BAE2125}" srcOrd="0" destOrd="0" presId="urn:microsoft.com/office/officeart/2018/2/layout/IconVerticalSolidList"/>
    <dgm:cxn modelId="{1FA697F0-FBB8-48F2-98B8-D452307E4C34}" type="presParOf" srcId="{4C6960E7-E0C9-48D3-8C42-7F76B2923F4B}" destId="{F12AA1CA-407E-4713-A8F9-EDD703DACA42}" srcOrd="1" destOrd="0" presId="urn:microsoft.com/office/officeart/2018/2/layout/IconVerticalSolidList"/>
    <dgm:cxn modelId="{21B770CE-8301-4C53-925B-C039D49B6681}" type="presParOf" srcId="{4C6960E7-E0C9-48D3-8C42-7F76B2923F4B}" destId="{C33EB5AA-B1F4-4314-B067-839DF041E8F4}" srcOrd="2" destOrd="0" presId="urn:microsoft.com/office/officeart/2018/2/layout/IconVerticalSolidList"/>
    <dgm:cxn modelId="{6FBBFB50-9D74-480F-88D1-58A4E1C1BED4}" type="presParOf" srcId="{4C6960E7-E0C9-48D3-8C42-7F76B2923F4B}" destId="{17B22C5C-CAE8-4937-8F7B-F2DEA01D78A5}" srcOrd="3" destOrd="0" presId="urn:microsoft.com/office/officeart/2018/2/layout/IconVerticalSolidList"/>
    <dgm:cxn modelId="{C6367159-C2CB-4D8D-A8AF-A283B39304AD}" type="presParOf" srcId="{D086BFF6-52EB-4418-831E-3D64CB30754A}" destId="{15ECD75D-5FC2-4D39-87D9-CC4A7ADA3969}" srcOrd="3" destOrd="0" presId="urn:microsoft.com/office/officeart/2018/2/layout/IconVerticalSolidList"/>
    <dgm:cxn modelId="{29CDF9BD-B67C-4BE9-8387-E6EC7D95A2A4}" type="presParOf" srcId="{D086BFF6-52EB-4418-831E-3D64CB30754A}" destId="{915A2A8C-5686-4A4F-ACC3-31452E7C43DF}" srcOrd="4" destOrd="0" presId="urn:microsoft.com/office/officeart/2018/2/layout/IconVerticalSolidList"/>
    <dgm:cxn modelId="{D8AFA2A4-A888-4407-AED0-096AFFEB9197}" type="presParOf" srcId="{915A2A8C-5686-4A4F-ACC3-31452E7C43DF}" destId="{4FF39305-E373-4637-A883-98C4654C4300}" srcOrd="0" destOrd="0" presId="urn:microsoft.com/office/officeart/2018/2/layout/IconVerticalSolidList"/>
    <dgm:cxn modelId="{CB0D4088-F124-4652-8288-DB8260E650E6}" type="presParOf" srcId="{915A2A8C-5686-4A4F-ACC3-31452E7C43DF}" destId="{6FF927AE-312B-4CFC-86A4-1AAC7F194894}" srcOrd="1" destOrd="0" presId="urn:microsoft.com/office/officeart/2018/2/layout/IconVerticalSolidList"/>
    <dgm:cxn modelId="{D172D5C3-449F-4B29-916F-E0EB102B6EAC}" type="presParOf" srcId="{915A2A8C-5686-4A4F-ACC3-31452E7C43DF}" destId="{5C5455CC-7BD9-4885-8903-B3E43FDC3ED1}" srcOrd="2" destOrd="0" presId="urn:microsoft.com/office/officeart/2018/2/layout/IconVerticalSolidList"/>
    <dgm:cxn modelId="{B1CBBB9A-AFBB-4B9F-AFDB-A3B803E124D5}" type="presParOf" srcId="{915A2A8C-5686-4A4F-ACC3-31452E7C43DF}" destId="{E33AEA4D-1604-4C63-A52D-A97A796B06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387EF1-F702-4E12-9409-1275CFF3D1D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F4EE6D2-107C-476F-A508-D1530A281EDA}">
      <dgm:prSet/>
      <dgm:spPr/>
      <dgm:t>
        <a:bodyPr/>
        <a:lstStyle/>
        <a:p>
          <a:r>
            <a:rPr lang="en-GB"/>
            <a:t>What does your customer find too costly? (e.g., too much time, too much money, requires substantial effort, ...) </a:t>
          </a:r>
          <a:endParaRPr lang="en-US"/>
        </a:p>
      </dgm:t>
    </dgm:pt>
    <dgm:pt modelId="{819E25AC-32AA-4490-AE22-9DECF025EA3E}" type="parTrans" cxnId="{730E8B0A-D2A8-4445-BBFB-33A57C1FFA70}">
      <dgm:prSet/>
      <dgm:spPr/>
      <dgm:t>
        <a:bodyPr/>
        <a:lstStyle/>
        <a:p>
          <a:endParaRPr lang="en-US"/>
        </a:p>
      </dgm:t>
    </dgm:pt>
    <dgm:pt modelId="{D8F123BE-E2CF-4904-87A0-3088443D5485}" type="sibTrans" cxnId="{730E8B0A-D2A8-4445-BBFB-33A57C1FFA70}">
      <dgm:prSet/>
      <dgm:spPr/>
      <dgm:t>
        <a:bodyPr/>
        <a:lstStyle/>
        <a:p>
          <a:endParaRPr lang="en-US"/>
        </a:p>
      </dgm:t>
    </dgm:pt>
    <dgm:pt modelId="{25F32721-119F-435A-ABDB-E4738221CDC4}">
      <dgm:prSet/>
      <dgm:spPr/>
      <dgm:t>
        <a:bodyPr/>
        <a:lstStyle/>
        <a:p>
          <a:r>
            <a:rPr lang="en-GB"/>
            <a:t>What makes your customer feel bad? (e.g., frustrations, annoyances) </a:t>
          </a:r>
          <a:endParaRPr lang="en-US"/>
        </a:p>
      </dgm:t>
    </dgm:pt>
    <dgm:pt modelId="{66BA2868-D949-410D-9D99-1DD17943D7B7}" type="parTrans" cxnId="{792768D3-61AC-4D1E-BCEF-7610F5E35EB0}">
      <dgm:prSet/>
      <dgm:spPr/>
      <dgm:t>
        <a:bodyPr/>
        <a:lstStyle/>
        <a:p>
          <a:endParaRPr lang="en-US"/>
        </a:p>
      </dgm:t>
    </dgm:pt>
    <dgm:pt modelId="{16AA397E-7E85-4937-BA85-F8A6780C886E}" type="sibTrans" cxnId="{792768D3-61AC-4D1E-BCEF-7610F5E35EB0}">
      <dgm:prSet/>
      <dgm:spPr/>
      <dgm:t>
        <a:bodyPr/>
        <a:lstStyle/>
        <a:p>
          <a:endParaRPr lang="en-US"/>
        </a:p>
      </dgm:t>
    </dgm:pt>
    <dgm:pt modelId="{E1D85D8C-A524-4979-9B3C-09D2988506CE}">
      <dgm:prSet/>
      <dgm:spPr/>
      <dgm:t>
        <a:bodyPr/>
        <a:lstStyle/>
        <a:p>
          <a:r>
            <a:rPr lang="en-GB"/>
            <a:t>How are current solutions underperforming for your customer? (e.g., lack of features, performance, malfunctioning, accuracy...) What negative social consequences does your customer encounter or fear? (e.g., loss of face, trust, power, status . . .) </a:t>
          </a:r>
          <a:endParaRPr lang="en-US"/>
        </a:p>
      </dgm:t>
    </dgm:pt>
    <dgm:pt modelId="{DB37920C-9856-4B42-8FDC-0B8BD5726D12}" type="parTrans" cxnId="{6AF4BB84-02DC-4491-A255-B625E26417CD}">
      <dgm:prSet/>
      <dgm:spPr/>
      <dgm:t>
        <a:bodyPr/>
        <a:lstStyle/>
        <a:p>
          <a:endParaRPr lang="en-US"/>
        </a:p>
      </dgm:t>
    </dgm:pt>
    <dgm:pt modelId="{23C07EE7-5EC7-4F2C-8700-02AA95D73D9A}" type="sibTrans" cxnId="{6AF4BB84-02DC-4491-A255-B625E26417CD}">
      <dgm:prSet/>
      <dgm:spPr/>
      <dgm:t>
        <a:bodyPr/>
        <a:lstStyle/>
        <a:p>
          <a:endParaRPr lang="en-US"/>
        </a:p>
      </dgm:t>
    </dgm:pt>
    <dgm:pt modelId="{54D72C3D-FA9F-41B4-863B-F7BD8A7CF544}">
      <dgm:prSet/>
      <dgm:spPr/>
      <dgm:t>
        <a:bodyPr/>
        <a:lstStyle/>
        <a:p>
          <a:r>
            <a:rPr lang="en-GB"/>
            <a:t>What’s keeping your customer awake at night? (e.g., big issues, concerns, worries . . .) </a:t>
          </a:r>
          <a:endParaRPr lang="en-US"/>
        </a:p>
      </dgm:t>
    </dgm:pt>
    <dgm:pt modelId="{E3D5157D-D752-4724-B075-E649F28A813B}" type="parTrans" cxnId="{9551F996-B2C9-478A-9771-50753B1F599B}">
      <dgm:prSet/>
      <dgm:spPr/>
      <dgm:t>
        <a:bodyPr/>
        <a:lstStyle/>
        <a:p>
          <a:endParaRPr lang="en-US"/>
        </a:p>
      </dgm:t>
    </dgm:pt>
    <dgm:pt modelId="{4F3C8CA8-9D08-4E16-9E47-FA4C75631409}" type="sibTrans" cxnId="{9551F996-B2C9-478A-9771-50753B1F599B}">
      <dgm:prSet/>
      <dgm:spPr/>
      <dgm:t>
        <a:bodyPr/>
        <a:lstStyle/>
        <a:p>
          <a:endParaRPr lang="en-US"/>
        </a:p>
      </dgm:t>
    </dgm:pt>
    <dgm:pt modelId="{0F2FB1DD-EE7D-4E78-B38E-5495F8B5C2A3}">
      <dgm:prSet/>
      <dgm:spPr/>
      <dgm:t>
        <a:bodyPr/>
        <a:lstStyle/>
        <a:p>
          <a:r>
            <a:rPr lang="en-GB"/>
            <a:t>What common mistakes does your customer make? (e.g., usage mistakes, inappropriate priorities . . .) </a:t>
          </a:r>
          <a:endParaRPr lang="en-US"/>
        </a:p>
      </dgm:t>
    </dgm:pt>
    <dgm:pt modelId="{79F9B00D-820B-4A11-AEAF-67149B017F28}" type="parTrans" cxnId="{448316C4-7213-4E4C-BAA4-427706869FD2}">
      <dgm:prSet/>
      <dgm:spPr/>
      <dgm:t>
        <a:bodyPr/>
        <a:lstStyle/>
        <a:p>
          <a:endParaRPr lang="en-US"/>
        </a:p>
      </dgm:t>
    </dgm:pt>
    <dgm:pt modelId="{3A5E3AC3-C307-4EAA-9D7D-9D834503358C}" type="sibTrans" cxnId="{448316C4-7213-4E4C-BAA4-427706869FD2}">
      <dgm:prSet/>
      <dgm:spPr/>
      <dgm:t>
        <a:bodyPr/>
        <a:lstStyle/>
        <a:p>
          <a:endParaRPr lang="en-US"/>
        </a:p>
      </dgm:t>
    </dgm:pt>
    <dgm:pt modelId="{3D1E4E15-10FB-419B-B761-F1931604C31D}">
      <dgm:prSet/>
      <dgm:spPr/>
      <dgm:t>
        <a:bodyPr/>
        <a:lstStyle/>
        <a:p>
          <a:r>
            <a:rPr lang="en-GB"/>
            <a:t>What barriers are keeping your customers from adopting solutions?(e.g., upfront investment, learning curve, resistance to change . . .) </a:t>
          </a:r>
          <a:endParaRPr lang="en-US"/>
        </a:p>
      </dgm:t>
    </dgm:pt>
    <dgm:pt modelId="{65546342-94FE-477E-AC00-9239D3E6C01F}" type="parTrans" cxnId="{8087738B-6637-4A97-8314-509280FE7495}">
      <dgm:prSet/>
      <dgm:spPr/>
      <dgm:t>
        <a:bodyPr/>
        <a:lstStyle/>
        <a:p>
          <a:endParaRPr lang="en-US"/>
        </a:p>
      </dgm:t>
    </dgm:pt>
    <dgm:pt modelId="{455A8FC1-1B2A-4690-A54A-5531F50866A0}" type="sibTrans" cxnId="{8087738B-6637-4A97-8314-509280FE7495}">
      <dgm:prSet/>
      <dgm:spPr/>
      <dgm:t>
        <a:bodyPr/>
        <a:lstStyle/>
        <a:p>
          <a:endParaRPr lang="en-US"/>
        </a:p>
      </dgm:t>
    </dgm:pt>
    <dgm:pt modelId="{2B741E5F-2977-FB46-937A-EA05AE7F6AFD}" type="pres">
      <dgm:prSet presAssocID="{F5387EF1-F702-4E12-9409-1275CFF3D1D2}" presName="linear" presStyleCnt="0">
        <dgm:presLayoutVars>
          <dgm:animLvl val="lvl"/>
          <dgm:resizeHandles val="exact"/>
        </dgm:presLayoutVars>
      </dgm:prSet>
      <dgm:spPr/>
    </dgm:pt>
    <dgm:pt modelId="{6CCE44C1-D3BD-A547-A853-9223AC3A2BCA}" type="pres">
      <dgm:prSet presAssocID="{2F4EE6D2-107C-476F-A508-D1530A281EDA}" presName="parentText" presStyleLbl="node1" presStyleIdx="0" presStyleCnt="6">
        <dgm:presLayoutVars>
          <dgm:chMax val="0"/>
          <dgm:bulletEnabled val="1"/>
        </dgm:presLayoutVars>
      </dgm:prSet>
      <dgm:spPr/>
    </dgm:pt>
    <dgm:pt modelId="{E535D509-68AA-BD4A-A6C7-77F68C53CC7E}" type="pres">
      <dgm:prSet presAssocID="{D8F123BE-E2CF-4904-87A0-3088443D5485}" presName="spacer" presStyleCnt="0"/>
      <dgm:spPr/>
    </dgm:pt>
    <dgm:pt modelId="{10F54C8B-A565-A74B-95BA-21C79F111C2D}" type="pres">
      <dgm:prSet presAssocID="{25F32721-119F-435A-ABDB-E4738221CDC4}" presName="parentText" presStyleLbl="node1" presStyleIdx="1" presStyleCnt="6">
        <dgm:presLayoutVars>
          <dgm:chMax val="0"/>
          <dgm:bulletEnabled val="1"/>
        </dgm:presLayoutVars>
      </dgm:prSet>
      <dgm:spPr/>
    </dgm:pt>
    <dgm:pt modelId="{25CE6D85-189C-5843-B2AB-6E5BB7F29CA1}" type="pres">
      <dgm:prSet presAssocID="{16AA397E-7E85-4937-BA85-F8A6780C886E}" presName="spacer" presStyleCnt="0"/>
      <dgm:spPr/>
    </dgm:pt>
    <dgm:pt modelId="{E01AC0F6-7D8B-D440-817C-5736D625D38F}" type="pres">
      <dgm:prSet presAssocID="{E1D85D8C-A524-4979-9B3C-09D2988506CE}" presName="parentText" presStyleLbl="node1" presStyleIdx="2" presStyleCnt="6">
        <dgm:presLayoutVars>
          <dgm:chMax val="0"/>
          <dgm:bulletEnabled val="1"/>
        </dgm:presLayoutVars>
      </dgm:prSet>
      <dgm:spPr/>
    </dgm:pt>
    <dgm:pt modelId="{44BB4C87-E682-5048-A45C-FD6AEBF5F644}" type="pres">
      <dgm:prSet presAssocID="{23C07EE7-5EC7-4F2C-8700-02AA95D73D9A}" presName="spacer" presStyleCnt="0"/>
      <dgm:spPr/>
    </dgm:pt>
    <dgm:pt modelId="{5C324B6F-2EF1-CC48-8B11-86C24C38C9DA}" type="pres">
      <dgm:prSet presAssocID="{54D72C3D-FA9F-41B4-863B-F7BD8A7CF544}" presName="parentText" presStyleLbl="node1" presStyleIdx="3" presStyleCnt="6">
        <dgm:presLayoutVars>
          <dgm:chMax val="0"/>
          <dgm:bulletEnabled val="1"/>
        </dgm:presLayoutVars>
      </dgm:prSet>
      <dgm:spPr/>
    </dgm:pt>
    <dgm:pt modelId="{18BF3A70-D157-C346-B7DB-405DA61FF606}" type="pres">
      <dgm:prSet presAssocID="{4F3C8CA8-9D08-4E16-9E47-FA4C75631409}" presName="spacer" presStyleCnt="0"/>
      <dgm:spPr/>
    </dgm:pt>
    <dgm:pt modelId="{02F8C760-8B3E-7B4A-9305-49D7589973CC}" type="pres">
      <dgm:prSet presAssocID="{0F2FB1DD-EE7D-4E78-B38E-5495F8B5C2A3}" presName="parentText" presStyleLbl="node1" presStyleIdx="4" presStyleCnt="6">
        <dgm:presLayoutVars>
          <dgm:chMax val="0"/>
          <dgm:bulletEnabled val="1"/>
        </dgm:presLayoutVars>
      </dgm:prSet>
      <dgm:spPr/>
    </dgm:pt>
    <dgm:pt modelId="{A105140D-FCA9-1242-B467-CAF1A00A422F}" type="pres">
      <dgm:prSet presAssocID="{3A5E3AC3-C307-4EAA-9D7D-9D834503358C}" presName="spacer" presStyleCnt="0"/>
      <dgm:spPr/>
    </dgm:pt>
    <dgm:pt modelId="{F71FA538-53EB-C241-B21A-D5A397CB9815}" type="pres">
      <dgm:prSet presAssocID="{3D1E4E15-10FB-419B-B761-F1931604C31D}" presName="parentText" presStyleLbl="node1" presStyleIdx="5" presStyleCnt="6">
        <dgm:presLayoutVars>
          <dgm:chMax val="0"/>
          <dgm:bulletEnabled val="1"/>
        </dgm:presLayoutVars>
      </dgm:prSet>
      <dgm:spPr/>
    </dgm:pt>
  </dgm:ptLst>
  <dgm:cxnLst>
    <dgm:cxn modelId="{730E8B0A-D2A8-4445-BBFB-33A57C1FFA70}" srcId="{F5387EF1-F702-4E12-9409-1275CFF3D1D2}" destId="{2F4EE6D2-107C-476F-A508-D1530A281EDA}" srcOrd="0" destOrd="0" parTransId="{819E25AC-32AA-4490-AE22-9DECF025EA3E}" sibTransId="{D8F123BE-E2CF-4904-87A0-3088443D5485}"/>
    <dgm:cxn modelId="{F0FA594F-18C0-3149-8642-DD5C5D8282C5}" type="presOf" srcId="{25F32721-119F-435A-ABDB-E4738221CDC4}" destId="{10F54C8B-A565-A74B-95BA-21C79F111C2D}" srcOrd="0" destOrd="0" presId="urn:microsoft.com/office/officeart/2005/8/layout/vList2"/>
    <dgm:cxn modelId="{E873D27D-BA54-4E4B-B7EF-6F60AD564A53}" type="presOf" srcId="{3D1E4E15-10FB-419B-B761-F1931604C31D}" destId="{F71FA538-53EB-C241-B21A-D5A397CB9815}" srcOrd="0" destOrd="0" presId="urn:microsoft.com/office/officeart/2005/8/layout/vList2"/>
    <dgm:cxn modelId="{6AF4BB84-02DC-4491-A255-B625E26417CD}" srcId="{F5387EF1-F702-4E12-9409-1275CFF3D1D2}" destId="{E1D85D8C-A524-4979-9B3C-09D2988506CE}" srcOrd="2" destOrd="0" parTransId="{DB37920C-9856-4B42-8FDC-0B8BD5726D12}" sibTransId="{23C07EE7-5EC7-4F2C-8700-02AA95D73D9A}"/>
    <dgm:cxn modelId="{8087738B-6637-4A97-8314-509280FE7495}" srcId="{F5387EF1-F702-4E12-9409-1275CFF3D1D2}" destId="{3D1E4E15-10FB-419B-B761-F1931604C31D}" srcOrd="5" destOrd="0" parTransId="{65546342-94FE-477E-AC00-9239D3E6C01F}" sibTransId="{455A8FC1-1B2A-4690-A54A-5531F50866A0}"/>
    <dgm:cxn modelId="{BCB6788C-87BF-794D-A31D-2C4176D7461B}" type="presOf" srcId="{E1D85D8C-A524-4979-9B3C-09D2988506CE}" destId="{E01AC0F6-7D8B-D440-817C-5736D625D38F}" srcOrd="0" destOrd="0" presId="urn:microsoft.com/office/officeart/2005/8/layout/vList2"/>
    <dgm:cxn modelId="{9551F996-B2C9-478A-9771-50753B1F599B}" srcId="{F5387EF1-F702-4E12-9409-1275CFF3D1D2}" destId="{54D72C3D-FA9F-41B4-863B-F7BD8A7CF544}" srcOrd="3" destOrd="0" parTransId="{E3D5157D-D752-4724-B075-E649F28A813B}" sibTransId="{4F3C8CA8-9D08-4E16-9E47-FA4C75631409}"/>
    <dgm:cxn modelId="{462D1D99-5E25-A549-AA76-4C1B2D1D4D75}" type="presOf" srcId="{F5387EF1-F702-4E12-9409-1275CFF3D1D2}" destId="{2B741E5F-2977-FB46-937A-EA05AE7F6AFD}" srcOrd="0" destOrd="0" presId="urn:microsoft.com/office/officeart/2005/8/layout/vList2"/>
    <dgm:cxn modelId="{B9D4C0AF-90A8-9E4E-AAAE-D0AF811018D1}" type="presOf" srcId="{2F4EE6D2-107C-476F-A508-D1530A281EDA}" destId="{6CCE44C1-D3BD-A547-A853-9223AC3A2BCA}" srcOrd="0" destOrd="0" presId="urn:microsoft.com/office/officeart/2005/8/layout/vList2"/>
    <dgm:cxn modelId="{448316C4-7213-4E4C-BAA4-427706869FD2}" srcId="{F5387EF1-F702-4E12-9409-1275CFF3D1D2}" destId="{0F2FB1DD-EE7D-4E78-B38E-5495F8B5C2A3}" srcOrd="4" destOrd="0" parTransId="{79F9B00D-820B-4A11-AEAF-67149B017F28}" sibTransId="{3A5E3AC3-C307-4EAA-9D7D-9D834503358C}"/>
    <dgm:cxn modelId="{BCAA83D2-C9C5-024B-9BDB-59D9CA0E5DD7}" type="presOf" srcId="{54D72C3D-FA9F-41B4-863B-F7BD8A7CF544}" destId="{5C324B6F-2EF1-CC48-8B11-86C24C38C9DA}" srcOrd="0" destOrd="0" presId="urn:microsoft.com/office/officeart/2005/8/layout/vList2"/>
    <dgm:cxn modelId="{792768D3-61AC-4D1E-BCEF-7610F5E35EB0}" srcId="{F5387EF1-F702-4E12-9409-1275CFF3D1D2}" destId="{25F32721-119F-435A-ABDB-E4738221CDC4}" srcOrd="1" destOrd="0" parTransId="{66BA2868-D949-410D-9D99-1DD17943D7B7}" sibTransId="{16AA397E-7E85-4937-BA85-F8A6780C886E}"/>
    <dgm:cxn modelId="{42A2BBF3-5004-0340-92C6-0CEAC3AE7D67}" type="presOf" srcId="{0F2FB1DD-EE7D-4E78-B38E-5495F8B5C2A3}" destId="{02F8C760-8B3E-7B4A-9305-49D7589973CC}" srcOrd="0" destOrd="0" presId="urn:microsoft.com/office/officeart/2005/8/layout/vList2"/>
    <dgm:cxn modelId="{831E4C0F-E52A-8E49-B30D-F4D9AB3708DF}" type="presParOf" srcId="{2B741E5F-2977-FB46-937A-EA05AE7F6AFD}" destId="{6CCE44C1-D3BD-A547-A853-9223AC3A2BCA}" srcOrd="0" destOrd="0" presId="urn:microsoft.com/office/officeart/2005/8/layout/vList2"/>
    <dgm:cxn modelId="{3A9E277B-CCE1-154D-A129-14D4D3A30E05}" type="presParOf" srcId="{2B741E5F-2977-FB46-937A-EA05AE7F6AFD}" destId="{E535D509-68AA-BD4A-A6C7-77F68C53CC7E}" srcOrd="1" destOrd="0" presId="urn:microsoft.com/office/officeart/2005/8/layout/vList2"/>
    <dgm:cxn modelId="{9CE552CC-0FFD-6243-9719-A45BE70DD564}" type="presParOf" srcId="{2B741E5F-2977-FB46-937A-EA05AE7F6AFD}" destId="{10F54C8B-A565-A74B-95BA-21C79F111C2D}" srcOrd="2" destOrd="0" presId="urn:microsoft.com/office/officeart/2005/8/layout/vList2"/>
    <dgm:cxn modelId="{61984490-A8C8-AA45-89DF-2872111BB6B1}" type="presParOf" srcId="{2B741E5F-2977-FB46-937A-EA05AE7F6AFD}" destId="{25CE6D85-189C-5843-B2AB-6E5BB7F29CA1}" srcOrd="3" destOrd="0" presId="urn:microsoft.com/office/officeart/2005/8/layout/vList2"/>
    <dgm:cxn modelId="{F5D37035-9678-8643-8326-F681BEE06CA0}" type="presParOf" srcId="{2B741E5F-2977-FB46-937A-EA05AE7F6AFD}" destId="{E01AC0F6-7D8B-D440-817C-5736D625D38F}" srcOrd="4" destOrd="0" presId="urn:microsoft.com/office/officeart/2005/8/layout/vList2"/>
    <dgm:cxn modelId="{4BA0F794-31C2-A642-ACDE-31798B6A77F9}" type="presParOf" srcId="{2B741E5F-2977-FB46-937A-EA05AE7F6AFD}" destId="{44BB4C87-E682-5048-A45C-FD6AEBF5F644}" srcOrd="5" destOrd="0" presId="urn:microsoft.com/office/officeart/2005/8/layout/vList2"/>
    <dgm:cxn modelId="{478D1293-81F0-1741-9AD5-87B8E2E61081}" type="presParOf" srcId="{2B741E5F-2977-FB46-937A-EA05AE7F6AFD}" destId="{5C324B6F-2EF1-CC48-8B11-86C24C38C9DA}" srcOrd="6" destOrd="0" presId="urn:microsoft.com/office/officeart/2005/8/layout/vList2"/>
    <dgm:cxn modelId="{CE67BF2B-21D9-294F-BFA9-70D74E6DD545}" type="presParOf" srcId="{2B741E5F-2977-FB46-937A-EA05AE7F6AFD}" destId="{18BF3A70-D157-C346-B7DB-405DA61FF606}" srcOrd="7" destOrd="0" presId="urn:microsoft.com/office/officeart/2005/8/layout/vList2"/>
    <dgm:cxn modelId="{07844C5F-D846-A94F-B25E-DEA1DA9FADC7}" type="presParOf" srcId="{2B741E5F-2977-FB46-937A-EA05AE7F6AFD}" destId="{02F8C760-8B3E-7B4A-9305-49D7589973CC}" srcOrd="8" destOrd="0" presId="urn:microsoft.com/office/officeart/2005/8/layout/vList2"/>
    <dgm:cxn modelId="{F466FD08-E4B1-DC4A-9D1B-3074A772F1F8}" type="presParOf" srcId="{2B741E5F-2977-FB46-937A-EA05AE7F6AFD}" destId="{A105140D-FCA9-1242-B467-CAF1A00A422F}" srcOrd="9" destOrd="0" presId="urn:microsoft.com/office/officeart/2005/8/layout/vList2"/>
    <dgm:cxn modelId="{83C2E85B-84CC-6C44-A882-D63974C152E9}" type="presParOf" srcId="{2B741E5F-2977-FB46-937A-EA05AE7F6AFD}" destId="{F71FA538-53EB-C241-B21A-D5A397CB981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11808C0-2329-44EB-8D55-B5DAD74D15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A30B9A6-4E55-438C-87DD-799CC53EAF64}">
      <dgm:prSet/>
      <dgm:spPr/>
      <dgm:t>
        <a:bodyPr/>
        <a:lstStyle/>
        <a:p>
          <a:r>
            <a:rPr lang="en-GB" b="1"/>
            <a:t>Market Penetration </a:t>
          </a:r>
          <a:r>
            <a:rPr lang="en-GB"/>
            <a:t>- existing products into existing markets, in order to increase market share. Least risky but likely to deliver limited growth. E.g. Promotional campaigns, discounts. </a:t>
          </a:r>
          <a:endParaRPr lang="en-US"/>
        </a:p>
      </dgm:t>
    </dgm:pt>
    <dgm:pt modelId="{63FB05EF-9C1D-452E-A3A2-A59970A5CB95}" type="parTrans" cxnId="{8319A9C5-4986-4A1F-AEE5-3E028D9BF639}">
      <dgm:prSet/>
      <dgm:spPr/>
      <dgm:t>
        <a:bodyPr/>
        <a:lstStyle/>
        <a:p>
          <a:endParaRPr lang="en-US"/>
        </a:p>
      </dgm:t>
    </dgm:pt>
    <dgm:pt modelId="{70A1D7DD-A826-40B2-8366-A9F8B63B56C8}" type="sibTrans" cxnId="{8319A9C5-4986-4A1F-AEE5-3E028D9BF639}">
      <dgm:prSet/>
      <dgm:spPr/>
      <dgm:t>
        <a:bodyPr/>
        <a:lstStyle/>
        <a:p>
          <a:endParaRPr lang="en-US"/>
        </a:p>
      </dgm:t>
    </dgm:pt>
    <dgm:pt modelId="{83B6FFAF-B658-43E8-832E-E196F28FC109}">
      <dgm:prSet/>
      <dgm:spPr/>
      <dgm:t>
        <a:bodyPr/>
        <a:lstStyle/>
        <a:p>
          <a:r>
            <a:rPr lang="en-GB" b="1"/>
            <a:t>Market development </a:t>
          </a:r>
          <a:r>
            <a:rPr lang="en-GB"/>
            <a:t>– existing products to new market segments, often involves partnership working in SD. E.g. GP referral projects e.g. midnight football leagues. </a:t>
          </a:r>
          <a:endParaRPr lang="en-US"/>
        </a:p>
      </dgm:t>
    </dgm:pt>
    <dgm:pt modelId="{6CE217C4-F142-4368-AA81-D43DFDC216DB}" type="parTrans" cxnId="{73652935-B095-4E36-810F-D44F8D3F6831}">
      <dgm:prSet/>
      <dgm:spPr/>
      <dgm:t>
        <a:bodyPr/>
        <a:lstStyle/>
        <a:p>
          <a:endParaRPr lang="en-US"/>
        </a:p>
      </dgm:t>
    </dgm:pt>
    <dgm:pt modelId="{4829DF89-2B5E-4500-A302-E7A656462A2B}" type="sibTrans" cxnId="{73652935-B095-4E36-810F-D44F8D3F6831}">
      <dgm:prSet/>
      <dgm:spPr/>
      <dgm:t>
        <a:bodyPr/>
        <a:lstStyle/>
        <a:p>
          <a:endParaRPr lang="en-US"/>
        </a:p>
      </dgm:t>
    </dgm:pt>
    <dgm:pt modelId="{3B986456-557B-4CAB-BF95-1508ECD4A99F}">
      <dgm:prSet/>
      <dgm:spPr/>
      <dgm:t>
        <a:bodyPr/>
        <a:lstStyle/>
        <a:p>
          <a:r>
            <a:rPr lang="en-GB" b="1"/>
            <a:t>Product development </a:t>
          </a:r>
          <a:r>
            <a:rPr lang="en-GB"/>
            <a:t>– new products for existing markets. For SD usually means being open to new products rather than being involved in the R&amp;D phase. E.g. introducing new fitness classes. E.g. new facilities – indoor ski slopes, cross fit. </a:t>
          </a:r>
          <a:endParaRPr lang="en-US"/>
        </a:p>
      </dgm:t>
    </dgm:pt>
    <dgm:pt modelId="{8F8F5EDA-3FA9-4D61-9284-9D6923D7FB0C}" type="parTrans" cxnId="{7B580450-D42D-419F-8D1D-0C1E2983B565}">
      <dgm:prSet/>
      <dgm:spPr/>
      <dgm:t>
        <a:bodyPr/>
        <a:lstStyle/>
        <a:p>
          <a:endParaRPr lang="en-US"/>
        </a:p>
      </dgm:t>
    </dgm:pt>
    <dgm:pt modelId="{1020D47B-4F9B-41AA-AB80-9F7536BDAB0F}" type="sibTrans" cxnId="{7B580450-D42D-419F-8D1D-0C1E2983B565}">
      <dgm:prSet/>
      <dgm:spPr/>
      <dgm:t>
        <a:bodyPr/>
        <a:lstStyle/>
        <a:p>
          <a:endParaRPr lang="en-US"/>
        </a:p>
      </dgm:t>
    </dgm:pt>
    <dgm:pt modelId="{43BBC934-1D43-4309-B522-CB0F07A13E3D}">
      <dgm:prSet/>
      <dgm:spPr/>
      <dgm:t>
        <a:bodyPr/>
        <a:lstStyle/>
        <a:p>
          <a:r>
            <a:rPr lang="en-GB" b="1"/>
            <a:t>Diversification </a:t>
          </a:r>
          <a:r>
            <a:rPr lang="en-GB"/>
            <a:t>– development of new products for new markets, most risky option. E.g. Green Gym. E.g. workplace health initiatives. </a:t>
          </a:r>
          <a:endParaRPr lang="en-US"/>
        </a:p>
      </dgm:t>
    </dgm:pt>
    <dgm:pt modelId="{89571E22-1C3A-4045-981E-C6A5556E2B68}" type="parTrans" cxnId="{E6AA696A-3057-4F66-9019-F5F196C01C26}">
      <dgm:prSet/>
      <dgm:spPr/>
      <dgm:t>
        <a:bodyPr/>
        <a:lstStyle/>
        <a:p>
          <a:endParaRPr lang="en-US"/>
        </a:p>
      </dgm:t>
    </dgm:pt>
    <dgm:pt modelId="{08BD965D-FCC4-4BA3-912F-A8AB6DBE239F}" type="sibTrans" cxnId="{E6AA696A-3057-4F66-9019-F5F196C01C26}">
      <dgm:prSet/>
      <dgm:spPr/>
      <dgm:t>
        <a:bodyPr/>
        <a:lstStyle/>
        <a:p>
          <a:endParaRPr lang="en-US"/>
        </a:p>
      </dgm:t>
    </dgm:pt>
    <dgm:pt modelId="{28B69409-573E-FF4D-85E2-2F3D511AEE33}" type="pres">
      <dgm:prSet presAssocID="{311808C0-2329-44EB-8D55-B5DAD74D1502}" presName="vert0" presStyleCnt="0">
        <dgm:presLayoutVars>
          <dgm:dir/>
          <dgm:animOne val="branch"/>
          <dgm:animLvl val="lvl"/>
        </dgm:presLayoutVars>
      </dgm:prSet>
      <dgm:spPr/>
    </dgm:pt>
    <dgm:pt modelId="{6D82AD30-EB8A-E94A-8268-7FF94265D0FD}" type="pres">
      <dgm:prSet presAssocID="{6A30B9A6-4E55-438C-87DD-799CC53EAF64}" presName="thickLine" presStyleLbl="alignNode1" presStyleIdx="0" presStyleCnt="4"/>
      <dgm:spPr/>
    </dgm:pt>
    <dgm:pt modelId="{A4CC0A02-A500-C94C-B226-8E4476841913}" type="pres">
      <dgm:prSet presAssocID="{6A30B9A6-4E55-438C-87DD-799CC53EAF64}" presName="horz1" presStyleCnt="0"/>
      <dgm:spPr/>
    </dgm:pt>
    <dgm:pt modelId="{1A767C59-0230-5C44-BED3-1AC38AA21A74}" type="pres">
      <dgm:prSet presAssocID="{6A30B9A6-4E55-438C-87DD-799CC53EAF64}" presName="tx1" presStyleLbl="revTx" presStyleIdx="0" presStyleCnt="4"/>
      <dgm:spPr/>
    </dgm:pt>
    <dgm:pt modelId="{8A2DF92D-28B1-2F45-AAFC-721F57C5685A}" type="pres">
      <dgm:prSet presAssocID="{6A30B9A6-4E55-438C-87DD-799CC53EAF64}" presName="vert1" presStyleCnt="0"/>
      <dgm:spPr/>
    </dgm:pt>
    <dgm:pt modelId="{D4A336AA-C785-DD41-B3C1-C2B1048AD185}" type="pres">
      <dgm:prSet presAssocID="{83B6FFAF-B658-43E8-832E-E196F28FC109}" presName="thickLine" presStyleLbl="alignNode1" presStyleIdx="1" presStyleCnt="4"/>
      <dgm:spPr/>
    </dgm:pt>
    <dgm:pt modelId="{ECEF9A78-C4E1-CE42-9791-4C53BFA4E216}" type="pres">
      <dgm:prSet presAssocID="{83B6FFAF-B658-43E8-832E-E196F28FC109}" presName="horz1" presStyleCnt="0"/>
      <dgm:spPr/>
    </dgm:pt>
    <dgm:pt modelId="{208376F5-0FDC-FC4D-B565-791DD300F2F3}" type="pres">
      <dgm:prSet presAssocID="{83B6FFAF-B658-43E8-832E-E196F28FC109}" presName="tx1" presStyleLbl="revTx" presStyleIdx="1" presStyleCnt="4"/>
      <dgm:spPr/>
    </dgm:pt>
    <dgm:pt modelId="{64705D94-2EC7-E947-A4E4-2E8580CC26A8}" type="pres">
      <dgm:prSet presAssocID="{83B6FFAF-B658-43E8-832E-E196F28FC109}" presName="vert1" presStyleCnt="0"/>
      <dgm:spPr/>
    </dgm:pt>
    <dgm:pt modelId="{52423155-A969-0A4E-8DA8-235CF0CB1936}" type="pres">
      <dgm:prSet presAssocID="{3B986456-557B-4CAB-BF95-1508ECD4A99F}" presName="thickLine" presStyleLbl="alignNode1" presStyleIdx="2" presStyleCnt="4"/>
      <dgm:spPr/>
    </dgm:pt>
    <dgm:pt modelId="{89491154-9398-E74D-A148-91A05710DDDA}" type="pres">
      <dgm:prSet presAssocID="{3B986456-557B-4CAB-BF95-1508ECD4A99F}" presName="horz1" presStyleCnt="0"/>
      <dgm:spPr/>
    </dgm:pt>
    <dgm:pt modelId="{34B1F9CB-6E7F-594B-A463-A9A3D8F0CC0B}" type="pres">
      <dgm:prSet presAssocID="{3B986456-557B-4CAB-BF95-1508ECD4A99F}" presName="tx1" presStyleLbl="revTx" presStyleIdx="2" presStyleCnt="4"/>
      <dgm:spPr/>
    </dgm:pt>
    <dgm:pt modelId="{C579D379-D338-CD43-BD16-E0010FC928F1}" type="pres">
      <dgm:prSet presAssocID="{3B986456-557B-4CAB-BF95-1508ECD4A99F}" presName="vert1" presStyleCnt="0"/>
      <dgm:spPr/>
    </dgm:pt>
    <dgm:pt modelId="{97CC16A7-FD33-414A-A9F2-263AA433A9A1}" type="pres">
      <dgm:prSet presAssocID="{43BBC934-1D43-4309-B522-CB0F07A13E3D}" presName="thickLine" presStyleLbl="alignNode1" presStyleIdx="3" presStyleCnt="4"/>
      <dgm:spPr/>
    </dgm:pt>
    <dgm:pt modelId="{D5BF8621-A251-A84F-93C4-FAD7CE37F29F}" type="pres">
      <dgm:prSet presAssocID="{43BBC934-1D43-4309-B522-CB0F07A13E3D}" presName="horz1" presStyleCnt="0"/>
      <dgm:spPr/>
    </dgm:pt>
    <dgm:pt modelId="{67B7C034-49F6-0941-B17B-4030A972A02A}" type="pres">
      <dgm:prSet presAssocID="{43BBC934-1D43-4309-B522-CB0F07A13E3D}" presName="tx1" presStyleLbl="revTx" presStyleIdx="3" presStyleCnt="4"/>
      <dgm:spPr/>
    </dgm:pt>
    <dgm:pt modelId="{3514E0B8-74BB-1943-BB65-583AAAE0DF49}" type="pres">
      <dgm:prSet presAssocID="{43BBC934-1D43-4309-B522-CB0F07A13E3D}" presName="vert1" presStyleCnt="0"/>
      <dgm:spPr/>
    </dgm:pt>
  </dgm:ptLst>
  <dgm:cxnLst>
    <dgm:cxn modelId="{D224300C-2DEE-F847-83D0-4E306C7FB338}" type="presOf" srcId="{83B6FFAF-B658-43E8-832E-E196F28FC109}" destId="{208376F5-0FDC-FC4D-B565-791DD300F2F3}" srcOrd="0" destOrd="0" presId="urn:microsoft.com/office/officeart/2008/layout/LinedList"/>
    <dgm:cxn modelId="{D0E04115-0959-6F40-A48D-24D680459503}" type="presOf" srcId="{6A30B9A6-4E55-438C-87DD-799CC53EAF64}" destId="{1A767C59-0230-5C44-BED3-1AC38AA21A74}" srcOrd="0" destOrd="0" presId="urn:microsoft.com/office/officeart/2008/layout/LinedList"/>
    <dgm:cxn modelId="{B7AE7621-4BBD-5B47-9C4B-7086911AAA59}" type="presOf" srcId="{43BBC934-1D43-4309-B522-CB0F07A13E3D}" destId="{67B7C034-49F6-0941-B17B-4030A972A02A}" srcOrd="0" destOrd="0" presId="urn:microsoft.com/office/officeart/2008/layout/LinedList"/>
    <dgm:cxn modelId="{73652935-B095-4E36-810F-D44F8D3F6831}" srcId="{311808C0-2329-44EB-8D55-B5DAD74D1502}" destId="{83B6FFAF-B658-43E8-832E-E196F28FC109}" srcOrd="1" destOrd="0" parTransId="{6CE217C4-F142-4368-AA81-D43DFDC216DB}" sibTransId="{4829DF89-2B5E-4500-A302-E7A656462A2B}"/>
    <dgm:cxn modelId="{55169D47-62B4-274A-B293-23056B7E54B7}" type="presOf" srcId="{311808C0-2329-44EB-8D55-B5DAD74D1502}" destId="{28B69409-573E-FF4D-85E2-2F3D511AEE33}" srcOrd="0" destOrd="0" presId="urn:microsoft.com/office/officeart/2008/layout/LinedList"/>
    <dgm:cxn modelId="{7B580450-D42D-419F-8D1D-0C1E2983B565}" srcId="{311808C0-2329-44EB-8D55-B5DAD74D1502}" destId="{3B986456-557B-4CAB-BF95-1508ECD4A99F}" srcOrd="2" destOrd="0" parTransId="{8F8F5EDA-3FA9-4D61-9284-9D6923D7FB0C}" sibTransId="{1020D47B-4F9B-41AA-AB80-9F7536BDAB0F}"/>
    <dgm:cxn modelId="{E6AA696A-3057-4F66-9019-F5F196C01C26}" srcId="{311808C0-2329-44EB-8D55-B5DAD74D1502}" destId="{43BBC934-1D43-4309-B522-CB0F07A13E3D}" srcOrd="3" destOrd="0" parTransId="{89571E22-1C3A-4045-981E-C6A5556E2B68}" sibTransId="{08BD965D-FCC4-4BA3-912F-A8AB6DBE239F}"/>
    <dgm:cxn modelId="{8319A9C5-4986-4A1F-AEE5-3E028D9BF639}" srcId="{311808C0-2329-44EB-8D55-B5DAD74D1502}" destId="{6A30B9A6-4E55-438C-87DD-799CC53EAF64}" srcOrd="0" destOrd="0" parTransId="{63FB05EF-9C1D-452E-A3A2-A59970A5CB95}" sibTransId="{70A1D7DD-A826-40B2-8366-A9F8B63B56C8}"/>
    <dgm:cxn modelId="{B0E89DFA-ADC4-A94D-9ABA-EED46628441B}" type="presOf" srcId="{3B986456-557B-4CAB-BF95-1508ECD4A99F}" destId="{34B1F9CB-6E7F-594B-A463-A9A3D8F0CC0B}" srcOrd="0" destOrd="0" presId="urn:microsoft.com/office/officeart/2008/layout/LinedList"/>
    <dgm:cxn modelId="{D0D10157-4C79-3A46-80F0-A4F408BF7BBB}" type="presParOf" srcId="{28B69409-573E-FF4D-85E2-2F3D511AEE33}" destId="{6D82AD30-EB8A-E94A-8268-7FF94265D0FD}" srcOrd="0" destOrd="0" presId="urn:microsoft.com/office/officeart/2008/layout/LinedList"/>
    <dgm:cxn modelId="{0A7FB632-B5D1-F34C-88B7-D77636DF95F8}" type="presParOf" srcId="{28B69409-573E-FF4D-85E2-2F3D511AEE33}" destId="{A4CC0A02-A500-C94C-B226-8E4476841913}" srcOrd="1" destOrd="0" presId="urn:microsoft.com/office/officeart/2008/layout/LinedList"/>
    <dgm:cxn modelId="{1BFE7373-DFFA-D24B-AFAB-DD38C711C1F6}" type="presParOf" srcId="{A4CC0A02-A500-C94C-B226-8E4476841913}" destId="{1A767C59-0230-5C44-BED3-1AC38AA21A74}" srcOrd="0" destOrd="0" presId="urn:microsoft.com/office/officeart/2008/layout/LinedList"/>
    <dgm:cxn modelId="{659542BD-0791-AF4E-9F16-D0FDC5866F20}" type="presParOf" srcId="{A4CC0A02-A500-C94C-B226-8E4476841913}" destId="{8A2DF92D-28B1-2F45-AAFC-721F57C5685A}" srcOrd="1" destOrd="0" presId="urn:microsoft.com/office/officeart/2008/layout/LinedList"/>
    <dgm:cxn modelId="{5CACE2CB-774D-3C48-A10C-11CAFB8F5CA3}" type="presParOf" srcId="{28B69409-573E-FF4D-85E2-2F3D511AEE33}" destId="{D4A336AA-C785-DD41-B3C1-C2B1048AD185}" srcOrd="2" destOrd="0" presId="urn:microsoft.com/office/officeart/2008/layout/LinedList"/>
    <dgm:cxn modelId="{BF62CB6B-734A-974D-899E-6E412866C009}" type="presParOf" srcId="{28B69409-573E-FF4D-85E2-2F3D511AEE33}" destId="{ECEF9A78-C4E1-CE42-9791-4C53BFA4E216}" srcOrd="3" destOrd="0" presId="urn:microsoft.com/office/officeart/2008/layout/LinedList"/>
    <dgm:cxn modelId="{E3E60DAA-DF94-9D4A-954B-E2B0218F7DEE}" type="presParOf" srcId="{ECEF9A78-C4E1-CE42-9791-4C53BFA4E216}" destId="{208376F5-0FDC-FC4D-B565-791DD300F2F3}" srcOrd="0" destOrd="0" presId="urn:microsoft.com/office/officeart/2008/layout/LinedList"/>
    <dgm:cxn modelId="{BF5ECA02-4CF2-4A4B-B8D1-0AE783B22FEF}" type="presParOf" srcId="{ECEF9A78-C4E1-CE42-9791-4C53BFA4E216}" destId="{64705D94-2EC7-E947-A4E4-2E8580CC26A8}" srcOrd="1" destOrd="0" presId="urn:microsoft.com/office/officeart/2008/layout/LinedList"/>
    <dgm:cxn modelId="{73E5FF72-8AB3-8243-89E1-363A304E8110}" type="presParOf" srcId="{28B69409-573E-FF4D-85E2-2F3D511AEE33}" destId="{52423155-A969-0A4E-8DA8-235CF0CB1936}" srcOrd="4" destOrd="0" presId="urn:microsoft.com/office/officeart/2008/layout/LinedList"/>
    <dgm:cxn modelId="{7636245B-4A00-DC4F-B673-37EEEB608E5E}" type="presParOf" srcId="{28B69409-573E-FF4D-85E2-2F3D511AEE33}" destId="{89491154-9398-E74D-A148-91A05710DDDA}" srcOrd="5" destOrd="0" presId="urn:microsoft.com/office/officeart/2008/layout/LinedList"/>
    <dgm:cxn modelId="{3E2A20A9-D9C7-2C4F-9812-6FDF62E0D03C}" type="presParOf" srcId="{89491154-9398-E74D-A148-91A05710DDDA}" destId="{34B1F9CB-6E7F-594B-A463-A9A3D8F0CC0B}" srcOrd="0" destOrd="0" presId="urn:microsoft.com/office/officeart/2008/layout/LinedList"/>
    <dgm:cxn modelId="{C288BF43-57AC-E542-9862-45CB48E0505D}" type="presParOf" srcId="{89491154-9398-E74D-A148-91A05710DDDA}" destId="{C579D379-D338-CD43-BD16-E0010FC928F1}" srcOrd="1" destOrd="0" presId="urn:microsoft.com/office/officeart/2008/layout/LinedList"/>
    <dgm:cxn modelId="{6CC84B31-B526-B94D-A3E1-2EA323875D51}" type="presParOf" srcId="{28B69409-573E-FF4D-85E2-2F3D511AEE33}" destId="{97CC16A7-FD33-414A-A9F2-263AA433A9A1}" srcOrd="6" destOrd="0" presId="urn:microsoft.com/office/officeart/2008/layout/LinedList"/>
    <dgm:cxn modelId="{6B31F068-05E1-6D4F-AEF7-AE7ED7988972}" type="presParOf" srcId="{28B69409-573E-FF4D-85E2-2F3D511AEE33}" destId="{D5BF8621-A251-A84F-93C4-FAD7CE37F29F}" srcOrd="7" destOrd="0" presId="urn:microsoft.com/office/officeart/2008/layout/LinedList"/>
    <dgm:cxn modelId="{3A4DAEA0-7343-FA43-82A7-5827F932FF14}" type="presParOf" srcId="{D5BF8621-A251-A84F-93C4-FAD7CE37F29F}" destId="{67B7C034-49F6-0941-B17B-4030A972A02A}" srcOrd="0" destOrd="0" presId="urn:microsoft.com/office/officeart/2008/layout/LinedList"/>
    <dgm:cxn modelId="{D97FF28D-085A-CB4F-8D92-A5E882E9E941}" type="presParOf" srcId="{D5BF8621-A251-A84F-93C4-FAD7CE37F29F}" destId="{3514E0B8-74BB-1943-BB65-583AAAE0DF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C72A5-6A99-47AA-A1C9-BF78976EAAA5}">
      <dsp:nvSpPr>
        <dsp:cNvPr id="0" name=""/>
        <dsp:cNvSpPr/>
      </dsp:nvSpPr>
      <dsp:spPr>
        <a:xfrm>
          <a:off x="0" y="2558"/>
          <a:ext cx="7812562" cy="129660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D11FB-B626-4BC6-9099-57264BB1984E}">
      <dsp:nvSpPr>
        <dsp:cNvPr id="0" name=""/>
        <dsp:cNvSpPr/>
      </dsp:nvSpPr>
      <dsp:spPr>
        <a:xfrm>
          <a:off x="392222" y="294294"/>
          <a:ext cx="713132" cy="713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52AB0-EEA0-466C-890E-4D290C2B9341}">
      <dsp:nvSpPr>
        <dsp:cNvPr id="0" name=""/>
        <dsp:cNvSpPr/>
      </dsp:nvSpPr>
      <dsp:spPr>
        <a:xfrm>
          <a:off x="1497577" y="2558"/>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Entrepreneurial Opportunities: sporting landscape; nature of and process of opportunity recognition. </a:t>
          </a:r>
          <a:endParaRPr lang="en-US" sz="2200" kern="1200"/>
        </a:p>
      </dsp:txBody>
      <dsp:txXfrm>
        <a:off x="1497577" y="2558"/>
        <a:ext cx="6314984" cy="1296604"/>
      </dsp:txXfrm>
    </dsp:sp>
    <dsp:sp modelId="{A38C1F50-6426-4E56-8B66-30174A6BB4FE}">
      <dsp:nvSpPr>
        <dsp:cNvPr id="0" name=""/>
        <dsp:cNvSpPr/>
      </dsp:nvSpPr>
      <dsp:spPr>
        <a:xfrm>
          <a:off x="0" y="1623313"/>
          <a:ext cx="7812562" cy="129660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D610B-5D0D-4381-BE8B-D6DD74F5911B}">
      <dsp:nvSpPr>
        <dsp:cNvPr id="0" name=""/>
        <dsp:cNvSpPr/>
      </dsp:nvSpPr>
      <dsp:spPr>
        <a:xfrm>
          <a:off x="392222" y="1915049"/>
          <a:ext cx="713132" cy="713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3B12A1-2B7C-4850-9339-61E608AEABD4}">
      <dsp:nvSpPr>
        <dsp:cNvPr id="0" name=""/>
        <dsp:cNvSpPr/>
      </dsp:nvSpPr>
      <dsp:spPr>
        <a:xfrm>
          <a:off x="1497577" y="1623313"/>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Effectuation and entrepreneurship </a:t>
          </a:r>
          <a:endParaRPr lang="en-US" sz="2200" kern="1200"/>
        </a:p>
      </dsp:txBody>
      <dsp:txXfrm>
        <a:off x="1497577" y="1623313"/>
        <a:ext cx="6314984" cy="1296604"/>
      </dsp:txXfrm>
    </dsp:sp>
    <dsp:sp modelId="{10624DE7-62FD-433D-9584-F0DA01D6F91D}">
      <dsp:nvSpPr>
        <dsp:cNvPr id="0" name=""/>
        <dsp:cNvSpPr/>
      </dsp:nvSpPr>
      <dsp:spPr>
        <a:xfrm>
          <a:off x="0" y="3244068"/>
          <a:ext cx="7812562" cy="129660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10384-17BE-44C2-8E74-0CBD6A828070}">
      <dsp:nvSpPr>
        <dsp:cNvPr id="0" name=""/>
        <dsp:cNvSpPr/>
      </dsp:nvSpPr>
      <dsp:spPr>
        <a:xfrm>
          <a:off x="392222" y="3535804"/>
          <a:ext cx="713132" cy="713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DC042E-2960-4B04-BECE-E0BEDC487525}">
      <dsp:nvSpPr>
        <dsp:cNvPr id="0" name=""/>
        <dsp:cNvSpPr/>
      </dsp:nvSpPr>
      <dsp:spPr>
        <a:xfrm>
          <a:off x="1497577" y="3244068"/>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Business Model Canvas </a:t>
          </a:r>
          <a:endParaRPr lang="en-US" sz="2200" kern="1200"/>
        </a:p>
      </dsp:txBody>
      <dsp:txXfrm>
        <a:off x="1497577" y="3244068"/>
        <a:ext cx="6314984" cy="1296604"/>
      </dsp:txXfrm>
    </dsp:sp>
    <dsp:sp modelId="{14C6975D-5FB0-49E6-B68C-39970B02B44D}">
      <dsp:nvSpPr>
        <dsp:cNvPr id="0" name=""/>
        <dsp:cNvSpPr/>
      </dsp:nvSpPr>
      <dsp:spPr>
        <a:xfrm>
          <a:off x="0" y="4864823"/>
          <a:ext cx="7812562" cy="129660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B8CD0-26FE-4547-B0A8-5B633C74F92F}">
      <dsp:nvSpPr>
        <dsp:cNvPr id="0" name=""/>
        <dsp:cNvSpPr/>
      </dsp:nvSpPr>
      <dsp:spPr>
        <a:xfrm>
          <a:off x="392222" y="5156559"/>
          <a:ext cx="713132" cy="713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7CCD4D-FA27-4641-A407-667CCEF084C0}">
      <dsp:nvSpPr>
        <dsp:cNvPr id="0" name=""/>
        <dsp:cNvSpPr/>
      </dsp:nvSpPr>
      <dsp:spPr>
        <a:xfrm>
          <a:off x="1497577" y="4864823"/>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Group work/tutorial</a:t>
          </a:r>
          <a:endParaRPr lang="en-US" sz="2200" kern="1200"/>
        </a:p>
      </dsp:txBody>
      <dsp:txXfrm>
        <a:off x="1497577" y="4864823"/>
        <a:ext cx="6314984" cy="1296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E2FA0A-8F4B-EE40-9703-11AD4DC73C9E}">
      <dsp:nvSpPr>
        <dsp:cNvPr id="0" name=""/>
        <dsp:cNvSpPr/>
      </dsp:nvSpPr>
      <dsp:spPr>
        <a:xfrm>
          <a:off x="0" y="57943"/>
          <a:ext cx="7812562" cy="19622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1 x 20 min. Group </a:t>
          </a:r>
          <a:r>
            <a:rPr lang="en-GB" sz="2800" b="1" i="1" kern="1200"/>
            <a:t>“pitch” </a:t>
          </a:r>
          <a:r>
            <a:rPr lang="en-GB" sz="2800" b="1" kern="1200"/>
            <a:t>on Thursday 10th March (TBC). </a:t>
          </a:r>
          <a:endParaRPr lang="en-US" sz="2800" kern="1200"/>
        </a:p>
      </dsp:txBody>
      <dsp:txXfrm>
        <a:off x="95790" y="153733"/>
        <a:ext cx="7620982" cy="1770692"/>
      </dsp:txXfrm>
    </dsp:sp>
    <dsp:sp modelId="{82D311AE-E3C7-024F-9662-903E90A6D268}">
      <dsp:nvSpPr>
        <dsp:cNvPr id="0" name=""/>
        <dsp:cNvSpPr/>
      </dsp:nvSpPr>
      <dsp:spPr>
        <a:xfrm>
          <a:off x="0" y="2100856"/>
          <a:ext cx="7812562" cy="1962272"/>
        </a:xfrm>
        <a:prstGeom prst="roundRect">
          <a:avLst/>
        </a:prstGeom>
        <a:solidFill>
          <a:schemeClr val="accent2">
            <a:hueOff val="-736465"/>
            <a:satOff val="-3225"/>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Powerpoint presentation must also be submitted via Turnitin by 4pm Friday 11th March. </a:t>
          </a:r>
          <a:endParaRPr lang="en-US" sz="2800" kern="1200"/>
        </a:p>
      </dsp:txBody>
      <dsp:txXfrm>
        <a:off x="95790" y="2196646"/>
        <a:ext cx="7620982" cy="1770692"/>
      </dsp:txXfrm>
    </dsp:sp>
    <dsp:sp modelId="{640857BD-1D40-0244-ACFD-F15ED5DD8D19}">
      <dsp:nvSpPr>
        <dsp:cNvPr id="0" name=""/>
        <dsp:cNvSpPr/>
      </dsp:nvSpPr>
      <dsp:spPr>
        <a:xfrm>
          <a:off x="0" y="4143769"/>
          <a:ext cx="7812562" cy="1962272"/>
        </a:xfrm>
        <a:prstGeom prst="roundRect">
          <a:avLst/>
        </a:prstGeom>
        <a:solidFill>
          <a:schemeClr val="accent2">
            <a:hueOff val="-1472930"/>
            <a:satOff val="-645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Equivalent to </a:t>
          </a:r>
          <a:r>
            <a:rPr lang="en-GB" sz="2800" b="1" kern="1200"/>
            <a:t>25% of overall mark </a:t>
          </a:r>
          <a:r>
            <a:rPr lang="en-GB" sz="2800" kern="1200"/>
            <a:t>for module. Weighted 75% for group performance and 25% for individual performance. </a:t>
          </a:r>
          <a:endParaRPr lang="en-US" sz="2800" kern="1200"/>
        </a:p>
      </dsp:txBody>
      <dsp:txXfrm>
        <a:off x="95790" y="4239559"/>
        <a:ext cx="7620982" cy="1770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9F828-E7E7-9247-90EC-E869C8A462AC}">
      <dsp:nvSpPr>
        <dsp:cNvPr id="0" name=""/>
        <dsp:cNvSpPr/>
      </dsp:nvSpPr>
      <dsp:spPr>
        <a:xfrm>
          <a:off x="0" y="73360"/>
          <a:ext cx="6831118" cy="14221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What are the government and sector priorities? </a:t>
          </a:r>
          <a:endParaRPr lang="en-US" sz="2600" kern="1200"/>
        </a:p>
      </dsp:txBody>
      <dsp:txXfrm>
        <a:off x="69423" y="142783"/>
        <a:ext cx="6692272" cy="1283289"/>
      </dsp:txXfrm>
    </dsp:sp>
    <dsp:sp modelId="{30356451-40B4-7840-955C-436C4E980221}">
      <dsp:nvSpPr>
        <dsp:cNvPr id="0" name=""/>
        <dsp:cNvSpPr/>
      </dsp:nvSpPr>
      <dsp:spPr>
        <a:xfrm>
          <a:off x="0" y="1570375"/>
          <a:ext cx="6831118" cy="1422135"/>
        </a:xfrm>
        <a:prstGeom prst="roundRect">
          <a:avLst/>
        </a:prstGeom>
        <a:solidFill>
          <a:schemeClr val="accent2">
            <a:hueOff val="-490977"/>
            <a:satOff val="-2150"/>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What are the current trends and forces shaping the sport development landscape in Wales? </a:t>
          </a:r>
          <a:endParaRPr lang="en-US" sz="2600" kern="1200"/>
        </a:p>
      </dsp:txBody>
      <dsp:txXfrm>
        <a:off x="69423" y="1639798"/>
        <a:ext cx="6692272" cy="1283289"/>
      </dsp:txXfrm>
    </dsp:sp>
    <dsp:sp modelId="{BA1FA552-7873-2549-829F-6B0F207A7F46}">
      <dsp:nvSpPr>
        <dsp:cNvPr id="0" name=""/>
        <dsp:cNvSpPr/>
      </dsp:nvSpPr>
      <dsp:spPr>
        <a:xfrm>
          <a:off x="0" y="3067390"/>
          <a:ext cx="6831118" cy="1422135"/>
        </a:xfrm>
        <a:prstGeom prst="roundRect">
          <a:avLst/>
        </a:prstGeom>
        <a:solidFill>
          <a:schemeClr val="accent2">
            <a:hueOff val="-981953"/>
            <a:satOff val="-430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How might these present business opportunities? </a:t>
          </a:r>
          <a:endParaRPr lang="en-US" sz="2600" kern="1200"/>
        </a:p>
      </dsp:txBody>
      <dsp:txXfrm>
        <a:off x="69423" y="3136813"/>
        <a:ext cx="6692272" cy="1283289"/>
      </dsp:txXfrm>
    </dsp:sp>
    <dsp:sp modelId="{D85E733C-7929-2D4A-A424-EDE5AB221D06}">
      <dsp:nvSpPr>
        <dsp:cNvPr id="0" name=""/>
        <dsp:cNvSpPr/>
      </dsp:nvSpPr>
      <dsp:spPr>
        <a:xfrm>
          <a:off x="0" y="4564405"/>
          <a:ext cx="6831118" cy="1422135"/>
        </a:xfrm>
        <a:prstGeom prst="roundRect">
          <a:avLst/>
        </a:prstGeom>
        <a:solidFill>
          <a:schemeClr val="accent2">
            <a:hueOff val="-1472930"/>
            <a:satOff val="-645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How can you evidence this? </a:t>
          </a:r>
          <a:endParaRPr lang="en-US" sz="2600" kern="1200"/>
        </a:p>
      </dsp:txBody>
      <dsp:txXfrm>
        <a:off x="69423" y="4633828"/>
        <a:ext cx="6692272" cy="12832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B3A4C-9EB6-7749-B785-847F946F22D0}">
      <dsp:nvSpPr>
        <dsp:cNvPr id="0" name=""/>
        <dsp:cNvSpPr/>
      </dsp:nvSpPr>
      <dsp:spPr>
        <a:xfrm>
          <a:off x="0" y="3009"/>
          <a:ext cx="781256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234360-6254-EC44-A770-2C4014672717}">
      <dsp:nvSpPr>
        <dsp:cNvPr id="0" name=""/>
        <dsp:cNvSpPr/>
      </dsp:nvSpPr>
      <dsp:spPr>
        <a:xfrm>
          <a:off x="0" y="3009"/>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Tucker and Sullivan (2013:51) refer to Mintzberg </a:t>
          </a:r>
          <a:r>
            <a:rPr lang="en-GB" sz="2000" i="1" kern="1200"/>
            <a:t>et al.</a:t>
          </a:r>
          <a:r>
            <a:rPr lang="en-GB" sz="2000" kern="1200"/>
            <a:t>’s (1998) description of the sports development environment as being a </a:t>
          </a:r>
          <a:r>
            <a:rPr lang="en-GB" sz="2000" b="1" kern="1200"/>
            <a:t>DYNAMIC</a:t>
          </a:r>
          <a:r>
            <a:rPr lang="en-GB" sz="2000" kern="1200"/>
            <a:t>, </a:t>
          </a:r>
          <a:r>
            <a:rPr lang="en-GB" sz="2000" b="1" kern="1200"/>
            <a:t>COMPLEX</a:t>
          </a:r>
          <a:r>
            <a:rPr lang="en-GB" sz="2000" kern="1200"/>
            <a:t>, </a:t>
          </a:r>
          <a:r>
            <a:rPr lang="en-GB" sz="2000" b="1" kern="1200"/>
            <a:t>DIVERSIFIED </a:t>
          </a:r>
          <a:r>
            <a:rPr lang="en-GB" sz="2000" kern="1200"/>
            <a:t>and </a:t>
          </a:r>
          <a:r>
            <a:rPr lang="en-GB" sz="2000" b="1" kern="1200"/>
            <a:t>HOSTILE </a:t>
          </a:r>
          <a:r>
            <a:rPr lang="en-GB" sz="2000" kern="1200"/>
            <a:t>one. </a:t>
          </a:r>
          <a:endParaRPr lang="en-US" sz="2000" kern="1200"/>
        </a:p>
      </dsp:txBody>
      <dsp:txXfrm>
        <a:off x="0" y="3009"/>
        <a:ext cx="7812562" cy="1026327"/>
      </dsp:txXfrm>
    </dsp:sp>
    <dsp:sp modelId="{451BE3F9-21D0-3E4D-BDC8-2907FC6A08B2}">
      <dsp:nvSpPr>
        <dsp:cNvPr id="0" name=""/>
        <dsp:cNvSpPr/>
      </dsp:nvSpPr>
      <dsp:spPr>
        <a:xfrm>
          <a:off x="0" y="1029337"/>
          <a:ext cx="781256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B86D8-A365-2546-A328-900E60FB328C}">
      <dsp:nvSpPr>
        <dsp:cNvPr id="0" name=""/>
        <dsp:cNvSpPr/>
      </dsp:nvSpPr>
      <dsp:spPr>
        <a:xfrm>
          <a:off x="0" y="1029337"/>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examples Tucker and Sullivan (2013: 51-52) give are: </a:t>
          </a:r>
          <a:endParaRPr lang="en-US" sz="2000" kern="1200"/>
        </a:p>
      </dsp:txBody>
      <dsp:txXfrm>
        <a:off x="0" y="1029337"/>
        <a:ext cx="7812562" cy="1026327"/>
      </dsp:txXfrm>
    </dsp:sp>
    <dsp:sp modelId="{893755E0-6851-CC47-AE7A-81EB3DEB3965}">
      <dsp:nvSpPr>
        <dsp:cNvPr id="0" name=""/>
        <dsp:cNvSpPr/>
      </dsp:nvSpPr>
      <dsp:spPr>
        <a:xfrm>
          <a:off x="0" y="2055665"/>
          <a:ext cx="781256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1BEEB-E26D-0A4B-B035-8297D145348F}">
      <dsp:nvSpPr>
        <dsp:cNvPr id="0" name=""/>
        <dsp:cNvSpPr/>
      </dsp:nvSpPr>
      <dsp:spPr>
        <a:xfrm>
          <a:off x="0" y="2055665"/>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DYNAMIC </a:t>
          </a:r>
          <a:r>
            <a:rPr lang="en-GB" sz="2000" kern="1200"/>
            <a:t>due to the impact of government funding </a:t>
          </a:r>
          <a:endParaRPr lang="en-US" sz="2000" kern="1200"/>
        </a:p>
      </dsp:txBody>
      <dsp:txXfrm>
        <a:off x="0" y="2055665"/>
        <a:ext cx="7812562" cy="1026327"/>
      </dsp:txXfrm>
    </dsp:sp>
    <dsp:sp modelId="{081BE56E-4019-B948-8883-49C65B738315}">
      <dsp:nvSpPr>
        <dsp:cNvPr id="0" name=""/>
        <dsp:cNvSpPr/>
      </dsp:nvSpPr>
      <dsp:spPr>
        <a:xfrm>
          <a:off x="0" y="3081992"/>
          <a:ext cx="781256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CF13E-B1BD-4647-B57D-E24EE2875F0F}">
      <dsp:nvSpPr>
        <dsp:cNvPr id="0" name=""/>
        <dsp:cNvSpPr/>
      </dsp:nvSpPr>
      <dsp:spPr>
        <a:xfrm>
          <a:off x="0" y="3081993"/>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COMPLEX </a:t>
          </a:r>
          <a:r>
            <a:rPr lang="en-GB" sz="2000" kern="1200" dirty="0"/>
            <a:t>due to the trends and tastes that emerge that need exploiting  </a:t>
          </a:r>
          <a:endParaRPr lang="en-US" sz="2000" kern="1200" dirty="0"/>
        </a:p>
      </dsp:txBody>
      <dsp:txXfrm>
        <a:off x="0" y="3081993"/>
        <a:ext cx="7812562" cy="1026327"/>
      </dsp:txXfrm>
    </dsp:sp>
    <dsp:sp modelId="{3B3E8B77-B845-A148-8F01-90DC33D4F8AC}">
      <dsp:nvSpPr>
        <dsp:cNvPr id="0" name=""/>
        <dsp:cNvSpPr/>
      </dsp:nvSpPr>
      <dsp:spPr>
        <a:xfrm>
          <a:off x="0" y="4108320"/>
          <a:ext cx="781256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C90AA-FDB7-314C-857E-BB3D38B23AE5}">
      <dsp:nvSpPr>
        <dsp:cNvPr id="0" name=""/>
        <dsp:cNvSpPr/>
      </dsp:nvSpPr>
      <dsp:spPr>
        <a:xfrm>
          <a:off x="0" y="4108320"/>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DIVERSIFIED </a:t>
          </a:r>
          <a:r>
            <a:rPr lang="en-GB" sz="2000" kern="1200" dirty="0"/>
            <a:t>due to the nature of individuals and communities that SD professionals engage with and serve.  </a:t>
          </a:r>
          <a:endParaRPr lang="en-US" sz="2000" kern="1200" dirty="0"/>
        </a:p>
      </dsp:txBody>
      <dsp:txXfrm>
        <a:off x="0" y="4108320"/>
        <a:ext cx="7812562" cy="1026327"/>
      </dsp:txXfrm>
    </dsp:sp>
    <dsp:sp modelId="{2CCA9D6C-78B7-0548-9711-BD16C8B17041}">
      <dsp:nvSpPr>
        <dsp:cNvPr id="0" name=""/>
        <dsp:cNvSpPr/>
      </dsp:nvSpPr>
      <dsp:spPr>
        <a:xfrm>
          <a:off x="0" y="5134648"/>
          <a:ext cx="781256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3B046C-793E-FD47-A84E-30E952CA13A6}">
      <dsp:nvSpPr>
        <dsp:cNvPr id="0" name=""/>
        <dsp:cNvSpPr/>
      </dsp:nvSpPr>
      <dsp:spPr>
        <a:xfrm>
          <a:off x="0" y="5134648"/>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HOSTILE </a:t>
          </a:r>
          <a:r>
            <a:rPr lang="en-GB" sz="2000" kern="1200"/>
            <a:t>due to the “competition and sedentary </a:t>
          </a:r>
          <a:endParaRPr lang="en-US" sz="2000" kern="1200"/>
        </a:p>
      </dsp:txBody>
      <dsp:txXfrm>
        <a:off x="0" y="5134648"/>
        <a:ext cx="7812562" cy="10263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276DA-DE10-174F-B284-84240CBCBD49}">
      <dsp:nvSpPr>
        <dsp:cNvPr id="0" name=""/>
        <dsp:cNvSpPr/>
      </dsp:nvSpPr>
      <dsp:spPr>
        <a:xfrm>
          <a:off x="1309" y="136791"/>
          <a:ext cx="4594690" cy="291762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C0186-8B16-7B40-9A05-2123D8110F5B}">
      <dsp:nvSpPr>
        <dsp:cNvPr id="0" name=""/>
        <dsp:cNvSpPr/>
      </dsp:nvSpPr>
      <dsp:spPr>
        <a:xfrm>
          <a:off x="511830" y="621786"/>
          <a:ext cx="4594690" cy="291762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external environment is literally the big wide world in which organisations operate,” Capon, 2008, p.30. </a:t>
          </a:r>
          <a:endParaRPr lang="en-US" sz="2400" kern="1200"/>
        </a:p>
      </dsp:txBody>
      <dsp:txXfrm>
        <a:off x="597284" y="707240"/>
        <a:ext cx="4423782" cy="2746720"/>
      </dsp:txXfrm>
    </dsp:sp>
    <dsp:sp modelId="{6D98A1EC-C5A4-3E40-838E-552819B834E0}">
      <dsp:nvSpPr>
        <dsp:cNvPr id="0" name=""/>
        <dsp:cNvSpPr/>
      </dsp:nvSpPr>
      <dsp:spPr>
        <a:xfrm>
          <a:off x="5617042" y="136791"/>
          <a:ext cx="4594690" cy="291762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2B198-B90E-2E42-9AA1-EB464EBBE3D9}">
      <dsp:nvSpPr>
        <dsp:cNvPr id="0" name=""/>
        <dsp:cNvSpPr/>
      </dsp:nvSpPr>
      <dsp:spPr>
        <a:xfrm>
          <a:off x="6127563" y="621786"/>
          <a:ext cx="4594690" cy="291762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Tucker and Sullivan (2013) recommend the STEEPLE model for conducting an external scan of a SD context; it is good way to capture the opportunities and threats of the SWOT analysis </a:t>
          </a:r>
          <a:endParaRPr lang="en-US" sz="2400" kern="1200"/>
        </a:p>
      </dsp:txBody>
      <dsp:txXfrm>
        <a:off x="6213017" y="707240"/>
        <a:ext cx="4423782" cy="27467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11981-07EE-498A-A594-2A4FC5026D2E}">
      <dsp:nvSpPr>
        <dsp:cNvPr id="0" name=""/>
        <dsp:cNvSpPr/>
      </dsp:nvSpPr>
      <dsp:spPr>
        <a:xfrm>
          <a:off x="0" y="4815"/>
          <a:ext cx="7812562" cy="10257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B9C23-65E0-4C85-B2F0-D48D23ADD6A9}">
      <dsp:nvSpPr>
        <dsp:cNvPr id="0" name=""/>
        <dsp:cNvSpPr/>
      </dsp:nvSpPr>
      <dsp:spPr>
        <a:xfrm>
          <a:off x="310282" y="235603"/>
          <a:ext cx="564149" cy="5641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CC91CE-4C04-4AD8-9E7C-33042157D6D3}">
      <dsp:nvSpPr>
        <dsp:cNvPr id="0" name=""/>
        <dsp:cNvSpPr/>
      </dsp:nvSpPr>
      <dsp:spPr>
        <a:xfrm>
          <a:off x="1184713" y="4815"/>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Problems </a:t>
          </a:r>
          <a:endParaRPr lang="en-US" sz="1900" kern="1200"/>
        </a:p>
      </dsp:txBody>
      <dsp:txXfrm>
        <a:off x="1184713" y="4815"/>
        <a:ext cx="6627848" cy="1025725"/>
      </dsp:txXfrm>
    </dsp:sp>
    <dsp:sp modelId="{0B0FD2BD-11A8-4024-B54A-5539D1904047}">
      <dsp:nvSpPr>
        <dsp:cNvPr id="0" name=""/>
        <dsp:cNvSpPr/>
      </dsp:nvSpPr>
      <dsp:spPr>
        <a:xfrm>
          <a:off x="0" y="1286972"/>
          <a:ext cx="7812562" cy="10257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99C9BC-2605-4AFC-AA77-2D885A8EE3C9}">
      <dsp:nvSpPr>
        <dsp:cNvPr id="0" name=""/>
        <dsp:cNvSpPr/>
      </dsp:nvSpPr>
      <dsp:spPr>
        <a:xfrm>
          <a:off x="310282" y="1517761"/>
          <a:ext cx="564149" cy="5641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B35406-3F91-4503-8983-3DC459E1F336}">
      <dsp:nvSpPr>
        <dsp:cNvPr id="0" name=""/>
        <dsp:cNvSpPr/>
      </dsp:nvSpPr>
      <dsp:spPr>
        <a:xfrm>
          <a:off x="1184713" y="1286972"/>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Changes</a:t>
          </a:r>
          <a:endParaRPr lang="en-US" sz="1900" kern="1200"/>
        </a:p>
      </dsp:txBody>
      <dsp:txXfrm>
        <a:off x="1184713" y="1286972"/>
        <a:ext cx="6627848" cy="1025725"/>
      </dsp:txXfrm>
    </dsp:sp>
    <dsp:sp modelId="{08D1D228-25B0-451D-9F58-2E46284D8984}">
      <dsp:nvSpPr>
        <dsp:cNvPr id="0" name=""/>
        <dsp:cNvSpPr/>
      </dsp:nvSpPr>
      <dsp:spPr>
        <a:xfrm>
          <a:off x="0" y="2569130"/>
          <a:ext cx="7812562" cy="10257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92282-9BB4-47A6-BE82-EBB92A11E896}">
      <dsp:nvSpPr>
        <dsp:cNvPr id="0" name=""/>
        <dsp:cNvSpPr/>
      </dsp:nvSpPr>
      <dsp:spPr>
        <a:xfrm>
          <a:off x="310282" y="2799918"/>
          <a:ext cx="564149" cy="5641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68C5E-EB96-4F73-AC35-3320EC158A19}">
      <dsp:nvSpPr>
        <dsp:cNvPr id="0" name=""/>
        <dsp:cNvSpPr/>
      </dsp:nvSpPr>
      <dsp:spPr>
        <a:xfrm>
          <a:off x="1184713" y="2569130"/>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Inventions </a:t>
          </a:r>
          <a:endParaRPr lang="en-US" sz="1900" kern="1200"/>
        </a:p>
      </dsp:txBody>
      <dsp:txXfrm>
        <a:off x="1184713" y="2569130"/>
        <a:ext cx="6627848" cy="1025725"/>
      </dsp:txXfrm>
    </dsp:sp>
    <dsp:sp modelId="{14095BE5-19B3-4AC7-9E32-D6F1A09D7362}">
      <dsp:nvSpPr>
        <dsp:cNvPr id="0" name=""/>
        <dsp:cNvSpPr/>
      </dsp:nvSpPr>
      <dsp:spPr>
        <a:xfrm>
          <a:off x="0" y="3851287"/>
          <a:ext cx="7812562" cy="10257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31F9D-C204-4A0B-A9F9-1EFEB24D0DD7}">
      <dsp:nvSpPr>
        <dsp:cNvPr id="0" name=""/>
        <dsp:cNvSpPr/>
      </dsp:nvSpPr>
      <dsp:spPr>
        <a:xfrm>
          <a:off x="310282" y="4082075"/>
          <a:ext cx="564149" cy="5641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2B86F7-4933-4AA3-B01C-8F318E95C1BE}">
      <dsp:nvSpPr>
        <dsp:cNvPr id="0" name=""/>
        <dsp:cNvSpPr/>
      </dsp:nvSpPr>
      <dsp:spPr>
        <a:xfrm>
          <a:off x="1184713" y="3851287"/>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Competition </a:t>
          </a:r>
          <a:endParaRPr lang="en-US" sz="1900" kern="1200"/>
        </a:p>
      </dsp:txBody>
      <dsp:txXfrm>
        <a:off x="1184713" y="3851287"/>
        <a:ext cx="6627848" cy="1025725"/>
      </dsp:txXfrm>
    </dsp:sp>
    <dsp:sp modelId="{F596AAE6-A2AA-41EA-82AD-C0E1BEF6A2BA}">
      <dsp:nvSpPr>
        <dsp:cNvPr id="0" name=""/>
        <dsp:cNvSpPr/>
      </dsp:nvSpPr>
      <dsp:spPr>
        <a:xfrm>
          <a:off x="0" y="5133444"/>
          <a:ext cx="7812562" cy="10257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757BE-0283-4525-A933-DC723A715E0B}">
      <dsp:nvSpPr>
        <dsp:cNvPr id="0" name=""/>
        <dsp:cNvSpPr/>
      </dsp:nvSpPr>
      <dsp:spPr>
        <a:xfrm>
          <a:off x="310282" y="5364232"/>
          <a:ext cx="564149" cy="5641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525E3-B8D6-429D-96F6-906268803E76}">
      <dsp:nvSpPr>
        <dsp:cNvPr id="0" name=""/>
        <dsp:cNvSpPr/>
      </dsp:nvSpPr>
      <dsp:spPr>
        <a:xfrm>
          <a:off x="1184713" y="5133444"/>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Technological advances </a:t>
          </a:r>
          <a:endParaRPr lang="en-US" sz="1900" kern="1200"/>
        </a:p>
      </dsp:txBody>
      <dsp:txXfrm>
        <a:off x="1184713" y="5133444"/>
        <a:ext cx="6627848" cy="10257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4FD18-51DE-4536-90A9-98F44083DBF7}">
      <dsp:nvSpPr>
        <dsp:cNvPr id="0" name=""/>
        <dsp:cNvSpPr/>
      </dsp:nvSpPr>
      <dsp:spPr>
        <a:xfrm>
          <a:off x="0" y="4815"/>
          <a:ext cx="7812562" cy="10257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8F9114-0968-4EAE-8F83-C80266535B92}">
      <dsp:nvSpPr>
        <dsp:cNvPr id="0" name=""/>
        <dsp:cNvSpPr/>
      </dsp:nvSpPr>
      <dsp:spPr>
        <a:xfrm>
          <a:off x="310282" y="235603"/>
          <a:ext cx="564149" cy="5641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E7981C-5A06-45D3-85E7-90E5CE2917E0}">
      <dsp:nvSpPr>
        <dsp:cNvPr id="0" name=""/>
        <dsp:cNvSpPr/>
      </dsp:nvSpPr>
      <dsp:spPr>
        <a:xfrm>
          <a:off x="1184713" y="4815"/>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kern="1200"/>
            <a:t>Several sub processes can be distinguished: </a:t>
          </a:r>
          <a:endParaRPr lang="en-US" sz="1900" kern="1200"/>
        </a:p>
      </dsp:txBody>
      <dsp:txXfrm>
        <a:off x="1184713" y="4815"/>
        <a:ext cx="6627848" cy="1025725"/>
      </dsp:txXfrm>
    </dsp:sp>
    <dsp:sp modelId="{01754569-7AC7-4C7F-8C43-6BAB26751BCC}">
      <dsp:nvSpPr>
        <dsp:cNvPr id="0" name=""/>
        <dsp:cNvSpPr/>
      </dsp:nvSpPr>
      <dsp:spPr>
        <a:xfrm>
          <a:off x="0" y="1286972"/>
          <a:ext cx="7812562" cy="10257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35D4B-DE8A-4583-9996-21118B2D443C}">
      <dsp:nvSpPr>
        <dsp:cNvPr id="0" name=""/>
        <dsp:cNvSpPr/>
      </dsp:nvSpPr>
      <dsp:spPr>
        <a:xfrm>
          <a:off x="310282" y="1517761"/>
          <a:ext cx="564149" cy="5641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3AA51F-9600-4895-B199-B935B252E40B}">
      <dsp:nvSpPr>
        <dsp:cNvPr id="0" name=""/>
        <dsp:cNvSpPr/>
      </dsp:nvSpPr>
      <dsp:spPr>
        <a:xfrm>
          <a:off x="1184713" y="1286972"/>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The Creative process</a:t>
          </a:r>
          <a:r>
            <a:rPr lang="en-GB" sz="1900" kern="1200"/>
            <a:t>: different frameworks have been applied e.g. Long and McMullan (1984), Wallas (1926). </a:t>
          </a:r>
          <a:endParaRPr lang="en-US" sz="1900" kern="1200"/>
        </a:p>
      </dsp:txBody>
      <dsp:txXfrm>
        <a:off x="1184713" y="1286972"/>
        <a:ext cx="6627848" cy="1025725"/>
      </dsp:txXfrm>
    </dsp:sp>
    <dsp:sp modelId="{FEB3E6A2-342A-45A9-83DA-9A24110F29B7}">
      <dsp:nvSpPr>
        <dsp:cNvPr id="0" name=""/>
        <dsp:cNvSpPr/>
      </dsp:nvSpPr>
      <dsp:spPr>
        <a:xfrm>
          <a:off x="0" y="2569130"/>
          <a:ext cx="7812562" cy="10257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362AA-738F-46C3-9458-4A5840B9CF2B}">
      <dsp:nvSpPr>
        <dsp:cNvPr id="0" name=""/>
        <dsp:cNvSpPr/>
      </dsp:nvSpPr>
      <dsp:spPr>
        <a:xfrm>
          <a:off x="310282" y="2799918"/>
          <a:ext cx="564149" cy="5641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2B9FE7-CF43-40B1-81ED-A37EE95DDE4D}">
      <dsp:nvSpPr>
        <dsp:cNvPr id="0" name=""/>
        <dsp:cNvSpPr/>
      </dsp:nvSpPr>
      <dsp:spPr>
        <a:xfrm>
          <a:off x="1184713" y="2569130"/>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The Information Search</a:t>
          </a:r>
          <a:r>
            <a:rPr lang="en-GB" sz="1900" kern="1200"/>
            <a:t>: different approaches (e.g. proactive, reactive), drivers (e.g. environmental jolts), and differing intensities. </a:t>
          </a:r>
          <a:endParaRPr lang="en-US" sz="1900" kern="1200"/>
        </a:p>
      </dsp:txBody>
      <dsp:txXfrm>
        <a:off x="1184713" y="2569130"/>
        <a:ext cx="6627848" cy="1025725"/>
      </dsp:txXfrm>
    </dsp:sp>
    <dsp:sp modelId="{8783DA5C-F5A0-41ED-A757-75C3578084F9}">
      <dsp:nvSpPr>
        <dsp:cNvPr id="0" name=""/>
        <dsp:cNvSpPr/>
      </dsp:nvSpPr>
      <dsp:spPr>
        <a:xfrm>
          <a:off x="0" y="3851287"/>
          <a:ext cx="7812562" cy="102572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34D12-E71A-4E82-BF1D-58FD305994C6}">
      <dsp:nvSpPr>
        <dsp:cNvPr id="0" name=""/>
        <dsp:cNvSpPr/>
      </dsp:nvSpPr>
      <dsp:spPr>
        <a:xfrm>
          <a:off x="310282" y="4082075"/>
          <a:ext cx="564149" cy="5641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9E118-CA41-45D9-9152-208EDA18D5DA}">
      <dsp:nvSpPr>
        <dsp:cNvPr id="0" name=""/>
        <dsp:cNvSpPr/>
      </dsp:nvSpPr>
      <dsp:spPr>
        <a:xfrm>
          <a:off x="1184713" y="3851287"/>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Cognitive processes</a:t>
          </a:r>
          <a:r>
            <a:rPr lang="en-GB" sz="1900" kern="1200"/>
            <a:t>: heuristics, problem solving, decision making, making judgements, evaluation. </a:t>
          </a:r>
          <a:endParaRPr lang="en-US" sz="1900" kern="1200"/>
        </a:p>
      </dsp:txBody>
      <dsp:txXfrm>
        <a:off x="1184713" y="3851287"/>
        <a:ext cx="6627848" cy="1025725"/>
      </dsp:txXfrm>
    </dsp:sp>
    <dsp:sp modelId="{3FB3697B-872F-4FAC-A6BA-F64C4784DE86}">
      <dsp:nvSpPr>
        <dsp:cNvPr id="0" name=""/>
        <dsp:cNvSpPr/>
      </dsp:nvSpPr>
      <dsp:spPr>
        <a:xfrm>
          <a:off x="0" y="5133444"/>
          <a:ext cx="7812562" cy="102572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4C933-F035-4F03-A1FD-A32A4F916411}">
      <dsp:nvSpPr>
        <dsp:cNvPr id="0" name=""/>
        <dsp:cNvSpPr/>
      </dsp:nvSpPr>
      <dsp:spPr>
        <a:xfrm>
          <a:off x="310282" y="5364232"/>
          <a:ext cx="564149" cy="5641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3E1711-99AB-43D1-805C-98EF1A04CF3C}">
      <dsp:nvSpPr>
        <dsp:cNvPr id="0" name=""/>
        <dsp:cNvSpPr/>
      </dsp:nvSpPr>
      <dsp:spPr>
        <a:xfrm>
          <a:off x="1184713" y="5133444"/>
          <a:ext cx="6627848" cy="1025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56" tIns="108556" rIns="108556" bIns="108556" numCol="1" spcCol="1270" anchor="ctr" anchorCtr="0">
          <a:noAutofit/>
        </a:bodyPr>
        <a:lstStyle/>
        <a:p>
          <a:pPr marL="0" lvl="0" indent="0" algn="l" defTabSz="844550">
            <a:lnSpc>
              <a:spcPct val="90000"/>
            </a:lnSpc>
            <a:spcBef>
              <a:spcPct val="0"/>
            </a:spcBef>
            <a:spcAft>
              <a:spcPct val="35000"/>
            </a:spcAft>
            <a:buNone/>
          </a:pPr>
          <a:r>
            <a:rPr lang="en-GB" sz="1900" b="1" kern="1200"/>
            <a:t>Learning processes</a:t>
          </a:r>
          <a:r>
            <a:rPr lang="en-GB" sz="1900" kern="1200"/>
            <a:t>: using new information to modify ideas. </a:t>
          </a:r>
          <a:endParaRPr lang="en-US" sz="1900" kern="1200"/>
        </a:p>
      </dsp:txBody>
      <dsp:txXfrm>
        <a:off x="1184713" y="5133444"/>
        <a:ext cx="6627848" cy="10257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3FBEB-EF69-EF42-A32B-AAE25C113691}">
      <dsp:nvSpPr>
        <dsp:cNvPr id="0" name=""/>
        <dsp:cNvSpPr/>
      </dsp:nvSpPr>
      <dsp:spPr>
        <a:xfrm>
          <a:off x="0" y="3009"/>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476B8-6556-F74A-96AE-957AD39998B9}">
      <dsp:nvSpPr>
        <dsp:cNvPr id="0" name=""/>
        <dsp:cNvSpPr/>
      </dsp:nvSpPr>
      <dsp:spPr>
        <a:xfrm>
          <a:off x="0" y="3009"/>
          <a:ext cx="7812562" cy="205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 logic of thinking, discovered through scientific research, used by expert entrepreneurs to build successful ventures. </a:t>
          </a:r>
          <a:endParaRPr lang="en-US" sz="3200" kern="1200"/>
        </a:p>
      </dsp:txBody>
      <dsp:txXfrm>
        <a:off x="0" y="3009"/>
        <a:ext cx="7812562" cy="2052655"/>
      </dsp:txXfrm>
    </dsp:sp>
    <dsp:sp modelId="{9EEDC910-9C26-3147-9636-0F94A43E1519}">
      <dsp:nvSpPr>
        <dsp:cNvPr id="0" name=""/>
        <dsp:cNvSpPr/>
      </dsp:nvSpPr>
      <dsp:spPr>
        <a:xfrm>
          <a:off x="0" y="2055665"/>
          <a:ext cx="7812562" cy="0"/>
        </a:xfrm>
        <a:prstGeom prst="line">
          <a:avLst/>
        </a:prstGeom>
        <a:solidFill>
          <a:schemeClr val="accent2">
            <a:hueOff val="-736465"/>
            <a:satOff val="-3225"/>
            <a:lumOff val="1177"/>
            <a:alphaOff val="0"/>
          </a:schemeClr>
        </a:solidFill>
        <a:ln w="12700" cap="flat" cmpd="sng" algn="ctr">
          <a:solidFill>
            <a:schemeClr val="accent2">
              <a:hueOff val="-736465"/>
              <a:satOff val="-3225"/>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3B766-7196-4940-BB47-1792374FF90E}">
      <dsp:nvSpPr>
        <dsp:cNvPr id="0" name=""/>
        <dsp:cNvSpPr/>
      </dsp:nvSpPr>
      <dsp:spPr>
        <a:xfrm>
          <a:off x="0" y="2055665"/>
          <a:ext cx="7812562" cy="205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Based on Sara Saravathy’s study of 27 expert entrepreneurs. </a:t>
          </a:r>
          <a:endParaRPr lang="en-US" sz="3200" kern="1200"/>
        </a:p>
      </dsp:txBody>
      <dsp:txXfrm>
        <a:off x="0" y="2055665"/>
        <a:ext cx="7812562" cy="2052655"/>
      </dsp:txXfrm>
    </dsp:sp>
    <dsp:sp modelId="{EDA59B73-6129-914E-B71E-EF3F1868B0A7}">
      <dsp:nvSpPr>
        <dsp:cNvPr id="0" name=""/>
        <dsp:cNvSpPr/>
      </dsp:nvSpPr>
      <dsp:spPr>
        <a:xfrm>
          <a:off x="0" y="4108320"/>
          <a:ext cx="7812562" cy="0"/>
        </a:xfrm>
        <a:prstGeom prst="line">
          <a:avLst/>
        </a:prstGeom>
        <a:solidFill>
          <a:schemeClr val="accent2">
            <a:hueOff val="-1472930"/>
            <a:satOff val="-6451"/>
            <a:lumOff val="2353"/>
            <a:alphaOff val="0"/>
          </a:schemeClr>
        </a:solidFill>
        <a:ln w="12700" cap="flat" cmpd="sng" algn="ctr">
          <a:solidFill>
            <a:schemeClr val="accent2">
              <a:hueOff val="-1472930"/>
              <a:satOff val="-645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05FD-B91B-7F48-8D28-EF2B14C0CBDC}">
      <dsp:nvSpPr>
        <dsp:cNvPr id="0" name=""/>
        <dsp:cNvSpPr/>
      </dsp:nvSpPr>
      <dsp:spPr>
        <a:xfrm>
          <a:off x="0" y="4108320"/>
          <a:ext cx="7812562" cy="205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For more information visit: www.effectuation.org</a:t>
          </a:r>
          <a:endParaRPr lang="en-US" sz="3200" kern="1200"/>
        </a:p>
      </dsp:txBody>
      <dsp:txXfrm>
        <a:off x="0" y="4108320"/>
        <a:ext cx="7812562" cy="20526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4FB83-849A-4E6A-A414-E3B7198DC55C}">
      <dsp:nvSpPr>
        <dsp:cNvPr id="0" name=""/>
        <dsp:cNvSpPr/>
      </dsp:nvSpPr>
      <dsp:spPr>
        <a:xfrm>
          <a:off x="0" y="2558"/>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74772-2BC5-40B4-836C-76A62003C974}">
      <dsp:nvSpPr>
        <dsp:cNvPr id="0" name=""/>
        <dsp:cNvSpPr/>
      </dsp:nvSpPr>
      <dsp:spPr>
        <a:xfrm>
          <a:off x="392222" y="294294"/>
          <a:ext cx="713132" cy="713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40ACA-B3A6-4BF3-9B46-678562031E6D}">
      <dsp:nvSpPr>
        <dsp:cNvPr id="0" name=""/>
        <dsp:cNvSpPr/>
      </dsp:nvSpPr>
      <dsp:spPr>
        <a:xfrm>
          <a:off x="1497577" y="2558"/>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“When life gives you lemons make lemonade” </a:t>
          </a:r>
          <a:endParaRPr lang="en-US" sz="2200" kern="1200"/>
        </a:p>
      </dsp:txBody>
      <dsp:txXfrm>
        <a:off x="1497577" y="2558"/>
        <a:ext cx="6314984" cy="1296604"/>
      </dsp:txXfrm>
    </dsp:sp>
    <dsp:sp modelId="{2B73907B-0A31-4FF4-852F-54DE185EA898}">
      <dsp:nvSpPr>
        <dsp:cNvPr id="0" name=""/>
        <dsp:cNvSpPr/>
      </dsp:nvSpPr>
      <dsp:spPr>
        <a:xfrm>
          <a:off x="0" y="1623313"/>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61B15C-EFAB-46E3-980F-27AEC553D891}">
      <dsp:nvSpPr>
        <dsp:cNvPr id="0" name=""/>
        <dsp:cNvSpPr/>
      </dsp:nvSpPr>
      <dsp:spPr>
        <a:xfrm>
          <a:off x="392222" y="1915049"/>
          <a:ext cx="713132" cy="713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B79E5F-48C8-4B6B-8637-0A1FD82CB222}">
      <dsp:nvSpPr>
        <dsp:cNvPr id="0" name=""/>
        <dsp:cNvSpPr/>
      </dsp:nvSpPr>
      <dsp:spPr>
        <a:xfrm>
          <a:off x="1497577" y="1623313"/>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b="1" kern="1200"/>
            <a:t>Try to see new possibilities in contingencies – even negative ones. </a:t>
          </a:r>
          <a:endParaRPr lang="en-US" sz="2200" kern="1200"/>
        </a:p>
      </dsp:txBody>
      <dsp:txXfrm>
        <a:off x="1497577" y="1623313"/>
        <a:ext cx="6314984" cy="1296604"/>
      </dsp:txXfrm>
    </dsp:sp>
    <dsp:sp modelId="{187319B6-BACF-4217-8446-9F5EF3B4BBA9}">
      <dsp:nvSpPr>
        <dsp:cNvPr id="0" name=""/>
        <dsp:cNvSpPr/>
      </dsp:nvSpPr>
      <dsp:spPr>
        <a:xfrm>
          <a:off x="0" y="3244068"/>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1E8BD-0407-42C9-807D-0276F3D41DCC}">
      <dsp:nvSpPr>
        <dsp:cNvPr id="0" name=""/>
        <dsp:cNvSpPr/>
      </dsp:nvSpPr>
      <dsp:spPr>
        <a:xfrm>
          <a:off x="392222" y="3535804"/>
          <a:ext cx="713132" cy="713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1679CB-C36F-4582-96E1-0C5A008FC1E0}">
      <dsp:nvSpPr>
        <dsp:cNvPr id="0" name=""/>
        <dsp:cNvSpPr/>
      </dsp:nvSpPr>
      <dsp:spPr>
        <a:xfrm>
          <a:off x="1497577" y="3244068"/>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How? </a:t>
          </a:r>
          <a:endParaRPr lang="en-US" sz="2200" kern="1200"/>
        </a:p>
      </dsp:txBody>
      <dsp:txXfrm>
        <a:off x="1497577" y="3244068"/>
        <a:ext cx="6314984" cy="1296604"/>
      </dsp:txXfrm>
    </dsp:sp>
    <dsp:sp modelId="{A6F4B52E-3708-4C25-AF76-611845510E30}">
      <dsp:nvSpPr>
        <dsp:cNvPr id="0" name=""/>
        <dsp:cNvSpPr/>
      </dsp:nvSpPr>
      <dsp:spPr>
        <a:xfrm>
          <a:off x="0" y="4864823"/>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AAEED-D936-4EE8-B63F-13A657E198E8}">
      <dsp:nvSpPr>
        <dsp:cNvPr id="0" name=""/>
        <dsp:cNvSpPr/>
      </dsp:nvSpPr>
      <dsp:spPr>
        <a:xfrm>
          <a:off x="392222" y="5156559"/>
          <a:ext cx="713132" cy="713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15135E-3E63-4F53-A0A9-5F58A8C2F12C}">
      <dsp:nvSpPr>
        <dsp:cNvPr id="0" name=""/>
        <dsp:cNvSpPr/>
      </dsp:nvSpPr>
      <dsp:spPr>
        <a:xfrm>
          <a:off x="1497577" y="4864823"/>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GB" sz="2200" kern="1200"/>
            <a:t>‘Have an open attitude of welcome rather than a defensive stance of avoidance,’ Sarasvathy (2012, p). </a:t>
          </a:r>
          <a:endParaRPr lang="en-US" sz="2200" kern="1200"/>
        </a:p>
      </dsp:txBody>
      <dsp:txXfrm>
        <a:off x="1497577" y="4864823"/>
        <a:ext cx="6314984" cy="12966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74F09-2A9B-44BD-B0F0-1B42C877F8C2}">
      <dsp:nvSpPr>
        <dsp:cNvPr id="0" name=""/>
        <dsp:cNvSpPr/>
      </dsp:nvSpPr>
      <dsp:spPr>
        <a:xfrm>
          <a:off x="0" y="739"/>
          <a:ext cx="6831118" cy="173097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BC495-6BF5-4F09-9C3C-4F94E22F8934}">
      <dsp:nvSpPr>
        <dsp:cNvPr id="0" name=""/>
        <dsp:cNvSpPr/>
      </dsp:nvSpPr>
      <dsp:spPr>
        <a:xfrm>
          <a:off x="523620" y="390209"/>
          <a:ext cx="952037" cy="952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16F0FB-98A5-4C3D-8AAD-4930CBEDB4F1}">
      <dsp:nvSpPr>
        <dsp:cNvPr id="0" name=""/>
        <dsp:cNvSpPr/>
      </dsp:nvSpPr>
      <dsp:spPr>
        <a:xfrm>
          <a:off x="1999279" y="739"/>
          <a:ext cx="4831838" cy="1730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195" tIns="183195" rIns="183195" bIns="183195" numCol="1" spcCol="1270" anchor="ctr" anchorCtr="0">
          <a:noAutofit/>
        </a:bodyPr>
        <a:lstStyle/>
        <a:p>
          <a:pPr marL="0" lvl="0" indent="0" algn="l" defTabSz="933450">
            <a:lnSpc>
              <a:spcPct val="90000"/>
            </a:lnSpc>
            <a:spcBef>
              <a:spcPct val="0"/>
            </a:spcBef>
            <a:spcAft>
              <a:spcPct val="35000"/>
            </a:spcAft>
            <a:buNone/>
          </a:pPr>
          <a:r>
            <a:rPr lang="en-GB" sz="2100" kern="1200"/>
            <a:t>Using </a:t>
          </a:r>
          <a:r>
            <a:rPr lang="en-GB" sz="2100" b="1" kern="1200"/>
            <a:t>nine basic building blocks</a:t>
          </a:r>
          <a:r>
            <a:rPr lang="en-GB" sz="2100" kern="1200"/>
            <a:t>, enables entrepreneurs/investors to see at a glance how a company does its business and earns money. </a:t>
          </a:r>
          <a:endParaRPr lang="en-US" sz="2100" kern="1200"/>
        </a:p>
      </dsp:txBody>
      <dsp:txXfrm>
        <a:off x="1999279" y="739"/>
        <a:ext cx="4831838" cy="1730977"/>
      </dsp:txXfrm>
    </dsp:sp>
    <dsp:sp modelId="{91BCC237-B34B-4D59-8A6D-EEB92BAE2125}">
      <dsp:nvSpPr>
        <dsp:cNvPr id="0" name=""/>
        <dsp:cNvSpPr/>
      </dsp:nvSpPr>
      <dsp:spPr>
        <a:xfrm>
          <a:off x="0" y="2164461"/>
          <a:ext cx="6831118" cy="17309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2AA1CA-407E-4713-A8F9-EDD703DACA42}">
      <dsp:nvSpPr>
        <dsp:cNvPr id="0" name=""/>
        <dsp:cNvSpPr/>
      </dsp:nvSpPr>
      <dsp:spPr>
        <a:xfrm>
          <a:off x="523620" y="2553931"/>
          <a:ext cx="952037" cy="952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B22C5C-CAE8-4937-8F7B-F2DEA01D78A5}">
      <dsp:nvSpPr>
        <dsp:cNvPr id="0" name=""/>
        <dsp:cNvSpPr/>
      </dsp:nvSpPr>
      <dsp:spPr>
        <a:xfrm>
          <a:off x="1999279" y="2164461"/>
          <a:ext cx="4831838" cy="1730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195" tIns="183195" rIns="183195" bIns="183195" numCol="1" spcCol="1270" anchor="ctr" anchorCtr="0">
          <a:noAutofit/>
        </a:bodyPr>
        <a:lstStyle/>
        <a:p>
          <a:pPr marL="0" lvl="0" indent="0" algn="l" defTabSz="933450">
            <a:lnSpc>
              <a:spcPct val="90000"/>
            </a:lnSpc>
            <a:spcBef>
              <a:spcPct val="0"/>
            </a:spcBef>
            <a:spcAft>
              <a:spcPct val="35000"/>
            </a:spcAft>
            <a:buNone/>
          </a:pPr>
          <a:r>
            <a:rPr lang="en-GB" sz="2100" kern="1200"/>
            <a:t>Provides a </a:t>
          </a:r>
          <a:r>
            <a:rPr lang="en-GB" sz="2100" b="1" kern="1200"/>
            <a:t>canvas </a:t>
          </a:r>
          <a:r>
            <a:rPr lang="en-GB" sz="2100" kern="1200"/>
            <a:t>to describe, visualise, develop and explore business models . </a:t>
          </a:r>
          <a:endParaRPr lang="en-US" sz="2100" kern="1200"/>
        </a:p>
      </dsp:txBody>
      <dsp:txXfrm>
        <a:off x="1999279" y="2164461"/>
        <a:ext cx="4831838" cy="1730977"/>
      </dsp:txXfrm>
    </dsp:sp>
    <dsp:sp modelId="{4FF39305-E373-4637-A883-98C4654C4300}">
      <dsp:nvSpPr>
        <dsp:cNvPr id="0" name=""/>
        <dsp:cNvSpPr/>
      </dsp:nvSpPr>
      <dsp:spPr>
        <a:xfrm>
          <a:off x="0" y="4328183"/>
          <a:ext cx="6831118" cy="173097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F927AE-312B-4CFC-86A4-1AAC7F194894}">
      <dsp:nvSpPr>
        <dsp:cNvPr id="0" name=""/>
        <dsp:cNvSpPr/>
      </dsp:nvSpPr>
      <dsp:spPr>
        <a:xfrm>
          <a:off x="523620" y="4717653"/>
          <a:ext cx="952037" cy="952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3AEA4D-1604-4C63-A52D-A97A796B06AF}">
      <dsp:nvSpPr>
        <dsp:cNvPr id="0" name=""/>
        <dsp:cNvSpPr/>
      </dsp:nvSpPr>
      <dsp:spPr>
        <a:xfrm>
          <a:off x="1999279" y="4328183"/>
          <a:ext cx="4831838" cy="17309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195" tIns="183195" rIns="183195" bIns="183195" numCol="1" spcCol="1270" anchor="ctr" anchorCtr="0">
          <a:noAutofit/>
        </a:bodyPr>
        <a:lstStyle/>
        <a:p>
          <a:pPr marL="0" lvl="0" indent="0" algn="l" defTabSz="933450">
            <a:lnSpc>
              <a:spcPct val="90000"/>
            </a:lnSpc>
            <a:spcBef>
              <a:spcPct val="0"/>
            </a:spcBef>
            <a:spcAft>
              <a:spcPct val="35000"/>
            </a:spcAft>
            <a:buNone/>
          </a:pPr>
          <a:r>
            <a:rPr lang="en-GB" sz="2100" kern="1200"/>
            <a:t>Describes the rationale for how an organisation creates, delivers and preserves </a:t>
          </a:r>
          <a:r>
            <a:rPr lang="en-GB" sz="2100" b="1" kern="1200"/>
            <a:t>value</a:t>
          </a:r>
          <a:r>
            <a:rPr lang="en-GB" sz="2100" kern="1200"/>
            <a:t>. </a:t>
          </a:r>
          <a:endParaRPr lang="en-US" sz="2100" kern="1200"/>
        </a:p>
      </dsp:txBody>
      <dsp:txXfrm>
        <a:off x="1999279" y="4328183"/>
        <a:ext cx="4831838" cy="17309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E44C1-D3BD-A547-A853-9223AC3A2BCA}">
      <dsp:nvSpPr>
        <dsp:cNvPr id="0" name=""/>
        <dsp:cNvSpPr/>
      </dsp:nvSpPr>
      <dsp:spPr>
        <a:xfrm>
          <a:off x="0" y="512605"/>
          <a:ext cx="7812562" cy="8204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What does your customer find too costly? (e.g., too much time, too much money, requires substantial effort, ...) </a:t>
          </a:r>
          <a:endParaRPr lang="en-US" sz="1500" kern="1200"/>
        </a:p>
      </dsp:txBody>
      <dsp:txXfrm>
        <a:off x="40052" y="552657"/>
        <a:ext cx="7732458" cy="740358"/>
      </dsp:txXfrm>
    </dsp:sp>
    <dsp:sp modelId="{10F54C8B-A565-A74B-95BA-21C79F111C2D}">
      <dsp:nvSpPr>
        <dsp:cNvPr id="0" name=""/>
        <dsp:cNvSpPr/>
      </dsp:nvSpPr>
      <dsp:spPr>
        <a:xfrm>
          <a:off x="0" y="1376268"/>
          <a:ext cx="7812562" cy="820462"/>
        </a:xfrm>
        <a:prstGeom prst="roundRect">
          <a:avLst/>
        </a:prstGeom>
        <a:solidFill>
          <a:schemeClr val="accent5">
            <a:hueOff val="-298647"/>
            <a:satOff val="1294"/>
            <a:lumOff val="-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What makes your customer feel bad? (e.g., frustrations, annoyances) </a:t>
          </a:r>
          <a:endParaRPr lang="en-US" sz="1500" kern="1200"/>
        </a:p>
      </dsp:txBody>
      <dsp:txXfrm>
        <a:off x="40052" y="1416320"/>
        <a:ext cx="7732458" cy="740358"/>
      </dsp:txXfrm>
    </dsp:sp>
    <dsp:sp modelId="{E01AC0F6-7D8B-D440-817C-5736D625D38F}">
      <dsp:nvSpPr>
        <dsp:cNvPr id="0" name=""/>
        <dsp:cNvSpPr/>
      </dsp:nvSpPr>
      <dsp:spPr>
        <a:xfrm>
          <a:off x="0" y="2239930"/>
          <a:ext cx="7812562" cy="820462"/>
        </a:xfrm>
        <a:prstGeom prst="roundRect">
          <a:avLst/>
        </a:prstGeom>
        <a:solidFill>
          <a:schemeClr val="accent5">
            <a:hueOff val="-597294"/>
            <a:satOff val="2587"/>
            <a:lumOff val="-1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How are current solutions underperforming for your customer? (e.g., lack of features, performance, malfunctioning, accuracy...) What negative social consequences does your customer encounter or fear? (e.g., loss of face, trust, power, status . . .) </a:t>
          </a:r>
          <a:endParaRPr lang="en-US" sz="1500" kern="1200"/>
        </a:p>
      </dsp:txBody>
      <dsp:txXfrm>
        <a:off x="40052" y="2279982"/>
        <a:ext cx="7732458" cy="740358"/>
      </dsp:txXfrm>
    </dsp:sp>
    <dsp:sp modelId="{5C324B6F-2EF1-CC48-8B11-86C24C38C9DA}">
      <dsp:nvSpPr>
        <dsp:cNvPr id="0" name=""/>
        <dsp:cNvSpPr/>
      </dsp:nvSpPr>
      <dsp:spPr>
        <a:xfrm>
          <a:off x="0" y="3103593"/>
          <a:ext cx="7812562" cy="820462"/>
        </a:xfrm>
        <a:prstGeom prst="roundRect">
          <a:avLst/>
        </a:prstGeom>
        <a:solidFill>
          <a:schemeClr val="accent5">
            <a:hueOff val="-895941"/>
            <a:satOff val="3881"/>
            <a:lumOff val="-2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What’s keeping your customer awake at night? (e.g., big issues, concerns, worries . . .) </a:t>
          </a:r>
          <a:endParaRPr lang="en-US" sz="1500" kern="1200"/>
        </a:p>
      </dsp:txBody>
      <dsp:txXfrm>
        <a:off x="40052" y="3143645"/>
        <a:ext cx="7732458" cy="740358"/>
      </dsp:txXfrm>
    </dsp:sp>
    <dsp:sp modelId="{02F8C760-8B3E-7B4A-9305-49D7589973CC}">
      <dsp:nvSpPr>
        <dsp:cNvPr id="0" name=""/>
        <dsp:cNvSpPr/>
      </dsp:nvSpPr>
      <dsp:spPr>
        <a:xfrm>
          <a:off x="0" y="3967255"/>
          <a:ext cx="7812562" cy="820462"/>
        </a:xfrm>
        <a:prstGeom prst="roundRect">
          <a:avLst/>
        </a:prstGeom>
        <a:solidFill>
          <a:schemeClr val="accent5">
            <a:hueOff val="-1194587"/>
            <a:satOff val="5174"/>
            <a:lumOff val="-2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What common mistakes does your customer make? (e.g., usage mistakes, inappropriate priorities . . .) </a:t>
          </a:r>
          <a:endParaRPr lang="en-US" sz="1500" kern="1200"/>
        </a:p>
      </dsp:txBody>
      <dsp:txXfrm>
        <a:off x="40052" y="4007307"/>
        <a:ext cx="7732458" cy="740358"/>
      </dsp:txXfrm>
    </dsp:sp>
    <dsp:sp modelId="{F71FA538-53EB-C241-B21A-D5A397CB9815}">
      <dsp:nvSpPr>
        <dsp:cNvPr id="0" name=""/>
        <dsp:cNvSpPr/>
      </dsp:nvSpPr>
      <dsp:spPr>
        <a:xfrm>
          <a:off x="0" y="4830917"/>
          <a:ext cx="7812562" cy="820462"/>
        </a:xfrm>
        <a:prstGeom prst="roundRect">
          <a:avLst/>
        </a:prstGeom>
        <a:solidFill>
          <a:schemeClr val="accent5">
            <a:hueOff val="-1493234"/>
            <a:satOff val="6468"/>
            <a:lumOff val="-37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What barriers are keeping your customers from adopting solutions?(e.g., upfront investment, learning curve, resistance to change . . .) </a:t>
          </a:r>
          <a:endParaRPr lang="en-US" sz="1500" kern="1200"/>
        </a:p>
      </dsp:txBody>
      <dsp:txXfrm>
        <a:off x="40052" y="4870969"/>
        <a:ext cx="7732458" cy="7403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2AD30-EB8A-E94A-8268-7FF94265D0FD}">
      <dsp:nvSpPr>
        <dsp:cNvPr id="0" name=""/>
        <dsp:cNvSpPr/>
      </dsp:nvSpPr>
      <dsp:spPr>
        <a:xfrm>
          <a:off x="0" y="0"/>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767C59-0230-5C44-BED3-1AC38AA21A74}">
      <dsp:nvSpPr>
        <dsp:cNvPr id="0" name=""/>
        <dsp:cNvSpPr/>
      </dsp:nvSpPr>
      <dsp:spPr>
        <a:xfrm>
          <a:off x="0" y="0"/>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Market Penetration </a:t>
          </a:r>
          <a:r>
            <a:rPr lang="en-GB" sz="2100" kern="1200"/>
            <a:t>- existing products into existing markets, in order to increase market share. Least risky but likely to deliver limited growth. E.g. Promotional campaigns, discounts. </a:t>
          </a:r>
          <a:endParaRPr lang="en-US" sz="2100" kern="1200"/>
        </a:p>
      </dsp:txBody>
      <dsp:txXfrm>
        <a:off x="0" y="0"/>
        <a:ext cx="7812562" cy="1540996"/>
      </dsp:txXfrm>
    </dsp:sp>
    <dsp:sp modelId="{D4A336AA-C785-DD41-B3C1-C2B1048AD185}">
      <dsp:nvSpPr>
        <dsp:cNvPr id="0" name=""/>
        <dsp:cNvSpPr/>
      </dsp:nvSpPr>
      <dsp:spPr>
        <a:xfrm>
          <a:off x="0" y="1540996"/>
          <a:ext cx="7812562" cy="0"/>
        </a:xfrm>
        <a:prstGeom prst="line">
          <a:avLst/>
        </a:prstGeom>
        <a:solidFill>
          <a:schemeClr val="accent2">
            <a:hueOff val="-490977"/>
            <a:satOff val="-2150"/>
            <a:lumOff val="784"/>
            <a:alphaOff val="0"/>
          </a:schemeClr>
        </a:solidFill>
        <a:ln w="12700" cap="flat" cmpd="sng" algn="ctr">
          <a:solidFill>
            <a:schemeClr val="accent2">
              <a:hueOff val="-490977"/>
              <a:satOff val="-215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8376F5-0FDC-FC4D-B565-791DD300F2F3}">
      <dsp:nvSpPr>
        <dsp:cNvPr id="0" name=""/>
        <dsp:cNvSpPr/>
      </dsp:nvSpPr>
      <dsp:spPr>
        <a:xfrm>
          <a:off x="0" y="1540996"/>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Market development </a:t>
          </a:r>
          <a:r>
            <a:rPr lang="en-GB" sz="2100" kern="1200"/>
            <a:t>– existing products to new market segments, often involves partnership working in SD. E.g. GP referral projects e.g. midnight football leagues. </a:t>
          </a:r>
          <a:endParaRPr lang="en-US" sz="2100" kern="1200"/>
        </a:p>
      </dsp:txBody>
      <dsp:txXfrm>
        <a:off x="0" y="1540996"/>
        <a:ext cx="7812562" cy="1540996"/>
      </dsp:txXfrm>
    </dsp:sp>
    <dsp:sp modelId="{52423155-A969-0A4E-8DA8-235CF0CB1936}">
      <dsp:nvSpPr>
        <dsp:cNvPr id="0" name=""/>
        <dsp:cNvSpPr/>
      </dsp:nvSpPr>
      <dsp:spPr>
        <a:xfrm>
          <a:off x="0" y="3081992"/>
          <a:ext cx="7812562" cy="0"/>
        </a:xfrm>
        <a:prstGeom prst="line">
          <a:avLst/>
        </a:prstGeom>
        <a:solidFill>
          <a:schemeClr val="accent2">
            <a:hueOff val="-981953"/>
            <a:satOff val="-4301"/>
            <a:lumOff val="1569"/>
            <a:alphaOff val="0"/>
          </a:schemeClr>
        </a:solidFill>
        <a:ln w="12700" cap="flat" cmpd="sng" algn="ctr">
          <a:solidFill>
            <a:schemeClr val="accent2">
              <a:hueOff val="-981953"/>
              <a:satOff val="-4301"/>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B1F9CB-6E7F-594B-A463-A9A3D8F0CC0B}">
      <dsp:nvSpPr>
        <dsp:cNvPr id="0" name=""/>
        <dsp:cNvSpPr/>
      </dsp:nvSpPr>
      <dsp:spPr>
        <a:xfrm>
          <a:off x="0" y="3081992"/>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Product development </a:t>
          </a:r>
          <a:r>
            <a:rPr lang="en-GB" sz="2100" kern="1200"/>
            <a:t>– new products for existing markets. For SD usually means being open to new products rather than being involved in the R&amp;D phase. E.g. introducing new fitness classes. E.g. new facilities – indoor ski slopes, cross fit. </a:t>
          </a:r>
          <a:endParaRPr lang="en-US" sz="2100" kern="1200"/>
        </a:p>
      </dsp:txBody>
      <dsp:txXfrm>
        <a:off x="0" y="3081992"/>
        <a:ext cx="7812562" cy="1540996"/>
      </dsp:txXfrm>
    </dsp:sp>
    <dsp:sp modelId="{97CC16A7-FD33-414A-A9F2-263AA433A9A1}">
      <dsp:nvSpPr>
        <dsp:cNvPr id="0" name=""/>
        <dsp:cNvSpPr/>
      </dsp:nvSpPr>
      <dsp:spPr>
        <a:xfrm>
          <a:off x="0" y="4622989"/>
          <a:ext cx="7812562" cy="0"/>
        </a:xfrm>
        <a:prstGeom prst="line">
          <a:avLst/>
        </a:prstGeom>
        <a:solidFill>
          <a:schemeClr val="accent2">
            <a:hueOff val="-1472930"/>
            <a:satOff val="-6451"/>
            <a:lumOff val="2353"/>
            <a:alphaOff val="0"/>
          </a:schemeClr>
        </a:solidFill>
        <a:ln w="12700" cap="flat" cmpd="sng" algn="ctr">
          <a:solidFill>
            <a:schemeClr val="accent2">
              <a:hueOff val="-1472930"/>
              <a:satOff val="-645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B7C034-49F6-0941-B17B-4030A972A02A}">
      <dsp:nvSpPr>
        <dsp:cNvPr id="0" name=""/>
        <dsp:cNvSpPr/>
      </dsp:nvSpPr>
      <dsp:spPr>
        <a:xfrm>
          <a:off x="0" y="4622989"/>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Diversification </a:t>
          </a:r>
          <a:r>
            <a:rPr lang="en-GB" sz="2100" kern="1200"/>
            <a:t>– development of new products for new markets, most risky option. E.g. Green Gym. E.g. workplace health initiatives. </a:t>
          </a:r>
          <a:endParaRPr lang="en-US" sz="2100" kern="1200"/>
        </a:p>
      </dsp:txBody>
      <dsp:txXfrm>
        <a:off x="0" y="4622989"/>
        <a:ext cx="7812562" cy="15409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2/12/23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92489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2/12/23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74759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2/12/23</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531524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2/12/23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82905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2/12/23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8622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2/12/23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73540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2/12/23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834460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2/12/23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24512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2/12/23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88693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2/12/23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30762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2/12/23</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641059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2/12/23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392374467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ww.youtube.com/watch?v=wlKP-BaC0jA"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Video 3">
            <a:extLst>
              <a:ext uri="{FF2B5EF4-FFF2-40B4-BE49-F238E27FC236}">
                <a16:creationId xmlns:a16="http://schemas.microsoft.com/office/drawing/2014/main" id="{38A384D8-18BF-B405-52D8-12CB8993A77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89"/>
          </a:xfrm>
          <a:prstGeom prst="rect">
            <a:avLst/>
          </a:prstGeom>
        </p:spPr>
      </p:pic>
      <p:sp>
        <p:nvSpPr>
          <p:cNvPr id="11" name="Flowchart: Document 10">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13" name="Group 12">
            <a:extLst>
              <a:ext uri="{FF2B5EF4-FFF2-40B4-BE49-F238E27FC236}">
                <a16:creationId xmlns:a16="http://schemas.microsoft.com/office/drawing/2014/main" id="{CD79EE37-C3B0-49F1-9785-D0E81CA82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FB57EE24-04F7-41C6-B67E-7DA947750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E17265-DA36-47C9-AC4D-01822E7602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35D068-10AF-4241-ADFE-F40CFC9A7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19D8CB9-3E32-4523-AA97-532E923B65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7CF05D3-197B-478D-91B9-1377234BF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EC49475-B923-4DC6-9257-BD65C25942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DB29F5D-09EE-40A0-A705-540E29297B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CA51D99-F305-4D17-9E03-5D35596257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8330E8-C3AF-44DC-80E5-215237BB79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A6C3EC5-2106-4BC2-B570-E24E7C800C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5CAA0D-896F-46F4-BA95-0C7904A013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A459D97-1E10-461B-B7BE-4A5FC85F79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6CC35D8-8268-42B8-82BB-2120BD612E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8253610-7D46-4B46-984A-207710895F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6A6CB29-B660-4E14-9809-43D35C04DD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C79E6EA-9BE0-4C29-AD42-41CACB6A2C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B6499EE-044E-470D-8595-61636D9C73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0E042D5-4423-4A0F-8597-2B336F92A9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7BB4DB-48A1-4E03-A408-ED2D71B4E0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C7BAFB-49FE-4016-A05F-804D2BCF89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E9C7A31-7505-41B9-970C-1334EACE5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57DAEDB-03F1-4BE3-AEB7-B53E401F5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63867AB-2ACE-4D27-8864-3D0E2CBB68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AE40CBB-020D-4627-AB50-C48748408A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12AFB78-0A9B-471D-900E-0D5145E9F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CBFD124-CC90-48A3-88D9-14CCA6455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20B98D2-82E8-4F95-B588-CC9ABD9B2E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A3D3940-B50F-4C62-8D89-37DEE47021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23ED1A6-1F52-4F8C-A206-D0EAEA90C0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5ECA444-D4D7-EC69-14B4-845C2CB993F1}"/>
              </a:ext>
            </a:extLst>
          </p:cNvPr>
          <p:cNvSpPr>
            <a:spLocks noGrp="1"/>
          </p:cNvSpPr>
          <p:nvPr>
            <p:ph type="ctrTitle"/>
          </p:nvPr>
        </p:nvSpPr>
        <p:spPr>
          <a:xfrm>
            <a:off x="537410" y="728905"/>
            <a:ext cx="4567990" cy="3184274"/>
          </a:xfrm>
        </p:spPr>
        <p:txBody>
          <a:bodyPr>
            <a:normAutofit/>
          </a:bodyPr>
          <a:lstStyle/>
          <a:p>
            <a:pPr algn="l"/>
            <a:r>
              <a:rPr lang="en-GB" sz="4200" b="1">
                <a:effectLst/>
                <a:latin typeface="MyriadPro"/>
              </a:rPr>
              <a:t>The Sports Development Entrepreneur </a:t>
            </a:r>
            <a:br>
              <a:rPr lang="en-GB" sz="4200"/>
            </a:br>
            <a:br>
              <a:rPr lang="en-GB" sz="4200"/>
            </a:br>
            <a:endParaRPr lang="en-US" sz="4200"/>
          </a:p>
        </p:txBody>
      </p:sp>
      <p:sp>
        <p:nvSpPr>
          <p:cNvPr id="3" name="Subtitle 2">
            <a:extLst>
              <a:ext uri="{FF2B5EF4-FFF2-40B4-BE49-F238E27FC236}">
                <a16:creationId xmlns:a16="http://schemas.microsoft.com/office/drawing/2014/main" id="{495BA4FD-8799-EB1A-E3C5-7183903B008F}"/>
              </a:ext>
            </a:extLst>
          </p:cNvPr>
          <p:cNvSpPr>
            <a:spLocks noGrp="1"/>
          </p:cNvSpPr>
          <p:nvPr>
            <p:ph type="subTitle" idx="1"/>
          </p:nvPr>
        </p:nvSpPr>
        <p:spPr>
          <a:xfrm>
            <a:off x="537410" y="4072044"/>
            <a:ext cx="4567990" cy="1495379"/>
          </a:xfrm>
        </p:spPr>
        <p:txBody>
          <a:bodyPr>
            <a:normAutofit/>
          </a:bodyPr>
          <a:lstStyle/>
          <a:p>
            <a:pPr algn="l"/>
            <a:r>
              <a:rPr lang="en-GB" sz="2200" b="1" dirty="0">
                <a:effectLst/>
                <a:latin typeface="MyriadPro"/>
              </a:rPr>
              <a:t>Lecture 3: </a:t>
            </a:r>
          </a:p>
          <a:p>
            <a:pPr algn="l"/>
            <a:r>
              <a:rPr lang="en-GB" sz="2200" b="1" dirty="0">
                <a:effectLst/>
                <a:latin typeface="MyriadPro"/>
              </a:rPr>
              <a:t>Opportunity Recognition &amp; Business Model Canvas</a:t>
            </a:r>
            <a:endParaRPr lang="en-US" sz="2200" dirty="0"/>
          </a:p>
        </p:txBody>
      </p:sp>
    </p:spTree>
    <p:extLst>
      <p:ext uri="{BB962C8B-B14F-4D97-AF65-F5344CB8AC3E}">
        <p14:creationId xmlns:p14="http://schemas.microsoft.com/office/powerpoint/2010/main" val="33604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8717494-95F6-177E-937D-3E78AC693776}"/>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rPr>
              <a:t>Session Overview </a:t>
            </a: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F361B8BF-0FF6-C733-96AC-7F713968B9B8}"/>
              </a:ext>
            </a:extLst>
          </p:cNvPr>
          <p:cNvGraphicFramePr>
            <a:graphicFrameLocks noGrp="1"/>
          </p:cNvGraphicFramePr>
          <p:nvPr>
            <p:ph idx="1"/>
            <p:extLst>
              <p:ext uri="{D42A27DB-BD31-4B8C-83A1-F6EECF244321}">
                <p14:modId xmlns:p14="http://schemas.microsoft.com/office/powerpoint/2010/main" val="765874934"/>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774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5372FDC-87BC-78E0-F872-85471F9D59F2}"/>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rPr>
              <a:t>Assignment 1: group presentation Pitch </a:t>
            </a: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DEC0F07-F406-69A0-2DD0-3ACACB4842DB}"/>
              </a:ext>
            </a:extLst>
          </p:cNvPr>
          <p:cNvGraphicFramePr>
            <a:graphicFrameLocks noGrp="1"/>
          </p:cNvGraphicFramePr>
          <p:nvPr>
            <p:ph idx="1"/>
            <p:extLst>
              <p:ext uri="{D42A27DB-BD31-4B8C-83A1-F6EECF244321}">
                <p14:modId xmlns:p14="http://schemas.microsoft.com/office/powerpoint/2010/main" val="3442904037"/>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0229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 name="Group 9">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Freeform: Shape 40">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3" name="Freeform: Shape 42">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5" name="Group 44">
            <a:extLst>
              <a:ext uri="{FF2B5EF4-FFF2-40B4-BE49-F238E27FC236}">
                <a16:creationId xmlns:a16="http://schemas.microsoft.com/office/drawing/2014/main" id="{CFB42397-759B-4110-90F9-11A099A04F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6" name="Straight Connector 45">
              <a:extLst>
                <a:ext uri="{FF2B5EF4-FFF2-40B4-BE49-F238E27FC236}">
                  <a16:creationId xmlns:a16="http://schemas.microsoft.com/office/drawing/2014/main" id="{7CE16B93-748F-4AF3-90C6-D3EE861E78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1F2252F-DB74-4990-8E43-3B46EB31A8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BBB0339-E325-46BB-A951-96F1A4651B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21A6F6B-EBF5-41B9-BDDB-AF519B8AD4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2CB88A6-ABF0-4981-8112-89F17060AF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207B5CF-3BA7-46DE-A98B-C46A77F219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DE055E6-5758-4FD1-A969-1AB1F47EE5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5B9E002-9254-431A-BEE3-BC744C6D41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5BB4EB4-8685-4464-8EAE-D44D7770B6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3239F69-CDD7-49E2-9C2E-B56A6D009A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6C507C8-734D-457D-A4EA-3C1F17BC8C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139D922-20CB-41E9-B69E-FA643C51A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FE3C40B-0A70-4224-BC24-365327DC6C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22999B0-1AA0-4D8B-BB3E-1BEAD972B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9737CB6-048C-4FD9-9663-0D214A0A3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F1A2328-0FD2-449E-A066-56A7D096AB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3212297-7D47-455C-B574-D4A450A6B9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F88725D-F086-42CF-A0A4-F335D03F9E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EE97B27-B4E2-45AF-ACC9-5EC22DB7A8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8FADBC7B-7D04-4E57-9B78-3FC78B9030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CD44BB5-3236-443E-BDD8-7E145E32D6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85E742B-9320-4785-A94F-2CAE2855CC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A42F567-7F15-4D7B-8F9C-5F8F6B2832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9DAD4DF-0FE8-401C-AE04-738B80B258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101394A-2A38-4F45-B5B6-A025C4B43F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9D4873B-257C-4327-907C-0829469214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5350388-C37B-41E0-8172-2F7D79DBBA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DA0A053-52F2-4D51-BEB7-31B0A3CA04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23551FA-C6B2-4251-A24C-021D7B64E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76" name="Group 75">
            <a:extLst>
              <a:ext uri="{FF2B5EF4-FFF2-40B4-BE49-F238E27FC236}">
                <a16:creationId xmlns:a16="http://schemas.microsoft.com/office/drawing/2014/main" id="{9A50F0F9-04C8-47E4-AF66-B3CAF8C819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77" name="Straight Connector 76">
              <a:extLst>
                <a:ext uri="{FF2B5EF4-FFF2-40B4-BE49-F238E27FC236}">
                  <a16:creationId xmlns:a16="http://schemas.microsoft.com/office/drawing/2014/main" id="{2017C593-7166-4110-8447-086A8A2DB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0792CE38-231D-4EFB-BD1C-B0DFC4714A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7902244-3120-4F1E-BCA7-C414F8CA5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C2A9BEC-6FBD-4C4E-9D8F-679710860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D05CAB2-3C3D-4649-A904-7115E0A40D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79ECC96-BB36-4A8A-ACFC-0CDAC9A3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6C3BBC2-CEC2-44E9-B82B-34488E7E33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73074D9-0CF2-46DC-8D7A-871B6FE419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573F54A-11A1-4A06-8130-294B4D5CEE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2F69BFB-91DF-4F4E-BE91-2D6805CD6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BA93DEE-828E-4AC5-A89A-B3FCC1689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043F28B-A5B8-4573-89CC-A68E27A72E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41EDE26-6F99-4FF5-A50B-255FEF1CAC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C69229A-861A-4B33-A690-B89F20F21A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1FF5E2F-2AD1-485A-8981-8905C235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82E9781F-DF28-41A8-8A6B-7DC5409F9E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ECDF5C52-5A30-4182-9FF7-118DB1BB64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C8008CF-A1BC-4A0E-B9A2-05FB501EBD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2DF1A43F-5E26-4631-8775-BC3BACEB16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08A5A284-AA4F-43C1-84B9-947642136B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B3BE54E-1FBA-4E64-982C-9CA2C0C484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7E7BA94A-1A8A-45C6-9B8F-AFEC955F1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55C6D3A0-6B84-4021-87FB-3179A711BB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A87903E-EEC8-47F4-8730-06C5FD14BC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A8A92A2B-3460-4608-B3EA-4FFEAF83B1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B0E1020-452C-4B7F-A1D2-BA8F1B83FA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6903CF7B-6947-4932-AD73-020495EDC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453FA51-CE2D-4B84-9F4F-3263D1BC4D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327B132-AD8C-4732-93AA-C136586C22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07" name="Rectangle 10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9" name="Rectangle 108">
            <a:extLst>
              <a:ext uri="{FF2B5EF4-FFF2-40B4-BE49-F238E27FC236}">
                <a16:creationId xmlns:a16="http://schemas.microsoft.com/office/drawing/2014/main" id="{7F7C084A-330C-4243-AD92-F98B226F06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1" name="Freeform: Shape 110">
            <a:extLst>
              <a:ext uri="{FF2B5EF4-FFF2-40B4-BE49-F238E27FC236}">
                <a16:creationId xmlns:a16="http://schemas.microsoft.com/office/drawing/2014/main" id="{7F19A9C0-8335-4ABB-91B6-396031712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25" y="-1"/>
            <a:ext cx="1900796" cy="1487973"/>
          </a:xfrm>
          <a:custGeom>
            <a:avLst/>
            <a:gdLst>
              <a:gd name="connsiteX0" fmla="*/ 972945 w 1900796"/>
              <a:gd name="connsiteY0" fmla="*/ 0 h 1487973"/>
              <a:gd name="connsiteX1" fmla="*/ 1900796 w 1900796"/>
              <a:gd name="connsiteY1" fmla="*/ 0 h 1487973"/>
              <a:gd name="connsiteX2" fmla="*/ 1892752 w 1900796"/>
              <a:gd name="connsiteY2" fmla="*/ 21978 h 1487973"/>
              <a:gd name="connsiteX3" fmla="*/ 129456 w 1900796"/>
              <a:gd name="connsiteY3" fmla="*/ 1468215 h 1487973"/>
              <a:gd name="connsiteX4" fmla="*/ 0 w 1900796"/>
              <a:gd name="connsiteY4" fmla="*/ 1487973 h 1487973"/>
              <a:gd name="connsiteX5" fmla="*/ 0 w 1900796"/>
              <a:gd name="connsiteY5" fmla="*/ 656709 h 1487973"/>
              <a:gd name="connsiteX6" fmla="*/ 120652 w 1900796"/>
              <a:gd name="connsiteY6" fmla="*/ 625686 h 1487973"/>
              <a:gd name="connsiteX7" fmla="*/ 893935 w 1900796"/>
              <a:gd name="connsiteY7" fmla="*/ 105659 h 1487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00796" h="1487973">
                <a:moveTo>
                  <a:pt x="972945" y="0"/>
                </a:moveTo>
                <a:lnTo>
                  <a:pt x="1900796" y="0"/>
                </a:lnTo>
                <a:lnTo>
                  <a:pt x="1892752" y="21978"/>
                </a:lnTo>
                <a:cubicBezTo>
                  <a:pt x="1582882" y="754592"/>
                  <a:pt x="926716" y="1305072"/>
                  <a:pt x="129456" y="1468215"/>
                </a:cubicBezTo>
                <a:lnTo>
                  <a:pt x="0" y="1487973"/>
                </a:lnTo>
                <a:lnTo>
                  <a:pt x="0" y="656709"/>
                </a:lnTo>
                <a:lnTo>
                  <a:pt x="120652" y="625686"/>
                </a:lnTo>
                <a:cubicBezTo>
                  <a:pt x="426975" y="530410"/>
                  <a:pt x="694570" y="347233"/>
                  <a:pt x="893935" y="105659"/>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3" name="Right Triangle 112">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3BA1208A-FAFD-4827-BF3E-A6B16CA01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78446" y="4912946"/>
            <a:ext cx="2010507" cy="1945055"/>
          </a:xfrm>
          <a:custGeom>
            <a:avLst/>
            <a:gdLst>
              <a:gd name="connsiteX0" fmla="*/ 2010507 w 2010507"/>
              <a:gd name="connsiteY0" fmla="*/ 0 h 1945055"/>
              <a:gd name="connsiteX1" fmla="*/ 2010507 w 2010507"/>
              <a:gd name="connsiteY1" fmla="*/ 834250 h 1945055"/>
              <a:gd name="connsiteX2" fmla="*/ 1918431 w 2010507"/>
              <a:gd name="connsiteY2" fmla="*/ 857925 h 1945055"/>
              <a:gd name="connsiteX3" fmla="*/ 846136 w 2010507"/>
              <a:gd name="connsiteY3" fmla="*/ 1930220 h 1945055"/>
              <a:gd name="connsiteX4" fmla="*/ 842322 w 2010507"/>
              <a:gd name="connsiteY4" fmla="*/ 1945055 h 1945055"/>
              <a:gd name="connsiteX5" fmla="*/ 0 w 2010507"/>
              <a:gd name="connsiteY5" fmla="*/ 1945055 h 1945055"/>
              <a:gd name="connsiteX6" fmla="*/ 3608 w 2010507"/>
              <a:gd name="connsiteY6" fmla="*/ 1921417 h 1945055"/>
              <a:gd name="connsiteX7" fmla="*/ 1909628 w 2010507"/>
              <a:gd name="connsiteY7" fmla="*/ 15396 h 194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0507" h="1945055">
                <a:moveTo>
                  <a:pt x="2010507" y="0"/>
                </a:moveTo>
                <a:lnTo>
                  <a:pt x="2010507" y="834250"/>
                </a:lnTo>
                <a:lnTo>
                  <a:pt x="1918431" y="857925"/>
                </a:lnTo>
                <a:cubicBezTo>
                  <a:pt x="1407892" y="1016719"/>
                  <a:pt x="1004930" y="1419681"/>
                  <a:pt x="846136" y="1930220"/>
                </a:cubicBezTo>
                <a:lnTo>
                  <a:pt x="842322" y="1945055"/>
                </a:lnTo>
                <a:lnTo>
                  <a:pt x="0" y="1945055"/>
                </a:lnTo>
                <a:lnTo>
                  <a:pt x="3608" y="1921417"/>
                </a:lnTo>
                <a:cubicBezTo>
                  <a:pt x="199379" y="964705"/>
                  <a:pt x="952916" y="211168"/>
                  <a:pt x="1909628" y="15396"/>
                </a:cubicBezTo>
                <a:close/>
              </a:path>
            </a:pathLst>
          </a:cu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7" name="Group 116">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8" name="Straight Connector 117">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CE1B83B-CAB1-9582-B060-950651ED9551}"/>
              </a:ext>
            </a:extLst>
          </p:cNvPr>
          <p:cNvSpPr>
            <a:spLocks noGrp="1"/>
          </p:cNvSpPr>
          <p:nvPr>
            <p:ph type="title"/>
          </p:nvPr>
        </p:nvSpPr>
        <p:spPr>
          <a:xfrm>
            <a:off x="453142" y="725467"/>
            <a:ext cx="10733204" cy="2784496"/>
          </a:xfrm>
        </p:spPr>
        <p:txBody>
          <a:bodyPr vert="horz" lIns="91440" tIns="45720" rIns="91440" bIns="45720" rtlCol="0" anchor="b">
            <a:normAutofit/>
          </a:bodyPr>
          <a:lstStyle/>
          <a:p>
            <a:r>
              <a:rPr lang="en-US" sz="5400">
                <a:solidFill>
                  <a:schemeClr val="tx2"/>
                </a:solidFill>
              </a:rPr>
              <a:t>Working Groups </a:t>
            </a:r>
          </a:p>
        </p:txBody>
      </p:sp>
    </p:spTree>
    <p:extLst>
      <p:ext uri="{BB962C8B-B14F-4D97-AF65-F5344CB8AC3E}">
        <p14:creationId xmlns:p14="http://schemas.microsoft.com/office/powerpoint/2010/main" val="2322191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F777AAC-8E00-894A-5C9A-439369C791F0}"/>
              </a:ext>
            </a:extLst>
          </p:cNvPr>
          <p:cNvSpPr>
            <a:spLocks noGrp="1"/>
          </p:cNvSpPr>
          <p:nvPr>
            <p:ph type="title"/>
          </p:nvPr>
        </p:nvSpPr>
        <p:spPr>
          <a:xfrm>
            <a:off x="457201" y="720772"/>
            <a:ext cx="3733078" cy="5531079"/>
          </a:xfrm>
        </p:spPr>
        <p:txBody>
          <a:bodyPr>
            <a:normAutofit/>
          </a:bodyPr>
          <a:lstStyle/>
          <a:p>
            <a:r>
              <a:rPr lang="en-GB" b="1">
                <a:effectLst/>
                <a:latin typeface="MyriadPro"/>
              </a:rPr>
              <a:t>Context – The Sporting Landscape </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AB8552E-BE7E-DD9C-65F9-59E461C4EDAB}"/>
              </a:ext>
            </a:extLst>
          </p:cNvPr>
          <p:cNvGraphicFramePr>
            <a:graphicFrameLocks noGrp="1"/>
          </p:cNvGraphicFramePr>
          <p:nvPr>
            <p:ph idx="1"/>
            <p:extLst>
              <p:ext uri="{D42A27DB-BD31-4B8C-83A1-F6EECF244321}">
                <p14:modId xmlns:p14="http://schemas.microsoft.com/office/powerpoint/2010/main" val="3173898736"/>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7609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3" name="Rectangle 52">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5" name="Right Triangle 5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8" name="Straight Connector 5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F38505B-D650-A32D-6E0F-EBAFF50C7A21}"/>
              </a:ext>
            </a:extLst>
          </p:cNvPr>
          <p:cNvSpPr>
            <a:spLocks noGrp="1"/>
          </p:cNvSpPr>
          <p:nvPr>
            <p:ph type="title"/>
          </p:nvPr>
        </p:nvSpPr>
        <p:spPr>
          <a:xfrm>
            <a:off x="457200" y="720772"/>
            <a:ext cx="3718767" cy="5531079"/>
          </a:xfrm>
        </p:spPr>
        <p:txBody>
          <a:bodyPr>
            <a:normAutofit/>
          </a:bodyPr>
          <a:lstStyle/>
          <a:p>
            <a:r>
              <a:rPr lang="en-GB" b="1">
                <a:solidFill>
                  <a:schemeClr val="tx2">
                    <a:alpha val="80000"/>
                  </a:schemeClr>
                </a:solidFill>
                <a:effectLst/>
                <a:latin typeface="MyriadPro"/>
              </a:rPr>
              <a:t>Environmental Scanning </a:t>
            </a:r>
            <a:endParaRPr lang="en-US">
              <a:solidFill>
                <a:schemeClr val="tx2">
                  <a:alpha val="80000"/>
                </a:schemeClr>
              </a:solidFill>
            </a:endParaRPr>
          </a:p>
        </p:txBody>
      </p:sp>
      <p:sp>
        <p:nvSpPr>
          <p:cNvPr id="88" name="Rectangle 87">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B3A4FF8-53E0-A7D6-AC65-9A9F85FE9447}"/>
              </a:ext>
            </a:extLst>
          </p:cNvPr>
          <p:cNvGraphicFramePr>
            <a:graphicFrameLocks noGrp="1"/>
          </p:cNvGraphicFramePr>
          <p:nvPr>
            <p:ph idx="1"/>
            <p:extLst>
              <p:ext uri="{D42A27DB-BD31-4B8C-83A1-F6EECF244321}">
                <p14:modId xmlns:p14="http://schemas.microsoft.com/office/powerpoint/2010/main" val="3905067205"/>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542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46597" y="287679"/>
            <a:ext cx="6867330" cy="627331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628E122F-BCB2-43BD-850B-48491CEEF4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0" name="Straight Connector 119">
              <a:extLst>
                <a:ext uri="{FF2B5EF4-FFF2-40B4-BE49-F238E27FC236}">
                  <a16:creationId xmlns:a16="http://schemas.microsoft.com/office/drawing/2014/main" id="{414FAAF8-31CB-4B07-B529-5A88EFF68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46BA361-B0A5-4ABB-A288-CFDE7BAEF4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453021D8-E018-4408-8CCA-024F3FC311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B92D8BD-E859-46F2-89FC-FC259125D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731C846-C584-4E9F-872D-500B07D109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FD6636C-54CD-4310-9F2B-9A9CF3EC9B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288113FA-166F-40E3-991C-33200E387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85DD2EA6-4E91-475D-B141-030955A02E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077A4A45-7AB6-4608-9030-A70A5E3B3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D8252ABC-9FDF-43E9-A030-94081E5837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3D5000E7-8B90-4C3E-9DA8-8A7DF0152F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2DD251B8-330C-4939-93B6-C4FEDF6ACF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763F2D5-1D97-451F-9EE1-C959342FC9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09B81618-BDA5-46C2-A54E-4448465A5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15D9E70-4AC3-46E9-93DB-07CB2B41E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5B884CB-61A3-4841-A661-215EE93E31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1808844-2CD5-4FB3-B3F6-CE5B82F89A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9FFDFB79-ADB0-49E8-919B-A0BB9190F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63AABDCA-76BB-4D33-8117-D688C0BF9A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7C3DC4D8-930D-4D21-A1D0-45FF81BA15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DFC86F57-A8B2-4BA9-8751-CF0F43F25B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E6A34578-DE1C-4566-8856-1430B428B8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DEE8827-9D87-4C09-9A85-FB043BFB0E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FE11D9A-8DF5-4CD5-9B3C-4BBE699087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150C108-376E-4B3A-84BE-5288AC2D51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FBF9B4D-FC7D-4A99-9AD8-90C125364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747BAB4-EE42-4FB9-ABB4-6ABF823F6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56D09A2-DE8A-4396-A490-AC84A3878A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37F35D0F-3113-4375-9BA7-093C9BC71A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Text&#10;&#10;Description automatically generated">
            <a:extLst>
              <a:ext uri="{FF2B5EF4-FFF2-40B4-BE49-F238E27FC236}">
                <a16:creationId xmlns:a16="http://schemas.microsoft.com/office/drawing/2014/main" id="{4F6FA75F-6611-0239-6473-AF2AD21876C9}"/>
              </a:ext>
            </a:extLst>
          </p:cNvPr>
          <p:cNvPicPr>
            <a:picLocks noGrp="1" noChangeAspect="1"/>
          </p:cNvPicPr>
          <p:nvPr>
            <p:ph idx="1"/>
          </p:nvPr>
        </p:nvPicPr>
        <p:blipFill rotWithShape="1">
          <a:blip r:embed="rId2"/>
          <a:srcRect t="5554" r="-1" b="11031"/>
          <a:stretch/>
        </p:blipFill>
        <p:spPr>
          <a:xfrm>
            <a:off x="175917" y="168275"/>
            <a:ext cx="11863679" cy="6531364"/>
          </a:xfrm>
          <a:prstGeom prst="rect">
            <a:avLst/>
          </a:prstGeom>
        </p:spPr>
      </p:pic>
    </p:spTree>
    <p:extLst>
      <p:ext uri="{BB962C8B-B14F-4D97-AF65-F5344CB8AC3E}">
        <p14:creationId xmlns:p14="http://schemas.microsoft.com/office/powerpoint/2010/main" val="400217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BC3FA84C-8729-4FD0-B361-46AE04B43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07A8C87-4E30-0C4A-3201-3F688F3FB6CF}"/>
              </a:ext>
            </a:extLst>
          </p:cNvPr>
          <p:cNvSpPr>
            <a:spLocks noGrp="1"/>
          </p:cNvSpPr>
          <p:nvPr>
            <p:ph type="title"/>
          </p:nvPr>
        </p:nvSpPr>
        <p:spPr>
          <a:xfrm>
            <a:off x="457200" y="720773"/>
            <a:ext cx="10744186" cy="1611710"/>
          </a:xfrm>
        </p:spPr>
        <p:txBody>
          <a:bodyPr>
            <a:normAutofit/>
          </a:bodyPr>
          <a:lstStyle/>
          <a:p>
            <a:r>
              <a:rPr lang="en-GB" b="1">
                <a:solidFill>
                  <a:schemeClr val="tx2">
                    <a:alpha val="80000"/>
                  </a:schemeClr>
                </a:solidFill>
                <a:effectLst/>
                <a:latin typeface="MyriadPro"/>
              </a:rPr>
              <a:t>The External Environment</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EB97ECD4-67DD-4166-9EC5-5D8834005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316" y="2403921"/>
            <a:ext cx="11806942" cy="384103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5D9B6185-9645-B69A-659E-DC48031290AD}"/>
              </a:ext>
            </a:extLst>
          </p:cNvPr>
          <p:cNvGraphicFramePr>
            <a:graphicFrameLocks noGrp="1"/>
          </p:cNvGraphicFramePr>
          <p:nvPr>
            <p:ph idx="1"/>
            <p:extLst>
              <p:ext uri="{D42A27DB-BD31-4B8C-83A1-F6EECF244321}">
                <p14:modId xmlns:p14="http://schemas.microsoft.com/office/powerpoint/2010/main" val="3933381582"/>
              </p:ext>
            </p:extLst>
          </p:nvPr>
        </p:nvGraphicFramePr>
        <p:xfrm>
          <a:off x="457200" y="2500757"/>
          <a:ext cx="10723563" cy="36762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7506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Diagram, table&#10;&#10;Description automatically generated">
            <a:extLst>
              <a:ext uri="{FF2B5EF4-FFF2-40B4-BE49-F238E27FC236}">
                <a16:creationId xmlns:a16="http://schemas.microsoft.com/office/drawing/2014/main" id="{F66454FA-CD98-DE86-B083-DE6A232C18A5}"/>
              </a:ext>
            </a:extLst>
          </p:cNvPr>
          <p:cNvPicPr>
            <a:picLocks noGrp="1" noChangeAspect="1"/>
          </p:cNvPicPr>
          <p:nvPr>
            <p:ph idx="1"/>
          </p:nvPr>
        </p:nvPicPr>
        <p:blipFill rotWithShape="1">
          <a:blip r:embed="rId2"/>
          <a:srcRect t="8888" r="-1" b="3026"/>
          <a:stretch/>
        </p:blipFill>
        <p:spPr>
          <a:xfrm>
            <a:off x="175917" y="168275"/>
            <a:ext cx="11863679" cy="6531364"/>
          </a:xfrm>
          <a:prstGeom prst="rect">
            <a:avLst/>
          </a:prstGeom>
        </p:spPr>
      </p:pic>
    </p:spTree>
    <p:extLst>
      <p:ext uri="{BB962C8B-B14F-4D97-AF65-F5344CB8AC3E}">
        <p14:creationId xmlns:p14="http://schemas.microsoft.com/office/powerpoint/2010/main" val="1385396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3A6CB-889E-5849-0B2F-5E64ABC6B240}"/>
              </a:ext>
            </a:extLst>
          </p:cNvPr>
          <p:cNvSpPr>
            <a:spLocks noGrp="1"/>
          </p:cNvSpPr>
          <p:nvPr>
            <p:ph type="title"/>
          </p:nvPr>
        </p:nvSpPr>
        <p:spPr/>
        <p:txBody>
          <a:bodyPr/>
          <a:lstStyle/>
          <a:p>
            <a:r>
              <a:rPr lang="en-US" dirty="0"/>
              <a:t>Task </a:t>
            </a:r>
          </a:p>
        </p:txBody>
      </p:sp>
      <p:sp>
        <p:nvSpPr>
          <p:cNvPr id="3" name="Content Placeholder 2">
            <a:extLst>
              <a:ext uri="{FF2B5EF4-FFF2-40B4-BE49-F238E27FC236}">
                <a16:creationId xmlns:a16="http://schemas.microsoft.com/office/drawing/2014/main" id="{70D67414-7645-A6FB-8246-FC0CA4DDB2E5}"/>
              </a:ext>
            </a:extLst>
          </p:cNvPr>
          <p:cNvSpPr>
            <a:spLocks noGrp="1"/>
          </p:cNvSpPr>
          <p:nvPr>
            <p:ph idx="1"/>
          </p:nvPr>
        </p:nvSpPr>
        <p:spPr/>
        <p:txBody>
          <a:bodyPr/>
          <a:lstStyle/>
          <a:p>
            <a:pPr marL="0" indent="0">
              <a:buNone/>
            </a:pPr>
            <a:r>
              <a:rPr lang="en-GB" sz="3600" b="1" dirty="0">
                <a:solidFill>
                  <a:srgbClr val="001E5E"/>
                </a:solidFill>
                <a:effectLst/>
                <a:latin typeface="MyriadPro"/>
              </a:rPr>
              <a:t>STEEPLE Analysis of Welsh/UK Sporting Landscape </a:t>
            </a:r>
            <a:endParaRPr lang="en-GB" sz="4800" dirty="0"/>
          </a:p>
          <a:p>
            <a:endParaRPr lang="en-US" dirty="0"/>
          </a:p>
        </p:txBody>
      </p:sp>
    </p:spTree>
    <p:extLst>
      <p:ext uri="{BB962C8B-B14F-4D97-AF65-F5344CB8AC3E}">
        <p14:creationId xmlns:p14="http://schemas.microsoft.com/office/powerpoint/2010/main" val="899316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Diagram, table&#10;&#10;Description automatically generated">
            <a:extLst>
              <a:ext uri="{FF2B5EF4-FFF2-40B4-BE49-F238E27FC236}">
                <a16:creationId xmlns:a16="http://schemas.microsoft.com/office/drawing/2014/main" id="{F66454FA-CD98-DE86-B083-DE6A232C18A5}"/>
              </a:ext>
            </a:extLst>
          </p:cNvPr>
          <p:cNvPicPr>
            <a:picLocks noGrp="1" noChangeAspect="1"/>
          </p:cNvPicPr>
          <p:nvPr>
            <p:ph idx="1"/>
          </p:nvPr>
        </p:nvPicPr>
        <p:blipFill rotWithShape="1">
          <a:blip r:embed="rId2"/>
          <a:srcRect t="8888" r="-1" b="3026"/>
          <a:stretch/>
        </p:blipFill>
        <p:spPr>
          <a:xfrm>
            <a:off x="175917" y="168275"/>
            <a:ext cx="11863679" cy="6531364"/>
          </a:xfrm>
          <a:prstGeom prst="rect">
            <a:avLst/>
          </a:prstGeom>
        </p:spPr>
      </p:pic>
    </p:spTree>
    <p:extLst>
      <p:ext uri="{BB962C8B-B14F-4D97-AF65-F5344CB8AC3E}">
        <p14:creationId xmlns:p14="http://schemas.microsoft.com/office/powerpoint/2010/main" val="2032428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Graphical user interface, application&#10;&#10;Description automatically generated with medium confidence">
            <a:extLst>
              <a:ext uri="{FF2B5EF4-FFF2-40B4-BE49-F238E27FC236}">
                <a16:creationId xmlns:a16="http://schemas.microsoft.com/office/drawing/2014/main" id="{32031C4E-584C-BD8B-1557-15C789BBE91E}"/>
              </a:ext>
            </a:extLst>
          </p:cNvPr>
          <p:cNvPicPr>
            <a:picLocks noGrp="1" noChangeAspect="1"/>
          </p:cNvPicPr>
          <p:nvPr>
            <p:ph idx="1"/>
          </p:nvPr>
        </p:nvPicPr>
        <p:blipFill rotWithShape="1">
          <a:blip r:embed="rId2"/>
          <a:srcRect r="-1" b="11914"/>
          <a:stretch/>
        </p:blipFill>
        <p:spPr>
          <a:xfrm>
            <a:off x="175917" y="168275"/>
            <a:ext cx="11863679" cy="6531364"/>
          </a:xfrm>
          <a:prstGeom prst="rect">
            <a:avLst/>
          </a:prstGeom>
        </p:spPr>
      </p:pic>
    </p:spTree>
    <p:extLst>
      <p:ext uri="{BB962C8B-B14F-4D97-AF65-F5344CB8AC3E}">
        <p14:creationId xmlns:p14="http://schemas.microsoft.com/office/powerpoint/2010/main" val="229213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Shape, polygon&#10;&#10;Description automatically generated">
            <a:extLst>
              <a:ext uri="{FF2B5EF4-FFF2-40B4-BE49-F238E27FC236}">
                <a16:creationId xmlns:a16="http://schemas.microsoft.com/office/drawing/2014/main" id="{13A1F115-5D3F-D76B-2C75-BE52E04D41B7}"/>
              </a:ext>
            </a:extLst>
          </p:cNvPr>
          <p:cNvPicPr>
            <a:picLocks noGrp="1" noChangeAspect="1"/>
          </p:cNvPicPr>
          <p:nvPr>
            <p:ph idx="1"/>
          </p:nvPr>
        </p:nvPicPr>
        <p:blipFill rotWithShape="1">
          <a:blip r:embed="rId2"/>
          <a:srcRect t="1737" r="-1" b="6507"/>
          <a:stretch/>
        </p:blipFill>
        <p:spPr>
          <a:xfrm>
            <a:off x="175917" y="168275"/>
            <a:ext cx="11863679" cy="6531364"/>
          </a:xfrm>
          <a:prstGeom prst="rect">
            <a:avLst/>
          </a:prstGeom>
        </p:spPr>
      </p:pic>
    </p:spTree>
    <p:extLst>
      <p:ext uri="{BB962C8B-B14F-4D97-AF65-F5344CB8AC3E}">
        <p14:creationId xmlns:p14="http://schemas.microsoft.com/office/powerpoint/2010/main" val="932145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Graphical user interface&#10;&#10;Description automatically generated">
            <a:extLst>
              <a:ext uri="{FF2B5EF4-FFF2-40B4-BE49-F238E27FC236}">
                <a16:creationId xmlns:a16="http://schemas.microsoft.com/office/drawing/2014/main" id="{26000B7F-021C-DC20-17AF-047E006757DB}"/>
              </a:ext>
            </a:extLst>
          </p:cNvPr>
          <p:cNvPicPr>
            <a:picLocks noGrp="1" noChangeAspect="1"/>
          </p:cNvPicPr>
          <p:nvPr>
            <p:ph idx="1"/>
          </p:nvPr>
        </p:nvPicPr>
        <p:blipFill rotWithShape="1">
          <a:blip r:embed="rId2"/>
          <a:srcRect r="10541"/>
          <a:stretch/>
        </p:blipFill>
        <p:spPr>
          <a:xfrm>
            <a:off x="175917" y="168275"/>
            <a:ext cx="11863679" cy="6531364"/>
          </a:xfrm>
          <a:prstGeom prst="rect">
            <a:avLst/>
          </a:prstGeom>
        </p:spPr>
      </p:pic>
    </p:spTree>
    <p:extLst>
      <p:ext uri="{BB962C8B-B14F-4D97-AF65-F5344CB8AC3E}">
        <p14:creationId xmlns:p14="http://schemas.microsoft.com/office/powerpoint/2010/main" val="1979274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Table&#10;&#10;Description automatically generated">
            <a:extLst>
              <a:ext uri="{FF2B5EF4-FFF2-40B4-BE49-F238E27FC236}">
                <a16:creationId xmlns:a16="http://schemas.microsoft.com/office/drawing/2014/main" id="{0F43F3BA-E16F-94F7-8320-C5B0F4D11DF2}"/>
              </a:ext>
            </a:extLst>
          </p:cNvPr>
          <p:cNvPicPr>
            <a:picLocks noGrp="1" noChangeAspect="1"/>
          </p:cNvPicPr>
          <p:nvPr>
            <p:ph idx="1"/>
          </p:nvPr>
        </p:nvPicPr>
        <p:blipFill rotWithShape="1">
          <a:blip r:embed="rId2"/>
          <a:srcRect r="-1" b="1249"/>
          <a:stretch/>
        </p:blipFill>
        <p:spPr>
          <a:xfrm>
            <a:off x="175917" y="168275"/>
            <a:ext cx="11863679" cy="6531364"/>
          </a:xfrm>
          <a:prstGeom prst="rect">
            <a:avLst/>
          </a:prstGeom>
        </p:spPr>
      </p:pic>
    </p:spTree>
    <p:extLst>
      <p:ext uri="{BB962C8B-B14F-4D97-AF65-F5344CB8AC3E}">
        <p14:creationId xmlns:p14="http://schemas.microsoft.com/office/powerpoint/2010/main" val="2068926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26222098-34BD-4328-93AF-F8000B8A0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5255" y="-277985"/>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53F99AE-CDDD-4AA6-B570-8A6E693F2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3" y="4554328"/>
            <a:ext cx="12228078" cy="2303672"/>
          </a:xfrm>
          <a:custGeom>
            <a:avLst/>
            <a:gdLst>
              <a:gd name="connsiteX0" fmla="*/ 8951169 w 12178450"/>
              <a:gd name="connsiteY0" fmla="*/ 32 h 2001622"/>
              <a:gd name="connsiteX1" fmla="*/ 11653845 w 12178450"/>
              <a:gd name="connsiteY1" fmla="*/ 209874 h 2001622"/>
              <a:gd name="connsiteX2" fmla="*/ 12178450 w 12178450"/>
              <a:gd name="connsiteY2" fmla="*/ 286723 h 2001622"/>
              <a:gd name="connsiteX3" fmla="*/ 12178450 w 12178450"/>
              <a:gd name="connsiteY3" fmla="*/ 2001622 h 2001622"/>
              <a:gd name="connsiteX4" fmla="*/ 0 w 12178450"/>
              <a:gd name="connsiteY4" fmla="*/ 2001622 h 2001622"/>
              <a:gd name="connsiteX5" fmla="*/ 0 w 12178450"/>
              <a:gd name="connsiteY5" fmla="*/ 1010979 h 2001622"/>
              <a:gd name="connsiteX6" fmla="*/ 8951169 w 12178450"/>
              <a:gd name="connsiteY6" fmla="*/ 32 h 20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8450" h="2001622">
                <a:moveTo>
                  <a:pt x="8951169" y="32"/>
                </a:moveTo>
                <a:cubicBezTo>
                  <a:pt x="9704520" y="1593"/>
                  <a:pt x="10578586" y="62133"/>
                  <a:pt x="11653845" y="209874"/>
                </a:cubicBezTo>
                <a:lnTo>
                  <a:pt x="12178450" y="286723"/>
                </a:lnTo>
                <a:lnTo>
                  <a:pt x="12178450" y="2001622"/>
                </a:lnTo>
                <a:lnTo>
                  <a:pt x="0" y="2001622"/>
                </a:lnTo>
                <a:lnTo>
                  <a:pt x="0" y="1010979"/>
                </a:lnTo>
                <a:cubicBezTo>
                  <a:pt x="4768989" y="1010979"/>
                  <a:pt x="5812206" y="-6472"/>
                  <a:pt x="8951169" y="32"/>
                </a:cubicBezTo>
                <a:close/>
              </a:path>
            </a:pathLst>
          </a:cu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8" name="Group 17">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9" name="Straight Connector 18">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6FE7B5C-118A-AFD8-9E82-3F12705F1571}"/>
              </a:ext>
            </a:extLst>
          </p:cNvPr>
          <p:cNvSpPr>
            <a:spLocks noGrp="1"/>
          </p:cNvSpPr>
          <p:nvPr>
            <p:ph type="title"/>
          </p:nvPr>
        </p:nvSpPr>
        <p:spPr>
          <a:xfrm>
            <a:off x="457199" y="732348"/>
            <a:ext cx="5747015" cy="2001905"/>
          </a:xfrm>
        </p:spPr>
        <p:txBody>
          <a:bodyPr anchor="ctr">
            <a:normAutofit/>
          </a:bodyPr>
          <a:lstStyle/>
          <a:p>
            <a:r>
              <a:rPr lang="en-GB" b="1">
                <a:solidFill>
                  <a:schemeClr val="tx2"/>
                </a:solidFill>
                <a:effectLst/>
                <a:latin typeface="MyriadPro"/>
              </a:rPr>
              <a:t>Typologies of Opportunities </a:t>
            </a:r>
            <a:br>
              <a:rPr lang="en-GB">
                <a:solidFill>
                  <a:schemeClr val="tx2"/>
                </a:solidFill>
              </a:rPr>
            </a:br>
            <a:endParaRPr lang="en-US">
              <a:solidFill>
                <a:schemeClr val="tx2"/>
              </a:solidFill>
            </a:endParaRPr>
          </a:p>
        </p:txBody>
      </p:sp>
      <p:sp>
        <p:nvSpPr>
          <p:cNvPr id="3" name="Content Placeholder 2">
            <a:extLst>
              <a:ext uri="{FF2B5EF4-FFF2-40B4-BE49-F238E27FC236}">
                <a16:creationId xmlns:a16="http://schemas.microsoft.com/office/drawing/2014/main" id="{64FB502D-1624-3AEC-AC46-39F7B84DF61B}"/>
              </a:ext>
            </a:extLst>
          </p:cNvPr>
          <p:cNvSpPr>
            <a:spLocks noGrp="1"/>
          </p:cNvSpPr>
          <p:nvPr>
            <p:ph idx="1"/>
          </p:nvPr>
        </p:nvSpPr>
        <p:spPr>
          <a:xfrm>
            <a:off x="6195368" y="732348"/>
            <a:ext cx="4955351" cy="2010852"/>
          </a:xfrm>
        </p:spPr>
        <p:txBody>
          <a:bodyPr anchor="ctr">
            <a:normAutofit/>
          </a:bodyPr>
          <a:lstStyle/>
          <a:p>
            <a:pPr>
              <a:lnSpc>
                <a:spcPct val="100000"/>
              </a:lnSpc>
            </a:pPr>
            <a:r>
              <a:rPr lang="en-US" sz="1300">
                <a:solidFill>
                  <a:schemeClr val="tx2"/>
                </a:solidFill>
              </a:rPr>
              <a:t>Drucker (1985) distinguishes between within and outside the domain of the activity in question. </a:t>
            </a:r>
          </a:p>
          <a:p>
            <a:pPr>
              <a:lnSpc>
                <a:spcPct val="100000"/>
              </a:lnSpc>
            </a:pPr>
            <a:r>
              <a:rPr lang="en-US" sz="1300">
                <a:solidFill>
                  <a:schemeClr val="tx2"/>
                </a:solidFill>
              </a:rPr>
              <a:t>For example: </a:t>
            </a:r>
          </a:p>
          <a:p>
            <a:pPr>
              <a:lnSpc>
                <a:spcPct val="100000"/>
              </a:lnSpc>
            </a:pPr>
            <a:endParaRPr lang="en-US" sz="1300">
              <a:solidFill>
                <a:schemeClr val="tx2"/>
              </a:solidFill>
            </a:endParaRPr>
          </a:p>
          <a:p>
            <a:pPr>
              <a:lnSpc>
                <a:spcPct val="100000"/>
              </a:lnSpc>
            </a:pPr>
            <a:endParaRPr lang="en-US" sz="1300">
              <a:solidFill>
                <a:schemeClr val="tx2"/>
              </a:solidFill>
            </a:endParaRPr>
          </a:p>
          <a:p>
            <a:pPr>
              <a:lnSpc>
                <a:spcPct val="100000"/>
              </a:lnSpc>
            </a:pPr>
            <a:r>
              <a:rPr lang="en-US" sz="1300">
                <a:solidFill>
                  <a:schemeClr val="tx2"/>
                </a:solidFill>
              </a:rPr>
              <a:t>This theory suggests change is a fundamental condition for the emergence of opportunities. </a:t>
            </a:r>
          </a:p>
          <a:p>
            <a:pPr marL="0" indent="0">
              <a:lnSpc>
                <a:spcPct val="100000"/>
              </a:lnSpc>
              <a:buNone/>
            </a:pPr>
            <a:endParaRPr lang="en-US" sz="1300">
              <a:solidFill>
                <a:schemeClr val="tx2"/>
              </a:solidFill>
            </a:endParaRPr>
          </a:p>
        </p:txBody>
      </p:sp>
      <p:pic>
        <p:nvPicPr>
          <p:cNvPr id="5" name="Picture 4" descr="Table&#10;&#10;Description automatically generated with medium confidence">
            <a:extLst>
              <a:ext uri="{FF2B5EF4-FFF2-40B4-BE49-F238E27FC236}">
                <a16:creationId xmlns:a16="http://schemas.microsoft.com/office/drawing/2014/main" id="{8CBF7982-900C-92C6-57DB-10450F3583F2}"/>
              </a:ext>
            </a:extLst>
          </p:cNvPr>
          <p:cNvPicPr>
            <a:picLocks noChangeAspect="1"/>
          </p:cNvPicPr>
          <p:nvPr/>
        </p:nvPicPr>
        <p:blipFill>
          <a:blip r:embed="rId2"/>
          <a:stretch>
            <a:fillRect/>
          </a:stretch>
        </p:blipFill>
        <p:spPr>
          <a:xfrm>
            <a:off x="1198180" y="3556201"/>
            <a:ext cx="9952535" cy="2090030"/>
          </a:xfrm>
          <a:prstGeom prst="rect">
            <a:avLst/>
          </a:prstGeom>
        </p:spPr>
      </p:pic>
    </p:spTree>
    <p:extLst>
      <p:ext uri="{BB962C8B-B14F-4D97-AF65-F5344CB8AC3E}">
        <p14:creationId xmlns:p14="http://schemas.microsoft.com/office/powerpoint/2010/main" val="2802478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C978374-88E3-45AB-168A-9266FF34EE62}"/>
              </a:ext>
            </a:extLst>
          </p:cNvPr>
          <p:cNvSpPr>
            <a:spLocks noGrp="1"/>
          </p:cNvSpPr>
          <p:nvPr>
            <p:ph type="title"/>
          </p:nvPr>
        </p:nvSpPr>
        <p:spPr>
          <a:xfrm>
            <a:off x="457200" y="720772"/>
            <a:ext cx="3718767" cy="5531079"/>
          </a:xfrm>
        </p:spPr>
        <p:txBody>
          <a:bodyPr>
            <a:normAutofit/>
          </a:bodyPr>
          <a:lstStyle/>
          <a:p>
            <a:r>
              <a:rPr lang="en-GB" b="1">
                <a:solidFill>
                  <a:schemeClr val="tx2">
                    <a:alpha val="80000"/>
                  </a:schemeClr>
                </a:solidFill>
                <a:effectLst/>
                <a:latin typeface="Arial" panose="020B0604020202020204" pitchFamily="34" charset="0"/>
              </a:rPr>
              <a:t>Five Roots of Opportunity in the Marketplace </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B50C991-29DF-708C-1770-CA1AA35D7D98}"/>
              </a:ext>
            </a:extLst>
          </p:cNvPr>
          <p:cNvGraphicFramePr>
            <a:graphicFrameLocks noGrp="1"/>
          </p:cNvGraphicFramePr>
          <p:nvPr>
            <p:ph idx="1"/>
            <p:extLst>
              <p:ext uri="{D42A27DB-BD31-4B8C-83A1-F6EECF244321}">
                <p14:modId xmlns:p14="http://schemas.microsoft.com/office/powerpoint/2010/main" val="144995830"/>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5895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21B645D3-580E-4657-9154-484648880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7870DA4-44E8-43FB-940A-4AF976695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78446" y="4912946"/>
            <a:ext cx="2010507" cy="1945055"/>
          </a:xfrm>
          <a:custGeom>
            <a:avLst/>
            <a:gdLst>
              <a:gd name="connsiteX0" fmla="*/ 2010507 w 2010507"/>
              <a:gd name="connsiteY0" fmla="*/ 0 h 1945055"/>
              <a:gd name="connsiteX1" fmla="*/ 2010507 w 2010507"/>
              <a:gd name="connsiteY1" fmla="*/ 834250 h 1945055"/>
              <a:gd name="connsiteX2" fmla="*/ 1918431 w 2010507"/>
              <a:gd name="connsiteY2" fmla="*/ 857925 h 1945055"/>
              <a:gd name="connsiteX3" fmla="*/ 846136 w 2010507"/>
              <a:gd name="connsiteY3" fmla="*/ 1930220 h 1945055"/>
              <a:gd name="connsiteX4" fmla="*/ 842322 w 2010507"/>
              <a:gd name="connsiteY4" fmla="*/ 1945055 h 1945055"/>
              <a:gd name="connsiteX5" fmla="*/ 0 w 2010507"/>
              <a:gd name="connsiteY5" fmla="*/ 1945055 h 1945055"/>
              <a:gd name="connsiteX6" fmla="*/ 3608 w 2010507"/>
              <a:gd name="connsiteY6" fmla="*/ 1921417 h 1945055"/>
              <a:gd name="connsiteX7" fmla="*/ 1909628 w 2010507"/>
              <a:gd name="connsiteY7" fmla="*/ 15396 h 194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0507" h="1945055">
                <a:moveTo>
                  <a:pt x="2010507" y="0"/>
                </a:moveTo>
                <a:lnTo>
                  <a:pt x="2010507" y="834250"/>
                </a:lnTo>
                <a:lnTo>
                  <a:pt x="1918431" y="857925"/>
                </a:lnTo>
                <a:cubicBezTo>
                  <a:pt x="1407892" y="1016719"/>
                  <a:pt x="1004930" y="1419681"/>
                  <a:pt x="846136" y="1930220"/>
                </a:cubicBezTo>
                <a:lnTo>
                  <a:pt x="842322" y="1945055"/>
                </a:lnTo>
                <a:lnTo>
                  <a:pt x="0" y="1945055"/>
                </a:lnTo>
                <a:lnTo>
                  <a:pt x="3608" y="1921417"/>
                </a:lnTo>
                <a:cubicBezTo>
                  <a:pt x="199379" y="964705"/>
                  <a:pt x="952916" y="211168"/>
                  <a:pt x="1909628" y="15396"/>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BF8A7F6-4D33-7290-3940-DAF1EE4FC7AF}"/>
              </a:ext>
            </a:extLst>
          </p:cNvPr>
          <p:cNvSpPr>
            <a:spLocks noGrp="1"/>
          </p:cNvSpPr>
          <p:nvPr>
            <p:ph type="title"/>
          </p:nvPr>
        </p:nvSpPr>
        <p:spPr>
          <a:xfrm>
            <a:off x="457201" y="728906"/>
            <a:ext cx="4712534" cy="5516051"/>
          </a:xfrm>
        </p:spPr>
        <p:txBody>
          <a:bodyPr anchor="t">
            <a:normAutofit/>
          </a:bodyPr>
          <a:lstStyle/>
          <a:p>
            <a:r>
              <a:rPr lang="en-GB" b="1">
                <a:solidFill>
                  <a:schemeClr val="tx2"/>
                </a:solidFill>
                <a:effectLst/>
                <a:latin typeface="MyriadPro"/>
              </a:rPr>
              <a:t>Environment based approaches to developing </a:t>
            </a:r>
            <a:br>
              <a:rPr lang="en-GB">
                <a:solidFill>
                  <a:schemeClr val="tx2"/>
                </a:solidFill>
              </a:rPr>
            </a:br>
            <a:r>
              <a:rPr lang="en-GB" b="1">
                <a:solidFill>
                  <a:schemeClr val="tx2"/>
                </a:solidFill>
                <a:effectLst/>
                <a:latin typeface="MyriadPro"/>
              </a:rPr>
              <a:t>strategic options </a:t>
            </a:r>
            <a:br>
              <a:rPr lang="en-GB">
                <a:solidFill>
                  <a:schemeClr val="tx2"/>
                </a:solidFill>
              </a:rPr>
            </a:br>
            <a:endParaRPr lang="en-US">
              <a:solidFill>
                <a:schemeClr val="tx2"/>
              </a:solidFill>
            </a:endParaRPr>
          </a:p>
        </p:txBody>
      </p:sp>
      <p:sp>
        <p:nvSpPr>
          <p:cNvPr id="3" name="Content Placeholder 2">
            <a:extLst>
              <a:ext uri="{FF2B5EF4-FFF2-40B4-BE49-F238E27FC236}">
                <a16:creationId xmlns:a16="http://schemas.microsoft.com/office/drawing/2014/main" id="{ABFEBC24-00A7-4CBA-AD96-2F3EF426CF94}"/>
              </a:ext>
            </a:extLst>
          </p:cNvPr>
          <p:cNvSpPr>
            <a:spLocks noGrp="1"/>
          </p:cNvSpPr>
          <p:nvPr>
            <p:ph idx="1"/>
          </p:nvPr>
        </p:nvSpPr>
        <p:spPr>
          <a:xfrm>
            <a:off x="5388459" y="728906"/>
            <a:ext cx="5813687" cy="5545420"/>
          </a:xfrm>
        </p:spPr>
        <p:txBody>
          <a:bodyPr anchor="ctr">
            <a:normAutofit/>
          </a:bodyPr>
          <a:lstStyle/>
          <a:p>
            <a:r>
              <a:rPr lang="en-GB" sz="1800">
                <a:solidFill>
                  <a:schemeClr val="tx2"/>
                </a:solidFill>
                <a:effectLst/>
                <a:latin typeface="MyriadPro"/>
              </a:rPr>
              <a:t>Porter’s (1985) 3 basic strategies: </a:t>
            </a:r>
            <a:endParaRPr lang="en-GB" sz="1800" b="1">
              <a:solidFill>
                <a:schemeClr val="tx2"/>
              </a:solidFill>
              <a:effectLst/>
              <a:latin typeface="MyriadPro"/>
            </a:endParaRPr>
          </a:p>
          <a:p>
            <a:r>
              <a:rPr lang="en-GB" sz="1800" b="1">
                <a:solidFill>
                  <a:schemeClr val="tx2"/>
                </a:solidFill>
                <a:effectLst/>
                <a:latin typeface="MyriadPro"/>
              </a:rPr>
              <a:t>Cost leadership strategy </a:t>
            </a:r>
            <a:r>
              <a:rPr lang="en-GB" sz="1800">
                <a:solidFill>
                  <a:schemeClr val="tx2"/>
                </a:solidFill>
                <a:effectLst/>
                <a:latin typeface="MyriadPro"/>
              </a:rPr>
              <a:t>– “no frills” approach, managing costs so that you can charge an average price but achieve above average profits e.g. Aldi. </a:t>
            </a:r>
            <a:endParaRPr lang="en-GB" sz="1800">
              <a:solidFill>
                <a:schemeClr val="tx2"/>
              </a:solidFill>
            </a:endParaRPr>
          </a:p>
          <a:p>
            <a:r>
              <a:rPr lang="en-GB" sz="1800" b="1">
                <a:solidFill>
                  <a:schemeClr val="tx2"/>
                </a:solidFill>
                <a:effectLst/>
                <a:latin typeface="MyriadPro"/>
              </a:rPr>
              <a:t>Differentiation strategy </a:t>
            </a:r>
            <a:r>
              <a:rPr lang="en-GB" sz="1800">
                <a:solidFill>
                  <a:schemeClr val="tx2"/>
                </a:solidFill>
                <a:effectLst/>
                <a:latin typeface="MyriadPro"/>
              </a:rPr>
              <a:t>– focusing on specific market segments who are prepared to pay more for differentiated products and services e.g. Private health clubs. </a:t>
            </a:r>
            <a:endParaRPr lang="en-GB" sz="1800">
              <a:solidFill>
                <a:schemeClr val="tx2"/>
              </a:solidFill>
            </a:endParaRPr>
          </a:p>
          <a:p>
            <a:r>
              <a:rPr lang="en-GB" sz="1800" b="1">
                <a:solidFill>
                  <a:schemeClr val="tx2"/>
                </a:solidFill>
                <a:effectLst/>
                <a:latin typeface="MyriadPro"/>
              </a:rPr>
              <a:t>Focus strategy </a:t>
            </a:r>
            <a:r>
              <a:rPr lang="en-GB" sz="1800">
                <a:solidFill>
                  <a:schemeClr val="tx2"/>
                </a:solidFill>
                <a:effectLst/>
                <a:latin typeface="MyriadPro"/>
              </a:rPr>
              <a:t>– also known as niche strategy, development of strategies for specific market segments so competitors are unable to compete; requires cost focus and differentiation e.g. Club 18-30. </a:t>
            </a:r>
            <a:endParaRPr lang="en-GB"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3642598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4C5CBF5-B1A5-9730-AE53-118030D9515F}"/>
              </a:ext>
            </a:extLst>
          </p:cNvPr>
          <p:cNvSpPr>
            <a:spLocks noGrp="1"/>
          </p:cNvSpPr>
          <p:nvPr>
            <p:ph type="title"/>
          </p:nvPr>
        </p:nvSpPr>
        <p:spPr>
          <a:xfrm>
            <a:off x="457200" y="720772"/>
            <a:ext cx="3718767" cy="5531079"/>
          </a:xfrm>
        </p:spPr>
        <p:txBody>
          <a:bodyPr>
            <a:normAutofit/>
          </a:bodyPr>
          <a:lstStyle/>
          <a:p>
            <a:r>
              <a:rPr lang="en-GB" b="1">
                <a:solidFill>
                  <a:schemeClr val="tx2">
                    <a:alpha val="80000"/>
                  </a:schemeClr>
                </a:solidFill>
                <a:effectLst/>
                <a:latin typeface="MyriadPro"/>
              </a:rPr>
              <a:t>The Process of Opportunity Recognition </a:t>
            </a:r>
            <a:br>
              <a:rPr lang="en-GB">
                <a:solidFill>
                  <a:schemeClr val="tx2">
                    <a:alpha val="80000"/>
                  </a:schemeClr>
                </a:solidFill>
              </a:rPr>
            </a:b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90879FD4-80F1-045E-683F-17E59CA7E5A2}"/>
              </a:ext>
            </a:extLst>
          </p:cNvPr>
          <p:cNvGraphicFramePr>
            <a:graphicFrameLocks noGrp="1"/>
          </p:cNvGraphicFramePr>
          <p:nvPr>
            <p:ph idx="1"/>
            <p:extLst>
              <p:ext uri="{D42A27DB-BD31-4B8C-83A1-F6EECF244321}">
                <p14:modId xmlns:p14="http://schemas.microsoft.com/office/powerpoint/2010/main" val="592099623"/>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9632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4A929113-1368-4B1B-9C6F-140F47CBF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C24346C5-B1C8-4C83-846B-122A3B4B2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0" y="1555699"/>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6C48B2-8296-4312-8901-93BB7735D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5" y="4554328"/>
            <a:ext cx="12197917" cy="2303672"/>
          </a:xfrm>
          <a:custGeom>
            <a:avLst/>
            <a:gdLst>
              <a:gd name="connsiteX0" fmla="*/ 8951169 w 12178450"/>
              <a:gd name="connsiteY0" fmla="*/ 32 h 2001622"/>
              <a:gd name="connsiteX1" fmla="*/ 11653845 w 12178450"/>
              <a:gd name="connsiteY1" fmla="*/ 209874 h 2001622"/>
              <a:gd name="connsiteX2" fmla="*/ 12178450 w 12178450"/>
              <a:gd name="connsiteY2" fmla="*/ 286723 h 2001622"/>
              <a:gd name="connsiteX3" fmla="*/ 12178450 w 12178450"/>
              <a:gd name="connsiteY3" fmla="*/ 2001622 h 2001622"/>
              <a:gd name="connsiteX4" fmla="*/ 0 w 12178450"/>
              <a:gd name="connsiteY4" fmla="*/ 2001622 h 2001622"/>
              <a:gd name="connsiteX5" fmla="*/ 0 w 12178450"/>
              <a:gd name="connsiteY5" fmla="*/ 1010979 h 2001622"/>
              <a:gd name="connsiteX6" fmla="*/ 8951169 w 12178450"/>
              <a:gd name="connsiteY6" fmla="*/ 32 h 20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8450" h="2001622">
                <a:moveTo>
                  <a:pt x="8951169" y="32"/>
                </a:moveTo>
                <a:cubicBezTo>
                  <a:pt x="9704520" y="1593"/>
                  <a:pt x="10578586" y="62133"/>
                  <a:pt x="11653845" y="209874"/>
                </a:cubicBezTo>
                <a:lnTo>
                  <a:pt x="12178450" y="286723"/>
                </a:lnTo>
                <a:lnTo>
                  <a:pt x="12178450" y="2001622"/>
                </a:lnTo>
                <a:lnTo>
                  <a:pt x="0" y="2001622"/>
                </a:lnTo>
                <a:lnTo>
                  <a:pt x="0" y="1010979"/>
                </a:lnTo>
                <a:cubicBezTo>
                  <a:pt x="4768989" y="1010979"/>
                  <a:pt x="5812206" y="-6472"/>
                  <a:pt x="8951169" y="32"/>
                </a:cubicBezTo>
                <a:close/>
              </a:path>
            </a:pathLst>
          </a:cu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9" name="Group 18">
            <a:extLst>
              <a:ext uri="{FF2B5EF4-FFF2-40B4-BE49-F238E27FC236}">
                <a16:creationId xmlns:a16="http://schemas.microsoft.com/office/drawing/2014/main" id="{90F28F7A-4F2F-4C1B-AF1C-A6E7C79532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0" name="Straight Connector 19">
              <a:extLst>
                <a:ext uri="{FF2B5EF4-FFF2-40B4-BE49-F238E27FC236}">
                  <a16:creationId xmlns:a16="http://schemas.microsoft.com/office/drawing/2014/main" id="{B23CC870-B5E9-475F-A625-9E862A6295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2A6B08C-017D-4B4D-95EC-4BB83C5541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4599402-E1B8-4E3B-A56D-68606FC1EF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720C48A-E9A0-4B85-A954-39375E099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0E26956-FF2A-412E-ACC4-29CCD02599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31E652-49AC-4108-85B8-75122A48A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C1DB29F-0624-4035-B188-640616D5DE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D27221C-2427-4C99-89DC-1A38A54058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DBF1D76-8076-4BAE-B627-F1861C9E08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930E41-FC2F-4319-9C28-32C278430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936C1B-0C10-464B-85C8-345095AAB3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B90EC61-FD0C-434A-9D1B-A20035C214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5F5CC56-1FDA-4D3E-9C6E-8E996026C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2B8FB2-B735-480F-9A88-48AADB2227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5B46C1B-4FC4-4E24-AC43-07940BE1E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34915AF-0AE3-4EDD-8681-4C3F2C592B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C35A3F3-714E-4F69-9BDF-8ED284EF29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3D561AC-B0B1-47EB-BE05-209F5612B7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3508E52-4FD9-4E6D-AFEA-69A88ED26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69DDE76-16F7-472F-B6D7-84AE8FFF31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D87BEF-8844-4A3E-B130-B7D26740CC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B381129-2089-4EAA-AE6C-2BAA96BC8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B69BF7A-FA63-4706-8066-DF15018E66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A3ECB71-0CCD-403F-B14B-ABC48D78CD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9095BBA-0FE1-49E5-89F7-22125BAF8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55351D8-6F27-4B82-968B-581B177CB4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51025A5-EB5A-4057-A85E-69AF0E6BE6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030318B-EEB9-4D92-BC50-D11510989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17FC0E3-7CC7-4188-BC7A-7E8FB55649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7103099-7160-C92F-07A2-2EC6819E1647}"/>
              </a:ext>
            </a:extLst>
          </p:cNvPr>
          <p:cNvSpPr>
            <a:spLocks noGrp="1"/>
          </p:cNvSpPr>
          <p:nvPr>
            <p:ph type="ctrTitle"/>
          </p:nvPr>
        </p:nvSpPr>
        <p:spPr>
          <a:xfrm>
            <a:off x="453142" y="168275"/>
            <a:ext cx="6542916" cy="2574923"/>
          </a:xfrm>
        </p:spPr>
        <p:txBody>
          <a:bodyPr anchor="ctr">
            <a:normAutofit/>
          </a:bodyPr>
          <a:lstStyle/>
          <a:p>
            <a:pPr algn="l"/>
            <a:r>
              <a:rPr lang="en-GB" sz="4200" b="1" dirty="0">
                <a:solidFill>
                  <a:schemeClr val="tx2"/>
                </a:solidFill>
                <a:effectLst/>
                <a:latin typeface="MyriadPro"/>
              </a:rPr>
              <a:t>Entrepreneurial Opportunities </a:t>
            </a:r>
            <a:br>
              <a:rPr lang="en-GB" sz="4200" dirty="0">
                <a:solidFill>
                  <a:schemeClr val="tx2"/>
                </a:solidFill>
              </a:rPr>
            </a:br>
            <a:r>
              <a:rPr lang="en-GB" sz="4200" b="1" dirty="0">
                <a:solidFill>
                  <a:schemeClr val="tx2"/>
                </a:solidFill>
                <a:effectLst/>
                <a:latin typeface="MyriadPro"/>
              </a:rPr>
              <a:t>&amp; Entrepreneurial Effectuation </a:t>
            </a:r>
            <a:endParaRPr lang="en-US" sz="4200" dirty="0">
              <a:solidFill>
                <a:schemeClr val="tx2"/>
              </a:solidFill>
            </a:endParaRPr>
          </a:p>
        </p:txBody>
      </p:sp>
      <p:sp>
        <p:nvSpPr>
          <p:cNvPr id="4" name="Subtitle 3">
            <a:extLst>
              <a:ext uri="{FF2B5EF4-FFF2-40B4-BE49-F238E27FC236}">
                <a16:creationId xmlns:a16="http://schemas.microsoft.com/office/drawing/2014/main" id="{604A9EC5-A64F-368A-5973-9341879506EC}"/>
              </a:ext>
            </a:extLst>
          </p:cNvPr>
          <p:cNvSpPr>
            <a:spLocks noGrp="1"/>
          </p:cNvSpPr>
          <p:nvPr>
            <p:ph type="subTitle" idx="1"/>
          </p:nvPr>
        </p:nvSpPr>
        <p:spPr>
          <a:xfrm>
            <a:off x="7188593" y="168275"/>
            <a:ext cx="4612131" cy="2574919"/>
          </a:xfrm>
        </p:spPr>
        <p:txBody>
          <a:bodyPr anchor="ctr">
            <a:normAutofit/>
          </a:bodyPr>
          <a:lstStyle/>
          <a:p>
            <a:pPr algn="l"/>
            <a:endParaRPr lang="en-US">
              <a:solidFill>
                <a:schemeClr val="tx2"/>
              </a:solidFill>
            </a:endParaRPr>
          </a:p>
        </p:txBody>
      </p:sp>
      <p:pic>
        <p:nvPicPr>
          <p:cNvPr id="8" name="Graphic 7" descr="Lightbulb">
            <a:extLst>
              <a:ext uri="{FF2B5EF4-FFF2-40B4-BE49-F238E27FC236}">
                <a16:creationId xmlns:a16="http://schemas.microsoft.com/office/drawing/2014/main" id="{DE6F1E64-4FEA-4E54-3E5A-43A90EE99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27457" y="2954226"/>
            <a:ext cx="3293981" cy="3293981"/>
          </a:xfrm>
          <a:prstGeom prst="rect">
            <a:avLst/>
          </a:prstGeom>
        </p:spPr>
      </p:pic>
    </p:spTree>
    <p:extLst>
      <p:ext uri="{BB962C8B-B14F-4D97-AF65-F5344CB8AC3E}">
        <p14:creationId xmlns:p14="http://schemas.microsoft.com/office/powerpoint/2010/main" val="434143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70E0785-624A-5A90-4896-14AF73139F26}"/>
              </a:ext>
            </a:extLst>
          </p:cNvPr>
          <p:cNvSpPr>
            <a:spLocks noGrp="1"/>
          </p:cNvSpPr>
          <p:nvPr>
            <p:ph type="title"/>
          </p:nvPr>
        </p:nvSpPr>
        <p:spPr>
          <a:xfrm>
            <a:off x="457200" y="720772"/>
            <a:ext cx="3718767" cy="5531079"/>
          </a:xfrm>
        </p:spPr>
        <p:txBody>
          <a:bodyPr>
            <a:normAutofit/>
          </a:bodyPr>
          <a:lstStyle/>
          <a:p>
            <a:r>
              <a:rPr lang="en-GB" b="1">
                <a:solidFill>
                  <a:schemeClr val="tx2">
                    <a:alpha val="80000"/>
                  </a:schemeClr>
                </a:solidFill>
                <a:effectLst/>
                <a:latin typeface="MyriadPro"/>
              </a:rPr>
              <a:t>Effectuation: </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C563522A-75E6-A266-31F0-E556C4A6565B}"/>
              </a:ext>
            </a:extLst>
          </p:cNvPr>
          <p:cNvGraphicFramePr>
            <a:graphicFrameLocks noGrp="1"/>
          </p:cNvGraphicFramePr>
          <p:nvPr>
            <p:ph idx="1"/>
            <p:extLst>
              <p:ext uri="{D42A27DB-BD31-4B8C-83A1-F6EECF244321}">
                <p14:modId xmlns:p14="http://schemas.microsoft.com/office/powerpoint/2010/main" val="1767152771"/>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6055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0" name="Rectangle 1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ectangle 13">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6" name="Right Triangle 15">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9" name="Straight Connector 18">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42">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44">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46">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4"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5" name="Content Placeholder 4" descr="Diagram&#10;&#10;Description automatically generated">
            <a:extLst>
              <a:ext uri="{FF2B5EF4-FFF2-40B4-BE49-F238E27FC236}">
                <a16:creationId xmlns:a16="http://schemas.microsoft.com/office/drawing/2014/main" id="{D18E339D-5F87-825E-DDF4-12CACC1BAC6D}"/>
              </a:ext>
            </a:extLst>
          </p:cNvPr>
          <p:cNvPicPr>
            <a:picLocks noChangeAspect="1"/>
          </p:cNvPicPr>
          <p:nvPr/>
        </p:nvPicPr>
        <p:blipFill>
          <a:blip r:embed="rId2"/>
          <a:stretch>
            <a:fillRect/>
          </a:stretch>
        </p:blipFill>
        <p:spPr>
          <a:xfrm>
            <a:off x="505023" y="538477"/>
            <a:ext cx="10488796" cy="5928188"/>
          </a:xfrm>
          <a:prstGeom prst="rect">
            <a:avLst/>
          </a:prstGeom>
        </p:spPr>
      </p:pic>
    </p:spTree>
    <p:extLst>
      <p:ext uri="{BB962C8B-B14F-4D97-AF65-F5344CB8AC3E}">
        <p14:creationId xmlns:p14="http://schemas.microsoft.com/office/powerpoint/2010/main" val="3950148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2E978E1-D1AC-78BD-3E98-A6E1BA19A121}"/>
              </a:ext>
            </a:extLst>
          </p:cNvPr>
          <p:cNvSpPr>
            <a:spLocks noGrp="1"/>
          </p:cNvSpPr>
          <p:nvPr>
            <p:ph type="title"/>
          </p:nvPr>
        </p:nvSpPr>
        <p:spPr>
          <a:xfrm>
            <a:off x="457200" y="728906"/>
            <a:ext cx="10754527" cy="2228755"/>
          </a:xfrm>
        </p:spPr>
        <p:txBody>
          <a:bodyPr anchor="b">
            <a:normAutofit/>
          </a:bodyPr>
          <a:lstStyle/>
          <a:p>
            <a:r>
              <a:rPr lang="en-GB" b="1">
                <a:solidFill>
                  <a:schemeClr val="tx2"/>
                </a:solidFill>
                <a:effectLst/>
                <a:latin typeface="MyriadPro"/>
              </a:rPr>
              <a:t>The bird-in-the-hand principle </a:t>
            </a:r>
            <a:endParaRPr lang="en-US">
              <a:solidFill>
                <a:schemeClr val="tx2"/>
              </a:solidFill>
            </a:endParaRPr>
          </a:p>
        </p:txBody>
      </p:sp>
      <p:sp>
        <p:nvSpPr>
          <p:cNvPr id="3" name="Content Placeholder 2">
            <a:extLst>
              <a:ext uri="{FF2B5EF4-FFF2-40B4-BE49-F238E27FC236}">
                <a16:creationId xmlns:a16="http://schemas.microsoft.com/office/drawing/2014/main" id="{3D73E3F7-CD87-E9FD-19DB-4CD15C6AEB64}"/>
              </a:ext>
            </a:extLst>
          </p:cNvPr>
          <p:cNvSpPr>
            <a:spLocks noGrp="1"/>
          </p:cNvSpPr>
          <p:nvPr>
            <p:ph idx="1"/>
          </p:nvPr>
        </p:nvSpPr>
        <p:spPr>
          <a:xfrm>
            <a:off x="457201" y="3257633"/>
            <a:ext cx="9745506" cy="2552886"/>
          </a:xfrm>
        </p:spPr>
        <p:txBody>
          <a:bodyPr anchor="t">
            <a:normAutofit/>
          </a:bodyPr>
          <a:lstStyle/>
          <a:p>
            <a:r>
              <a:rPr lang="en-GB" sz="1800">
                <a:solidFill>
                  <a:schemeClr val="tx2"/>
                </a:solidFill>
                <a:effectLst/>
                <a:latin typeface="MyriadPro"/>
              </a:rPr>
              <a:t>Effectual (expert) entrepreneurs </a:t>
            </a:r>
            <a:r>
              <a:rPr lang="en-GB" sz="1800" i="1">
                <a:solidFill>
                  <a:schemeClr val="tx2"/>
                </a:solidFill>
                <a:effectLst/>
                <a:latin typeface="MyriadPro"/>
              </a:rPr>
              <a:t>‘</a:t>
            </a:r>
            <a:r>
              <a:rPr lang="en-GB" sz="1800" b="1" i="1">
                <a:solidFill>
                  <a:schemeClr val="tx2"/>
                </a:solidFill>
                <a:effectLst/>
                <a:latin typeface="MyriadPro"/>
              </a:rPr>
              <a:t>begin with their own means – who they are, what they know and whom they know’ </a:t>
            </a:r>
            <a:r>
              <a:rPr lang="en-GB" sz="1800" i="1">
                <a:solidFill>
                  <a:schemeClr val="tx2"/>
                </a:solidFill>
                <a:effectLst/>
                <a:latin typeface="MyriadPro"/>
              </a:rPr>
              <a:t>......... They did what they knew and worked with people they knew to create new products, services, business models and even new markets.’, </a:t>
            </a:r>
            <a:r>
              <a:rPr lang="en-GB" sz="1800">
                <a:solidFill>
                  <a:schemeClr val="tx2"/>
                </a:solidFill>
                <a:effectLst/>
                <a:latin typeface="MyriadPro"/>
              </a:rPr>
              <a:t>Sarasvathy (2012, p. 138). </a:t>
            </a:r>
            <a:endParaRPr lang="en-GB" sz="1800">
              <a:solidFill>
                <a:schemeClr val="tx2"/>
              </a:solidFill>
            </a:endParaRPr>
          </a:p>
          <a:p>
            <a:pPr marL="0" indent="0">
              <a:buNone/>
            </a:pPr>
            <a:endParaRPr lang="en-US" sz="1800">
              <a:solidFill>
                <a:schemeClr val="tx2"/>
              </a:solidFill>
            </a:endParaRPr>
          </a:p>
        </p:txBody>
      </p:sp>
    </p:spTree>
    <p:extLst>
      <p:ext uri="{BB962C8B-B14F-4D97-AF65-F5344CB8AC3E}">
        <p14:creationId xmlns:p14="http://schemas.microsoft.com/office/powerpoint/2010/main" val="568193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Logo&#10;&#10;Description automatically generated">
            <a:extLst>
              <a:ext uri="{FF2B5EF4-FFF2-40B4-BE49-F238E27FC236}">
                <a16:creationId xmlns:a16="http://schemas.microsoft.com/office/drawing/2014/main" id="{575E2DEE-88B9-9734-503E-1DC577C4E0E8}"/>
              </a:ext>
            </a:extLst>
          </p:cNvPr>
          <p:cNvPicPr>
            <a:picLocks noGrp="1" noChangeAspect="1"/>
          </p:cNvPicPr>
          <p:nvPr>
            <p:ph idx="1"/>
          </p:nvPr>
        </p:nvPicPr>
        <p:blipFill rotWithShape="1">
          <a:blip r:embed="rId2"/>
          <a:srcRect t="3408" r="-1" b="6340"/>
          <a:stretch/>
        </p:blipFill>
        <p:spPr>
          <a:xfrm>
            <a:off x="175917" y="168275"/>
            <a:ext cx="11863679" cy="6531364"/>
          </a:xfrm>
          <a:prstGeom prst="rect">
            <a:avLst/>
          </a:prstGeom>
        </p:spPr>
      </p:pic>
    </p:spTree>
    <p:extLst>
      <p:ext uri="{BB962C8B-B14F-4D97-AF65-F5344CB8AC3E}">
        <p14:creationId xmlns:p14="http://schemas.microsoft.com/office/powerpoint/2010/main" val="2255660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71D79C9-FD78-4D11-A424-0002509BD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Freeform: Shape 11">
            <a:extLst>
              <a:ext uri="{FF2B5EF4-FFF2-40B4-BE49-F238E27FC236}">
                <a16:creationId xmlns:a16="http://schemas.microsoft.com/office/drawing/2014/main" id="{316368BA-0A3E-4AE0-8333-2364F90C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252" y="-6055"/>
            <a:ext cx="12208610" cy="2303672"/>
          </a:xfrm>
          <a:custGeom>
            <a:avLst/>
            <a:gdLst>
              <a:gd name="connsiteX0" fmla="*/ 8951169 w 12178450"/>
              <a:gd name="connsiteY0" fmla="*/ 32 h 2001622"/>
              <a:gd name="connsiteX1" fmla="*/ 11653845 w 12178450"/>
              <a:gd name="connsiteY1" fmla="*/ 209874 h 2001622"/>
              <a:gd name="connsiteX2" fmla="*/ 12178450 w 12178450"/>
              <a:gd name="connsiteY2" fmla="*/ 286723 h 2001622"/>
              <a:gd name="connsiteX3" fmla="*/ 12178450 w 12178450"/>
              <a:gd name="connsiteY3" fmla="*/ 2001622 h 2001622"/>
              <a:gd name="connsiteX4" fmla="*/ 0 w 12178450"/>
              <a:gd name="connsiteY4" fmla="*/ 2001622 h 2001622"/>
              <a:gd name="connsiteX5" fmla="*/ 0 w 12178450"/>
              <a:gd name="connsiteY5" fmla="*/ 1010979 h 2001622"/>
              <a:gd name="connsiteX6" fmla="*/ 8951169 w 12178450"/>
              <a:gd name="connsiteY6" fmla="*/ 32 h 20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8450" h="2001622">
                <a:moveTo>
                  <a:pt x="8951169" y="32"/>
                </a:moveTo>
                <a:cubicBezTo>
                  <a:pt x="9704520" y="1593"/>
                  <a:pt x="10578586" y="62133"/>
                  <a:pt x="11653845" y="209874"/>
                </a:cubicBezTo>
                <a:lnTo>
                  <a:pt x="12178450" y="286723"/>
                </a:lnTo>
                <a:lnTo>
                  <a:pt x="12178450" y="2001622"/>
                </a:lnTo>
                <a:lnTo>
                  <a:pt x="0" y="2001622"/>
                </a:lnTo>
                <a:lnTo>
                  <a:pt x="0" y="1010979"/>
                </a:lnTo>
                <a:cubicBezTo>
                  <a:pt x="4768989" y="1010979"/>
                  <a:pt x="5812206" y="-6472"/>
                  <a:pt x="8951169" y="32"/>
                </a:cubicBezTo>
                <a:close/>
              </a:path>
            </a:pathLst>
          </a:cu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3546697"/>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ED3B481-1A47-D3B4-A312-D92E604956D6}"/>
              </a:ext>
            </a:extLst>
          </p:cNvPr>
          <p:cNvSpPr>
            <a:spLocks noGrp="1"/>
          </p:cNvSpPr>
          <p:nvPr>
            <p:ph type="title"/>
          </p:nvPr>
        </p:nvSpPr>
        <p:spPr>
          <a:xfrm>
            <a:off x="457201" y="3511417"/>
            <a:ext cx="4712534" cy="2740908"/>
          </a:xfrm>
        </p:spPr>
        <p:txBody>
          <a:bodyPr anchor="t">
            <a:normAutofit/>
          </a:bodyPr>
          <a:lstStyle/>
          <a:p>
            <a:r>
              <a:rPr lang="en-GB" b="1">
                <a:solidFill>
                  <a:schemeClr val="tx2"/>
                </a:solidFill>
                <a:effectLst/>
                <a:latin typeface="MyriadPro"/>
              </a:rPr>
              <a:t>The affordable loss principle </a:t>
            </a:r>
            <a:endParaRPr lang="en-US">
              <a:solidFill>
                <a:schemeClr val="tx2"/>
              </a:solidFill>
            </a:endParaRPr>
          </a:p>
        </p:txBody>
      </p:sp>
      <p:sp>
        <p:nvSpPr>
          <p:cNvPr id="3" name="Content Placeholder 2">
            <a:extLst>
              <a:ext uri="{FF2B5EF4-FFF2-40B4-BE49-F238E27FC236}">
                <a16:creationId xmlns:a16="http://schemas.microsoft.com/office/drawing/2014/main" id="{E50F19F5-8B87-9D47-2692-BE55E19ED274}"/>
              </a:ext>
            </a:extLst>
          </p:cNvPr>
          <p:cNvSpPr>
            <a:spLocks noGrp="1"/>
          </p:cNvSpPr>
          <p:nvPr>
            <p:ph idx="1"/>
          </p:nvPr>
        </p:nvSpPr>
        <p:spPr>
          <a:xfrm>
            <a:off x="5388459" y="3511417"/>
            <a:ext cx="5813687" cy="2755940"/>
          </a:xfrm>
        </p:spPr>
        <p:txBody>
          <a:bodyPr anchor="t">
            <a:normAutofit/>
          </a:bodyPr>
          <a:lstStyle/>
          <a:p>
            <a:r>
              <a:rPr lang="en-GB" sz="1800" dirty="0">
                <a:solidFill>
                  <a:schemeClr val="tx2"/>
                </a:solidFill>
                <a:effectLst/>
                <a:latin typeface="MyriadPro"/>
              </a:rPr>
              <a:t>‘</a:t>
            </a:r>
            <a:r>
              <a:rPr lang="en-GB" sz="2400" b="1" dirty="0">
                <a:solidFill>
                  <a:schemeClr val="tx2"/>
                </a:solidFill>
                <a:effectLst/>
                <a:latin typeface="MyriadPro"/>
              </a:rPr>
              <a:t>Expert entrepreneurs invest only what they can afford to lose</a:t>
            </a:r>
            <a:r>
              <a:rPr lang="en-GB" sz="2400" dirty="0">
                <a:solidFill>
                  <a:schemeClr val="tx2"/>
                </a:solidFill>
                <a:effectLst/>
                <a:latin typeface="MyriadPro"/>
              </a:rPr>
              <a:t>..... Affordable loss calculations include things like how much time, effort and money am I willing to spend on building this venture’, </a:t>
            </a:r>
            <a:r>
              <a:rPr lang="en-GB" sz="2400" dirty="0" err="1">
                <a:solidFill>
                  <a:schemeClr val="tx2"/>
                </a:solidFill>
                <a:effectLst/>
                <a:latin typeface="MyriadPro"/>
              </a:rPr>
              <a:t>Sarasvathy</a:t>
            </a:r>
            <a:r>
              <a:rPr lang="en-GB" sz="2400" dirty="0">
                <a:solidFill>
                  <a:schemeClr val="tx2"/>
                </a:solidFill>
                <a:effectLst/>
                <a:latin typeface="MyriadPro"/>
              </a:rPr>
              <a:t> (2012, p. 139). </a:t>
            </a:r>
            <a:endParaRPr lang="en-GB" sz="1800" dirty="0">
              <a:solidFill>
                <a:schemeClr val="tx2"/>
              </a:solidFill>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2619919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C84CA32-854C-D80D-A440-630AA31F9AEC}"/>
              </a:ext>
            </a:extLst>
          </p:cNvPr>
          <p:cNvSpPr>
            <a:spLocks noGrp="1"/>
          </p:cNvSpPr>
          <p:nvPr>
            <p:ph type="title"/>
          </p:nvPr>
        </p:nvSpPr>
        <p:spPr>
          <a:xfrm>
            <a:off x="457200" y="720772"/>
            <a:ext cx="3718767" cy="5531079"/>
          </a:xfrm>
        </p:spPr>
        <p:txBody>
          <a:bodyPr>
            <a:normAutofit/>
          </a:bodyPr>
          <a:lstStyle/>
          <a:p>
            <a:r>
              <a:rPr lang="en-GB" b="1">
                <a:solidFill>
                  <a:schemeClr val="tx2">
                    <a:alpha val="80000"/>
                  </a:schemeClr>
                </a:solidFill>
                <a:effectLst/>
                <a:latin typeface="MyriadPro"/>
              </a:rPr>
              <a:t>The lemonade principle </a:t>
            </a:r>
            <a:br>
              <a:rPr lang="en-GB">
                <a:solidFill>
                  <a:schemeClr val="tx2">
                    <a:alpha val="80000"/>
                  </a:schemeClr>
                </a:solidFill>
              </a:rPr>
            </a:b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66AA218A-D27E-F40A-A22A-D12FE71D942E}"/>
              </a:ext>
            </a:extLst>
          </p:cNvPr>
          <p:cNvGraphicFramePr>
            <a:graphicFrameLocks noGrp="1"/>
          </p:cNvGraphicFramePr>
          <p:nvPr>
            <p:ph idx="1"/>
            <p:extLst>
              <p:ext uri="{D42A27DB-BD31-4B8C-83A1-F6EECF244321}">
                <p14:modId xmlns:p14="http://schemas.microsoft.com/office/powerpoint/2010/main" val="1665105090"/>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94842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21B645D3-580E-4657-9154-484648880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7870DA4-44E8-43FB-940A-4AF976695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78446" y="4912946"/>
            <a:ext cx="2010507" cy="1945055"/>
          </a:xfrm>
          <a:custGeom>
            <a:avLst/>
            <a:gdLst>
              <a:gd name="connsiteX0" fmla="*/ 2010507 w 2010507"/>
              <a:gd name="connsiteY0" fmla="*/ 0 h 1945055"/>
              <a:gd name="connsiteX1" fmla="*/ 2010507 w 2010507"/>
              <a:gd name="connsiteY1" fmla="*/ 834250 h 1945055"/>
              <a:gd name="connsiteX2" fmla="*/ 1918431 w 2010507"/>
              <a:gd name="connsiteY2" fmla="*/ 857925 h 1945055"/>
              <a:gd name="connsiteX3" fmla="*/ 846136 w 2010507"/>
              <a:gd name="connsiteY3" fmla="*/ 1930220 h 1945055"/>
              <a:gd name="connsiteX4" fmla="*/ 842322 w 2010507"/>
              <a:gd name="connsiteY4" fmla="*/ 1945055 h 1945055"/>
              <a:gd name="connsiteX5" fmla="*/ 0 w 2010507"/>
              <a:gd name="connsiteY5" fmla="*/ 1945055 h 1945055"/>
              <a:gd name="connsiteX6" fmla="*/ 3608 w 2010507"/>
              <a:gd name="connsiteY6" fmla="*/ 1921417 h 1945055"/>
              <a:gd name="connsiteX7" fmla="*/ 1909628 w 2010507"/>
              <a:gd name="connsiteY7" fmla="*/ 15396 h 194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0507" h="1945055">
                <a:moveTo>
                  <a:pt x="2010507" y="0"/>
                </a:moveTo>
                <a:lnTo>
                  <a:pt x="2010507" y="834250"/>
                </a:lnTo>
                <a:lnTo>
                  <a:pt x="1918431" y="857925"/>
                </a:lnTo>
                <a:cubicBezTo>
                  <a:pt x="1407892" y="1016719"/>
                  <a:pt x="1004930" y="1419681"/>
                  <a:pt x="846136" y="1930220"/>
                </a:cubicBezTo>
                <a:lnTo>
                  <a:pt x="842322" y="1945055"/>
                </a:lnTo>
                <a:lnTo>
                  <a:pt x="0" y="1945055"/>
                </a:lnTo>
                <a:lnTo>
                  <a:pt x="3608" y="1921417"/>
                </a:lnTo>
                <a:cubicBezTo>
                  <a:pt x="199379" y="964705"/>
                  <a:pt x="952916" y="211168"/>
                  <a:pt x="1909628" y="15396"/>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BAF70CF-5FC1-CAFD-C590-23F66AA65AE2}"/>
              </a:ext>
            </a:extLst>
          </p:cNvPr>
          <p:cNvSpPr>
            <a:spLocks noGrp="1"/>
          </p:cNvSpPr>
          <p:nvPr>
            <p:ph type="title"/>
          </p:nvPr>
        </p:nvSpPr>
        <p:spPr>
          <a:xfrm>
            <a:off x="457201" y="728906"/>
            <a:ext cx="4712534" cy="5516051"/>
          </a:xfrm>
        </p:spPr>
        <p:txBody>
          <a:bodyPr anchor="t">
            <a:normAutofit/>
          </a:bodyPr>
          <a:lstStyle/>
          <a:p>
            <a:r>
              <a:rPr lang="en-GB" b="1">
                <a:solidFill>
                  <a:schemeClr val="tx2"/>
                </a:solidFill>
                <a:effectLst/>
                <a:latin typeface="MyriadPro"/>
              </a:rPr>
              <a:t>The pilot in the plane principle </a:t>
            </a:r>
            <a:br>
              <a:rPr lang="en-GB">
                <a:solidFill>
                  <a:schemeClr val="tx2"/>
                </a:solidFill>
              </a:rPr>
            </a:br>
            <a:endParaRPr lang="en-US">
              <a:solidFill>
                <a:schemeClr val="tx2"/>
              </a:solidFill>
            </a:endParaRPr>
          </a:p>
        </p:txBody>
      </p:sp>
      <p:sp>
        <p:nvSpPr>
          <p:cNvPr id="3" name="Content Placeholder 2">
            <a:extLst>
              <a:ext uri="{FF2B5EF4-FFF2-40B4-BE49-F238E27FC236}">
                <a16:creationId xmlns:a16="http://schemas.microsoft.com/office/drawing/2014/main" id="{4CA80E9B-2838-E0A0-D8D7-535C4A63726C}"/>
              </a:ext>
            </a:extLst>
          </p:cNvPr>
          <p:cNvSpPr>
            <a:spLocks noGrp="1"/>
          </p:cNvSpPr>
          <p:nvPr>
            <p:ph idx="1"/>
          </p:nvPr>
        </p:nvSpPr>
        <p:spPr>
          <a:xfrm>
            <a:off x="5388459" y="728906"/>
            <a:ext cx="5813687" cy="5545420"/>
          </a:xfrm>
        </p:spPr>
        <p:txBody>
          <a:bodyPr anchor="ctr">
            <a:normAutofit/>
          </a:bodyPr>
          <a:lstStyle/>
          <a:p>
            <a:r>
              <a:rPr lang="en-GB" sz="2400" dirty="0">
                <a:solidFill>
                  <a:schemeClr val="tx2"/>
                </a:solidFill>
                <a:effectLst/>
                <a:latin typeface="MyriadPro"/>
              </a:rPr>
              <a:t>By </a:t>
            </a:r>
            <a:r>
              <a:rPr lang="en-GB" sz="2400" b="1" dirty="0">
                <a:solidFill>
                  <a:schemeClr val="tx2"/>
                </a:solidFill>
                <a:effectLst/>
                <a:latin typeface="MyriadPro"/>
              </a:rPr>
              <a:t>focusing on activities within their control</a:t>
            </a:r>
            <a:r>
              <a:rPr lang="en-GB" sz="2400" dirty="0">
                <a:solidFill>
                  <a:schemeClr val="tx2"/>
                </a:solidFill>
                <a:effectLst/>
                <a:latin typeface="MyriadPro"/>
              </a:rPr>
              <a:t>, expert entrepreneurs know their actions will result in the desired outcomes. An effectual worldview is rooted in the belief that the future is neither found nor predicted, but rather made. </a:t>
            </a:r>
            <a:endParaRPr lang="en-GB" sz="2400" dirty="0">
              <a:solidFill>
                <a:schemeClr val="tx2"/>
              </a:solidFill>
            </a:endParaRPr>
          </a:p>
          <a:p>
            <a:r>
              <a:rPr lang="en-GB" sz="2400" dirty="0" err="1">
                <a:solidFill>
                  <a:schemeClr val="tx2"/>
                </a:solidFill>
                <a:effectLst/>
                <a:latin typeface="MyriadPro"/>
              </a:rPr>
              <a:t>www.effectuation.org</a:t>
            </a:r>
            <a:r>
              <a:rPr lang="en-GB" sz="2400" dirty="0">
                <a:solidFill>
                  <a:schemeClr val="tx2"/>
                </a:solidFill>
                <a:effectLst/>
                <a:latin typeface="MyriadPro"/>
              </a:rPr>
              <a:t> (accessed 16.02.2017) </a:t>
            </a:r>
            <a:endParaRPr lang="en-GB" sz="2400" dirty="0">
              <a:solidFill>
                <a:schemeClr val="tx2"/>
              </a:solidFill>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856746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A picture containing text&#10;&#10;Description automatically generated">
            <a:extLst>
              <a:ext uri="{FF2B5EF4-FFF2-40B4-BE49-F238E27FC236}">
                <a16:creationId xmlns:a16="http://schemas.microsoft.com/office/drawing/2014/main" id="{232B0DE0-D69D-1E92-3DCE-68F855EDC66E}"/>
              </a:ext>
            </a:extLst>
          </p:cNvPr>
          <p:cNvPicPr>
            <a:picLocks noGrp="1" noChangeAspect="1"/>
          </p:cNvPicPr>
          <p:nvPr>
            <p:ph idx="1"/>
          </p:nvPr>
        </p:nvPicPr>
        <p:blipFill rotWithShape="1">
          <a:blip r:embed="rId2"/>
          <a:srcRect r="-1" b="12265"/>
          <a:stretch/>
        </p:blipFill>
        <p:spPr>
          <a:xfrm>
            <a:off x="175917" y="168275"/>
            <a:ext cx="11863679" cy="6531364"/>
          </a:xfrm>
          <a:prstGeom prst="rect">
            <a:avLst/>
          </a:prstGeom>
        </p:spPr>
      </p:pic>
    </p:spTree>
    <p:extLst>
      <p:ext uri="{BB962C8B-B14F-4D97-AF65-F5344CB8AC3E}">
        <p14:creationId xmlns:p14="http://schemas.microsoft.com/office/powerpoint/2010/main" val="19859702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74ABC9A-5F8B-6DA6-C54B-C879BB47AE59}"/>
              </a:ext>
            </a:extLst>
          </p:cNvPr>
          <p:cNvSpPr>
            <a:spLocks noGrp="1"/>
          </p:cNvSpPr>
          <p:nvPr>
            <p:ph type="title"/>
          </p:nvPr>
        </p:nvSpPr>
        <p:spPr>
          <a:xfrm>
            <a:off x="457201" y="720772"/>
            <a:ext cx="3733078" cy="5531079"/>
          </a:xfrm>
        </p:spPr>
        <p:txBody>
          <a:bodyPr>
            <a:normAutofit/>
          </a:bodyPr>
          <a:lstStyle/>
          <a:p>
            <a:r>
              <a:rPr lang="en-GB" b="1">
                <a:effectLst/>
                <a:latin typeface="MyriadPro"/>
              </a:rPr>
              <a:t>Business Model Canvas (Osterwalder, 2010) </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14142311-5A93-ADEA-A164-9E8067D940B1}"/>
              </a:ext>
            </a:extLst>
          </p:cNvPr>
          <p:cNvGraphicFramePr>
            <a:graphicFrameLocks noGrp="1"/>
          </p:cNvGraphicFramePr>
          <p:nvPr>
            <p:ph idx="1"/>
            <p:extLst>
              <p:ext uri="{D42A27DB-BD31-4B8C-83A1-F6EECF244321}">
                <p14:modId xmlns:p14="http://schemas.microsoft.com/office/powerpoint/2010/main" val="1617766241"/>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4724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hlinkClick r:id="rId2"/>
            <a:extLst>
              <a:ext uri="{FF2B5EF4-FFF2-40B4-BE49-F238E27FC236}">
                <a16:creationId xmlns:a16="http://schemas.microsoft.com/office/drawing/2014/main" id="{D18FE8A5-322D-F8AC-EC06-464D8D717EE8}"/>
              </a:ext>
            </a:extLst>
          </p:cNvPr>
          <p:cNvPicPr>
            <a:picLocks noGrp="1" noChangeAspect="1"/>
          </p:cNvPicPr>
          <p:nvPr>
            <p:ph idx="1"/>
          </p:nvPr>
        </p:nvPicPr>
        <p:blipFill>
          <a:blip r:embed="rId3"/>
          <a:stretch>
            <a:fillRect/>
          </a:stretch>
        </p:blipFill>
        <p:spPr>
          <a:xfrm>
            <a:off x="340477" y="239711"/>
            <a:ext cx="11561011" cy="6443309"/>
          </a:xfrm>
        </p:spPr>
      </p:pic>
    </p:spTree>
    <p:extLst>
      <p:ext uri="{BB962C8B-B14F-4D97-AF65-F5344CB8AC3E}">
        <p14:creationId xmlns:p14="http://schemas.microsoft.com/office/powerpoint/2010/main" val="3266129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Diagram&#10;&#10;Description automatically generated">
            <a:extLst>
              <a:ext uri="{FF2B5EF4-FFF2-40B4-BE49-F238E27FC236}">
                <a16:creationId xmlns:a16="http://schemas.microsoft.com/office/drawing/2014/main" id="{11C81CF9-A911-D836-659B-0294D27609F5}"/>
              </a:ext>
            </a:extLst>
          </p:cNvPr>
          <p:cNvPicPr>
            <a:picLocks noGrp="1" noChangeAspect="1"/>
          </p:cNvPicPr>
          <p:nvPr>
            <p:ph idx="1"/>
          </p:nvPr>
        </p:nvPicPr>
        <p:blipFill rotWithShape="1">
          <a:blip r:embed="rId2"/>
          <a:srcRect t="661" r="-1" b="11253"/>
          <a:stretch/>
        </p:blipFill>
        <p:spPr>
          <a:xfrm>
            <a:off x="175917" y="168275"/>
            <a:ext cx="11863679" cy="6531364"/>
          </a:xfrm>
          <a:prstGeom prst="rect">
            <a:avLst/>
          </a:prstGeom>
        </p:spPr>
      </p:pic>
    </p:spTree>
    <p:extLst>
      <p:ext uri="{BB962C8B-B14F-4D97-AF65-F5344CB8AC3E}">
        <p14:creationId xmlns:p14="http://schemas.microsoft.com/office/powerpoint/2010/main" val="20231646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26AD51D-D59E-4689-A5DF-6A9857053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05578CCE-1E06-4634-B7D3-B75915B79B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758694FA-DDF2-4463-8E27-E40C7B705D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66F117C-BB6F-4A4D-B9E6-7352647BF5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FDD06D7-A858-4BE9-B269-78645172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B9716CE-4E07-44BE-9271-E478BBE7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4E8B64A-EF2F-47BF-AF60-22693FBD5B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9EBB16F-B1A9-45AE-9C7A-503A402FBC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44818A-E73A-4763-8B27-B5244AD16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43A7F77-4F07-4CD4-B62F-B3AF76ADF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C64748D-7F97-429F-8A7B-8D7EEB1E2C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BB97A24-973F-442A-99BA-8AC5FB1D1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732AE5-4438-4E42-834A-653713C0B6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3E2B6CE-9310-4CD9-B1C7-2DBFB5613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59B4D1-86FF-4165-945E-3265E3F00D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8B56538-E579-4678-B2C4-190218F65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898F5F-7AAE-453A-82FE-F4247F2F4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7D95DBF-0AAC-4741-91B1-649F6FE7D7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3F59BE-64EE-4780-9361-E231148A4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E6D2F5-CA3E-4BC3-B8FE-49E3FAC000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EF74E0F-547D-4E30-B042-E040A16396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48BBB3-C56E-4DCA-B93A-71D475476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6449CBA-E814-4F9C-9FC8-0B2E05BFB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5F9BC37-BDF5-45BE-B728-B10A9565A1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14572B9-7D58-48F6-A290-9EF0975956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2C4CAC2-0AC5-408F-92EA-7FB0F63A5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504E629-A4AD-411E-B4C0-B205748A1B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9BA5C51-7F10-4E99-BF13-383E0B5DEE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F8EAE2-B22F-48D7-875C-C68B07B5C3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7E1B9FF-384B-455E-88A2-93A4CC7910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9A8FF40-B2F4-4522-9598-E0F0279151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7A6DA27B-24A2-4FAF-9CB9-A814BF83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ED48258A-6826-4A24-97F8-B65FE4D99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A43F6B7F-6CF7-4212-8A4C-0AF81FCC7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CD379A7-2614-4A67-8607-5A9FF0118E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972002F-2AF6-4170-83C8-3AC461AEA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F1082F6-3D56-4AD7-A271-A7CDEE46C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CEA333-BCA4-414F-8235-43D426595D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971C1-BBD6-4201-A93D-DF09B2B42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8F0E17-F524-4028-ABA2-99D293B7F9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9CA3BF8-B976-46BC-9FD8-0BBFED3A5F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30B60B9-F7F0-4B6E-848E-94EB0E9D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F33B57A-CBB1-4201-BB5A-75E5AB6F86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16721E5-E31C-4F26-9D10-29EDA029E0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DFEDD-1B94-4EA7-B826-5E342BD4B6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0AE683-15D4-4904-BB82-96ADABE67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EF4A50C-5A07-4204-8915-10F2B32D6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E84E616-3881-4F89-8F3A-EC4C9F3EB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ACE3E7B-5CF6-4605-8EA9-F03A222AAE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77AE8FF-E1E0-49F8-972B-3BCAD57D0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F76A8B-AC15-4215-884C-57C94FE75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29813CA-E925-41BB-A818-AEEBD58D7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CED9DD07-B629-4508-99B3-666544E5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3859C10A-6DEF-4B98-9208-9681745D09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8F930A6-B089-462C-8699-E7DEC651D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9FCA652-5425-4350-80D2-DF3A72932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14C2703-817B-4E61-B0C1-B8A18B7B7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9756F19-602C-437D-89D3-AA582DE6E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D912F9B-FBEE-468E-9E40-4A911738B0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3008689-B0A9-46C9-888F-042737287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AA2E07E-83FC-4A07-A945-64C914BB2A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BC3CD54-7A49-4290-9D69-AC69160EE7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9" name="Group 11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0" name="Straight Connector 11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 name="Content Placeholder 4" descr="Diagram&#10;&#10;Description automatically generated">
            <a:extLst>
              <a:ext uri="{FF2B5EF4-FFF2-40B4-BE49-F238E27FC236}">
                <a16:creationId xmlns:a16="http://schemas.microsoft.com/office/drawing/2014/main" id="{CABB8DE6-E966-42AA-7E38-FCA6B0A019AC}"/>
              </a:ext>
            </a:extLst>
          </p:cNvPr>
          <p:cNvPicPr>
            <a:picLocks noGrp="1" noChangeAspect="1"/>
          </p:cNvPicPr>
          <p:nvPr>
            <p:ph idx="1"/>
          </p:nvPr>
        </p:nvPicPr>
        <p:blipFill rotWithShape="1">
          <a:blip r:embed="rId2"/>
          <a:srcRect t="2560" r="-1" b="-1"/>
          <a:stretch/>
        </p:blipFill>
        <p:spPr>
          <a:xfrm>
            <a:off x="175917" y="168275"/>
            <a:ext cx="11863679" cy="6531364"/>
          </a:xfrm>
          <a:prstGeom prst="rect">
            <a:avLst/>
          </a:prstGeom>
        </p:spPr>
      </p:pic>
    </p:spTree>
    <p:extLst>
      <p:ext uri="{BB962C8B-B14F-4D97-AF65-F5344CB8AC3E}">
        <p14:creationId xmlns:p14="http://schemas.microsoft.com/office/powerpoint/2010/main" val="29566962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A8F32F2-7914-238F-A637-63D3A510EC3C}"/>
              </a:ext>
            </a:extLst>
          </p:cNvPr>
          <p:cNvSpPr>
            <a:spLocks noGrp="1"/>
          </p:cNvSpPr>
          <p:nvPr>
            <p:ph type="title"/>
          </p:nvPr>
        </p:nvSpPr>
        <p:spPr>
          <a:xfrm>
            <a:off x="457200" y="720772"/>
            <a:ext cx="3718767" cy="5531079"/>
          </a:xfrm>
        </p:spPr>
        <p:txBody>
          <a:bodyPr>
            <a:normAutofit/>
          </a:bodyPr>
          <a:lstStyle/>
          <a:p>
            <a:r>
              <a:rPr lang="en-GB" b="0">
                <a:solidFill>
                  <a:schemeClr val="tx2">
                    <a:alpha val="80000"/>
                  </a:schemeClr>
                </a:solidFill>
                <a:effectLst/>
                <a:latin typeface="Calibri" panose="020F0502020204030204" pitchFamily="34" charset="0"/>
              </a:rPr>
              <a:t>Explore Customer</a:t>
            </a:r>
            <a:br>
              <a:rPr lang="en-GB" b="0">
                <a:solidFill>
                  <a:schemeClr val="tx2">
                    <a:alpha val="80000"/>
                  </a:schemeClr>
                </a:solidFill>
                <a:effectLst/>
                <a:latin typeface="Calibri" panose="020F0502020204030204" pitchFamily="34" charset="0"/>
              </a:rPr>
            </a:br>
            <a:r>
              <a:rPr lang="en-GB" b="0">
                <a:solidFill>
                  <a:schemeClr val="tx2">
                    <a:alpha val="80000"/>
                  </a:schemeClr>
                </a:solidFill>
                <a:effectLst/>
                <a:latin typeface="Calibri" panose="020F0502020204030204" pitchFamily="34" charset="0"/>
              </a:rPr>
              <a:t>Pain </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EFC5D9AF-5A3E-9DB5-C9F9-BC65416F557F}"/>
              </a:ext>
            </a:extLst>
          </p:cNvPr>
          <p:cNvGraphicFramePr>
            <a:graphicFrameLocks noGrp="1"/>
          </p:cNvGraphicFramePr>
          <p:nvPr>
            <p:ph idx="1"/>
            <p:extLst>
              <p:ext uri="{D42A27DB-BD31-4B8C-83A1-F6EECF244321}">
                <p14:modId xmlns:p14="http://schemas.microsoft.com/office/powerpoint/2010/main" val="4267490813"/>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2337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DDD37-AE7A-A818-8179-026A9D43B30F}"/>
              </a:ext>
            </a:extLst>
          </p:cNvPr>
          <p:cNvSpPr>
            <a:spLocks noGrp="1"/>
          </p:cNvSpPr>
          <p:nvPr>
            <p:ph type="title"/>
          </p:nvPr>
        </p:nvSpPr>
        <p:spPr/>
        <p:txBody>
          <a:bodyPr/>
          <a:lstStyle/>
          <a:p>
            <a:r>
              <a:rPr lang="en-US" dirty="0"/>
              <a:t>Explore Customer Gains</a:t>
            </a:r>
          </a:p>
        </p:txBody>
      </p:sp>
      <p:sp>
        <p:nvSpPr>
          <p:cNvPr id="3" name="Content Placeholder 2">
            <a:extLst>
              <a:ext uri="{FF2B5EF4-FFF2-40B4-BE49-F238E27FC236}">
                <a16:creationId xmlns:a16="http://schemas.microsoft.com/office/drawing/2014/main" id="{BB81C840-FB7C-A09C-1D12-6516A665E08B}"/>
              </a:ext>
            </a:extLst>
          </p:cNvPr>
          <p:cNvSpPr>
            <a:spLocks noGrp="1"/>
          </p:cNvSpPr>
          <p:nvPr>
            <p:ph idx="1"/>
          </p:nvPr>
        </p:nvSpPr>
        <p:spPr/>
        <p:txBody>
          <a:bodyPr>
            <a:normAutofit fontScale="92500" lnSpcReduction="10000"/>
          </a:bodyPr>
          <a:lstStyle/>
          <a:p>
            <a:r>
              <a:rPr lang="en-GB" sz="1800" dirty="0">
                <a:effectLst/>
                <a:latin typeface="Calibri" panose="020F0502020204030204" pitchFamily="34" charset="0"/>
              </a:rPr>
              <a:t>Which savings would make your customer happy? (e.g., time, money, effort, risk ) </a:t>
            </a:r>
            <a:endParaRPr lang="en-GB" dirty="0">
              <a:effectLst/>
            </a:endParaRPr>
          </a:p>
          <a:p>
            <a:r>
              <a:rPr lang="en-GB" sz="1800" dirty="0">
                <a:effectLst/>
                <a:latin typeface="Calibri" panose="020F0502020204030204" pitchFamily="34" charset="0"/>
              </a:rPr>
              <a:t>What outcomes does the customer expect and what would go beyond expectations? (e.g., quality level, more or less or something ) </a:t>
            </a:r>
            <a:endParaRPr lang="en-GB" dirty="0">
              <a:effectLst/>
            </a:endParaRPr>
          </a:p>
          <a:p>
            <a:r>
              <a:rPr lang="en-GB" sz="1800" dirty="0">
                <a:effectLst/>
                <a:latin typeface="Calibri" panose="020F0502020204030204" pitchFamily="34" charset="0"/>
              </a:rPr>
              <a:t>How do current solutions delight your customer? (e.g., specific features, performance, quality ) </a:t>
            </a:r>
            <a:endParaRPr lang="en-GB" dirty="0">
              <a:effectLst/>
            </a:endParaRPr>
          </a:p>
          <a:p>
            <a:r>
              <a:rPr lang="en-GB" sz="1800" dirty="0">
                <a:effectLst/>
                <a:latin typeface="Calibri" panose="020F0502020204030204" pitchFamily="34" charset="0"/>
              </a:rPr>
              <a:t>How would you make your customer’s job or life easier? (e.g., flatter learning curve, more services, lower cost of ownership ) </a:t>
            </a:r>
            <a:endParaRPr lang="en-GB" dirty="0">
              <a:effectLst/>
            </a:endParaRPr>
          </a:p>
          <a:p>
            <a:r>
              <a:rPr lang="en-GB" sz="1800" dirty="0">
                <a:effectLst/>
                <a:latin typeface="Calibri" panose="020F0502020204030204" pitchFamily="34" charset="0"/>
              </a:rPr>
              <a:t>What positive social consequences does your customer desire? (e.g., makes them look good, increase in power or status ) </a:t>
            </a:r>
            <a:endParaRPr lang="en-GB" dirty="0">
              <a:effectLst/>
            </a:endParaRPr>
          </a:p>
          <a:p>
            <a:r>
              <a:rPr lang="en-GB" sz="1800" dirty="0">
                <a:effectLst/>
                <a:latin typeface="Calibri" panose="020F0502020204030204" pitchFamily="34" charset="0"/>
              </a:rPr>
              <a:t>What are customers looking for? (e.g., good design, guarantees, specific or more features ) </a:t>
            </a:r>
            <a:endParaRPr lang="en-GB" dirty="0">
              <a:effectLst/>
            </a:endParaRPr>
          </a:p>
          <a:p>
            <a:r>
              <a:rPr lang="en-GB" sz="1800" dirty="0">
                <a:effectLst/>
                <a:latin typeface="Calibri" panose="020F0502020204030204" pitchFamily="34" charset="0"/>
              </a:rPr>
              <a:t>What do customers dream about? (e.g., big achievements, big reliefs ) How does your customer measure success or failure? (e.g., performance, cost ) </a:t>
            </a:r>
            <a:endParaRPr lang="en-GB" dirty="0">
              <a:effectLst/>
            </a:endParaRPr>
          </a:p>
          <a:p>
            <a:r>
              <a:rPr lang="en-GB" sz="1800" dirty="0">
                <a:effectLst/>
                <a:latin typeface="Calibri" panose="020F0502020204030204" pitchFamily="34" charset="0"/>
              </a:rPr>
              <a:t>What would increase the likelihood of adopting a solution? (e.g., lower cost, less investment, lower risk, better quality ) </a:t>
            </a:r>
            <a:endParaRPr lang="en-GB" dirty="0">
              <a:effectLst/>
            </a:endParaRPr>
          </a:p>
          <a:p>
            <a:endParaRPr lang="en-US" dirty="0"/>
          </a:p>
        </p:txBody>
      </p:sp>
    </p:spTree>
    <p:extLst>
      <p:ext uri="{BB962C8B-B14F-4D97-AF65-F5344CB8AC3E}">
        <p14:creationId xmlns:p14="http://schemas.microsoft.com/office/powerpoint/2010/main" val="303935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able&#10;&#10;Description automatically generated">
            <a:extLst>
              <a:ext uri="{FF2B5EF4-FFF2-40B4-BE49-F238E27FC236}">
                <a16:creationId xmlns:a16="http://schemas.microsoft.com/office/drawing/2014/main" id="{1CE99CEF-7017-EC7B-36E3-D7690C212E3A}"/>
              </a:ext>
            </a:extLst>
          </p:cNvPr>
          <p:cNvPicPr>
            <a:picLocks noGrp="1" noChangeAspect="1"/>
          </p:cNvPicPr>
          <p:nvPr>
            <p:ph idx="1"/>
          </p:nvPr>
        </p:nvPicPr>
        <p:blipFill>
          <a:blip r:embed="rId2"/>
          <a:stretch>
            <a:fillRect/>
          </a:stretch>
        </p:blipFill>
        <p:spPr>
          <a:xfrm>
            <a:off x="241409" y="325436"/>
            <a:ext cx="11517204" cy="6303963"/>
          </a:xfrm>
        </p:spPr>
      </p:pic>
    </p:spTree>
    <p:extLst>
      <p:ext uri="{BB962C8B-B14F-4D97-AF65-F5344CB8AC3E}">
        <p14:creationId xmlns:p14="http://schemas.microsoft.com/office/powerpoint/2010/main" val="24593852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06E4076-7203-B906-25E8-9E150D21623D}"/>
              </a:ext>
            </a:extLst>
          </p:cNvPr>
          <p:cNvSpPr>
            <a:spLocks noGrp="1"/>
          </p:cNvSpPr>
          <p:nvPr>
            <p:ph type="title"/>
          </p:nvPr>
        </p:nvSpPr>
        <p:spPr>
          <a:xfrm>
            <a:off x="457200" y="720772"/>
            <a:ext cx="3718767" cy="5531079"/>
          </a:xfrm>
        </p:spPr>
        <p:txBody>
          <a:bodyPr>
            <a:normAutofit/>
          </a:bodyPr>
          <a:lstStyle/>
          <a:p>
            <a:r>
              <a:rPr lang="en-GB" b="1">
                <a:solidFill>
                  <a:schemeClr val="tx2">
                    <a:alpha val="80000"/>
                  </a:schemeClr>
                </a:solidFill>
                <a:effectLst/>
                <a:latin typeface="MyriadPro"/>
              </a:rPr>
              <a:t>Ansoff’s Matrix </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0B541D2-324D-E7A3-2DE3-AD39AA9A4922}"/>
              </a:ext>
            </a:extLst>
          </p:cNvPr>
          <p:cNvGraphicFramePr>
            <a:graphicFrameLocks noGrp="1"/>
          </p:cNvGraphicFramePr>
          <p:nvPr>
            <p:ph idx="1"/>
            <p:extLst>
              <p:ext uri="{D42A27DB-BD31-4B8C-83A1-F6EECF244321}">
                <p14:modId xmlns:p14="http://schemas.microsoft.com/office/powerpoint/2010/main" val="936723347"/>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982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0136" y="1542777"/>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8" name="Group 17">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9" name="Straight Connector 18">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70F1ECA-F646-DB9C-EF49-6787DA79D62A}"/>
              </a:ext>
            </a:extLst>
          </p:cNvPr>
          <p:cNvSpPr>
            <a:spLocks noGrp="1"/>
          </p:cNvSpPr>
          <p:nvPr>
            <p:ph type="title"/>
          </p:nvPr>
        </p:nvSpPr>
        <p:spPr>
          <a:xfrm>
            <a:off x="457201" y="732348"/>
            <a:ext cx="4419600" cy="2240735"/>
          </a:xfrm>
        </p:spPr>
        <p:txBody>
          <a:bodyPr>
            <a:normAutofit/>
          </a:bodyPr>
          <a:lstStyle/>
          <a:p>
            <a:r>
              <a:rPr lang="en-GB" b="1">
                <a:solidFill>
                  <a:schemeClr val="tx2"/>
                </a:solidFill>
                <a:effectLst/>
                <a:latin typeface="MyriadPro"/>
              </a:rPr>
              <a:t>Task in Groups – 10 mins. </a:t>
            </a:r>
            <a:endParaRPr lang="en-US">
              <a:solidFill>
                <a:schemeClr val="tx2"/>
              </a:solidFill>
            </a:endParaRPr>
          </a:p>
        </p:txBody>
      </p:sp>
      <p:sp>
        <p:nvSpPr>
          <p:cNvPr id="3" name="Content Placeholder 2">
            <a:extLst>
              <a:ext uri="{FF2B5EF4-FFF2-40B4-BE49-F238E27FC236}">
                <a16:creationId xmlns:a16="http://schemas.microsoft.com/office/drawing/2014/main" id="{A9536FD0-58F2-3F90-5193-B0B371107C17}"/>
              </a:ext>
            </a:extLst>
          </p:cNvPr>
          <p:cNvSpPr>
            <a:spLocks noGrp="1"/>
          </p:cNvSpPr>
          <p:nvPr>
            <p:ph idx="1"/>
          </p:nvPr>
        </p:nvSpPr>
        <p:spPr>
          <a:xfrm>
            <a:off x="457201" y="3264832"/>
            <a:ext cx="4419600" cy="2983568"/>
          </a:xfrm>
        </p:spPr>
        <p:txBody>
          <a:bodyPr>
            <a:normAutofit/>
          </a:bodyPr>
          <a:lstStyle/>
          <a:p>
            <a:r>
              <a:rPr lang="en-GB" sz="1800">
                <a:solidFill>
                  <a:schemeClr val="tx2"/>
                </a:solidFill>
                <a:effectLst/>
                <a:latin typeface="MyriadPro"/>
              </a:rPr>
              <a:t>Where does your product /service fit on Matrix? </a:t>
            </a:r>
            <a:endParaRPr lang="en-GB" sz="1800">
              <a:solidFill>
                <a:schemeClr val="tx2"/>
              </a:solidFill>
            </a:endParaRPr>
          </a:p>
          <a:p>
            <a:endParaRPr lang="en-US" sz="1800">
              <a:solidFill>
                <a:schemeClr val="tx2"/>
              </a:solidFill>
            </a:endParaRPr>
          </a:p>
        </p:txBody>
      </p:sp>
      <p:pic>
        <p:nvPicPr>
          <p:cNvPr id="5" name="Picture 4" descr="Table&#10;&#10;Description automatically generated">
            <a:extLst>
              <a:ext uri="{FF2B5EF4-FFF2-40B4-BE49-F238E27FC236}">
                <a16:creationId xmlns:a16="http://schemas.microsoft.com/office/drawing/2014/main" id="{82B50BBD-0743-EB99-50EB-7F3CA3180B7D}"/>
              </a:ext>
            </a:extLst>
          </p:cNvPr>
          <p:cNvPicPr>
            <a:picLocks noChangeAspect="1"/>
          </p:cNvPicPr>
          <p:nvPr/>
        </p:nvPicPr>
        <p:blipFill>
          <a:blip r:embed="rId2"/>
          <a:stretch>
            <a:fillRect/>
          </a:stretch>
        </p:blipFill>
        <p:spPr>
          <a:xfrm>
            <a:off x="5203767" y="1328710"/>
            <a:ext cx="6795701" cy="4349249"/>
          </a:xfrm>
          <a:prstGeom prst="rect">
            <a:avLst/>
          </a:prstGeom>
        </p:spPr>
      </p:pic>
    </p:spTree>
    <p:extLst>
      <p:ext uri="{BB962C8B-B14F-4D97-AF65-F5344CB8AC3E}">
        <p14:creationId xmlns:p14="http://schemas.microsoft.com/office/powerpoint/2010/main" val="281877422"/>
      </p:ext>
    </p:extLst>
  </p:cSld>
  <p:clrMapOvr>
    <a:masterClrMapping/>
  </p:clrMapOvr>
</p:sld>
</file>

<file path=ppt/theme/theme1.xml><?xml version="1.0" encoding="utf-8"?>
<a:theme xmlns:a="http://schemas.openxmlformats.org/drawingml/2006/main" name="SineVTI">
  <a:themeElements>
    <a:clrScheme name="AnalogousFromRegularSeedLeftStep">
      <a:dk1>
        <a:srgbClr val="000000"/>
      </a:dk1>
      <a:lt1>
        <a:srgbClr val="FFFFFF"/>
      </a:lt1>
      <a:dk2>
        <a:srgbClr val="223C2E"/>
      </a:dk2>
      <a:lt2>
        <a:srgbClr val="E8E7E2"/>
      </a:lt2>
      <a:accent1>
        <a:srgbClr val="4D64C3"/>
      </a:accent1>
      <a:accent2>
        <a:srgbClr val="3B84B1"/>
      </a:accent2>
      <a:accent3>
        <a:srgbClr val="46B2AF"/>
      </a:accent3>
      <a:accent4>
        <a:srgbClr val="3BB17C"/>
      </a:accent4>
      <a:accent5>
        <a:srgbClr val="48B757"/>
      </a:accent5>
      <a:accent6>
        <a:srgbClr val="5CB13B"/>
      </a:accent6>
      <a:hlink>
        <a:srgbClr val="978332"/>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otalTime>193</TotalTime>
  <Words>1418</Words>
  <Application>Microsoft Macintosh PowerPoint</Application>
  <PresentationFormat>Widescreen</PresentationFormat>
  <Paragraphs>97</Paragraphs>
  <Slides>37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Avenir Next LT Pro</vt:lpstr>
      <vt:lpstr>Calibri</vt:lpstr>
      <vt:lpstr>MyriadPro</vt:lpstr>
      <vt:lpstr>Posterama</vt:lpstr>
      <vt:lpstr>SineVTI</vt:lpstr>
      <vt:lpstr>The Sports Development Entrepreneur   </vt:lpstr>
      <vt:lpstr>Session Overview </vt:lpstr>
      <vt:lpstr>Assignment 1: group presentation Pitch </vt:lpstr>
      <vt:lpstr>Working Groups </vt:lpstr>
      <vt:lpstr>Context – The Sporting Landscape </vt:lpstr>
      <vt:lpstr>Environmental Scanning </vt:lpstr>
      <vt:lpstr>PowerPoint Presentation</vt:lpstr>
      <vt:lpstr>The External Environment</vt:lpstr>
      <vt:lpstr>PowerPoint Presentation</vt:lpstr>
      <vt:lpstr>Task </vt:lpstr>
      <vt:lpstr>PowerPoint Presentation</vt:lpstr>
      <vt:lpstr>PowerPoint Presentation</vt:lpstr>
      <vt:lpstr>PowerPoint Presentation</vt:lpstr>
      <vt:lpstr>PowerPoint Presentation</vt:lpstr>
      <vt:lpstr>PowerPoint Presentation</vt:lpstr>
      <vt:lpstr>Typologies of Opportunities  </vt:lpstr>
      <vt:lpstr>Five Roots of Opportunity in the Marketplace </vt:lpstr>
      <vt:lpstr>Environment based approaches to developing  strategic options  </vt:lpstr>
      <vt:lpstr>The Process of Opportunity Recognition  </vt:lpstr>
      <vt:lpstr>Entrepreneurial Opportunities  &amp; Entrepreneurial Effectuation </vt:lpstr>
      <vt:lpstr>Effectuation: </vt:lpstr>
      <vt:lpstr>PowerPoint Presentation</vt:lpstr>
      <vt:lpstr>The bird-in-the-hand principle </vt:lpstr>
      <vt:lpstr>PowerPoint Presentation</vt:lpstr>
      <vt:lpstr>The affordable loss principle </vt:lpstr>
      <vt:lpstr>The lemonade principle  </vt:lpstr>
      <vt:lpstr>The pilot in the plane principle  </vt:lpstr>
      <vt:lpstr>PowerPoint Presentation</vt:lpstr>
      <vt:lpstr>Business Model Canvas (Osterwalder, 2010) </vt:lpstr>
      <vt:lpstr>PowerPoint Presentation</vt:lpstr>
      <vt:lpstr>PowerPoint Presentation</vt:lpstr>
      <vt:lpstr>PowerPoint Presentation</vt:lpstr>
      <vt:lpstr>Explore Customer Pain </vt:lpstr>
      <vt:lpstr>Explore Customer Gains</vt:lpstr>
      <vt:lpstr>PowerPoint Presentation</vt:lpstr>
      <vt:lpstr>Ansoff’s Matrix </vt:lpstr>
      <vt:lpstr>Task in Groups – 10 mins.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Sports Development Entrepreneur   </dc:title>
  <dc:creator>James Prosser</dc:creator>
  <cp:lastModifiedBy>James Prosser</cp:lastModifiedBy>
  <cp:revision>2</cp:revision>
  <dcterms:created xsi:type="dcterms:W3CDTF">2023-02-12T13:40:18Z</dcterms:created>
  <dcterms:modified xsi:type="dcterms:W3CDTF">2023-02-12T16:54:10Z</dcterms:modified>
</cp:coreProperties>
</file>