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7" r:id="rId4"/>
    <p:sldId id="258" r:id="rId5"/>
    <p:sldId id="264" r:id="rId6"/>
    <p:sldId id="259" r:id="rId7"/>
    <p:sldId id="265" r:id="rId8"/>
    <p:sldId id="260"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5235" autoAdjust="0"/>
    <p:restoredTop sz="94660"/>
  </p:normalViewPr>
  <p:slideViewPr>
    <p:cSldViewPr snapToGrid="0">
      <p:cViewPr varScale="1">
        <p:scale>
          <a:sx n="108" d="100"/>
          <a:sy n="108" d="100"/>
        </p:scale>
        <p:origin x="126"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F3F0700-ACEA-442F-8329-7B4DAA0F4124}"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76F5B-1E1E-473E-A71F-213B4FCF088E}" type="slidenum">
              <a:rPr lang="en-GB" smtClean="0"/>
              <a:t>‹#›</a:t>
            </a:fld>
            <a:endParaRPr lang="en-GB"/>
          </a:p>
        </p:txBody>
      </p:sp>
    </p:spTree>
    <p:extLst>
      <p:ext uri="{BB962C8B-B14F-4D97-AF65-F5344CB8AC3E}">
        <p14:creationId xmlns:p14="http://schemas.microsoft.com/office/powerpoint/2010/main" val="166864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3F0700-ACEA-442F-8329-7B4DAA0F4124}"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76F5B-1E1E-473E-A71F-213B4FCF088E}" type="slidenum">
              <a:rPr lang="en-GB" smtClean="0"/>
              <a:t>‹#›</a:t>
            </a:fld>
            <a:endParaRPr lang="en-GB"/>
          </a:p>
        </p:txBody>
      </p:sp>
    </p:spTree>
    <p:extLst>
      <p:ext uri="{BB962C8B-B14F-4D97-AF65-F5344CB8AC3E}">
        <p14:creationId xmlns:p14="http://schemas.microsoft.com/office/powerpoint/2010/main" val="4294749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3F0700-ACEA-442F-8329-7B4DAA0F4124}"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76F5B-1E1E-473E-A71F-213B4FCF088E}" type="slidenum">
              <a:rPr lang="en-GB" smtClean="0"/>
              <a:t>‹#›</a:t>
            </a:fld>
            <a:endParaRPr lang="en-GB"/>
          </a:p>
        </p:txBody>
      </p:sp>
    </p:spTree>
    <p:extLst>
      <p:ext uri="{BB962C8B-B14F-4D97-AF65-F5344CB8AC3E}">
        <p14:creationId xmlns:p14="http://schemas.microsoft.com/office/powerpoint/2010/main" val="3621469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F3F0700-ACEA-442F-8329-7B4DAA0F4124}" type="datetimeFigureOut">
              <a:rPr lang="en-GB" smtClean="0"/>
              <a:t>01/12/2017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776F5B-1E1E-473E-A71F-213B4FCF088E}" type="slidenum">
              <a:rPr lang="en-GB" smtClean="0"/>
              <a:t>‹#›</a:t>
            </a:fld>
            <a:endParaRPr lang="en-GB"/>
          </a:p>
        </p:txBody>
      </p:sp>
    </p:spTree>
    <p:extLst>
      <p:ext uri="{BB962C8B-B14F-4D97-AF65-F5344CB8AC3E}">
        <p14:creationId xmlns:p14="http://schemas.microsoft.com/office/powerpoint/2010/main" val="242706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F3F0700-ACEA-442F-8329-7B4DAA0F4124}" type="datetimeFigureOut">
              <a:rPr lang="en-GB" smtClean="0"/>
              <a:t>01/12/2017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776F5B-1E1E-473E-A71F-213B4FCF088E}" type="slidenum">
              <a:rPr lang="en-GB" smtClean="0"/>
              <a:t>‹#›</a:t>
            </a:fld>
            <a:endParaRPr lang="en-GB"/>
          </a:p>
        </p:txBody>
      </p:sp>
    </p:spTree>
    <p:extLst>
      <p:ext uri="{BB962C8B-B14F-4D97-AF65-F5344CB8AC3E}">
        <p14:creationId xmlns:p14="http://schemas.microsoft.com/office/powerpoint/2010/main" val="2709486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F3F0700-ACEA-442F-8329-7B4DAA0F4124}" type="datetimeFigureOut">
              <a:rPr lang="en-GB" smtClean="0"/>
              <a:t>01/12/2017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776F5B-1E1E-473E-A71F-213B4FCF088E}" type="slidenum">
              <a:rPr lang="en-GB" smtClean="0"/>
              <a:t>‹#›</a:t>
            </a:fld>
            <a:endParaRPr lang="en-GB"/>
          </a:p>
        </p:txBody>
      </p:sp>
    </p:spTree>
    <p:extLst>
      <p:ext uri="{BB962C8B-B14F-4D97-AF65-F5344CB8AC3E}">
        <p14:creationId xmlns:p14="http://schemas.microsoft.com/office/powerpoint/2010/main" val="1901426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3F0700-ACEA-442F-8329-7B4DAA0F4124}" type="datetimeFigureOut">
              <a:rPr lang="en-GB" smtClean="0"/>
              <a:t>01/12/2017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776F5B-1E1E-473E-A71F-213B4FCF088E}" type="slidenum">
              <a:rPr lang="en-GB" smtClean="0"/>
              <a:t>‹#›</a:t>
            </a:fld>
            <a:endParaRPr lang="en-GB"/>
          </a:p>
        </p:txBody>
      </p:sp>
    </p:spTree>
    <p:extLst>
      <p:ext uri="{BB962C8B-B14F-4D97-AF65-F5344CB8AC3E}">
        <p14:creationId xmlns:p14="http://schemas.microsoft.com/office/powerpoint/2010/main" val="3214353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3F0700-ACEA-442F-8329-7B4DAA0F4124}" type="datetimeFigureOut">
              <a:rPr lang="en-GB" smtClean="0"/>
              <a:t>01/12/2017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776F5B-1E1E-473E-A71F-213B4FCF088E}" type="slidenum">
              <a:rPr lang="en-GB" smtClean="0"/>
              <a:t>‹#›</a:t>
            </a:fld>
            <a:endParaRPr lang="en-GB"/>
          </a:p>
        </p:txBody>
      </p:sp>
    </p:spTree>
    <p:extLst>
      <p:ext uri="{BB962C8B-B14F-4D97-AF65-F5344CB8AC3E}">
        <p14:creationId xmlns:p14="http://schemas.microsoft.com/office/powerpoint/2010/main" val="1859926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F3F0700-ACEA-442F-8329-7B4DAA0F4124}" type="datetimeFigureOut">
              <a:rPr lang="en-GB" smtClean="0"/>
              <a:t>01/12/2017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776F5B-1E1E-473E-A71F-213B4FCF088E}" type="slidenum">
              <a:rPr lang="en-GB" smtClean="0"/>
              <a:t>‹#›</a:t>
            </a:fld>
            <a:endParaRPr lang="en-GB"/>
          </a:p>
        </p:txBody>
      </p:sp>
    </p:spTree>
    <p:extLst>
      <p:ext uri="{BB962C8B-B14F-4D97-AF65-F5344CB8AC3E}">
        <p14:creationId xmlns:p14="http://schemas.microsoft.com/office/powerpoint/2010/main" val="3071884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3F0700-ACEA-442F-8329-7B4DAA0F4124}"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76F5B-1E1E-473E-A71F-213B4FCF088E}" type="slidenum">
              <a:rPr lang="en-GB" smtClean="0"/>
              <a:t>‹#›</a:t>
            </a:fld>
            <a:endParaRPr lang="en-GB"/>
          </a:p>
        </p:txBody>
      </p:sp>
    </p:spTree>
    <p:extLst>
      <p:ext uri="{BB962C8B-B14F-4D97-AF65-F5344CB8AC3E}">
        <p14:creationId xmlns:p14="http://schemas.microsoft.com/office/powerpoint/2010/main" val="3262162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F3F0700-ACEA-442F-8329-7B4DAA0F4124}" type="datetimeFigureOut">
              <a:rPr lang="en-GB" smtClean="0"/>
              <a:t>01/12/2017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76F5B-1E1E-473E-A71F-213B4FCF088E}" type="slidenum">
              <a:rPr lang="en-GB" smtClean="0"/>
              <a:t>‹#›</a:t>
            </a:fld>
            <a:endParaRPr lang="en-GB"/>
          </a:p>
        </p:txBody>
      </p:sp>
    </p:spTree>
    <p:extLst>
      <p:ext uri="{BB962C8B-B14F-4D97-AF65-F5344CB8AC3E}">
        <p14:creationId xmlns:p14="http://schemas.microsoft.com/office/powerpoint/2010/main" val="679004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3F0700-ACEA-442F-8329-7B4DAA0F4124}" type="datetimeFigureOut">
              <a:rPr lang="en-GB" smtClean="0"/>
              <a:t>01/12/2017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76F5B-1E1E-473E-A71F-213B4FCF088E}" type="slidenum">
              <a:rPr lang="en-GB" smtClean="0"/>
              <a:t>‹#›</a:t>
            </a:fld>
            <a:endParaRPr lang="en-GB"/>
          </a:p>
        </p:txBody>
      </p:sp>
    </p:spTree>
    <p:extLst>
      <p:ext uri="{BB962C8B-B14F-4D97-AF65-F5344CB8AC3E}">
        <p14:creationId xmlns:p14="http://schemas.microsoft.com/office/powerpoint/2010/main" val="10641627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rvYuoWyk8iU"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IiOC5XG2I5Y" TargetMode="External"/><Relationship Id="rId2" Type="http://schemas.openxmlformats.org/officeDocument/2006/relationships/hyperlink" Target="https://www.youtube.com/watch?v=Hf8EHb5-Ha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0ZORp_tsllU" TargetMode="External"/><Relationship Id="rId2" Type="http://schemas.openxmlformats.org/officeDocument/2006/relationships/hyperlink" Target="https://www.youtube.com/watch?v=cijnV8P5UHE" TargetMode="External"/><Relationship Id="rId1" Type="http://schemas.openxmlformats.org/officeDocument/2006/relationships/slideLayout" Target="../slideLayouts/slideLayout2.xml"/><Relationship Id="rId4" Type="http://schemas.openxmlformats.org/officeDocument/2006/relationships/hyperlink" Target="https://www.youtube.com/watch?v=0ElJooPtI64"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www.reuters.com/article/france-eu-minimum-wage/eu-challenges-french-minimum-wage-law-on-foreign-truck-drivers-idUSL8N1982E7"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Financial </a:t>
            </a:r>
            <a:r>
              <a:rPr lang="en-GB" dirty="0" smtClean="0"/>
              <a:t>Implications of </a:t>
            </a:r>
            <a:r>
              <a:rPr lang="en-GB" dirty="0" smtClean="0"/>
              <a:t>Supply Agreements</a:t>
            </a:r>
            <a:endParaRPr lang="en-GB" dirty="0"/>
          </a:p>
        </p:txBody>
      </p:sp>
      <p:sp>
        <p:nvSpPr>
          <p:cNvPr id="3" name="Subtitle 2"/>
          <p:cNvSpPr>
            <a:spLocks noGrp="1"/>
          </p:cNvSpPr>
          <p:nvPr>
            <p:ph type="subTitle" idx="1"/>
          </p:nvPr>
        </p:nvSpPr>
        <p:spPr/>
        <p:txBody>
          <a:bodyPr/>
          <a:lstStyle/>
          <a:p>
            <a:endParaRPr lang="en-GB" dirty="0" smtClean="0"/>
          </a:p>
          <a:p>
            <a:r>
              <a:rPr lang="en-GB" dirty="0" smtClean="0"/>
              <a:t>Brexit</a:t>
            </a:r>
            <a:endParaRPr lang="en-GB" dirty="0"/>
          </a:p>
        </p:txBody>
      </p:sp>
    </p:spTree>
    <p:extLst>
      <p:ext uri="{BB962C8B-B14F-4D97-AF65-F5344CB8AC3E}">
        <p14:creationId xmlns:p14="http://schemas.microsoft.com/office/powerpoint/2010/main" val="1312989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 European Union</a:t>
            </a:r>
            <a:endParaRPr lang="en-GB" dirty="0"/>
          </a:p>
        </p:txBody>
      </p:sp>
      <p:sp>
        <p:nvSpPr>
          <p:cNvPr id="3" name="Content Placeholder 2"/>
          <p:cNvSpPr>
            <a:spLocks noGrp="1"/>
          </p:cNvSpPr>
          <p:nvPr>
            <p:ph idx="1"/>
          </p:nvPr>
        </p:nvSpPr>
        <p:spPr/>
        <p:txBody>
          <a:bodyPr/>
          <a:lstStyle/>
          <a:p>
            <a:r>
              <a:rPr lang="en-GB" dirty="0" smtClean="0">
                <a:hlinkClick r:id="rId2"/>
              </a:rPr>
              <a:t>https</a:t>
            </a:r>
            <a:r>
              <a:rPr lang="en-GB" dirty="0">
                <a:hlinkClick r:id="rId2"/>
              </a:rPr>
              <a:t>://</a:t>
            </a:r>
            <a:r>
              <a:rPr lang="en-GB" dirty="0" smtClean="0">
                <a:hlinkClick r:id="rId2"/>
              </a:rPr>
              <a:t>www.youtube.com/watch?v=rvYuoWyk8iU</a:t>
            </a:r>
            <a:endParaRPr lang="en-GB" dirty="0" smtClean="0"/>
          </a:p>
          <a:p>
            <a:endParaRPr lang="en-GB" dirty="0"/>
          </a:p>
        </p:txBody>
      </p:sp>
    </p:spTree>
    <p:extLst>
      <p:ext uri="{BB962C8B-B14F-4D97-AF65-F5344CB8AC3E}">
        <p14:creationId xmlns:p14="http://schemas.microsoft.com/office/powerpoint/2010/main" val="3122025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Background</a:t>
            </a:r>
            <a:endParaRPr lang="en-GB" dirty="0"/>
          </a:p>
        </p:txBody>
      </p:sp>
      <p:sp>
        <p:nvSpPr>
          <p:cNvPr id="3" name="Content Placeholder 2"/>
          <p:cNvSpPr>
            <a:spLocks noGrp="1"/>
          </p:cNvSpPr>
          <p:nvPr>
            <p:ph idx="1"/>
          </p:nvPr>
        </p:nvSpPr>
        <p:spPr/>
        <p:txBody>
          <a:bodyPr>
            <a:normAutofit lnSpcReduction="10000"/>
          </a:bodyPr>
          <a:lstStyle/>
          <a:p>
            <a:r>
              <a:rPr lang="en-GB" dirty="0" smtClean="0"/>
              <a:t>29 March 2017 – UK Government serves formal notice to terminate the UK’s membership of the EU (Article 50 of The Treaty on the European Union)</a:t>
            </a:r>
          </a:p>
          <a:p>
            <a:r>
              <a:rPr lang="en-GB" dirty="0" smtClean="0"/>
              <a:t>EU treaties will cease to apply to the UK on a date in March 2019 (23:00 on March 29</a:t>
            </a:r>
            <a:r>
              <a:rPr lang="en-GB" baseline="30000" dirty="0" smtClean="0"/>
              <a:t>th</a:t>
            </a:r>
            <a:r>
              <a:rPr lang="en-GB" dirty="0"/>
              <a:t> </a:t>
            </a:r>
            <a:r>
              <a:rPr lang="en-GB" dirty="0" smtClean="0"/>
              <a:t>2019 which is midnight on the continent)</a:t>
            </a:r>
          </a:p>
          <a:p>
            <a:r>
              <a:rPr lang="en-GB" dirty="0" smtClean="0"/>
              <a:t>Plan was to include a trade agreement with the EU within the two years</a:t>
            </a:r>
          </a:p>
          <a:p>
            <a:r>
              <a:rPr lang="en-GB" dirty="0" smtClean="0"/>
              <a:t>Replacement trade agreement likely to take several </a:t>
            </a:r>
            <a:r>
              <a:rPr lang="en-GB" dirty="0" smtClean="0"/>
              <a:t>years</a:t>
            </a:r>
          </a:p>
          <a:p>
            <a:r>
              <a:rPr lang="en-GB" dirty="0">
                <a:hlinkClick r:id="rId2"/>
              </a:rPr>
              <a:t>https://</a:t>
            </a:r>
            <a:r>
              <a:rPr lang="en-GB" dirty="0" smtClean="0">
                <a:hlinkClick r:id="rId2"/>
              </a:rPr>
              <a:t>www.youtube.com/watch?v=Hf8EHb5-HaM</a:t>
            </a:r>
            <a:endParaRPr lang="en-GB" dirty="0" smtClean="0"/>
          </a:p>
          <a:p>
            <a:r>
              <a:rPr lang="en-GB" dirty="0">
                <a:hlinkClick r:id="rId3"/>
              </a:rPr>
              <a:t>https://</a:t>
            </a:r>
            <a:r>
              <a:rPr lang="en-GB" dirty="0" smtClean="0">
                <a:hlinkClick r:id="rId3"/>
              </a:rPr>
              <a:t>www.youtube.com/watch?v=IiOC5XG2I5Y</a:t>
            </a:r>
            <a:endParaRPr lang="en-GB" dirty="0" smtClean="0"/>
          </a:p>
          <a:p>
            <a:endParaRPr lang="en-GB" dirty="0" smtClean="0"/>
          </a:p>
          <a:p>
            <a:endParaRPr lang="en-GB" dirty="0"/>
          </a:p>
        </p:txBody>
      </p:sp>
    </p:spTree>
    <p:extLst>
      <p:ext uri="{BB962C8B-B14F-4D97-AF65-F5344CB8AC3E}">
        <p14:creationId xmlns:p14="http://schemas.microsoft.com/office/powerpoint/2010/main" val="20167355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Commercial contracts</a:t>
            </a:r>
            <a:endParaRPr lang="en-GB" dirty="0"/>
          </a:p>
        </p:txBody>
      </p:sp>
      <p:sp>
        <p:nvSpPr>
          <p:cNvPr id="3" name="Content Placeholder 2"/>
          <p:cNvSpPr>
            <a:spLocks noGrp="1"/>
          </p:cNvSpPr>
          <p:nvPr>
            <p:ph idx="1"/>
          </p:nvPr>
        </p:nvSpPr>
        <p:spPr/>
        <p:txBody>
          <a:bodyPr/>
          <a:lstStyle/>
          <a:p>
            <a:r>
              <a:rPr lang="en-GB" dirty="0" smtClean="0"/>
              <a:t>Commercial contracts based on commercial bargain</a:t>
            </a:r>
          </a:p>
          <a:p>
            <a:r>
              <a:rPr lang="en-GB" dirty="0" smtClean="0"/>
              <a:t>Should be neutral whether UK in EU or not</a:t>
            </a:r>
          </a:p>
          <a:p>
            <a:r>
              <a:rPr lang="en-GB" dirty="0" smtClean="0"/>
              <a:t>What if the nature of the commercial bargain changes post Brexit</a:t>
            </a:r>
            <a:r>
              <a:rPr lang="en-GB" dirty="0" smtClean="0"/>
              <a:t>?</a:t>
            </a:r>
          </a:p>
          <a:p>
            <a:r>
              <a:rPr lang="en-GB" dirty="0"/>
              <a:t>A customs border put in place between the UK and the EU is likely to lead to extra paperwork for import and export declarations and charges such as taxes, duties, tariffs and import VAT.</a:t>
            </a:r>
          </a:p>
          <a:p>
            <a:r>
              <a:rPr lang="en-GB" dirty="0"/>
              <a:t>Delays at the customs border affecting supply chains – example Hungary/Romania </a:t>
            </a:r>
          </a:p>
          <a:p>
            <a:pPr marL="0" indent="0">
              <a:buNone/>
            </a:pPr>
            <a:endParaRPr lang="en-GB" dirty="0"/>
          </a:p>
        </p:txBody>
      </p:sp>
    </p:spTree>
    <p:extLst>
      <p:ext uri="{BB962C8B-B14F-4D97-AF65-F5344CB8AC3E}">
        <p14:creationId xmlns:p14="http://schemas.microsoft.com/office/powerpoint/2010/main" val="30596446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Commercial contracts</a:t>
            </a:r>
            <a:endParaRPr lang="en-GB" dirty="0"/>
          </a:p>
        </p:txBody>
      </p:sp>
      <p:sp>
        <p:nvSpPr>
          <p:cNvPr id="3" name="Content Placeholder 2"/>
          <p:cNvSpPr>
            <a:spLocks noGrp="1"/>
          </p:cNvSpPr>
          <p:nvPr>
            <p:ph idx="1"/>
          </p:nvPr>
        </p:nvSpPr>
        <p:spPr/>
        <p:txBody>
          <a:bodyPr/>
          <a:lstStyle/>
          <a:p>
            <a:r>
              <a:rPr lang="en-GB" dirty="0" smtClean="0"/>
              <a:t>Commercial contracts based on commercial bargain</a:t>
            </a:r>
          </a:p>
          <a:p>
            <a:r>
              <a:rPr lang="en-GB" dirty="0" smtClean="0"/>
              <a:t>Should be neutral whether UK in EU or not</a:t>
            </a:r>
          </a:p>
          <a:p>
            <a:r>
              <a:rPr lang="en-GB" dirty="0" smtClean="0"/>
              <a:t>What if the nature of the commercial bargain changes post Brexit</a:t>
            </a:r>
            <a:r>
              <a:rPr lang="en-GB" dirty="0" smtClean="0"/>
              <a:t>?</a:t>
            </a:r>
          </a:p>
          <a:p>
            <a:r>
              <a:rPr lang="en-GB" dirty="0"/>
              <a:t>A customs border put in place between the UK and the EU is likely to lead to extra paperwork for import and export declarations and charges such as taxes, duties, tariffs and import VAT.</a:t>
            </a:r>
          </a:p>
          <a:p>
            <a:r>
              <a:rPr lang="en-GB" dirty="0"/>
              <a:t>Delays at the customs border affecting supply chains – example Hungary/Romania </a:t>
            </a:r>
          </a:p>
          <a:p>
            <a:pPr marL="0" indent="0">
              <a:buNone/>
            </a:pPr>
            <a:endParaRPr lang="en-GB" dirty="0"/>
          </a:p>
        </p:txBody>
      </p:sp>
    </p:spTree>
    <p:extLst>
      <p:ext uri="{BB962C8B-B14F-4D97-AF65-F5344CB8AC3E}">
        <p14:creationId xmlns:p14="http://schemas.microsoft.com/office/powerpoint/2010/main" val="12913013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Trade Barriers</a:t>
            </a:r>
            <a:endParaRPr lang="en-GB" dirty="0"/>
          </a:p>
        </p:txBody>
      </p:sp>
      <p:sp>
        <p:nvSpPr>
          <p:cNvPr id="3" name="Content Placeholder 2"/>
          <p:cNvSpPr>
            <a:spLocks noGrp="1"/>
          </p:cNvSpPr>
          <p:nvPr>
            <p:ph idx="1"/>
          </p:nvPr>
        </p:nvSpPr>
        <p:spPr/>
        <p:txBody>
          <a:bodyPr>
            <a:normAutofit lnSpcReduction="10000"/>
          </a:bodyPr>
          <a:lstStyle/>
          <a:p>
            <a:r>
              <a:rPr lang="en-GB" dirty="0" smtClean="0"/>
              <a:t>Cost increases through:</a:t>
            </a:r>
          </a:p>
          <a:p>
            <a:pPr lvl="1"/>
            <a:r>
              <a:rPr lang="en-GB" dirty="0" smtClean="0"/>
              <a:t>WTO </a:t>
            </a:r>
            <a:r>
              <a:rPr lang="en-GB" dirty="0" smtClean="0"/>
              <a:t>rules</a:t>
            </a:r>
          </a:p>
          <a:p>
            <a:pPr lvl="2"/>
            <a:r>
              <a:rPr lang="en-GB" dirty="0" smtClean="0"/>
              <a:t>Non-discrimination – same tariff rate for all</a:t>
            </a:r>
          </a:p>
          <a:p>
            <a:pPr lvl="2"/>
            <a:r>
              <a:rPr lang="en-GB" dirty="0">
                <a:hlinkClick r:id="rId2"/>
              </a:rPr>
              <a:t>https://</a:t>
            </a:r>
            <a:r>
              <a:rPr lang="en-GB" dirty="0" smtClean="0">
                <a:hlinkClick r:id="rId2"/>
              </a:rPr>
              <a:t>www.youtube.com/watch?v=cijnV8P5UHE</a:t>
            </a:r>
            <a:r>
              <a:rPr lang="en-GB" dirty="0" smtClean="0"/>
              <a:t> </a:t>
            </a:r>
            <a:endParaRPr lang="en-GB" dirty="0" smtClean="0"/>
          </a:p>
          <a:p>
            <a:pPr lvl="2"/>
            <a:r>
              <a:rPr lang="en-GB" dirty="0" smtClean="0">
                <a:hlinkClick r:id="rId3"/>
              </a:rPr>
              <a:t>https</a:t>
            </a:r>
            <a:r>
              <a:rPr lang="en-GB" dirty="0">
                <a:hlinkClick r:id="rId3"/>
              </a:rPr>
              <a:t>://</a:t>
            </a:r>
            <a:r>
              <a:rPr lang="en-GB" dirty="0" smtClean="0">
                <a:hlinkClick r:id="rId3"/>
              </a:rPr>
              <a:t>www.youtube.com/watch?v=0ZORp_tsllU</a:t>
            </a:r>
            <a:r>
              <a:rPr lang="en-GB" dirty="0" smtClean="0"/>
              <a:t> </a:t>
            </a:r>
            <a:endParaRPr lang="en-GB" dirty="0" smtClean="0"/>
          </a:p>
          <a:p>
            <a:pPr lvl="1"/>
            <a:r>
              <a:rPr lang="en-GB" dirty="0" smtClean="0"/>
              <a:t>EU MFN </a:t>
            </a:r>
            <a:r>
              <a:rPr lang="en-GB" dirty="0" smtClean="0"/>
              <a:t>tariffs</a:t>
            </a:r>
          </a:p>
          <a:p>
            <a:pPr lvl="2"/>
            <a:r>
              <a:rPr lang="en-GB" dirty="0" smtClean="0"/>
              <a:t>Tariff that applies to the MFN must apply to all</a:t>
            </a:r>
          </a:p>
          <a:p>
            <a:pPr lvl="2"/>
            <a:r>
              <a:rPr lang="en-GB" dirty="0">
                <a:hlinkClick r:id="rId4"/>
              </a:rPr>
              <a:t>https://</a:t>
            </a:r>
            <a:r>
              <a:rPr lang="en-GB" dirty="0" smtClean="0">
                <a:hlinkClick r:id="rId4"/>
              </a:rPr>
              <a:t>www.youtube.com/watch?v=0ElJooPtI64</a:t>
            </a:r>
            <a:endParaRPr lang="en-GB" dirty="0" smtClean="0"/>
          </a:p>
          <a:p>
            <a:pPr lvl="1"/>
            <a:r>
              <a:rPr lang="en-GB" dirty="0" smtClean="0"/>
              <a:t>Tariff rates differ by commodity</a:t>
            </a:r>
          </a:p>
          <a:p>
            <a:pPr lvl="2"/>
            <a:r>
              <a:rPr lang="en-GB" dirty="0" smtClean="0"/>
              <a:t>Estimated % rate UK exporters to EU is 4.5%;  EU exporters to UK</a:t>
            </a:r>
            <a:r>
              <a:rPr lang="en-GB" dirty="0" smtClean="0"/>
              <a:t> is 5.8%</a:t>
            </a:r>
          </a:p>
          <a:p>
            <a:pPr lvl="1"/>
            <a:r>
              <a:rPr lang="en-GB" dirty="0" smtClean="0"/>
              <a:t>Non-tariff barriers</a:t>
            </a:r>
          </a:p>
          <a:p>
            <a:pPr lvl="2"/>
            <a:r>
              <a:rPr lang="en-GB" dirty="0" smtClean="0"/>
              <a:t>Deliberate or unintentional measures that reduce imports, </a:t>
            </a:r>
            <a:r>
              <a:rPr lang="en-GB" dirty="0" err="1" smtClean="0"/>
              <a:t>eg</a:t>
            </a:r>
            <a:r>
              <a:rPr lang="en-GB" dirty="0" smtClean="0"/>
              <a:t> CAP</a:t>
            </a:r>
          </a:p>
          <a:p>
            <a:pPr lvl="1"/>
            <a:endParaRPr lang="en-GB" dirty="0"/>
          </a:p>
        </p:txBody>
      </p:sp>
    </p:spTree>
    <p:extLst>
      <p:ext uri="{BB962C8B-B14F-4D97-AF65-F5344CB8AC3E}">
        <p14:creationId xmlns:p14="http://schemas.microsoft.com/office/powerpoint/2010/main" val="3437764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Non-Tariff Barriers</a:t>
            </a:r>
            <a:endParaRPr lang="en-GB" dirty="0"/>
          </a:p>
        </p:txBody>
      </p:sp>
      <p:sp>
        <p:nvSpPr>
          <p:cNvPr id="3" name="Content Placeholder 2"/>
          <p:cNvSpPr>
            <a:spLocks noGrp="1"/>
          </p:cNvSpPr>
          <p:nvPr>
            <p:ph idx="1"/>
          </p:nvPr>
        </p:nvSpPr>
        <p:spPr/>
        <p:txBody>
          <a:bodyPr/>
          <a:lstStyle/>
          <a:p>
            <a:r>
              <a:rPr lang="en-GB">
                <a:hlinkClick r:id="rId2"/>
              </a:rPr>
              <a:t>https</a:t>
            </a:r>
            <a:r>
              <a:rPr lang="en-GB">
                <a:hlinkClick r:id="rId2"/>
              </a:rPr>
              <a:t>://</a:t>
            </a:r>
            <a:r>
              <a:rPr lang="en-GB" smtClean="0">
                <a:hlinkClick r:id="rId2"/>
              </a:rPr>
              <a:t>www.reuters.com/article/france-eu-minimum-wage/eu-challenges-french-minimum-wage-law-on-foreign-truck-drivers-idUSL8N1982E7</a:t>
            </a:r>
            <a:endParaRPr lang="en-GB" smtClean="0"/>
          </a:p>
          <a:p>
            <a:endParaRPr lang="en-GB"/>
          </a:p>
        </p:txBody>
      </p:sp>
    </p:spTree>
    <p:extLst>
      <p:ext uri="{BB962C8B-B14F-4D97-AF65-F5344CB8AC3E}">
        <p14:creationId xmlns:p14="http://schemas.microsoft.com/office/powerpoint/2010/main" val="3145501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Product standards</a:t>
            </a:r>
            <a:endParaRPr lang="en-GB" dirty="0"/>
          </a:p>
        </p:txBody>
      </p:sp>
      <p:sp>
        <p:nvSpPr>
          <p:cNvPr id="3" name="Content Placeholder 2"/>
          <p:cNvSpPr>
            <a:spLocks noGrp="1"/>
          </p:cNvSpPr>
          <p:nvPr>
            <p:ph idx="1"/>
          </p:nvPr>
        </p:nvSpPr>
        <p:spPr/>
        <p:txBody>
          <a:bodyPr/>
          <a:lstStyle/>
          <a:p>
            <a:r>
              <a:rPr lang="en-GB" dirty="0" smtClean="0"/>
              <a:t>EU standards are common throughout EU</a:t>
            </a:r>
          </a:p>
          <a:p>
            <a:pPr lvl="1"/>
            <a:r>
              <a:rPr lang="en-GB" dirty="0" smtClean="0"/>
              <a:t>Cassis de Dijon principle – product lawfully marketed in one Member State should be freely marketable in another Member State</a:t>
            </a:r>
          </a:p>
          <a:p>
            <a:pPr lvl="1"/>
            <a:r>
              <a:rPr lang="en-GB" dirty="0" smtClean="0"/>
              <a:t>Member States have competence to regulate their own market were:</a:t>
            </a:r>
          </a:p>
          <a:p>
            <a:pPr marL="914400" lvl="2" indent="0">
              <a:buNone/>
            </a:pPr>
            <a:r>
              <a:rPr lang="en-GB" dirty="0" smtClean="0"/>
              <a:t>‘…fiscal </a:t>
            </a:r>
            <a:r>
              <a:rPr lang="en-GB" dirty="0"/>
              <a:t>supervision, the protection of public health, the fairness of commercial transactions and the defence of the </a:t>
            </a:r>
            <a:r>
              <a:rPr lang="en-GB" dirty="0" smtClean="0"/>
              <a:t>consumer.’</a:t>
            </a:r>
          </a:p>
          <a:p>
            <a:pPr lvl="1"/>
            <a:r>
              <a:rPr lang="en-GB" dirty="0" smtClean="0"/>
              <a:t>If the UK leaves the Single Market as well as the EU then only UK exporters to the EU will have to comply with EU standards in the future – California Effect?</a:t>
            </a:r>
            <a:endParaRPr lang="en-GB" dirty="0"/>
          </a:p>
        </p:txBody>
      </p:sp>
    </p:spTree>
    <p:extLst>
      <p:ext uri="{BB962C8B-B14F-4D97-AF65-F5344CB8AC3E}">
        <p14:creationId xmlns:p14="http://schemas.microsoft.com/office/powerpoint/2010/main" val="28189560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Road Freight Standardisation</a:t>
            </a:r>
            <a:endParaRPr lang="en-GB" dirty="0"/>
          </a:p>
        </p:txBody>
      </p:sp>
      <p:sp>
        <p:nvSpPr>
          <p:cNvPr id="3" name="Content Placeholder 2"/>
          <p:cNvSpPr>
            <a:spLocks noGrp="1"/>
          </p:cNvSpPr>
          <p:nvPr>
            <p:ph idx="1"/>
          </p:nvPr>
        </p:nvSpPr>
        <p:spPr/>
        <p:txBody>
          <a:bodyPr/>
          <a:lstStyle/>
          <a:p>
            <a:pPr marL="0" indent="0">
              <a:buNone/>
            </a:pPr>
            <a:r>
              <a:rPr lang="en-GB" dirty="0"/>
              <a:t>… there were approximately 100,000 sets of technical regulations in the then EU Member States in the mid-1980s that were subsequently replaced by EU level regulations. To transport a lorry load of goods from London to Milan in 1988 required 88 separate documents; the internal market replaced them all with one piece of paper</a:t>
            </a:r>
            <a:r>
              <a:rPr lang="en-GB" dirty="0" smtClean="0"/>
              <a:t>.</a:t>
            </a:r>
          </a:p>
          <a:p>
            <a:pPr marL="0" indent="0">
              <a:buNone/>
            </a:pPr>
            <a:endParaRPr lang="en-GB" dirty="0"/>
          </a:p>
          <a:p>
            <a:pPr marL="0" indent="0">
              <a:buNone/>
            </a:pPr>
            <a:r>
              <a:rPr lang="en-GB" dirty="0" smtClean="0"/>
              <a:t>[The FTA] …argued </a:t>
            </a:r>
            <a:r>
              <a:rPr lang="en-GB" dirty="0"/>
              <a:t>that ‘regulating drivers’ hours to guard against fatigue is one thing but attempting to impose a maximum working week based on what one nation is prepared to work is an example of the limits being exceeded. </a:t>
            </a:r>
          </a:p>
        </p:txBody>
      </p:sp>
    </p:spTree>
    <p:extLst>
      <p:ext uri="{BB962C8B-B14F-4D97-AF65-F5344CB8AC3E}">
        <p14:creationId xmlns:p14="http://schemas.microsoft.com/office/powerpoint/2010/main" val="489488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Road Freight Costs</a:t>
            </a:r>
            <a:endParaRPr lang="en-GB" dirty="0"/>
          </a:p>
        </p:txBody>
      </p:sp>
      <p:sp>
        <p:nvSpPr>
          <p:cNvPr id="3" name="Content Placeholder 2"/>
          <p:cNvSpPr>
            <a:spLocks noGrp="1"/>
          </p:cNvSpPr>
          <p:nvPr>
            <p:ph idx="1"/>
          </p:nvPr>
        </p:nvSpPr>
        <p:spPr/>
        <p:txBody>
          <a:bodyPr/>
          <a:lstStyle/>
          <a:p>
            <a:r>
              <a:rPr lang="en-GB" dirty="0" smtClean="0"/>
              <a:t>The number of lorries processed at the Port of Dover is currently around 500 per day.</a:t>
            </a:r>
          </a:p>
          <a:p>
            <a:r>
              <a:rPr lang="en-GB" dirty="0" smtClean="0"/>
              <a:t>These lorries are all those travelling to non-EU countries (Switzerland, Turkey, the Ukraine)</a:t>
            </a:r>
          </a:p>
          <a:p>
            <a:r>
              <a:rPr lang="en-GB" dirty="0" smtClean="0"/>
              <a:t>According to the management of the Port of Dover under a ‘no deal’ scenario this could go up to 10,000 per day.</a:t>
            </a:r>
          </a:p>
          <a:p>
            <a:r>
              <a:rPr lang="en-GB" dirty="0" smtClean="0"/>
              <a:t>Increases in processing times could equal</a:t>
            </a:r>
          </a:p>
          <a:p>
            <a:pPr lvl="1"/>
            <a:r>
              <a:rPr lang="en-GB" dirty="0" smtClean="0"/>
              <a:t>Additional 2 minutes per vehicle – 21 mile queue, back to Ashford</a:t>
            </a:r>
          </a:p>
          <a:p>
            <a:pPr lvl="1"/>
            <a:r>
              <a:rPr lang="en-GB" dirty="0" smtClean="0"/>
              <a:t>By 6 additional minutes – 35 mile queue, back to Maidstone</a:t>
            </a:r>
          </a:p>
          <a:p>
            <a:pPr lvl="1"/>
            <a:r>
              <a:rPr lang="en-GB" dirty="0" smtClean="0"/>
              <a:t>By 12 additional minutes – 50 mile queue back to M25</a:t>
            </a:r>
            <a:endParaRPr lang="en-GB" dirty="0"/>
          </a:p>
        </p:txBody>
      </p:sp>
    </p:spTree>
    <p:extLst>
      <p:ext uri="{BB962C8B-B14F-4D97-AF65-F5344CB8AC3E}">
        <p14:creationId xmlns:p14="http://schemas.microsoft.com/office/powerpoint/2010/main" val="834875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479</TotalTime>
  <Words>630</Words>
  <Application>Microsoft Office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Financial Implications of Supply Agreements</vt:lpstr>
      <vt:lpstr>The European Union</vt:lpstr>
      <vt:lpstr>Background</vt:lpstr>
      <vt:lpstr>Commercial contracts</vt:lpstr>
      <vt:lpstr>Commercial contracts</vt:lpstr>
      <vt:lpstr>Trade Barriers</vt:lpstr>
      <vt:lpstr>Non-Tariff Barriers</vt:lpstr>
      <vt:lpstr>Product standards</vt:lpstr>
      <vt:lpstr>Road Freight Standardisation</vt:lpstr>
      <vt:lpstr>Road Freight Costs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Implicationsof Supply Agreements</dc:title>
  <dc:creator>Orr, Graham</dc:creator>
  <cp:lastModifiedBy>Orr, Graham</cp:lastModifiedBy>
  <cp:revision>18</cp:revision>
  <dcterms:created xsi:type="dcterms:W3CDTF">2017-11-30T13:15:02Z</dcterms:created>
  <dcterms:modified xsi:type="dcterms:W3CDTF">2017-12-01T16:03:01Z</dcterms:modified>
</cp:coreProperties>
</file>