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791" autoAdjust="0"/>
    <p:restoredTop sz="94660"/>
  </p:normalViewPr>
  <p:slideViewPr>
    <p:cSldViewPr snapToGrid="0">
      <p:cViewPr varScale="1">
        <p:scale>
          <a:sx n="100" d="100"/>
          <a:sy n="100" d="100"/>
        </p:scale>
        <p:origin x="184"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F736-56F9-4AC9-B2CE-2135995C11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ACDA21-8C61-490E-8DC6-763BD5D08F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38220D-8591-4376-87EC-91E269EC5DEB}"/>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F0C1C59D-0EC9-4CAE-8A2F-545A2683D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7CA79-9C90-4A60-95D3-4E3FFF062A9B}"/>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1123502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DF68-47CC-43A5-867C-9DC29FA958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6E4247-2665-4D40-B1AF-EF891C99C76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8A1B23-2B64-40BC-A9A9-5F5DF526F4ED}"/>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6125912B-2EDD-4A38-BF3B-12B3111FC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B309F-3AD1-47EF-A029-C3D916358466}"/>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3502657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009D-8892-4A86-B78E-EA9A8FD7D0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01FF4E-0CA1-4CA0-92DC-F43CB478A9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4DFB50B-4C14-4250-B8E9-0F76C61DF1D6}"/>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DCD903D8-38CE-49DA-9592-8CC751D6C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CA0C3-8DB3-4FAF-BF76-944DB971BF01}"/>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3941393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97CE-7357-4AE7-84AA-8DECACDF04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5577A2-62E1-455C-A31C-11466A834DD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A19C48-72B6-4B1C-9D39-63A9F7BFF9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1C661F-9356-4B25-ADB1-5A05EC103E8B}"/>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6" name="Footer Placeholder 5">
            <a:extLst>
              <a:ext uri="{FF2B5EF4-FFF2-40B4-BE49-F238E27FC236}">
                <a16:creationId xmlns:a16="http://schemas.microsoft.com/office/drawing/2014/main" id="{BD97D490-3F14-432C-B36A-7BBF12F1DF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B9B107-7EA5-4A08-9D4B-4E9E4A7984E2}"/>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856907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662A-5863-41A0-8BF1-ABD8D6FE49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5B5196-DBEB-4F9F-B0EA-5CE78D0D37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EF72307-CD07-4C3E-B397-CB68D4CF299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55E49B-E8BC-4C7A-BC17-E4E6559B9D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C1CA7E7-366B-4211-B472-625FD30D9FE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438FC-ACD6-4488-B709-EF671E1E7CBC}"/>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8" name="Footer Placeholder 7">
            <a:extLst>
              <a:ext uri="{FF2B5EF4-FFF2-40B4-BE49-F238E27FC236}">
                <a16:creationId xmlns:a16="http://schemas.microsoft.com/office/drawing/2014/main" id="{21F3094D-854B-4B8B-BB03-D3C2FEBAD9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1ACA7D-81D6-45F7-9CCC-A54C6952D755}"/>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4048868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E015-5F2B-4665-B2C1-394700420B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2B48B8-6037-4ED2-A56E-700501EE51C4}"/>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4" name="Footer Placeholder 3">
            <a:extLst>
              <a:ext uri="{FF2B5EF4-FFF2-40B4-BE49-F238E27FC236}">
                <a16:creationId xmlns:a16="http://schemas.microsoft.com/office/drawing/2014/main" id="{B77F8415-1ED2-4F7C-ADC9-9A273E92FE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50B8A0-89D7-46F8-918F-8F8189CFB405}"/>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307683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1E404F-524B-4C4D-84AB-3D2DF4CAA751}"/>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3" name="Footer Placeholder 2">
            <a:extLst>
              <a:ext uri="{FF2B5EF4-FFF2-40B4-BE49-F238E27FC236}">
                <a16:creationId xmlns:a16="http://schemas.microsoft.com/office/drawing/2014/main" id="{3B761F87-1C7E-435E-B49D-1CA1278375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AC1957-53B4-40C2-9610-D494493DB9C8}"/>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23339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A6752-2651-4371-ADFC-01A5C38E1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E656ED-F28C-43F8-AF03-11658C8AEA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4C68CB-6906-461B-9669-F4B49DEF5C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292505-E78C-4E09-8A59-A5BD349AE045}"/>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6" name="Footer Placeholder 5">
            <a:extLst>
              <a:ext uri="{FF2B5EF4-FFF2-40B4-BE49-F238E27FC236}">
                <a16:creationId xmlns:a16="http://schemas.microsoft.com/office/drawing/2014/main" id="{C92D1460-5960-4ECB-B20E-8B647F907C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075B1-C4E3-43CB-AA6E-A9413EEF6456}"/>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2650329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526F8-799C-4537-9D7B-AF07E5510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CF3E29-93BE-4349-A766-372558ECCB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05740B-58FE-4DC1-9D0D-9C7F463DF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A9FA81-C565-4C1B-B95D-DD4C9B55DBD0}"/>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6" name="Footer Placeholder 5">
            <a:extLst>
              <a:ext uri="{FF2B5EF4-FFF2-40B4-BE49-F238E27FC236}">
                <a16:creationId xmlns:a16="http://schemas.microsoft.com/office/drawing/2014/main" id="{BE397221-C0F8-4451-81D9-AEE45E085A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640061-3EBF-4C03-865C-DE44A70FD809}"/>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2214703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3A3E9-7317-4751-B834-3EA735188D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CB7C52-3380-49F9-BF93-19497C5CAE4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DEF7E-A0DE-4489-9E4E-959250587881}"/>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FB76BA6C-5CEE-44EF-99E3-658CB43D1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646165-E4F1-46D9-B869-25FB3A7C3177}"/>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4139427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F1E2CD-F4B4-49B3-8184-894A5AE19A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526A5-47D6-43D6-B7E3-ED93D80E8A8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5C4E0-969C-4D03-9F2E-2AC31AC7B80D}"/>
              </a:ext>
            </a:extLst>
          </p:cNvPr>
          <p:cNvSpPr>
            <a:spLocks noGrp="1"/>
          </p:cNvSpPr>
          <p:nvPr>
            <p:ph type="dt" sz="half" idx="10"/>
          </p:nvPr>
        </p:nvSpPr>
        <p:spPr/>
        <p:txBody>
          <a:body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842B4A4A-65B1-4DA0-9CFE-67585B92A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D82517-1631-4938-A13F-71ECA31D2080}"/>
              </a:ext>
            </a:extLst>
          </p:cNvPr>
          <p:cNvSpPr>
            <a:spLocks noGrp="1"/>
          </p:cNvSpPr>
          <p:nvPr>
            <p:ph type="sldNum" sz="quarter" idx="12"/>
          </p:nvPr>
        </p:nvSpPr>
        <p:spPr/>
        <p:txBody>
          <a:bodyPr/>
          <a:lstStyle/>
          <a:p>
            <a:fld id="{5FA82861-C268-4918-8EAF-2DD55467CB2D}" type="slidenum">
              <a:rPr lang="en-GB" smtClean="0"/>
              <a:t>‹#›</a:t>
            </a:fld>
            <a:endParaRPr lang="en-GB"/>
          </a:p>
        </p:txBody>
      </p:sp>
    </p:spTree>
    <p:extLst>
      <p:ext uri="{BB962C8B-B14F-4D97-AF65-F5344CB8AC3E}">
        <p14:creationId xmlns:p14="http://schemas.microsoft.com/office/powerpoint/2010/main" val="2857648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B12FC0-1703-4499-91B8-FEB471CF4C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331DB7-1755-4911-B05D-5CDB35A1C3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E2FFB2-9CD5-47F1-8574-D2007C31E7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F4522-680F-4D13-8A5F-0EE7C9D39491}" type="datetimeFigureOut">
              <a:rPr lang="en-GB" smtClean="0"/>
              <a:t>20/12/2019</a:t>
            </a:fld>
            <a:endParaRPr lang="en-GB"/>
          </a:p>
        </p:txBody>
      </p:sp>
      <p:sp>
        <p:nvSpPr>
          <p:cNvPr id="5" name="Footer Placeholder 4">
            <a:extLst>
              <a:ext uri="{FF2B5EF4-FFF2-40B4-BE49-F238E27FC236}">
                <a16:creationId xmlns:a16="http://schemas.microsoft.com/office/drawing/2014/main" id="{80BF1C23-9D1D-416B-A2F5-02B83D1C5A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2989F8-97AE-44EF-B64E-F68475D9FB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A82861-C268-4918-8EAF-2DD55467CB2D}" type="slidenum">
              <a:rPr lang="en-GB" smtClean="0"/>
              <a:t>‹#›</a:t>
            </a:fld>
            <a:endParaRPr lang="en-GB"/>
          </a:p>
        </p:txBody>
      </p:sp>
    </p:spTree>
    <p:extLst>
      <p:ext uri="{BB962C8B-B14F-4D97-AF65-F5344CB8AC3E}">
        <p14:creationId xmlns:p14="http://schemas.microsoft.com/office/powerpoint/2010/main" val="1540678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24" name="Rectangle 1023">
            <a:extLst>
              <a:ext uri="{FF2B5EF4-FFF2-40B4-BE49-F238E27FC236}">
                <a16:creationId xmlns:a16="http://schemas.microsoft.com/office/drawing/2014/main" id="{5833771D-DBCE-4F79-A026-5711F1619730}"/>
              </a:ext>
            </a:extLst>
          </p:cNvPr>
          <p:cNvSpPr/>
          <p:nvPr/>
        </p:nvSpPr>
        <p:spPr>
          <a:xfrm>
            <a:off x="69162" y="3719562"/>
            <a:ext cx="2974173" cy="273693"/>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B7CDFE10-F62D-4427-9480-60348DB548CC}"/>
              </a:ext>
            </a:extLst>
          </p:cNvPr>
          <p:cNvSpPr/>
          <p:nvPr/>
        </p:nvSpPr>
        <p:spPr>
          <a:xfrm>
            <a:off x="58891" y="1170213"/>
            <a:ext cx="2974171" cy="1531837"/>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BA931AA3-970B-4597-BD09-E12D6312344A}"/>
              </a:ext>
            </a:extLst>
          </p:cNvPr>
          <p:cNvSpPr/>
          <p:nvPr/>
        </p:nvSpPr>
        <p:spPr>
          <a:xfrm>
            <a:off x="0" y="0"/>
            <a:ext cx="12192000" cy="1122163"/>
          </a:xfrm>
          <a:prstGeom prst="rect">
            <a:avLst/>
          </a:prstGeom>
          <a:gradFill flip="none" rotWithShape="1">
            <a:gsLst>
              <a:gs pos="0">
                <a:schemeClr val="accent1">
                  <a:lumMod val="89000"/>
                </a:schemeClr>
              </a:gs>
              <a:gs pos="23000">
                <a:schemeClr val="accent1">
                  <a:lumMod val="89000"/>
                </a:schemeClr>
              </a:gs>
              <a:gs pos="53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26FC8371-154E-40D7-B879-9B49198B0D77}"/>
              </a:ext>
            </a:extLst>
          </p:cNvPr>
          <p:cNvSpPr/>
          <p:nvPr/>
        </p:nvSpPr>
        <p:spPr>
          <a:xfrm>
            <a:off x="0" y="6616139"/>
            <a:ext cx="12192000" cy="24186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A7E009F-033E-489B-BE68-2FD943E7C2F0}"/>
              </a:ext>
            </a:extLst>
          </p:cNvPr>
          <p:cNvPicPr>
            <a:picLocks noChangeAspect="1"/>
          </p:cNvPicPr>
          <p:nvPr/>
        </p:nvPicPr>
        <p:blipFill>
          <a:blip r:embed="rId2"/>
          <a:stretch>
            <a:fillRect/>
          </a:stretch>
        </p:blipFill>
        <p:spPr>
          <a:xfrm>
            <a:off x="48847" y="46542"/>
            <a:ext cx="1844068" cy="1036962"/>
          </a:xfrm>
          <a:prstGeom prst="rect">
            <a:avLst/>
          </a:prstGeom>
          <a:blipFill dpi="0" rotWithShape="1">
            <a:blip r:embed="rId3"/>
            <a:srcRect/>
            <a:tile tx="0" ty="0" sx="100000" sy="100000" flip="none" algn="tl"/>
          </a:blipFill>
          <a:ln>
            <a:noFill/>
          </a:ln>
        </p:spPr>
      </p:pic>
      <p:sp>
        <p:nvSpPr>
          <p:cNvPr id="28" name="TextBox 27">
            <a:extLst>
              <a:ext uri="{FF2B5EF4-FFF2-40B4-BE49-F238E27FC236}">
                <a16:creationId xmlns:a16="http://schemas.microsoft.com/office/drawing/2014/main" id="{008B640E-F2A1-454D-BBC7-0431180D3D62}"/>
              </a:ext>
            </a:extLst>
          </p:cNvPr>
          <p:cNvSpPr txBox="1"/>
          <p:nvPr/>
        </p:nvSpPr>
        <p:spPr>
          <a:xfrm>
            <a:off x="16857" y="1130178"/>
            <a:ext cx="3075720" cy="1600438"/>
          </a:xfrm>
          <a:prstGeom prst="rect">
            <a:avLst/>
          </a:prstGeom>
          <a:noFill/>
        </p:spPr>
        <p:txBody>
          <a:bodyPr wrap="square" rtlCol="0">
            <a:spAutoFit/>
          </a:bodyPr>
          <a:lstStyle/>
          <a:p>
            <a:r>
              <a:rPr lang="en-US" sz="700" dirty="0"/>
              <a:t>Cross-curricular learning has become a vitally important part of the Welsh education system. Plowden’s (1967) progressive education introduced cross-curricular approaches for underpinning learning (Sugrue, 2010). Recently introduced into curriculum for Wales 2022 (Welsh Government, 2019) based on the vision of Professor Graham Donaldson, cross-curricular learning is an integration of multiple subjects into the same lesson where the learner will acquire transferable and meaningful skills relevant to their everyday lives (Donaldson, 2015). The new curriculum for Wales 2022 will replace the three curriculum responsibilities of Literacy and Numeracy Framework(LNF) and the Digital competency Framework(DCF). Barnes (2015) presents models of cross-curricular learning. Two of these models will be introduced in </a:t>
            </a:r>
            <a:r>
              <a:rPr lang="en-US" sz="700"/>
              <a:t>this poster, </a:t>
            </a:r>
            <a:r>
              <a:rPr lang="en-US" sz="700" dirty="0"/>
              <a:t>Single-transferable subject learning across the curriculum, and the Opportunistic model of learning. An explanation of how these can be implemented into a KS2 classroom will be given. </a:t>
            </a:r>
          </a:p>
        </p:txBody>
      </p:sp>
      <p:sp>
        <p:nvSpPr>
          <p:cNvPr id="1025" name="TextBox 1024">
            <a:extLst>
              <a:ext uri="{FF2B5EF4-FFF2-40B4-BE49-F238E27FC236}">
                <a16:creationId xmlns:a16="http://schemas.microsoft.com/office/drawing/2014/main" id="{FC873AB1-31E7-4C2E-81E2-7D890A8ADC38}"/>
              </a:ext>
            </a:extLst>
          </p:cNvPr>
          <p:cNvSpPr txBox="1"/>
          <p:nvPr/>
        </p:nvSpPr>
        <p:spPr>
          <a:xfrm>
            <a:off x="52007" y="3681606"/>
            <a:ext cx="2974173" cy="615553"/>
          </a:xfrm>
          <a:prstGeom prst="rect">
            <a:avLst/>
          </a:prstGeom>
          <a:noFill/>
        </p:spPr>
        <p:txBody>
          <a:bodyPr wrap="square" rtlCol="0">
            <a:spAutoFit/>
          </a:bodyPr>
          <a:lstStyle/>
          <a:p>
            <a:r>
              <a:rPr lang="en-US" sz="800" dirty="0">
                <a:solidFill>
                  <a:schemeClr val="bg1"/>
                </a:solidFill>
              </a:rPr>
              <a:t>The chosen theme for using these models will be rivers. This theme would be engaging and appropriate to a KS2 setting. </a:t>
            </a:r>
          </a:p>
          <a:p>
            <a:endParaRPr lang="en-GB" dirty="0"/>
          </a:p>
        </p:txBody>
      </p:sp>
      <p:pic>
        <p:nvPicPr>
          <p:cNvPr id="36" name="Picture 35">
            <a:extLst>
              <a:ext uri="{FF2B5EF4-FFF2-40B4-BE49-F238E27FC236}">
                <a16:creationId xmlns:a16="http://schemas.microsoft.com/office/drawing/2014/main" id="{EE3F41C1-04DF-422D-A4EE-91716239FDF9}"/>
              </a:ext>
            </a:extLst>
          </p:cNvPr>
          <p:cNvPicPr/>
          <p:nvPr/>
        </p:nvPicPr>
        <p:blipFill>
          <a:blip r:embed="rId4"/>
          <a:stretch>
            <a:fillRect/>
          </a:stretch>
        </p:blipFill>
        <p:spPr>
          <a:xfrm>
            <a:off x="175489" y="4009271"/>
            <a:ext cx="2758455" cy="1838265"/>
          </a:xfrm>
          <a:prstGeom prst="rect">
            <a:avLst/>
          </a:prstGeom>
        </p:spPr>
      </p:pic>
      <p:sp>
        <p:nvSpPr>
          <p:cNvPr id="1027" name="TextBox 1026">
            <a:extLst>
              <a:ext uri="{FF2B5EF4-FFF2-40B4-BE49-F238E27FC236}">
                <a16:creationId xmlns:a16="http://schemas.microsoft.com/office/drawing/2014/main" id="{3813D0FD-BF3F-4AE5-B7E4-1294D3B601B0}"/>
              </a:ext>
            </a:extLst>
          </p:cNvPr>
          <p:cNvSpPr txBox="1"/>
          <p:nvPr/>
        </p:nvSpPr>
        <p:spPr>
          <a:xfrm>
            <a:off x="118405" y="5791604"/>
            <a:ext cx="2974172" cy="846386"/>
          </a:xfrm>
          <a:prstGeom prst="rect">
            <a:avLst/>
          </a:prstGeom>
          <a:noFill/>
        </p:spPr>
        <p:txBody>
          <a:bodyPr wrap="square" rtlCol="0">
            <a:spAutoFit/>
          </a:bodyPr>
          <a:lstStyle/>
          <a:p>
            <a:r>
              <a:rPr lang="en-GB" sz="700" dirty="0"/>
              <a:t>A model of cross-curricular learning is a single transferable subject approach. This approach would try to involve one subject throughout the curriculum. This aims to improve the learning and development in one subject. The rationale for choosing  this model is that it is currently the most accessible and easily applied to any subject. English is automatically cross-curricular due to a speaking listening and writing requirement in all subjects (Barnes 2015)</a:t>
            </a:r>
          </a:p>
        </p:txBody>
      </p:sp>
      <p:pic>
        <p:nvPicPr>
          <p:cNvPr id="1029" name="Picture 1028">
            <a:extLst>
              <a:ext uri="{FF2B5EF4-FFF2-40B4-BE49-F238E27FC236}">
                <a16:creationId xmlns:a16="http://schemas.microsoft.com/office/drawing/2014/main" id="{9EB23099-CF80-4805-A8EF-5ACC14BB408B}"/>
              </a:ext>
            </a:extLst>
          </p:cNvPr>
          <p:cNvPicPr>
            <a:picLocks noChangeAspect="1"/>
          </p:cNvPicPr>
          <p:nvPr/>
        </p:nvPicPr>
        <p:blipFill>
          <a:blip r:embed="rId5"/>
          <a:stretch>
            <a:fillRect/>
          </a:stretch>
        </p:blipFill>
        <p:spPr>
          <a:xfrm>
            <a:off x="3190385" y="1181291"/>
            <a:ext cx="2758455" cy="195173"/>
          </a:xfrm>
          <a:prstGeom prst="rect">
            <a:avLst/>
          </a:prstGeom>
        </p:spPr>
      </p:pic>
      <p:pic>
        <p:nvPicPr>
          <p:cNvPr id="1030" name="Picture 1029">
            <a:extLst>
              <a:ext uri="{FF2B5EF4-FFF2-40B4-BE49-F238E27FC236}">
                <a16:creationId xmlns:a16="http://schemas.microsoft.com/office/drawing/2014/main" id="{1033120B-599B-42F1-808A-6F978EE5A1FF}"/>
              </a:ext>
            </a:extLst>
          </p:cNvPr>
          <p:cNvPicPr>
            <a:picLocks noChangeAspect="1"/>
          </p:cNvPicPr>
          <p:nvPr/>
        </p:nvPicPr>
        <p:blipFill>
          <a:blip r:embed="rId5"/>
          <a:stretch>
            <a:fillRect/>
          </a:stretch>
        </p:blipFill>
        <p:spPr>
          <a:xfrm>
            <a:off x="6243161" y="1178088"/>
            <a:ext cx="2758455" cy="195173"/>
          </a:xfrm>
          <a:prstGeom prst="rect">
            <a:avLst/>
          </a:prstGeom>
        </p:spPr>
      </p:pic>
      <p:pic>
        <p:nvPicPr>
          <p:cNvPr id="1031" name="Picture 1030">
            <a:extLst>
              <a:ext uri="{FF2B5EF4-FFF2-40B4-BE49-F238E27FC236}">
                <a16:creationId xmlns:a16="http://schemas.microsoft.com/office/drawing/2014/main" id="{7839BB6A-D728-43F9-88C5-61D3C1F7914E}"/>
              </a:ext>
            </a:extLst>
          </p:cNvPr>
          <p:cNvPicPr>
            <a:picLocks noChangeAspect="1"/>
          </p:cNvPicPr>
          <p:nvPr/>
        </p:nvPicPr>
        <p:blipFill>
          <a:blip r:embed="rId5"/>
          <a:stretch>
            <a:fillRect/>
          </a:stretch>
        </p:blipFill>
        <p:spPr>
          <a:xfrm>
            <a:off x="9285887" y="1187850"/>
            <a:ext cx="2758455" cy="195173"/>
          </a:xfrm>
          <a:prstGeom prst="rect">
            <a:avLst/>
          </a:prstGeom>
        </p:spPr>
      </p:pic>
      <p:sp>
        <p:nvSpPr>
          <p:cNvPr id="1035" name="TextBox 1034">
            <a:extLst>
              <a:ext uri="{FF2B5EF4-FFF2-40B4-BE49-F238E27FC236}">
                <a16:creationId xmlns:a16="http://schemas.microsoft.com/office/drawing/2014/main" id="{BEB84AA2-7EC6-4668-A4EB-5F481674B24B}"/>
              </a:ext>
            </a:extLst>
          </p:cNvPr>
          <p:cNvSpPr txBox="1"/>
          <p:nvPr/>
        </p:nvSpPr>
        <p:spPr>
          <a:xfrm>
            <a:off x="3167442" y="1427921"/>
            <a:ext cx="3075720" cy="1061829"/>
          </a:xfrm>
          <a:prstGeom prst="rect">
            <a:avLst/>
          </a:prstGeom>
          <a:noFill/>
        </p:spPr>
        <p:txBody>
          <a:bodyPr wrap="square" rtlCol="0">
            <a:spAutoFit/>
          </a:bodyPr>
          <a:lstStyle/>
          <a:p>
            <a:r>
              <a:rPr lang="en-US" sz="700" b="1" dirty="0"/>
              <a:t>Benefits of this model are that:</a:t>
            </a:r>
          </a:p>
          <a:p>
            <a:pPr marL="171450" indent="-171450">
              <a:buFont typeface="Arial" panose="020B0604020202020204" pitchFamily="34" charset="0"/>
              <a:buChar char="•"/>
            </a:pPr>
            <a:r>
              <a:rPr lang="en-US" sz="700" dirty="0"/>
              <a:t>All learning is centered around one subject and can be used to upskill.</a:t>
            </a:r>
          </a:p>
          <a:p>
            <a:pPr marL="171450" indent="-171450">
              <a:buFont typeface="Arial" panose="020B0604020202020204" pitchFamily="34" charset="0"/>
              <a:buChar char="•"/>
            </a:pPr>
            <a:r>
              <a:rPr lang="en-US" sz="700" dirty="0"/>
              <a:t>Can allow for new perspectives in different subjects and new ideas and learning.</a:t>
            </a:r>
          </a:p>
          <a:p>
            <a:pPr marL="171450" indent="-171450">
              <a:buFont typeface="Arial" panose="020B0604020202020204" pitchFamily="34" charset="0"/>
              <a:buChar char="•"/>
            </a:pPr>
            <a:r>
              <a:rPr lang="en-US" sz="700" dirty="0"/>
              <a:t>Uncomplicated for teachers to implement.</a:t>
            </a:r>
          </a:p>
          <a:p>
            <a:endParaRPr lang="en-US" sz="700" b="1" dirty="0"/>
          </a:p>
          <a:p>
            <a:r>
              <a:rPr lang="en-US" sz="700" b="1" dirty="0"/>
              <a:t>Limitations of this model are that:</a:t>
            </a:r>
          </a:p>
          <a:p>
            <a:pPr marL="171450" indent="-171450">
              <a:buFont typeface="Arial" panose="020B0604020202020204" pitchFamily="34" charset="0"/>
              <a:buChar char="•"/>
            </a:pPr>
            <a:r>
              <a:rPr lang="en-US" sz="700" dirty="0"/>
              <a:t>There is no motivating experience , therefore  could be less engaging.</a:t>
            </a:r>
          </a:p>
          <a:p>
            <a:pPr marL="171450" indent="-171450">
              <a:buFont typeface="Arial" panose="020B0604020202020204" pitchFamily="34" charset="0"/>
              <a:buChar char="•"/>
            </a:pPr>
            <a:r>
              <a:rPr lang="en-US" sz="700" dirty="0"/>
              <a:t>Could limit the development in other subjects involved.</a:t>
            </a:r>
          </a:p>
        </p:txBody>
      </p:sp>
      <p:sp>
        <p:nvSpPr>
          <p:cNvPr id="1036" name="TextBox 1035">
            <a:extLst>
              <a:ext uri="{FF2B5EF4-FFF2-40B4-BE49-F238E27FC236}">
                <a16:creationId xmlns:a16="http://schemas.microsoft.com/office/drawing/2014/main" id="{C5D935A6-ED8C-457D-9410-6C35D45DEF2D}"/>
              </a:ext>
            </a:extLst>
          </p:cNvPr>
          <p:cNvSpPr txBox="1"/>
          <p:nvPr/>
        </p:nvSpPr>
        <p:spPr>
          <a:xfrm>
            <a:off x="3194840" y="2482420"/>
            <a:ext cx="2667000" cy="1600438"/>
          </a:xfrm>
          <a:prstGeom prst="rect">
            <a:avLst/>
          </a:prstGeom>
          <a:noFill/>
        </p:spPr>
        <p:txBody>
          <a:bodyPr wrap="square" rtlCol="0">
            <a:spAutoFit/>
          </a:bodyPr>
          <a:lstStyle/>
          <a:p>
            <a:r>
              <a:rPr lang="en-US" sz="700" dirty="0"/>
              <a:t>The subject looking to be transferred through all learning would be geography and humanities. </a:t>
            </a:r>
          </a:p>
          <a:p>
            <a:r>
              <a:rPr lang="en-US" sz="700" dirty="0"/>
              <a:t>The children would be able to develop skills in:</a:t>
            </a:r>
          </a:p>
          <a:p>
            <a:pPr marL="171450" indent="-171450">
              <a:buFont typeface="Arial" panose="020B0604020202020204" pitchFamily="34" charset="0"/>
              <a:buChar char="•"/>
            </a:pPr>
            <a:r>
              <a:rPr lang="en-US" sz="700" dirty="0"/>
              <a:t>Literacy- Where the children would be able to write a report or description of the river and the surrounding environment.</a:t>
            </a:r>
          </a:p>
          <a:p>
            <a:pPr marL="171450" indent="-171450">
              <a:buFont typeface="Arial" panose="020B0604020202020204" pitchFamily="34" charset="0"/>
              <a:buChar char="•"/>
            </a:pPr>
            <a:r>
              <a:rPr lang="en-US" sz="700" dirty="0"/>
              <a:t>Numeracy- Where the children could work on temperatures and measurements (Welsh Government, 2013). </a:t>
            </a:r>
          </a:p>
          <a:p>
            <a:pPr marL="171450" indent="-171450">
              <a:buFont typeface="Arial" panose="020B0604020202020204" pitchFamily="34" charset="0"/>
              <a:buChar char="•"/>
            </a:pPr>
            <a:r>
              <a:rPr lang="en-US" sz="700" dirty="0"/>
              <a:t>Digital Competence- Data and results could be transferred into graphs and research could be done on rivers in general (Welsh Government, 2018).</a:t>
            </a:r>
          </a:p>
          <a:p>
            <a:pPr marL="171450" indent="-171450">
              <a:buFont typeface="Arial" panose="020B0604020202020204" pitchFamily="34" charset="0"/>
              <a:buChar char="•"/>
            </a:pPr>
            <a:r>
              <a:rPr lang="en-US" sz="700" dirty="0"/>
              <a:t>Art- The children could also draw their idea of a river using creatively their knowledge of rivers.</a:t>
            </a:r>
          </a:p>
          <a:p>
            <a:r>
              <a:rPr lang="en-US" sz="700" dirty="0"/>
              <a:t>This would be done over a 2 days where learning and engagement would take part in each area. </a:t>
            </a:r>
          </a:p>
        </p:txBody>
      </p:sp>
      <p:sp>
        <p:nvSpPr>
          <p:cNvPr id="1037" name="TextBox 1036">
            <a:extLst>
              <a:ext uri="{FF2B5EF4-FFF2-40B4-BE49-F238E27FC236}">
                <a16:creationId xmlns:a16="http://schemas.microsoft.com/office/drawing/2014/main" id="{2C30161D-E4D2-4548-AAB8-6E2E4C56A9FA}"/>
              </a:ext>
            </a:extLst>
          </p:cNvPr>
          <p:cNvSpPr txBox="1"/>
          <p:nvPr/>
        </p:nvSpPr>
        <p:spPr>
          <a:xfrm>
            <a:off x="6216316" y="1433644"/>
            <a:ext cx="2864431" cy="1169551"/>
          </a:xfrm>
          <a:prstGeom prst="rect">
            <a:avLst/>
          </a:prstGeom>
          <a:noFill/>
        </p:spPr>
        <p:txBody>
          <a:bodyPr wrap="square" rtlCol="0">
            <a:spAutoFit/>
          </a:bodyPr>
          <a:lstStyle/>
          <a:p>
            <a:r>
              <a:rPr lang="en-US" sz="700" dirty="0"/>
              <a:t>The second model of cross-curricular learning is an opportunistic approach.  This approach allows children to dictate their learning and what they would like to learn feeding their natural curiosity. This way of learning can also be called ‘child lead learning’ by allowing the children the freedom of their own learning it promotes creativity and helps children to express their interests and enhance their development.  The rational for using this model is that I think it could be the most effective and enjoyable way of teaching and learning. Allowing the children to lead their own learning making it more meaningful and aiding their development (Barnes, 2012; Barnes, 2015). </a:t>
            </a:r>
          </a:p>
        </p:txBody>
      </p:sp>
      <p:grpSp>
        <p:nvGrpSpPr>
          <p:cNvPr id="1041" name="Group 1040">
            <a:extLst>
              <a:ext uri="{FF2B5EF4-FFF2-40B4-BE49-F238E27FC236}">
                <a16:creationId xmlns:a16="http://schemas.microsoft.com/office/drawing/2014/main" id="{45DAA692-A1F0-49BA-B774-F3CC46178AB2}"/>
              </a:ext>
            </a:extLst>
          </p:cNvPr>
          <p:cNvGrpSpPr/>
          <p:nvPr/>
        </p:nvGrpSpPr>
        <p:grpSpPr>
          <a:xfrm>
            <a:off x="6311253" y="2553158"/>
            <a:ext cx="2758455" cy="1773212"/>
            <a:chOff x="6331704" y="3141688"/>
            <a:chExt cx="2738468" cy="2017691"/>
          </a:xfrm>
        </p:grpSpPr>
        <p:pic>
          <p:nvPicPr>
            <p:cNvPr id="1038" name="Picture 1037">
              <a:extLst>
                <a:ext uri="{FF2B5EF4-FFF2-40B4-BE49-F238E27FC236}">
                  <a16:creationId xmlns:a16="http://schemas.microsoft.com/office/drawing/2014/main" id="{CDC87DFC-9068-41AB-B305-FA15B68241AC}"/>
                </a:ext>
              </a:extLst>
            </p:cNvPr>
            <p:cNvPicPr>
              <a:picLocks noChangeAspect="1"/>
            </p:cNvPicPr>
            <p:nvPr/>
          </p:nvPicPr>
          <p:blipFill rotWithShape="1">
            <a:blip r:embed="rId6"/>
            <a:srcRect l="22374" t="-1" b="576"/>
            <a:stretch/>
          </p:blipFill>
          <p:spPr>
            <a:xfrm>
              <a:off x="6331704" y="3141688"/>
              <a:ext cx="2738468" cy="2017691"/>
            </a:xfrm>
            <a:prstGeom prst="rect">
              <a:avLst/>
            </a:prstGeom>
          </p:spPr>
        </p:pic>
        <p:sp>
          <p:nvSpPr>
            <p:cNvPr id="1040" name="Rectangle 1039">
              <a:extLst>
                <a:ext uri="{FF2B5EF4-FFF2-40B4-BE49-F238E27FC236}">
                  <a16:creationId xmlns:a16="http://schemas.microsoft.com/office/drawing/2014/main" id="{F1C255FA-24FD-4B56-B64E-202F4A030BED}"/>
                </a:ext>
              </a:extLst>
            </p:cNvPr>
            <p:cNvSpPr/>
            <p:nvPr/>
          </p:nvSpPr>
          <p:spPr>
            <a:xfrm>
              <a:off x="6433661" y="3188425"/>
              <a:ext cx="1624489" cy="3440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9" name="TextBox 1038">
              <a:extLst>
                <a:ext uri="{FF2B5EF4-FFF2-40B4-BE49-F238E27FC236}">
                  <a16:creationId xmlns:a16="http://schemas.microsoft.com/office/drawing/2014/main" id="{0A71D9DE-76B5-4000-A95E-C96845D87708}"/>
                </a:ext>
              </a:extLst>
            </p:cNvPr>
            <p:cNvSpPr txBox="1"/>
            <p:nvPr/>
          </p:nvSpPr>
          <p:spPr>
            <a:xfrm>
              <a:off x="6342206" y="3163144"/>
              <a:ext cx="1974096" cy="369332"/>
            </a:xfrm>
            <a:prstGeom prst="rect">
              <a:avLst/>
            </a:prstGeom>
            <a:noFill/>
          </p:spPr>
          <p:txBody>
            <a:bodyPr wrap="square" rtlCol="0">
              <a:spAutoFit/>
            </a:bodyPr>
            <a:lstStyle/>
            <a:p>
              <a:r>
                <a:rPr lang="en-GB" dirty="0">
                  <a:solidFill>
                    <a:srgbClr val="C00000"/>
                  </a:solidFill>
                </a:rPr>
                <a:t>Opportunistic CCL</a:t>
              </a:r>
            </a:p>
          </p:txBody>
        </p:sp>
      </p:grpSp>
      <p:sp>
        <p:nvSpPr>
          <p:cNvPr id="1042" name="TextBox 1041">
            <a:extLst>
              <a:ext uri="{FF2B5EF4-FFF2-40B4-BE49-F238E27FC236}">
                <a16:creationId xmlns:a16="http://schemas.microsoft.com/office/drawing/2014/main" id="{DE8FE862-0094-4E4F-8A0C-9030820ED539}"/>
              </a:ext>
            </a:extLst>
          </p:cNvPr>
          <p:cNvSpPr txBox="1"/>
          <p:nvPr/>
        </p:nvSpPr>
        <p:spPr>
          <a:xfrm>
            <a:off x="6300214" y="4315188"/>
            <a:ext cx="2985673" cy="1169551"/>
          </a:xfrm>
          <a:prstGeom prst="rect">
            <a:avLst/>
          </a:prstGeom>
          <a:noFill/>
        </p:spPr>
        <p:txBody>
          <a:bodyPr wrap="square" rtlCol="0">
            <a:spAutoFit/>
          </a:bodyPr>
          <a:lstStyle/>
          <a:p>
            <a:r>
              <a:rPr lang="en-US" sz="700" b="1" dirty="0"/>
              <a:t>The benefits of this model are that:</a:t>
            </a:r>
          </a:p>
          <a:p>
            <a:pPr marL="171450" indent="-171450">
              <a:buFont typeface="Arial" panose="020B0604020202020204" pitchFamily="34" charset="0"/>
              <a:buChar char="•"/>
            </a:pPr>
            <a:r>
              <a:rPr lang="en-US" sz="700" dirty="0"/>
              <a:t>It allows children to express themselves. </a:t>
            </a:r>
          </a:p>
          <a:p>
            <a:pPr marL="171450" indent="-171450">
              <a:buFont typeface="Arial" panose="020B0604020202020204" pitchFamily="34" charset="0"/>
              <a:buChar char="•"/>
            </a:pPr>
            <a:r>
              <a:rPr lang="en-US" sz="700" dirty="0"/>
              <a:t>Enhances creativity.</a:t>
            </a:r>
          </a:p>
          <a:p>
            <a:pPr marL="171450" indent="-171450">
              <a:buFont typeface="Arial" panose="020B0604020202020204" pitchFamily="34" charset="0"/>
              <a:buChar char="•"/>
            </a:pPr>
            <a:r>
              <a:rPr lang="en-US" sz="700" dirty="0"/>
              <a:t>Can motivate children in their learning and make lessons more interesting.</a:t>
            </a:r>
          </a:p>
          <a:p>
            <a:r>
              <a:rPr lang="en-US" sz="700" b="1" dirty="0"/>
              <a:t>Limitations of this model are that:</a:t>
            </a:r>
          </a:p>
          <a:p>
            <a:pPr marL="171450" indent="-171450">
              <a:buFont typeface="Arial" panose="020B0604020202020204" pitchFamily="34" charset="0"/>
              <a:buChar char="•"/>
            </a:pPr>
            <a:r>
              <a:rPr lang="en-US" sz="700" dirty="0"/>
              <a:t>Can be off topic and  may not develop key skills needed in the session.</a:t>
            </a:r>
          </a:p>
          <a:p>
            <a:pPr marL="171450" indent="-171450">
              <a:buFont typeface="Arial" panose="020B0604020202020204" pitchFamily="34" charset="0"/>
              <a:buChar char="•"/>
            </a:pPr>
            <a:r>
              <a:rPr lang="en-US" sz="700" dirty="0"/>
              <a:t>Unstructured and can be difficult for the teacher to plan and manage.</a:t>
            </a:r>
          </a:p>
          <a:p>
            <a:pPr marL="171450" indent="-171450">
              <a:buFont typeface="Arial" panose="020B0604020202020204" pitchFamily="34" charset="0"/>
              <a:buChar char="•"/>
            </a:pPr>
            <a:r>
              <a:rPr lang="en-US" sz="700" dirty="0"/>
              <a:t>Could be difficult to involve every child in the areas. </a:t>
            </a:r>
          </a:p>
          <a:p>
            <a:pPr marL="171450" indent="-171450">
              <a:buFont typeface="Arial" panose="020B0604020202020204" pitchFamily="34" charset="0"/>
              <a:buChar char="•"/>
            </a:pPr>
            <a:r>
              <a:rPr lang="en-US" sz="700" dirty="0"/>
              <a:t>Could be difficult to get resources for the sessions.</a:t>
            </a:r>
          </a:p>
        </p:txBody>
      </p:sp>
      <p:sp>
        <p:nvSpPr>
          <p:cNvPr id="1043" name="TextBox 1042">
            <a:extLst>
              <a:ext uri="{FF2B5EF4-FFF2-40B4-BE49-F238E27FC236}">
                <a16:creationId xmlns:a16="http://schemas.microsoft.com/office/drawing/2014/main" id="{A8265173-0DC8-4A94-ABEE-64A2BB2CE1FC}"/>
              </a:ext>
            </a:extLst>
          </p:cNvPr>
          <p:cNvSpPr txBox="1"/>
          <p:nvPr/>
        </p:nvSpPr>
        <p:spPr>
          <a:xfrm>
            <a:off x="9285887" y="1433270"/>
            <a:ext cx="2758455" cy="2893100"/>
          </a:xfrm>
          <a:prstGeom prst="rect">
            <a:avLst/>
          </a:prstGeom>
          <a:noFill/>
        </p:spPr>
        <p:txBody>
          <a:bodyPr wrap="square" rtlCol="0">
            <a:spAutoFit/>
          </a:bodyPr>
          <a:lstStyle/>
          <a:p>
            <a:r>
              <a:rPr lang="en-US" sz="700" dirty="0"/>
              <a:t>These activities would take place over a week in school. The powerful, personal and meaningful experience (</a:t>
            </a:r>
            <a:r>
              <a:rPr lang="en-US" sz="700" dirty="0" err="1"/>
              <a:t>Estyn</a:t>
            </a:r>
            <a:r>
              <a:rPr lang="en-US" sz="700" dirty="0"/>
              <a:t>, 2017; McGregor, 2007) would be a trip to a river in the local area.  This would give the children the opportunity to get outdoors and away from the classroom environment, into nature with its associated benefits for learning (</a:t>
            </a:r>
            <a:r>
              <a:rPr lang="en-US" sz="700" dirty="0" err="1"/>
              <a:t>Kuo</a:t>
            </a:r>
            <a:r>
              <a:rPr lang="en-US" sz="700" dirty="0"/>
              <a:t>, Barnes &amp; Jordan, 2019; Wells </a:t>
            </a:r>
            <a:r>
              <a:rPr lang="en-US" sz="700" i="1" dirty="0"/>
              <a:t>et al</a:t>
            </a:r>
            <a:r>
              <a:rPr lang="en-US" sz="700" dirty="0"/>
              <a:t>, 2015). On the trip the children would be able to take the opportunity to experiment and make their own judgements and hypothesis (Barnes, 2015). </a:t>
            </a:r>
          </a:p>
          <a:p>
            <a:endParaRPr lang="en-US" sz="700" dirty="0"/>
          </a:p>
          <a:p>
            <a:r>
              <a:rPr lang="en-US" sz="700" dirty="0"/>
              <a:t>On the trip the children will have the opportunity to develop a wide range of skills:</a:t>
            </a:r>
          </a:p>
          <a:p>
            <a:pPr marL="171450" indent="-171450">
              <a:buFont typeface="Arial" panose="020B0604020202020204" pitchFamily="34" charset="0"/>
              <a:buChar char="•"/>
            </a:pPr>
            <a:r>
              <a:rPr lang="en-US" sz="700" dirty="0"/>
              <a:t>Literacy- Oracy and recording of their findings.</a:t>
            </a:r>
          </a:p>
          <a:p>
            <a:pPr marL="171450" indent="-171450">
              <a:buFont typeface="Arial" panose="020B0604020202020204" pitchFamily="34" charset="0"/>
              <a:buChar char="•"/>
            </a:pPr>
            <a:r>
              <a:rPr lang="en-US" sz="700" dirty="0"/>
              <a:t>Numeracy-Temperature, measurements.</a:t>
            </a:r>
          </a:p>
          <a:p>
            <a:pPr marL="171450" indent="-171450">
              <a:buFont typeface="Arial" panose="020B0604020202020204" pitchFamily="34" charset="0"/>
              <a:buChar char="•"/>
            </a:pPr>
            <a:r>
              <a:rPr lang="en-US" sz="700" dirty="0"/>
              <a:t>Geographical and Historical skills.</a:t>
            </a:r>
          </a:p>
          <a:p>
            <a:pPr marL="171450" indent="-171450">
              <a:buFont typeface="Arial" panose="020B0604020202020204" pitchFamily="34" charset="0"/>
              <a:buChar char="•"/>
            </a:pPr>
            <a:r>
              <a:rPr lang="en-US" sz="700" dirty="0"/>
              <a:t>Religious skills.</a:t>
            </a:r>
          </a:p>
          <a:p>
            <a:pPr marL="171450" indent="-171450">
              <a:buFont typeface="Arial" panose="020B0604020202020204" pitchFamily="34" charset="0"/>
              <a:buChar char="•"/>
            </a:pPr>
            <a:r>
              <a:rPr lang="en-US" sz="700" dirty="0"/>
              <a:t>Artistic skills. </a:t>
            </a:r>
          </a:p>
          <a:p>
            <a:pPr marL="171450" indent="-171450">
              <a:buFont typeface="Arial" panose="020B0604020202020204" pitchFamily="34" charset="0"/>
              <a:buChar char="•"/>
            </a:pPr>
            <a:r>
              <a:rPr lang="en-US" sz="700" dirty="0"/>
              <a:t>Scientific skills.</a:t>
            </a:r>
          </a:p>
          <a:p>
            <a:pPr marL="171450" indent="-171450">
              <a:buFont typeface="Arial" panose="020B0604020202020204" pitchFamily="34" charset="0"/>
              <a:buChar char="•"/>
            </a:pPr>
            <a:endParaRPr lang="en-US" sz="700" dirty="0"/>
          </a:p>
          <a:p>
            <a:r>
              <a:rPr lang="en-US" sz="700" dirty="0"/>
              <a:t>In the lessons that follow Digital competence skills can be developed as results and data could be applied when displaying the results found from the trip. </a:t>
            </a:r>
          </a:p>
          <a:p>
            <a:endParaRPr lang="en-US" sz="700" dirty="0"/>
          </a:p>
          <a:p>
            <a:r>
              <a:rPr lang="en-US" sz="700" dirty="0"/>
              <a:t>There would also be the opportunity to further develop these skills with the children leading the learning. The children could also be placed in a carousel where they can experience these different areas, but would only moved on once they have finished. </a:t>
            </a:r>
          </a:p>
        </p:txBody>
      </p:sp>
      <p:sp>
        <p:nvSpPr>
          <p:cNvPr id="1044" name="TextBox 1043">
            <a:extLst>
              <a:ext uri="{FF2B5EF4-FFF2-40B4-BE49-F238E27FC236}">
                <a16:creationId xmlns:a16="http://schemas.microsoft.com/office/drawing/2014/main" id="{EF286EE9-3B34-465D-923C-E4F46DC5E2DF}"/>
              </a:ext>
            </a:extLst>
          </p:cNvPr>
          <p:cNvSpPr txBox="1"/>
          <p:nvPr/>
        </p:nvSpPr>
        <p:spPr>
          <a:xfrm>
            <a:off x="69162" y="6552403"/>
            <a:ext cx="1234243" cy="369332"/>
          </a:xfrm>
          <a:prstGeom prst="rect">
            <a:avLst/>
          </a:prstGeom>
          <a:noFill/>
        </p:spPr>
        <p:txBody>
          <a:bodyPr wrap="square" rtlCol="0">
            <a:spAutoFit/>
          </a:bodyPr>
          <a:lstStyle/>
          <a:p>
            <a:r>
              <a:rPr lang="en-GB" dirty="0">
                <a:solidFill>
                  <a:srgbClr val="FFFF00"/>
                </a:solidFill>
              </a:rPr>
              <a:t>ECAD6012</a:t>
            </a:r>
          </a:p>
        </p:txBody>
      </p:sp>
      <p:sp>
        <p:nvSpPr>
          <p:cNvPr id="1045" name="TextBox 1044">
            <a:extLst>
              <a:ext uri="{FF2B5EF4-FFF2-40B4-BE49-F238E27FC236}">
                <a16:creationId xmlns:a16="http://schemas.microsoft.com/office/drawing/2014/main" id="{C053DAC7-54FF-4B82-BBD8-03E2F8A14041}"/>
              </a:ext>
            </a:extLst>
          </p:cNvPr>
          <p:cNvSpPr txBox="1"/>
          <p:nvPr/>
        </p:nvSpPr>
        <p:spPr>
          <a:xfrm>
            <a:off x="10071100" y="6552403"/>
            <a:ext cx="3524994" cy="369332"/>
          </a:xfrm>
          <a:prstGeom prst="rect">
            <a:avLst/>
          </a:prstGeom>
          <a:noFill/>
        </p:spPr>
        <p:txBody>
          <a:bodyPr wrap="square" rtlCol="0">
            <a:spAutoFit/>
          </a:bodyPr>
          <a:lstStyle/>
          <a:p>
            <a:r>
              <a:rPr lang="en-GB" dirty="0">
                <a:solidFill>
                  <a:srgbClr val="FFFF00"/>
                </a:solidFill>
              </a:rPr>
              <a:t>Sion Collins 1702046</a:t>
            </a:r>
          </a:p>
        </p:txBody>
      </p:sp>
      <p:pic>
        <p:nvPicPr>
          <p:cNvPr id="1048" name="Picture 1047">
            <a:extLst>
              <a:ext uri="{FF2B5EF4-FFF2-40B4-BE49-F238E27FC236}">
                <a16:creationId xmlns:a16="http://schemas.microsoft.com/office/drawing/2014/main" id="{9D9C8DF8-E69F-4CC2-A409-055CB0717F82}"/>
              </a:ext>
            </a:extLst>
          </p:cNvPr>
          <p:cNvPicPr>
            <a:picLocks noChangeAspect="1"/>
          </p:cNvPicPr>
          <p:nvPr/>
        </p:nvPicPr>
        <p:blipFill>
          <a:blip r:embed="rId7"/>
          <a:stretch>
            <a:fillRect/>
          </a:stretch>
        </p:blipFill>
        <p:spPr>
          <a:xfrm>
            <a:off x="4616504" y="4187328"/>
            <a:ext cx="1384310" cy="1037075"/>
          </a:xfrm>
          <a:prstGeom prst="rect">
            <a:avLst/>
          </a:prstGeom>
        </p:spPr>
      </p:pic>
      <p:sp>
        <p:nvSpPr>
          <p:cNvPr id="1049" name="TextBox 1048">
            <a:extLst>
              <a:ext uri="{FF2B5EF4-FFF2-40B4-BE49-F238E27FC236}">
                <a16:creationId xmlns:a16="http://schemas.microsoft.com/office/drawing/2014/main" id="{B18E3F39-329D-42FC-B641-A0F125DFB21A}"/>
              </a:ext>
            </a:extLst>
          </p:cNvPr>
          <p:cNvSpPr txBox="1"/>
          <p:nvPr/>
        </p:nvSpPr>
        <p:spPr>
          <a:xfrm>
            <a:off x="3167442" y="5261491"/>
            <a:ext cx="2748460" cy="1077218"/>
          </a:xfrm>
          <a:prstGeom prst="rect">
            <a:avLst/>
          </a:prstGeom>
          <a:noFill/>
        </p:spPr>
        <p:txBody>
          <a:bodyPr wrap="square" rtlCol="0">
            <a:spAutoFit/>
          </a:bodyPr>
          <a:lstStyle/>
          <a:p>
            <a:r>
              <a:rPr lang="en-US" sz="700" dirty="0"/>
              <a:t>In the curriculum for Wales 2022 there is now a responsibility to improve three subjects that are deemed to be the most important.  These responsibilities are:</a:t>
            </a:r>
          </a:p>
          <a:p>
            <a:pPr marL="171450" indent="-171450">
              <a:buFont typeface="Arial" panose="020B0604020202020204" pitchFamily="34" charset="0"/>
              <a:buChar char="•"/>
            </a:pPr>
            <a:r>
              <a:rPr lang="en-US" sz="900" b="1" dirty="0"/>
              <a:t>Literacy</a:t>
            </a:r>
          </a:p>
          <a:p>
            <a:pPr marL="171450" indent="-171450">
              <a:buFont typeface="Arial" panose="020B0604020202020204" pitchFamily="34" charset="0"/>
              <a:buChar char="•"/>
            </a:pPr>
            <a:r>
              <a:rPr lang="en-US" sz="900" b="1" dirty="0"/>
              <a:t>Numeracy</a:t>
            </a:r>
          </a:p>
          <a:p>
            <a:pPr marL="171450" indent="-171450">
              <a:buFont typeface="Arial" panose="020B0604020202020204" pitchFamily="34" charset="0"/>
              <a:buChar char="•"/>
            </a:pPr>
            <a:r>
              <a:rPr lang="en-US" sz="900" b="1" dirty="0"/>
              <a:t>Digital Competence</a:t>
            </a:r>
          </a:p>
          <a:p>
            <a:endParaRPr lang="en-US" sz="900" b="1" dirty="0"/>
          </a:p>
          <a:p>
            <a:r>
              <a:rPr lang="en-US" sz="700" dirty="0"/>
              <a:t>(Welsh Government, 2019)</a:t>
            </a:r>
          </a:p>
        </p:txBody>
      </p:sp>
      <p:pic>
        <p:nvPicPr>
          <p:cNvPr id="1050" name="Picture 1049">
            <a:extLst>
              <a:ext uri="{FF2B5EF4-FFF2-40B4-BE49-F238E27FC236}">
                <a16:creationId xmlns:a16="http://schemas.microsoft.com/office/drawing/2014/main" id="{3297E426-9EE9-4814-BBC3-AA7BA86468F3}"/>
              </a:ext>
            </a:extLst>
          </p:cNvPr>
          <p:cNvPicPr>
            <a:picLocks noChangeAspect="1"/>
          </p:cNvPicPr>
          <p:nvPr/>
        </p:nvPicPr>
        <p:blipFill>
          <a:blip r:embed="rId8"/>
          <a:stretch>
            <a:fillRect/>
          </a:stretch>
        </p:blipFill>
        <p:spPr>
          <a:xfrm>
            <a:off x="3213717" y="4097780"/>
            <a:ext cx="1287365" cy="1131496"/>
          </a:xfrm>
          <a:prstGeom prst="rect">
            <a:avLst/>
          </a:prstGeom>
        </p:spPr>
      </p:pic>
      <p:pic>
        <p:nvPicPr>
          <p:cNvPr id="1054" name="Picture 12" descr="Image result for welsh gov logo">
            <a:extLst>
              <a:ext uri="{FF2B5EF4-FFF2-40B4-BE49-F238E27FC236}">
                <a16:creationId xmlns:a16="http://schemas.microsoft.com/office/drawing/2014/main" id="{1E60AAAC-C43D-4CCC-995B-CD3C9EC9B2A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96600" y="5596415"/>
            <a:ext cx="1299400" cy="862302"/>
          </a:xfrm>
          <a:prstGeom prst="rect">
            <a:avLst/>
          </a:prstGeom>
          <a:noFill/>
          <a:extLst>
            <a:ext uri="{909E8E84-426E-40DD-AFC4-6F175D3DCCD1}">
              <a14:hiddenFill xmlns:a14="http://schemas.microsoft.com/office/drawing/2010/main">
                <a:solidFill>
                  <a:srgbClr val="FFFFFF"/>
                </a:solidFill>
              </a14:hiddenFill>
            </a:ext>
          </a:extLst>
        </p:spPr>
      </p:pic>
      <p:pic>
        <p:nvPicPr>
          <p:cNvPr id="1055" name="Picture 14" descr="child taking part in outdoor learning activity resource">
            <a:extLst>
              <a:ext uri="{FF2B5EF4-FFF2-40B4-BE49-F238E27FC236}">
                <a16:creationId xmlns:a16="http://schemas.microsoft.com/office/drawing/2014/main" id="{B27DF6D7-A672-45CC-8862-2F43B6F339F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00211" y="46542"/>
            <a:ext cx="1842942" cy="1036962"/>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1">
            <a:extLst>
              <a:ext uri="{FF2B5EF4-FFF2-40B4-BE49-F238E27FC236}">
                <a16:creationId xmlns:a16="http://schemas.microsoft.com/office/drawing/2014/main" id="{576CA960-1FAF-4157-B3A2-AB8F860356DA}"/>
              </a:ext>
            </a:extLst>
          </p:cNvPr>
          <p:cNvSpPr/>
          <p:nvPr/>
        </p:nvSpPr>
        <p:spPr>
          <a:xfrm>
            <a:off x="2405881" y="20399"/>
            <a:ext cx="7429085" cy="584775"/>
          </a:xfrm>
          <a:prstGeom prst="rect">
            <a:avLst/>
          </a:prstGeom>
          <a:noFill/>
          <a:effectLst>
            <a:outerShdw blurRad="50800" dist="38100" dir="10800000" algn="r"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latin typeface="Arial Black" panose="020B0A04020102020204" pitchFamily="34" charset="0"/>
              </a:rPr>
              <a:t>Cross-curricular learning at KS2</a:t>
            </a:r>
            <a:endParaRPr lang="en-GB" sz="3200" b="1" cap="none" spc="0" dirty="0">
              <a:ln/>
              <a:solidFill>
                <a:schemeClr val="accent4"/>
              </a:solidFill>
              <a:effectLst/>
            </a:endParaRPr>
          </a:p>
        </p:txBody>
      </p:sp>
      <p:sp>
        <p:nvSpPr>
          <p:cNvPr id="3" name="TextBox 2">
            <a:extLst>
              <a:ext uri="{FF2B5EF4-FFF2-40B4-BE49-F238E27FC236}">
                <a16:creationId xmlns:a16="http://schemas.microsoft.com/office/drawing/2014/main" id="{CF5A54EB-EC31-4449-A2B6-7540014CED49}"/>
              </a:ext>
            </a:extLst>
          </p:cNvPr>
          <p:cNvSpPr txBox="1"/>
          <p:nvPr/>
        </p:nvSpPr>
        <p:spPr>
          <a:xfrm>
            <a:off x="9285887" y="4240148"/>
            <a:ext cx="2758455" cy="2354491"/>
          </a:xfrm>
          <a:prstGeom prst="rect">
            <a:avLst/>
          </a:prstGeom>
          <a:noFill/>
        </p:spPr>
        <p:txBody>
          <a:bodyPr wrap="square" rtlCol="0">
            <a:spAutoFit/>
          </a:bodyPr>
          <a:lstStyle/>
          <a:p>
            <a:r>
              <a:rPr lang="en-US" sz="700" dirty="0"/>
              <a:t>From the two models I think the opportunistic model is the more effective of models. The child initiated approach would allow for children to make decisions on their own learning, which could motivate them and grasp their interests in certain subjects which in turn would help them to develop and progress in a wide range of skills. </a:t>
            </a:r>
          </a:p>
          <a:p>
            <a:endParaRPr lang="en-US" sz="700" dirty="0"/>
          </a:p>
          <a:p>
            <a:r>
              <a:rPr lang="en-US" sz="700" dirty="0"/>
              <a:t>Both of these models provide opportunities for forming strong learning foundations in children that can last a lifetime (Tickell, 2011; Devine, David &amp; </a:t>
            </a:r>
            <a:r>
              <a:rPr lang="en-US" sz="700" dirty="0" err="1"/>
              <a:t>Menter</a:t>
            </a:r>
            <a:r>
              <a:rPr lang="en-US" sz="700" dirty="0"/>
              <a:t>, 2010).</a:t>
            </a:r>
          </a:p>
          <a:p>
            <a:endParaRPr lang="en-US" sz="700" dirty="0"/>
          </a:p>
          <a:p>
            <a:r>
              <a:rPr lang="en-US" sz="700" dirty="0"/>
              <a:t>Only two models have been discussed here and clear differences in approach and implementation are apparent. A progressive education system should utilize all the tools provided to enhance and secure the learning of all learners in a school environment. The single transferable model makes cross curricular approaches understandable and accessible, but in my opinion lacks the depth of the opportunistic model, which offers child led learning through provision of meaningful experience. This approach can provide new opportunities, introducing a new ideology of progressiveness throughout the education system, putting a important emphasis on creativity, not only from learners but also from the teachers (Ashley, 2010).</a:t>
            </a:r>
          </a:p>
        </p:txBody>
      </p:sp>
      <p:sp>
        <p:nvSpPr>
          <p:cNvPr id="6" name="TextBox 5">
            <a:extLst>
              <a:ext uri="{FF2B5EF4-FFF2-40B4-BE49-F238E27FC236}">
                <a16:creationId xmlns:a16="http://schemas.microsoft.com/office/drawing/2014/main" id="{68A692DB-1D36-554A-9E71-F93B0ABAB9E9}"/>
              </a:ext>
            </a:extLst>
          </p:cNvPr>
          <p:cNvSpPr txBox="1"/>
          <p:nvPr/>
        </p:nvSpPr>
        <p:spPr>
          <a:xfrm>
            <a:off x="237822" y="2676436"/>
            <a:ext cx="2602542" cy="1061829"/>
          </a:xfrm>
          <a:prstGeom prst="rect">
            <a:avLst/>
          </a:prstGeom>
          <a:noFill/>
        </p:spPr>
        <p:txBody>
          <a:bodyPr wrap="square" rtlCol="0">
            <a:spAutoFit/>
          </a:bodyPr>
          <a:lstStyle/>
          <a:p>
            <a:r>
              <a:rPr lang="en-US" sz="700" dirty="0"/>
              <a:t>Cross-curricular pedagogies could have an effect on the introduction of the three curriculum responsibilities.  These three responsibilities could effect creativity development due to restrictions in some lessons, which also links into the barriers that this could present in learning. It could effect the motivation of some children as they would need to develop skills they find challenging. Hopefully it would have a positive effect on social learning as children would be encouraged to work with others and develop their oracy skills (Barnes, 2012). </a:t>
            </a:r>
          </a:p>
        </p:txBody>
      </p:sp>
      <p:sp>
        <p:nvSpPr>
          <p:cNvPr id="8" name="TextBox 7">
            <a:extLst>
              <a:ext uri="{FF2B5EF4-FFF2-40B4-BE49-F238E27FC236}">
                <a16:creationId xmlns:a16="http://schemas.microsoft.com/office/drawing/2014/main" id="{58A1978B-0B66-4DD6-B9AF-C3595E0F37FD}"/>
              </a:ext>
            </a:extLst>
          </p:cNvPr>
          <p:cNvSpPr txBox="1"/>
          <p:nvPr/>
        </p:nvSpPr>
        <p:spPr>
          <a:xfrm>
            <a:off x="3738361" y="500600"/>
            <a:ext cx="5009600" cy="523220"/>
          </a:xfrm>
          <a:prstGeom prst="rect">
            <a:avLst/>
          </a:prstGeom>
          <a:noFill/>
        </p:spPr>
        <p:txBody>
          <a:bodyPr wrap="square" rtlCol="0">
            <a:spAutoFit/>
          </a:bodyPr>
          <a:lstStyle/>
          <a:p>
            <a:r>
              <a:rPr lang="en-GB" sz="1400" dirty="0">
                <a:solidFill>
                  <a:srgbClr val="FFC000"/>
                </a:solidFill>
              </a:rPr>
              <a:t>‘Schools with consistently high standards in literacy and numeracy often use a cross-curricular, topic based approach.’ (Estyn, 2017)</a:t>
            </a:r>
          </a:p>
        </p:txBody>
      </p:sp>
      <p:sp>
        <p:nvSpPr>
          <p:cNvPr id="2" name="TextBox 1">
            <a:extLst>
              <a:ext uri="{FF2B5EF4-FFF2-40B4-BE49-F238E27FC236}">
                <a16:creationId xmlns:a16="http://schemas.microsoft.com/office/drawing/2014/main" id="{1688D156-F7D7-45A0-8841-5CADEA19560F}"/>
              </a:ext>
            </a:extLst>
          </p:cNvPr>
          <p:cNvSpPr txBox="1"/>
          <p:nvPr/>
        </p:nvSpPr>
        <p:spPr>
          <a:xfrm>
            <a:off x="1995734" y="5647014"/>
            <a:ext cx="2095201" cy="215444"/>
          </a:xfrm>
          <a:prstGeom prst="rect">
            <a:avLst/>
          </a:prstGeom>
          <a:noFill/>
        </p:spPr>
        <p:txBody>
          <a:bodyPr wrap="square" rtlCol="0">
            <a:spAutoFit/>
          </a:bodyPr>
          <a:lstStyle/>
          <a:p>
            <a:r>
              <a:rPr lang="en-GB" sz="800" dirty="0"/>
              <a:t>(After Barnes, 2015)</a:t>
            </a:r>
          </a:p>
        </p:txBody>
      </p:sp>
      <p:sp>
        <p:nvSpPr>
          <p:cNvPr id="9" name="Rounded Rectangle 8">
            <a:extLst>
              <a:ext uri="{FF2B5EF4-FFF2-40B4-BE49-F238E27FC236}">
                <a16:creationId xmlns:a16="http://schemas.microsoft.com/office/drawing/2014/main" id="{2661B52E-095F-BA4C-BEC2-25476A0706D7}"/>
              </a:ext>
            </a:extLst>
          </p:cNvPr>
          <p:cNvSpPr/>
          <p:nvPr/>
        </p:nvSpPr>
        <p:spPr>
          <a:xfrm>
            <a:off x="6310414" y="5549571"/>
            <a:ext cx="2816840" cy="10450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FA4FF43-5DAD-A147-B332-675359A83891}"/>
              </a:ext>
            </a:extLst>
          </p:cNvPr>
          <p:cNvSpPr txBox="1"/>
          <p:nvPr/>
        </p:nvSpPr>
        <p:spPr>
          <a:xfrm>
            <a:off x="6321833" y="5514374"/>
            <a:ext cx="2811906" cy="1169551"/>
          </a:xfrm>
          <a:prstGeom prst="rect">
            <a:avLst/>
          </a:prstGeom>
          <a:noFill/>
        </p:spPr>
        <p:txBody>
          <a:bodyPr wrap="square" rtlCol="0">
            <a:spAutoFit/>
          </a:bodyPr>
          <a:lstStyle/>
          <a:p>
            <a:r>
              <a:rPr lang="en-US" sz="1000" dirty="0">
                <a:solidFill>
                  <a:schemeClr val="bg1"/>
                </a:solidFill>
              </a:rPr>
              <a:t>Case Study- </a:t>
            </a:r>
            <a:r>
              <a:rPr lang="en-US" sz="1000" dirty="0" err="1">
                <a:solidFill>
                  <a:schemeClr val="bg1"/>
                </a:solidFill>
              </a:rPr>
              <a:t>Ynystawe</a:t>
            </a:r>
            <a:r>
              <a:rPr lang="en-US" sz="1000" dirty="0">
                <a:solidFill>
                  <a:schemeClr val="bg1"/>
                </a:solidFill>
              </a:rPr>
              <a:t> Primary School</a:t>
            </a:r>
          </a:p>
          <a:p>
            <a:r>
              <a:rPr lang="en-US" sz="1000" dirty="0">
                <a:solidFill>
                  <a:schemeClr val="bg1"/>
                </a:solidFill>
              </a:rPr>
              <a:t>An example of a unique primary school that demonstrates cross-curricular learning is </a:t>
            </a:r>
            <a:r>
              <a:rPr lang="en-US" sz="1000" dirty="0" err="1">
                <a:solidFill>
                  <a:schemeClr val="bg1"/>
                </a:solidFill>
              </a:rPr>
              <a:t>Ynystawe</a:t>
            </a:r>
            <a:r>
              <a:rPr lang="en-US" sz="1000" dirty="0">
                <a:solidFill>
                  <a:schemeClr val="bg1"/>
                </a:solidFill>
              </a:rPr>
              <a:t> Primary school. The school uses the Leonardo approach to learning where children can learn creatively and to enrich learning (</a:t>
            </a:r>
            <a:r>
              <a:rPr lang="en-US" sz="1000" dirty="0" err="1">
                <a:solidFill>
                  <a:schemeClr val="bg1"/>
                </a:solidFill>
              </a:rPr>
              <a:t>Davies,et</a:t>
            </a:r>
            <a:r>
              <a:rPr lang="en-US" sz="1000" dirty="0">
                <a:solidFill>
                  <a:schemeClr val="bg1"/>
                </a:solidFill>
              </a:rPr>
              <a:t> al, 2012 ;Estyn,2014). </a:t>
            </a:r>
          </a:p>
        </p:txBody>
      </p:sp>
    </p:spTree>
    <p:extLst>
      <p:ext uri="{BB962C8B-B14F-4D97-AF65-F5344CB8AC3E}">
        <p14:creationId xmlns:p14="http://schemas.microsoft.com/office/powerpoint/2010/main" val="1271171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1499</TotalTime>
  <Words>1303</Words>
  <Application>Microsoft Macintosh PowerPoint</Application>
  <PresentationFormat>Widescreen</PresentationFormat>
  <Paragraphs>61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Black</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Colyn Pugh</dc:creator>
  <cp:lastModifiedBy>Sion Collins (1702046)</cp:lastModifiedBy>
  <cp:revision>51</cp:revision>
  <dcterms:created xsi:type="dcterms:W3CDTF">2019-12-18T10:35:53Z</dcterms:created>
  <dcterms:modified xsi:type="dcterms:W3CDTF">2019-12-20T10:26:57Z</dcterms:modified>
</cp:coreProperties>
</file>