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4" r:id="rId4"/>
  </p:sldMasterIdLst>
  <p:notesMasterIdLst>
    <p:notesMasterId r:id="rId8"/>
  </p:notesMasterIdLst>
  <p:handoutMasterIdLst>
    <p:handoutMasterId r:id="rId9"/>
  </p:handoutMasterIdLst>
  <p:sldIdLst>
    <p:sldId id="256" r:id="rId5"/>
    <p:sldId id="271" r:id="rId6"/>
    <p:sldId id="28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D3BDD-45E3-1BD9-16FE-2809880CFB08}" v="141" dt="2025-11-02T21:08:35.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545" autoAdjust="0"/>
  </p:normalViewPr>
  <p:slideViewPr>
    <p:cSldViewPr snapToGrid="0">
      <p:cViewPr varScale="1">
        <p:scale>
          <a:sx n="63" d="100"/>
          <a:sy n="63" d="100"/>
        </p:scale>
        <p:origin x="1020"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11/2/2025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11/2/2025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dirty="0"/>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Feeding and Eating Disorders: Historical and Contemporary Care Provision</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Feeding and eating disorders (FLEDs), as a category outlined in Chapter 6 of the ICD-11 (e.g., anorexia nervosa, bulimia nervosa, binge-eating disorder), are complicated psychiatric disorders, that is, those in which the eating or eating-related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constantly disrupted, making physical health or psychosocial functioning severely impaired (WHO, 2024). The prevalence of eating disorders is estimated to be 70 million individuals globally, and the problem is on the rise due to the increased awareness and diagnostic possibilities (</a:t>
            </a:r>
            <a:r>
              <a:rPr lang="en-US" sz="1200" kern="1200" dirty="0" err="1">
                <a:solidFill>
                  <a:schemeClr val="tx1"/>
                </a:solidFill>
                <a:effectLst/>
                <a:latin typeface="+mn-lt"/>
                <a:ea typeface="+mn-ea"/>
                <a:cs typeface="+mn-cs"/>
              </a:rPr>
              <a:t>Mavrović</a:t>
            </a:r>
            <a:r>
              <a:rPr lang="en-US" sz="1200" kern="1200" dirty="0">
                <a:solidFill>
                  <a:schemeClr val="tx1"/>
                </a:solidFill>
                <a:effectLst/>
                <a:latin typeface="+mn-lt"/>
                <a:ea typeface="+mn-ea"/>
                <a:cs typeface="+mn-cs"/>
              </a:rPr>
              <a:t>, 2023). FEDs impact people of all genders, ages, and socio-economic statuses, yet it is poorly diagnosed and treated on the global level. This poster presents a critical analysis of treatment development, the impact of social, cultural, and political environments, and the issues of stigmatization, discrimination, and unequal access to care. </a:t>
            </a:r>
            <a:r>
              <a:rPr lang="en-US" sz="1200" b="1" kern="1200" dirty="0">
                <a:solidFill>
                  <a:schemeClr val="tx1"/>
                </a:solidFill>
                <a:effectLst/>
                <a:latin typeface="+mn-lt"/>
                <a:ea typeface="+mn-ea"/>
                <a:cs typeface="+mn-cs"/>
              </a:rPr>
              <a:t>Historical Context of Treatment</a:t>
            </a:r>
          </a:p>
          <a:p>
            <a:r>
              <a:rPr lang="en-US" sz="1200" kern="1200" dirty="0">
                <a:solidFill>
                  <a:schemeClr val="tx1"/>
                </a:solidFill>
                <a:effectLst/>
                <a:latin typeface="+mn-lt"/>
                <a:ea typeface="+mn-ea"/>
                <a:cs typeface="+mn-cs"/>
              </a:rPr>
              <a:t>Traditionally, FEDs were not well comprehended and were usually misinterpreted as a lifestyle choice or moral deficiencies, but not the extreme mental illnesses. The treatments of the 19</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and early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centuries were highly custodial, which more often than not pushed patients to an asylum without being effective (</a:t>
            </a:r>
            <a:r>
              <a:rPr lang="en-US" sz="1200" kern="1200" dirty="0" err="1">
                <a:solidFill>
                  <a:schemeClr val="tx1"/>
                </a:solidFill>
                <a:effectLst/>
                <a:latin typeface="+mn-lt"/>
                <a:ea typeface="+mn-ea"/>
                <a:cs typeface="+mn-cs"/>
              </a:rPr>
              <a:t>Pehlivan</a:t>
            </a:r>
            <a:r>
              <a:rPr lang="en-US" sz="1200" kern="1200" dirty="0">
                <a:solidFill>
                  <a:schemeClr val="tx1"/>
                </a:solidFill>
                <a:effectLst/>
                <a:latin typeface="+mn-lt"/>
                <a:ea typeface="+mn-ea"/>
                <a:cs typeface="+mn-cs"/>
              </a:rPr>
              <a:t> et al., 2022). The medical paradigm had gained momentum in the middle of the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as anorexia nervosa was first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in the DSM and became a more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subject in psychiatry, although treatment only involved </a:t>
            </a:r>
            <a:r>
              <a:rPr lang="en-US" sz="1200" kern="1200" dirty="0" err="1">
                <a:solidFill>
                  <a:schemeClr val="tx1"/>
                </a:solidFill>
                <a:effectLst/>
                <a:latin typeface="+mn-lt"/>
                <a:ea typeface="+mn-ea"/>
                <a:cs typeface="+mn-cs"/>
              </a:rPr>
              <a:t>institutionalisation</a:t>
            </a:r>
            <a:r>
              <a:rPr lang="en-US" sz="1200" kern="1200" dirty="0">
                <a:solidFill>
                  <a:schemeClr val="tx1"/>
                </a:solidFill>
                <a:effectLst/>
                <a:latin typeface="+mn-lt"/>
                <a:ea typeface="+mn-ea"/>
                <a:cs typeface="+mn-cs"/>
              </a:rPr>
              <a:t> and nasogastric feeding. (Hoffmann, 2024), discussed that the therapies prevailed with psychodynamic therapies that drew attention to unconscious conflicts with mixed results. Thinness and beauty cultural values and the social conditions surrounding these notions have played a critical role in the development of these disorders, yet these factors were frequently neglected in the initial treatments (</a:t>
            </a:r>
            <a:r>
              <a:rPr lang="en-US" sz="1200" kern="1200" dirty="0" err="1">
                <a:solidFill>
                  <a:schemeClr val="tx1"/>
                </a:solidFill>
                <a:effectLst/>
                <a:latin typeface="+mn-lt"/>
                <a:ea typeface="+mn-ea"/>
                <a:cs typeface="+mn-cs"/>
              </a:rPr>
              <a:t>Grillo</a:t>
            </a:r>
            <a:r>
              <a:rPr lang="en-US" sz="1200" kern="1200" dirty="0">
                <a:solidFill>
                  <a:schemeClr val="tx1"/>
                </a:solidFill>
                <a:effectLst/>
                <a:latin typeface="+mn-lt"/>
                <a:ea typeface="+mn-ea"/>
                <a:cs typeface="+mn-cs"/>
              </a:rPr>
              <a:t>, 2023).</a:t>
            </a:r>
          </a:p>
          <a:p>
            <a:r>
              <a:rPr lang="en-US" sz="1200" b="1" kern="1200" dirty="0">
                <a:solidFill>
                  <a:schemeClr val="tx1"/>
                </a:solidFill>
                <a:effectLst/>
                <a:latin typeface="+mn-lt"/>
                <a:ea typeface="+mn-ea"/>
                <a:cs typeface="+mn-cs"/>
              </a:rPr>
              <a:t>Contemporary Treatment Strategies</a:t>
            </a:r>
          </a:p>
          <a:p>
            <a:r>
              <a:rPr lang="en-US" sz="1200" kern="1200" dirty="0">
                <a:solidFill>
                  <a:schemeClr val="tx1"/>
                </a:solidFill>
                <a:effectLst/>
                <a:latin typeface="+mn-lt"/>
                <a:ea typeface="+mn-ea"/>
                <a:cs typeface="+mn-cs"/>
              </a:rPr>
              <a:t>Modern therapy implies a biopsychosocial approach, which combines medical, psychological, and social therapy (Schmidt, 2025). Some of the evidence-based interventions are cognitive-</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 (CBT), family-based therapy (FBT) in adolescents, nutritional rehabilitation, and pharmacotherapy. Hay et al. (2023) show that special eating disorder units now often have multidisciplinary teams of psychiatrists, psychologists, dietitians, and social workers. The treatment accessibility and quality are still disproportionate in the world despite the improvements. The absence of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services, trained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force, and cultural modification of therapies in low- and middle-income countries (LMICs) restricts care. A study by </a:t>
            </a:r>
            <a:r>
              <a:rPr lang="en-US" sz="1200" kern="1200" dirty="0" err="1">
                <a:solidFill>
                  <a:schemeClr val="tx1"/>
                </a:solidFill>
                <a:effectLst/>
                <a:latin typeface="+mn-lt"/>
                <a:ea typeface="+mn-ea"/>
                <a:cs typeface="+mn-cs"/>
              </a:rPr>
              <a:t>Ferrucci</a:t>
            </a:r>
            <a:r>
              <a:rPr lang="en-US" sz="1200" kern="1200" dirty="0">
                <a:solidFill>
                  <a:schemeClr val="tx1"/>
                </a:solidFill>
                <a:effectLst/>
                <a:latin typeface="+mn-lt"/>
                <a:ea typeface="+mn-ea"/>
                <a:cs typeface="+mn-cs"/>
              </a:rPr>
              <a:t> (2022) analyzes that telehealth and digital-based interventions are proving to be a promising bridging option that the COVID-19 pandemic accelerated, yet they need more evidence and need to be adapted to different populations.</a:t>
            </a:r>
          </a:p>
          <a:p>
            <a:r>
              <a:rPr lang="en-US" sz="1200" b="1" kern="1200" dirty="0">
                <a:solidFill>
                  <a:schemeClr val="tx1"/>
                </a:solidFill>
                <a:effectLst/>
                <a:latin typeface="+mn-lt"/>
                <a:ea typeface="+mn-ea"/>
                <a:cs typeface="+mn-cs"/>
              </a:rPr>
              <a:t>Social, Cultural, and Political Backgrounds</a:t>
            </a:r>
          </a:p>
          <a:p>
            <a:r>
              <a:rPr lang="en-US" sz="1200" kern="1200" dirty="0">
                <a:solidFill>
                  <a:schemeClr val="tx1"/>
                </a:solidFill>
                <a:effectLst/>
                <a:latin typeface="+mn-lt"/>
                <a:ea typeface="+mn-ea"/>
                <a:cs typeface="+mn-cs"/>
              </a:rPr>
              <a:t>The cultural beliefs regarding body image, gender roles, and food practices influence the social construction of FEDs profoundly. Ideals of Western beauty that place a strong emphasis on slimness have been associated with the growing rates of anorexia and bulimia across the globe, especially affecting young women, yet the growing rates of men and diverse ethnic groups have indicated that trends are shifting (Nagata et al., 2024). Culturally sensitive interventions are immature, and mental illness-related stigma tends to impede help-seeking, particularly in collectivist cultures where family esteem and social compliance are paramount (</a:t>
            </a:r>
            <a:r>
              <a:rPr lang="en-US" sz="1200" kern="1200" dirty="0" err="1">
                <a:solidFill>
                  <a:schemeClr val="tx1"/>
                </a:solidFill>
                <a:effectLst/>
                <a:latin typeface="+mn-lt"/>
                <a:ea typeface="+mn-ea"/>
                <a:cs typeface="+mn-cs"/>
              </a:rPr>
              <a:t>Ranalli</a:t>
            </a:r>
            <a:r>
              <a:rPr lang="en-US" sz="1200" kern="1200" dirty="0">
                <a:solidFill>
                  <a:schemeClr val="tx1"/>
                </a:solidFill>
                <a:effectLst/>
                <a:latin typeface="+mn-lt"/>
                <a:ea typeface="+mn-ea"/>
                <a:cs typeface="+mn-cs"/>
              </a:rPr>
              <a:t>, 2021). Health policies are determined by political will: states that have national mental health policies and eating disorder funds are associated with improved patient outcomes and decreased mortality rates.</a:t>
            </a:r>
          </a:p>
          <a:p>
            <a:r>
              <a:rPr lang="en-US" sz="1200" b="1" kern="1200" dirty="0">
                <a:solidFill>
                  <a:schemeClr val="tx1"/>
                </a:solidFill>
                <a:effectLst/>
                <a:latin typeface="+mn-lt"/>
                <a:ea typeface="+mn-ea"/>
                <a:cs typeface="+mn-cs"/>
              </a:rPr>
              <a:t>Stigma, Discrimination, and Inequality</a:t>
            </a:r>
          </a:p>
          <a:p>
            <a:r>
              <a:rPr lang="en-US" sz="1200" kern="1200" dirty="0">
                <a:solidFill>
                  <a:schemeClr val="tx1"/>
                </a:solidFill>
                <a:effectLst/>
                <a:latin typeface="+mn-lt"/>
                <a:ea typeface="+mn-ea"/>
                <a:cs typeface="+mn-cs"/>
              </a:rPr>
              <a:t>The major obstacle to FED treatment is stigma. Blame on lifestyle choices is a common occurrence that causes </a:t>
            </a:r>
            <a:r>
              <a:rPr lang="en-US" sz="1200" kern="1200" dirty="0" err="1">
                <a:solidFill>
                  <a:schemeClr val="tx1"/>
                </a:solidFill>
                <a:effectLst/>
                <a:latin typeface="+mn-lt"/>
                <a:ea typeface="+mn-ea"/>
                <a:cs typeface="+mn-cs"/>
              </a:rPr>
              <a:t>internalised</a:t>
            </a:r>
            <a:r>
              <a:rPr lang="en-US" sz="1200" kern="1200" dirty="0">
                <a:solidFill>
                  <a:schemeClr val="tx1"/>
                </a:solidFill>
                <a:effectLst/>
                <a:latin typeface="+mn-lt"/>
                <a:ea typeface="+mn-ea"/>
                <a:cs typeface="+mn-cs"/>
              </a:rPr>
              <a:t> shame and delayed care in patients (</a:t>
            </a:r>
            <a:r>
              <a:rPr lang="en-US" sz="1200" kern="1200" dirty="0" err="1">
                <a:solidFill>
                  <a:schemeClr val="tx1"/>
                </a:solidFill>
                <a:effectLst/>
                <a:latin typeface="+mn-lt"/>
                <a:ea typeface="+mn-ea"/>
                <a:cs typeface="+mn-cs"/>
              </a:rPr>
              <a:t>Castellini</a:t>
            </a:r>
            <a:r>
              <a:rPr lang="en-US" sz="1200" kern="1200" dirty="0">
                <a:solidFill>
                  <a:schemeClr val="tx1"/>
                </a:solidFill>
                <a:effectLst/>
                <a:latin typeface="+mn-lt"/>
                <a:ea typeface="+mn-ea"/>
                <a:cs typeface="+mn-cs"/>
              </a:rPr>
              <a:t>, 2022). During healthcare, Tan (2022) highlights that discrimination takes place, and not all clinicians are trained or show no biases towards this group, especially males or ethnic minorities with FEDs. The inequality presents itself in the form of unequal diagnosis and treatment. Women (in particular, white middle-class women) are also overrepresented in the research and access to care, whereas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groups are the victims of </a:t>
            </a:r>
            <a:r>
              <a:rPr lang="en-US" sz="1200" kern="1200" dirty="0" err="1">
                <a:solidFill>
                  <a:schemeClr val="tx1"/>
                </a:solidFill>
                <a:effectLst/>
                <a:latin typeface="+mn-lt"/>
                <a:ea typeface="+mn-ea"/>
                <a:cs typeface="+mn-cs"/>
              </a:rPr>
              <a:t>underdiagnosis</a:t>
            </a:r>
            <a:r>
              <a:rPr lang="en-US" sz="1200" kern="1200" dirty="0">
                <a:solidFill>
                  <a:schemeClr val="tx1"/>
                </a:solidFill>
                <a:effectLst/>
                <a:latin typeface="+mn-lt"/>
                <a:ea typeface="+mn-ea"/>
                <a:cs typeface="+mn-cs"/>
              </a:rPr>
              <a:t> and under-treatment (Saul, 2022). The socioeconomic status determines the treatment adherence, recovery, and relapse rates, which promotes the problem of health inequity. </a:t>
            </a:r>
            <a:r>
              <a:rPr lang="en-US" sz="1200" b="1" kern="1200" dirty="0">
                <a:solidFill>
                  <a:schemeClr val="tx1"/>
                </a:solidFill>
                <a:effectLst/>
                <a:latin typeface="+mn-lt"/>
                <a:ea typeface="+mn-ea"/>
                <a:cs typeface="+mn-cs"/>
              </a:rPr>
              <a:t> Statistical Data of Eating and Feeding Disorders </a:t>
            </a:r>
            <a:r>
              <a:rPr lang="en-US" sz="1200" b="0" kern="1200" dirty="0">
                <a:solidFill>
                  <a:schemeClr val="tx1"/>
                </a:solidFill>
                <a:effectLst/>
                <a:latin typeface="+mn-lt"/>
                <a:ea typeface="+mn-ea"/>
                <a:cs typeface="+mn-cs"/>
              </a:rPr>
              <a:t>Globally Feeding and eating disorders affect about 70 million individuals worldwide, with anorexia nervosa having a prevalence of 0.4% worldwide, bulimia nervosa with the prevalence of 1-1.5% and binge-eating disorder with the prevalence of up to 2.8% (WHO, 2024). Anorexia nervosa has one of the highest mortality rates compared to any type of psychiatric disorder, with a </a:t>
            </a:r>
            <a:r>
              <a:rPr lang="en-US" sz="1200" b="0" kern="1200" dirty="0" err="1">
                <a:solidFill>
                  <a:schemeClr val="tx1"/>
                </a:solidFill>
                <a:effectLst/>
                <a:latin typeface="+mn-lt"/>
                <a:ea typeface="+mn-ea"/>
                <a:cs typeface="+mn-cs"/>
              </a:rPr>
              <a:t>standardised</a:t>
            </a:r>
            <a:r>
              <a:rPr lang="en-US" sz="1200" b="0" kern="1200" dirty="0">
                <a:solidFill>
                  <a:schemeClr val="tx1"/>
                </a:solidFill>
                <a:effectLst/>
                <a:latin typeface="+mn-lt"/>
                <a:ea typeface="+mn-ea"/>
                <a:cs typeface="+mn-cs"/>
              </a:rPr>
              <a:t> mortality ratio approximated at 5.9. According to Salvia (2022), the volume of disability-adjusted life years (DALY) caused by eating disorders, specifically in adolescent females, is on the rise. There are still wide gaps in treatment; an estimated less than half of people with FEDs get any treatment on a global scale, and in LMICs, the number is even smaller (</a:t>
            </a:r>
            <a:r>
              <a:rPr lang="en-US" sz="1200" b="0" kern="1200" dirty="0" err="1">
                <a:solidFill>
                  <a:schemeClr val="tx1"/>
                </a:solidFill>
                <a:effectLst/>
                <a:latin typeface="+mn-lt"/>
                <a:ea typeface="+mn-ea"/>
                <a:cs typeface="+mn-cs"/>
              </a:rPr>
              <a:t>Abuhassan</a:t>
            </a:r>
            <a:r>
              <a:rPr lang="en-US" sz="1200" b="0" kern="1200" dirty="0">
                <a:solidFill>
                  <a:schemeClr val="tx1"/>
                </a:solidFill>
                <a:effectLst/>
                <a:latin typeface="+mn-lt"/>
                <a:ea typeface="+mn-ea"/>
                <a:cs typeface="+mn-cs"/>
              </a:rPr>
              <a:t> et al., 2023) Conclusion</a:t>
            </a:r>
          </a:p>
          <a:p>
            <a:r>
              <a:rPr lang="en-US" sz="1200" b="0" kern="1200" dirty="0">
                <a:solidFill>
                  <a:schemeClr val="tx1"/>
                </a:solidFill>
                <a:effectLst/>
                <a:latin typeface="+mn-lt"/>
                <a:ea typeface="+mn-ea"/>
                <a:cs typeface="+mn-cs"/>
              </a:rPr>
              <a:t>Feeding and eating disorders are a major mental health issue facing the world with a complicated history, social, cultural, and political context. Despite the modern treatment becoming more integrative and evidence-based, there are still severe disparities in access and quality of care. The discrimination and stigma further alienate the patients, making it difficult to have early intervention and recovery. To mitigate such issues, it is necessary to adopt culturally sensitive policies, provide professional training, and distribute resources impartially so that all those exaggerated can accept reverential, effective, and sympathetic treatment focused on the standard of ICD-11. Further studies and community health interventions should focus on the reduction of disparities and the growth of awareness in the whole world to mitigate the consequences in this risk group.</a:t>
            </a:r>
          </a:p>
          <a:p>
            <a:br>
              <a:rPr lang="en-US"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 </a:t>
            </a:r>
          </a:p>
          <a:p>
            <a:endParaRPr lang="en-US" b="0" dirty="0"/>
          </a:p>
        </p:txBody>
      </p:sp>
      <p:sp>
        <p:nvSpPr>
          <p:cNvPr id="4" name="Slide Number Placeholder 3"/>
          <p:cNvSpPr>
            <a:spLocks noGrp="1"/>
          </p:cNvSpPr>
          <p:nvPr>
            <p:ph type="sldNum" sz="quarter" idx="10"/>
          </p:nvPr>
        </p:nvSpPr>
        <p:spPr/>
        <p:txBody>
          <a:bodyPr/>
          <a:lstStyle/>
          <a:p>
            <a:fld id="{DF61EA0F-A667-4B49-8422-0062BC55E249}" type="slidenum">
              <a:rPr lang="en-US" smtClean="0"/>
              <a:t>2</a:t>
            </a:fld>
            <a:endParaRPr lang="en-US" dirty="0"/>
          </a:p>
        </p:txBody>
      </p:sp>
    </p:spTree>
    <p:extLst>
      <p:ext uri="{BB962C8B-B14F-4D97-AF65-F5344CB8AC3E}">
        <p14:creationId xmlns:p14="http://schemas.microsoft.com/office/powerpoint/2010/main" val="3263347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err="1">
                <a:solidFill>
                  <a:schemeClr val="tx1"/>
                </a:solidFill>
                <a:effectLst/>
                <a:latin typeface="+mn-lt"/>
                <a:ea typeface="+mn-ea"/>
                <a:cs typeface="+mn-cs"/>
              </a:rPr>
              <a:t>Abuhassan</a:t>
            </a:r>
            <a:r>
              <a:rPr lang="en-US" sz="1200" kern="1200" dirty="0">
                <a:solidFill>
                  <a:schemeClr val="tx1"/>
                </a:solidFill>
                <a:effectLst/>
                <a:latin typeface="+mn-lt"/>
                <a:ea typeface="+mn-ea"/>
                <a:cs typeface="+mn-cs"/>
              </a:rPr>
              <a:t>, M., Anwar, T., Fuller-</a:t>
            </a:r>
            <a:r>
              <a:rPr lang="en-US" sz="1200" kern="1200" dirty="0" err="1">
                <a:solidFill>
                  <a:schemeClr val="tx1"/>
                </a:solidFill>
                <a:effectLst/>
                <a:latin typeface="+mn-lt"/>
                <a:ea typeface="+mn-ea"/>
                <a:cs typeface="+mn-cs"/>
              </a:rPr>
              <a:t>Tyszkiewicz</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Jarman</a:t>
            </a:r>
            <a:r>
              <a:rPr lang="en-US" sz="1200" kern="1200" dirty="0">
                <a:solidFill>
                  <a:schemeClr val="tx1"/>
                </a:solidFill>
                <a:effectLst/>
                <a:latin typeface="+mn-lt"/>
                <a:ea typeface="+mn-ea"/>
                <a:cs typeface="+mn-cs"/>
              </a:rPr>
              <a:t>, H.K., </a:t>
            </a:r>
            <a:r>
              <a:rPr lang="en-US" sz="1200" kern="1200" dirty="0" err="1">
                <a:solidFill>
                  <a:schemeClr val="tx1"/>
                </a:solidFill>
                <a:effectLst/>
                <a:latin typeface="+mn-lt"/>
                <a:ea typeface="+mn-ea"/>
                <a:cs typeface="+mn-cs"/>
              </a:rPr>
              <a:t>Shatte</a:t>
            </a:r>
            <a:r>
              <a:rPr lang="en-US" sz="1200" kern="1200" dirty="0">
                <a:solidFill>
                  <a:schemeClr val="tx1"/>
                </a:solidFill>
                <a:effectLst/>
                <a:latin typeface="+mn-lt"/>
                <a:ea typeface="+mn-ea"/>
                <a:cs typeface="+mn-cs"/>
              </a:rPr>
              <a:t>, A., Liu, C., and </a:t>
            </a:r>
            <a:r>
              <a:rPr lang="en-US" sz="1200" kern="1200" dirty="0" err="1">
                <a:solidFill>
                  <a:schemeClr val="tx1"/>
                </a:solidFill>
                <a:effectLst/>
                <a:latin typeface="+mn-lt"/>
                <a:ea typeface="+mn-ea"/>
                <a:cs typeface="+mn-cs"/>
              </a:rPr>
              <a:t>Sukunesan</a:t>
            </a:r>
            <a:r>
              <a:rPr lang="en-US" sz="1200" kern="1200" dirty="0">
                <a:solidFill>
                  <a:schemeClr val="tx1"/>
                </a:solidFill>
                <a:effectLst/>
                <a:latin typeface="+mn-lt"/>
                <a:ea typeface="+mn-ea"/>
                <a:cs typeface="+mn-cs"/>
              </a:rPr>
              <a:t>, S., 2023. Classification of Twitter users with eating disorder engagement: Learning from the biographies. </a:t>
            </a:r>
            <a:r>
              <a:rPr lang="en-US" sz="1200" i="1" kern="1200" dirty="0">
                <a:solidFill>
                  <a:schemeClr val="tx1"/>
                </a:solidFill>
                <a:effectLst/>
                <a:latin typeface="+mn-lt"/>
                <a:ea typeface="+mn-ea"/>
                <a:cs typeface="+mn-cs"/>
              </a:rPr>
              <a:t>Computers in Human Behavior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140</a:t>
            </a:r>
            <a:r>
              <a:rPr lang="en-US" sz="1200" kern="1200" dirty="0">
                <a:solidFill>
                  <a:schemeClr val="tx1"/>
                </a:solidFill>
                <a:effectLst/>
                <a:latin typeface="+mn-lt"/>
                <a:ea typeface="+mn-ea"/>
                <a:cs typeface="+mn-cs"/>
              </a:rPr>
              <a:t>, p.107519.</a:t>
            </a:r>
          </a:p>
          <a:p>
            <a:r>
              <a:rPr lang="en-US" sz="1200" kern="1200" dirty="0" err="1">
                <a:solidFill>
                  <a:schemeClr val="tx1"/>
                </a:solidFill>
                <a:effectLst/>
                <a:latin typeface="+mn-lt"/>
                <a:ea typeface="+mn-ea"/>
                <a:cs typeface="+mn-cs"/>
              </a:rPr>
              <a:t>Castellini</a:t>
            </a:r>
            <a:r>
              <a:rPr lang="en-US" sz="1200" kern="1200" dirty="0">
                <a:solidFill>
                  <a:schemeClr val="tx1"/>
                </a:solidFill>
                <a:effectLst/>
                <a:latin typeface="+mn-lt"/>
                <a:ea typeface="+mn-ea"/>
                <a:cs typeface="+mn-cs"/>
              </a:rPr>
              <a:t>, G., </a:t>
            </a:r>
            <a:r>
              <a:rPr lang="en-US" sz="1200" kern="1200" dirty="0" err="1">
                <a:solidFill>
                  <a:schemeClr val="tx1"/>
                </a:solidFill>
                <a:effectLst/>
                <a:latin typeface="+mn-lt"/>
                <a:ea typeface="+mn-ea"/>
                <a:cs typeface="+mn-cs"/>
              </a:rPr>
              <a:t>Cassioli</a:t>
            </a:r>
            <a:r>
              <a:rPr lang="en-US" sz="1200" kern="1200" dirty="0">
                <a:solidFill>
                  <a:schemeClr val="tx1"/>
                </a:solidFill>
                <a:effectLst/>
                <a:latin typeface="+mn-lt"/>
                <a:ea typeface="+mn-ea"/>
                <a:cs typeface="+mn-cs"/>
              </a:rPr>
              <a:t>, E., Rossi, E., Mancini, M., </a:t>
            </a:r>
            <a:r>
              <a:rPr lang="en-US" sz="1200" kern="1200" dirty="0" err="1">
                <a:solidFill>
                  <a:schemeClr val="tx1"/>
                </a:solidFill>
                <a:effectLst/>
                <a:latin typeface="+mn-lt"/>
                <a:ea typeface="+mn-ea"/>
                <a:cs typeface="+mn-cs"/>
              </a:rPr>
              <a:t>Ricca</a:t>
            </a:r>
            <a:r>
              <a:rPr lang="en-US" sz="1200" kern="1200" dirty="0">
                <a:solidFill>
                  <a:schemeClr val="tx1"/>
                </a:solidFill>
                <a:effectLst/>
                <a:latin typeface="+mn-lt"/>
                <a:ea typeface="+mn-ea"/>
                <a:cs typeface="+mn-cs"/>
              </a:rPr>
              <a:t>, V. and </a:t>
            </a:r>
            <a:r>
              <a:rPr lang="en-US" sz="1200" kern="1200" dirty="0" err="1">
                <a:solidFill>
                  <a:schemeClr val="tx1"/>
                </a:solidFill>
                <a:effectLst/>
                <a:latin typeface="+mn-lt"/>
                <a:ea typeface="+mn-ea"/>
                <a:cs typeface="+mn-cs"/>
              </a:rPr>
              <a:t>Stanghellini</a:t>
            </a:r>
            <a:r>
              <a:rPr lang="en-US" sz="1200" kern="1200" dirty="0">
                <a:solidFill>
                  <a:schemeClr val="tx1"/>
                </a:solidFill>
                <a:effectLst/>
                <a:latin typeface="+mn-lt"/>
                <a:ea typeface="+mn-ea"/>
                <a:cs typeface="+mn-cs"/>
              </a:rPr>
              <a:t>, G., 2022. Bridging cognitive, phenomenological, and psychodynamic approaches to eating disorders. </a:t>
            </a:r>
            <a:r>
              <a:rPr lang="en-US" sz="1200" i="1" kern="1200" dirty="0">
                <a:solidFill>
                  <a:schemeClr val="tx1"/>
                </a:solidFill>
                <a:effectLst/>
                <a:latin typeface="+mn-lt"/>
                <a:ea typeface="+mn-ea"/>
                <a:cs typeface="+mn-cs"/>
              </a:rPr>
              <a:t>Eating and Weight Disorders-Studies on Anorexia, Bulimia and Obesity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27</a:t>
            </a:r>
            <a:r>
              <a:rPr lang="en-US" sz="1200" kern="1200" dirty="0">
                <a:solidFill>
                  <a:schemeClr val="tx1"/>
                </a:solidFill>
                <a:effectLst/>
                <a:latin typeface="+mn-lt"/>
                <a:ea typeface="+mn-ea"/>
                <a:cs typeface="+mn-cs"/>
              </a:rPr>
              <a:t>(7), pp.2273-2289.</a:t>
            </a:r>
          </a:p>
          <a:p>
            <a:r>
              <a:rPr lang="en-US" sz="1200" kern="1200" dirty="0" err="1">
                <a:solidFill>
                  <a:schemeClr val="tx1"/>
                </a:solidFill>
                <a:effectLst/>
                <a:latin typeface="+mn-lt"/>
                <a:ea typeface="+mn-ea"/>
                <a:cs typeface="+mn-cs"/>
              </a:rPr>
              <a:t>Ferrucci</a:t>
            </a:r>
            <a:r>
              <a:rPr lang="en-US" sz="1200" kern="1200" dirty="0">
                <a:solidFill>
                  <a:schemeClr val="tx1"/>
                </a:solidFill>
                <a:effectLst/>
                <a:latin typeface="+mn-lt"/>
                <a:ea typeface="+mn-ea"/>
                <a:cs typeface="+mn-cs"/>
              </a:rPr>
              <a:t>, K.A., </a:t>
            </a:r>
            <a:r>
              <a:rPr lang="en-US" sz="1200" kern="1200" dirty="0" err="1">
                <a:solidFill>
                  <a:schemeClr val="tx1"/>
                </a:solidFill>
                <a:effectLst/>
                <a:latin typeface="+mn-lt"/>
                <a:ea typeface="+mn-ea"/>
                <a:cs typeface="+mn-cs"/>
              </a:rPr>
              <a:t>Lapane</a:t>
            </a:r>
            <a:r>
              <a:rPr lang="en-US" sz="1200" kern="1200" dirty="0">
                <a:solidFill>
                  <a:schemeClr val="tx1"/>
                </a:solidFill>
                <a:effectLst/>
                <a:latin typeface="+mn-lt"/>
                <a:ea typeface="+mn-ea"/>
                <a:cs typeface="+mn-cs"/>
              </a:rPr>
              <a:t>, K.L., and </a:t>
            </a:r>
            <a:r>
              <a:rPr lang="en-US" sz="1200" kern="1200" dirty="0" err="1">
                <a:solidFill>
                  <a:schemeClr val="tx1"/>
                </a:solidFill>
                <a:effectLst/>
                <a:latin typeface="+mn-lt"/>
                <a:ea typeface="+mn-ea"/>
                <a:cs typeface="+mn-cs"/>
              </a:rPr>
              <a:t>Jesdale</a:t>
            </a:r>
            <a:r>
              <a:rPr lang="en-US" sz="1200" kern="1200" dirty="0">
                <a:solidFill>
                  <a:schemeClr val="tx1"/>
                </a:solidFill>
                <a:effectLst/>
                <a:latin typeface="+mn-lt"/>
                <a:ea typeface="+mn-ea"/>
                <a:cs typeface="+mn-cs"/>
              </a:rPr>
              <a:t>, B.M., 2022. Prevalence of diagnosed eating disorders in US transgender adults and youth in insurance claims. </a:t>
            </a:r>
            <a:r>
              <a:rPr lang="en-US" sz="1200" i="1" kern="1200" dirty="0">
                <a:solidFill>
                  <a:schemeClr val="tx1"/>
                </a:solidFill>
                <a:effectLst/>
                <a:latin typeface="+mn-lt"/>
                <a:ea typeface="+mn-ea"/>
                <a:cs typeface="+mn-cs"/>
              </a:rPr>
              <a:t>International Journal of Eating Disorders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55</a:t>
            </a:r>
            <a:r>
              <a:rPr lang="en-US" sz="1200" kern="1200" dirty="0">
                <a:solidFill>
                  <a:schemeClr val="tx1"/>
                </a:solidFill>
                <a:effectLst/>
                <a:latin typeface="+mn-lt"/>
                <a:ea typeface="+mn-ea"/>
                <a:cs typeface="+mn-cs"/>
              </a:rPr>
              <a:t>(6), pp.801-809.</a:t>
            </a:r>
          </a:p>
          <a:p>
            <a:r>
              <a:rPr lang="en-US" sz="1200" kern="1200" dirty="0" err="1">
                <a:solidFill>
                  <a:schemeClr val="tx1"/>
                </a:solidFill>
                <a:effectLst/>
                <a:latin typeface="+mn-lt"/>
                <a:ea typeface="+mn-ea"/>
                <a:cs typeface="+mn-cs"/>
              </a:rPr>
              <a:t>Grilo</a:t>
            </a:r>
            <a:r>
              <a:rPr lang="en-US" sz="1200" kern="1200" dirty="0">
                <a:solidFill>
                  <a:schemeClr val="tx1"/>
                </a:solidFill>
                <a:effectLst/>
                <a:latin typeface="+mn-lt"/>
                <a:ea typeface="+mn-ea"/>
                <a:cs typeface="+mn-cs"/>
              </a:rPr>
              <a:t>, C.M. and </a:t>
            </a:r>
            <a:r>
              <a:rPr lang="en-US" sz="1200" kern="1200" dirty="0" err="1">
                <a:solidFill>
                  <a:schemeClr val="tx1"/>
                </a:solidFill>
                <a:effectLst/>
                <a:latin typeface="+mn-lt"/>
                <a:ea typeface="+mn-ea"/>
                <a:cs typeface="+mn-cs"/>
              </a:rPr>
              <a:t>Juarascio</a:t>
            </a:r>
            <a:r>
              <a:rPr lang="en-US" sz="1200" kern="1200" dirty="0">
                <a:solidFill>
                  <a:schemeClr val="tx1"/>
                </a:solidFill>
                <a:effectLst/>
                <a:latin typeface="+mn-lt"/>
                <a:ea typeface="+mn-ea"/>
                <a:cs typeface="+mn-cs"/>
              </a:rPr>
              <a:t>, A., 2023. Binge-eating disorder interventions: review, current status, and implications. </a:t>
            </a:r>
            <a:r>
              <a:rPr lang="en-US" sz="1200" i="1" kern="1200" dirty="0">
                <a:solidFill>
                  <a:schemeClr val="tx1"/>
                </a:solidFill>
                <a:effectLst/>
                <a:latin typeface="+mn-lt"/>
                <a:ea typeface="+mn-ea"/>
                <a:cs typeface="+mn-cs"/>
              </a:rPr>
              <a:t>Current Obesity Reports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a:t>
            </a:r>
            <a:r>
              <a:rPr lang="en-US" sz="1200" kern="1200" dirty="0">
                <a:solidFill>
                  <a:schemeClr val="tx1"/>
                </a:solidFill>
                <a:effectLst/>
                <a:latin typeface="+mn-lt"/>
                <a:ea typeface="+mn-ea"/>
                <a:cs typeface="+mn-cs"/>
              </a:rPr>
              <a:t>(3), pp.406-416.</a:t>
            </a:r>
          </a:p>
          <a:p>
            <a:r>
              <a:rPr lang="en-US" sz="1200" kern="1200" dirty="0">
                <a:solidFill>
                  <a:schemeClr val="tx1"/>
                </a:solidFill>
                <a:effectLst/>
                <a:latin typeface="+mn-lt"/>
                <a:ea typeface="+mn-ea"/>
                <a:cs typeface="+mn-cs"/>
              </a:rPr>
              <a:t>Hay, P., </a:t>
            </a:r>
            <a:r>
              <a:rPr lang="en-US" sz="1200" kern="1200" dirty="0" err="1">
                <a:solidFill>
                  <a:schemeClr val="tx1"/>
                </a:solidFill>
                <a:effectLst/>
                <a:latin typeface="+mn-lt"/>
                <a:ea typeface="+mn-ea"/>
                <a:cs typeface="+mn-cs"/>
              </a:rPr>
              <a:t>Aouad</a:t>
            </a:r>
            <a:r>
              <a:rPr lang="en-US" sz="1200" kern="1200" dirty="0">
                <a:solidFill>
                  <a:schemeClr val="tx1"/>
                </a:solidFill>
                <a:effectLst/>
                <a:latin typeface="+mn-lt"/>
                <a:ea typeface="+mn-ea"/>
                <a:cs typeface="+mn-cs"/>
              </a:rPr>
              <a:t>, P., Le, A., Marks, P., Maloney, D., </a:t>
            </a:r>
            <a:r>
              <a:rPr lang="en-US" sz="1200" kern="1200" dirty="0" err="1">
                <a:solidFill>
                  <a:schemeClr val="tx1"/>
                </a:solidFill>
                <a:effectLst/>
                <a:latin typeface="+mn-lt"/>
                <a:ea typeface="+mn-ea"/>
                <a:cs typeface="+mn-cs"/>
              </a:rPr>
              <a:t>Touyz</a:t>
            </a:r>
            <a:r>
              <a:rPr lang="en-US" sz="1200" kern="1200" dirty="0">
                <a:solidFill>
                  <a:schemeClr val="tx1"/>
                </a:solidFill>
                <a:effectLst/>
                <a:latin typeface="+mn-lt"/>
                <a:ea typeface="+mn-ea"/>
                <a:cs typeface="+mn-cs"/>
              </a:rPr>
              <a:t>, S., and Maguire, S., 2023. Epidemiology of eating disorders: population, prevalence, disease burden and quality of life informing public policy in Australia—a rapid review. </a:t>
            </a:r>
            <a:r>
              <a:rPr lang="en-US" sz="1200" i="1" kern="1200" dirty="0">
                <a:solidFill>
                  <a:schemeClr val="tx1"/>
                </a:solidFill>
                <a:effectLst/>
                <a:latin typeface="+mn-lt"/>
                <a:ea typeface="+mn-ea"/>
                <a:cs typeface="+mn-cs"/>
              </a:rPr>
              <a:t>Journal of Eating Disorders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a:t>
            </a:r>
            <a:r>
              <a:rPr lang="en-US" sz="1200" kern="1200" dirty="0">
                <a:solidFill>
                  <a:schemeClr val="tx1"/>
                </a:solidFill>
                <a:effectLst/>
                <a:latin typeface="+mn-lt"/>
                <a:ea typeface="+mn-ea"/>
                <a:cs typeface="+mn-cs"/>
              </a:rPr>
              <a:t>(1), p.23.</a:t>
            </a:r>
          </a:p>
          <a:p>
            <a:r>
              <a:rPr lang="en-US" sz="1200" kern="1200" dirty="0">
                <a:solidFill>
                  <a:schemeClr val="tx1"/>
                </a:solidFill>
                <a:effectLst/>
                <a:latin typeface="+mn-lt"/>
                <a:ea typeface="+mn-ea"/>
                <a:cs typeface="+mn-cs"/>
              </a:rPr>
              <a:t>Hoffmann, B. and </a:t>
            </a:r>
            <a:r>
              <a:rPr lang="en-US" sz="1200" kern="1200" dirty="0" err="1">
                <a:solidFill>
                  <a:schemeClr val="tx1"/>
                </a:solidFill>
                <a:effectLst/>
                <a:latin typeface="+mn-lt"/>
                <a:ea typeface="+mn-ea"/>
                <a:cs typeface="+mn-cs"/>
              </a:rPr>
              <a:t>Motyka</a:t>
            </a:r>
            <a:r>
              <a:rPr lang="en-US" sz="1200" kern="1200" dirty="0">
                <a:solidFill>
                  <a:schemeClr val="tx1"/>
                </a:solidFill>
                <a:effectLst/>
                <a:latin typeface="+mn-lt"/>
                <a:ea typeface="+mn-ea"/>
                <a:cs typeface="+mn-cs"/>
              </a:rPr>
              <a:t>, M.A., 2024. Between sanctity and mental dysfunction: eating disorders in a historical perspective. </a:t>
            </a:r>
            <a:r>
              <a:rPr lang="en-US" sz="1200" i="1" kern="1200" dirty="0">
                <a:solidFill>
                  <a:schemeClr val="tx1"/>
                </a:solidFill>
                <a:effectLst/>
                <a:latin typeface="+mn-lt"/>
                <a:ea typeface="+mn-ea"/>
                <a:cs typeface="+mn-cs"/>
              </a:rPr>
              <a:t>UR Journal of Humanities and Social Sciences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32</a:t>
            </a:r>
            <a:r>
              <a:rPr lang="en-US" sz="1200" kern="1200" dirty="0">
                <a:solidFill>
                  <a:schemeClr val="tx1"/>
                </a:solidFill>
                <a:effectLst/>
                <a:latin typeface="+mn-lt"/>
                <a:ea typeface="+mn-ea"/>
                <a:cs typeface="+mn-cs"/>
              </a:rPr>
              <a:t>(3), pp.103-124.</a:t>
            </a:r>
          </a:p>
          <a:p>
            <a:r>
              <a:rPr lang="en-US" sz="1200" kern="1200" dirty="0" err="1">
                <a:solidFill>
                  <a:schemeClr val="tx1"/>
                </a:solidFill>
                <a:effectLst/>
                <a:latin typeface="+mn-lt"/>
                <a:ea typeface="+mn-ea"/>
                <a:cs typeface="+mn-cs"/>
              </a:rPr>
              <a:t>Mavrović</a:t>
            </a:r>
            <a:r>
              <a:rPr lang="en-US" sz="1200" kern="1200" dirty="0">
                <a:solidFill>
                  <a:schemeClr val="tx1"/>
                </a:solidFill>
                <a:effectLst/>
                <a:latin typeface="+mn-lt"/>
                <a:ea typeface="+mn-ea"/>
                <a:cs typeface="+mn-cs"/>
              </a:rPr>
              <a:t>, J.B., 2023. Development of Eating Disorders in the Socio-Historical Context. In </a:t>
            </a:r>
            <a:r>
              <a:rPr lang="en-US" sz="1200" i="1" kern="1200" dirty="0">
                <a:solidFill>
                  <a:schemeClr val="tx1"/>
                </a:solidFill>
                <a:effectLst/>
                <a:latin typeface="+mn-lt"/>
                <a:ea typeface="+mn-ea"/>
                <a:cs typeface="+mn-cs"/>
              </a:rPr>
              <a:t>Eating Disorders in a Capitalist World</a:t>
            </a:r>
            <a:r>
              <a:rPr lang="en-US" sz="1200" kern="1200" dirty="0">
                <a:solidFill>
                  <a:schemeClr val="tx1"/>
                </a:solidFill>
                <a:effectLst/>
                <a:latin typeface="+mn-lt"/>
                <a:ea typeface="+mn-ea"/>
                <a:cs typeface="+mn-cs"/>
              </a:rPr>
              <a:t> (pp. 23-40). Emerald Publishing Limited.</a:t>
            </a:r>
          </a:p>
          <a:p>
            <a:r>
              <a:rPr lang="en-US" sz="1200" kern="1200" dirty="0">
                <a:solidFill>
                  <a:schemeClr val="tx1"/>
                </a:solidFill>
                <a:effectLst/>
                <a:latin typeface="+mn-lt"/>
                <a:ea typeface="+mn-ea"/>
                <a:cs typeface="+mn-cs"/>
              </a:rPr>
              <a:t>Nagata, J.M., Stuart, E., </a:t>
            </a:r>
            <a:r>
              <a:rPr lang="en-US" sz="1200" kern="1200" dirty="0" err="1">
                <a:solidFill>
                  <a:schemeClr val="tx1"/>
                </a:solidFill>
                <a:effectLst/>
                <a:latin typeface="+mn-lt"/>
                <a:ea typeface="+mn-ea"/>
                <a:cs typeface="+mn-cs"/>
              </a:rPr>
              <a:t>Hur</a:t>
            </a:r>
            <a:r>
              <a:rPr lang="en-US" sz="1200" kern="1200" dirty="0">
                <a:solidFill>
                  <a:schemeClr val="tx1"/>
                </a:solidFill>
                <a:effectLst/>
                <a:latin typeface="+mn-lt"/>
                <a:ea typeface="+mn-ea"/>
                <a:cs typeface="+mn-cs"/>
              </a:rPr>
              <a:t>, J.O., Panchal, S., Low, P., </a:t>
            </a:r>
            <a:r>
              <a:rPr lang="en-US" sz="1200" kern="1200" dirty="0" err="1">
                <a:solidFill>
                  <a:schemeClr val="tx1"/>
                </a:solidFill>
                <a:effectLst/>
                <a:latin typeface="+mn-lt"/>
                <a:ea typeface="+mn-ea"/>
                <a:cs typeface="+mn-cs"/>
              </a:rPr>
              <a:t>Chaphekar</a:t>
            </a:r>
            <a:r>
              <a:rPr lang="en-US" sz="1200" kern="1200" dirty="0">
                <a:solidFill>
                  <a:schemeClr val="tx1"/>
                </a:solidFill>
                <a:effectLst/>
                <a:latin typeface="+mn-lt"/>
                <a:ea typeface="+mn-ea"/>
                <a:cs typeface="+mn-cs"/>
              </a:rPr>
              <a:t>, A.V., </a:t>
            </a:r>
            <a:r>
              <a:rPr lang="en-US" sz="1200" kern="1200" dirty="0" err="1">
                <a:solidFill>
                  <a:schemeClr val="tx1"/>
                </a:solidFill>
                <a:effectLst/>
                <a:latin typeface="+mn-lt"/>
                <a:ea typeface="+mn-ea"/>
                <a:cs typeface="+mn-cs"/>
              </a:rPr>
              <a:t>Ganson</a:t>
            </a:r>
            <a:r>
              <a:rPr lang="en-US" sz="1200" kern="1200" dirty="0">
                <a:solidFill>
                  <a:schemeClr val="tx1"/>
                </a:solidFill>
                <a:effectLst/>
                <a:latin typeface="+mn-lt"/>
                <a:ea typeface="+mn-ea"/>
                <a:cs typeface="+mn-cs"/>
              </a:rPr>
              <a:t>, K.T., and Lavender, J.M., 2024. Eating disorders in sexual and gender minority adolescents. </a:t>
            </a:r>
            <a:r>
              <a:rPr lang="en-US" sz="1200" i="1" kern="1200" dirty="0">
                <a:solidFill>
                  <a:schemeClr val="tx1"/>
                </a:solidFill>
                <a:effectLst/>
                <a:latin typeface="+mn-lt"/>
                <a:ea typeface="+mn-ea"/>
                <a:cs typeface="+mn-cs"/>
              </a:rPr>
              <a:t>Current psychiatry reports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26</a:t>
            </a:r>
            <a:r>
              <a:rPr lang="en-US" sz="1200" kern="1200" dirty="0">
                <a:solidFill>
                  <a:schemeClr val="tx1"/>
                </a:solidFill>
                <a:effectLst/>
                <a:latin typeface="+mn-lt"/>
                <a:ea typeface="+mn-ea"/>
                <a:cs typeface="+mn-cs"/>
              </a:rPr>
              <a:t>(7), pp.340-350.</a:t>
            </a:r>
          </a:p>
          <a:p>
            <a:r>
              <a:rPr lang="en-US" sz="1200" kern="1200" dirty="0" err="1">
                <a:solidFill>
                  <a:schemeClr val="tx1"/>
                </a:solidFill>
                <a:effectLst/>
                <a:latin typeface="+mn-lt"/>
                <a:ea typeface="+mn-ea"/>
                <a:cs typeface="+mn-cs"/>
              </a:rPr>
              <a:t>Pehlivan</a:t>
            </a:r>
            <a:r>
              <a:rPr lang="en-US" sz="1200" kern="1200" dirty="0">
                <a:solidFill>
                  <a:schemeClr val="tx1"/>
                </a:solidFill>
                <a:effectLst/>
                <a:latin typeface="+mn-lt"/>
                <a:ea typeface="+mn-ea"/>
                <a:cs typeface="+mn-cs"/>
              </a:rPr>
              <a:t>, M.J., </a:t>
            </a:r>
            <a:r>
              <a:rPr lang="en-US" sz="1200" kern="1200" dirty="0" err="1">
                <a:solidFill>
                  <a:schemeClr val="tx1"/>
                </a:solidFill>
                <a:effectLst/>
                <a:latin typeface="+mn-lt"/>
                <a:ea typeface="+mn-ea"/>
                <a:cs typeface="+mn-cs"/>
              </a:rPr>
              <a:t>Miskovic</a:t>
            </a:r>
            <a:r>
              <a:rPr lang="en-US" sz="1200" kern="1200" dirty="0">
                <a:solidFill>
                  <a:schemeClr val="tx1"/>
                </a:solidFill>
                <a:effectLst/>
                <a:latin typeface="+mn-lt"/>
                <a:ea typeface="+mn-ea"/>
                <a:cs typeface="+mn-cs"/>
              </a:rPr>
              <a:t>-Wheatley, J., Le, A., Maloney, D., Research Consortium, N.E.D., </a:t>
            </a:r>
            <a:r>
              <a:rPr lang="en-US" sz="1200" kern="1200" dirty="0" err="1">
                <a:solidFill>
                  <a:schemeClr val="tx1"/>
                </a:solidFill>
                <a:effectLst/>
                <a:latin typeface="+mn-lt"/>
                <a:ea typeface="+mn-ea"/>
                <a:cs typeface="+mn-cs"/>
              </a:rPr>
              <a:t>Touyz</a:t>
            </a:r>
            <a:r>
              <a:rPr lang="en-US" sz="1200" kern="1200" dirty="0">
                <a:solidFill>
                  <a:schemeClr val="tx1"/>
                </a:solidFill>
                <a:effectLst/>
                <a:latin typeface="+mn-lt"/>
                <a:ea typeface="+mn-ea"/>
                <a:cs typeface="+mn-cs"/>
              </a:rPr>
              <a:t>, S., and Maguire, S., 2022. Models of care for eating disorders: findings from a rapid review. </a:t>
            </a:r>
            <a:r>
              <a:rPr lang="en-US" sz="1200" i="1" kern="1200" dirty="0">
                <a:solidFill>
                  <a:schemeClr val="tx1"/>
                </a:solidFill>
                <a:effectLst/>
                <a:latin typeface="+mn-lt"/>
                <a:ea typeface="+mn-ea"/>
                <a:cs typeface="+mn-cs"/>
              </a:rPr>
              <a:t>Journal of Eating Disorders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a:t>
            </a:r>
            <a:r>
              <a:rPr lang="en-US" sz="1200" kern="1200" dirty="0">
                <a:solidFill>
                  <a:schemeClr val="tx1"/>
                </a:solidFill>
                <a:effectLst/>
                <a:latin typeface="+mn-lt"/>
                <a:ea typeface="+mn-ea"/>
                <a:cs typeface="+mn-cs"/>
              </a:rPr>
              <a:t>(1), p.166.</a:t>
            </a:r>
          </a:p>
          <a:p>
            <a:r>
              <a:rPr lang="en-US" sz="1200" kern="1200" dirty="0" err="1">
                <a:solidFill>
                  <a:schemeClr val="tx1"/>
                </a:solidFill>
                <a:effectLst/>
                <a:latin typeface="+mn-lt"/>
                <a:ea typeface="+mn-ea"/>
                <a:cs typeface="+mn-cs"/>
              </a:rPr>
              <a:t>Ranalli</a:t>
            </a:r>
            <a:r>
              <a:rPr lang="en-US" sz="1200" kern="1200" dirty="0">
                <a:solidFill>
                  <a:schemeClr val="tx1"/>
                </a:solidFill>
                <a:effectLst/>
                <a:latin typeface="+mn-lt"/>
                <a:ea typeface="+mn-ea"/>
                <a:cs typeface="+mn-cs"/>
              </a:rPr>
              <a:t>, D.N. and </a:t>
            </a:r>
            <a:r>
              <a:rPr lang="en-US" sz="1200" kern="1200" dirty="0" err="1">
                <a:solidFill>
                  <a:schemeClr val="tx1"/>
                </a:solidFill>
                <a:effectLst/>
                <a:latin typeface="+mn-lt"/>
                <a:ea typeface="+mn-ea"/>
                <a:cs typeface="+mn-cs"/>
              </a:rPr>
              <a:t>Studen</a:t>
            </a:r>
            <a:r>
              <a:rPr lang="en-US" sz="1200" kern="1200" dirty="0">
                <a:solidFill>
                  <a:schemeClr val="tx1"/>
                </a:solidFill>
                <a:effectLst/>
                <a:latin typeface="+mn-lt"/>
                <a:ea typeface="+mn-ea"/>
                <a:cs typeface="+mn-cs"/>
              </a:rPr>
              <a:t>-Pavlovich, D., 2021. Eating disorders in the adolescent patient. </a:t>
            </a:r>
            <a:r>
              <a:rPr lang="en-US" sz="1200" i="1" kern="1200" dirty="0">
                <a:solidFill>
                  <a:schemeClr val="tx1"/>
                </a:solidFill>
                <a:effectLst/>
                <a:latin typeface="+mn-lt"/>
                <a:ea typeface="+mn-ea"/>
                <a:cs typeface="+mn-cs"/>
              </a:rPr>
              <a:t>Dental Clinics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65</a:t>
            </a:r>
            <a:r>
              <a:rPr lang="en-US" sz="1200" kern="1200" dirty="0">
                <a:solidFill>
                  <a:schemeClr val="tx1"/>
                </a:solidFill>
                <a:effectLst/>
                <a:latin typeface="+mn-lt"/>
                <a:ea typeface="+mn-ea"/>
                <a:cs typeface="+mn-cs"/>
              </a:rPr>
              <a:t>(4), pp.689-703.</a:t>
            </a:r>
          </a:p>
          <a:p>
            <a:r>
              <a:rPr lang="en-US" sz="1200" kern="1200" dirty="0">
                <a:solidFill>
                  <a:schemeClr val="tx1"/>
                </a:solidFill>
                <a:effectLst/>
                <a:latin typeface="+mn-lt"/>
                <a:ea typeface="+mn-ea"/>
                <a:cs typeface="+mn-cs"/>
              </a:rPr>
              <a:t>Salvia, M.G., </a:t>
            </a:r>
            <a:r>
              <a:rPr lang="en-US" sz="1200" kern="1200" dirty="0" err="1">
                <a:solidFill>
                  <a:schemeClr val="tx1"/>
                </a:solidFill>
                <a:effectLst/>
                <a:latin typeface="+mn-lt"/>
                <a:ea typeface="+mn-ea"/>
                <a:cs typeface="+mn-cs"/>
              </a:rPr>
              <a:t>Ritholz</a:t>
            </a:r>
            <a:r>
              <a:rPr lang="en-US" sz="1200" kern="1200" dirty="0">
                <a:solidFill>
                  <a:schemeClr val="tx1"/>
                </a:solidFill>
                <a:effectLst/>
                <a:latin typeface="+mn-lt"/>
                <a:ea typeface="+mn-ea"/>
                <a:cs typeface="+mn-cs"/>
              </a:rPr>
              <a:t>, M.D., </a:t>
            </a:r>
            <a:r>
              <a:rPr lang="en-US" sz="1200" kern="1200" dirty="0" err="1">
                <a:solidFill>
                  <a:schemeClr val="tx1"/>
                </a:solidFill>
                <a:effectLst/>
                <a:latin typeface="+mn-lt"/>
                <a:ea typeface="+mn-ea"/>
                <a:cs typeface="+mn-cs"/>
              </a:rPr>
              <a:t>Craigen</a:t>
            </a:r>
            <a:r>
              <a:rPr lang="en-US" sz="1200" kern="1200" dirty="0">
                <a:solidFill>
                  <a:schemeClr val="tx1"/>
                </a:solidFill>
                <a:effectLst/>
                <a:latin typeface="+mn-lt"/>
                <a:ea typeface="+mn-ea"/>
                <a:cs typeface="+mn-cs"/>
              </a:rPr>
              <a:t>, K.L., and </a:t>
            </a:r>
            <a:r>
              <a:rPr lang="en-US" sz="1200" kern="1200" dirty="0" err="1">
                <a:solidFill>
                  <a:schemeClr val="tx1"/>
                </a:solidFill>
                <a:effectLst/>
                <a:latin typeface="+mn-lt"/>
                <a:ea typeface="+mn-ea"/>
                <a:cs typeface="+mn-cs"/>
              </a:rPr>
              <a:t>Quatromoni</a:t>
            </a:r>
            <a:r>
              <a:rPr lang="en-US" sz="1200" kern="1200" dirty="0">
                <a:solidFill>
                  <a:schemeClr val="tx1"/>
                </a:solidFill>
                <a:effectLst/>
                <a:latin typeface="+mn-lt"/>
                <a:ea typeface="+mn-ea"/>
                <a:cs typeface="+mn-cs"/>
              </a:rPr>
              <a:t>, P.A., 2023. Women's perceptions of weight stigma and experiences of weight-neutral treatment for binge eating disorder: a qualitative study. </a:t>
            </a:r>
            <a:r>
              <a:rPr lang="en-US" sz="1200" i="1" kern="1200" dirty="0" err="1">
                <a:solidFill>
                  <a:schemeClr val="tx1"/>
                </a:solidFill>
                <a:effectLst/>
                <a:latin typeface="+mn-lt"/>
                <a:ea typeface="+mn-ea"/>
                <a:cs typeface="+mn-cs"/>
              </a:rPr>
              <a:t>EClinicalMedicine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56</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Saul, J., Rodgers, R.F., and Saul, M., 2022. Adolescent eating disorder risk and the social online world: An update. </a:t>
            </a:r>
            <a:r>
              <a:rPr lang="en-US" sz="1200" i="1" kern="1200" dirty="0">
                <a:solidFill>
                  <a:schemeClr val="tx1"/>
                </a:solidFill>
                <a:effectLst/>
                <a:latin typeface="+mn-lt"/>
                <a:ea typeface="+mn-ea"/>
                <a:cs typeface="+mn-cs"/>
              </a:rPr>
              <a:t>Child and Adolescent Psychiatric Clinics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31</a:t>
            </a:r>
            <a:r>
              <a:rPr lang="en-US" sz="1200" kern="1200" dirty="0">
                <a:solidFill>
                  <a:schemeClr val="tx1"/>
                </a:solidFill>
                <a:effectLst/>
                <a:latin typeface="+mn-lt"/>
                <a:ea typeface="+mn-ea"/>
                <a:cs typeface="+mn-cs"/>
              </a:rPr>
              <a:t>(1), pp.167-177.</a:t>
            </a:r>
          </a:p>
          <a:p>
            <a:r>
              <a:rPr lang="en-US" sz="1200" kern="1200" dirty="0">
                <a:solidFill>
                  <a:schemeClr val="tx1"/>
                </a:solidFill>
                <a:effectLst/>
                <a:latin typeface="+mn-lt"/>
                <a:ea typeface="+mn-ea"/>
                <a:cs typeface="+mn-cs"/>
              </a:rPr>
              <a:t>Schmidt, U.H., </a:t>
            </a:r>
            <a:r>
              <a:rPr lang="en-US" sz="1200" kern="1200" dirty="0" err="1">
                <a:solidFill>
                  <a:schemeClr val="tx1"/>
                </a:solidFill>
                <a:effectLst/>
                <a:latin typeface="+mn-lt"/>
                <a:ea typeface="+mn-ea"/>
                <a:cs typeface="+mn-cs"/>
              </a:rPr>
              <a:t>Claudino</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Fernández</a:t>
            </a:r>
            <a:r>
              <a:rPr lang="en-US" sz="1200" kern="1200" dirty="0">
                <a:solidFill>
                  <a:schemeClr val="tx1"/>
                </a:solidFill>
                <a:effectLst/>
                <a:latin typeface="+mn-lt"/>
                <a:ea typeface="+mn-ea"/>
                <a:cs typeface="+mn-cs"/>
              </a:rPr>
              <a:t>‐Aranda, F., Giel, K.E., Griffiths, J., Hay, P.J., Kim, Y.R., Marshall, J., </a:t>
            </a:r>
            <a:r>
              <a:rPr lang="en-US" sz="1200" kern="1200" dirty="0" err="1">
                <a:solidFill>
                  <a:schemeClr val="tx1"/>
                </a:solidFill>
                <a:effectLst/>
                <a:latin typeface="+mn-lt"/>
                <a:ea typeface="+mn-ea"/>
                <a:cs typeface="+mn-cs"/>
              </a:rPr>
              <a:t>Micali</a:t>
            </a:r>
            <a:r>
              <a:rPr lang="en-US" sz="1200" kern="1200" dirty="0">
                <a:solidFill>
                  <a:schemeClr val="tx1"/>
                </a:solidFill>
                <a:effectLst/>
                <a:latin typeface="+mn-lt"/>
                <a:ea typeface="+mn-ea"/>
                <a:cs typeface="+mn-cs"/>
              </a:rPr>
              <a:t>, N., </a:t>
            </a:r>
            <a:r>
              <a:rPr lang="en-US" sz="1200" kern="1200" dirty="0" err="1">
                <a:solidFill>
                  <a:schemeClr val="tx1"/>
                </a:solidFill>
                <a:effectLst/>
                <a:latin typeface="+mn-lt"/>
                <a:ea typeface="+mn-ea"/>
                <a:cs typeface="+mn-cs"/>
              </a:rPr>
              <a:t>Monteleone</a:t>
            </a:r>
            <a:r>
              <a:rPr lang="en-US" sz="1200" kern="1200" dirty="0">
                <a:solidFill>
                  <a:schemeClr val="tx1"/>
                </a:solidFill>
                <a:effectLst/>
                <a:latin typeface="+mn-lt"/>
                <a:ea typeface="+mn-ea"/>
                <a:cs typeface="+mn-cs"/>
              </a:rPr>
              <a:t>, A.M., and </a:t>
            </a:r>
            <a:r>
              <a:rPr lang="en-US" sz="1200" kern="1200" dirty="0" err="1">
                <a:solidFill>
                  <a:schemeClr val="tx1"/>
                </a:solidFill>
                <a:effectLst/>
                <a:latin typeface="+mn-lt"/>
                <a:ea typeface="+mn-ea"/>
                <a:cs typeface="+mn-cs"/>
              </a:rPr>
              <a:t>Nakazato</a:t>
            </a:r>
            <a:r>
              <a:rPr lang="en-US" sz="1200" kern="1200" dirty="0">
                <a:solidFill>
                  <a:schemeClr val="tx1"/>
                </a:solidFill>
                <a:effectLst/>
                <a:latin typeface="+mn-lt"/>
                <a:ea typeface="+mn-ea"/>
                <a:cs typeface="+mn-cs"/>
              </a:rPr>
              <a:t>, M., 2025. The current clinical approach to feeding and eating disorders aims to increase personalization of management. </a:t>
            </a:r>
            <a:r>
              <a:rPr lang="en-US" sz="1200" i="1" kern="1200" dirty="0">
                <a:solidFill>
                  <a:schemeClr val="tx1"/>
                </a:solidFill>
                <a:effectLst/>
                <a:latin typeface="+mn-lt"/>
                <a:ea typeface="+mn-ea"/>
                <a:cs typeface="+mn-cs"/>
              </a:rPr>
              <a:t>World Psychiatry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(1), pp.4-31.</a:t>
            </a:r>
          </a:p>
          <a:p>
            <a:r>
              <a:rPr lang="en-US" sz="1200" kern="1200" dirty="0">
                <a:solidFill>
                  <a:schemeClr val="tx1"/>
                </a:solidFill>
                <a:effectLst/>
                <a:latin typeface="+mn-lt"/>
                <a:ea typeface="+mn-ea"/>
                <a:cs typeface="+mn-cs"/>
              </a:rPr>
              <a:t>Tan, E.J., </a:t>
            </a:r>
            <a:r>
              <a:rPr lang="en-US" sz="1200" kern="1200" dirty="0" err="1">
                <a:solidFill>
                  <a:schemeClr val="tx1"/>
                </a:solidFill>
                <a:effectLst/>
                <a:latin typeface="+mn-lt"/>
                <a:ea typeface="+mn-ea"/>
                <a:cs typeface="+mn-cs"/>
              </a:rPr>
              <a:t>Raut</a:t>
            </a:r>
            <a:r>
              <a:rPr lang="en-US" sz="1200" kern="1200" dirty="0">
                <a:solidFill>
                  <a:schemeClr val="tx1"/>
                </a:solidFill>
                <a:effectLst/>
                <a:latin typeface="+mn-lt"/>
                <a:ea typeface="+mn-ea"/>
                <a:cs typeface="+mn-cs"/>
              </a:rPr>
              <a:t>, T., Le, L.K.D., Hay, P., </a:t>
            </a:r>
            <a:r>
              <a:rPr lang="en-US" sz="1200" kern="1200" dirty="0" err="1">
                <a:solidFill>
                  <a:schemeClr val="tx1"/>
                </a:solidFill>
                <a:effectLst/>
                <a:latin typeface="+mn-lt"/>
                <a:ea typeface="+mn-ea"/>
                <a:cs typeface="+mn-cs"/>
              </a:rPr>
              <a:t>Ananthapavan</a:t>
            </a:r>
            <a:r>
              <a:rPr lang="en-US" sz="1200" kern="1200" dirty="0">
                <a:solidFill>
                  <a:schemeClr val="tx1"/>
                </a:solidFill>
                <a:effectLst/>
                <a:latin typeface="+mn-lt"/>
                <a:ea typeface="+mn-ea"/>
                <a:cs typeface="+mn-cs"/>
              </a:rPr>
              <a:t>, J., Lee, Y.Y. and </a:t>
            </a:r>
            <a:r>
              <a:rPr lang="en-US" sz="1200" kern="1200" dirty="0" err="1">
                <a:solidFill>
                  <a:schemeClr val="tx1"/>
                </a:solidFill>
                <a:effectLst/>
                <a:latin typeface="+mn-lt"/>
                <a:ea typeface="+mn-ea"/>
                <a:cs typeface="+mn-cs"/>
              </a:rPr>
              <a:t>Mihalopoulos</a:t>
            </a:r>
            <a:r>
              <a:rPr lang="en-US" sz="1200" kern="1200" dirty="0">
                <a:solidFill>
                  <a:schemeClr val="tx1"/>
                </a:solidFill>
                <a:effectLst/>
                <a:latin typeface="+mn-lt"/>
                <a:ea typeface="+mn-ea"/>
                <a:cs typeface="+mn-cs"/>
              </a:rPr>
              <a:t>, C., 2023. The association between eating disorders and mental health: an umbrella review. </a:t>
            </a:r>
            <a:r>
              <a:rPr lang="en-US" sz="1200" i="1" kern="1200" dirty="0">
                <a:solidFill>
                  <a:schemeClr val="tx1"/>
                </a:solidFill>
                <a:effectLst/>
                <a:latin typeface="+mn-lt"/>
                <a:ea typeface="+mn-ea"/>
                <a:cs typeface="+mn-cs"/>
              </a:rPr>
              <a:t>Journal of Eating Disorders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a:t>
            </a:r>
            <a:r>
              <a:rPr lang="en-US" sz="1200" kern="1200" dirty="0">
                <a:solidFill>
                  <a:schemeClr val="tx1"/>
                </a:solidFill>
                <a:effectLst/>
                <a:latin typeface="+mn-lt"/>
                <a:ea typeface="+mn-ea"/>
                <a:cs typeface="+mn-cs"/>
              </a:rPr>
              <a:t>(1), p.51.</a:t>
            </a:r>
          </a:p>
          <a:p>
            <a:r>
              <a:rPr lang="en-US" sz="1200" kern="1200" dirty="0">
                <a:solidFill>
                  <a:schemeClr val="tx1"/>
                </a:solidFill>
                <a:effectLst/>
                <a:latin typeface="+mn-lt"/>
                <a:ea typeface="+mn-ea"/>
                <a:cs typeface="+mn-cs"/>
              </a:rPr>
              <a:t>WHO. (2024). ICD-11 for Mortality and Morbidity Statistics. Icd.who.int. https://icd.who.int/browse/2024-01/mms/en#334423054</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a:t>
            </a:fld>
            <a:endParaRPr lang="en-US" dirty="0"/>
          </a:p>
        </p:txBody>
      </p:sp>
    </p:spTree>
    <p:extLst>
      <p:ext uri="{BB962C8B-B14F-4D97-AF65-F5344CB8AC3E}">
        <p14:creationId xmlns:p14="http://schemas.microsoft.com/office/powerpoint/2010/main" val="33676674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166265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
        <p:nvSpPr>
          <p:cNvPr id="11" name="Rectangle 10"/>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4093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
        <p:nvSpPr>
          <p:cNvPr id="11" name="Rectangle 10"/>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Rectangle 11"/>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3886674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16685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77418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6322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381540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440750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897059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508774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869919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9860EDB8-5305-433F-BE41-D7A86D811DB3}"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919805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535497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629167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528683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pPr/>
              <a:t>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451305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BEEBAAA-29B5-4AF5-BC5F-7E580C29002D}" type="datetimeFigureOut">
              <a:rPr lang="en-US" smtClean="0"/>
              <a:pPr/>
              <a:t>11/2/2025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2748704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89503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11/2/2025</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BEEBAAA-29B5-4AF5-BC5F-7E580C29002D}" type="datetimeFigureOut">
              <a:rPr lang="en-US" smtClean="0"/>
              <a:pPr/>
              <a:t>11/2/2025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860EDB8-5305-433F-BE41-D7A86D811DB3}" type="slidenum">
              <a:rPr lang="en-US" smtClean="0"/>
              <a:pPr/>
              <a:t>‹#›</a:t>
            </a:fld>
            <a:endParaRPr lang="en-US" dirty="0"/>
          </a:p>
        </p:txBody>
      </p:sp>
      <p:sp>
        <p:nvSpPr>
          <p:cNvPr id="8" name="Rectangle 7"/>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9" name="Straight Connector 8"/>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559797"/>
      </p:ext>
    </p:extLst>
  </p:cSld>
  <p:clrMap bg1="dk1" tx1="lt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1" r:id="rId17"/>
    <p:sldLayoutId id="2147483682" r:id="rId18"/>
    <p:sldLayoutId id="2147483662" r:id="rId19"/>
    <p:sldLayoutId id="2147483663" r:id="rId20"/>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257" y="1203512"/>
            <a:ext cx="10515600" cy="1317619"/>
          </a:xfrm>
        </p:spPr>
        <p:txBody>
          <a:bodyPr anchor="ctr" anchorCtr="0">
            <a:normAutofit/>
          </a:bodyPr>
          <a:lstStyle/>
          <a:p>
            <a:pPr algn="ctr"/>
            <a:r>
              <a:rPr lang="en-US" b="1" dirty="0">
                <a:latin typeface="Arial" panose="020B0604020202020204" pitchFamily="34" charset="0"/>
                <a:cs typeface="Arial" panose="020B0604020202020204" pitchFamily="34" charset="0"/>
              </a:rPr>
              <a:t>Feeding and Eating Disorders: Historical and Contemporary Care Provision</a:t>
            </a:r>
            <a:endParaRPr lang="en-US" dirty="0">
              <a:latin typeface="Arial" panose="020B0604020202020204" pitchFamily="34" charset="0"/>
              <a:cs typeface="Arial" panose="020B0604020202020204" pitchFamily="34" charset="0"/>
            </a:endParaRPr>
          </a:p>
        </p:txBody>
      </p:sp>
      <p:sp>
        <p:nvSpPr>
          <p:cNvPr id="5" name="Rectangle 4"/>
          <p:cNvSpPr/>
          <p:nvPr/>
        </p:nvSpPr>
        <p:spPr>
          <a:xfrm>
            <a:off x="2852057" y="3142013"/>
            <a:ext cx="6096000" cy="3029163"/>
          </a:xfrm>
          <a:prstGeom prst="rect">
            <a:avLst/>
          </a:prstGeom>
        </p:spPr>
        <p:txBody>
          <a:bodyPr lIns="91440" tIns="45720" rIns="91440" bIns="45720" anchor="t">
            <a:spAutoFit/>
          </a:bodyPr>
          <a:lstStyle/>
          <a:p>
            <a:pPr algn="ctr">
              <a:lnSpc>
                <a:spcPct val="150000"/>
              </a:lnSpc>
              <a:spcBef>
                <a:spcPts val="1200"/>
              </a:spcBef>
            </a:pPr>
            <a:r>
              <a:rPr lang="en-US" b="1" kern="0" dirty="0">
                <a:latin typeface="Arial"/>
                <a:ea typeface="Times New Roman" panose="02020603050405020304" pitchFamily="18" charset="0"/>
                <a:cs typeface="Arial"/>
              </a:rPr>
              <a:t>Student Name: Mohammad Shoaib Tariq</a:t>
            </a:r>
            <a:endParaRPr lang="en-US" b="1" kern="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Bef>
                <a:spcPts val="1200"/>
              </a:spcBef>
            </a:pPr>
            <a:r>
              <a:rPr lang="en-US" b="1" kern="0" dirty="0">
                <a:latin typeface="Arial"/>
                <a:ea typeface="Times New Roman" panose="02020603050405020304" pitchFamily="18" charset="0"/>
                <a:cs typeface="Arial"/>
              </a:rPr>
              <a:t>Student ID: 2237655</a:t>
            </a:r>
            <a:endParaRPr lang="en-US" b="1" kern="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Bef>
                <a:spcPts val="1200"/>
              </a:spcBef>
            </a:pPr>
            <a:r>
              <a:rPr lang="en-US" b="1" kern="0" dirty="0" err="1">
                <a:latin typeface="Arial"/>
                <a:ea typeface="Times New Roman" panose="02020603050405020304" pitchFamily="18" charset="0"/>
                <a:cs typeface="Arial"/>
              </a:rPr>
              <a:t>Course:Pyschopathological</a:t>
            </a:r>
            <a:r>
              <a:rPr lang="en-US" b="1" kern="0" dirty="0">
                <a:latin typeface="Arial"/>
                <a:ea typeface="Times New Roman" panose="02020603050405020304" pitchFamily="18" charset="0"/>
                <a:cs typeface="Arial"/>
              </a:rPr>
              <a:t> Classifications And </a:t>
            </a:r>
            <a:r>
              <a:rPr lang="en-US" b="1" kern="0" dirty="0" err="1">
                <a:latin typeface="Arial"/>
                <a:ea typeface="Times New Roman" panose="02020603050405020304" pitchFamily="18" charset="0"/>
                <a:cs typeface="Arial"/>
              </a:rPr>
              <a:t>Provisoions</a:t>
            </a:r>
            <a:endParaRPr lang="en-US" b="1" kern="0" dirty="0" err="1">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Bef>
                <a:spcPts val="1200"/>
              </a:spcBef>
            </a:pPr>
            <a:r>
              <a:rPr lang="en-US" b="1" kern="0" dirty="0">
                <a:solidFill>
                  <a:srgbClr val="FFFFFF"/>
                </a:solidFill>
                <a:latin typeface="Arial"/>
                <a:ea typeface="Times New Roman" panose="02020603050405020304" pitchFamily="18" charset="0"/>
                <a:cs typeface="Arial"/>
              </a:rPr>
              <a:t>Lecturer Name: Tomy </a:t>
            </a:r>
            <a:r>
              <a:rPr lang="en-US" b="1" kern="0" dirty="0" err="1">
                <a:solidFill>
                  <a:srgbClr val="FFFFFF"/>
                </a:solidFill>
                <a:latin typeface="Arial"/>
                <a:ea typeface="Times New Roman" panose="02020603050405020304" pitchFamily="18" charset="0"/>
                <a:cs typeface="Arial"/>
              </a:rPr>
              <a:t>adattu</a:t>
            </a:r>
            <a:r>
              <a:rPr lang="en-US" b="1" kern="0" dirty="0">
                <a:solidFill>
                  <a:srgbClr val="FFFFFF"/>
                </a:solidFill>
                <a:latin typeface="Arial"/>
                <a:ea typeface="Times New Roman" panose="02020603050405020304" pitchFamily="18" charset="0"/>
                <a:cs typeface="Arial"/>
              </a:rPr>
              <a:t> Chacko</a:t>
            </a:r>
          </a:p>
          <a:p>
            <a:pPr algn="just">
              <a:lnSpc>
                <a:spcPct val="150000"/>
              </a:lnSpc>
              <a:spcBef>
                <a:spcPts val="1200"/>
              </a:spcBef>
            </a:pPr>
            <a:endParaRPr lang="en-US"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52994" y="353995"/>
            <a:ext cx="10485120" cy="507831"/>
          </a:xfrm>
          <a:prstGeom prst="rect">
            <a:avLst/>
          </a:prstGeom>
        </p:spPr>
        <p:txBody>
          <a:bodyPr wrap="square">
            <a:spAutoFit/>
          </a:bodyPr>
          <a:lstStyle/>
          <a:p>
            <a:pPr algn="ctr">
              <a:lnSpc>
                <a:spcPct val="150000"/>
              </a:lnSpc>
              <a:spcAft>
                <a:spcPts val="800"/>
              </a:spcAft>
            </a:pPr>
            <a:r>
              <a:rPr lang="en-US" b="1" dirty="0">
                <a:solidFill>
                  <a:schemeClr val="bg1"/>
                </a:solidFill>
                <a:latin typeface="Arial" panose="020B0604020202020204" pitchFamily="34" charset="0"/>
                <a:ea typeface="Calibri" panose="020F0502020204030204" pitchFamily="34" charset="0"/>
                <a:cs typeface="Arial" panose="020B0604020202020204" pitchFamily="34" charset="0"/>
              </a:rPr>
              <a:t>Feeding and Eating Disorders: Historical and Contemporary Care Provision</a:t>
            </a:r>
            <a:endPar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552994" y="634804"/>
            <a:ext cx="2843349" cy="2664832"/>
          </a:xfrm>
          <a:prstGeom prst="rect">
            <a:avLst/>
          </a:prstGeom>
        </p:spPr>
        <p:txBody>
          <a:bodyPr wrap="square">
            <a:spAutoFit/>
          </a:bodyPr>
          <a:lstStyle/>
          <a:p>
            <a:pPr algn="just">
              <a:lnSpc>
                <a:spcPct val="150000"/>
              </a:lnSpc>
              <a:spcAft>
                <a:spcPts val="800"/>
              </a:spcAft>
            </a:pPr>
            <a:r>
              <a:rPr lang="en-US" sz="2000" b="1" dirty="0">
                <a:solidFill>
                  <a:schemeClr val="bg1"/>
                </a:solidFill>
                <a:latin typeface="Arial" panose="020B0604020202020204" pitchFamily="34" charset="0"/>
                <a:ea typeface="Calibri" panose="020F0502020204030204" pitchFamily="34" charset="0"/>
                <a:cs typeface="Arial" panose="020B0604020202020204" pitchFamily="34" charset="0"/>
              </a:rPr>
              <a:t> </a:t>
            </a:r>
            <a:endParaRPr lang="en-US"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Bef>
                <a:spcPts val="1200"/>
              </a:spcBef>
            </a:pPr>
            <a:r>
              <a:rPr lang="en-US" sz="110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Introduction</a:t>
            </a:r>
          </a:p>
          <a:p>
            <a:pPr algn="just"/>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Feeding and eating disorders (FLEDs), as a category outlined in Chapter 6 of the ICD-11 (e.g., anorexia nervosa, bulimia nervosa, binge-eating disorder), are complicated psychiatric disorders, that is, those in which the eating or eating-related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behaviour</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is constantly disrupted, making physical health or psychosocial functioning severely impaired (WHO, 2024). The prevalence of eating disorders is estimated to be 70 million individuals globally, and the problem is on the rise due to the increased awareness and diagnostic possibilities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Mavrović</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2023). FEDs impact people of all genders, ages, and socio-economic statuses, yet it is poorly diagnosed and treated on the global level. </a:t>
            </a:r>
            <a:endParaRPr lang="en-US" sz="800" dirty="0">
              <a:solidFill>
                <a:schemeClr val="bg1"/>
              </a:solidFill>
              <a:latin typeface="Arial" panose="020B0604020202020204" pitchFamily="34" charset="0"/>
              <a:cs typeface="Arial" panose="020B0604020202020204" pitchFamily="34" charset="0"/>
            </a:endParaRPr>
          </a:p>
        </p:txBody>
      </p:sp>
      <p:pic>
        <p:nvPicPr>
          <p:cNvPr id="1026" name="Picture 2" descr="Current Discoveries and Future Implications of Eating Disord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994" y="3435987"/>
            <a:ext cx="2843349" cy="133964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17243" y="4775627"/>
            <a:ext cx="3108555" cy="1738938"/>
          </a:xfrm>
          <a:prstGeom prst="rect">
            <a:avLst/>
          </a:prstGeom>
        </p:spPr>
        <p:txBody>
          <a:bodyPr wrap="square">
            <a:spAutoFit/>
          </a:bodyPr>
          <a:lstStyle/>
          <a:p>
            <a:pPr algn="just"/>
            <a:r>
              <a:rPr lang="en-US" sz="1100" b="1" dirty="0">
                <a:solidFill>
                  <a:schemeClr val="bg1"/>
                </a:solidFill>
                <a:latin typeface="Arial" panose="020B0604020202020204" pitchFamily="34" charset="0"/>
                <a:cs typeface="Arial" panose="020B0604020202020204" pitchFamily="34" charset="0"/>
              </a:rPr>
              <a:t>Historical Context of Treatment</a:t>
            </a:r>
          </a:p>
          <a:p>
            <a:pPr marL="171450" indent="-171450" algn="just">
              <a:buFont typeface="Wingdings" panose="05000000000000000000" pitchFamily="2" charset="2"/>
              <a:buChar char="ü"/>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Traditionally, FEDs were not well comprehended and were usually misinterpreted as a lifestyle choice or moral deficiencies, but not the extreme mental illnesses. </a:t>
            </a:r>
          </a:p>
          <a:p>
            <a:pPr marL="171450" indent="-171450" algn="just">
              <a:buFont typeface="Wingdings" panose="05000000000000000000" pitchFamily="2" charset="2"/>
              <a:buChar char="ü"/>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The medical paradigm had gained momentum in the middle of the 20</a:t>
            </a:r>
            <a:r>
              <a:rPr lang="en-US" sz="800" baseline="30000" dirty="0">
                <a:solidFill>
                  <a:schemeClr val="bg1"/>
                </a:solidFill>
                <a:latin typeface="Arial" panose="020B0604020202020204" pitchFamily="34" charset="0"/>
                <a:ea typeface="Calibri" panose="020F0502020204030204" pitchFamily="34" charset="0"/>
                <a:cs typeface="Arial" panose="020B0604020202020204" pitchFamily="34" charset="0"/>
              </a:rPr>
              <a:t>th</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century as anorexia nervosa was first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recognised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in the DSM. </a:t>
            </a:r>
          </a:p>
          <a:p>
            <a:pPr marL="171450" indent="-171450" algn="just">
              <a:buFont typeface="Wingdings" panose="05000000000000000000" pitchFamily="2" charset="2"/>
              <a:buChar char="ü"/>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(Hoffmann, 2024), discussed that the therapies prevailed with psychodynamic therapies that drew attention to unconscious conflicts with mixed results.</a:t>
            </a:r>
          </a:p>
          <a:p>
            <a:pPr marL="171450" indent="-171450" algn="just">
              <a:buFont typeface="Wingdings" panose="05000000000000000000" pitchFamily="2" charset="2"/>
              <a:buChar char="ü"/>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Thinness and beauty cultural values and the social conditions surrounding these notions have played a critical role in the development of these disorders </a:t>
            </a:r>
            <a:endParaRPr lang="en-US" sz="800" dirty="0">
              <a:solidFill>
                <a:schemeClr val="bg1"/>
              </a:solidFill>
              <a:latin typeface="Arial" panose="020B0604020202020204" pitchFamily="34" charset="0"/>
              <a:cs typeface="Arial" panose="020B0604020202020204" pitchFamily="34" charset="0"/>
            </a:endParaRPr>
          </a:p>
        </p:txBody>
      </p:sp>
      <p:pic>
        <p:nvPicPr>
          <p:cNvPr id="1028" name="Picture 4" descr="Understanding Eating Disorder Behavioral Therapy: Your Path to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6898" y="1220637"/>
            <a:ext cx="2506887" cy="221534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5798" y="3724419"/>
            <a:ext cx="2740531" cy="2787943"/>
          </a:xfrm>
          <a:prstGeom prst="rect">
            <a:avLst/>
          </a:prstGeom>
        </p:spPr>
        <p:txBody>
          <a:bodyPr wrap="square">
            <a:spAutoFit/>
          </a:bodyPr>
          <a:lstStyle/>
          <a:p>
            <a:pPr algn="just">
              <a:lnSpc>
                <a:spcPct val="150000"/>
              </a:lnSpc>
              <a:spcBef>
                <a:spcPts val="1200"/>
              </a:spcBef>
            </a:pPr>
            <a:r>
              <a:rPr lang="en-US" sz="110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Contemporary Treatment Strategies</a:t>
            </a:r>
          </a:p>
          <a:p>
            <a:pPr algn="just">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Modern therapy implies a biopsychosocial approach, which combines medical, psychological, and social therapy (Schmidt, 2025). </a:t>
            </a:r>
          </a:p>
          <a:p>
            <a:pPr algn="just">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Some of the evidence-based interventions are </a:t>
            </a:r>
          </a:p>
          <a:p>
            <a:pPr marL="171450" indent="-171450" algn="just">
              <a:spcAft>
                <a:spcPts val="800"/>
              </a:spcAft>
              <a:buFont typeface="Wingdings" panose="05000000000000000000" pitchFamily="2" charset="2"/>
              <a:buChar char="q"/>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Cognitive-</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behavioural</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therapy (CBT) </a:t>
            </a:r>
          </a:p>
          <a:p>
            <a:pPr marL="171450" indent="-171450" algn="just">
              <a:spcAft>
                <a:spcPts val="800"/>
              </a:spcAft>
              <a:buFont typeface="Wingdings" panose="05000000000000000000" pitchFamily="2" charset="2"/>
              <a:buChar char="q"/>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Family-based therapy (FBT) in adolescents</a:t>
            </a:r>
          </a:p>
          <a:p>
            <a:pPr marL="171450" indent="-171450" algn="just">
              <a:spcAft>
                <a:spcPts val="800"/>
              </a:spcAft>
              <a:buFont typeface="Wingdings" panose="05000000000000000000" pitchFamily="2" charset="2"/>
              <a:buChar char="q"/>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Nutritional rehabilitation</a:t>
            </a:r>
          </a:p>
          <a:p>
            <a:pPr marL="171450" indent="-171450" algn="just">
              <a:spcAft>
                <a:spcPts val="800"/>
              </a:spcAft>
              <a:buFont typeface="Wingdings" panose="05000000000000000000" pitchFamily="2" charset="2"/>
              <a:buChar char="q"/>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Pharmacotherapy</a:t>
            </a:r>
          </a:p>
          <a:p>
            <a:pPr algn="just">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Special eating disorder units now often have multidisciplinary teams of psychiatrists, psychologists, dietitians, and social workers</a:t>
            </a:r>
          </a:p>
          <a:p>
            <a:pPr algn="just">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The absence of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specialised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services, trained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labour</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force, and cultural modification of therapies in low- and middle-income countries (LMICs) restricts care. </a:t>
            </a:r>
          </a:p>
        </p:txBody>
      </p:sp>
      <p:sp>
        <p:nvSpPr>
          <p:cNvPr id="9" name="Rectangle 8"/>
          <p:cNvSpPr/>
          <p:nvPr/>
        </p:nvSpPr>
        <p:spPr>
          <a:xfrm>
            <a:off x="6024340" y="1160898"/>
            <a:ext cx="3052425" cy="2108269"/>
          </a:xfrm>
          <a:prstGeom prst="rect">
            <a:avLst/>
          </a:prstGeom>
        </p:spPr>
        <p:txBody>
          <a:bodyPr wrap="square">
            <a:spAutoFit/>
          </a:bodyPr>
          <a:lstStyle/>
          <a:p>
            <a:pPr algn="just">
              <a:spcBef>
                <a:spcPts val="1200"/>
              </a:spcBef>
            </a:pPr>
            <a:r>
              <a:rPr lang="en-US" sz="110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Social, Cultural, and Political Backgrounds</a:t>
            </a:r>
          </a:p>
          <a:p>
            <a:pPr algn="just">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The cultural beliefs regarding body image, gender roles, and food practices influence the social construction of FEDs profoundly. Ideals of Western beauty that place a strong emphasis on slimness have been associated with the growing rates of anorexia and bulimia across the globe, especially affecting young women, yet the growing rates of men and diverse ethnic groups have indicated that trends are shifting (Nagata et al., 2024). Culturally sensitive interventions are immature, and mental illness-related stigma tends to impede help-seeking, particularly in collectivist cultures where family esteem and social compliance are paramount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Ranalli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2021). Health policies are determined by political will: states that have national mental health policies and eating disorder funds are associated with improved patient outcomes and decreased mortality rates.</a:t>
            </a:r>
          </a:p>
        </p:txBody>
      </p:sp>
      <p:pic>
        <p:nvPicPr>
          <p:cNvPr id="1030" name="Picture 6" descr="Eating Disorder Statistic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4047" y="3332707"/>
            <a:ext cx="2689412" cy="1323386"/>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266329" y="4614664"/>
            <a:ext cx="2788499" cy="2069797"/>
          </a:xfrm>
          <a:prstGeom prst="rect">
            <a:avLst/>
          </a:prstGeom>
        </p:spPr>
        <p:txBody>
          <a:bodyPr wrap="square">
            <a:spAutoFit/>
          </a:bodyPr>
          <a:lstStyle/>
          <a:p>
            <a:pPr algn="just">
              <a:lnSpc>
                <a:spcPct val="150000"/>
              </a:lnSpc>
              <a:spcBef>
                <a:spcPts val="1200"/>
              </a:spcBef>
            </a:pPr>
            <a:r>
              <a:rPr lang="en-US" sz="105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Stigma, Discrimination, and Inequality</a:t>
            </a:r>
          </a:p>
          <a:p>
            <a:pPr algn="just"/>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The major obstacle to FED treatment is stigma. Blame on lifestyle choices is a common occurrence that causes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internalised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shame and delayed care in patients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Castellini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2022). </a:t>
            </a:r>
          </a:p>
          <a:p>
            <a:pPr algn="just"/>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Tan (2022) highlights that discrimination takes place, and not all clinicians are trained or show no biases towards this group, especially males or ethnic minorities with FEDs. </a:t>
            </a:r>
          </a:p>
          <a:p>
            <a:pPr algn="just"/>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The inequality presents itself in the form of unequal diagnosis and treatment. Women (in particular, white middle-class women) are also overrepresented in the research and access to care, whereas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marginalised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groups are the victims of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underdiagnosis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and under-treatment (Saul, 2022). </a:t>
            </a:r>
            <a:endParaRPr lang="en-US" sz="800" dirty="0">
              <a:solidFill>
                <a:schemeClr val="bg1"/>
              </a:solidFill>
              <a:latin typeface="Arial" panose="020B0604020202020204" pitchFamily="34" charset="0"/>
              <a:cs typeface="Arial" panose="020B0604020202020204" pitchFamily="34" charset="0"/>
            </a:endParaRPr>
          </a:p>
        </p:txBody>
      </p:sp>
      <p:sp>
        <p:nvSpPr>
          <p:cNvPr id="11" name="Rectangle 10"/>
          <p:cNvSpPr/>
          <p:nvPr/>
        </p:nvSpPr>
        <p:spPr>
          <a:xfrm>
            <a:off x="9054828" y="1220637"/>
            <a:ext cx="2837329" cy="1415772"/>
          </a:xfrm>
          <a:prstGeom prst="rect">
            <a:avLst/>
          </a:prstGeom>
        </p:spPr>
        <p:txBody>
          <a:bodyPr wrap="square">
            <a:spAutoFit/>
          </a:bodyPr>
          <a:lstStyle/>
          <a:p>
            <a:pPr algn="just"/>
            <a:r>
              <a:rPr lang="en-US" sz="11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Statistical Data of Eating and Feeding </a:t>
            </a:r>
            <a:r>
              <a:rPr lang="en-US" sz="800" kern="0" dirty="0" err="1">
                <a:solidFill>
                  <a:srgbClr val="000000"/>
                </a:solidFill>
                <a:latin typeface="Arial" panose="020B0604020202020204" pitchFamily="34" charset="0"/>
                <a:ea typeface="Calibri" panose="020F0502020204030204" pitchFamily="34" charset="0"/>
                <a:cs typeface="Arial" panose="020B0604020202020204" pitchFamily="34" charset="0"/>
              </a:rPr>
              <a:t>Feeding</a:t>
            </a:r>
            <a:r>
              <a:rPr lang="en-US" sz="800" kern="0" dirty="0">
                <a:solidFill>
                  <a:srgbClr val="000000"/>
                </a:solidFill>
                <a:latin typeface="Arial" panose="020B0604020202020204" pitchFamily="34" charset="0"/>
                <a:ea typeface="Calibri" panose="020F0502020204030204" pitchFamily="34" charset="0"/>
                <a:cs typeface="Arial" panose="020B0604020202020204" pitchFamily="34" charset="0"/>
              </a:rPr>
              <a:t> and eating disorders affect about 70 million individuals worldwide</a:t>
            </a:r>
          </a:p>
          <a:p>
            <a:pPr marL="171450" indent="-171450" algn="just">
              <a:buFont typeface="Wingdings" panose="05000000000000000000" pitchFamily="2" charset="2"/>
              <a:buChar char="ü"/>
            </a:pPr>
            <a:r>
              <a:rPr lang="en-US" sz="800" kern="0" dirty="0">
                <a:solidFill>
                  <a:srgbClr val="000000"/>
                </a:solidFill>
                <a:latin typeface="Arial" panose="020B0604020202020204" pitchFamily="34" charset="0"/>
                <a:ea typeface="Calibri" panose="020F0502020204030204" pitchFamily="34" charset="0"/>
                <a:cs typeface="Arial" panose="020B0604020202020204" pitchFamily="34" charset="0"/>
              </a:rPr>
              <a:t>Anorexia nervosa has a prevalence of 0.4% worldwide</a:t>
            </a:r>
          </a:p>
          <a:p>
            <a:pPr marL="171450" indent="-171450" algn="just">
              <a:buFont typeface="Wingdings" panose="05000000000000000000" pitchFamily="2" charset="2"/>
              <a:buChar char="ü"/>
            </a:pPr>
            <a:r>
              <a:rPr lang="en-US" sz="800" kern="0" dirty="0">
                <a:solidFill>
                  <a:srgbClr val="000000"/>
                </a:solidFill>
                <a:latin typeface="Arial" panose="020B0604020202020204" pitchFamily="34" charset="0"/>
                <a:ea typeface="Calibri" panose="020F0502020204030204" pitchFamily="34" charset="0"/>
                <a:cs typeface="Arial" panose="020B0604020202020204" pitchFamily="34" charset="0"/>
              </a:rPr>
              <a:t>Bulimia nervosa with a prevalence of 1-1.5% and binge-eating disorder with a prevalence of up to 2.8% (WHO, 2024).</a:t>
            </a:r>
            <a:r>
              <a:rPr lang="en-US" sz="8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p>
          <a:p>
            <a:pPr marL="171450" indent="-171450" algn="just">
              <a:buFont typeface="Wingdings" panose="05000000000000000000" pitchFamily="2" charset="2"/>
              <a:buChar char="ü"/>
            </a:pPr>
            <a:r>
              <a:rPr lang="en-US" sz="8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Anorexia nervosa has one of the highest mortality rates compared to any type of psychiatric disorder, with a </a:t>
            </a:r>
            <a:r>
              <a:rPr lang="en-US" sz="800" kern="0" dirty="0" err="1">
                <a:solidFill>
                  <a:srgbClr val="000000"/>
                </a:solidFill>
                <a:latin typeface="Arial" panose="020B0604020202020204" pitchFamily="34" charset="0"/>
                <a:ea typeface="Times New Roman" panose="02020603050405020304" pitchFamily="18" charset="0"/>
                <a:cs typeface="Arial" panose="020B0604020202020204" pitchFamily="34" charset="0"/>
              </a:rPr>
              <a:t>standardised</a:t>
            </a:r>
            <a:r>
              <a:rPr lang="en-US" sz="8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 mortality ratio approximated at 5.9. </a:t>
            </a:r>
            <a:endParaRPr lang="en-US" sz="800" dirty="0">
              <a:latin typeface="Arial" panose="020B0604020202020204" pitchFamily="34" charset="0"/>
              <a:cs typeface="Arial" panose="020B0604020202020204" pitchFamily="34" charset="0"/>
            </a:endParaRPr>
          </a:p>
        </p:txBody>
      </p:sp>
      <p:pic>
        <p:nvPicPr>
          <p:cNvPr id="1032" name="Picture 8" descr="30+ Eating Disorder Statistics: Types, Causes, &amp; Effect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33721" y="2596867"/>
            <a:ext cx="2758436" cy="87598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ood Addiction And Eating Disorders Statistics 2025 - Olympic ..."/>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99041" y="3472853"/>
            <a:ext cx="2793116" cy="130277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9076765" y="4921821"/>
            <a:ext cx="2756263" cy="1446550"/>
          </a:xfrm>
          <a:prstGeom prst="rect">
            <a:avLst/>
          </a:prstGeom>
        </p:spPr>
        <p:txBody>
          <a:bodyPr wrap="square">
            <a:spAutoFit/>
          </a:bodyPr>
          <a:lstStyle/>
          <a:p>
            <a:pPr algn="just">
              <a:spcBef>
                <a:spcPts val="1200"/>
              </a:spcBef>
            </a:pPr>
            <a:r>
              <a:rPr lang="en-US" sz="110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Conclusion</a:t>
            </a:r>
          </a:p>
          <a:p>
            <a:pPr algn="just">
              <a:spcAft>
                <a:spcPts val="800"/>
              </a:spcAft>
            </a:pPr>
            <a:r>
              <a:rPr lang="en-US" sz="700" dirty="0">
                <a:solidFill>
                  <a:schemeClr val="bg1"/>
                </a:solidFill>
                <a:latin typeface="Arial" panose="020B0604020202020204" pitchFamily="34" charset="0"/>
                <a:ea typeface="Calibri" panose="020F0502020204030204" pitchFamily="34" charset="0"/>
                <a:cs typeface="Arial" panose="020B0604020202020204" pitchFamily="34" charset="0"/>
              </a:rPr>
              <a:t>Feeding and eating disorders are a major mental health issue facing the world with a complicated history, social, cultural, and political context. Despite the modern treatment becoming more integrative and evidence-based, there are still severe disparities in access and quality of care. The discrimination and stigma further alienate the patients, making it difficult to have early intervention and recovery. To mitigate such issues, it is necessary to adopt culturally sensitive policies, provide professional training, and distribute resources impartially so that all those exaggerated can accept reverential, effective, and sympathetic treatment focused on the standard of ICD-11.</a:t>
            </a:r>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03922" y="552908"/>
            <a:ext cx="1846980" cy="577850"/>
          </a:xfrm>
          <a:prstGeom prst="rect">
            <a:avLst/>
          </a:prstGeom>
        </p:spPr>
        <p:txBody>
          <a:bodyPr wrap="none">
            <a:spAutoFit/>
          </a:bodyPr>
          <a:lstStyle/>
          <a:p>
            <a:pPr algn="just">
              <a:lnSpc>
                <a:spcPct val="150000"/>
              </a:lnSpc>
              <a:spcBef>
                <a:spcPts val="1200"/>
              </a:spcBef>
            </a:pPr>
            <a:r>
              <a:rPr lang="en-US" sz="24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References</a:t>
            </a:r>
          </a:p>
        </p:txBody>
      </p:sp>
      <p:sp>
        <p:nvSpPr>
          <p:cNvPr id="8" name="Rectangle 7"/>
          <p:cNvSpPr/>
          <p:nvPr/>
        </p:nvSpPr>
        <p:spPr>
          <a:xfrm>
            <a:off x="1003922" y="1508714"/>
            <a:ext cx="10708466" cy="5014450"/>
          </a:xfrm>
          <a:prstGeom prst="rect">
            <a:avLst/>
          </a:prstGeom>
        </p:spPr>
        <p:txBody>
          <a:bodyPr wrap="square">
            <a:spAutoFit/>
          </a:bodyPr>
          <a:lstStyle/>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Abuhassan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 Anwar, T., Fuller-</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Tyszkiewicz</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Jarman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H.K.,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Shatte</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 Liu, C.,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Sukunesan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S., 2023. Classification of Twitter users with eating disorder engagement: Learning from the biographies.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Computers in Human Behavior</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140</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p.107519.</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Castellini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G.,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Cassioli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E., Rossi, E., Mancini, M.,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Ricca</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V.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Stanghellini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G., 2022. Bridging cognitive, phenomenological, and psychodynamic approaches to eating disorders.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Eating and Weight Disorders-Studies on Anorexia, Bulimia and Obesity</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27</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(7), pp.2273-2289.</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Ferrucci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K.A.,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Lapane</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K.L.,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Jesdale</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B.M., 2022. Prevalence of diagnosed eating disorders in US transgender adults and youth in insurance claims.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International Journal of Eating Disorders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55</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(6), pp.801-809.</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Grilo</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C.M.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Juarascio</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 2023. Binge-eating disorder interventions: review, current status, and implications.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Current Obesity Reports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12</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(3), pp.406-416.</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Hay, P.,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Aouad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P., Le, A., Marks, P., Maloney, 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Touyz</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S., and Maguire, S., 2023. Epidemiology of eating disorders: population, prevalence, disease burden and quality of life informing public policy in Australia—a rapid review.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Journal of Eating Disorders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11</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(1), p.23.</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Hoffmann, B.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Motyka</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M.A., 2024. Between sanctity and mental dysfunction: eating disorders in a historical perspective.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UR Journal of Humanities and Social Sciences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32</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(3), pp.103-124.</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Mavrović</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J.B., 2023. Development of Eating Disorders in the Socio-Historical Context. In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Eating Disorders in a Capitalist World</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(pp. 23-40). Emerald Publishing Limited.</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Nagata, J.M., Stuart, E.,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Hur</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J.O., Panchal, S., Low, P.,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Chaphekar</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A.V.,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Ganson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K.T., and Lavender, J.M., 2024. Eating disorders in sexual and gender minority adolescents.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Current psychiatry reports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26</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(7), pp.340-350.</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Pehlivan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M.J.,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Miskovic</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-Wheatley, J., Le, A., Maloney, D., Research Consortium, N.E.D.,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Touyz</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S., and Maguire, S., 2022. Models of care for eating disorders: findings from a rapid review.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Journal of Eating Disorders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10</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(1), p.166.</a:t>
            </a:r>
          </a:p>
          <a:p>
            <a:pPr marL="457200" marR="0" indent="-457200" algn="just">
              <a:lnSpc>
                <a:spcPct val="150000"/>
              </a:lnSpc>
              <a:spcBef>
                <a:spcPts val="0"/>
              </a:spcBef>
              <a:spcAft>
                <a:spcPts val="800"/>
              </a:spcAft>
            </a:pP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Ranalli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D.N.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Studen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-Pavlovich, D., 2021. Eating disorders in the adolescent patient.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Dental Clinics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65</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(4), pp.689-703.</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Salvia, M.G.,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Ritholz</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Craigen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K.L.,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Quatromoni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P.A., 2023. Women's perceptions of weight stigma and experiences of weight-neutral treatment for binge eating disorder: a qualitative study. </a:t>
            </a:r>
            <a:r>
              <a:rPr lang="en-US" sz="800" i="1" dirty="0" err="1">
                <a:solidFill>
                  <a:schemeClr val="bg1"/>
                </a:solidFill>
                <a:latin typeface="Arial" panose="020B0604020202020204" pitchFamily="34" charset="0"/>
                <a:ea typeface="Calibri" panose="020F0502020204030204" pitchFamily="34" charset="0"/>
                <a:cs typeface="Arial" panose="020B0604020202020204" pitchFamily="34" charset="0"/>
              </a:rPr>
              <a:t>EClinicalMedicine</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56</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Saul, J., Rodgers, R.F., and Saul, M., 2022. Adolescent eating disorder risk and the social online world: An update.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Child and Adolescent Psychiatric Clinics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31</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(1), pp.167-177.</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Schmidt, U.H.,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Claudino</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Fernández</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‐Aranda, F., Giel, K.E., Griffiths, J., Hay, P.J., Kim, Y.R., Marshall, J.,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Micali</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N.,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Monteleone</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A.M.,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Nakazato</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M., 2025. The current clinical approach to feeding and eating disorders aims to increase personalization of management.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World Psychiatry</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24</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(1), pp.4-31.</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Tan, E.J.,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Raut</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T., Le, L.K.D., Hay, P.,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Ananthapavan</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J., Lee, Y.Y. and </a:t>
            </a:r>
            <a:r>
              <a:rPr lang="en-US" sz="800" dirty="0" err="1">
                <a:solidFill>
                  <a:schemeClr val="bg1"/>
                </a:solidFill>
                <a:latin typeface="Arial" panose="020B0604020202020204" pitchFamily="34" charset="0"/>
                <a:ea typeface="Calibri" panose="020F0502020204030204" pitchFamily="34" charset="0"/>
                <a:cs typeface="Arial" panose="020B0604020202020204" pitchFamily="34" charset="0"/>
              </a:rPr>
              <a:t>Mihalopoulos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C., 2023. The association between eating disorders and mental health: an umbrella review.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Journal of Eating Disorders</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800" i="1" dirty="0">
                <a:solidFill>
                  <a:schemeClr val="bg1"/>
                </a:solidFill>
                <a:latin typeface="Arial" panose="020B0604020202020204" pitchFamily="34" charset="0"/>
                <a:ea typeface="Calibri" panose="020F0502020204030204" pitchFamily="34" charset="0"/>
                <a:cs typeface="Arial" panose="020B0604020202020204" pitchFamily="34" charset="0"/>
              </a:rPr>
              <a:t>11</a:t>
            </a: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(1), p.51.</a:t>
            </a:r>
          </a:p>
          <a:p>
            <a:pPr marL="457200" marR="0" indent="-457200" algn="just">
              <a:lnSpc>
                <a:spcPct val="150000"/>
              </a:lnSpc>
              <a:spcBef>
                <a:spcPts val="0"/>
              </a:spcBef>
              <a:spcAft>
                <a:spcPts val="800"/>
              </a:spcAft>
            </a:pPr>
            <a:r>
              <a:rPr lang="en-US" sz="800" dirty="0">
                <a:solidFill>
                  <a:schemeClr val="bg1"/>
                </a:solidFill>
                <a:latin typeface="Arial" panose="020B0604020202020204" pitchFamily="34" charset="0"/>
                <a:ea typeface="Calibri" panose="020F0502020204030204" pitchFamily="34" charset="0"/>
                <a:cs typeface="Arial" panose="020B0604020202020204" pitchFamily="34" charset="0"/>
              </a:rPr>
              <a:t>WHO. (2024). ICD-11 for Mortality and Morbidity Statistics. Icd.who.int. https://icd.who.int/browse/2024-01/mms/en#334423054</a:t>
            </a: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8a52e8c320b9a064ae3583ae3861c9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8020cb39231a0945110f9cd888b521a"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0072C5-DDE0-4258-BA7A-4D4B80DFA632}">
  <ds:schemaRef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16c05727-aa75-4e4a-9b5f-8a80a1165891"/>
    <ds:schemaRef ds:uri="http://purl.org/dc/terms/"/>
    <ds:schemaRef ds:uri="http://schemas.microsoft.com/office/infopath/2007/PartnerControl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7EE8C63A-4744-4DE4-BB49-0FF0B5375C60}">
  <ds:schemaRefs>
    <ds:schemaRef ds:uri="http://schemas.microsoft.com/sharepoint/v3/contenttype/forms"/>
  </ds:schemaRefs>
</ds:datastoreItem>
</file>

<file path=customXml/itemProps3.xml><?xml version="1.0" encoding="utf-8"?>
<ds:datastoreItem xmlns:ds="http://schemas.openxmlformats.org/officeDocument/2006/customXml" ds:itemID="{FD7FC771-7DFE-49DA-B577-71181BFBCB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TM04033917[[fn=Berlin]]</Template>
  <TotalTime>0</TotalTime>
  <Words>769</Words>
  <Application>Microsoft Office PowerPoint</Application>
  <PresentationFormat>Widescreen</PresentationFormat>
  <Paragraphs>83</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Berlin</vt:lpstr>
      <vt:lpstr>Feeding and Eating Disorders: Historical and Contemporary Care Provision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17</cp:revision>
  <dcterms:created xsi:type="dcterms:W3CDTF">2025-10-28T06:55:21Z</dcterms:created>
  <dcterms:modified xsi:type="dcterms:W3CDTF">2025-11-02T21:08:36Z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