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28"/>
  </p:notesMasterIdLst>
  <p:handoutMasterIdLst>
    <p:handoutMasterId r:id="rId29"/>
  </p:handoutMasterIdLst>
  <p:sldIdLst>
    <p:sldId id="737" r:id="rId2"/>
    <p:sldId id="384" r:id="rId3"/>
    <p:sldId id="385" r:id="rId4"/>
    <p:sldId id="386" r:id="rId5"/>
    <p:sldId id="389" r:id="rId6"/>
    <p:sldId id="332" r:id="rId7"/>
    <p:sldId id="371" r:id="rId8"/>
    <p:sldId id="339" r:id="rId9"/>
    <p:sldId id="380" r:id="rId10"/>
    <p:sldId id="387" r:id="rId11"/>
    <p:sldId id="388" r:id="rId12"/>
    <p:sldId id="390" r:id="rId13"/>
    <p:sldId id="334" r:id="rId14"/>
    <p:sldId id="376" r:id="rId15"/>
    <p:sldId id="727" r:id="rId16"/>
    <p:sldId id="391" r:id="rId17"/>
    <p:sldId id="382" r:id="rId18"/>
    <p:sldId id="739" r:id="rId19"/>
    <p:sldId id="723" r:id="rId20"/>
    <p:sldId id="735" r:id="rId21"/>
    <p:sldId id="736" r:id="rId22"/>
    <p:sldId id="483" r:id="rId23"/>
    <p:sldId id="722" r:id="rId24"/>
    <p:sldId id="730" r:id="rId25"/>
    <p:sldId id="733" r:id="rId26"/>
    <p:sldId id="738" r:id="rId27"/>
  </p:sldIdLst>
  <p:sldSz cx="9144000" cy="6858000" type="screen4x3"/>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173AFF"/>
    <a:srgbClr val="FAF8E3"/>
    <a:srgbClr val="008200"/>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105" d="100"/>
          <a:sy n="105" d="100"/>
        </p:scale>
        <p:origin x="1098" y="114"/>
      </p:cViewPr>
      <p:guideLst>
        <p:guide orient="horz" pos="2160"/>
        <p:guide pos="2880"/>
      </p:guideLst>
    </p:cSldViewPr>
  </p:slideViewPr>
  <p:notesTextViewPr>
    <p:cViewPr>
      <p:scale>
        <a:sx n="1" d="1"/>
        <a:sy n="1" d="1"/>
      </p:scale>
      <p:origin x="0" y="0"/>
    </p:cViewPr>
  </p:notesTextViewPr>
  <p:notesViewPr>
    <p:cSldViewPr snapToGrid="0">
      <p:cViewPr>
        <p:scale>
          <a:sx n="1" d="2"/>
          <a:sy n="1" d="2"/>
        </p:scale>
        <p:origin x="0" y="0"/>
      </p:cViewPr>
      <p:guideLst>
        <p:guide orient="horz" pos="3072"/>
        <p:guide pos="2101"/>
      </p:guideLst>
    </p:cSldViewPr>
  </p:notes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handoutMaster" Target="handoutMasters/handout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presProps" Target="presProps.xml"/><Relationship Id="rId8" Type="http://schemas.openxmlformats.org/officeDocument/2006/relationships/slide" Target="slides/slide7.xml"/></Relationships>
</file>

<file path=ppt/diagrams/_rels/data1.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image" Target="../media/image5.png"/><Relationship Id="rId4" Type="http://schemas.openxmlformats.org/officeDocument/2006/relationships/image" Target="../media/image8.png"/></Relationships>
</file>

<file path=ppt/diagrams/_rels/drawing1.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image" Target="../media/image5.png"/><Relationship Id="rId4" Type="http://schemas.openxmlformats.org/officeDocument/2006/relationships/image" Target="../media/image8.png"/></Relationships>
</file>

<file path=ppt/diagrams/colors1.xml><?xml version="1.0" encoding="utf-8"?>
<dgm:colorsDef xmlns:dgm="http://schemas.openxmlformats.org/drawingml/2006/diagram" xmlns:a="http://schemas.openxmlformats.org/drawingml/2006/main" uniqueId="urn:microsoft.com/office/officeart/2005/8/colors/accent1_2#1">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D2BA86A-BADA-4383-81E4-6333F5A5E206}" type="doc">
      <dgm:prSet loTypeId="urn:microsoft.com/office/officeart/2008/layout/PictureGrid" loCatId="picture" qsTypeId="urn:microsoft.com/office/officeart/2005/8/quickstyle/simple1#1" qsCatId="simple" csTypeId="urn:microsoft.com/office/officeart/2005/8/colors/accent1_2#1" csCatId="accent1" phldr="1"/>
      <dgm:spPr/>
      <dgm:t>
        <a:bodyPr/>
        <a:lstStyle/>
        <a:p>
          <a:endParaRPr lang="en-GB"/>
        </a:p>
      </dgm:t>
    </dgm:pt>
    <dgm:pt modelId="{77AE9599-86C4-4809-9A85-43EA4C3E5084}">
      <dgm:prSet phldrT="[Text]"/>
      <dgm:spPr/>
      <dgm:t>
        <a:bodyPr/>
        <a:lstStyle/>
        <a:p>
          <a:endParaRPr lang="en-GB" dirty="0"/>
        </a:p>
      </dgm:t>
    </dgm:pt>
    <dgm:pt modelId="{6C41BDEC-13DD-45AC-BD6A-8EFBC4D0C19D}" type="parTrans" cxnId="{686A6B75-C515-44CB-B837-1FBC513E9D5B}">
      <dgm:prSet/>
      <dgm:spPr/>
      <dgm:t>
        <a:bodyPr/>
        <a:lstStyle/>
        <a:p>
          <a:endParaRPr lang="en-GB"/>
        </a:p>
      </dgm:t>
    </dgm:pt>
    <dgm:pt modelId="{561785A3-61A4-4E14-BE00-440928F3E932}" type="sibTrans" cxnId="{686A6B75-C515-44CB-B837-1FBC513E9D5B}">
      <dgm:prSet/>
      <dgm:spPr/>
      <dgm:t>
        <a:bodyPr/>
        <a:lstStyle/>
        <a:p>
          <a:endParaRPr lang="en-GB"/>
        </a:p>
      </dgm:t>
    </dgm:pt>
    <dgm:pt modelId="{BEA101C2-F306-4C6E-9351-24C730EB98AF}">
      <dgm:prSet phldrT="[Text]"/>
      <dgm:spPr/>
      <dgm:t>
        <a:bodyPr/>
        <a:lstStyle/>
        <a:p>
          <a:endParaRPr lang="en-GB" dirty="0"/>
        </a:p>
      </dgm:t>
    </dgm:pt>
    <dgm:pt modelId="{D8A9FA66-1D4A-441E-8519-3C9273BAC44E}" type="parTrans" cxnId="{4D7B37AA-95E1-42C9-B3C4-A300BBF01A53}">
      <dgm:prSet/>
      <dgm:spPr/>
      <dgm:t>
        <a:bodyPr/>
        <a:lstStyle/>
        <a:p>
          <a:endParaRPr lang="en-GB"/>
        </a:p>
      </dgm:t>
    </dgm:pt>
    <dgm:pt modelId="{86F42B73-F442-4832-BFB6-203B42249042}" type="sibTrans" cxnId="{4D7B37AA-95E1-42C9-B3C4-A300BBF01A53}">
      <dgm:prSet/>
      <dgm:spPr/>
      <dgm:t>
        <a:bodyPr/>
        <a:lstStyle/>
        <a:p>
          <a:endParaRPr lang="en-GB"/>
        </a:p>
      </dgm:t>
    </dgm:pt>
    <dgm:pt modelId="{D60D9004-F6CE-4B6F-B3EF-1CCAE8197242}">
      <dgm:prSet phldrT="[Text]"/>
      <dgm:spPr/>
      <dgm:t>
        <a:bodyPr/>
        <a:lstStyle/>
        <a:p>
          <a:endParaRPr lang="en-GB" dirty="0"/>
        </a:p>
      </dgm:t>
    </dgm:pt>
    <dgm:pt modelId="{D6FC5A47-3AFE-4FC7-BAE1-B52A49E3C2E8}" type="parTrans" cxnId="{9DF95612-4F01-488B-B58B-0904C72D5B2C}">
      <dgm:prSet/>
      <dgm:spPr/>
      <dgm:t>
        <a:bodyPr/>
        <a:lstStyle/>
        <a:p>
          <a:endParaRPr lang="en-GB"/>
        </a:p>
      </dgm:t>
    </dgm:pt>
    <dgm:pt modelId="{B2734125-E817-4BA6-BB21-B79CA2AF51EA}" type="sibTrans" cxnId="{9DF95612-4F01-488B-B58B-0904C72D5B2C}">
      <dgm:prSet/>
      <dgm:spPr/>
      <dgm:t>
        <a:bodyPr/>
        <a:lstStyle/>
        <a:p>
          <a:endParaRPr lang="en-GB"/>
        </a:p>
      </dgm:t>
    </dgm:pt>
    <dgm:pt modelId="{A2872A4C-D1A9-4E8E-A952-66E3CABCC450}">
      <dgm:prSet phldrT="[Text]"/>
      <dgm:spPr/>
      <dgm:t>
        <a:bodyPr/>
        <a:lstStyle/>
        <a:p>
          <a:endParaRPr lang="en-GB" dirty="0"/>
        </a:p>
      </dgm:t>
    </dgm:pt>
    <dgm:pt modelId="{F3BA5981-0974-43CE-8E0C-B95ED06BC150}" type="sibTrans" cxnId="{16002A65-A1E6-459B-AD41-18DD5437A36D}">
      <dgm:prSet/>
      <dgm:spPr/>
      <dgm:t>
        <a:bodyPr/>
        <a:lstStyle/>
        <a:p>
          <a:endParaRPr lang="en-GB"/>
        </a:p>
      </dgm:t>
    </dgm:pt>
    <dgm:pt modelId="{1B9E3BB5-56EC-4077-81F5-1770072F38D0}" type="parTrans" cxnId="{16002A65-A1E6-459B-AD41-18DD5437A36D}">
      <dgm:prSet/>
      <dgm:spPr/>
      <dgm:t>
        <a:bodyPr/>
        <a:lstStyle/>
        <a:p>
          <a:endParaRPr lang="en-GB"/>
        </a:p>
      </dgm:t>
    </dgm:pt>
    <dgm:pt modelId="{DCF5CC7D-8DFB-4498-99E5-5838782EEBD9}" type="pres">
      <dgm:prSet presAssocID="{8D2BA86A-BADA-4383-81E4-6333F5A5E206}" presName="Name0" presStyleCnt="0">
        <dgm:presLayoutVars>
          <dgm:dir/>
        </dgm:presLayoutVars>
      </dgm:prSet>
      <dgm:spPr/>
    </dgm:pt>
    <dgm:pt modelId="{512C77F9-2671-4F9E-937D-DC07F6EEDC17}" type="pres">
      <dgm:prSet presAssocID="{77AE9599-86C4-4809-9A85-43EA4C3E5084}" presName="composite" presStyleCnt="0"/>
      <dgm:spPr/>
    </dgm:pt>
    <dgm:pt modelId="{4DB36CF9-EEA6-464E-A4F1-1C9DB12F057B}" type="pres">
      <dgm:prSet presAssocID="{77AE9599-86C4-4809-9A85-43EA4C3E5084}" presName="rect2" presStyleLbl="revTx" presStyleIdx="0" presStyleCnt="4">
        <dgm:presLayoutVars>
          <dgm:bulletEnabled val="1"/>
        </dgm:presLayoutVars>
      </dgm:prSet>
      <dgm:spPr/>
    </dgm:pt>
    <dgm:pt modelId="{BD833646-0016-40AA-8AC3-BBB65A7E186A}" type="pres">
      <dgm:prSet presAssocID="{77AE9599-86C4-4809-9A85-43EA4C3E5084}" presName="rect1" presStyleLbl="alignImgPlace1" presStyleIdx="0" presStyleCnt="4"/>
      <dgm:spPr>
        <a:blipFill rotWithShape="1">
          <a:blip xmlns:r="http://schemas.openxmlformats.org/officeDocument/2006/relationships" r:embed="rId1"/>
          <a:srcRect/>
          <a:stretch>
            <a:fillRect l="-7000" r="-7000"/>
          </a:stretch>
        </a:blipFill>
      </dgm:spPr>
    </dgm:pt>
    <dgm:pt modelId="{81960E40-12E9-4974-AE7D-ED67476588D0}" type="pres">
      <dgm:prSet presAssocID="{561785A3-61A4-4E14-BE00-440928F3E932}" presName="sibTrans" presStyleCnt="0"/>
      <dgm:spPr/>
    </dgm:pt>
    <dgm:pt modelId="{292F84D8-1E2E-4293-8B6C-535BD63E1407}" type="pres">
      <dgm:prSet presAssocID="{A2872A4C-D1A9-4E8E-A952-66E3CABCC450}" presName="composite" presStyleCnt="0"/>
      <dgm:spPr/>
    </dgm:pt>
    <dgm:pt modelId="{5CBA2B8E-8C58-4FF0-A01E-AE7233BEF1B5}" type="pres">
      <dgm:prSet presAssocID="{A2872A4C-D1A9-4E8E-A952-66E3CABCC450}" presName="rect2" presStyleLbl="revTx" presStyleIdx="1" presStyleCnt="4" custLinFactY="-100000" custLinFactNeighborX="3594" custLinFactNeighborY="-145704">
        <dgm:presLayoutVars>
          <dgm:bulletEnabled val="1"/>
        </dgm:presLayoutVars>
      </dgm:prSet>
      <dgm:spPr/>
    </dgm:pt>
    <dgm:pt modelId="{53AAC25C-A4DB-4C97-A442-D0E11C137434}" type="pres">
      <dgm:prSet presAssocID="{A2872A4C-D1A9-4E8E-A952-66E3CABCC450}" presName="rect1" presStyleLbl="alignImgPlace1" presStyleIdx="1" presStyleCnt="4"/>
      <dgm:spPr>
        <a:blipFill rotWithShape="1">
          <a:blip xmlns:r="http://schemas.openxmlformats.org/officeDocument/2006/relationships" r:embed="rId2"/>
          <a:srcRect/>
          <a:stretch>
            <a:fillRect l="-16000" r="-16000"/>
          </a:stretch>
        </a:blipFill>
      </dgm:spPr>
    </dgm:pt>
    <dgm:pt modelId="{E3C7BE91-5C64-4028-9B52-9C0D55895B4C}" type="pres">
      <dgm:prSet presAssocID="{F3BA5981-0974-43CE-8E0C-B95ED06BC150}" presName="sibTrans" presStyleCnt="0"/>
      <dgm:spPr/>
    </dgm:pt>
    <dgm:pt modelId="{A84C28AE-4AAD-41CA-B888-3AA4D423CE3D}" type="pres">
      <dgm:prSet presAssocID="{BEA101C2-F306-4C6E-9351-24C730EB98AF}" presName="composite" presStyleCnt="0"/>
      <dgm:spPr/>
    </dgm:pt>
    <dgm:pt modelId="{CB07E270-2745-4C79-8323-4DED58048897}" type="pres">
      <dgm:prSet presAssocID="{BEA101C2-F306-4C6E-9351-24C730EB98AF}" presName="rect2" presStyleLbl="revTx" presStyleIdx="2" presStyleCnt="4">
        <dgm:presLayoutVars>
          <dgm:bulletEnabled val="1"/>
        </dgm:presLayoutVars>
      </dgm:prSet>
      <dgm:spPr/>
    </dgm:pt>
    <dgm:pt modelId="{8015A83B-007D-444A-8BB0-3151D4CCFB5E}" type="pres">
      <dgm:prSet presAssocID="{BEA101C2-F306-4C6E-9351-24C730EB98AF}" presName="rect1" presStyleLbl="alignImgPlace1" presStyleIdx="2" presStyleCnt="4"/>
      <dgm:spPr>
        <a:blipFill rotWithShape="1">
          <a:blip xmlns:r="http://schemas.openxmlformats.org/officeDocument/2006/relationships" r:embed="rId3"/>
          <a:srcRect/>
          <a:stretch>
            <a:fillRect l="-5000" r="-5000"/>
          </a:stretch>
        </a:blipFill>
      </dgm:spPr>
    </dgm:pt>
    <dgm:pt modelId="{C5AC2234-8F98-496F-AEDA-AA097DE0B776}" type="pres">
      <dgm:prSet presAssocID="{86F42B73-F442-4832-BFB6-203B42249042}" presName="sibTrans" presStyleCnt="0"/>
      <dgm:spPr/>
    </dgm:pt>
    <dgm:pt modelId="{973B72D1-520B-4060-B376-6753C126C363}" type="pres">
      <dgm:prSet presAssocID="{D60D9004-F6CE-4B6F-B3EF-1CCAE8197242}" presName="composite" presStyleCnt="0"/>
      <dgm:spPr/>
    </dgm:pt>
    <dgm:pt modelId="{29F702B8-27FB-4D35-AF25-FF28869EA2FA}" type="pres">
      <dgm:prSet presAssocID="{D60D9004-F6CE-4B6F-B3EF-1CCAE8197242}" presName="rect2" presStyleLbl="revTx" presStyleIdx="3" presStyleCnt="4">
        <dgm:presLayoutVars>
          <dgm:bulletEnabled val="1"/>
        </dgm:presLayoutVars>
      </dgm:prSet>
      <dgm:spPr/>
    </dgm:pt>
    <dgm:pt modelId="{929256A2-E9D3-44F1-9227-714CBF966EDB}" type="pres">
      <dgm:prSet presAssocID="{D60D9004-F6CE-4B6F-B3EF-1CCAE8197242}" presName="rect1" presStyleLbl="alignImgPlace1" presStyleIdx="3" presStyleCnt="4"/>
      <dgm:spPr>
        <a:blipFill rotWithShape="1">
          <a:blip xmlns:r="http://schemas.openxmlformats.org/officeDocument/2006/relationships" r:embed="rId4">
            <a:extLst>
              <a:ext uri="{28A0092B-C50C-407E-A947-70E740481C1C}">
                <a14:useLocalDpi xmlns:a14="http://schemas.microsoft.com/office/drawing/2010/main" val="0"/>
              </a:ext>
            </a:extLst>
          </a:blip>
          <a:srcRect/>
          <a:stretch>
            <a:fillRect l="-97000" r="-97000"/>
          </a:stretch>
        </a:blipFill>
      </dgm:spPr>
    </dgm:pt>
  </dgm:ptLst>
  <dgm:cxnLst>
    <dgm:cxn modelId="{4E3B8304-B424-4C1B-BBF6-C98290181766}" type="presOf" srcId="{77AE9599-86C4-4809-9A85-43EA4C3E5084}" destId="{4DB36CF9-EEA6-464E-A4F1-1C9DB12F057B}" srcOrd="0" destOrd="0" presId="urn:microsoft.com/office/officeart/2008/layout/PictureGrid"/>
    <dgm:cxn modelId="{9DF95612-4F01-488B-B58B-0904C72D5B2C}" srcId="{8D2BA86A-BADA-4383-81E4-6333F5A5E206}" destId="{D60D9004-F6CE-4B6F-B3EF-1CCAE8197242}" srcOrd="3" destOrd="0" parTransId="{D6FC5A47-3AFE-4FC7-BAE1-B52A49E3C2E8}" sibTransId="{B2734125-E817-4BA6-BB21-B79CA2AF51EA}"/>
    <dgm:cxn modelId="{2D28E730-AEFA-4C5C-8F8C-F9D8B65EA5C5}" type="presOf" srcId="{A2872A4C-D1A9-4E8E-A952-66E3CABCC450}" destId="{5CBA2B8E-8C58-4FF0-A01E-AE7233BEF1B5}" srcOrd="0" destOrd="0" presId="urn:microsoft.com/office/officeart/2008/layout/PictureGrid"/>
    <dgm:cxn modelId="{16002A65-A1E6-459B-AD41-18DD5437A36D}" srcId="{8D2BA86A-BADA-4383-81E4-6333F5A5E206}" destId="{A2872A4C-D1A9-4E8E-A952-66E3CABCC450}" srcOrd="1" destOrd="0" parTransId="{1B9E3BB5-56EC-4077-81F5-1770072F38D0}" sibTransId="{F3BA5981-0974-43CE-8E0C-B95ED06BC150}"/>
    <dgm:cxn modelId="{686A6B75-C515-44CB-B837-1FBC513E9D5B}" srcId="{8D2BA86A-BADA-4383-81E4-6333F5A5E206}" destId="{77AE9599-86C4-4809-9A85-43EA4C3E5084}" srcOrd="0" destOrd="0" parTransId="{6C41BDEC-13DD-45AC-BD6A-8EFBC4D0C19D}" sibTransId="{561785A3-61A4-4E14-BE00-440928F3E932}"/>
    <dgm:cxn modelId="{1633D5A2-74D7-4856-88A2-C793DEB778FB}" type="presOf" srcId="{8D2BA86A-BADA-4383-81E4-6333F5A5E206}" destId="{DCF5CC7D-8DFB-4498-99E5-5838782EEBD9}" srcOrd="0" destOrd="0" presId="urn:microsoft.com/office/officeart/2008/layout/PictureGrid"/>
    <dgm:cxn modelId="{4D7B37AA-95E1-42C9-B3C4-A300BBF01A53}" srcId="{8D2BA86A-BADA-4383-81E4-6333F5A5E206}" destId="{BEA101C2-F306-4C6E-9351-24C730EB98AF}" srcOrd="2" destOrd="0" parTransId="{D8A9FA66-1D4A-441E-8519-3C9273BAC44E}" sibTransId="{86F42B73-F442-4832-BFB6-203B42249042}"/>
    <dgm:cxn modelId="{046D32E1-AF2F-4A6D-878A-A907BEBC0423}" type="presOf" srcId="{D60D9004-F6CE-4B6F-B3EF-1CCAE8197242}" destId="{29F702B8-27FB-4D35-AF25-FF28869EA2FA}" srcOrd="0" destOrd="0" presId="urn:microsoft.com/office/officeart/2008/layout/PictureGrid"/>
    <dgm:cxn modelId="{6A5875FC-E666-4F67-A0FC-38B19D578E6F}" type="presOf" srcId="{BEA101C2-F306-4C6E-9351-24C730EB98AF}" destId="{CB07E270-2745-4C79-8323-4DED58048897}" srcOrd="0" destOrd="0" presId="urn:microsoft.com/office/officeart/2008/layout/PictureGrid"/>
    <dgm:cxn modelId="{56800F7E-563D-47DC-9C3C-E7453B870B28}" type="presParOf" srcId="{DCF5CC7D-8DFB-4498-99E5-5838782EEBD9}" destId="{512C77F9-2671-4F9E-937D-DC07F6EEDC17}" srcOrd="0" destOrd="0" presId="urn:microsoft.com/office/officeart/2008/layout/PictureGrid"/>
    <dgm:cxn modelId="{15FE17FF-DD96-4486-83D0-983D4E4240D7}" type="presParOf" srcId="{512C77F9-2671-4F9E-937D-DC07F6EEDC17}" destId="{4DB36CF9-EEA6-464E-A4F1-1C9DB12F057B}" srcOrd="0" destOrd="0" presId="urn:microsoft.com/office/officeart/2008/layout/PictureGrid"/>
    <dgm:cxn modelId="{10F93D77-D8F3-4A71-A90B-3DD5EF202795}" type="presParOf" srcId="{512C77F9-2671-4F9E-937D-DC07F6EEDC17}" destId="{BD833646-0016-40AA-8AC3-BBB65A7E186A}" srcOrd="1" destOrd="0" presId="urn:microsoft.com/office/officeart/2008/layout/PictureGrid"/>
    <dgm:cxn modelId="{8B8964FA-D93A-4E3D-9F07-59A682EA2BFA}" type="presParOf" srcId="{DCF5CC7D-8DFB-4498-99E5-5838782EEBD9}" destId="{81960E40-12E9-4974-AE7D-ED67476588D0}" srcOrd="1" destOrd="0" presId="urn:microsoft.com/office/officeart/2008/layout/PictureGrid"/>
    <dgm:cxn modelId="{25AD94FA-1DD0-440A-B2A7-DB50447164BB}" type="presParOf" srcId="{DCF5CC7D-8DFB-4498-99E5-5838782EEBD9}" destId="{292F84D8-1E2E-4293-8B6C-535BD63E1407}" srcOrd="2" destOrd="0" presId="urn:microsoft.com/office/officeart/2008/layout/PictureGrid"/>
    <dgm:cxn modelId="{C4438BF3-2225-439E-9650-919A9F2C5C01}" type="presParOf" srcId="{292F84D8-1E2E-4293-8B6C-535BD63E1407}" destId="{5CBA2B8E-8C58-4FF0-A01E-AE7233BEF1B5}" srcOrd="0" destOrd="0" presId="urn:microsoft.com/office/officeart/2008/layout/PictureGrid"/>
    <dgm:cxn modelId="{13023A67-7134-48D1-AA5D-452E5D912376}" type="presParOf" srcId="{292F84D8-1E2E-4293-8B6C-535BD63E1407}" destId="{53AAC25C-A4DB-4C97-A442-D0E11C137434}" srcOrd="1" destOrd="0" presId="urn:microsoft.com/office/officeart/2008/layout/PictureGrid"/>
    <dgm:cxn modelId="{4A73CF72-D8E0-477F-B16E-5324AF73ACE3}" type="presParOf" srcId="{DCF5CC7D-8DFB-4498-99E5-5838782EEBD9}" destId="{E3C7BE91-5C64-4028-9B52-9C0D55895B4C}" srcOrd="3" destOrd="0" presId="urn:microsoft.com/office/officeart/2008/layout/PictureGrid"/>
    <dgm:cxn modelId="{403FD42A-36D2-4478-B9F6-BAC095862A94}" type="presParOf" srcId="{DCF5CC7D-8DFB-4498-99E5-5838782EEBD9}" destId="{A84C28AE-4AAD-41CA-B888-3AA4D423CE3D}" srcOrd="4" destOrd="0" presId="urn:microsoft.com/office/officeart/2008/layout/PictureGrid"/>
    <dgm:cxn modelId="{1B448045-D392-4DC2-8A54-32AFA86FD597}" type="presParOf" srcId="{A84C28AE-4AAD-41CA-B888-3AA4D423CE3D}" destId="{CB07E270-2745-4C79-8323-4DED58048897}" srcOrd="0" destOrd="0" presId="urn:microsoft.com/office/officeart/2008/layout/PictureGrid"/>
    <dgm:cxn modelId="{9D9AF190-7658-42B5-BB16-2957AF771CD8}" type="presParOf" srcId="{A84C28AE-4AAD-41CA-B888-3AA4D423CE3D}" destId="{8015A83B-007D-444A-8BB0-3151D4CCFB5E}" srcOrd="1" destOrd="0" presId="urn:microsoft.com/office/officeart/2008/layout/PictureGrid"/>
    <dgm:cxn modelId="{9B0030B1-9697-4E7C-ADE9-78CB9B89A8A0}" type="presParOf" srcId="{DCF5CC7D-8DFB-4498-99E5-5838782EEBD9}" destId="{C5AC2234-8F98-496F-AEDA-AA097DE0B776}" srcOrd="5" destOrd="0" presId="urn:microsoft.com/office/officeart/2008/layout/PictureGrid"/>
    <dgm:cxn modelId="{1CB50CBA-90A0-4E59-AC44-D887CECAD16C}" type="presParOf" srcId="{DCF5CC7D-8DFB-4498-99E5-5838782EEBD9}" destId="{973B72D1-520B-4060-B376-6753C126C363}" srcOrd="6" destOrd="0" presId="urn:microsoft.com/office/officeart/2008/layout/PictureGrid"/>
    <dgm:cxn modelId="{142A1515-8C39-473E-BAAD-0EECA1F79C1A}" type="presParOf" srcId="{973B72D1-520B-4060-B376-6753C126C363}" destId="{29F702B8-27FB-4D35-AF25-FF28869EA2FA}" srcOrd="0" destOrd="0" presId="urn:microsoft.com/office/officeart/2008/layout/PictureGrid"/>
    <dgm:cxn modelId="{AF5980CC-DDB3-4EA4-A67C-00645A066D72}" type="presParOf" srcId="{973B72D1-520B-4060-B376-6753C126C363}" destId="{929256A2-E9D3-44F1-9227-714CBF966EDB}" srcOrd="1" destOrd="0" presId="urn:microsoft.com/office/officeart/2008/layout/PictureGrid"/>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DB36CF9-EEA6-464E-A4F1-1C9DB12F057B}">
      <dsp:nvSpPr>
        <dsp:cNvPr id="0" name=""/>
        <dsp:cNvSpPr/>
      </dsp:nvSpPr>
      <dsp:spPr>
        <a:xfrm>
          <a:off x="382633" y="47698"/>
          <a:ext cx="2064142" cy="30962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60960" rIns="60960" bIns="0" numCol="1" spcCol="1270" anchor="b" anchorCtr="0">
          <a:noAutofit/>
        </a:bodyPr>
        <a:lstStyle/>
        <a:p>
          <a:pPr marL="0" lvl="0" indent="0" algn="l" defTabSz="711200">
            <a:lnSpc>
              <a:spcPct val="90000"/>
            </a:lnSpc>
            <a:spcBef>
              <a:spcPct val="0"/>
            </a:spcBef>
            <a:spcAft>
              <a:spcPct val="35000"/>
            </a:spcAft>
            <a:buNone/>
          </a:pPr>
          <a:endParaRPr lang="en-GB" sz="1600" kern="1200" dirty="0"/>
        </a:p>
      </dsp:txBody>
      <dsp:txXfrm>
        <a:off x="382633" y="47698"/>
        <a:ext cx="2064142" cy="309621"/>
      </dsp:txXfrm>
    </dsp:sp>
    <dsp:sp modelId="{BD833646-0016-40AA-8AC3-BBB65A7E186A}">
      <dsp:nvSpPr>
        <dsp:cNvPr id="0" name=""/>
        <dsp:cNvSpPr/>
      </dsp:nvSpPr>
      <dsp:spPr>
        <a:xfrm>
          <a:off x="382633" y="418687"/>
          <a:ext cx="2064142" cy="2064142"/>
        </a:xfrm>
        <a:prstGeom prst="rect">
          <a:avLst/>
        </a:prstGeom>
        <a:blipFill rotWithShape="1">
          <a:blip xmlns:r="http://schemas.openxmlformats.org/officeDocument/2006/relationships" r:embed="rId1"/>
          <a:srcRect/>
          <a:stretch>
            <a:fillRect l="-7000" r="-7000"/>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5CBA2B8E-8C58-4FF0-A01E-AE7233BEF1B5}">
      <dsp:nvSpPr>
        <dsp:cNvPr id="0" name=""/>
        <dsp:cNvSpPr/>
      </dsp:nvSpPr>
      <dsp:spPr>
        <a:xfrm>
          <a:off x="2739158" y="0"/>
          <a:ext cx="2064142" cy="30962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60960" rIns="60960" bIns="0" numCol="1" spcCol="1270" anchor="b" anchorCtr="0">
          <a:noAutofit/>
        </a:bodyPr>
        <a:lstStyle/>
        <a:p>
          <a:pPr marL="0" lvl="0" indent="0" algn="l" defTabSz="711200">
            <a:lnSpc>
              <a:spcPct val="90000"/>
            </a:lnSpc>
            <a:spcBef>
              <a:spcPct val="0"/>
            </a:spcBef>
            <a:spcAft>
              <a:spcPct val="35000"/>
            </a:spcAft>
            <a:buNone/>
          </a:pPr>
          <a:endParaRPr lang="en-GB" sz="1600" kern="1200" dirty="0"/>
        </a:p>
      </dsp:txBody>
      <dsp:txXfrm>
        <a:off x="2739158" y="0"/>
        <a:ext cx="2064142" cy="309621"/>
      </dsp:txXfrm>
    </dsp:sp>
    <dsp:sp modelId="{53AAC25C-A4DB-4C97-A442-D0E11C137434}">
      <dsp:nvSpPr>
        <dsp:cNvPr id="0" name=""/>
        <dsp:cNvSpPr/>
      </dsp:nvSpPr>
      <dsp:spPr>
        <a:xfrm>
          <a:off x="2664973" y="418687"/>
          <a:ext cx="2064142" cy="2064142"/>
        </a:xfrm>
        <a:prstGeom prst="rect">
          <a:avLst/>
        </a:prstGeom>
        <a:blipFill rotWithShape="1">
          <a:blip xmlns:r="http://schemas.openxmlformats.org/officeDocument/2006/relationships" r:embed="rId2"/>
          <a:srcRect/>
          <a:stretch>
            <a:fillRect l="-16000" r="-16000"/>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CB07E270-2745-4C79-8323-4DED58048897}">
      <dsp:nvSpPr>
        <dsp:cNvPr id="0" name=""/>
        <dsp:cNvSpPr/>
      </dsp:nvSpPr>
      <dsp:spPr>
        <a:xfrm>
          <a:off x="382633" y="2689244"/>
          <a:ext cx="2064142" cy="30962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60960" rIns="60960" bIns="0" numCol="1" spcCol="1270" anchor="b" anchorCtr="0">
          <a:noAutofit/>
        </a:bodyPr>
        <a:lstStyle/>
        <a:p>
          <a:pPr marL="0" lvl="0" indent="0" algn="l" defTabSz="711200">
            <a:lnSpc>
              <a:spcPct val="90000"/>
            </a:lnSpc>
            <a:spcBef>
              <a:spcPct val="0"/>
            </a:spcBef>
            <a:spcAft>
              <a:spcPct val="35000"/>
            </a:spcAft>
            <a:buNone/>
          </a:pPr>
          <a:endParaRPr lang="en-GB" sz="1600" kern="1200" dirty="0"/>
        </a:p>
      </dsp:txBody>
      <dsp:txXfrm>
        <a:off x="382633" y="2689244"/>
        <a:ext cx="2064142" cy="309621"/>
      </dsp:txXfrm>
    </dsp:sp>
    <dsp:sp modelId="{8015A83B-007D-444A-8BB0-3151D4CCFB5E}">
      <dsp:nvSpPr>
        <dsp:cNvPr id="0" name=""/>
        <dsp:cNvSpPr/>
      </dsp:nvSpPr>
      <dsp:spPr>
        <a:xfrm>
          <a:off x="382633" y="3060233"/>
          <a:ext cx="2064142" cy="2064142"/>
        </a:xfrm>
        <a:prstGeom prst="rect">
          <a:avLst/>
        </a:prstGeom>
        <a:blipFill rotWithShape="1">
          <a:blip xmlns:r="http://schemas.openxmlformats.org/officeDocument/2006/relationships" r:embed="rId3"/>
          <a:srcRect/>
          <a:stretch>
            <a:fillRect l="-5000" r="-5000"/>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29F702B8-27FB-4D35-AF25-FF28869EA2FA}">
      <dsp:nvSpPr>
        <dsp:cNvPr id="0" name=""/>
        <dsp:cNvSpPr/>
      </dsp:nvSpPr>
      <dsp:spPr>
        <a:xfrm>
          <a:off x="2664973" y="2689244"/>
          <a:ext cx="2064142" cy="30962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60960" rIns="60960" bIns="0" numCol="1" spcCol="1270" anchor="b" anchorCtr="0">
          <a:noAutofit/>
        </a:bodyPr>
        <a:lstStyle/>
        <a:p>
          <a:pPr marL="0" lvl="0" indent="0" algn="l" defTabSz="711200">
            <a:lnSpc>
              <a:spcPct val="90000"/>
            </a:lnSpc>
            <a:spcBef>
              <a:spcPct val="0"/>
            </a:spcBef>
            <a:spcAft>
              <a:spcPct val="35000"/>
            </a:spcAft>
            <a:buNone/>
          </a:pPr>
          <a:endParaRPr lang="en-GB" sz="1600" kern="1200" dirty="0"/>
        </a:p>
      </dsp:txBody>
      <dsp:txXfrm>
        <a:off x="2664973" y="2689244"/>
        <a:ext cx="2064142" cy="309621"/>
      </dsp:txXfrm>
    </dsp:sp>
    <dsp:sp modelId="{929256A2-E9D3-44F1-9227-714CBF966EDB}">
      <dsp:nvSpPr>
        <dsp:cNvPr id="0" name=""/>
        <dsp:cNvSpPr/>
      </dsp:nvSpPr>
      <dsp:spPr>
        <a:xfrm>
          <a:off x="2664973" y="3060233"/>
          <a:ext cx="2064142" cy="2064142"/>
        </a:xfrm>
        <a:prstGeom prst="rect">
          <a:avLst/>
        </a:prstGeom>
        <a:blipFill rotWithShape="1">
          <a:blip xmlns:r="http://schemas.openxmlformats.org/officeDocument/2006/relationships" r:embed="rId4">
            <a:extLst>
              <a:ext uri="{28A0092B-C50C-407E-A947-70E740481C1C}">
                <a14:useLocalDpi xmlns:a14="http://schemas.microsoft.com/office/drawing/2010/main" val="0"/>
              </a:ext>
            </a:extLst>
          </a:blip>
          <a:srcRect/>
          <a:stretch>
            <a:fillRect l="-97000" r="-97000"/>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Tree>
</dsp:drawing>
</file>

<file path=ppt/diagrams/layout1.xml><?xml version="1.0" encoding="utf-8"?>
<dgm:layoutDef xmlns:dgm="http://schemas.openxmlformats.org/drawingml/2006/diagram" xmlns:a="http://schemas.openxmlformats.org/drawingml/2006/main" uniqueId="urn:microsoft.com/office/officeart/2008/layout/PictureGrid">
  <dgm:title val=""/>
  <dgm:desc val=""/>
  <dgm:catLst>
    <dgm:cat type="picture" pri="11000"/>
    <dgm:cat type="pictureconvert" pri="11000"/>
  </dgm:catLst>
  <dgm:sampData>
    <dgm:dataModel>
      <dgm:ptLst>
        <dgm:pt modelId="0" type="doc"/>
        <dgm:pt modelId="10">
          <dgm:prSet phldr="1"/>
        </dgm:pt>
        <dgm:pt modelId="20">
          <dgm:prSet phldr="1"/>
        </dgm:pt>
        <dgm:pt modelId="30">
          <dgm:prSet phldr="1"/>
        </dgm:pt>
        <dgm:pt modelId="40">
          <dgm:prSet phldr="1"/>
        </dgm:pt>
      </dgm:ptLst>
      <dgm:cxnLst>
        <dgm:cxn modelId="60" srcId="0" destId="10" srcOrd="0" destOrd="0"/>
        <dgm:cxn modelId="70" srcId="0" destId="20" srcOrd="1" destOrd="0"/>
        <dgm:cxn modelId="80" srcId="0" destId="30" srcOrd="2" destOrd="0"/>
        <dgm:cxn modelId="90" srcId="0" destId="40" srcOrd="3" destOrd="0"/>
      </dgm:cxnLst>
      <dgm:bg/>
      <dgm:whole/>
    </dgm:dataModel>
  </dgm:sampData>
  <dgm:styleData>
    <dgm:dataModel>
      <dgm:ptLst>
        <dgm:pt modelId="0" type="doc"/>
        <dgm:pt modelId="10">
          <dgm:prSet phldr="1"/>
        </dgm:pt>
        <dgm:pt modelId="20">
          <dgm:prSet phldr="1"/>
        </dgm:pt>
      </dgm:ptLst>
      <dgm:cxnLst>
        <dgm:cxn modelId="60" srcId="0" destId="10" srcOrd="0" destOrd="0"/>
        <dgm:cxn modelId="7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60" srcId="0" destId="10" srcOrd="0" destOrd="0"/>
        <dgm:cxn modelId="70" srcId="0" destId="20" srcOrd="1" destOrd="0"/>
        <dgm:cxn modelId="80" srcId="0" destId="30" srcOrd="2" destOrd="0"/>
        <dgm:cxn modelId="90" srcId="0" destId="40" srcOrd="3" destOrd="0"/>
      </dgm:cxnLst>
      <dgm:bg/>
      <dgm:whole/>
    </dgm:dataModel>
  </dgm:clrData>
  <dgm:layoutNode name="Name0">
    <dgm:varLst>
      <dgm:dir/>
    </dgm:varLst>
    <dgm:choose name="Name1">
      <dgm:if name="Name2" axis="ch" ptType="node" func="cnt" op="lte" val="4">
        <dgm:choose name="Name3">
          <dgm:if name="Name4" func="var" arg="dir" op="equ" val="norm">
            <dgm:alg type="snake">
              <dgm:param type="off" val="ctr"/>
              <dgm:param type="bkpt" val="fixed"/>
              <dgm:param type="bkPtFixedVal" val="2"/>
            </dgm:alg>
          </dgm:if>
          <dgm:else name="Name5">
            <dgm:alg type="snake">
              <dgm:param type="off" val="ctr"/>
              <dgm:param type="grDir" val="tR"/>
              <dgm:param type="bkpt" val="fixed"/>
              <dgm:param type="bkPtFixedVal" val="2"/>
            </dgm:alg>
          </dgm:else>
        </dgm:choose>
      </dgm:if>
      <dgm:else name="Name6">
        <dgm:choose name="Name7">
          <dgm:if name="Name8" axis="ch" ptType="node" func="cnt" op="lte" val="9">
            <dgm:choose name="Name9">
              <dgm:if name="Name10" func="var" arg="dir" op="equ" val="norm">
                <dgm:alg type="snake">
                  <dgm:param type="off" val="ctr"/>
                  <dgm:param type="bkpt" val="fixed"/>
                  <dgm:param type="bkPtFixedVal" val="3"/>
                </dgm:alg>
              </dgm:if>
              <dgm:else name="Name11">
                <dgm:alg type="snake">
                  <dgm:param type="off" val="ctr"/>
                  <dgm:param type="grDir" val="tR"/>
                  <dgm:param type="bkpt" val="fixed"/>
                  <dgm:param type="bkPtFixedVal" val="3"/>
                </dgm:alg>
              </dgm:else>
            </dgm:choose>
          </dgm:if>
          <dgm:else name="Name12">
            <dgm:choose name="Name13">
              <dgm:if name="Name14" axis="ch" ptType="node" func="cnt" op="lte" val="16">
                <dgm:choose name="Name15">
                  <dgm:if name="Name16" func="var" arg="dir" op="equ" val="norm">
                    <dgm:alg type="snake">
                      <dgm:param type="off" val="ctr"/>
                      <dgm:param type="bkpt" val="fixed"/>
                      <dgm:param type="bkPtFixedVal" val="4"/>
                    </dgm:alg>
                  </dgm:if>
                  <dgm:else name="Name17">
                    <dgm:alg type="snake">
                      <dgm:param type="off" val="ctr"/>
                      <dgm:param type="grDir" val="tR"/>
                      <dgm:param type="bkpt" val="fixed"/>
                      <dgm:param type="bkPtFixedVal" val="4"/>
                    </dgm:alg>
                  </dgm:else>
                </dgm:choose>
              </dgm:if>
              <dgm:else name="Name18">
                <dgm:choose name="Name19">
                  <dgm:if name="Name20" axis="ch" ptType="node" func="cnt" op="lte" val="25">
                    <dgm:choose name="Name21">
                      <dgm:if name="Name22" func="var" arg="dir" op="equ" val="norm">
                        <dgm:alg type="snake">
                          <dgm:param type="off" val="ctr"/>
                          <dgm:param type="bkpt" val="fixed"/>
                          <dgm:param type="bkPtFixedVal" val="5"/>
                        </dgm:alg>
                      </dgm:if>
                      <dgm:else name="Name23">
                        <dgm:alg type="snake">
                          <dgm:param type="off" val="ctr"/>
                          <dgm:param type="grDir" val="tR"/>
                          <dgm:param type="bkpt" val="fixed"/>
                          <dgm:param type="bkPtFixedVal" val="5"/>
                        </dgm:alg>
                      </dgm:else>
                    </dgm:choose>
                  </dgm:if>
                  <dgm:else name="Name24">
                    <dgm:choose name="Name25">
                      <dgm:if name="Name26" func="var" arg="dir" op="equ" val="norm">
                        <dgm:alg type="snake">
                          <dgm:param type="off" val="ctr"/>
                        </dgm:alg>
                      </dgm:if>
                      <dgm:else name="Name27">
                        <dgm:alg type="snake">
                          <dgm:param type="off" val="ctr"/>
                          <dgm:param type="grDir" val="tR"/>
                        </dgm:alg>
                      </dgm:else>
                    </dgm:choose>
                  </dgm:else>
                </dgm:choose>
              </dgm:else>
            </dgm:choose>
          </dgm:else>
        </dgm:choose>
      </dgm:else>
    </dgm:choose>
    <dgm:shape xmlns:r="http://schemas.openxmlformats.org/officeDocument/2006/relationships" r:blip="">
      <dgm:adjLst/>
    </dgm:shape>
    <dgm:constrLst>
      <dgm:constr type="primFontSz" for="des" ptType="node" op="equ" val="65"/>
      <dgm:constr type="w" for="ch" forName="composite" refType="h" fact="0.8"/>
      <dgm:constr type="h" for="ch" forName="composite" refType="h"/>
      <dgm:constr type="sp" refType="w" refFor="ch" refForName="composite" op="equ" fact="0.1"/>
      <dgm:constr type="w" for="ch" forName="sibTrans" refType="w" refFor="ch" refForName="composite" op="equ" fact="0.1"/>
      <dgm:constr type="h" for="ch" forName="sibTrans" refType="w" refFor="ch" refForName="sibTrans" op="equ"/>
    </dgm:constrLst>
    <dgm:forEach name="nodesForEach" axis="ch" ptType="node">
      <dgm:layoutNode name="composite">
        <dgm:alg type="composite">
          <dgm:param type="ar" val="0.7568"/>
        </dgm:alg>
        <dgm:shape xmlns:r="http://schemas.openxmlformats.org/officeDocument/2006/relationships" r:blip="">
          <dgm:adjLst/>
        </dgm:shape>
        <dgm:constrLst>
          <dgm:constr type="l" for="ch" forName="rect1" refType="w" fact="0"/>
          <dgm:constr type="t" for="ch" forName="rect1" refType="h" fact="0.15"/>
          <dgm:constr type="w" for="ch" forName="rect1" refType="w"/>
          <dgm:constr type="h" for="ch" forName="rect1" refType="w"/>
          <dgm:constr type="l" for="ch" forName="rect2" refType="w" fact="0"/>
          <dgm:constr type="t" for="ch" forName="rect2" refType="h" fact="0"/>
          <dgm:constr type="w" for="ch" forName="rect2" refType="w"/>
          <dgm:constr type="h" for="ch" forName="rect2" refType="w" fact="0.15"/>
        </dgm:constrLst>
        <dgm:layoutNode name="rect2" styleLbl="revTx">
          <dgm:varLst>
            <dgm:bulletEnabled val="1"/>
          </dgm:varLst>
          <dgm:alg type="tx">
            <dgm:param type="stBulletLvl" val="3"/>
            <dgm:param type="parTxLTRAlign" val="l"/>
            <dgm:param type="parTxRTLAlign" val="r"/>
            <dgm:param type="txAnchorVert" val="b"/>
            <dgm:param type="txAnchorVertCh" val="b"/>
          </dgm:alg>
          <dgm:shape xmlns:r="http://schemas.openxmlformats.org/officeDocument/2006/relationships" type="rect" r:blip="">
            <dgm:adjLst/>
          </dgm:shape>
          <dgm:presOf axis="desOrSelf" ptType="node"/>
          <dgm:constrLst>
            <dgm:constr type="lMarg" refType="primFontSz" fact="0"/>
            <dgm:constr type="rMarg" refType="primFontSz" fact="0.3"/>
            <dgm:constr type="tMarg" refType="primFontSz" fact="0.3"/>
            <dgm:constr type="bMarg" refType="primFontSz" fact="0"/>
            <dgm:constr type="secFontSz" refType="primFontSz" fact="0.8"/>
          </dgm:constrLst>
          <dgm:ruleLst>
            <dgm:rule type="primFontSz" val="5" fact="NaN" max="NaN"/>
          </dgm:ruleLst>
        </dgm:layoutNode>
        <dgm:layoutNode name="rect1" styleLbl="alignImgPlace1">
          <dgm:alg type="sp"/>
          <dgm:shape xmlns:r="http://schemas.openxmlformats.org/officeDocument/2006/relationships" type="rect" r:blip="" blipPhldr="1">
            <dgm:adjLst/>
          </dgm:shape>
          <dgm:presOf/>
        </dgm:layoutNode>
      </dgm:layoutNode>
      <dgm:forEach name="sibTransForEach" axis="followSib" ptType="sibTrans" cnt="1">
        <dgm:layoutNode name="sibTrans">
          <dgm:alg type="sp"/>
          <dgm:shape xmlns:r="http://schemas.openxmlformats.org/officeDocument/2006/relationships" r:blip="">
            <dgm:adjLst/>
          </dgm:shap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a:p>
        </p:txBody>
      </p:sp>
    </p:spTree>
    <p:extLst>
      <p:ext uri="{BB962C8B-B14F-4D97-AF65-F5344CB8AC3E}">
        <p14:creationId xmlns:p14="http://schemas.microsoft.com/office/powerpoint/2010/main" val="3122657898"/>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4100" name="Rectangle 4"/>
          <p:cNvSpPr>
            <a:spLocks noGrp="1" noRot="1" noChangeAspect="1" noChangeArrowheads="1" noTextEdit="1"/>
          </p:cNvSpPr>
          <p:nvPr>
            <p:ph type="sldImg" idx="2"/>
          </p:nvPr>
        </p:nvSpPr>
        <p:spPr bwMode="auto">
          <a:xfrm>
            <a:off x="895350" y="730250"/>
            <a:ext cx="48783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a:p>
        </p:txBody>
      </p:sp>
    </p:spTree>
    <p:extLst>
      <p:ext uri="{BB962C8B-B14F-4D97-AF65-F5344CB8AC3E}">
        <p14:creationId xmlns:p14="http://schemas.microsoft.com/office/powerpoint/2010/main" val="2713247768"/>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936E1E2-17D2-5E4C-B96D-EEDAC0EF77DB}" type="slidenum">
              <a:rPr lang="en-US" smtClean="0"/>
              <a:pPr/>
              <a:t>22</a:t>
            </a:fld>
            <a:endParaRPr lang="en-US"/>
          </a:p>
        </p:txBody>
      </p:sp>
    </p:spTree>
    <p:extLst>
      <p:ext uri="{BB962C8B-B14F-4D97-AF65-F5344CB8AC3E}">
        <p14:creationId xmlns:p14="http://schemas.microsoft.com/office/powerpoint/2010/main" val="3401300950"/>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cstate="print"/>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395288" y="6524625"/>
            <a:ext cx="971550" cy="219075"/>
          </a:xfrm>
        </p:spPr>
        <p:txBody>
          <a:bodyPr/>
          <a:lstStyle>
            <a:lvl1pPr>
              <a:defRPr/>
            </a:lvl1pPr>
          </a:lstStyle>
          <a:p>
            <a:pPr>
              <a:defRPr/>
            </a:pPr>
            <a:fld id="{8EFCBBD8-CF39-48F7-8656-50407EDD0B37}" type="datetime1">
              <a:rPr lang="en-GB" altLang="en-US"/>
              <a:pPr>
                <a:defRPr/>
              </a:pPr>
              <a:t>26/10/2026</a:t>
            </a:fld>
            <a:endParaRPr lang="en-GB" altLang="en-US"/>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2303D31F-598B-47EE-BA37-93F097A3D676}" type="datetime1">
              <a:rPr lang="en-GB" altLang="en-US"/>
              <a:pPr>
                <a:defRPr/>
              </a:pPr>
              <a:t>26/10/2026</a:t>
            </a:fld>
            <a:endParaRPr lang="en-GB" altLang="en-US"/>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07525B8-0A1E-48CE-AA7A-94CA5D59C5A5}" type="datetime1">
              <a:rPr lang="en-GB" altLang="en-US"/>
              <a:pPr>
                <a:defRPr/>
              </a:pPr>
              <a:t>26/10/2026</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614AD2-EBEE-4B9C-B8EB-7B45076136C4}" type="datetime1">
              <a:rPr lang="en-GB" altLang="en-US"/>
              <a:pPr>
                <a:defRPr/>
              </a:pPr>
              <a:t>26/10/2026</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9453B735-BACA-4CF9-84E6-D7AD67CD6A41}" type="datetime1">
              <a:rPr lang="en-GB" altLang="en-US"/>
              <a:pPr>
                <a:defRPr/>
              </a:pPr>
              <a:t>26/10/2026</a:t>
            </a:fld>
            <a:endParaRPr lang="en-GB" altLang="en-US"/>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58B45E6-64D3-4C5F-BDB6-A1B894EEEA29}" type="datetime1">
              <a:rPr lang="en-GB" altLang="en-US"/>
              <a:pPr>
                <a:defRPr/>
              </a:pPr>
              <a:t>26/10/2026</a:t>
            </a:fld>
            <a:endParaRPr lang="en-GB" altLang="en-US"/>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30023C4-5528-489E-A726-D14A340FF59E}" type="datetime1">
              <a:rPr lang="en-GB" altLang="en-US"/>
              <a:pPr>
                <a:defRPr/>
              </a:pPr>
              <a:t>26/10/2026</a:t>
            </a:fld>
            <a:endParaRPr lang="en-GB" altLang="en-US"/>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AF297A0-C124-4ADC-9EF2-B843F7980417}" type="datetime1">
              <a:rPr lang="en-GB" altLang="en-US"/>
              <a:pPr>
                <a:defRPr/>
              </a:pPr>
              <a:t>26/10/2026</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BFE7C81-BC59-49C4-B970-6020E639505B}" type="datetime1">
              <a:rPr lang="en-GB" altLang="en-US"/>
              <a:pPr>
                <a:defRPr/>
              </a:pPr>
              <a:t>26/10/2026</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312EEDF0-64B3-49F7-80EF-7E736BE598CD}" type="datetime1">
              <a:rPr lang="en-GB" altLang="en-US"/>
              <a:pPr>
                <a:defRPr/>
              </a:pPr>
              <a:t>26/10/2026</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F471B8D-6ACC-4BC6-87AC-49C3135EE585}" type="datetime1">
              <a:rPr lang="en-GB" altLang="en-US"/>
              <a:pPr>
                <a:defRPr/>
              </a:pPr>
              <a:t>26/10/2026</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a:p>
        </p:txBody>
      </p:sp>
    </p:spTree>
    <p:extLst>
      <p:ext uri="{BB962C8B-B14F-4D97-AF65-F5344CB8AC3E}">
        <p14:creationId xmlns:p14="http://schemas.microsoft.com/office/powerpoint/2010/main" val="30484253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cstate="print"/>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9A9480EC-F3F6-4006-B02E-8C8A54398A24}" type="datetime1">
              <a:rPr lang="en-GB" altLang="en-US"/>
              <a:pPr>
                <a:defRPr/>
              </a:pPr>
              <a:t>26/10/2026</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grpId="0"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grpId="0"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grpId="0"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grpId="0"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xml"/><Relationship Id="rId1" Type="http://schemas.openxmlformats.org/officeDocument/2006/relationships/slideLayout" Target="../slideLayouts/slideLayout8.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23.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hyperlink" Target="https://moodle.uwtsd.ac.uk/course/section.php?id=191235" TargetMode="External"/><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ctrTitle"/>
          </p:nvPr>
        </p:nvSpPr>
        <p:spPr>
          <a:xfrm>
            <a:off x="684213" y="908050"/>
            <a:ext cx="7772400" cy="1235066"/>
          </a:xfrm>
        </p:spPr>
        <p:txBody>
          <a:bodyPr/>
          <a:lstStyle/>
          <a:p>
            <a:pPr eaLnBrk="1" hangingPunct="1"/>
            <a:r>
              <a:rPr lang="en-GB" altLang="en-US" b="1">
                <a:solidFill>
                  <a:schemeClr val="bg1"/>
                </a:solidFill>
                <a:effectLst>
                  <a:outerShdw blurRad="38100" dist="38100" dir="2700000" algn="tl">
                    <a:srgbClr val="000000">
                      <a:alpha val="43137"/>
                    </a:srgbClr>
                  </a:outerShdw>
                </a:effectLst>
              </a:rPr>
              <a:t>LCHS4001</a:t>
            </a:r>
          </a:p>
        </p:txBody>
      </p:sp>
      <p:sp>
        <p:nvSpPr>
          <p:cNvPr id="6147" name="Subtitle 4"/>
          <p:cNvSpPr>
            <a:spLocks noGrp="1"/>
          </p:cNvSpPr>
          <p:nvPr>
            <p:ph type="subTitle" idx="1"/>
          </p:nvPr>
        </p:nvSpPr>
        <p:spPr>
          <a:xfrm>
            <a:off x="214745" y="2348880"/>
            <a:ext cx="8768338" cy="3357586"/>
          </a:xfrm>
        </p:spPr>
        <p:txBody>
          <a:bodyPr/>
          <a:lstStyle/>
          <a:p>
            <a:pPr eaLnBrk="1" hangingPunct="1"/>
            <a:r>
              <a:rPr lang="en-GB" altLang="en-US" sz="3600" b="1" dirty="0">
                <a:solidFill>
                  <a:schemeClr val="bg1"/>
                </a:solidFill>
                <a:effectLst>
                  <a:outerShdw blurRad="38100" dist="38100" dir="2700000" algn="tl">
                    <a:srgbClr val="000000">
                      <a:alpha val="43137"/>
                    </a:srgbClr>
                  </a:outerShdw>
                </a:effectLst>
              </a:rPr>
              <a:t>Academic and Employability Skills</a:t>
            </a:r>
          </a:p>
          <a:p>
            <a:pPr eaLnBrk="1" hangingPunct="1"/>
            <a:endParaRPr lang="en-GB" altLang="en-US">
              <a:solidFill>
                <a:schemeClr val="bg1"/>
              </a:solidFill>
              <a:effectLst>
                <a:outerShdw blurRad="38100" dist="38100" dir="2700000" algn="tl">
                  <a:srgbClr val="000000">
                    <a:alpha val="43137"/>
                  </a:srgbClr>
                </a:outerShdw>
              </a:effectLst>
            </a:endParaRPr>
          </a:p>
          <a:p>
            <a:pPr eaLnBrk="1" hangingPunct="1"/>
            <a:r>
              <a:rPr lang="en-GB" altLang="en-US" sz="4400" b="1" dirty="0">
                <a:solidFill>
                  <a:srgbClr val="FFFF00"/>
                </a:solidFill>
                <a:effectLst>
                  <a:outerShdw blurRad="38100" dist="38100" dir="2700000" algn="tl">
                    <a:srgbClr val="000000">
                      <a:alpha val="43137"/>
                    </a:srgbClr>
                  </a:outerShdw>
                </a:effectLst>
              </a:rPr>
              <a:t>Portfolio of Tasks: Task 2</a:t>
            </a:r>
          </a:p>
        </p:txBody>
      </p:sp>
      <p:sp>
        <p:nvSpPr>
          <p:cNvPr id="6149" name="Slide Number Placeholder 5"/>
          <p:cNvSpPr>
            <a:spLocks noGrp="1" noChangeArrowheads="1"/>
          </p:cNvSpPr>
          <p:nvPr>
            <p:ph type="sldNum" sz="quarter" idx="12"/>
          </p:nvPr>
        </p:nvSpPr>
        <p:spPr bwMode="auto">
          <a:xfrm>
            <a:off x="8244408" y="6453336"/>
            <a:ext cx="730250" cy="3397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6282CF4-F11D-4118-ADBB-5F84001E3BD5}" type="slidenum">
              <a:rPr lang="en-GB" altLang="en-US" sz="1200" smtClean="0">
                <a:solidFill>
                  <a:srgbClr val="898989"/>
                </a:solidFill>
              </a:rPr>
              <a:pPr>
                <a:spcBef>
                  <a:spcPct val="0"/>
                </a:spcBef>
                <a:buFontTx/>
                <a:buNone/>
              </a:pPr>
              <a:t>1</a:t>
            </a:fld>
            <a:endParaRPr lang="en-GB" altLang="en-US" sz="1200">
              <a:solidFill>
                <a:srgbClr val="898989"/>
              </a:solidFill>
            </a:endParaRPr>
          </a:p>
        </p:txBody>
      </p:sp>
    </p:spTree>
    <p:extLst>
      <p:ext uri="{BB962C8B-B14F-4D97-AF65-F5344CB8AC3E}">
        <p14:creationId xmlns:p14="http://schemas.microsoft.com/office/powerpoint/2010/main" val="335369201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FAF8E3"/>
        </a:solidFill>
        <a:effectLst/>
      </p:bgPr>
    </p:bg>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186CD602-00F1-E762-5B97-D51E78CCB7F5}"/>
              </a:ext>
            </a:extLst>
          </p:cNvPr>
          <p:cNvSpPr txBox="1"/>
          <p:nvPr/>
        </p:nvSpPr>
        <p:spPr>
          <a:xfrm>
            <a:off x="502715" y="1582446"/>
            <a:ext cx="7958054" cy="3914918"/>
          </a:xfrm>
          <a:prstGeom prst="rect">
            <a:avLst/>
          </a:prstGeom>
          <a:ln w="28575">
            <a:solidFill>
              <a:schemeClr val="tx1"/>
            </a:solidFill>
          </a:ln>
        </p:spPr>
        <p:style>
          <a:lnRef idx="2">
            <a:schemeClr val="dk1"/>
          </a:lnRef>
          <a:fillRef idx="1">
            <a:schemeClr val="lt1"/>
          </a:fillRef>
          <a:effectRef idx="0">
            <a:schemeClr val="dk1"/>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just">
              <a:spcBef>
                <a:spcPct val="20000"/>
              </a:spcBef>
            </a:pPr>
            <a:endParaRPr lang="en-US" dirty="0">
              <a:latin typeface="Segoe UI"/>
              <a:cs typeface="Segoe UI"/>
            </a:endParaRPr>
          </a:p>
          <a:p>
            <a:pPr algn="just">
              <a:spcBef>
                <a:spcPct val="20000"/>
              </a:spcBef>
            </a:pPr>
            <a:r>
              <a:rPr lang="en-US" sz="2400" dirty="0">
                <a:latin typeface="Segoe UI"/>
                <a:cs typeface="Segoe UI"/>
              </a:rPr>
              <a:t>~ Describe </a:t>
            </a:r>
            <a:r>
              <a:rPr lang="en-US" sz="2400" b="1" dirty="0">
                <a:solidFill>
                  <a:srgbClr val="173AFF"/>
                </a:solidFill>
                <a:latin typeface="Segoe UI"/>
                <a:cs typeface="Segoe UI"/>
              </a:rPr>
              <a:t>one specific role</a:t>
            </a:r>
            <a:r>
              <a:rPr lang="en-US" sz="2400" dirty="0">
                <a:latin typeface="Segoe UI"/>
                <a:cs typeface="Segoe UI"/>
              </a:rPr>
              <a:t> within the health and social care sector. </a:t>
            </a:r>
          </a:p>
          <a:p>
            <a:pPr algn="just">
              <a:spcBef>
                <a:spcPct val="20000"/>
              </a:spcBef>
            </a:pPr>
            <a:endParaRPr lang="en-US" sz="900" dirty="0">
              <a:latin typeface="Segoe UI"/>
              <a:cs typeface="Segoe UI"/>
            </a:endParaRPr>
          </a:p>
          <a:p>
            <a:pPr algn="just">
              <a:spcBef>
                <a:spcPct val="20000"/>
              </a:spcBef>
            </a:pPr>
            <a:r>
              <a:rPr lang="en-US" sz="2400" dirty="0">
                <a:latin typeface="Segoe UI"/>
                <a:cs typeface="Segoe UI"/>
              </a:rPr>
              <a:t>~ Explain </a:t>
            </a:r>
            <a:r>
              <a:rPr lang="en-US" sz="2400" b="1" dirty="0">
                <a:solidFill>
                  <a:srgbClr val="173AFF"/>
                </a:solidFill>
                <a:latin typeface="Segoe UI"/>
                <a:cs typeface="Segoe UI"/>
              </a:rPr>
              <a:t>3 essential skills</a:t>
            </a:r>
            <a:r>
              <a:rPr lang="en-US" sz="2400" dirty="0">
                <a:latin typeface="Segoe UI"/>
                <a:cs typeface="Segoe UI"/>
              </a:rPr>
              <a:t> needed to perform this role, and </a:t>
            </a:r>
            <a:r>
              <a:rPr lang="en-US" sz="2400" b="1" dirty="0">
                <a:solidFill>
                  <a:srgbClr val="173AFF"/>
                </a:solidFill>
                <a:latin typeface="Segoe UI"/>
                <a:cs typeface="Segoe UI"/>
              </a:rPr>
              <a:t>why</a:t>
            </a:r>
            <a:r>
              <a:rPr lang="en-US" sz="2400" b="1" dirty="0">
                <a:latin typeface="Segoe UI"/>
                <a:cs typeface="Segoe UI"/>
              </a:rPr>
              <a:t> </a:t>
            </a:r>
            <a:r>
              <a:rPr lang="en-US" sz="2400" dirty="0">
                <a:latin typeface="Segoe UI"/>
                <a:cs typeface="Segoe UI"/>
              </a:rPr>
              <a:t>these skills are essential for the role. You should offer </a:t>
            </a:r>
            <a:r>
              <a:rPr lang="en-US" sz="2400" b="1" dirty="0">
                <a:solidFill>
                  <a:srgbClr val="173AFF"/>
                </a:solidFill>
                <a:latin typeface="Segoe UI"/>
                <a:cs typeface="Segoe UI"/>
              </a:rPr>
              <a:t>role specific examples</a:t>
            </a:r>
            <a:r>
              <a:rPr lang="en-US" sz="2400" dirty="0">
                <a:latin typeface="Segoe UI"/>
                <a:cs typeface="Segoe UI"/>
              </a:rPr>
              <a:t> to support this explanation. </a:t>
            </a:r>
          </a:p>
          <a:p>
            <a:pPr algn="just">
              <a:spcBef>
                <a:spcPct val="20000"/>
              </a:spcBef>
            </a:pPr>
            <a:endParaRPr lang="en-US" sz="1050" dirty="0">
              <a:latin typeface="Segoe UI"/>
              <a:cs typeface="Segoe UI"/>
            </a:endParaRPr>
          </a:p>
          <a:p>
            <a:pPr algn="just">
              <a:spcBef>
                <a:spcPct val="20000"/>
              </a:spcBef>
            </a:pPr>
            <a:r>
              <a:rPr lang="en-US" sz="2400" dirty="0">
                <a:latin typeface="Segoe UI"/>
                <a:cs typeface="Segoe UI"/>
              </a:rPr>
              <a:t>~ Then describe </a:t>
            </a:r>
            <a:r>
              <a:rPr lang="en-US" sz="2400" b="1" dirty="0">
                <a:solidFill>
                  <a:srgbClr val="173AFF"/>
                </a:solidFill>
                <a:latin typeface="Segoe UI"/>
                <a:cs typeface="Segoe UI"/>
              </a:rPr>
              <a:t>3 separate strategies </a:t>
            </a:r>
            <a:r>
              <a:rPr lang="en-US" sz="2400" dirty="0">
                <a:latin typeface="Segoe UI"/>
                <a:cs typeface="Segoe UI"/>
              </a:rPr>
              <a:t>to improve each of these skills and explain </a:t>
            </a:r>
            <a:r>
              <a:rPr lang="en-US" sz="2400" b="1" dirty="0">
                <a:solidFill>
                  <a:srgbClr val="173AFF"/>
                </a:solidFill>
                <a:latin typeface="Segoe UI"/>
                <a:cs typeface="Segoe UI"/>
              </a:rPr>
              <a:t>how</a:t>
            </a:r>
            <a:r>
              <a:rPr lang="en-US" sz="2400" b="1" dirty="0">
                <a:latin typeface="Segoe UI"/>
                <a:cs typeface="Segoe UI"/>
              </a:rPr>
              <a:t> </a:t>
            </a:r>
            <a:r>
              <a:rPr lang="en-US" sz="2400" dirty="0">
                <a:latin typeface="Segoe UI"/>
                <a:cs typeface="Segoe UI"/>
              </a:rPr>
              <a:t>the strategies would help develop </a:t>
            </a:r>
            <a:r>
              <a:rPr lang="en-US" sz="2400" b="1" dirty="0">
                <a:solidFill>
                  <a:srgbClr val="173AFF"/>
                </a:solidFill>
                <a:latin typeface="Segoe UI"/>
                <a:cs typeface="Segoe UI"/>
              </a:rPr>
              <a:t>each skill</a:t>
            </a:r>
            <a:r>
              <a:rPr lang="en-US" sz="2400" dirty="0">
                <a:latin typeface="Segoe UI"/>
                <a:cs typeface="Segoe UI"/>
              </a:rPr>
              <a:t>. </a:t>
            </a:r>
          </a:p>
        </p:txBody>
      </p:sp>
      <p:sp>
        <p:nvSpPr>
          <p:cNvPr id="2" name="Title 1">
            <a:extLst>
              <a:ext uri="{FF2B5EF4-FFF2-40B4-BE49-F238E27FC236}">
                <a16:creationId xmlns:a16="http://schemas.microsoft.com/office/drawing/2014/main" id="{D6FCDEDF-2C80-A689-F19C-5003617443E2}"/>
              </a:ext>
            </a:extLst>
          </p:cNvPr>
          <p:cNvSpPr>
            <a:spLocks noGrp="1"/>
          </p:cNvSpPr>
          <p:nvPr>
            <p:ph type="title"/>
          </p:nvPr>
        </p:nvSpPr>
        <p:spPr>
          <a:xfrm>
            <a:off x="936978" y="197027"/>
            <a:ext cx="7516989" cy="437445"/>
          </a:xfrm>
        </p:spPr>
        <p:txBody>
          <a:bodyPr/>
          <a:lstStyle/>
          <a:p>
            <a:r>
              <a:rPr lang="en-US" sz="3200" b="1" dirty="0">
                <a:solidFill>
                  <a:srgbClr val="002060"/>
                </a:solidFill>
              </a:rPr>
              <a:t>Portfolio of Tasks</a:t>
            </a:r>
          </a:p>
        </p:txBody>
      </p:sp>
      <p:sp>
        <p:nvSpPr>
          <p:cNvPr id="3" name="Content Placeholder 2">
            <a:extLst>
              <a:ext uri="{FF2B5EF4-FFF2-40B4-BE49-F238E27FC236}">
                <a16:creationId xmlns:a16="http://schemas.microsoft.com/office/drawing/2014/main" id="{BF712E7A-4991-5A95-FFF0-0F8C038D4266}"/>
              </a:ext>
            </a:extLst>
          </p:cNvPr>
          <p:cNvSpPr>
            <a:spLocks noGrp="1"/>
          </p:cNvSpPr>
          <p:nvPr>
            <p:ph idx="1"/>
          </p:nvPr>
        </p:nvSpPr>
        <p:spPr>
          <a:xfrm>
            <a:off x="254443" y="770068"/>
            <a:ext cx="8629448" cy="810145"/>
          </a:xfrm>
        </p:spPr>
        <p:txBody>
          <a:bodyPr/>
          <a:lstStyle/>
          <a:p>
            <a:pPr marL="0" indent="0" algn="ctr">
              <a:buNone/>
            </a:pPr>
            <a:r>
              <a:rPr lang="en-US" sz="2000" dirty="0">
                <a:solidFill>
                  <a:srgbClr val="002060"/>
                </a:solidFill>
              </a:rPr>
              <a:t>Your 3 ACE assessments are all </a:t>
            </a:r>
            <a:r>
              <a:rPr lang="en-US" sz="2000" b="1" dirty="0">
                <a:solidFill>
                  <a:srgbClr val="002060"/>
                </a:solidFill>
              </a:rPr>
              <a:t>connected </a:t>
            </a:r>
            <a:r>
              <a:rPr lang="en-US" sz="2000" dirty="0">
                <a:solidFill>
                  <a:srgbClr val="002060"/>
                </a:solidFill>
              </a:rPr>
              <a:t>to one another. You will be working towards </a:t>
            </a:r>
            <a:r>
              <a:rPr lang="en-US" sz="2000" b="1" dirty="0">
                <a:solidFill>
                  <a:srgbClr val="002060"/>
                </a:solidFill>
              </a:rPr>
              <a:t>Task 3</a:t>
            </a:r>
            <a:r>
              <a:rPr lang="en-US" sz="2000" dirty="0">
                <a:solidFill>
                  <a:srgbClr val="002060"/>
                </a:solidFill>
              </a:rPr>
              <a:t>: a 1200 word report on the following:</a:t>
            </a:r>
            <a:endParaRPr lang="en-US" sz="2000">
              <a:solidFill>
                <a:srgbClr val="002060"/>
              </a:solidFill>
            </a:endParaRPr>
          </a:p>
          <a:p>
            <a:pPr marL="0" indent="0" algn="just">
              <a:buNone/>
            </a:pPr>
            <a:endParaRPr lang="en-US" sz="1800">
              <a:ea typeface="+mn-lt"/>
              <a:cs typeface="+mn-lt"/>
            </a:endParaRPr>
          </a:p>
          <a:p>
            <a:pPr marL="0" indent="0" algn="just">
              <a:buNone/>
            </a:pPr>
            <a:endParaRPr lang="en-US" sz="2000" dirty="0"/>
          </a:p>
        </p:txBody>
      </p:sp>
      <p:sp>
        <p:nvSpPr>
          <p:cNvPr id="4" name="Date Placeholder 3">
            <a:extLst>
              <a:ext uri="{FF2B5EF4-FFF2-40B4-BE49-F238E27FC236}">
                <a16:creationId xmlns:a16="http://schemas.microsoft.com/office/drawing/2014/main" id="{D3AB11C9-D359-05AD-18B0-F3A2DEAE913B}"/>
              </a:ext>
            </a:extLst>
          </p:cNvPr>
          <p:cNvSpPr>
            <a:spLocks noGrp="1"/>
          </p:cNvSpPr>
          <p:nvPr>
            <p:ph type="dt" sz="half" idx="10"/>
          </p:nvPr>
        </p:nvSpPr>
        <p:spPr/>
        <p:txBody>
          <a:bodyPr/>
          <a:lstStyle/>
          <a:p>
            <a:pPr>
              <a:defRPr/>
            </a:pPr>
            <a:fld id="{2303D31F-598B-47EE-BA37-93F097A3D676}" type="datetime1">
              <a:rPr lang="en-GB" altLang="en-US"/>
              <a:pPr>
                <a:defRPr/>
              </a:pPr>
              <a:t>26/10/2026</a:t>
            </a:fld>
            <a:endParaRPr lang="en-GB" altLang="en-US"/>
          </a:p>
        </p:txBody>
      </p:sp>
      <p:sp>
        <p:nvSpPr>
          <p:cNvPr id="5" name="Slide Number Placeholder 4">
            <a:extLst>
              <a:ext uri="{FF2B5EF4-FFF2-40B4-BE49-F238E27FC236}">
                <a16:creationId xmlns:a16="http://schemas.microsoft.com/office/drawing/2014/main" id="{202A8FA0-27FD-1AFD-A36A-96A00444EEB4}"/>
              </a:ext>
            </a:extLst>
          </p:cNvPr>
          <p:cNvSpPr>
            <a:spLocks noGrp="1"/>
          </p:cNvSpPr>
          <p:nvPr>
            <p:ph type="sldNum" sz="quarter" idx="12"/>
          </p:nvPr>
        </p:nvSpPr>
        <p:spPr/>
        <p:txBody>
          <a:bodyPr/>
          <a:lstStyle/>
          <a:p>
            <a:pPr>
              <a:defRPr/>
            </a:pPr>
            <a:fld id="{6550E941-99E4-4403-A917-B30FF69A9617}" type="slidenum">
              <a:rPr lang="en-GB" altLang="en-US"/>
              <a:pPr>
                <a:defRPr/>
              </a:pPr>
              <a:t>2</a:t>
            </a:fld>
            <a:endParaRPr lang="en-GB" altLang="en-US"/>
          </a:p>
        </p:txBody>
      </p:sp>
    </p:spTree>
    <p:extLst>
      <p:ext uri="{BB962C8B-B14F-4D97-AF65-F5344CB8AC3E}">
        <p14:creationId xmlns:p14="http://schemas.microsoft.com/office/powerpoint/2010/main" val="208566613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FAF8E3"/>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E40C05-45CE-4489-6868-084630712A6A}"/>
              </a:ext>
            </a:extLst>
          </p:cNvPr>
          <p:cNvSpPr>
            <a:spLocks noGrp="1"/>
          </p:cNvSpPr>
          <p:nvPr>
            <p:ph type="title"/>
          </p:nvPr>
        </p:nvSpPr>
        <p:spPr>
          <a:xfrm>
            <a:off x="457200" y="-219251"/>
            <a:ext cx="8229600" cy="1143000"/>
          </a:xfrm>
        </p:spPr>
        <p:txBody>
          <a:bodyPr/>
          <a:lstStyle/>
          <a:p>
            <a:r>
              <a:rPr lang="en-US" sz="3600" b="1" dirty="0">
                <a:solidFill>
                  <a:srgbClr val="002060"/>
                </a:solidFill>
              </a:rPr>
              <a:t>Portfolio of Tasks</a:t>
            </a:r>
          </a:p>
        </p:txBody>
      </p:sp>
      <p:sp>
        <p:nvSpPr>
          <p:cNvPr id="3" name="Content Placeholder 2">
            <a:extLst>
              <a:ext uri="{FF2B5EF4-FFF2-40B4-BE49-F238E27FC236}">
                <a16:creationId xmlns:a16="http://schemas.microsoft.com/office/drawing/2014/main" id="{90EA9558-7DC7-25B6-9344-047642B86E76}"/>
              </a:ext>
            </a:extLst>
          </p:cNvPr>
          <p:cNvSpPr>
            <a:spLocks noGrp="1"/>
          </p:cNvSpPr>
          <p:nvPr>
            <p:ph idx="1"/>
          </p:nvPr>
        </p:nvSpPr>
        <p:spPr>
          <a:xfrm>
            <a:off x="457200" y="926818"/>
            <a:ext cx="8229600" cy="4062848"/>
          </a:xfrm>
          <a:ln w="28575">
            <a:solidFill>
              <a:schemeClr val="tx1"/>
            </a:solidFill>
          </a:ln>
        </p:spPr>
        <p:txBody>
          <a:bodyPr/>
          <a:lstStyle/>
          <a:p>
            <a:r>
              <a:rPr lang="en-US" sz="2000" b="1" dirty="0">
                <a:solidFill>
                  <a:srgbClr val="173AFF"/>
                </a:solidFill>
                <a:ea typeface="+mn-lt"/>
                <a:cs typeface="+mn-lt"/>
              </a:rPr>
              <a:t>Task 1:</a:t>
            </a:r>
            <a:r>
              <a:rPr lang="en-US" sz="2000" b="1" dirty="0">
                <a:ea typeface="+mn-lt"/>
                <a:cs typeface="+mn-lt"/>
              </a:rPr>
              <a:t> </a:t>
            </a:r>
            <a:r>
              <a:rPr lang="en-US" sz="2000" dirty="0">
                <a:solidFill>
                  <a:srgbClr val="002060"/>
                </a:solidFill>
                <a:ea typeface="+mn-lt"/>
                <a:cs typeface="+mn-lt"/>
              </a:rPr>
              <a:t>Individual Video (5 minutes): 50 Marks, in class, Week 6.</a:t>
            </a:r>
          </a:p>
          <a:p>
            <a:pPr marL="0" indent="0">
              <a:buNone/>
            </a:pPr>
            <a:endParaRPr lang="en-US" sz="2400" dirty="0"/>
          </a:p>
          <a:p>
            <a:r>
              <a:rPr lang="en-US" sz="2800" b="1" dirty="0">
                <a:solidFill>
                  <a:srgbClr val="173AFF"/>
                </a:solidFill>
                <a:ea typeface="+mn-lt"/>
                <a:cs typeface="+mn-lt"/>
              </a:rPr>
              <a:t>Task 2:</a:t>
            </a:r>
            <a:r>
              <a:rPr lang="en-US" sz="2800" dirty="0">
                <a:ea typeface="+mn-lt"/>
                <a:cs typeface="+mn-lt"/>
              </a:rPr>
              <a:t> </a:t>
            </a:r>
            <a:r>
              <a:rPr lang="en-US" sz="2800" b="1" dirty="0">
                <a:solidFill>
                  <a:srgbClr val="002060"/>
                </a:solidFill>
                <a:ea typeface="+mn-lt"/>
                <a:cs typeface="+mn-lt"/>
              </a:rPr>
              <a:t>Reflective Activity (equivalent to 300 words): 10 marks, completed in Week 7 in class. To be submitted on Turnitin by Week 8. </a:t>
            </a:r>
            <a:endParaRPr lang="en-US" sz="2800" b="1" dirty="0">
              <a:solidFill>
                <a:srgbClr val="002060"/>
              </a:solidFill>
            </a:endParaRPr>
          </a:p>
          <a:p>
            <a:pPr marL="0" indent="0">
              <a:buNone/>
            </a:pPr>
            <a:endParaRPr lang="en-US" sz="2400" dirty="0">
              <a:solidFill>
                <a:srgbClr val="000000"/>
              </a:solidFill>
              <a:ea typeface="+mn-lt"/>
              <a:cs typeface="+mn-lt"/>
            </a:endParaRPr>
          </a:p>
          <a:p>
            <a:r>
              <a:rPr lang="en-US" sz="2000" b="1" dirty="0">
                <a:solidFill>
                  <a:srgbClr val="173AFF"/>
                </a:solidFill>
                <a:ea typeface="+mn-lt"/>
                <a:cs typeface="+mn-lt"/>
              </a:rPr>
              <a:t>Task 3:</a:t>
            </a:r>
            <a:r>
              <a:rPr lang="en-US" sz="2000" dirty="0">
                <a:ea typeface="+mn-lt"/>
                <a:cs typeface="+mn-lt"/>
              </a:rPr>
              <a:t> </a:t>
            </a:r>
            <a:r>
              <a:rPr lang="en-US" sz="2000" dirty="0">
                <a:solidFill>
                  <a:srgbClr val="002060"/>
                </a:solidFill>
                <a:ea typeface="+mn-lt"/>
                <a:cs typeface="+mn-lt"/>
              </a:rPr>
              <a:t>Report (1200 words): 40 marks, to be submitted on Turnitin by Week 10.</a:t>
            </a:r>
          </a:p>
          <a:p>
            <a:endParaRPr lang="en-US" sz="2000" dirty="0">
              <a:solidFill>
                <a:srgbClr val="002060"/>
              </a:solidFill>
              <a:ea typeface="+mn-lt"/>
              <a:cs typeface="+mn-lt"/>
            </a:endParaRPr>
          </a:p>
          <a:p>
            <a:pPr marL="0" indent="0">
              <a:buNone/>
            </a:pPr>
            <a:r>
              <a:rPr lang="en-US" sz="2000" dirty="0">
                <a:solidFill>
                  <a:srgbClr val="002060"/>
                </a:solidFill>
                <a:ea typeface="+mn-lt"/>
                <a:cs typeface="+mn-lt"/>
              </a:rPr>
              <a:t>(for the specific due dates, please check your assignment brief).  </a:t>
            </a:r>
          </a:p>
        </p:txBody>
      </p:sp>
      <p:sp>
        <p:nvSpPr>
          <p:cNvPr id="4" name="Date Placeholder 3">
            <a:extLst>
              <a:ext uri="{FF2B5EF4-FFF2-40B4-BE49-F238E27FC236}">
                <a16:creationId xmlns:a16="http://schemas.microsoft.com/office/drawing/2014/main" id="{45E4A704-439C-766B-6931-1E74E75E3647}"/>
              </a:ext>
            </a:extLst>
          </p:cNvPr>
          <p:cNvSpPr>
            <a:spLocks noGrp="1"/>
          </p:cNvSpPr>
          <p:nvPr>
            <p:ph type="dt" sz="half" idx="10"/>
          </p:nvPr>
        </p:nvSpPr>
        <p:spPr/>
        <p:txBody>
          <a:bodyPr/>
          <a:lstStyle/>
          <a:p>
            <a:pPr>
              <a:defRPr/>
            </a:pPr>
            <a:fld id="{2303D31F-598B-47EE-BA37-93F097A3D676}" type="datetime1">
              <a:rPr lang="en-GB" altLang="en-US"/>
              <a:pPr>
                <a:defRPr/>
              </a:pPr>
              <a:t>26/10/2026</a:t>
            </a:fld>
            <a:endParaRPr lang="en-GB" altLang="en-US"/>
          </a:p>
        </p:txBody>
      </p:sp>
      <p:sp>
        <p:nvSpPr>
          <p:cNvPr id="5" name="Slide Number Placeholder 4">
            <a:extLst>
              <a:ext uri="{FF2B5EF4-FFF2-40B4-BE49-F238E27FC236}">
                <a16:creationId xmlns:a16="http://schemas.microsoft.com/office/drawing/2014/main" id="{5E49849B-D9AB-E7CC-7552-D659D9618A5C}"/>
              </a:ext>
            </a:extLst>
          </p:cNvPr>
          <p:cNvSpPr>
            <a:spLocks noGrp="1"/>
          </p:cNvSpPr>
          <p:nvPr>
            <p:ph type="sldNum" sz="quarter" idx="12"/>
          </p:nvPr>
        </p:nvSpPr>
        <p:spPr/>
        <p:txBody>
          <a:bodyPr/>
          <a:lstStyle/>
          <a:p>
            <a:pPr>
              <a:defRPr/>
            </a:pPr>
            <a:fld id="{6550E941-99E4-4403-A917-B30FF69A9617}" type="slidenum">
              <a:rPr lang="en-GB" altLang="en-US"/>
              <a:pPr>
                <a:defRPr/>
              </a:pPr>
              <a:t>3</a:t>
            </a:fld>
            <a:endParaRPr lang="en-GB" altLang="en-US"/>
          </a:p>
        </p:txBody>
      </p:sp>
      <p:sp>
        <p:nvSpPr>
          <p:cNvPr id="7" name="TextBox 6">
            <a:extLst>
              <a:ext uri="{FF2B5EF4-FFF2-40B4-BE49-F238E27FC236}">
                <a16:creationId xmlns:a16="http://schemas.microsoft.com/office/drawing/2014/main" id="{4C7B0ED0-7C7F-BAC6-6075-5E023D6367F1}"/>
              </a:ext>
            </a:extLst>
          </p:cNvPr>
          <p:cNvSpPr txBox="1"/>
          <p:nvPr/>
        </p:nvSpPr>
        <p:spPr>
          <a:xfrm>
            <a:off x="215791" y="5190339"/>
            <a:ext cx="8705972" cy="76944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2200" dirty="0">
                <a:solidFill>
                  <a:srgbClr val="002060"/>
                </a:solidFill>
                <a:latin typeface="Myriad Pro"/>
                <a:cs typeface="Arial"/>
              </a:rPr>
              <a:t>Please note: these tasks are all related to each other in some way! They are designed to build upon one another.</a:t>
            </a:r>
            <a:endParaRPr lang="en-US" sz="2200" dirty="0">
              <a:solidFill>
                <a:srgbClr val="002060"/>
              </a:solidFill>
              <a:latin typeface="Myriad Pro"/>
            </a:endParaRPr>
          </a:p>
        </p:txBody>
      </p:sp>
    </p:spTree>
    <p:extLst>
      <p:ext uri="{BB962C8B-B14F-4D97-AF65-F5344CB8AC3E}">
        <p14:creationId xmlns:p14="http://schemas.microsoft.com/office/powerpoint/2010/main" val="4370570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bg/>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animBg="1"/>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FAF8E3"/>
        </a:solidFill>
        <a:effectLst/>
      </p:bgPr>
    </p:bg>
    <p:spTree>
      <p:nvGrpSpPr>
        <p:cNvPr id="1" name="">
          <a:extLst>
            <a:ext uri="{FF2B5EF4-FFF2-40B4-BE49-F238E27FC236}">
              <a16:creationId xmlns:a16="http://schemas.microsoft.com/office/drawing/2014/main" id="{510B5014-BA2B-62B8-34DA-F52EA8936DC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ED5E8C2-9585-8CB4-150B-B1E72CE36424}"/>
              </a:ext>
            </a:extLst>
          </p:cNvPr>
          <p:cNvSpPr>
            <a:spLocks noGrp="1"/>
          </p:cNvSpPr>
          <p:nvPr>
            <p:ph type="title"/>
          </p:nvPr>
        </p:nvSpPr>
        <p:spPr>
          <a:xfrm>
            <a:off x="772173" y="604536"/>
            <a:ext cx="7604930" cy="594320"/>
          </a:xfrm>
        </p:spPr>
        <p:txBody>
          <a:bodyPr/>
          <a:lstStyle/>
          <a:p>
            <a:r>
              <a:rPr lang="en-GB" sz="3600" b="1" dirty="0">
                <a:solidFill>
                  <a:srgbClr val="173AFF"/>
                </a:solidFill>
              </a:rPr>
              <a:t>Task 1: Individual Video: </a:t>
            </a:r>
            <a:br>
              <a:rPr lang="en-GB" sz="3600" b="1" dirty="0">
                <a:solidFill>
                  <a:srgbClr val="173AFF"/>
                </a:solidFill>
              </a:rPr>
            </a:br>
            <a:r>
              <a:rPr lang="en-GB" sz="4800" b="1" dirty="0">
                <a:solidFill>
                  <a:srgbClr val="C00000"/>
                </a:solidFill>
              </a:rPr>
              <a:t>NOW COMPLETE</a:t>
            </a:r>
            <a:endParaRPr lang="en-GB" b="1" dirty="0">
              <a:solidFill>
                <a:srgbClr val="173AFF"/>
              </a:solidFill>
            </a:endParaRPr>
          </a:p>
        </p:txBody>
      </p:sp>
      <p:sp>
        <p:nvSpPr>
          <p:cNvPr id="3" name="Content Placeholder 2">
            <a:extLst>
              <a:ext uri="{FF2B5EF4-FFF2-40B4-BE49-F238E27FC236}">
                <a16:creationId xmlns:a16="http://schemas.microsoft.com/office/drawing/2014/main" id="{266CB383-9A14-09BD-E3B3-9E1991A23409}"/>
              </a:ext>
            </a:extLst>
          </p:cNvPr>
          <p:cNvSpPr>
            <a:spLocks noGrp="1"/>
          </p:cNvSpPr>
          <p:nvPr>
            <p:ph idx="1"/>
          </p:nvPr>
        </p:nvSpPr>
        <p:spPr>
          <a:xfrm>
            <a:off x="1518689" y="3076000"/>
            <a:ext cx="5920007" cy="2918083"/>
          </a:xfrm>
        </p:spPr>
        <p:style>
          <a:lnRef idx="2">
            <a:schemeClr val="dk1"/>
          </a:lnRef>
          <a:fillRef idx="1">
            <a:schemeClr val="lt1"/>
          </a:fillRef>
          <a:effectRef idx="0">
            <a:schemeClr val="dk1"/>
          </a:effectRef>
          <a:fontRef idx="minor">
            <a:schemeClr val="dk1"/>
          </a:fontRef>
        </p:style>
        <p:txBody>
          <a:bodyPr>
            <a:noAutofit/>
          </a:bodyPr>
          <a:lstStyle/>
          <a:p>
            <a:pPr marL="457200" indent="-457200" algn="ctr">
              <a:buAutoNum type="arabicParenR"/>
            </a:pPr>
            <a:r>
              <a:rPr lang="en-GB" sz="1800" b="1" dirty="0">
                <a:solidFill>
                  <a:srgbClr val="173AFF"/>
                </a:solidFill>
                <a:ea typeface="+mn-lt"/>
                <a:cs typeface="+mn-lt"/>
              </a:rPr>
              <a:t>Choose </a:t>
            </a:r>
            <a:r>
              <a:rPr lang="en-GB" sz="1800" dirty="0">
                <a:ea typeface="+mn-lt"/>
                <a:cs typeface="+mn-lt"/>
              </a:rPr>
              <a:t>and commit to your role </a:t>
            </a:r>
            <a:endParaRPr lang="en-GB" sz="1800" dirty="0"/>
          </a:p>
          <a:p>
            <a:pPr algn="ctr">
              <a:buNone/>
            </a:pPr>
            <a:endParaRPr lang="en-GB" sz="1000" dirty="0"/>
          </a:p>
          <a:p>
            <a:pPr algn="ctr">
              <a:buNone/>
            </a:pPr>
            <a:r>
              <a:rPr lang="en-GB" sz="1800" dirty="0">
                <a:ea typeface="+mn-lt"/>
                <a:cs typeface="+mn-lt"/>
              </a:rPr>
              <a:t>2) Share your </a:t>
            </a:r>
            <a:r>
              <a:rPr lang="en-GB" sz="1800" b="1" dirty="0">
                <a:solidFill>
                  <a:srgbClr val="173AFF"/>
                </a:solidFill>
                <a:ea typeface="+mn-lt"/>
                <a:cs typeface="+mn-lt"/>
              </a:rPr>
              <a:t>early </a:t>
            </a:r>
            <a:r>
              <a:rPr lang="en-GB" sz="1800" dirty="0">
                <a:ea typeface="+mn-lt"/>
                <a:cs typeface="+mn-lt"/>
              </a:rPr>
              <a:t>research process and plans</a:t>
            </a:r>
            <a:endParaRPr lang="en-GB" sz="1800" dirty="0"/>
          </a:p>
          <a:p>
            <a:pPr algn="ctr">
              <a:buNone/>
            </a:pPr>
            <a:endParaRPr lang="en-GB" sz="900" dirty="0">
              <a:ea typeface="+mn-lt"/>
              <a:cs typeface="+mn-lt"/>
            </a:endParaRPr>
          </a:p>
          <a:p>
            <a:pPr marL="0" indent="0" algn="ctr">
              <a:buNone/>
            </a:pPr>
            <a:r>
              <a:rPr lang="en-GB" sz="1800" dirty="0">
                <a:ea typeface="+mn-lt"/>
                <a:cs typeface="+mn-lt"/>
              </a:rPr>
              <a:t>3) </a:t>
            </a:r>
            <a:r>
              <a:rPr lang="en-GB" sz="1800" b="1" dirty="0">
                <a:solidFill>
                  <a:srgbClr val="173AFF"/>
                </a:solidFill>
                <a:ea typeface="+mn-lt"/>
                <a:cs typeface="+mn-lt"/>
              </a:rPr>
              <a:t>Discuss</a:t>
            </a:r>
            <a:r>
              <a:rPr lang="en-GB" sz="1800" dirty="0">
                <a:ea typeface="+mn-lt"/>
                <a:cs typeface="+mn-lt"/>
              </a:rPr>
              <a:t> your approach so far</a:t>
            </a:r>
          </a:p>
          <a:p>
            <a:pPr marL="0" indent="0" algn="ctr">
              <a:buNone/>
            </a:pPr>
            <a:endParaRPr lang="en-GB" sz="1000" dirty="0"/>
          </a:p>
          <a:p>
            <a:pPr marL="0" indent="0" algn="ctr">
              <a:buNone/>
            </a:pPr>
            <a:r>
              <a:rPr lang="en-GB" sz="1800" dirty="0"/>
              <a:t>4) </a:t>
            </a:r>
            <a:r>
              <a:rPr lang="en-GB" sz="1800" b="1" dirty="0">
                <a:solidFill>
                  <a:srgbClr val="173AFF"/>
                </a:solidFill>
              </a:rPr>
              <a:t>Plan </a:t>
            </a:r>
            <a:r>
              <a:rPr lang="en-GB" sz="1800" dirty="0"/>
              <a:t>the next steps of your project</a:t>
            </a:r>
          </a:p>
        </p:txBody>
      </p:sp>
      <p:sp>
        <p:nvSpPr>
          <p:cNvPr id="4" name="TextBox 3">
            <a:extLst>
              <a:ext uri="{FF2B5EF4-FFF2-40B4-BE49-F238E27FC236}">
                <a16:creationId xmlns:a16="http://schemas.microsoft.com/office/drawing/2014/main" id="{C7EC34B1-BAA7-5321-E45A-9844818D7B26}"/>
              </a:ext>
            </a:extLst>
          </p:cNvPr>
          <p:cNvSpPr txBox="1"/>
          <p:nvPr/>
        </p:nvSpPr>
        <p:spPr>
          <a:xfrm>
            <a:off x="155712" y="1810158"/>
            <a:ext cx="8645931" cy="83099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1600" dirty="0">
                <a:solidFill>
                  <a:srgbClr val="002060"/>
                </a:solidFill>
                <a:latin typeface="Myriad Pro"/>
                <a:cs typeface="Arial"/>
              </a:rPr>
              <a:t>You are starting an independent research project on a specific job role within the health and social care sector. Before you begin writing or collecting detailed information, this first video task is your starting point into your project journey. It is an opportunity to: </a:t>
            </a:r>
            <a:endParaRPr lang="en-US" sz="1600">
              <a:solidFill>
                <a:srgbClr val="002060"/>
              </a:solidFill>
              <a:latin typeface="Myriad Pro"/>
              <a:cs typeface="Arial"/>
            </a:endParaRPr>
          </a:p>
        </p:txBody>
      </p:sp>
    </p:spTree>
    <p:extLst>
      <p:ext uri="{BB962C8B-B14F-4D97-AF65-F5344CB8AC3E}">
        <p14:creationId xmlns:p14="http://schemas.microsoft.com/office/powerpoint/2010/main" val="36456009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FAF8E3"/>
        </a:solidFill>
        <a:effectLst/>
      </p:bgPr>
    </p:bg>
    <p:spTree>
      <p:nvGrpSpPr>
        <p:cNvPr id="1" name="">
          <a:extLst>
            <a:ext uri="{FF2B5EF4-FFF2-40B4-BE49-F238E27FC236}">
              <a16:creationId xmlns:a16="http://schemas.microsoft.com/office/drawing/2014/main" id="{8A54F55C-F282-E999-F61C-A466716873D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4E81EB7-836F-F649-DBAE-A8CBFA3EEE4D}"/>
              </a:ext>
            </a:extLst>
          </p:cNvPr>
          <p:cNvSpPr>
            <a:spLocks noGrp="1"/>
          </p:cNvSpPr>
          <p:nvPr>
            <p:ph type="title"/>
          </p:nvPr>
        </p:nvSpPr>
        <p:spPr>
          <a:xfrm>
            <a:off x="765508" y="204653"/>
            <a:ext cx="7604930" cy="594320"/>
          </a:xfrm>
        </p:spPr>
        <p:txBody>
          <a:bodyPr/>
          <a:lstStyle/>
          <a:p>
            <a:r>
              <a:rPr lang="en-GB" sz="3600" b="1" dirty="0">
                <a:solidFill>
                  <a:srgbClr val="173AFF"/>
                </a:solidFill>
              </a:rPr>
              <a:t>Task 2: Reflective Activity</a:t>
            </a:r>
          </a:p>
        </p:txBody>
      </p:sp>
      <p:sp>
        <p:nvSpPr>
          <p:cNvPr id="3" name="Content Placeholder 2">
            <a:extLst>
              <a:ext uri="{FF2B5EF4-FFF2-40B4-BE49-F238E27FC236}">
                <a16:creationId xmlns:a16="http://schemas.microsoft.com/office/drawing/2014/main" id="{5F31C169-E99F-E56F-0B3B-82F60E057E49}"/>
              </a:ext>
            </a:extLst>
          </p:cNvPr>
          <p:cNvSpPr>
            <a:spLocks noGrp="1"/>
          </p:cNvSpPr>
          <p:nvPr>
            <p:ph idx="1"/>
          </p:nvPr>
        </p:nvSpPr>
        <p:spPr>
          <a:xfrm>
            <a:off x="766482" y="3220396"/>
            <a:ext cx="7976055" cy="2681368"/>
          </a:xfrm>
        </p:spPr>
        <p:style>
          <a:lnRef idx="2">
            <a:schemeClr val="dk1"/>
          </a:lnRef>
          <a:fillRef idx="1">
            <a:schemeClr val="lt1"/>
          </a:fillRef>
          <a:effectRef idx="0">
            <a:schemeClr val="dk1"/>
          </a:effectRef>
          <a:fontRef idx="minor">
            <a:schemeClr val="dk1"/>
          </a:fontRef>
        </p:style>
        <p:txBody>
          <a:bodyPr>
            <a:noAutofit/>
          </a:bodyPr>
          <a:lstStyle/>
          <a:p>
            <a:pPr marL="0" indent="0" algn="ctr">
              <a:buNone/>
            </a:pPr>
            <a:r>
              <a:rPr lang="en-GB" sz="2400" dirty="0">
                <a:solidFill>
                  <a:srgbClr val="002060"/>
                </a:solidFill>
                <a:latin typeface="Arial"/>
                <a:cs typeface="Arial"/>
              </a:rPr>
              <a:t>• Researching a topic </a:t>
            </a:r>
            <a:endParaRPr lang="en-US" sz="2400">
              <a:solidFill>
                <a:srgbClr val="002060"/>
              </a:solidFill>
              <a:latin typeface="Myriad Pro"/>
              <a:cs typeface="Arial"/>
            </a:endParaRPr>
          </a:p>
          <a:p>
            <a:pPr marL="0" indent="0" algn="ctr">
              <a:buNone/>
            </a:pPr>
            <a:r>
              <a:rPr lang="en-GB" sz="2400" dirty="0">
                <a:solidFill>
                  <a:srgbClr val="002060"/>
                </a:solidFill>
                <a:latin typeface="Arial"/>
                <a:cs typeface="Arial"/>
              </a:rPr>
              <a:t>• Presenting </a:t>
            </a:r>
            <a:endParaRPr lang="en-US" sz="2400">
              <a:solidFill>
                <a:srgbClr val="002060"/>
              </a:solidFill>
              <a:latin typeface="Myriad Pro"/>
              <a:cs typeface="Arial"/>
            </a:endParaRPr>
          </a:p>
          <a:p>
            <a:pPr marL="0" indent="0" algn="ctr">
              <a:buNone/>
            </a:pPr>
            <a:r>
              <a:rPr lang="en-GB" sz="2400" dirty="0">
                <a:solidFill>
                  <a:srgbClr val="002060"/>
                </a:solidFill>
                <a:latin typeface="Arial"/>
                <a:cs typeface="Arial"/>
              </a:rPr>
              <a:t>•Challenges you faced </a:t>
            </a:r>
            <a:endParaRPr lang="en-US" sz="2400">
              <a:solidFill>
                <a:srgbClr val="002060"/>
              </a:solidFill>
              <a:latin typeface="Myriad Pro"/>
              <a:cs typeface="Arial"/>
            </a:endParaRPr>
          </a:p>
          <a:p>
            <a:pPr marL="0" indent="0" algn="ctr">
              <a:buNone/>
            </a:pPr>
            <a:r>
              <a:rPr lang="en-GB" sz="2400" dirty="0">
                <a:solidFill>
                  <a:srgbClr val="002060"/>
                </a:solidFill>
                <a:latin typeface="Arial"/>
                <a:cs typeface="Arial"/>
              </a:rPr>
              <a:t>• Actions to improve </a:t>
            </a:r>
            <a:endParaRPr lang="en-US" sz="2400">
              <a:solidFill>
                <a:srgbClr val="002060"/>
              </a:solidFill>
              <a:latin typeface="Myriad Pro"/>
              <a:cs typeface="Arial"/>
            </a:endParaRPr>
          </a:p>
          <a:p>
            <a:pPr marL="0" indent="0" algn="ctr">
              <a:buNone/>
            </a:pPr>
            <a:r>
              <a:rPr lang="en-GB" sz="2400" dirty="0">
                <a:solidFill>
                  <a:srgbClr val="002060"/>
                </a:solidFill>
                <a:latin typeface="Arial"/>
                <a:cs typeface="Arial"/>
              </a:rPr>
              <a:t>• Further steps needed to prepare for Task 3</a:t>
            </a:r>
            <a:endParaRPr lang="en-US" sz="2400" dirty="0">
              <a:solidFill>
                <a:srgbClr val="002060"/>
              </a:solidFill>
            </a:endParaRPr>
          </a:p>
        </p:txBody>
      </p:sp>
      <p:sp>
        <p:nvSpPr>
          <p:cNvPr id="4" name="TextBox 3">
            <a:extLst>
              <a:ext uri="{FF2B5EF4-FFF2-40B4-BE49-F238E27FC236}">
                <a16:creationId xmlns:a16="http://schemas.microsoft.com/office/drawing/2014/main" id="{F4DB3A38-36A7-AD61-9D59-3A5183DAB4ED}"/>
              </a:ext>
            </a:extLst>
          </p:cNvPr>
          <p:cNvSpPr txBox="1"/>
          <p:nvPr/>
        </p:nvSpPr>
        <p:spPr>
          <a:xfrm>
            <a:off x="249018" y="906181"/>
            <a:ext cx="8645931" cy="193899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2000" dirty="0">
                <a:solidFill>
                  <a:srgbClr val="002060"/>
                </a:solidFill>
                <a:latin typeface="Arial"/>
                <a:cs typeface="Arial"/>
              </a:rPr>
              <a:t>This task is designed to help you think about your learning so far and discuss the challenges you faced with Task 1, as well as to consider how you can improve your presentation and research skills for the future. </a:t>
            </a:r>
            <a:endParaRPr lang="en-GB" sz="2000">
              <a:solidFill>
                <a:srgbClr val="002060"/>
              </a:solidFill>
            </a:endParaRPr>
          </a:p>
          <a:p>
            <a:pPr algn="ctr"/>
            <a:endParaRPr lang="en-GB" sz="2000" dirty="0">
              <a:solidFill>
                <a:srgbClr val="002060"/>
              </a:solidFill>
              <a:latin typeface="Arial"/>
              <a:cs typeface="Arial"/>
            </a:endParaRPr>
          </a:p>
          <a:p>
            <a:pPr algn="ctr"/>
            <a:r>
              <a:rPr lang="en-GB" sz="2000" dirty="0">
                <a:solidFill>
                  <a:srgbClr val="002060"/>
                </a:solidFill>
                <a:latin typeface="Arial"/>
                <a:cs typeface="Arial"/>
              </a:rPr>
              <a:t>You’ve already completed an individual video. You will complete a </a:t>
            </a:r>
            <a:r>
              <a:rPr lang="en-GB" sz="2000" b="1" dirty="0">
                <a:solidFill>
                  <a:srgbClr val="002060"/>
                </a:solidFill>
                <a:latin typeface="Arial"/>
                <a:cs typeface="Arial"/>
              </a:rPr>
              <a:t>reflective activity</a:t>
            </a:r>
            <a:r>
              <a:rPr lang="en-GB" sz="2000" dirty="0">
                <a:solidFill>
                  <a:srgbClr val="002060"/>
                </a:solidFill>
                <a:latin typeface="Arial"/>
                <a:cs typeface="Arial"/>
              </a:rPr>
              <a:t> which discusses the following:</a:t>
            </a:r>
            <a:endParaRPr lang="en-GB" sz="2000">
              <a:solidFill>
                <a:srgbClr val="002060"/>
              </a:solidFill>
            </a:endParaRPr>
          </a:p>
        </p:txBody>
      </p:sp>
    </p:spTree>
    <p:extLst>
      <p:ext uri="{BB962C8B-B14F-4D97-AF65-F5344CB8AC3E}">
        <p14:creationId xmlns:p14="http://schemas.microsoft.com/office/powerpoint/2010/main" val="33676213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FAF8E3"/>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1475656" y="15280"/>
            <a:ext cx="6434877" cy="594320"/>
          </a:xfrm>
        </p:spPr>
        <p:txBody>
          <a:bodyPr/>
          <a:lstStyle/>
          <a:p>
            <a:r>
              <a:rPr lang="en-GB" sz="2800" b="1" dirty="0">
                <a:solidFill>
                  <a:srgbClr val="173AFF"/>
                </a:solidFill>
              </a:rPr>
              <a:t>Task 2: Reflective Activity</a:t>
            </a:r>
          </a:p>
        </p:txBody>
      </p:sp>
      <p:sp>
        <p:nvSpPr>
          <p:cNvPr id="3" name="Content Placeholder 2"/>
          <p:cNvSpPr>
            <a:spLocks noGrp="1"/>
          </p:cNvSpPr>
          <p:nvPr>
            <p:ph idx="1"/>
          </p:nvPr>
        </p:nvSpPr>
        <p:spPr>
          <a:xfrm>
            <a:off x="292608" y="606251"/>
            <a:ext cx="8596059" cy="6248029"/>
          </a:xfrm>
        </p:spPr>
        <p:style>
          <a:lnRef idx="2">
            <a:schemeClr val="dk1"/>
          </a:lnRef>
          <a:fillRef idx="1">
            <a:schemeClr val="lt1"/>
          </a:fillRef>
          <a:effectRef idx="0">
            <a:schemeClr val="dk1"/>
          </a:effectRef>
          <a:fontRef idx="minor">
            <a:schemeClr val="dk1"/>
          </a:fontRef>
        </p:style>
        <p:txBody>
          <a:bodyPr>
            <a:noAutofit/>
          </a:bodyPr>
          <a:lstStyle/>
          <a:p>
            <a:pPr marL="0" indent="0">
              <a:buNone/>
            </a:pPr>
            <a:r>
              <a:rPr lang="en-GB" sz="2000" b="1" dirty="0">
                <a:solidFill>
                  <a:srgbClr val="173AFF"/>
                </a:solidFill>
              </a:rPr>
              <a:t>Use the </a:t>
            </a:r>
            <a:r>
              <a:rPr lang="en-GB" sz="2000" b="1" dirty="0"/>
              <a:t> </a:t>
            </a:r>
            <a:r>
              <a:rPr lang="en-GB" sz="2000" b="1" dirty="0">
                <a:solidFill>
                  <a:srgbClr val="002060"/>
                </a:solidFill>
              </a:rPr>
              <a:t>Task 2  Information Document</a:t>
            </a:r>
            <a:r>
              <a:rPr lang="en-GB" sz="2000" b="1" dirty="0">
                <a:solidFill>
                  <a:srgbClr val="000000"/>
                </a:solidFill>
              </a:rPr>
              <a:t> </a:t>
            </a:r>
            <a:r>
              <a:rPr lang="en-GB" sz="2000" b="1" dirty="0">
                <a:solidFill>
                  <a:srgbClr val="173AFF"/>
                </a:solidFill>
              </a:rPr>
              <a:t>and the </a:t>
            </a:r>
            <a:r>
              <a:rPr lang="en-GB" sz="2000" b="1" dirty="0">
                <a:solidFill>
                  <a:srgbClr val="002060"/>
                </a:solidFill>
              </a:rPr>
              <a:t>Assessment Brief</a:t>
            </a:r>
            <a:r>
              <a:rPr lang="en-GB" sz="2000" b="1" dirty="0">
                <a:solidFill>
                  <a:srgbClr val="173AFF"/>
                </a:solidFill>
              </a:rPr>
              <a:t> to discuss and answer these questions with a partner.</a:t>
            </a:r>
            <a:endParaRPr lang="en-GB" sz="2000" dirty="0">
              <a:solidFill>
                <a:srgbClr val="000000"/>
              </a:solidFill>
            </a:endParaRPr>
          </a:p>
          <a:p>
            <a:pPr marL="0" indent="0">
              <a:buNone/>
            </a:pPr>
            <a:endParaRPr lang="en-GB" sz="600" b="1" dirty="0">
              <a:solidFill>
                <a:srgbClr val="173AFF"/>
              </a:solidFill>
            </a:endParaRPr>
          </a:p>
          <a:p>
            <a:pPr marL="514350" indent="-514350">
              <a:buAutoNum type="arabicParenR"/>
            </a:pPr>
            <a:r>
              <a:rPr lang="en-GB" sz="2200" b="1" dirty="0">
                <a:solidFill>
                  <a:srgbClr val="002060"/>
                </a:solidFill>
              </a:rPr>
              <a:t>What type of task is Task 2?</a:t>
            </a:r>
            <a:endParaRPr lang="en-GB" sz="2200">
              <a:solidFill>
                <a:srgbClr val="002060"/>
              </a:solidFill>
            </a:endParaRPr>
          </a:p>
          <a:p>
            <a:pPr marL="514350" indent="-514350">
              <a:buAutoNum type="arabicParenR"/>
            </a:pPr>
            <a:endParaRPr lang="en-GB" sz="1050" b="1" dirty="0">
              <a:solidFill>
                <a:srgbClr val="002060"/>
              </a:solidFill>
            </a:endParaRPr>
          </a:p>
          <a:p>
            <a:pPr marL="514350" indent="-514350">
              <a:buAutoNum type="arabicParenR"/>
            </a:pPr>
            <a:r>
              <a:rPr lang="en-GB" sz="2200" b="1" dirty="0">
                <a:solidFill>
                  <a:srgbClr val="002060"/>
                </a:solidFill>
              </a:rPr>
              <a:t>When is Task 2 due?</a:t>
            </a:r>
            <a:endParaRPr lang="en-GB" sz="2200">
              <a:solidFill>
                <a:srgbClr val="002060"/>
              </a:solidFill>
            </a:endParaRPr>
          </a:p>
          <a:p>
            <a:pPr marL="514350" indent="-514350">
              <a:buAutoNum type="arabicParenR"/>
            </a:pPr>
            <a:endParaRPr lang="en-GB" sz="1050" b="1" dirty="0">
              <a:solidFill>
                <a:srgbClr val="002060"/>
              </a:solidFill>
            </a:endParaRPr>
          </a:p>
          <a:p>
            <a:pPr marL="514350" indent="-514350">
              <a:buAutoNum type="arabicParenR"/>
            </a:pPr>
            <a:r>
              <a:rPr lang="en-GB" sz="2200" b="1" dirty="0">
                <a:solidFill>
                  <a:srgbClr val="002060"/>
                </a:solidFill>
              </a:rPr>
              <a:t>How long does Task 2 need to be?</a:t>
            </a:r>
            <a:endParaRPr lang="en-GB" sz="2200">
              <a:solidFill>
                <a:srgbClr val="002060"/>
              </a:solidFill>
            </a:endParaRPr>
          </a:p>
          <a:p>
            <a:pPr marL="514350" indent="-514350">
              <a:buAutoNum type="arabicParenR"/>
            </a:pPr>
            <a:endParaRPr lang="en-GB" sz="1050" b="1" dirty="0">
              <a:solidFill>
                <a:srgbClr val="002060"/>
              </a:solidFill>
            </a:endParaRPr>
          </a:p>
          <a:p>
            <a:pPr marL="514350" indent="-514350">
              <a:buAutoNum type="arabicParenR"/>
            </a:pPr>
            <a:r>
              <a:rPr lang="en-GB" sz="2200" b="1" dirty="0">
                <a:solidFill>
                  <a:srgbClr val="002060"/>
                </a:solidFill>
              </a:rPr>
              <a:t>How many points is Task 2 worth?</a:t>
            </a:r>
            <a:endParaRPr lang="en-GB" sz="2200">
              <a:solidFill>
                <a:srgbClr val="002060"/>
              </a:solidFill>
            </a:endParaRPr>
          </a:p>
          <a:p>
            <a:pPr marL="514350" indent="-514350">
              <a:buAutoNum type="arabicParenR"/>
            </a:pPr>
            <a:endParaRPr lang="en-GB" sz="1050" b="1" dirty="0">
              <a:solidFill>
                <a:srgbClr val="002060"/>
              </a:solidFill>
            </a:endParaRPr>
          </a:p>
          <a:p>
            <a:pPr marL="514350" indent="-514350">
              <a:buAutoNum type="arabicParenR"/>
            </a:pPr>
            <a:r>
              <a:rPr lang="en-GB" sz="2200" b="1" dirty="0">
                <a:solidFill>
                  <a:srgbClr val="002060"/>
                </a:solidFill>
              </a:rPr>
              <a:t>What are the 5 main sections of Task 2?</a:t>
            </a:r>
          </a:p>
          <a:p>
            <a:pPr marL="514350" indent="-514350">
              <a:buAutoNum type="arabicParenR"/>
            </a:pPr>
            <a:endParaRPr lang="en-GB" sz="1050" b="1" dirty="0">
              <a:solidFill>
                <a:srgbClr val="002060"/>
              </a:solidFill>
            </a:endParaRPr>
          </a:p>
          <a:p>
            <a:pPr marL="514350" indent="-514350">
              <a:buAutoNum type="arabicParenR"/>
            </a:pPr>
            <a:r>
              <a:rPr lang="en-GB" sz="2200" b="1" dirty="0">
                <a:solidFill>
                  <a:srgbClr val="002060"/>
                </a:solidFill>
              </a:rPr>
              <a:t>Do you need to address all 5 sections of the task or can you pick and choose?</a:t>
            </a:r>
            <a:endParaRPr lang="en-GB" sz="2200">
              <a:solidFill>
                <a:srgbClr val="002060"/>
              </a:solidFill>
            </a:endParaRPr>
          </a:p>
          <a:p>
            <a:pPr marL="514350" indent="-514350">
              <a:buAutoNum type="arabicParenR"/>
            </a:pPr>
            <a:endParaRPr lang="en-GB" sz="1050" b="1" dirty="0">
              <a:solidFill>
                <a:srgbClr val="002060"/>
              </a:solidFill>
            </a:endParaRPr>
          </a:p>
          <a:p>
            <a:pPr marL="514350" indent="-514350">
              <a:buAutoNum type="arabicParenR"/>
            </a:pPr>
            <a:r>
              <a:rPr lang="en-GB" sz="2200" b="1" dirty="0">
                <a:solidFill>
                  <a:srgbClr val="002060"/>
                </a:solidFill>
              </a:rPr>
              <a:t>Do you need to cover all the questions on the Task 2 Information Sheet? </a:t>
            </a:r>
          </a:p>
          <a:p>
            <a:pPr marL="514350" indent="-514350">
              <a:buAutoNum type="arabicParenR"/>
            </a:pPr>
            <a:endParaRPr lang="en-GB" sz="1050" b="1" dirty="0">
              <a:solidFill>
                <a:srgbClr val="002060"/>
              </a:solidFill>
            </a:endParaRPr>
          </a:p>
          <a:p>
            <a:pPr marL="514350" indent="-514350">
              <a:buAutoNum type="arabicParenR"/>
            </a:pPr>
            <a:r>
              <a:rPr lang="en-GB" sz="2200" b="1" dirty="0">
                <a:solidFill>
                  <a:srgbClr val="002060"/>
                </a:solidFill>
              </a:rPr>
              <a:t>Can you use AI at all to help you with this task?</a:t>
            </a:r>
          </a:p>
          <a:p>
            <a:pPr marL="514350" indent="-514350">
              <a:buAutoNum type="arabicParenR"/>
            </a:pPr>
            <a:endParaRPr lang="en-GB" sz="600" b="1" dirty="0"/>
          </a:p>
          <a:p>
            <a:pPr marL="514350" indent="-514350">
              <a:buAutoNum type="arabicParenR"/>
            </a:pPr>
            <a:endParaRPr lang="en-GB" sz="2000" b="1" dirty="0"/>
          </a:p>
          <a:p>
            <a:pPr marL="514350" indent="-514350">
              <a:buAutoNum type="arabicParenR"/>
            </a:pPr>
            <a:endParaRPr lang="en-GB" sz="600" b="1"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10" end="10"/>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12" end="12"/>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14" end="14"/>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3">
                                            <p:txEl>
                                              <p:pRg st="16" end="1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FAF8E3"/>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615309" y="124513"/>
            <a:ext cx="8071491" cy="543502"/>
          </a:xfrm>
        </p:spPr>
        <p:txBody>
          <a:bodyPr/>
          <a:lstStyle/>
          <a:p>
            <a:r>
              <a:rPr lang="en-GB" sz="3200" b="1" dirty="0">
                <a:solidFill>
                  <a:srgbClr val="002060"/>
                </a:solidFill>
                <a:ea typeface="+mj-lt"/>
                <a:cs typeface="+mj-lt"/>
              </a:rPr>
              <a:t>Task 2: Exploration </a:t>
            </a:r>
            <a:endParaRPr lang="en-GB" sz="3200">
              <a:solidFill>
                <a:srgbClr val="002060"/>
              </a:solidFill>
            </a:endParaRPr>
          </a:p>
        </p:txBody>
      </p:sp>
      <p:sp>
        <p:nvSpPr>
          <p:cNvPr id="3" name="Content Placeholder 2"/>
          <p:cNvSpPr>
            <a:spLocks noGrp="1"/>
          </p:cNvSpPr>
          <p:nvPr>
            <p:ph idx="1"/>
          </p:nvPr>
        </p:nvSpPr>
        <p:spPr>
          <a:xfrm>
            <a:off x="457200" y="544091"/>
            <a:ext cx="8229600" cy="4248473"/>
          </a:xfrm>
        </p:spPr>
        <p:txBody>
          <a:bodyPr>
            <a:normAutofit/>
          </a:bodyPr>
          <a:lstStyle/>
          <a:p>
            <a:pPr marL="0" indent="0">
              <a:buNone/>
            </a:pPr>
            <a:endParaRPr lang="en-GB"/>
          </a:p>
          <a:p>
            <a:pPr marL="0" indent="0">
              <a:buNone/>
            </a:pPr>
            <a:endParaRPr lang="en-GB"/>
          </a:p>
        </p:txBody>
      </p:sp>
      <p:sp>
        <p:nvSpPr>
          <p:cNvPr id="4" name="TextBox 3">
            <a:extLst>
              <a:ext uri="{FF2B5EF4-FFF2-40B4-BE49-F238E27FC236}">
                <a16:creationId xmlns:a16="http://schemas.microsoft.com/office/drawing/2014/main" id="{C16C7A55-0826-F138-63D8-C715D4D0BE1C}"/>
              </a:ext>
            </a:extLst>
          </p:cNvPr>
          <p:cNvSpPr txBox="1"/>
          <p:nvPr/>
        </p:nvSpPr>
        <p:spPr>
          <a:xfrm>
            <a:off x="220876" y="887517"/>
            <a:ext cx="8701661" cy="513986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just"/>
            <a:r>
              <a:rPr lang="en-US" sz="2000" b="1" dirty="0">
                <a:solidFill>
                  <a:srgbClr val="173AFF"/>
                </a:solidFill>
                <a:latin typeface="Myriad Pro"/>
                <a:cs typeface="Arial"/>
              </a:rPr>
              <a:t>1) What type of Task is Task 2?</a:t>
            </a:r>
          </a:p>
          <a:p>
            <a:pPr algn="just"/>
            <a:endParaRPr lang="en-US" sz="1200" dirty="0">
              <a:solidFill>
                <a:srgbClr val="002060"/>
              </a:solidFill>
              <a:latin typeface="Myriad Pro"/>
              <a:cs typeface="Arial"/>
            </a:endParaRPr>
          </a:p>
          <a:p>
            <a:pPr algn="just"/>
            <a:r>
              <a:rPr lang="en-US" sz="2000" dirty="0">
                <a:solidFill>
                  <a:srgbClr val="002060"/>
                </a:solidFill>
                <a:latin typeface="Myriad Pro"/>
                <a:cs typeface="Arial"/>
              </a:rPr>
              <a:t>Task 2 is a Reflective Activity. It will be completed </a:t>
            </a:r>
            <a:r>
              <a:rPr lang="en-US" sz="2000" b="1" dirty="0">
                <a:solidFill>
                  <a:srgbClr val="002060"/>
                </a:solidFill>
                <a:latin typeface="Myriad Pro"/>
                <a:cs typeface="Arial"/>
              </a:rPr>
              <a:t>in class</a:t>
            </a:r>
            <a:r>
              <a:rPr lang="en-US" sz="2000" dirty="0">
                <a:solidFill>
                  <a:srgbClr val="002060"/>
                </a:solidFill>
                <a:latin typeface="Myriad Pro"/>
                <a:cs typeface="Arial"/>
              </a:rPr>
              <a:t>. You will need to submit this on Moodle. You will need to </a:t>
            </a:r>
            <a:r>
              <a:rPr lang="en-US" sz="2000" b="1" dirty="0">
                <a:solidFill>
                  <a:srgbClr val="002060"/>
                </a:solidFill>
                <a:latin typeface="Myriad Pro"/>
                <a:cs typeface="Arial"/>
              </a:rPr>
              <a:t>bring a laptop to class in Week 7.</a:t>
            </a:r>
            <a:endParaRPr lang="en-US" sz="2000" b="1" dirty="0">
              <a:solidFill>
                <a:srgbClr val="002060"/>
              </a:solidFill>
              <a:latin typeface="Myriad Pro"/>
            </a:endParaRPr>
          </a:p>
          <a:p>
            <a:pPr algn="just"/>
            <a:endParaRPr lang="en-US" sz="2000" dirty="0">
              <a:solidFill>
                <a:srgbClr val="002060"/>
              </a:solidFill>
              <a:latin typeface="Myriad Pro"/>
              <a:cs typeface="Arial"/>
            </a:endParaRPr>
          </a:p>
          <a:p>
            <a:pPr algn="just"/>
            <a:r>
              <a:rPr lang="en-US" sz="2000" b="1" dirty="0">
                <a:solidFill>
                  <a:srgbClr val="173AFF"/>
                </a:solidFill>
                <a:latin typeface="Myriad Pro"/>
                <a:cs typeface="Arial"/>
              </a:rPr>
              <a:t>2) When is Task 2 due? </a:t>
            </a:r>
          </a:p>
          <a:p>
            <a:pPr algn="just"/>
            <a:r>
              <a:rPr lang="en-US" sz="2000" dirty="0">
                <a:solidFill>
                  <a:srgbClr val="002060"/>
                </a:solidFill>
                <a:latin typeface="Myriad Pro"/>
                <a:cs typeface="Arial"/>
              </a:rPr>
              <a:t>Task 1 is due in </a:t>
            </a:r>
            <a:r>
              <a:rPr lang="en-US" sz="2400" b="1" dirty="0">
                <a:solidFill>
                  <a:srgbClr val="002060"/>
                </a:solidFill>
                <a:latin typeface="Myriad Pro"/>
                <a:cs typeface="Arial"/>
              </a:rPr>
              <a:t>Week 8,</a:t>
            </a:r>
            <a:r>
              <a:rPr lang="en-US" sz="2400" dirty="0">
                <a:solidFill>
                  <a:srgbClr val="002060"/>
                </a:solidFill>
                <a:latin typeface="Myriad Pro"/>
                <a:cs typeface="Arial"/>
              </a:rPr>
              <a:t> </a:t>
            </a:r>
            <a:r>
              <a:rPr lang="en-US" sz="2000" dirty="0">
                <a:solidFill>
                  <a:srgbClr val="002060"/>
                </a:solidFill>
                <a:latin typeface="Myriad Pro"/>
                <a:cs typeface="Arial"/>
              </a:rPr>
              <a:t>but it can be submitted as early as Week 7, in class. You will come to class in Week 7 to work on the task. </a:t>
            </a:r>
            <a:r>
              <a:rPr lang="en-US" sz="2000" b="1" dirty="0">
                <a:solidFill>
                  <a:srgbClr val="002060"/>
                </a:solidFill>
                <a:latin typeface="Myriad Pro"/>
                <a:cs typeface="Arial"/>
              </a:rPr>
              <a:t>YOU MUST BRING A LAPTOP OR BORROW ONE FROM THE IT DESK FOR THE CLASS.</a:t>
            </a:r>
            <a:r>
              <a:rPr lang="en-US" sz="2000" dirty="0">
                <a:solidFill>
                  <a:srgbClr val="002060"/>
                </a:solidFill>
                <a:latin typeface="Myriad Pro"/>
                <a:cs typeface="Arial"/>
              </a:rPr>
              <a:t> </a:t>
            </a:r>
            <a:endParaRPr lang="en-US" sz="2000" b="1" dirty="0">
              <a:solidFill>
                <a:srgbClr val="002060"/>
              </a:solidFill>
              <a:latin typeface="Myriad Pro"/>
              <a:cs typeface="Arial"/>
            </a:endParaRPr>
          </a:p>
          <a:p>
            <a:pPr algn="just"/>
            <a:endParaRPr lang="en-US" sz="2000" b="1" dirty="0">
              <a:solidFill>
                <a:srgbClr val="002060"/>
              </a:solidFill>
              <a:latin typeface="Myriad Pro"/>
              <a:cs typeface="Arial"/>
            </a:endParaRPr>
          </a:p>
          <a:p>
            <a:pPr algn="just"/>
            <a:r>
              <a:rPr lang="en-US" sz="2000" b="1" dirty="0">
                <a:solidFill>
                  <a:srgbClr val="173AFF"/>
                </a:solidFill>
                <a:latin typeface="Myriad Pro"/>
                <a:cs typeface="Arial"/>
              </a:rPr>
              <a:t>3) How long does Task 2 need to be?</a:t>
            </a:r>
          </a:p>
          <a:p>
            <a:pPr algn="just"/>
            <a:endParaRPr lang="en-US" sz="1200" b="1" dirty="0">
              <a:solidFill>
                <a:srgbClr val="002060"/>
              </a:solidFill>
              <a:latin typeface="Myriad Pro"/>
              <a:cs typeface="Arial"/>
            </a:endParaRPr>
          </a:p>
          <a:p>
            <a:pPr algn="just"/>
            <a:r>
              <a:rPr lang="en-US" sz="2000" dirty="0">
                <a:solidFill>
                  <a:srgbClr val="002060"/>
                </a:solidFill>
                <a:latin typeface="Myriad Pro"/>
                <a:cs typeface="Arial"/>
              </a:rPr>
              <a:t>Your Task 2 activity must be roughly 300 words in total. Roughly 60 words per section.</a:t>
            </a:r>
            <a:endParaRPr lang="en-US" sz="2000" b="1" dirty="0">
              <a:solidFill>
                <a:srgbClr val="002060"/>
              </a:solidFill>
              <a:latin typeface="Myriad Pro"/>
              <a:cs typeface="Arial"/>
            </a:endParaRPr>
          </a:p>
          <a:p>
            <a:pPr algn="just"/>
            <a:endParaRPr lang="en-US" sz="2000" dirty="0">
              <a:solidFill>
                <a:srgbClr val="002060"/>
              </a:solidFill>
              <a:latin typeface="Arial"/>
              <a:cs typeface="Arial"/>
            </a:endParaRPr>
          </a:p>
          <a:p>
            <a:pPr algn="just"/>
            <a:endParaRPr lang="en-US" sz="2000" dirty="0">
              <a:solidFill>
                <a:srgbClr val="002060"/>
              </a:solidFill>
              <a:latin typeface="Arial"/>
              <a:cs typeface="Arial"/>
            </a:endParaRPr>
          </a:p>
        </p:txBody>
      </p:sp>
    </p:spTree>
    <p:extLst>
      <p:ext uri="{BB962C8B-B14F-4D97-AF65-F5344CB8AC3E}">
        <p14:creationId xmlns:p14="http://schemas.microsoft.com/office/powerpoint/2010/main" val="32349288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
                                            <p:txEl>
                                              <p:pRg st="5" end="5"/>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4">
                                            <p:txEl>
                                              <p:pRg st="7" end="7"/>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4">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FAF8E3"/>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764047" y="267084"/>
            <a:ext cx="7615451" cy="499216"/>
          </a:xfrm>
        </p:spPr>
        <p:txBody>
          <a:bodyPr/>
          <a:lstStyle/>
          <a:p>
            <a:r>
              <a:rPr lang="en-GB" sz="2800" b="1" dirty="0">
                <a:solidFill>
                  <a:srgbClr val="002060"/>
                </a:solidFill>
                <a:ea typeface="+mj-lt"/>
                <a:cs typeface="+mj-lt"/>
              </a:rPr>
              <a:t>Task 2: Exploration </a:t>
            </a:r>
            <a:endParaRPr lang="en-GB" sz="2800">
              <a:solidFill>
                <a:srgbClr val="002060"/>
              </a:solidFill>
            </a:endParaRPr>
          </a:p>
        </p:txBody>
      </p:sp>
      <p:sp>
        <p:nvSpPr>
          <p:cNvPr id="3" name="Content Placeholder 2"/>
          <p:cNvSpPr>
            <a:spLocks noGrp="1"/>
          </p:cNvSpPr>
          <p:nvPr>
            <p:ph idx="1"/>
          </p:nvPr>
        </p:nvSpPr>
        <p:spPr>
          <a:xfrm>
            <a:off x="164269" y="911458"/>
            <a:ext cx="8517863" cy="3672824"/>
          </a:xfrm>
        </p:spPr>
        <p:txBody>
          <a:bodyPr/>
          <a:lstStyle/>
          <a:p>
            <a:pPr marL="0" indent="0" algn="just">
              <a:spcBef>
                <a:spcPct val="0"/>
              </a:spcBef>
              <a:buNone/>
            </a:pPr>
            <a:endParaRPr lang="en-US" sz="3600" b="1" dirty="0">
              <a:latin typeface="Arial"/>
              <a:cs typeface="Arial"/>
            </a:endParaRPr>
          </a:p>
          <a:p>
            <a:pPr marL="0" indent="0" algn="just">
              <a:spcBef>
                <a:spcPct val="0"/>
              </a:spcBef>
              <a:buNone/>
            </a:pPr>
            <a:r>
              <a:rPr lang="en-US" b="1" dirty="0">
                <a:solidFill>
                  <a:srgbClr val="173AFF"/>
                </a:solidFill>
                <a:latin typeface="Arial"/>
                <a:cs typeface="Arial"/>
              </a:rPr>
              <a:t>4) How many points is Task 2 worth?</a:t>
            </a:r>
            <a:endParaRPr lang="en-US" dirty="0">
              <a:solidFill>
                <a:srgbClr val="173AFF"/>
              </a:solidFill>
              <a:latin typeface="Arial"/>
              <a:cs typeface="Arial"/>
            </a:endParaRPr>
          </a:p>
          <a:p>
            <a:pPr marL="0" indent="0" algn="just">
              <a:spcBef>
                <a:spcPct val="0"/>
              </a:spcBef>
              <a:buNone/>
            </a:pPr>
            <a:endParaRPr lang="en-US" sz="1800" b="1" dirty="0">
              <a:solidFill>
                <a:srgbClr val="002060"/>
              </a:solidFill>
              <a:latin typeface="Arial"/>
              <a:cs typeface="Arial"/>
            </a:endParaRPr>
          </a:p>
          <a:p>
            <a:pPr marL="0" indent="0" algn="just">
              <a:spcBef>
                <a:spcPct val="0"/>
              </a:spcBef>
              <a:buNone/>
            </a:pPr>
            <a:r>
              <a:rPr lang="en-US" dirty="0">
                <a:solidFill>
                  <a:srgbClr val="002060"/>
                </a:solidFill>
                <a:latin typeface="Arial"/>
                <a:cs typeface="Arial"/>
              </a:rPr>
              <a:t>Task 2 is worth 10 points – we will discuss the criteria/point breakdown in further slides. </a:t>
            </a:r>
          </a:p>
          <a:p>
            <a:pPr algn="just">
              <a:buNone/>
            </a:pPr>
            <a:endParaRPr lang="en-GB" sz="2200" dirty="0">
              <a:latin typeface="Myriad Pro"/>
              <a:cs typeface="Arial"/>
            </a:endParaRPr>
          </a:p>
          <a:p>
            <a:pPr marL="514350" indent="-514350" algn="just">
              <a:buAutoNum type="arabicPeriod"/>
            </a:pPr>
            <a:endParaRPr lang="en-GB" sz="2200" dirty="0">
              <a:latin typeface="Myriad Pro"/>
              <a:cs typeface="Arial"/>
            </a:endParaRPr>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26/10/2026</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8</a:t>
            </a:fld>
            <a:endParaRPr lang="en-GB" altLang="en-US"/>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FAF8E3"/>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B255D1-A790-1248-B2E0-5E3354EA16EB}"/>
              </a:ext>
            </a:extLst>
          </p:cNvPr>
          <p:cNvSpPr>
            <a:spLocks noGrp="1"/>
          </p:cNvSpPr>
          <p:nvPr>
            <p:ph type="title"/>
          </p:nvPr>
        </p:nvSpPr>
        <p:spPr>
          <a:xfrm>
            <a:off x="1981199" y="118079"/>
            <a:ext cx="5181601" cy="373945"/>
          </a:xfrm>
        </p:spPr>
        <p:txBody>
          <a:bodyPr/>
          <a:lstStyle/>
          <a:p>
            <a:r>
              <a:rPr lang="en-GB" sz="2800" b="1" dirty="0">
                <a:solidFill>
                  <a:srgbClr val="002060"/>
                </a:solidFill>
                <a:ea typeface="+mj-lt"/>
                <a:cs typeface="+mj-lt"/>
              </a:rPr>
              <a:t>Task 2: Exploration </a:t>
            </a:r>
            <a:endParaRPr lang="en-GB" sz="2800" b="1">
              <a:solidFill>
                <a:srgbClr val="002060"/>
              </a:solidFill>
            </a:endParaRPr>
          </a:p>
        </p:txBody>
      </p:sp>
      <p:sp>
        <p:nvSpPr>
          <p:cNvPr id="3" name="Content Placeholder 2">
            <a:extLst>
              <a:ext uri="{FF2B5EF4-FFF2-40B4-BE49-F238E27FC236}">
                <a16:creationId xmlns:a16="http://schemas.microsoft.com/office/drawing/2014/main" id="{1DA3201C-2224-6E97-62E3-27E42610DE7C}"/>
              </a:ext>
            </a:extLst>
          </p:cNvPr>
          <p:cNvSpPr>
            <a:spLocks noGrp="1"/>
          </p:cNvSpPr>
          <p:nvPr>
            <p:ph idx="1"/>
          </p:nvPr>
        </p:nvSpPr>
        <p:spPr>
          <a:xfrm>
            <a:off x="251215" y="487994"/>
            <a:ext cx="8638600" cy="3917032"/>
          </a:xfrm>
        </p:spPr>
        <p:txBody>
          <a:bodyPr/>
          <a:lstStyle/>
          <a:p>
            <a:pPr marL="0" indent="0" algn="just">
              <a:spcBef>
                <a:spcPct val="0"/>
              </a:spcBef>
              <a:buNone/>
            </a:pPr>
            <a:r>
              <a:rPr lang="en-US" sz="2000" b="1" dirty="0">
                <a:solidFill>
                  <a:srgbClr val="002060"/>
                </a:solidFill>
                <a:latin typeface="Segoe UI"/>
                <a:cs typeface="Segoe UI"/>
              </a:rPr>
              <a:t>5)</a:t>
            </a:r>
            <a:r>
              <a:rPr lang="en-US" sz="2000" b="1" i="1" dirty="0">
                <a:solidFill>
                  <a:srgbClr val="002060"/>
                </a:solidFill>
                <a:latin typeface="Segoe UI"/>
                <a:cs typeface="Segoe UI"/>
              </a:rPr>
              <a:t> </a:t>
            </a:r>
            <a:r>
              <a:rPr lang="en-GB" sz="2000" b="1" dirty="0">
                <a:solidFill>
                  <a:srgbClr val="002060"/>
                </a:solidFill>
                <a:latin typeface="Arial"/>
                <a:cs typeface="Arial"/>
              </a:rPr>
              <a:t>What are the 5 main topics of Task 2?</a:t>
            </a:r>
            <a:endParaRPr lang="en-GB" sz="2000" dirty="0">
              <a:solidFill>
                <a:srgbClr val="002060"/>
              </a:solidFill>
              <a:latin typeface="Arial"/>
              <a:cs typeface="Arial"/>
            </a:endParaRPr>
          </a:p>
          <a:p>
            <a:pPr marL="0" indent="0" algn="just">
              <a:buNone/>
            </a:pPr>
            <a:endParaRPr lang="en-GB" sz="1400" dirty="0">
              <a:solidFill>
                <a:srgbClr val="002060"/>
              </a:solidFill>
              <a:latin typeface="Arial"/>
              <a:cs typeface="Arial"/>
            </a:endParaRPr>
          </a:p>
          <a:p>
            <a:pPr marL="457200" indent="-457200" algn="just">
              <a:buAutoNum type="alphaLcParenR"/>
            </a:pPr>
            <a:r>
              <a:rPr lang="en-US" sz="2000" b="1" dirty="0">
                <a:solidFill>
                  <a:srgbClr val="173AFF"/>
                </a:solidFill>
                <a:latin typeface="Arial"/>
                <a:cs typeface="Arial"/>
              </a:rPr>
              <a:t>Research:</a:t>
            </a:r>
            <a:r>
              <a:rPr lang="en-US" sz="2000" dirty="0">
                <a:solidFill>
                  <a:srgbClr val="173AFF"/>
                </a:solidFill>
                <a:latin typeface="Arial"/>
                <a:cs typeface="Arial"/>
              </a:rPr>
              <a:t> </a:t>
            </a:r>
            <a:r>
              <a:rPr lang="en-US" sz="2000" dirty="0">
                <a:solidFill>
                  <a:srgbClr val="002060"/>
                </a:solidFill>
                <a:latin typeface="Arial"/>
                <a:cs typeface="Arial"/>
              </a:rPr>
              <a:t>How did you approach research for your role? What went well? What was difficult? How confident do you feel using websites or sources now? Did the CRAAP test help you? </a:t>
            </a:r>
          </a:p>
          <a:p>
            <a:pPr marL="457200" indent="-457200" algn="just">
              <a:buAutoNum type="alphaLcParenR"/>
            </a:pPr>
            <a:r>
              <a:rPr lang="en-US" sz="2000" b="1" dirty="0">
                <a:solidFill>
                  <a:srgbClr val="173AFF"/>
                </a:solidFill>
                <a:latin typeface="Arial"/>
                <a:cs typeface="Arial"/>
              </a:rPr>
              <a:t>Presenting:</a:t>
            </a:r>
            <a:r>
              <a:rPr lang="en-US" sz="2000" dirty="0">
                <a:solidFill>
                  <a:srgbClr val="173AFF"/>
                </a:solidFill>
                <a:latin typeface="Arial"/>
                <a:cs typeface="Arial"/>
              </a:rPr>
              <a:t> </a:t>
            </a:r>
            <a:r>
              <a:rPr lang="en-US" sz="2000" dirty="0">
                <a:solidFill>
                  <a:srgbClr val="002060"/>
                </a:solidFill>
                <a:latin typeface="Arial"/>
                <a:cs typeface="Arial"/>
              </a:rPr>
              <a:t>How did you prepare for your presentation? What went well? What was difficult? Would you approach it differently next time? </a:t>
            </a:r>
          </a:p>
          <a:p>
            <a:pPr marL="457200" indent="-457200" algn="just">
              <a:buAutoNum type="alphaLcParenR"/>
            </a:pPr>
            <a:r>
              <a:rPr lang="en-US" sz="2000" b="1" dirty="0">
                <a:solidFill>
                  <a:srgbClr val="173AFF"/>
                </a:solidFill>
                <a:latin typeface="Arial"/>
                <a:cs typeface="Arial"/>
              </a:rPr>
              <a:t>Challenges you faced:</a:t>
            </a:r>
            <a:r>
              <a:rPr lang="en-US" sz="2000" dirty="0">
                <a:solidFill>
                  <a:srgbClr val="173AFF"/>
                </a:solidFill>
                <a:latin typeface="Arial"/>
                <a:cs typeface="Arial"/>
              </a:rPr>
              <a:t> </a:t>
            </a:r>
            <a:r>
              <a:rPr lang="en-US" sz="2000" dirty="0">
                <a:solidFill>
                  <a:srgbClr val="002060"/>
                </a:solidFill>
                <a:latin typeface="Arial"/>
                <a:cs typeface="Arial"/>
              </a:rPr>
              <a:t>What are you confident about when it comes to researching and presenting your findings? What do you still find confusing or difficult? What feedback or support might help you improve?</a:t>
            </a:r>
          </a:p>
          <a:p>
            <a:pPr marL="457200" indent="-457200" algn="just">
              <a:buAutoNum type="alphaLcParenR"/>
            </a:pPr>
            <a:r>
              <a:rPr lang="en-US" sz="2000" b="1" dirty="0">
                <a:solidFill>
                  <a:srgbClr val="173AFF"/>
                </a:solidFill>
                <a:latin typeface="Arial"/>
                <a:cs typeface="Arial"/>
              </a:rPr>
              <a:t>Actions to improve:</a:t>
            </a:r>
            <a:r>
              <a:rPr lang="en-US" sz="2000" dirty="0">
                <a:solidFill>
                  <a:srgbClr val="173AFF"/>
                </a:solidFill>
                <a:latin typeface="Arial"/>
                <a:cs typeface="Arial"/>
              </a:rPr>
              <a:t> </a:t>
            </a:r>
            <a:r>
              <a:rPr lang="en-US" sz="2000" dirty="0">
                <a:solidFill>
                  <a:srgbClr val="002060"/>
                </a:solidFill>
                <a:latin typeface="Arial"/>
                <a:cs typeface="Arial"/>
              </a:rPr>
              <a:t>What do you want to improve before next term, when research reports and presentations may be longer and more complex? What skills or habits will help you get better at research and presenting? </a:t>
            </a:r>
          </a:p>
          <a:p>
            <a:pPr marL="457200" indent="-457200" algn="just">
              <a:buAutoNum type="alphaLcParenR"/>
            </a:pPr>
            <a:r>
              <a:rPr lang="en-US" sz="2000" b="1" dirty="0">
                <a:solidFill>
                  <a:srgbClr val="173AFF"/>
                </a:solidFill>
                <a:latin typeface="Arial"/>
                <a:cs typeface="Arial"/>
              </a:rPr>
              <a:t>Further steps needed to Prepare for Task 3:</a:t>
            </a:r>
            <a:r>
              <a:rPr lang="en-US" sz="2000" dirty="0">
                <a:solidFill>
                  <a:srgbClr val="173AFF"/>
                </a:solidFill>
                <a:latin typeface="Arial"/>
                <a:cs typeface="Arial"/>
              </a:rPr>
              <a:t> </a:t>
            </a:r>
            <a:r>
              <a:rPr lang="en-US" sz="2000" dirty="0">
                <a:solidFill>
                  <a:srgbClr val="002060"/>
                </a:solidFill>
                <a:latin typeface="Arial"/>
                <a:cs typeface="Arial"/>
              </a:rPr>
              <a:t>How do you intend to carry on? What do you need to do next? What do you need to focus on: 3 skills / strategies? Will you change how you search for information? Do you know what the end point is?</a:t>
            </a:r>
          </a:p>
          <a:p>
            <a:pPr marL="457200" indent="-457200" algn="just">
              <a:buAutoNum type="alphaLcParenR"/>
            </a:pPr>
            <a:endParaRPr lang="en-GB" sz="2200" dirty="0">
              <a:solidFill>
                <a:srgbClr val="002060"/>
              </a:solidFill>
              <a:latin typeface="Segoe UI"/>
              <a:cs typeface="Segoe UI"/>
            </a:endParaRPr>
          </a:p>
          <a:p>
            <a:pPr marL="457200" indent="-457200" algn="just">
              <a:buAutoNum type="alphaLcParenR"/>
            </a:pPr>
            <a:endParaRPr lang="en-GB" sz="2000" b="1" dirty="0">
              <a:solidFill>
                <a:srgbClr val="002060"/>
              </a:solidFill>
              <a:latin typeface="Arial"/>
              <a:cs typeface="Arial"/>
            </a:endParaRPr>
          </a:p>
        </p:txBody>
      </p:sp>
      <p:sp>
        <p:nvSpPr>
          <p:cNvPr id="4" name="Date Placeholder 3">
            <a:extLst>
              <a:ext uri="{FF2B5EF4-FFF2-40B4-BE49-F238E27FC236}">
                <a16:creationId xmlns:a16="http://schemas.microsoft.com/office/drawing/2014/main" id="{A2FC25D8-3E91-97CF-862F-A2F2D5BD90CD}"/>
              </a:ext>
            </a:extLst>
          </p:cNvPr>
          <p:cNvSpPr>
            <a:spLocks noGrp="1"/>
          </p:cNvSpPr>
          <p:nvPr>
            <p:ph type="dt" sz="half" idx="10"/>
          </p:nvPr>
        </p:nvSpPr>
        <p:spPr/>
        <p:txBody>
          <a:bodyPr/>
          <a:lstStyle/>
          <a:p>
            <a:pPr>
              <a:defRPr/>
            </a:pPr>
            <a:fld id="{2303D31F-598B-47EE-BA37-93F097A3D676}" type="datetime1">
              <a:rPr lang="en-GB" altLang="en-US" smtClean="0"/>
              <a:pPr>
                <a:defRPr/>
              </a:pPr>
              <a:t>26/10/2026</a:t>
            </a:fld>
            <a:endParaRPr lang="en-GB" altLang="en-US"/>
          </a:p>
        </p:txBody>
      </p:sp>
      <p:sp>
        <p:nvSpPr>
          <p:cNvPr id="5" name="Slide Number Placeholder 4">
            <a:extLst>
              <a:ext uri="{FF2B5EF4-FFF2-40B4-BE49-F238E27FC236}">
                <a16:creationId xmlns:a16="http://schemas.microsoft.com/office/drawing/2014/main" id="{7B33432D-BA68-172F-606B-E8A85607CDE3}"/>
              </a:ext>
            </a:extLst>
          </p:cNvPr>
          <p:cNvSpPr>
            <a:spLocks noGrp="1"/>
          </p:cNvSpPr>
          <p:nvPr>
            <p:ph type="sldNum" sz="quarter" idx="12"/>
          </p:nvPr>
        </p:nvSpPr>
        <p:spPr/>
        <p:txBody>
          <a:bodyPr/>
          <a:lstStyle/>
          <a:p>
            <a:pPr>
              <a:defRPr/>
            </a:pPr>
            <a:fld id="{6550E941-99E4-4403-A917-B30FF69A9617}" type="slidenum">
              <a:rPr lang="en-GB" altLang="en-US" smtClean="0"/>
              <a:pPr>
                <a:defRPr/>
              </a:pPr>
              <a:t>9</a:t>
            </a:fld>
            <a:endParaRPr lang="en-GB" altLang="en-US"/>
          </a:p>
        </p:txBody>
      </p:sp>
    </p:spTree>
    <p:extLst>
      <p:ext uri="{BB962C8B-B14F-4D97-AF65-F5344CB8AC3E}">
        <p14:creationId xmlns:p14="http://schemas.microsoft.com/office/powerpoint/2010/main" val="285396120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FAF8E3"/>
        </a:solidFill>
        <a:effectLst/>
      </p:bgPr>
    </p:bg>
    <p:spTree>
      <p:nvGrpSpPr>
        <p:cNvPr id="1" name="">
          <a:extLst>
            <a:ext uri="{FF2B5EF4-FFF2-40B4-BE49-F238E27FC236}">
              <a16:creationId xmlns:a16="http://schemas.microsoft.com/office/drawing/2014/main" id="{CACAF7B8-29D2-4361-DEA6-CBE03431CA7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4692093-1383-D678-AD09-D4C9B14864D2}"/>
              </a:ext>
            </a:extLst>
          </p:cNvPr>
          <p:cNvSpPr>
            <a:spLocks noGrp="1"/>
          </p:cNvSpPr>
          <p:nvPr>
            <p:ph type="title"/>
          </p:nvPr>
        </p:nvSpPr>
        <p:spPr>
          <a:xfrm>
            <a:off x="615309" y="124513"/>
            <a:ext cx="8071491" cy="543502"/>
          </a:xfrm>
        </p:spPr>
        <p:txBody>
          <a:bodyPr/>
          <a:lstStyle/>
          <a:p>
            <a:r>
              <a:rPr lang="en-GB" sz="3200" b="1" dirty="0">
                <a:solidFill>
                  <a:srgbClr val="002060"/>
                </a:solidFill>
                <a:ea typeface="+mj-lt"/>
                <a:cs typeface="+mj-lt"/>
              </a:rPr>
              <a:t>Task 2: Exploration </a:t>
            </a:r>
            <a:endParaRPr lang="en-GB" sz="3200">
              <a:solidFill>
                <a:srgbClr val="002060"/>
              </a:solidFill>
            </a:endParaRPr>
          </a:p>
        </p:txBody>
      </p:sp>
      <p:sp>
        <p:nvSpPr>
          <p:cNvPr id="3" name="Content Placeholder 2">
            <a:extLst>
              <a:ext uri="{FF2B5EF4-FFF2-40B4-BE49-F238E27FC236}">
                <a16:creationId xmlns:a16="http://schemas.microsoft.com/office/drawing/2014/main" id="{58B97185-F79C-77F3-650B-64377498E5DB}"/>
              </a:ext>
            </a:extLst>
          </p:cNvPr>
          <p:cNvSpPr>
            <a:spLocks noGrp="1"/>
          </p:cNvSpPr>
          <p:nvPr>
            <p:ph idx="1"/>
          </p:nvPr>
        </p:nvSpPr>
        <p:spPr>
          <a:xfrm>
            <a:off x="457200" y="544091"/>
            <a:ext cx="8229600" cy="4248473"/>
          </a:xfrm>
        </p:spPr>
        <p:txBody>
          <a:bodyPr>
            <a:normAutofit/>
          </a:bodyPr>
          <a:lstStyle/>
          <a:p>
            <a:pPr marL="0" indent="0">
              <a:buNone/>
            </a:pPr>
            <a:endParaRPr lang="en-GB"/>
          </a:p>
          <a:p>
            <a:pPr marL="0" indent="0">
              <a:buNone/>
            </a:pPr>
            <a:endParaRPr lang="en-GB"/>
          </a:p>
        </p:txBody>
      </p:sp>
      <p:sp>
        <p:nvSpPr>
          <p:cNvPr id="4" name="TextBox 3">
            <a:extLst>
              <a:ext uri="{FF2B5EF4-FFF2-40B4-BE49-F238E27FC236}">
                <a16:creationId xmlns:a16="http://schemas.microsoft.com/office/drawing/2014/main" id="{0FC64949-4745-F61D-1694-AF4ADD287A5B}"/>
              </a:ext>
            </a:extLst>
          </p:cNvPr>
          <p:cNvSpPr txBox="1"/>
          <p:nvPr/>
        </p:nvSpPr>
        <p:spPr>
          <a:xfrm>
            <a:off x="220778" y="1277581"/>
            <a:ext cx="8701661" cy="430271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spcBef>
                <a:spcPct val="20000"/>
              </a:spcBef>
            </a:pPr>
            <a:r>
              <a:rPr lang="en-GB" sz="2400" b="1" dirty="0">
                <a:solidFill>
                  <a:srgbClr val="173AFF"/>
                </a:solidFill>
                <a:latin typeface="Arial"/>
                <a:cs typeface="Arial"/>
              </a:rPr>
              <a:t>6) Do you need to address all 5 sections of the task or can you pick and choose?</a:t>
            </a:r>
            <a:endParaRPr lang="en-GB" sz="2400" dirty="0">
              <a:solidFill>
                <a:srgbClr val="173AFF"/>
              </a:solidFill>
              <a:latin typeface="Arial"/>
              <a:cs typeface="Arial"/>
            </a:endParaRPr>
          </a:p>
          <a:p>
            <a:pPr>
              <a:spcBef>
                <a:spcPct val="20000"/>
              </a:spcBef>
            </a:pPr>
            <a:r>
              <a:rPr lang="en-GB" sz="2400" dirty="0">
                <a:solidFill>
                  <a:srgbClr val="002060"/>
                </a:solidFill>
                <a:latin typeface="Arial"/>
                <a:cs typeface="Arial"/>
              </a:rPr>
              <a:t>You need to address </a:t>
            </a:r>
            <a:r>
              <a:rPr lang="en-GB" sz="2400" b="1" dirty="0">
                <a:solidFill>
                  <a:srgbClr val="002060"/>
                </a:solidFill>
                <a:latin typeface="Arial"/>
                <a:cs typeface="Arial"/>
              </a:rPr>
              <a:t>ALL</a:t>
            </a:r>
            <a:r>
              <a:rPr lang="en-GB" sz="2400" dirty="0">
                <a:solidFill>
                  <a:srgbClr val="002060"/>
                </a:solidFill>
                <a:latin typeface="Arial"/>
                <a:cs typeface="Arial"/>
              </a:rPr>
              <a:t> 5 sections of the task. You CANNOT pick and choose.</a:t>
            </a:r>
          </a:p>
          <a:p>
            <a:pPr>
              <a:spcBef>
                <a:spcPct val="20000"/>
              </a:spcBef>
            </a:pPr>
            <a:endParaRPr lang="en-GB" sz="2400" b="1" dirty="0">
              <a:solidFill>
                <a:srgbClr val="002060"/>
              </a:solidFill>
              <a:latin typeface="Arial"/>
              <a:cs typeface="Arial"/>
            </a:endParaRPr>
          </a:p>
          <a:p>
            <a:pPr marL="514350" indent="-514350">
              <a:spcBef>
                <a:spcPct val="20000"/>
              </a:spcBef>
              <a:buAutoNum type="arabicParenR"/>
            </a:pPr>
            <a:endParaRPr lang="en-GB" sz="1100" dirty="0">
              <a:solidFill>
                <a:srgbClr val="002060"/>
              </a:solidFill>
              <a:latin typeface="Arial"/>
              <a:cs typeface="Arial"/>
            </a:endParaRPr>
          </a:p>
          <a:p>
            <a:pPr>
              <a:spcBef>
                <a:spcPct val="20000"/>
              </a:spcBef>
            </a:pPr>
            <a:r>
              <a:rPr lang="en-GB" sz="2400" b="1" dirty="0">
                <a:solidFill>
                  <a:srgbClr val="173AFF"/>
                </a:solidFill>
                <a:latin typeface="Arial"/>
                <a:cs typeface="Arial"/>
              </a:rPr>
              <a:t>7) Do you need to cover all the questions on the Task 2 Information Sheet?</a:t>
            </a:r>
            <a:r>
              <a:rPr lang="en-GB" sz="2000" b="1" dirty="0">
                <a:solidFill>
                  <a:srgbClr val="173AFF"/>
                </a:solidFill>
                <a:latin typeface="Arial"/>
                <a:cs typeface="Arial"/>
              </a:rPr>
              <a:t> </a:t>
            </a:r>
            <a:endParaRPr lang="en-GB" dirty="0">
              <a:solidFill>
                <a:srgbClr val="173AFF"/>
              </a:solidFill>
            </a:endParaRPr>
          </a:p>
          <a:p>
            <a:pPr>
              <a:spcBef>
                <a:spcPct val="20000"/>
              </a:spcBef>
            </a:pPr>
            <a:r>
              <a:rPr lang="en-GB" sz="2400" dirty="0">
                <a:solidFill>
                  <a:srgbClr val="002060"/>
                </a:solidFill>
                <a:latin typeface="Arial"/>
                <a:cs typeface="Arial"/>
              </a:rPr>
              <a:t>No. The questions are for guidance, not every question needs to be answered.</a:t>
            </a:r>
          </a:p>
          <a:p>
            <a:pPr>
              <a:spcBef>
                <a:spcPct val="20000"/>
              </a:spcBef>
            </a:pPr>
            <a:endParaRPr lang="en-GB" sz="2100" dirty="0">
              <a:solidFill>
                <a:srgbClr val="002060"/>
              </a:solidFill>
            </a:endParaRPr>
          </a:p>
        </p:txBody>
      </p:sp>
    </p:spTree>
    <p:extLst>
      <p:ext uri="{BB962C8B-B14F-4D97-AF65-F5344CB8AC3E}">
        <p14:creationId xmlns:p14="http://schemas.microsoft.com/office/powerpoint/2010/main" val="21583257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rgbClr val="FAF8E3"/>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478794-167D-4F01-4CD6-F1B895DB343E}"/>
              </a:ext>
            </a:extLst>
          </p:cNvPr>
          <p:cNvSpPr>
            <a:spLocks noGrp="1"/>
          </p:cNvSpPr>
          <p:nvPr>
            <p:ph type="title"/>
          </p:nvPr>
        </p:nvSpPr>
        <p:spPr>
          <a:xfrm>
            <a:off x="866421" y="112359"/>
            <a:ext cx="7418212" cy="500945"/>
          </a:xfrm>
        </p:spPr>
        <p:txBody>
          <a:bodyPr/>
          <a:lstStyle/>
          <a:p>
            <a:r>
              <a:rPr lang="en-US" sz="3200" b="1" dirty="0">
                <a:solidFill>
                  <a:srgbClr val="002060"/>
                </a:solidFill>
              </a:rPr>
              <a:t>Task 2: Exploration</a:t>
            </a:r>
          </a:p>
        </p:txBody>
      </p:sp>
      <p:sp>
        <p:nvSpPr>
          <p:cNvPr id="3" name="Content Placeholder 2">
            <a:extLst>
              <a:ext uri="{FF2B5EF4-FFF2-40B4-BE49-F238E27FC236}">
                <a16:creationId xmlns:a16="http://schemas.microsoft.com/office/drawing/2014/main" id="{3FEA2C6B-4869-C3B6-771E-D2C876699867}"/>
              </a:ext>
            </a:extLst>
          </p:cNvPr>
          <p:cNvSpPr>
            <a:spLocks noGrp="1"/>
          </p:cNvSpPr>
          <p:nvPr>
            <p:ph idx="1"/>
          </p:nvPr>
        </p:nvSpPr>
        <p:spPr>
          <a:xfrm>
            <a:off x="231423" y="612423"/>
            <a:ext cx="8681154" cy="4925976"/>
          </a:xfrm>
        </p:spPr>
        <p:txBody>
          <a:bodyPr/>
          <a:lstStyle/>
          <a:p>
            <a:pPr marL="0" indent="0">
              <a:buNone/>
            </a:pPr>
            <a:r>
              <a:rPr lang="en-US" sz="2800" b="1" dirty="0">
                <a:solidFill>
                  <a:srgbClr val="002060"/>
                </a:solidFill>
              </a:rPr>
              <a:t>8</a:t>
            </a:r>
            <a:r>
              <a:rPr lang="en-US" sz="2800" b="1" dirty="0">
                <a:solidFill>
                  <a:srgbClr val="002060"/>
                </a:solidFill>
                <a:ea typeface="+mn-lt"/>
                <a:cs typeface="+mn-lt"/>
              </a:rPr>
              <a:t>) </a:t>
            </a:r>
            <a:r>
              <a:rPr lang="en-GB" sz="2200" b="1" dirty="0">
                <a:solidFill>
                  <a:srgbClr val="173AFF"/>
                </a:solidFill>
                <a:ea typeface="+mn-lt"/>
                <a:cs typeface="+mn-lt"/>
              </a:rPr>
              <a:t>Can you use AI at all to help you with this task?</a:t>
            </a:r>
            <a:r>
              <a:rPr lang="en-US" sz="2800" b="1" dirty="0">
                <a:solidFill>
                  <a:srgbClr val="002060"/>
                </a:solidFill>
                <a:ea typeface="+mn-lt"/>
                <a:cs typeface="+mn-lt"/>
              </a:rPr>
              <a:t> </a:t>
            </a:r>
            <a:endParaRPr lang="en-GB" sz="2800" dirty="0">
              <a:solidFill>
                <a:srgbClr val="002060"/>
              </a:solidFill>
            </a:endParaRPr>
          </a:p>
          <a:p>
            <a:pPr marL="0" indent="0" algn="ctr">
              <a:buNone/>
            </a:pPr>
            <a:r>
              <a:rPr lang="en-US" sz="3600" b="1" dirty="0">
                <a:solidFill>
                  <a:srgbClr val="002060"/>
                </a:solidFill>
                <a:ea typeface="+mn-lt"/>
                <a:cs typeface="+mn-lt"/>
              </a:rPr>
              <a:t>No!</a:t>
            </a:r>
            <a:r>
              <a:rPr lang="en-US" sz="2000" dirty="0">
                <a:solidFill>
                  <a:srgbClr val="002060"/>
                </a:solidFill>
                <a:ea typeface="+mn-lt"/>
                <a:cs typeface="+mn-lt"/>
              </a:rPr>
              <a:t> </a:t>
            </a:r>
            <a:endParaRPr lang="en-US" sz="900" b="1" dirty="0">
              <a:solidFill>
                <a:srgbClr val="002060"/>
              </a:solidFill>
              <a:ea typeface="+mn-lt"/>
              <a:cs typeface="+mn-lt"/>
            </a:endParaRPr>
          </a:p>
          <a:p>
            <a:pPr marL="457200" indent="-457200"/>
            <a:r>
              <a:rPr lang="en-US" sz="2000" dirty="0">
                <a:solidFill>
                  <a:srgbClr val="002060"/>
                </a:solidFill>
                <a:ea typeface="+mn-lt"/>
                <a:cs typeface="+mn-lt"/>
              </a:rPr>
              <a:t>You should absolutely NOT use AI in </a:t>
            </a:r>
            <a:r>
              <a:rPr lang="en-US" sz="2000" b="1" dirty="0">
                <a:solidFill>
                  <a:srgbClr val="002060"/>
                </a:solidFill>
                <a:ea typeface="+mn-lt"/>
                <a:cs typeface="+mn-lt"/>
              </a:rPr>
              <a:t>ANY </a:t>
            </a:r>
            <a:r>
              <a:rPr lang="en-US" sz="2000" dirty="0">
                <a:solidFill>
                  <a:srgbClr val="002060"/>
                </a:solidFill>
                <a:ea typeface="+mn-lt"/>
                <a:cs typeface="+mn-lt"/>
              </a:rPr>
              <a:t>way to help you with this task </a:t>
            </a:r>
          </a:p>
          <a:p>
            <a:pPr marL="457200" indent="-457200"/>
            <a:endParaRPr lang="en-US" sz="1100" dirty="0">
              <a:solidFill>
                <a:srgbClr val="002060"/>
              </a:solidFill>
              <a:ea typeface="+mn-lt"/>
              <a:cs typeface="+mn-lt"/>
            </a:endParaRPr>
          </a:p>
          <a:p>
            <a:pPr marL="457200" indent="-457200"/>
            <a:r>
              <a:rPr lang="en-US" sz="2000" dirty="0">
                <a:solidFill>
                  <a:srgbClr val="002060"/>
                </a:solidFill>
                <a:ea typeface="+mn-lt"/>
                <a:cs typeface="+mn-lt"/>
              </a:rPr>
              <a:t>AI is not human and did not complete Task 1 for you. Therefore, you should not use it to reflect (a very human activity!) in Task 2  </a:t>
            </a:r>
          </a:p>
          <a:p>
            <a:pPr marL="457200" indent="-457200"/>
            <a:endParaRPr lang="en-US" sz="1050" dirty="0">
              <a:solidFill>
                <a:srgbClr val="002060"/>
              </a:solidFill>
              <a:ea typeface="+mn-lt"/>
              <a:cs typeface="+mn-lt"/>
            </a:endParaRPr>
          </a:p>
          <a:p>
            <a:pPr marL="457200" indent="-457200"/>
            <a:r>
              <a:rPr lang="en-US" sz="2000" dirty="0">
                <a:solidFill>
                  <a:srgbClr val="002060"/>
                </a:solidFill>
                <a:ea typeface="+mn-lt"/>
                <a:cs typeface="+mn-lt"/>
              </a:rPr>
              <a:t>AI should NOT be used for translation purposes.</a:t>
            </a:r>
            <a:endParaRPr lang="en-US" sz="2000" dirty="0">
              <a:solidFill>
                <a:srgbClr val="002060"/>
              </a:solidFill>
            </a:endParaRPr>
          </a:p>
          <a:p>
            <a:pPr marL="457200" indent="-457200"/>
            <a:endParaRPr lang="en-US" sz="1050" dirty="0">
              <a:solidFill>
                <a:srgbClr val="002060"/>
              </a:solidFill>
            </a:endParaRPr>
          </a:p>
          <a:p>
            <a:pPr marL="457200" indent="-457200"/>
            <a:r>
              <a:rPr lang="en-US" sz="2000" dirty="0">
                <a:solidFill>
                  <a:srgbClr val="002060"/>
                </a:solidFill>
              </a:rPr>
              <a:t>Use of AI will result in a </a:t>
            </a:r>
            <a:r>
              <a:rPr lang="en-US" sz="2000" b="1" dirty="0">
                <a:solidFill>
                  <a:srgbClr val="002060"/>
                </a:solidFill>
              </a:rPr>
              <a:t>0, and an academic misconduct report.</a:t>
            </a:r>
          </a:p>
          <a:p>
            <a:pPr marL="0" indent="0">
              <a:buNone/>
            </a:pPr>
            <a:endParaRPr lang="en-US" sz="2000" b="1" dirty="0">
              <a:solidFill>
                <a:srgbClr val="002060"/>
              </a:solidFill>
            </a:endParaRPr>
          </a:p>
          <a:p>
            <a:pPr marL="457200" indent="-457200"/>
            <a:r>
              <a:rPr lang="en-US" sz="2000" dirty="0">
                <a:solidFill>
                  <a:srgbClr val="002060"/>
                </a:solidFill>
              </a:rPr>
              <a:t>This task is a total 300 words. If you feel that you cannot write 300 words in English on your own, please speak to your </a:t>
            </a:r>
            <a:r>
              <a:rPr lang="en-US" sz="2000" dirty="0" err="1">
                <a:solidFill>
                  <a:srgbClr val="002060"/>
                </a:solidFill>
              </a:rPr>
              <a:t>Programme</a:t>
            </a:r>
            <a:r>
              <a:rPr lang="en-US" sz="2000" dirty="0">
                <a:solidFill>
                  <a:srgbClr val="002060"/>
                </a:solidFill>
              </a:rPr>
              <a:t> Manager as soon as possible, as this might cause difficulties for you in the coming year.</a:t>
            </a:r>
          </a:p>
          <a:p>
            <a:pPr>
              <a:buNone/>
            </a:pPr>
            <a:endParaRPr lang="en-US" b="1" dirty="0">
              <a:solidFill>
                <a:srgbClr val="002060"/>
              </a:solidFill>
            </a:endParaRPr>
          </a:p>
          <a:p>
            <a:pPr marL="0" indent="0">
              <a:buNone/>
            </a:pPr>
            <a:endParaRPr lang="en-US" dirty="0">
              <a:solidFill>
                <a:srgbClr val="002060"/>
              </a:solidFill>
            </a:endParaRPr>
          </a:p>
        </p:txBody>
      </p:sp>
      <p:sp>
        <p:nvSpPr>
          <p:cNvPr id="4" name="Date Placeholder 3">
            <a:extLst>
              <a:ext uri="{FF2B5EF4-FFF2-40B4-BE49-F238E27FC236}">
                <a16:creationId xmlns:a16="http://schemas.microsoft.com/office/drawing/2014/main" id="{118E73A7-BEF2-9347-497F-BB0148571BDE}"/>
              </a:ext>
            </a:extLst>
          </p:cNvPr>
          <p:cNvSpPr>
            <a:spLocks noGrp="1"/>
          </p:cNvSpPr>
          <p:nvPr>
            <p:ph type="dt" sz="half" idx="10"/>
          </p:nvPr>
        </p:nvSpPr>
        <p:spPr/>
        <p:txBody>
          <a:bodyPr/>
          <a:lstStyle/>
          <a:p>
            <a:pPr>
              <a:defRPr/>
            </a:pPr>
            <a:fld id="{2303D31F-598B-47EE-BA37-93F097A3D676}" type="datetime1">
              <a:rPr lang="en-GB" altLang="en-US"/>
              <a:pPr>
                <a:defRPr/>
              </a:pPr>
              <a:t>26/10/2026</a:t>
            </a:fld>
            <a:endParaRPr lang="en-GB" altLang="en-US"/>
          </a:p>
        </p:txBody>
      </p:sp>
      <p:sp>
        <p:nvSpPr>
          <p:cNvPr id="5" name="Slide Number Placeholder 4">
            <a:extLst>
              <a:ext uri="{FF2B5EF4-FFF2-40B4-BE49-F238E27FC236}">
                <a16:creationId xmlns:a16="http://schemas.microsoft.com/office/drawing/2014/main" id="{078D0F2C-067F-719D-1F32-7B06FF33D18E}"/>
              </a:ext>
            </a:extLst>
          </p:cNvPr>
          <p:cNvSpPr>
            <a:spLocks noGrp="1"/>
          </p:cNvSpPr>
          <p:nvPr>
            <p:ph type="sldNum" sz="quarter" idx="12"/>
          </p:nvPr>
        </p:nvSpPr>
        <p:spPr/>
        <p:txBody>
          <a:bodyPr/>
          <a:lstStyle/>
          <a:p>
            <a:pPr>
              <a:defRPr/>
            </a:pPr>
            <a:fld id="{6550E941-99E4-4403-A917-B30FF69A9617}" type="slidenum">
              <a:rPr lang="en-GB" altLang="en-US"/>
              <a:pPr>
                <a:defRPr/>
              </a:pPr>
              <a:t>11</a:t>
            </a:fld>
            <a:endParaRPr lang="en-GB" altLang="en-US"/>
          </a:p>
        </p:txBody>
      </p:sp>
    </p:spTree>
    <p:extLst>
      <p:ext uri="{BB962C8B-B14F-4D97-AF65-F5344CB8AC3E}">
        <p14:creationId xmlns:p14="http://schemas.microsoft.com/office/powerpoint/2010/main" val="30158351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10" end="1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rgbClr val="FAF8E3"/>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D7AE8D-A34F-1862-A5BE-BC386C8BCD2A}"/>
              </a:ext>
            </a:extLst>
          </p:cNvPr>
          <p:cNvSpPr>
            <a:spLocks noGrp="1"/>
          </p:cNvSpPr>
          <p:nvPr>
            <p:ph type="title"/>
          </p:nvPr>
        </p:nvSpPr>
        <p:spPr>
          <a:xfrm>
            <a:off x="457200" y="1468"/>
            <a:ext cx="8229600" cy="1143000"/>
          </a:xfrm>
        </p:spPr>
        <p:txBody>
          <a:bodyPr/>
          <a:lstStyle/>
          <a:p>
            <a:r>
              <a:rPr lang="en-US" dirty="0">
                <a:solidFill>
                  <a:srgbClr val="002060"/>
                </a:solidFill>
              </a:rPr>
              <a:t>Please Note:</a:t>
            </a:r>
          </a:p>
        </p:txBody>
      </p:sp>
      <p:sp>
        <p:nvSpPr>
          <p:cNvPr id="3" name="Content Placeholder 2">
            <a:extLst>
              <a:ext uri="{FF2B5EF4-FFF2-40B4-BE49-F238E27FC236}">
                <a16:creationId xmlns:a16="http://schemas.microsoft.com/office/drawing/2014/main" id="{D4E97605-55CD-C892-8530-7C7B7294F5BC}"/>
              </a:ext>
            </a:extLst>
          </p:cNvPr>
          <p:cNvSpPr>
            <a:spLocks noGrp="1"/>
          </p:cNvSpPr>
          <p:nvPr>
            <p:ph idx="1"/>
          </p:nvPr>
        </p:nvSpPr>
        <p:spPr>
          <a:xfrm>
            <a:off x="457200" y="1144988"/>
            <a:ext cx="8229600" cy="3917032"/>
          </a:xfrm>
        </p:spPr>
        <p:txBody>
          <a:bodyPr/>
          <a:lstStyle/>
          <a:p>
            <a:r>
              <a:rPr lang="en-US" sz="2800" dirty="0">
                <a:solidFill>
                  <a:srgbClr val="002060"/>
                </a:solidFill>
              </a:rPr>
              <a:t>You do not have to write in full paragraphs </a:t>
            </a:r>
            <a:r>
              <a:rPr lang="en-US" sz="2800" b="1" dirty="0">
                <a:solidFill>
                  <a:srgbClr val="002060"/>
                </a:solidFill>
              </a:rPr>
              <a:t>but</a:t>
            </a:r>
            <a:r>
              <a:rPr lang="en-US" sz="2800" dirty="0">
                <a:solidFill>
                  <a:srgbClr val="002060"/>
                </a:solidFill>
              </a:rPr>
              <a:t> should write in </a:t>
            </a:r>
            <a:r>
              <a:rPr lang="en-US" sz="2800" b="1" dirty="0">
                <a:solidFill>
                  <a:srgbClr val="002060"/>
                </a:solidFill>
              </a:rPr>
              <a:t>complete sentences. </a:t>
            </a:r>
          </a:p>
          <a:p>
            <a:endParaRPr lang="en-US" sz="2800" b="1" dirty="0">
              <a:solidFill>
                <a:srgbClr val="002060"/>
              </a:solidFill>
            </a:endParaRPr>
          </a:p>
          <a:p>
            <a:r>
              <a:rPr lang="en-US" sz="2800" dirty="0">
                <a:solidFill>
                  <a:srgbClr val="002060"/>
                </a:solidFill>
              </a:rPr>
              <a:t>OR you can use bullet points if you wish</a:t>
            </a:r>
          </a:p>
          <a:p>
            <a:endParaRPr lang="en-US" sz="2800" dirty="0">
              <a:solidFill>
                <a:srgbClr val="002060"/>
              </a:solidFill>
            </a:endParaRPr>
          </a:p>
          <a:p>
            <a:r>
              <a:rPr lang="en-US" sz="2800" dirty="0">
                <a:solidFill>
                  <a:srgbClr val="002060"/>
                </a:solidFill>
              </a:rPr>
              <a:t>Do NOT use single words to answer questions (e.g. '</a:t>
            </a:r>
            <a:r>
              <a:rPr lang="en-US" sz="2800" dirty="0" err="1">
                <a:solidFill>
                  <a:srgbClr val="002060"/>
                </a:solidFill>
              </a:rPr>
              <a:t>yes'</a:t>
            </a:r>
            <a:r>
              <a:rPr lang="en-US" sz="2800" dirty="0">
                <a:solidFill>
                  <a:srgbClr val="002060"/>
                </a:solidFill>
              </a:rPr>
              <a:t> 'no') you must give some explanation</a:t>
            </a:r>
          </a:p>
          <a:p>
            <a:endParaRPr lang="en-US" sz="2800" dirty="0">
              <a:solidFill>
                <a:srgbClr val="002060"/>
              </a:solidFill>
            </a:endParaRPr>
          </a:p>
          <a:p>
            <a:r>
              <a:rPr lang="en-US" sz="2800" dirty="0">
                <a:solidFill>
                  <a:srgbClr val="002060"/>
                </a:solidFill>
              </a:rPr>
              <a:t>You do NOT have to answer all the questions in the Task 2 Information Document, but should select 2-3 for each main section to help you reflect.</a:t>
            </a:r>
          </a:p>
        </p:txBody>
      </p:sp>
      <p:sp>
        <p:nvSpPr>
          <p:cNvPr id="4" name="Date Placeholder 3">
            <a:extLst>
              <a:ext uri="{FF2B5EF4-FFF2-40B4-BE49-F238E27FC236}">
                <a16:creationId xmlns:a16="http://schemas.microsoft.com/office/drawing/2014/main" id="{473EE714-4DB5-0656-7D0C-8D489DE7F503}"/>
              </a:ext>
            </a:extLst>
          </p:cNvPr>
          <p:cNvSpPr>
            <a:spLocks noGrp="1"/>
          </p:cNvSpPr>
          <p:nvPr>
            <p:ph type="dt" sz="half" idx="10"/>
          </p:nvPr>
        </p:nvSpPr>
        <p:spPr/>
        <p:txBody>
          <a:bodyPr/>
          <a:lstStyle/>
          <a:p>
            <a:pPr>
              <a:defRPr/>
            </a:pPr>
            <a:fld id="{2303D31F-598B-47EE-BA37-93F097A3D676}" type="datetime1">
              <a:rPr lang="en-GB" altLang="en-US"/>
              <a:pPr>
                <a:defRPr/>
              </a:pPr>
              <a:t>26/10/2026</a:t>
            </a:fld>
            <a:endParaRPr lang="en-GB" altLang="en-US"/>
          </a:p>
        </p:txBody>
      </p:sp>
      <p:sp>
        <p:nvSpPr>
          <p:cNvPr id="5" name="Slide Number Placeholder 4">
            <a:extLst>
              <a:ext uri="{FF2B5EF4-FFF2-40B4-BE49-F238E27FC236}">
                <a16:creationId xmlns:a16="http://schemas.microsoft.com/office/drawing/2014/main" id="{CD443C5C-505B-A347-3774-12B30FFDC68C}"/>
              </a:ext>
            </a:extLst>
          </p:cNvPr>
          <p:cNvSpPr>
            <a:spLocks noGrp="1"/>
          </p:cNvSpPr>
          <p:nvPr>
            <p:ph type="sldNum" sz="quarter" idx="12"/>
          </p:nvPr>
        </p:nvSpPr>
        <p:spPr/>
        <p:txBody>
          <a:bodyPr/>
          <a:lstStyle/>
          <a:p>
            <a:pPr>
              <a:defRPr/>
            </a:pPr>
            <a:fld id="{6550E941-99E4-4403-A917-B30FF69A9617}" type="slidenum">
              <a:rPr lang="en-GB" altLang="en-US"/>
              <a:pPr>
                <a:defRPr/>
              </a:pPr>
              <a:t>12</a:t>
            </a:fld>
            <a:endParaRPr lang="en-GB" altLang="en-US"/>
          </a:p>
        </p:txBody>
      </p:sp>
    </p:spTree>
    <p:extLst>
      <p:ext uri="{BB962C8B-B14F-4D97-AF65-F5344CB8AC3E}">
        <p14:creationId xmlns:p14="http://schemas.microsoft.com/office/powerpoint/2010/main" val="714500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rgbClr val="FAF8E3"/>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1060850" y="-2780"/>
            <a:ext cx="7018214" cy="762364"/>
          </a:xfrm>
        </p:spPr>
        <p:txBody>
          <a:bodyPr/>
          <a:lstStyle/>
          <a:p>
            <a:r>
              <a:rPr lang="en-GB" sz="3200" b="1" dirty="0">
                <a:solidFill>
                  <a:srgbClr val="002060"/>
                </a:solidFill>
              </a:rPr>
              <a:t>Steps for Task 2</a:t>
            </a:r>
            <a:endParaRPr lang="en-US" sz="3200">
              <a:solidFill>
                <a:srgbClr val="002060"/>
              </a:solidFill>
            </a:endParaRPr>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26/10/2026</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13</a:t>
            </a:fld>
            <a:endParaRPr lang="en-GB" altLang="en-US"/>
          </a:p>
        </p:txBody>
      </p:sp>
      <p:sp>
        <p:nvSpPr>
          <p:cNvPr id="6" name="TextBox 5">
            <a:extLst>
              <a:ext uri="{FF2B5EF4-FFF2-40B4-BE49-F238E27FC236}">
                <a16:creationId xmlns:a16="http://schemas.microsoft.com/office/drawing/2014/main" id="{CB6E8751-357A-56F6-F69D-75547F169D88}"/>
              </a:ext>
            </a:extLst>
          </p:cNvPr>
          <p:cNvSpPr txBox="1"/>
          <p:nvPr/>
        </p:nvSpPr>
        <p:spPr>
          <a:xfrm>
            <a:off x="346565" y="773107"/>
            <a:ext cx="8237597" cy="641714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342900" indent="-342900" algn="just">
              <a:buAutoNum type="arabicParenR"/>
            </a:pPr>
            <a:r>
              <a:rPr lang="en-GB" dirty="0">
                <a:solidFill>
                  <a:srgbClr val="173AFF"/>
                </a:solidFill>
                <a:latin typeface="Arial"/>
                <a:cs typeface="Arial"/>
              </a:rPr>
              <a:t>Read the Task 2 Information Document Carefully </a:t>
            </a:r>
            <a:r>
              <a:rPr lang="en-GB" dirty="0">
                <a:solidFill>
                  <a:srgbClr val="002060"/>
                </a:solidFill>
                <a:latin typeface="Arial"/>
                <a:cs typeface="Arial"/>
              </a:rPr>
              <a:t>(Assessment Guidance Tile). Review Week 2 REFLECTION Materials to remind yourself of what makes a good reflection</a:t>
            </a:r>
            <a:endParaRPr lang="en-GB" dirty="0">
              <a:solidFill>
                <a:srgbClr val="002060"/>
              </a:solidFill>
            </a:endParaRPr>
          </a:p>
          <a:p>
            <a:pPr marL="342900" indent="-342900" algn="just">
              <a:buAutoNum type="arabicParenR"/>
            </a:pPr>
            <a:endParaRPr lang="en-GB" dirty="0">
              <a:solidFill>
                <a:srgbClr val="002060"/>
              </a:solidFill>
            </a:endParaRPr>
          </a:p>
          <a:p>
            <a:pPr marL="342900" indent="-342900" algn="just">
              <a:buAutoNum type="arabicParenR"/>
            </a:pPr>
            <a:r>
              <a:rPr lang="en-GB" dirty="0">
                <a:solidFill>
                  <a:srgbClr val="173AFF"/>
                </a:solidFill>
                <a:latin typeface="Arial"/>
                <a:cs typeface="Arial"/>
              </a:rPr>
              <a:t>Consider how last week's presentation went for you. </a:t>
            </a:r>
            <a:r>
              <a:rPr lang="en-GB" dirty="0">
                <a:solidFill>
                  <a:srgbClr val="002060"/>
                </a:solidFill>
                <a:latin typeface="Arial"/>
                <a:cs typeface="Arial"/>
              </a:rPr>
              <a:t>Did you feel good or bad after the presentation? Why? How do you think you delivered your content?</a:t>
            </a:r>
          </a:p>
          <a:p>
            <a:pPr marL="342900" indent="-342900" algn="just">
              <a:buAutoNum type="arabicParenR"/>
            </a:pPr>
            <a:endParaRPr lang="en-GB" sz="1100" dirty="0">
              <a:solidFill>
                <a:srgbClr val="002060"/>
              </a:solidFill>
            </a:endParaRPr>
          </a:p>
          <a:p>
            <a:pPr marL="342900" indent="-342900" algn="just">
              <a:buAutoNum type="arabicParenR"/>
            </a:pPr>
            <a:r>
              <a:rPr lang="en-GB" dirty="0">
                <a:solidFill>
                  <a:srgbClr val="173AFF"/>
                </a:solidFill>
                <a:latin typeface="Arial"/>
                <a:cs typeface="Arial"/>
              </a:rPr>
              <a:t>Consider the content you included in your presentation. </a:t>
            </a:r>
            <a:r>
              <a:rPr lang="en-GB" dirty="0">
                <a:solidFill>
                  <a:srgbClr val="002060"/>
                </a:solidFill>
                <a:latin typeface="Arial"/>
                <a:cs typeface="Arial"/>
              </a:rPr>
              <a:t>Did you use CRAAP to evaluate a specific source? Did you include the same information as other classmates in your class? Was there anything you realise you missed when watching the other presenters?</a:t>
            </a:r>
            <a:endParaRPr lang="en-US" dirty="0">
              <a:solidFill>
                <a:srgbClr val="002060"/>
              </a:solidFill>
              <a:latin typeface="Arial"/>
              <a:cs typeface="Arial"/>
            </a:endParaRPr>
          </a:p>
          <a:p>
            <a:pPr marL="342900" indent="-342900" algn="just">
              <a:buAutoNum type="arabicParenR"/>
            </a:pPr>
            <a:endParaRPr lang="en-GB" sz="1200" dirty="0">
              <a:solidFill>
                <a:srgbClr val="002060"/>
              </a:solidFill>
            </a:endParaRPr>
          </a:p>
          <a:p>
            <a:pPr marL="342900" indent="-342900" algn="just">
              <a:buAutoNum type="arabicParenR"/>
            </a:pPr>
            <a:r>
              <a:rPr lang="en-GB" dirty="0">
                <a:solidFill>
                  <a:srgbClr val="173AFF"/>
                </a:solidFill>
                <a:latin typeface="Arial"/>
                <a:cs typeface="Arial"/>
              </a:rPr>
              <a:t>Consider what was difficult about the presentation last week and your research and preparation for it. </a:t>
            </a:r>
            <a:r>
              <a:rPr lang="en-GB" dirty="0">
                <a:solidFill>
                  <a:srgbClr val="002060"/>
                </a:solidFill>
                <a:latin typeface="Arial"/>
                <a:cs typeface="Arial"/>
              </a:rPr>
              <a:t>What was most difficult for you about the </a:t>
            </a:r>
            <a:r>
              <a:rPr lang="en-GB" dirty="0" err="1">
                <a:solidFill>
                  <a:srgbClr val="002060"/>
                </a:solidFill>
                <a:latin typeface="Arial"/>
                <a:cs typeface="Arial"/>
              </a:rPr>
              <a:t>prepartation</a:t>
            </a:r>
            <a:r>
              <a:rPr lang="en-GB" dirty="0">
                <a:solidFill>
                  <a:srgbClr val="002060"/>
                </a:solidFill>
                <a:latin typeface="Arial"/>
                <a:cs typeface="Arial"/>
              </a:rPr>
              <a:t> and research? Why?</a:t>
            </a:r>
            <a:endParaRPr lang="en-US" dirty="0">
              <a:solidFill>
                <a:srgbClr val="002060"/>
              </a:solidFill>
              <a:latin typeface="Arial"/>
              <a:cs typeface="Arial"/>
            </a:endParaRPr>
          </a:p>
          <a:p>
            <a:pPr marL="342900" indent="-342900" algn="just">
              <a:buAutoNum type="arabicParenR"/>
            </a:pPr>
            <a:endParaRPr lang="en-GB" sz="1200" dirty="0">
              <a:solidFill>
                <a:srgbClr val="002060"/>
              </a:solidFill>
            </a:endParaRPr>
          </a:p>
          <a:p>
            <a:pPr marL="342900" indent="-342900" algn="just">
              <a:buAutoNum type="arabicParenR"/>
            </a:pPr>
            <a:r>
              <a:rPr lang="en-GB" b="1" dirty="0">
                <a:solidFill>
                  <a:srgbClr val="173AFF"/>
                </a:solidFill>
                <a:latin typeface="Arial"/>
                <a:cs typeface="Arial"/>
              </a:rPr>
              <a:t>Outline your next steps</a:t>
            </a:r>
            <a:r>
              <a:rPr lang="en-GB" dirty="0">
                <a:solidFill>
                  <a:srgbClr val="173AFF"/>
                </a:solidFill>
                <a:latin typeface="Arial"/>
                <a:cs typeface="Arial"/>
              </a:rPr>
              <a:t> in the research process. </a:t>
            </a:r>
            <a:r>
              <a:rPr lang="en-GB" b="1" dirty="0">
                <a:solidFill>
                  <a:srgbClr val="002060"/>
                </a:solidFill>
                <a:latin typeface="Arial"/>
                <a:cs typeface="Arial"/>
              </a:rPr>
              <a:t>BE SPECIFIC</a:t>
            </a:r>
            <a:r>
              <a:rPr lang="en-GB" dirty="0">
                <a:solidFill>
                  <a:srgbClr val="002060"/>
                </a:solidFill>
                <a:latin typeface="Arial"/>
                <a:cs typeface="Arial"/>
              </a:rPr>
              <a:t>. Do NOT just say "I need to do more research". What kind of research? How will you do this? Why do you need to prioritise your next step? What do you need to do to plan for and write 1200 words </a:t>
            </a:r>
            <a:r>
              <a:rPr lang="en-GB" b="1" dirty="0">
                <a:solidFill>
                  <a:srgbClr val="002060"/>
                </a:solidFill>
                <a:latin typeface="Arial"/>
                <a:cs typeface="Arial"/>
              </a:rPr>
              <a:t>without the use of AI</a:t>
            </a:r>
            <a:r>
              <a:rPr lang="en-GB" dirty="0">
                <a:solidFill>
                  <a:srgbClr val="002060"/>
                </a:solidFill>
                <a:latin typeface="Arial"/>
                <a:cs typeface="Arial"/>
              </a:rPr>
              <a:t>?</a:t>
            </a:r>
            <a:endParaRPr lang="en-US" dirty="0">
              <a:solidFill>
                <a:srgbClr val="002060"/>
              </a:solidFill>
              <a:latin typeface="Arial"/>
              <a:cs typeface="Arial"/>
            </a:endParaRPr>
          </a:p>
          <a:p>
            <a:pPr marL="342900" indent="-342900" algn="just">
              <a:buAutoNum type="arabicParenR"/>
            </a:pPr>
            <a:endParaRPr lang="en-GB" sz="1400" dirty="0"/>
          </a:p>
          <a:p>
            <a:pPr marL="342900" indent="-342900" algn="just">
              <a:buAutoNum type="arabicParenR"/>
            </a:pPr>
            <a:endParaRPr lang="en-GB" sz="2000" dirty="0"/>
          </a:p>
          <a:p>
            <a:pPr algn="l"/>
            <a:endParaRPr lang="en-US"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rgbClr val="FAF8E3"/>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9EB3EA-195F-7951-3A96-5D86DAA6946D}"/>
              </a:ext>
            </a:extLst>
          </p:cNvPr>
          <p:cNvSpPr>
            <a:spLocks noGrp="1"/>
          </p:cNvSpPr>
          <p:nvPr>
            <p:ph type="title"/>
          </p:nvPr>
        </p:nvSpPr>
        <p:spPr>
          <a:xfrm>
            <a:off x="986366" y="399862"/>
            <a:ext cx="7178323" cy="543278"/>
          </a:xfrm>
        </p:spPr>
        <p:txBody>
          <a:bodyPr/>
          <a:lstStyle/>
          <a:p>
            <a:r>
              <a:rPr lang="en-GB" sz="2400" b="1" dirty="0">
                <a:solidFill>
                  <a:srgbClr val="002060"/>
                </a:solidFill>
              </a:rPr>
              <a:t>Criteria Breakdown: Criteria 2</a:t>
            </a:r>
            <a:br>
              <a:rPr lang="en-GB" sz="2400" b="1" dirty="0">
                <a:solidFill>
                  <a:srgbClr val="002060"/>
                </a:solidFill>
              </a:rPr>
            </a:br>
            <a:r>
              <a:rPr lang="en-GB" sz="2400" b="1" i="1" dirty="0">
                <a:solidFill>
                  <a:srgbClr val="002060"/>
                </a:solidFill>
              </a:rPr>
              <a:t>Cognitive and Intellectual Skills (10 marks)</a:t>
            </a:r>
            <a:endParaRPr lang="en-US" sz="2400" i="1" dirty="0">
              <a:solidFill>
                <a:srgbClr val="002060"/>
              </a:solidFill>
            </a:endParaRPr>
          </a:p>
        </p:txBody>
      </p:sp>
      <p:sp>
        <p:nvSpPr>
          <p:cNvPr id="3" name="Content Placeholder 2">
            <a:extLst>
              <a:ext uri="{FF2B5EF4-FFF2-40B4-BE49-F238E27FC236}">
                <a16:creationId xmlns:a16="http://schemas.microsoft.com/office/drawing/2014/main" id="{941E662E-B328-5B11-0B8A-144A5D8ABD49}"/>
              </a:ext>
            </a:extLst>
          </p:cNvPr>
          <p:cNvSpPr>
            <a:spLocks noGrp="1"/>
          </p:cNvSpPr>
          <p:nvPr>
            <p:ph idx="1"/>
          </p:nvPr>
        </p:nvSpPr>
        <p:spPr>
          <a:xfrm>
            <a:off x="229658" y="1467267"/>
            <a:ext cx="8685911" cy="3917032"/>
          </a:xfrm>
        </p:spPr>
        <p:txBody>
          <a:bodyPr/>
          <a:lstStyle/>
          <a:p>
            <a:pPr marL="0" indent="0">
              <a:buNone/>
            </a:pPr>
            <a:r>
              <a:rPr lang="en-US" sz="2000" b="1" dirty="0">
                <a:solidFill>
                  <a:srgbClr val="002060"/>
                </a:solidFill>
              </a:rPr>
              <a:t>To gain marks with this criteria ask yourself these questions when  reviewing Task 2 before you submit it:</a:t>
            </a:r>
          </a:p>
          <a:p>
            <a:pPr marL="0" indent="0">
              <a:buNone/>
            </a:pPr>
            <a:endParaRPr lang="en-US" sz="2000" dirty="0">
              <a:solidFill>
                <a:srgbClr val="002060"/>
              </a:solidFill>
            </a:endParaRPr>
          </a:p>
          <a:p>
            <a:r>
              <a:rPr lang="en-US" sz="2000" dirty="0">
                <a:solidFill>
                  <a:srgbClr val="002060"/>
                </a:solidFill>
                <a:ea typeface="+mn-lt"/>
                <a:cs typeface="+mn-lt"/>
              </a:rPr>
              <a:t>Have you clearly reflected on what you have learned or developed during this task so far? (e.g. skills, knowledge, confidence, understanding)?</a:t>
            </a:r>
          </a:p>
          <a:p>
            <a:r>
              <a:rPr lang="en-US" sz="2000" dirty="0">
                <a:solidFill>
                  <a:srgbClr val="002060"/>
                </a:solidFill>
                <a:ea typeface="+mn-lt"/>
                <a:cs typeface="+mn-lt"/>
              </a:rPr>
              <a:t>Have you been </a:t>
            </a:r>
            <a:r>
              <a:rPr lang="en-US" sz="2000" b="1" dirty="0">
                <a:solidFill>
                  <a:srgbClr val="002060"/>
                </a:solidFill>
                <a:ea typeface="+mn-lt"/>
                <a:cs typeface="+mn-lt"/>
              </a:rPr>
              <a:t>honest </a:t>
            </a:r>
            <a:r>
              <a:rPr lang="en-US" sz="2000" dirty="0">
                <a:solidFill>
                  <a:srgbClr val="002060"/>
                </a:solidFill>
                <a:ea typeface="+mn-lt"/>
                <a:cs typeface="+mn-lt"/>
              </a:rPr>
              <a:t>about your experience with the presentation?</a:t>
            </a:r>
          </a:p>
          <a:p>
            <a:r>
              <a:rPr lang="en-US" sz="2000" dirty="0">
                <a:solidFill>
                  <a:srgbClr val="002060"/>
                </a:solidFill>
                <a:ea typeface="+mn-lt"/>
                <a:cs typeface="+mn-lt"/>
              </a:rPr>
              <a:t>Have you identified any areas where you still need to improve or develop further? (e.g. reading assessment briefs more carefully, preparation, research skills)</a:t>
            </a:r>
            <a:endParaRPr lang="en-US" dirty="0">
              <a:solidFill>
                <a:srgbClr val="002060"/>
              </a:solidFill>
            </a:endParaRPr>
          </a:p>
          <a:p>
            <a:r>
              <a:rPr lang="en-US" sz="2000" dirty="0">
                <a:solidFill>
                  <a:srgbClr val="002060"/>
                </a:solidFill>
                <a:ea typeface="+mn-lt"/>
                <a:cs typeface="+mn-lt"/>
              </a:rPr>
              <a:t>Have you explained specific examples or experiences that show your strengths and areas for improvement?</a:t>
            </a:r>
            <a:endParaRPr lang="en-US" dirty="0">
              <a:solidFill>
                <a:srgbClr val="002060"/>
              </a:solidFill>
              <a:ea typeface="+mn-lt"/>
              <a:cs typeface="+mn-lt"/>
            </a:endParaRPr>
          </a:p>
          <a:p>
            <a:r>
              <a:rPr lang="en-US" sz="2000" dirty="0">
                <a:solidFill>
                  <a:srgbClr val="002060"/>
                </a:solidFill>
                <a:ea typeface="+mn-lt"/>
                <a:cs typeface="+mn-lt"/>
              </a:rPr>
              <a:t>Have you outlined clear next steps or actions you plan to take to continue your work on Task 3?</a:t>
            </a:r>
            <a:endParaRPr lang="en-US" sz="2000" dirty="0">
              <a:solidFill>
                <a:srgbClr val="002060"/>
              </a:solidFill>
            </a:endParaRPr>
          </a:p>
          <a:p>
            <a:endParaRPr lang="en-US" sz="2000" dirty="0"/>
          </a:p>
        </p:txBody>
      </p:sp>
      <p:sp>
        <p:nvSpPr>
          <p:cNvPr id="4" name="Date Placeholder 3">
            <a:extLst>
              <a:ext uri="{FF2B5EF4-FFF2-40B4-BE49-F238E27FC236}">
                <a16:creationId xmlns:a16="http://schemas.microsoft.com/office/drawing/2014/main" id="{B7EC3FE6-5978-7710-24DF-DE1DEBABCFC0}"/>
              </a:ext>
            </a:extLst>
          </p:cNvPr>
          <p:cNvSpPr>
            <a:spLocks noGrp="1"/>
          </p:cNvSpPr>
          <p:nvPr>
            <p:ph type="dt" sz="half" idx="10"/>
          </p:nvPr>
        </p:nvSpPr>
        <p:spPr/>
        <p:txBody>
          <a:bodyPr/>
          <a:lstStyle/>
          <a:p>
            <a:pPr>
              <a:defRPr/>
            </a:pPr>
            <a:fld id="{2303D31F-598B-47EE-BA37-93F097A3D676}" type="datetime1">
              <a:rPr lang="en-GB" altLang="en-US" smtClean="0"/>
              <a:pPr>
                <a:defRPr/>
              </a:pPr>
              <a:t>26/10/2026</a:t>
            </a:fld>
            <a:endParaRPr lang="en-GB" altLang="en-US"/>
          </a:p>
        </p:txBody>
      </p:sp>
      <p:sp>
        <p:nvSpPr>
          <p:cNvPr id="5" name="Slide Number Placeholder 4">
            <a:extLst>
              <a:ext uri="{FF2B5EF4-FFF2-40B4-BE49-F238E27FC236}">
                <a16:creationId xmlns:a16="http://schemas.microsoft.com/office/drawing/2014/main" id="{DF751882-F773-6F18-77D4-A6642EB02E06}"/>
              </a:ext>
            </a:extLst>
          </p:cNvPr>
          <p:cNvSpPr>
            <a:spLocks noGrp="1"/>
          </p:cNvSpPr>
          <p:nvPr>
            <p:ph type="sldNum" sz="quarter" idx="12"/>
          </p:nvPr>
        </p:nvSpPr>
        <p:spPr/>
        <p:txBody>
          <a:bodyPr/>
          <a:lstStyle/>
          <a:p>
            <a:pPr>
              <a:defRPr/>
            </a:pPr>
            <a:fld id="{6550E941-99E4-4403-A917-B30FF69A9617}" type="slidenum">
              <a:rPr lang="en-GB" altLang="en-US" smtClean="0"/>
              <a:pPr>
                <a:defRPr/>
              </a:pPr>
              <a:t>14</a:t>
            </a:fld>
            <a:endParaRPr lang="en-GB" altLang="en-US"/>
          </a:p>
        </p:txBody>
      </p:sp>
    </p:spTree>
    <p:extLst>
      <p:ext uri="{BB962C8B-B14F-4D97-AF65-F5344CB8AC3E}">
        <p14:creationId xmlns:p14="http://schemas.microsoft.com/office/powerpoint/2010/main" val="1691181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5.xml><?xml version="1.0" encoding="utf-8"?>
<p:sld xmlns:a="http://schemas.openxmlformats.org/drawingml/2006/main" xmlns:r="http://schemas.openxmlformats.org/officeDocument/2006/relationships" xmlns:p="http://schemas.openxmlformats.org/presentationml/2006/main">
  <p:cSld>
    <p:bg>
      <p:bgPr>
        <a:solidFill>
          <a:srgbClr val="FAF8E3"/>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601D0D-2D47-42CB-E8E5-A7C27F7D9E8B}"/>
              </a:ext>
            </a:extLst>
          </p:cNvPr>
          <p:cNvSpPr>
            <a:spLocks noGrp="1"/>
          </p:cNvSpPr>
          <p:nvPr>
            <p:ph type="title"/>
          </p:nvPr>
        </p:nvSpPr>
        <p:spPr/>
        <p:txBody>
          <a:bodyPr/>
          <a:lstStyle/>
          <a:p>
            <a:r>
              <a:rPr lang="en-GB" b="1" dirty="0">
                <a:solidFill>
                  <a:srgbClr val="002060"/>
                </a:solidFill>
              </a:rPr>
              <a:t>Review your work</a:t>
            </a:r>
          </a:p>
        </p:txBody>
      </p:sp>
      <p:sp>
        <p:nvSpPr>
          <p:cNvPr id="3" name="Content Placeholder 2">
            <a:extLst>
              <a:ext uri="{FF2B5EF4-FFF2-40B4-BE49-F238E27FC236}">
                <a16:creationId xmlns:a16="http://schemas.microsoft.com/office/drawing/2014/main" id="{649378FD-4238-29B5-FB2F-BB652B4DD69D}"/>
              </a:ext>
            </a:extLst>
          </p:cNvPr>
          <p:cNvSpPr>
            <a:spLocks noGrp="1"/>
          </p:cNvSpPr>
          <p:nvPr>
            <p:ph sz="half" idx="1"/>
          </p:nvPr>
        </p:nvSpPr>
        <p:spPr/>
        <p:txBody>
          <a:bodyPr>
            <a:normAutofit/>
          </a:bodyPr>
          <a:lstStyle/>
          <a:p>
            <a:r>
              <a:rPr lang="en-GB" dirty="0">
                <a:solidFill>
                  <a:srgbClr val="002060"/>
                </a:solidFill>
              </a:rPr>
              <a:t>Make sure you check your work before you submit it</a:t>
            </a:r>
          </a:p>
          <a:p>
            <a:endParaRPr lang="en-GB" dirty="0">
              <a:solidFill>
                <a:srgbClr val="002060"/>
              </a:solidFill>
            </a:endParaRPr>
          </a:p>
          <a:p>
            <a:r>
              <a:rPr lang="en-GB" dirty="0">
                <a:solidFill>
                  <a:srgbClr val="002060"/>
                </a:solidFill>
              </a:rPr>
              <a:t>Use the features in Microsoft Word to help you</a:t>
            </a:r>
          </a:p>
          <a:p>
            <a:endParaRPr lang="en-GB" dirty="0"/>
          </a:p>
          <a:p>
            <a:endParaRPr lang="en-GB" dirty="0"/>
          </a:p>
        </p:txBody>
      </p:sp>
      <p:pic>
        <p:nvPicPr>
          <p:cNvPr id="5" name="Content Placeholder 4">
            <a:extLst>
              <a:ext uri="{FF2B5EF4-FFF2-40B4-BE49-F238E27FC236}">
                <a16:creationId xmlns:a16="http://schemas.microsoft.com/office/drawing/2014/main" id="{B46FFB75-73FB-795D-71E2-66853C3B7CD5}"/>
              </a:ext>
            </a:extLst>
          </p:cNvPr>
          <p:cNvPicPr>
            <a:picLocks noGrp="1" noChangeAspect="1"/>
          </p:cNvPicPr>
          <p:nvPr>
            <p:ph sz="half" idx="2"/>
          </p:nvPr>
        </p:nvPicPr>
        <p:blipFill>
          <a:blip r:embed="rId2"/>
          <a:stretch>
            <a:fillRect/>
          </a:stretch>
        </p:blipFill>
        <p:spPr>
          <a:xfrm>
            <a:off x="4648200" y="3029331"/>
            <a:ext cx="4038600" cy="1131126"/>
          </a:xfrm>
          <a:prstGeom prst="rect">
            <a:avLst/>
          </a:prstGeom>
        </p:spPr>
      </p:pic>
    </p:spTree>
    <p:extLst>
      <p:ext uri="{BB962C8B-B14F-4D97-AF65-F5344CB8AC3E}">
        <p14:creationId xmlns:p14="http://schemas.microsoft.com/office/powerpoint/2010/main" val="293419412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rgbClr val="FAF8E3"/>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B1BE83-D6D9-45F6-96B5-2F1B964966B1}"/>
              </a:ext>
            </a:extLst>
          </p:cNvPr>
          <p:cNvSpPr>
            <a:spLocks noGrp="1"/>
          </p:cNvSpPr>
          <p:nvPr>
            <p:ph type="title"/>
          </p:nvPr>
        </p:nvSpPr>
        <p:spPr/>
        <p:txBody>
          <a:bodyPr/>
          <a:lstStyle/>
          <a:p>
            <a:r>
              <a:rPr lang="en-US" sz="3600" b="1" dirty="0"/>
              <a:t>Checklist</a:t>
            </a:r>
            <a:br>
              <a:rPr lang="en-US" sz="3600" b="1" dirty="0"/>
            </a:br>
            <a:endParaRPr lang="en-US" sz="3600" b="1" dirty="0"/>
          </a:p>
        </p:txBody>
      </p:sp>
      <p:pic>
        <p:nvPicPr>
          <p:cNvPr id="6" name="Content Placeholder 5" descr="A screenshot of a survey&#10;&#10;AI-generated content may be incorrect.">
            <a:extLst>
              <a:ext uri="{FF2B5EF4-FFF2-40B4-BE49-F238E27FC236}">
                <a16:creationId xmlns:a16="http://schemas.microsoft.com/office/drawing/2014/main" id="{A37472DA-8DDE-209D-05C6-EE4F1E40F41A}"/>
              </a:ext>
            </a:extLst>
          </p:cNvPr>
          <p:cNvPicPr>
            <a:picLocks noGrp="1" noChangeAspect="1"/>
          </p:cNvPicPr>
          <p:nvPr>
            <p:ph idx="1"/>
          </p:nvPr>
        </p:nvPicPr>
        <p:blipFill>
          <a:blip r:embed="rId2"/>
          <a:stretch>
            <a:fillRect/>
          </a:stretch>
        </p:blipFill>
        <p:spPr bwMode="auto">
          <a:xfrm>
            <a:off x="1492387" y="4315"/>
            <a:ext cx="6561790" cy="68500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 name="Date Placeholder 3">
            <a:extLst>
              <a:ext uri="{FF2B5EF4-FFF2-40B4-BE49-F238E27FC236}">
                <a16:creationId xmlns:a16="http://schemas.microsoft.com/office/drawing/2014/main" id="{0660062E-D564-3144-9AC6-AC65BD72849A}"/>
              </a:ext>
            </a:extLst>
          </p:cNvPr>
          <p:cNvSpPr>
            <a:spLocks noGrp="1"/>
          </p:cNvSpPr>
          <p:nvPr>
            <p:ph type="dt" sz="half" idx="10"/>
          </p:nvPr>
        </p:nvSpPr>
        <p:spPr/>
        <p:txBody>
          <a:bodyPr/>
          <a:lstStyle/>
          <a:p>
            <a:pPr>
              <a:defRPr/>
            </a:pPr>
            <a:fld id="{2303D31F-598B-47EE-BA37-93F097A3D676}" type="datetime1">
              <a:rPr lang="en-GB" altLang="en-US"/>
              <a:pPr>
                <a:defRPr/>
              </a:pPr>
              <a:t>26/10/2026</a:t>
            </a:fld>
            <a:endParaRPr lang="en-GB" altLang="en-US"/>
          </a:p>
        </p:txBody>
      </p:sp>
      <p:sp>
        <p:nvSpPr>
          <p:cNvPr id="5" name="Slide Number Placeholder 4">
            <a:extLst>
              <a:ext uri="{FF2B5EF4-FFF2-40B4-BE49-F238E27FC236}">
                <a16:creationId xmlns:a16="http://schemas.microsoft.com/office/drawing/2014/main" id="{63A095C2-0CB2-EA27-F058-327D5FE0F086}"/>
              </a:ext>
            </a:extLst>
          </p:cNvPr>
          <p:cNvSpPr>
            <a:spLocks noGrp="1"/>
          </p:cNvSpPr>
          <p:nvPr>
            <p:ph type="sldNum" sz="quarter" idx="12"/>
          </p:nvPr>
        </p:nvSpPr>
        <p:spPr/>
        <p:txBody>
          <a:bodyPr/>
          <a:lstStyle/>
          <a:p>
            <a:pPr>
              <a:defRPr/>
            </a:pPr>
            <a:fld id="{6550E941-99E4-4403-A917-B30FF69A9617}" type="slidenum">
              <a:rPr lang="en-GB" altLang="en-US"/>
              <a:pPr>
                <a:defRPr/>
              </a:pPr>
              <a:t>16</a:t>
            </a:fld>
            <a:endParaRPr lang="en-GB" altLang="en-US"/>
          </a:p>
        </p:txBody>
      </p:sp>
    </p:spTree>
    <p:extLst>
      <p:ext uri="{BB962C8B-B14F-4D97-AF65-F5344CB8AC3E}">
        <p14:creationId xmlns:p14="http://schemas.microsoft.com/office/powerpoint/2010/main" val="324488879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rgbClr val="FAF8E3"/>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5853DF-EB6D-BDDD-C4ED-780C53649E2B}"/>
              </a:ext>
            </a:extLst>
          </p:cNvPr>
          <p:cNvSpPr>
            <a:spLocks noGrp="1"/>
          </p:cNvSpPr>
          <p:nvPr>
            <p:ph type="title"/>
          </p:nvPr>
        </p:nvSpPr>
        <p:spPr/>
        <p:txBody>
          <a:bodyPr/>
          <a:lstStyle/>
          <a:p>
            <a:r>
              <a:rPr lang="en-US" b="1">
                <a:solidFill>
                  <a:srgbClr val="173AFF"/>
                </a:solidFill>
              </a:rPr>
              <a:t>Brainstorm</a:t>
            </a:r>
          </a:p>
        </p:txBody>
      </p:sp>
      <p:sp>
        <p:nvSpPr>
          <p:cNvPr id="3" name="Content Placeholder 2">
            <a:extLst>
              <a:ext uri="{FF2B5EF4-FFF2-40B4-BE49-F238E27FC236}">
                <a16:creationId xmlns:a16="http://schemas.microsoft.com/office/drawing/2014/main" id="{B8D757E2-0BF8-00B3-244B-48F959C0DCCC}"/>
              </a:ext>
            </a:extLst>
          </p:cNvPr>
          <p:cNvSpPr>
            <a:spLocks noGrp="1"/>
          </p:cNvSpPr>
          <p:nvPr>
            <p:ph idx="1"/>
          </p:nvPr>
        </p:nvSpPr>
        <p:spPr/>
        <p:txBody>
          <a:bodyPr/>
          <a:lstStyle/>
          <a:p>
            <a:r>
              <a:rPr lang="en-US" dirty="0">
                <a:solidFill>
                  <a:srgbClr val="002060"/>
                </a:solidFill>
              </a:rPr>
              <a:t>Look at the Task 2 Information document and make some notes on the questions so that you can remember enough information for your reflective in-class activity.</a:t>
            </a:r>
          </a:p>
          <a:p>
            <a:endParaRPr lang="en-US" b="1" dirty="0">
              <a:solidFill>
                <a:srgbClr val="173AFF"/>
              </a:solidFill>
            </a:endParaRPr>
          </a:p>
        </p:txBody>
      </p:sp>
      <p:sp>
        <p:nvSpPr>
          <p:cNvPr id="4" name="Date Placeholder 3">
            <a:extLst>
              <a:ext uri="{FF2B5EF4-FFF2-40B4-BE49-F238E27FC236}">
                <a16:creationId xmlns:a16="http://schemas.microsoft.com/office/drawing/2014/main" id="{24EB161F-9A6F-0381-B60E-5F75E964A49D}"/>
              </a:ext>
            </a:extLst>
          </p:cNvPr>
          <p:cNvSpPr>
            <a:spLocks noGrp="1"/>
          </p:cNvSpPr>
          <p:nvPr>
            <p:ph type="dt" sz="half" idx="10"/>
          </p:nvPr>
        </p:nvSpPr>
        <p:spPr/>
        <p:txBody>
          <a:bodyPr/>
          <a:lstStyle/>
          <a:p>
            <a:pPr>
              <a:defRPr/>
            </a:pPr>
            <a:fld id="{2303D31F-598B-47EE-BA37-93F097A3D676}" type="datetime1">
              <a:rPr lang="en-GB" altLang="en-US" smtClean="0"/>
              <a:pPr>
                <a:defRPr/>
              </a:pPr>
              <a:t>26/10/2026</a:t>
            </a:fld>
            <a:endParaRPr lang="en-GB" altLang="en-US"/>
          </a:p>
        </p:txBody>
      </p:sp>
      <p:sp>
        <p:nvSpPr>
          <p:cNvPr id="5" name="Slide Number Placeholder 4">
            <a:extLst>
              <a:ext uri="{FF2B5EF4-FFF2-40B4-BE49-F238E27FC236}">
                <a16:creationId xmlns:a16="http://schemas.microsoft.com/office/drawing/2014/main" id="{EE0710CC-32D1-384B-5535-69C157E996A3}"/>
              </a:ext>
            </a:extLst>
          </p:cNvPr>
          <p:cNvSpPr>
            <a:spLocks noGrp="1"/>
          </p:cNvSpPr>
          <p:nvPr>
            <p:ph type="sldNum" sz="quarter" idx="12"/>
          </p:nvPr>
        </p:nvSpPr>
        <p:spPr/>
        <p:txBody>
          <a:bodyPr/>
          <a:lstStyle/>
          <a:p>
            <a:pPr>
              <a:defRPr/>
            </a:pPr>
            <a:fld id="{6550E941-99E4-4403-A917-B30FF69A9617}" type="slidenum">
              <a:rPr lang="en-GB" altLang="en-US" smtClean="0"/>
              <a:pPr>
                <a:defRPr/>
              </a:pPr>
              <a:t>17</a:t>
            </a:fld>
            <a:endParaRPr lang="en-GB" altLang="en-US"/>
          </a:p>
        </p:txBody>
      </p:sp>
    </p:spTree>
    <p:extLst>
      <p:ext uri="{BB962C8B-B14F-4D97-AF65-F5344CB8AC3E}">
        <p14:creationId xmlns:p14="http://schemas.microsoft.com/office/powerpoint/2010/main" val="122240276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0E707AE-F875-955F-0E03-F5E30DB72F6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AE7C4B1-33CA-FE3D-D440-C6F4CDA16B81}"/>
              </a:ext>
            </a:extLst>
          </p:cNvPr>
          <p:cNvSpPr>
            <a:spLocks noGrp="1"/>
          </p:cNvSpPr>
          <p:nvPr>
            <p:ph type="title"/>
          </p:nvPr>
        </p:nvSpPr>
        <p:spPr>
          <a:xfrm>
            <a:off x="457200" y="-219251"/>
            <a:ext cx="8229600" cy="1143000"/>
          </a:xfrm>
        </p:spPr>
        <p:txBody>
          <a:bodyPr/>
          <a:lstStyle/>
          <a:p>
            <a:r>
              <a:rPr lang="en-US" sz="3600" b="1" dirty="0">
                <a:solidFill>
                  <a:srgbClr val="002060"/>
                </a:solidFill>
              </a:rPr>
              <a:t>Portfolio of Tasks</a:t>
            </a:r>
          </a:p>
        </p:txBody>
      </p:sp>
      <p:sp>
        <p:nvSpPr>
          <p:cNvPr id="3" name="Content Placeholder 2">
            <a:extLst>
              <a:ext uri="{FF2B5EF4-FFF2-40B4-BE49-F238E27FC236}">
                <a16:creationId xmlns:a16="http://schemas.microsoft.com/office/drawing/2014/main" id="{AB7318D9-37F3-79A2-1CCC-F0BED6A08293}"/>
              </a:ext>
            </a:extLst>
          </p:cNvPr>
          <p:cNvSpPr>
            <a:spLocks noGrp="1"/>
          </p:cNvSpPr>
          <p:nvPr>
            <p:ph idx="1"/>
          </p:nvPr>
        </p:nvSpPr>
        <p:spPr>
          <a:xfrm>
            <a:off x="457200" y="926818"/>
            <a:ext cx="8229600" cy="4062848"/>
          </a:xfrm>
          <a:ln w="28575">
            <a:solidFill>
              <a:schemeClr val="tx1"/>
            </a:solidFill>
          </a:ln>
        </p:spPr>
        <p:txBody>
          <a:bodyPr/>
          <a:lstStyle/>
          <a:p>
            <a:r>
              <a:rPr lang="en-US" sz="2000" b="1" dirty="0">
                <a:solidFill>
                  <a:srgbClr val="173AFF"/>
                </a:solidFill>
                <a:ea typeface="+mn-lt"/>
                <a:cs typeface="+mn-lt"/>
              </a:rPr>
              <a:t>Task 1:</a:t>
            </a:r>
            <a:r>
              <a:rPr lang="en-US" sz="2000" b="1" dirty="0">
                <a:ea typeface="+mn-lt"/>
                <a:cs typeface="+mn-lt"/>
              </a:rPr>
              <a:t> </a:t>
            </a:r>
            <a:r>
              <a:rPr lang="en-US" sz="2000" dirty="0">
                <a:solidFill>
                  <a:srgbClr val="002060"/>
                </a:solidFill>
                <a:ea typeface="+mn-lt"/>
                <a:cs typeface="+mn-lt"/>
              </a:rPr>
              <a:t>Individual Video (5 minutes): 50 Marks, in class, Week 6.</a:t>
            </a:r>
          </a:p>
          <a:p>
            <a:pPr marL="0" indent="0">
              <a:buNone/>
            </a:pPr>
            <a:endParaRPr lang="en-US" sz="2400" dirty="0"/>
          </a:p>
          <a:p>
            <a:r>
              <a:rPr lang="en-US" sz="2000" b="1" dirty="0">
                <a:solidFill>
                  <a:srgbClr val="173AFF"/>
                </a:solidFill>
                <a:ea typeface="+mn-lt"/>
                <a:cs typeface="+mn-lt"/>
              </a:rPr>
              <a:t>Task 2:</a:t>
            </a:r>
            <a:r>
              <a:rPr lang="en-US" sz="2000" dirty="0">
                <a:ea typeface="+mn-lt"/>
                <a:cs typeface="+mn-lt"/>
              </a:rPr>
              <a:t> </a:t>
            </a:r>
            <a:r>
              <a:rPr lang="en-US" sz="2000" dirty="0">
                <a:solidFill>
                  <a:srgbClr val="002060"/>
                </a:solidFill>
                <a:ea typeface="+mn-lt"/>
                <a:cs typeface="+mn-lt"/>
              </a:rPr>
              <a:t>Reflective Activity (equivalent to 300 words): 10 marks, completed in Week 7 in class. To be submitted on Turnitin by Week 8. </a:t>
            </a:r>
            <a:endParaRPr lang="en-US" sz="2000" dirty="0">
              <a:solidFill>
                <a:srgbClr val="002060"/>
              </a:solidFill>
            </a:endParaRPr>
          </a:p>
          <a:p>
            <a:pPr marL="0" indent="0">
              <a:buNone/>
            </a:pPr>
            <a:endParaRPr lang="en-US" sz="2400" dirty="0">
              <a:solidFill>
                <a:srgbClr val="000000"/>
              </a:solidFill>
              <a:ea typeface="+mn-lt"/>
              <a:cs typeface="+mn-lt"/>
            </a:endParaRPr>
          </a:p>
          <a:p>
            <a:r>
              <a:rPr lang="en-US" sz="2800" b="1" dirty="0">
                <a:solidFill>
                  <a:srgbClr val="173AFF"/>
                </a:solidFill>
                <a:ea typeface="+mn-lt"/>
                <a:cs typeface="+mn-lt"/>
              </a:rPr>
              <a:t>Task 3:</a:t>
            </a:r>
            <a:r>
              <a:rPr lang="en-US" sz="2800" b="1" dirty="0">
                <a:ea typeface="+mn-lt"/>
                <a:cs typeface="+mn-lt"/>
              </a:rPr>
              <a:t> </a:t>
            </a:r>
            <a:r>
              <a:rPr lang="en-US" sz="2800" b="1" dirty="0">
                <a:solidFill>
                  <a:srgbClr val="002060"/>
                </a:solidFill>
                <a:ea typeface="+mn-lt"/>
                <a:cs typeface="+mn-lt"/>
              </a:rPr>
              <a:t>Report (1200 words): 40 marks, to be submitted on Turnitin by Week 10.</a:t>
            </a:r>
          </a:p>
          <a:p>
            <a:endParaRPr lang="en-US" sz="2000" dirty="0">
              <a:solidFill>
                <a:srgbClr val="002060"/>
              </a:solidFill>
              <a:ea typeface="+mn-lt"/>
              <a:cs typeface="+mn-lt"/>
            </a:endParaRPr>
          </a:p>
          <a:p>
            <a:pPr marL="0" indent="0">
              <a:buNone/>
            </a:pPr>
            <a:r>
              <a:rPr lang="en-US" sz="2000" dirty="0">
                <a:solidFill>
                  <a:srgbClr val="002060"/>
                </a:solidFill>
                <a:ea typeface="+mn-lt"/>
                <a:cs typeface="+mn-lt"/>
              </a:rPr>
              <a:t>(for the specific due dates, please check your assignment brief).  </a:t>
            </a:r>
          </a:p>
        </p:txBody>
      </p:sp>
      <p:sp>
        <p:nvSpPr>
          <p:cNvPr id="4" name="Date Placeholder 3">
            <a:extLst>
              <a:ext uri="{FF2B5EF4-FFF2-40B4-BE49-F238E27FC236}">
                <a16:creationId xmlns:a16="http://schemas.microsoft.com/office/drawing/2014/main" id="{68AD8ECD-01C0-E65D-5193-8E9912076CE6}"/>
              </a:ext>
            </a:extLst>
          </p:cNvPr>
          <p:cNvSpPr>
            <a:spLocks noGrp="1"/>
          </p:cNvSpPr>
          <p:nvPr>
            <p:ph type="dt" sz="half" idx="10"/>
          </p:nvPr>
        </p:nvSpPr>
        <p:spPr/>
        <p:txBody>
          <a:bodyPr/>
          <a:lstStyle/>
          <a:p>
            <a:pPr>
              <a:defRPr/>
            </a:pPr>
            <a:fld id="{2303D31F-598B-47EE-BA37-93F097A3D676}" type="datetime1">
              <a:rPr lang="en-GB" altLang="en-US"/>
              <a:pPr>
                <a:defRPr/>
              </a:pPr>
              <a:t>26/10/2026</a:t>
            </a:fld>
            <a:endParaRPr lang="en-GB" altLang="en-US"/>
          </a:p>
        </p:txBody>
      </p:sp>
      <p:sp>
        <p:nvSpPr>
          <p:cNvPr id="5" name="Slide Number Placeholder 4">
            <a:extLst>
              <a:ext uri="{FF2B5EF4-FFF2-40B4-BE49-F238E27FC236}">
                <a16:creationId xmlns:a16="http://schemas.microsoft.com/office/drawing/2014/main" id="{CCD41EE4-54EA-F53C-1953-2960954E6AA6}"/>
              </a:ext>
            </a:extLst>
          </p:cNvPr>
          <p:cNvSpPr>
            <a:spLocks noGrp="1"/>
          </p:cNvSpPr>
          <p:nvPr>
            <p:ph type="sldNum" sz="quarter" idx="12"/>
          </p:nvPr>
        </p:nvSpPr>
        <p:spPr/>
        <p:txBody>
          <a:bodyPr/>
          <a:lstStyle/>
          <a:p>
            <a:pPr>
              <a:defRPr/>
            </a:pPr>
            <a:fld id="{6550E941-99E4-4403-A917-B30FF69A9617}" type="slidenum">
              <a:rPr lang="en-GB" altLang="en-US"/>
              <a:pPr>
                <a:defRPr/>
              </a:pPr>
              <a:t>18</a:t>
            </a:fld>
            <a:endParaRPr lang="en-GB" altLang="en-US"/>
          </a:p>
        </p:txBody>
      </p:sp>
      <p:sp>
        <p:nvSpPr>
          <p:cNvPr id="7" name="TextBox 6">
            <a:extLst>
              <a:ext uri="{FF2B5EF4-FFF2-40B4-BE49-F238E27FC236}">
                <a16:creationId xmlns:a16="http://schemas.microsoft.com/office/drawing/2014/main" id="{D630A76D-656F-5575-9069-8A6C97EE47F7}"/>
              </a:ext>
            </a:extLst>
          </p:cNvPr>
          <p:cNvSpPr txBox="1"/>
          <p:nvPr/>
        </p:nvSpPr>
        <p:spPr>
          <a:xfrm>
            <a:off x="215791" y="5190339"/>
            <a:ext cx="8705972" cy="5847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600" dirty="0">
                <a:solidFill>
                  <a:srgbClr val="002060"/>
                </a:solidFill>
                <a:latin typeface="Myriad Pro"/>
                <a:cs typeface="Arial"/>
              </a:rPr>
              <a:t>Please note: these tasks are all related to each other in some way! They are designed to build upon one another.</a:t>
            </a:r>
            <a:endParaRPr lang="en-US" sz="1600" dirty="0">
              <a:solidFill>
                <a:srgbClr val="002060"/>
              </a:solidFill>
              <a:latin typeface="Myriad Pro"/>
            </a:endParaRPr>
          </a:p>
        </p:txBody>
      </p:sp>
    </p:spTree>
    <p:extLst>
      <p:ext uri="{BB962C8B-B14F-4D97-AF65-F5344CB8AC3E}">
        <p14:creationId xmlns:p14="http://schemas.microsoft.com/office/powerpoint/2010/main" val="26167987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bg/>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animBg="1"/>
    </p:bldLst>
  </p:timing>
</p:sld>
</file>

<file path=ppt/slides/slide19.xml><?xml version="1.0" encoding="utf-8"?>
<p:sld xmlns:a="http://schemas.openxmlformats.org/drawingml/2006/main" xmlns:r="http://schemas.openxmlformats.org/officeDocument/2006/relationships" xmlns:p="http://schemas.openxmlformats.org/presentationml/2006/main">
  <p:cSld>
    <p:bg>
      <p:bgPr>
        <a:solidFill>
          <a:srgbClr val="FAF8E3"/>
        </a:solidFill>
        <a:effectLst/>
      </p:bgPr>
    </p:bg>
    <p:spTree>
      <p:nvGrpSpPr>
        <p:cNvPr id="1" name="">
          <a:extLst>
            <a:ext uri="{FF2B5EF4-FFF2-40B4-BE49-F238E27FC236}">
              <a16:creationId xmlns:a16="http://schemas.microsoft.com/office/drawing/2014/main" id="{841A3538-B9D8-9B4B-A5E7-29C0907372E2}"/>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A08D623-ADE8-9B75-CC65-5614016526E6}"/>
              </a:ext>
            </a:extLst>
          </p:cNvPr>
          <p:cNvSpPr>
            <a:spLocks noGrp="1"/>
          </p:cNvSpPr>
          <p:nvPr/>
        </p:nvSpPr>
        <p:spPr>
          <a:xfrm>
            <a:off x="1277634" y="998731"/>
            <a:ext cx="6588732" cy="3996445"/>
          </a:xfrm>
          <a:prstGeom prst="rect">
            <a:avLst/>
          </a:prstGeom>
        </p:spPr>
        <p:style>
          <a:lnRef idx="0">
            <a:schemeClr val="accent5"/>
          </a:lnRef>
          <a:fillRef idx="3">
            <a:schemeClr val="accent5"/>
          </a:fillRef>
          <a:effectRef idx="3">
            <a:schemeClr val="accent5"/>
          </a:effectRef>
          <a:fontRef idx="minor">
            <a:schemeClr val="lt1"/>
          </a:fontRef>
        </p:style>
        <p:txBody>
          <a:bodyPr vert="horz" lIns="91440" tIns="45720" rIns="91440" bIns="45720" rtlCol="0" anchor="t">
            <a:normAutofit/>
          </a:bodyPr>
          <a:lstStyle>
            <a:lvl1pPr marL="257175" indent="-257175" algn="l" defTabSz="685800" rtl="0" eaLnBrk="1" latinLnBrk="0" hangingPunct="1">
              <a:spcBef>
                <a:spcPct val="20000"/>
              </a:spcBef>
              <a:buFont typeface="Arial" pitchFamily="34" charset="0"/>
              <a:buChar char="•"/>
              <a:defRPr sz="2400" kern="1200">
                <a:solidFill>
                  <a:schemeClr val="lt1"/>
                </a:solidFill>
                <a:latin typeface="+mn-lt"/>
                <a:ea typeface="+mn-ea"/>
                <a:cs typeface="+mn-cs"/>
              </a:defRPr>
            </a:lvl1pPr>
            <a:lvl2pPr marL="557213" indent="-214313" algn="l" defTabSz="685800" rtl="0" eaLnBrk="1" latinLnBrk="0" hangingPunct="1">
              <a:spcBef>
                <a:spcPct val="20000"/>
              </a:spcBef>
              <a:buFont typeface="Arial" pitchFamily="34" charset="0"/>
              <a:buChar char="–"/>
              <a:defRPr sz="2100" kern="1200">
                <a:solidFill>
                  <a:schemeClr val="lt1"/>
                </a:solidFill>
                <a:latin typeface="+mn-lt"/>
                <a:ea typeface="+mn-ea"/>
                <a:cs typeface="+mn-cs"/>
              </a:defRPr>
            </a:lvl2pPr>
            <a:lvl3pPr marL="857250" indent="-171450" algn="l" defTabSz="685800" rtl="0" eaLnBrk="1" latinLnBrk="0" hangingPunct="1">
              <a:spcBef>
                <a:spcPct val="20000"/>
              </a:spcBef>
              <a:buFont typeface="Arial" pitchFamily="34" charset="0"/>
              <a:buChar char="•"/>
              <a:defRPr sz="1800" kern="1200">
                <a:solidFill>
                  <a:schemeClr val="lt1"/>
                </a:solidFill>
                <a:latin typeface="+mn-lt"/>
                <a:ea typeface="+mn-ea"/>
                <a:cs typeface="+mn-cs"/>
              </a:defRPr>
            </a:lvl3pPr>
            <a:lvl4pPr marL="1200150" indent="-171450" algn="l" defTabSz="685800" rtl="0" eaLnBrk="1" latinLnBrk="0" hangingPunct="1">
              <a:spcBef>
                <a:spcPct val="20000"/>
              </a:spcBef>
              <a:buFont typeface="Arial" pitchFamily="34" charset="0"/>
              <a:buChar char="–"/>
              <a:defRPr sz="1500" kern="1200">
                <a:solidFill>
                  <a:schemeClr val="lt1"/>
                </a:solidFill>
                <a:latin typeface="+mn-lt"/>
                <a:ea typeface="+mn-ea"/>
                <a:cs typeface="+mn-cs"/>
              </a:defRPr>
            </a:lvl4pPr>
            <a:lvl5pPr marL="1543050" indent="-171450" algn="l" defTabSz="685800" rtl="0" eaLnBrk="1" latinLnBrk="0" hangingPunct="1">
              <a:spcBef>
                <a:spcPct val="20000"/>
              </a:spcBef>
              <a:buFont typeface="Arial" pitchFamily="34" charset="0"/>
              <a:buChar char="»"/>
              <a:defRPr sz="1500" kern="1200">
                <a:solidFill>
                  <a:schemeClr val="lt1"/>
                </a:solidFill>
                <a:latin typeface="+mn-lt"/>
                <a:ea typeface="+mn-ea"/>
                <a:cs typeface="+mn-cs"/>
              </a:defRPr>
            </a:lvl5pPr>
            <a:lvl6pPr marL="1885950" indent="-171450" algn="l" defTabSz="685800" rtl="0" eaLnBrk="1" latinLnBrk="0" hangingPunct="1">
              <a:spcBef>
                <a:spcPct val="20000"/>
              </a:spcBef>
              <a:buFont typeface="Arial" pitchFamily="34" charset="0"/>
              <a:buChar char="•"/>
              <a:defRPr sz="1500" kern="1200">
                <a:solidFill>
                  <a:schemeClr val="lt1"/>
                </a:solidFill>
                <a:latin typeface="+mn-lt"/>
                <a:ea typeface="+mn-ea"/>
                <a:cs typeface="+mn-cs"/>
              </a:defRPr>
            </a:lvl6pPr>
            <a:lvl7pPr marL="2228850" indent="-171450" algn="l" defTabSz="685800" rtl="0" eaLnBrk="1" latinLnBrk="0" hangingPunct="1">
              <a:spcBef>
                <a:spcPct val="20000"/>
              </a:spcBef>
              <a:buFont typeface="Arial" pitchFamily="34" charset="0"/>
              <a:buChar char="•"/>
              <a:defRPr sz="1500" kern="1200">
                <a:solidFill>
                  <a:schemeClr val="lt1"/>
                </a:solidFill>
                <a:latin typeface="+mn-lt"/>
                <a:ea typeface="+mn-ea"/>
                <a:cs typeface="+mn-cs"/>
              </a:defRPr>
            </a:lvl7pPr>
            <a:lvl8pPr marL="2571750" indent="-171450" algn="l" defTabSz="685800" rtl="0" eaLnBrk="1" latinLnBrk="0" hangingPunct="1">
              <a:spcBef>
                <a:spcPct val="20000"/>
              </a:spcBef>
              <a:buFont typeface="Arial" pitchFamily="34" charset="0"/>
              <a:buChar char="•"/>
              <a:defRPr sz="1500" kern="1200">
                <a:solidFill>
                  <a:schemeClr val="lt1"/>
                </a:solidFill>
                <a:latin typeface="+mn-lt"/>
                <a:ea typeface="+mn-ea"/>
                <a:cs typeface="+mn-cs"/>
              </a:defRPr>
            </a:lvl8pPr>
            <a:lvl9pPr marL="2914650" indent="-171450" algn="l" defTabSz="685800" rtl="0" eaLnBrk="1" latinLnBrk="0" hangingPunct="1">
              <a:spcBef>
                <a:spcPct val="20000"/>
              </a:spcBef>
              <a:buFont typeface="Arial" pitchFamily="34" charset="0"/>
              <a:buChar char="•"/>
              <a:defRPr sz="1500" kern="1200">
                <a:solidFill>
                  <a:schemeClr val="lt1"/>
                </a:solidFill>
                <a:latin typeface="+mn-lt"/>
                <a:ea typeface="+mn-ea"/>
                <a:cs typeface="+mn-cs"/>
              </a:defRPr>
            </a:lvl9pPr>
          </a:lstStyle>
          <a:p>
            <a:pPr marL="0" indent="0" algn="ctr">
              <a:buNone/>
            </a:pPr>
            <a:endParaRPr lang="en-GB" sz="4050" dirty="0"/>
          </a:p>
          <a:p>
            <a:pPr marL="0" indent="0" algn="ctr">
              <a:buNone/>
            </a:pPr>
            <a:endParaRPr lang="en-GB" sz="4050" b="1" dirty="0"/>
          </a:p>
          <a:p>
            <a:pPr marL="0" indent="0" algn="ctr">
              <a:buNone/>
            </a:pPr>
            <a:r>
              <a:rPr lang="en-GB" sz="4050" b="1" dirty="0"/>
              <a:t>Task 3 Written Report</a:t>
            </a:r>
            <a:endParaRPr lang="en-GB" dirty="0"/>
          </a:p>
        </p:txBody>
      </p:sp>
    </p:spTree>
    <p:extLst>
      <p:ext uri="{BB962C8B-B14F-4D97-AF65-F5344CB8AC3E}">
        <p14:creationId xmlns:p14="http://schemas.microsoft.com/office/powerpoint/2010/main" val="350046619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rgbClr val="FAF8E3"/>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A1201C-E88D-C38C-FC9F-8DD6C19EC346}"/>
              </a:ext>
            </a:extLst>
          </p:cNvPr>
          <p:cNvSpPr>
            <a:spLocks noGrp="1"/>
          </p:cNvSpPr>
          <p:nvPr>
            <p:ph type="title"/>
          </p:nvPr>
        </p:nvSpPr>
        <p:spPr>
          <a:xfrm>
            <a:off x="1223643" y="141344"/>
            <a:ext cx="6696714" cy="649811"/>
          </a:xfrm>
        </p:spPr>
        <p:txBody>
          <a:bodyPr/>
          <a:lstStyle/>
          <a:p>
            <a:r>
              <a:rPr lang="en-US" sz="3600" b="1" dirty="0">
                <a:solidFill>
                  <a:srgbClr val="002060"/>
                </a:solidFill>
              </a:rPr>
              <a:t>Task 3: Written Report</a:t>
            </a:r>
          </a:p>
        </p:txBody>
      </p:sp>
      <p:sp>
        <p:nvSpPr>
          <p:cNvPr id="3" name="Content Placeholder 2">
            <a:extLst>
              <a:ext uri="{FF2B5EF4-FFF2-40B4-BE49-F238E27FC236}">
                <a16:creationId xmlns:a16="http://schemas.microsoft.com/office/drawing/2014/main" id="{27F7656D-4802-87CB-6794-5CB56F01BAA9}"/>
              </a:ext>
            </a:extLst>
          </p:cNvPr>
          <p:cNvSpPr>
            <a:spLocks noGrp="1"/>
          </p:cNvSpPr>
          <p:nvPr>
            <p:ph idx="1"/>
          </p:nvPr>
        </p:nvSpPr>
        <p:spPr>
          <a:xfrm>
            <a:off x="457200" y="1466907"/>
            <a:ext cx="8229600" cy="3917032"/>
          </a:xfrm>
        </p:spPr>
        <p:txBody>
          <a:bodyPr/>
          <a:lstStyle/>
          <a:p>
            <a:r>
              <a:rPr lang="en-US" sz="2800" dirty="0">
                <a:solidFill>
                  <a:srgbClr val="002060"/>
                </a:solidFill>
              </a:rPr>
              <a:t>We will discuss this task in more detail in the coming weeks, but this is just a reminder to keep up your research and notes for this task. </a:t>
            </a:r>
          </a:p>
          <a:p>
            <a:r>
              <a:rPr lang="en-US" sz="2800" dirty="0">
                <a:solidFill>
                  <a:srgbClr val="002060"/>
                </a:solidFill>
              </a:rPr>
              <a:t>Research can be CHALLENGING, do NOT leave it to the last minute! You should be working on this independently </a:t>
            </a:r>
            <a:r>
              <a:rPr lang="en-US" sz="2800" b="1" dirty="0">
                <a:solidFill>
                  <a:srgbClr val="002060"/>
                </a:solidFill>
              </a:rPr>
              <a:t>every week</a:t>
            </a:r>
          </a:p>
          <a:p>
            <a:r>
              <a:rPr lang="en-US" sz="2800" dirty="0">
                <a:solidFill>
                  <a:srgbClr val="002060"/>
                </a:solidFill>
              </a:rPr>
              <a:t>Your lecturer might check your progress, but it is up to YOU to stay on top of your preparation for Task 3.</a:t>
            </a:r>
          </a:p>
        </p:txBody>
      </p:sp>
      <p:sp>
        <p:nvSpPr>
          <p:cNvPr id="4" name="Date Placeholder 3">
            <a:extLst>
              <a:ext uri="{FF2B5EF4-FFF2-40B4-BE49-F238E27FC236}">
                <a16:creationId xmlns:a16="http://schemas.microsoft.com/office/drawing/2014/main" id="{3D6B30C1-2312-0598-DDEE-11B2B70B5685}"/>
              </a:ext>
            </a:extLst>
          </p:cNvPr>
          <p:cNvSpPr>
            <a:spLocks noGrp="1"/>
          </p:cNvSpPr>
          <p:nvPr>
            <p:ph type="dt" sz="half" idx="10"/>
          </p:nvPr>
        </p:nvSpPr>
        <p:spPr/>
        <p:txBody>
          <a:bodyPr/>
          <a:lstStyle/>
          <a:p>
            <a:pPr>
              <a:defRPr/>
            </a:pPr>
            <a:fld id="{2303D31F-598B-47EE-BA37-93F097A3D676}" type="datetime1">
              <a:rPr lang="en-GB" altLang="en-US"/>
              <a:pPr>
                <a:defRPr/>
              </a:pPr>
              <a:t>26/10/2026</a:t>
            </a:fld>
            <a:endParaRPr lang="en-GB" altLang="en-US"/>
          </a:p>
        </p:txBody>
      </p:sp>
      <p:sp>
        <p:nvSpPr>
          <p:cNvPr id="5" name="Slide Number Placeholder 4">
            <a:extLst>
              <a:ext uri="{FF2B5EF4-FFF2-40B4-BE49-F238E27FC236}">
                <a16:creationId xmlns:a16="http://schemas.microsoft.com/office/drawing/2014/main" id="{2F53DD5C-F424-EF04-AE95-A0A0BFA430ED}"/>
              </a:ext>
            </a:extLst>
          </p:cNvPr>
          <p:cNvSpPr>
            <a:spLocks noGrp="1"/>
          </p:cNvSpPr>
          <p:nvPr>
            <p:ph type="sldNum" sz="quarter" idx="12"/>
          </p:nvPr>
        </p:nvSpPr>
        <p:spPr/>
        <p:txBody>
          <a:bodyPr/>
          <a:lstStyle/>
          <a:p>
            <a:pPr>
              <a:defRPr/>
            </a:pPr>
            <a:fld id="{6550E941-99E4-4403-A917-B30FF69A9617}" type="slidenum">
              <a:rPr lang="en-GB" altLang="en-US"/>
              <a:pPr>
                <a:defRPr/>
              </a:pPr>
              <a:t>20</a:t>
            </a:fld>
            <a:endParaRPr lang="en-GB" altLang="en-US"/>
          </a:p>
        </p:txBody>
      </p:sp>
    </p:spTree>
    <p:extLst>
      <p:ext uri="{BB962C8B-B14F-4D97-AF65-F5344CB8AC3E}">
        <p14:creationId xmlns:p14="http://schemas.microsoft.com/office/powerpoint/2010/main" val="14946706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1.xml><?xml version="1.0" encoding="utf-8"?>
<p:sld xmlns:a="http://schemas.openxmlformats.org/drawingml/2006/main" xmlns:r="http://schemas.openxmlformats.org/officeDocument/2006/relationships" xmlns:p="http://schemas.openxmlformats.org/presentationml/2006/main">
  <p:cSld>
    <p:bg>
      <p:bgPr>
        <a:solidFill>
          <a:srgbClr val="FAF8E3"/>
        </a:solidFill>
        <a:effectLst/>
      </p:bgPr>
    </p:bg>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186CD602-00F1-E762-5B97-D51E78CCB7F5}"/>
              </a:ext>
            </a:extLst>
          </p:cNvPr>
          <p:cNvSpPr txBox="1"/>
          <p:nvPr/>
        </p:nvSpPr>
        <p:spPr>
          <a:xfrm>
            <a:off x="502715" y="1582446"/>
            <a:ext cx="7958054" cy="3914918"/>
          </a:xfrm>
          <a:prstGeom prst="rect">
            <a:avLst/>
          </a:prstGeom>
          <a:ln w="28575">
            <a:solidFill>
              <a:schemeClr val="tx1"/>
            </a:solidFill>
          </a:ln>
        </p:spPr>
        <p:style>
          <a:lnRef idx="2">
            <a:schemeClr val="dk1"/>
          </a:lnRef>
          <a:fillRef idx="1">
            <a:schemeClr val="lt1"/>
          </a:fillRef>
          <a:effectRef idx="0">
            <a:schemeClr val="dk1"/>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just">
              <a:spcBef>
                <a:spcPct val="20000"/>
              </a:spcBef>
            </a:pPr>
            <a:endParaRPr lang="en-US" dirty="0">
              <a:latin typeface="Segoe UI"/>
              <a:cs typeface="Segoe UI"/>
            </a:endParaRPr>
          </a:p>
          <a:p>
            <a:pPr algn="just">
              <a:spcBef>
                <a:spcPct val="20000"/>
              </a:spcBef>
            </a:pPr>
            <a:r>
              <a:rPr lang="en-US" sz="2400" dirty="0">
                <a:latin typeface="Segoe UI"/>
                <a:cs typeface="Segoe UI"/>
              </a:rPr>
              <a:t>~ Describe </a:t>
            </a:r>
            <a:r>
              <a:rPr lang="en-US" sz="2400" b="1" dirty="0">
                <a:solidFill>
                  <a:srgbClr val="173AFF"/>
                </a:solidFill>
                <a:latin typeface="Segoe UI"/>
                <a:cs typeface="Segoe UI"/>
              </a:rPr>
              <a:t>one specific role</a:t>
            </a:r>
            <a:r>
              <a:rPr lang="en-US" sz="2400" dirty="0">
                <a:latin typeface="Segoe UI"/>
                <a:cs typeface="Segoe UI"/>
              </a:rPr>
              <a:t> within the health and social care sector. </a:t>
            </a:r>
          </a:p>
          <a:p>
            <a:pPr algn="just">
              <a:spcBef>
                <a:spcPct val="20000"/>
              </a:spcBef>
            </a:pPr>
            <a:endParaRPr lang="en-US" sz="900" dirty="0">
              <a:latin typeface="Segoe UI"/>
              <a:cs typeface="Segoe UI"/>
            </a:endParaRPr>
          </a:p>
          <a:p>
            <a:pPr algn="just">
              <a:spcBef>
                <a:spcPct val="20000"/>
              </a:spcBef>
            </a:pPr>
            <a:r>
              <a:rPr lang="en-US" sz="2400" dirty="0">
                <a:latin typeface="Segoe UI"/>
                <a:cs typeface="Segoe UI"/>
              </a:rPr>
              <a:t>~ Explain </a:t>
            </a:r>
            <a:r>
              <a:rPr lang="en-US" sz="2400" b="1" dirty="0">
                <a:solidFill>
                  <a:srgbClr val="173AFF"/>
                </a:solidFill>
                <a:latin typeface="Segoe UI"/>
                <a:cs typeface="Segoe UI"/>
              </a:rPr>
              <a:t>3 essential skills</a:t>
            </a:r>
            <a:r>
              <a:rPr lang="en-US" sz="2400" dirty="0">
                <a:latin typeface="Segoe UI"/>
                <a:cs typeface="Segoe UI"/>
              </a:rPr>
              <a:t> needed to perform this role, and </a:t>
            </a:r>
            <a:r>
              <a:rPr lang="en-US" sz="2400" b="1" dirty="0">
                <a:solidFill>
                  <a:srgbClr val="173AFF"/>
                </a:solidFill>
                <a:latin typeface="Segoe UI"/>
                <a:cs typeface="Segoe UI"/>
              </a:rPr>
              <a:t>why</a:t>
            </a:r>
            <a:r>
              <a:rPr lang="en-US" sz="2400" b="1" dirty="0">
                <a:latin typeface="Segoe UI"/>
                <a:cs typeface="Segoe UI"/>
              </a:rPr>
              <a:t> </a:t>
            </a:r>
            <a:r>
              <a:rPr lang="en-US" sz="2400" dirty="0">
                <a:latin typeface="Segoe UI"/>
                <a:cs typeface="Segoe UI"/>
              </a:rPr>
              <a:t>these skills are essential for the role. You should offer </a:t>
            </a:r>
            <a:r>
              <a:rPr lang="en-US" sz="2400" b="1" dirty="0">
                <a:solidFill>
                  <a:srgbClr val="173AFF"/>
                </a:solidFill>
                <a:latin typeface="Segoe UI"/>
                <a:cs typeface="Segoe UI"/>
              </a:rPr>
              <a:t>role specific examples</a:t>
            </a:r>
            <a:r>
              <a:rPr lang="en-US" sz="2400" dirty="0">
                <a:latin typeface="Segoe UI"/>
                <a:cs typeface="Segoe UI"/>
              </a:rPr>
              <a:t> to support this explanation. </a:t>
            </a:r>
          </a:p>
          <a:p>
            <a:pPr algn="just">
              <a:spcBef>
                <a:spcPct val="20000"/>
              </a:spcBef>
            </a:pPr>
            <a:endParaRPr lang="en-US" sz="1050" dirty="0">
              <a:latin typeface="Segoe UI"/>
              <a:cs typeface="Segoe UI"/>
            </a:endParaRPr>
          </a:p>
          <a:p>
            <a:pPr algn="just">
              <a:spcBef>
                <a:spcPct val="20000"/>
              </a:spcBef>
            </a:pPr>
            <a:r>
              <a:rPr lang="en-US" sz="2400" dirty="0">
                <a:latin typeface="Segoe UI"/>
                <a:cs typeface="Segoe UI"/>
              </a:rPr>
              <a:t>~ Then describe </a:t>
            </a:r>
            <a:r>
              <a:rPr lang="en-US" sz="2400" b="1" dirty="0">
                <a:solidFill>
                  <a:srgbClr val="173AFF"/>
                </a:solidFill>
                <a:latin typeface="Segoe UI"/>
                <a:cs typeface="Segoe UI"/>
              </a:rPr>
              <a:t>3 separate strategies </a:t>
            </a:r>
            <a:r>
              <a:rPr lang="en-US" sz="2400" dirty="0">
                <a:latin typeface="Segoe UI"/>
                <a:cs typeface="Segoe UI"/>
              </a:rPr>
              <a:t>to improve each of these skills and explain </a:t>
            </a:r>
            <a:r>
              <a:rPr lang="en-US" sz="2400" b="1" dirty="0">
                <a:solidFill>
                  <a:srgbClr val="173AFF"/>
                </a:solidFill>
                <a:latin typeface="Segoe UI"/>
                <a:cs typeface="Segoe UI"/>
              </a:rPr>
              <a:t>how</a:t>
            </a:r>
            <a:r>
              <a:rPr lang="en-US" sz="2400" b="1" dirty="0">
                <a:latin typeface="Segoe UI"/>
                <a:cs typeface="Segoe UI"/>
              </a:rPr>
              <a:t> </a:t>
            </a:r>
            <a:r>
              <a:rPr lang="en-US" sz="2400" dirty="0">
                <a:latin typeface="Segoe UI"/>
                <a:cs typeface="Segoe UI"/>
              </a:rPr>
              <a:t>the strategies would help develop </a:t>
            </a:r>
            <a:r>
              <a:rPr lang="en-US" sz="2400" b="1" dirty="0">
                <a:solidFill>
                  <a:srgbClr val="173AFF"/>
                </a:solidFill>
                <a:latin typeface="Segoe UI"/>
                <a:cs typeface="Segoe UI"/>
              </a:rPr>
              <a:t>each skill</a:t>
            </a:r>
            <a:r>
              <a:rPr lang="en-US" sz="2400" dirty="0">
                <a:latin typeface="Segoe UI"/>
                <a:cs typeface="Segoe UI"/>
              </a:rPr>
              <a:t>. </a:t>
            </a:r>
          </a:p>
        </p:txBody>
      </p:sp>
      <p:sp>
        <p:nvSpPr>
          <p:cNvPr id="2" name="Title 1">
            <a:extLst>
              <a:ext uri="{FF2B5EF4-FFF2-40B4-BE49-F238E27FC236}">
                <a16:creationId xmlns:a16="http://schemas.microsoft.com/office/drawing/2014/main" id="{D6FCDEDF-2C80-A689-F19C-5003617443E2}"/>
              </a:ext>
            </a:extLst>
          </p:cNvPr>
          <p:cNvSpPr>
            <a:spLocks noGrp="1"/>
          </p:cNvSpPr>
          <p:nvPr>
            <p:ph type="title"/>
          </p:nvPr>
        </p:nvSpPr>
        <p:spPr>
          <a:xfrm>
            <a:off x="936978" y="197027"/>
            <a:ext cx="7516989" cy="437445"/>
          </a:xfrm>
        </p:spPr>
        <p:txBody>
          <a:bodyPr/>
          <a:lstStyle/>
          <a:p>
            <a:r>
              <a:rPr lang="en-US" sz="3200" b="1" dirty="0">
                <a:solidFill>
                  <a:srgbClr val="002060"/>
                </a:solidFill>
              </a:rPr>
              <a:t>Reminder of Task 3</a:t>
            </a:r>
          </a:p>
        </p:txBody>
      </p:sp>
      <p:sp>
        <p:nvSpPr>
          <p:cNvPr id="3" name="Content Placeholder 2">
            <a:extLst>
              <a:ext uri="{FF2B5EF4-FFF2-40B4-BE49-F238E27FC236}">
                <a16:creationId xmlns:a16="http://schemas.microsoft.com/office/drawing/2014/main" id="{BF712E7A-4991-5A95-FFF0-0F8C038D4266}"/>
              </a:ext>
            </a:extLst>
          </p:cNvPr>
          <p:cNvSpPr>
            <a:spLocks noGrp="1"/>
          </p:cNvSpPr>
          <p:nvPr>
            <p:ph idx="1"/>
          </p:nvPr>
        </p:nvSpPr>
        <p:spPr>
          <a:xfrm>
            <a:off x="254443" y="770068"/>
            <a:ext cx="8629448" cy="810145"/>
          </a:xfrm>
        </p:spPr>
        <p:txBody>
          <a:bodyPr/>
          <a:lstStyle/>
          <a:p>
            <a:pPr marL="0" indent="0" algn="ctr">
              <a:buNone/>
            </a:pPr>
            <a:r>
              <a:rPr lang="en-US" sz="2000" dirty="0">
                <a:solidFill>
                  <a:srgbClr val="002060"/>
                </a:solidFill>
              </a:rPr>
              <a:t>Your 3 ACE assessments are all </a:t>
            </a:r>
            <a:r>
              <a:rPr lang="en-US" sz="2000" b="1" dirty="0">
                <a:solidFill>
                  <a:srgbClr val="002060"/>
                </a:solidFill>
              </a:rPr>
              <a:t>connected </a:t>
            </a:r>
            <a:r>
              <a:rPr lang="en-US" sz="2000" dirty="0">
                <a:solidFill>
                  <a:srgbClr val="002060"/>
                </a:solidFill>
              </a:rPr>
              <a:t>to one another. You will be working towards </a:t>
            </a:r>
            <a:r>
              <a:rPr lang="en-US" sz="2000" b="1" dirty="0">
                <a:solidFill>
                  <a:srgbClr val="002060"/>
                </a:solidFill>
              </a:rPr>
              <a:t>Task 3</a:t>
            </a:r>
            <a:r>
              <a:rPr lang="en-US" sz="2000" dirty="0">
                <a:solidFill>
                  <a:srgbClr val="002060"/>
                </a:solidFill>
              </a:rPr>
              <a:t>: a 1200-word report on the following:</a:t>
            </a:r>
          </a:p>
          <a:p>
            <a:pPr marL="0" indent="0" algn="just">
              <a:buNone/>
            </a:pPr>
            <a:endParaRPr lang="en-US" sz="1800" dirty="0">
              <a:ea typeface="+mn-lt"/>
              <a:cs typeface="+mn-lt"/>
            </a:endParaRPr>
          </a:p>
          <a:p>
            <a:pPr marL="0" indent="0" algn="just">
              <a:buNone/>
            </a:pPr>
            <a:endParaRPr lang="en-US" sz="2000" dirty="0"/>
          </a:p>
        </p:txBody>
      </p:sp>
      <p:sp>
        <p:nvSpPr>
          <p:cNvPr id="4" name="Date Placeholder 3">
            <a:extLst>
              <a:ext uri="{FF2B5EF4-FFF2-40B4-BE49-F238E27FC236}">
                <a16:creationId xmlns:a16="http://schemas.microsoft.com/office/drawing/2014/main" id="{D3AB11C9-D359-05AD-18B0-F3A2DEAE913B}"/>
              </a:ext>
            </a:extLst>
          </p:cNvPr>
          <p:cNvSpPr>
            <a:spLocks noGrp="1"/>
          </p:cNvSpPr>
          <p:nvPr>
            <p:ph type="dt" sz="half" idx="10"/>
          </p:nvPr>
        </p:nvSpPr>
        <p:spPr/>
        <p:txBody>
          <a:bodyPr/>
          <a:lstStyle/>
          <a:p>
            <a:pPr>
              <a:defRPr/>
            </a:pPr>
            <a:fld id="{2303D31F-598B-47EE-BA37-93F097A3D676}" type="datetime1">
              <a:rPr lang="en-GB" altLang="en-US"/>
              <a:pPr>
                <a:defRPr/>
              </a:pPr>
              <a:t>26/10/2026</a:t>
            </a:fld>
            <a:endParaRPr lang="en-GB" altLang="en-US"/>
          </a:p>
        </p:txBody>
      </p:sp>
      <p:sp>
        <p:nvSpPr>
          <p:cNvPr id="5" name="Slide Number Placeholder 4">
            <a:extLst>
              <a:ext uri="{FF2B5EF4-FFF2-40B4-BE49-F238E27FC236}">
                <a16:creationId xmlns:a16="http://schemas.microsoft.com/office/drawing/2014/main" id="{202A8FA0-27FD-1AFD-A36A-96A00444EEB4}"/>
              </a:ext>
            </a:extLst>
          </p:cNvPr>
          <p:cNvSpPr>
            <a:spLocks noGrp="1"/>
          </p:cNvSpPr>
          <p:nvPr>
            <p:ph type="sldNum" sz="quarter" idx="12"/>
          </p:nvPr>
        </p:nvSpPr>
        <p:spPr/>
        <p:txBody>
          <a:bodyPr/>
          <a:lstStyle/>
          <a:p>
            <a:pPr>
              <a:defRPr/>
            </a:pPr>
            <a:fld id="{6550E941-99E4-4403-A917-B30FF69A9617}" type="slidenum">
              <a:rPr lang="en-GB" altLang="en-US"/>
              <a:pPr>
                <a:defRPr/>
              </a:pPr>
              <a:t>21</a:t>
            </a:fld>
            <a:endParaRPr lang="en-GB" altLang="en-US"/>
          </a:p>
        </p:txBody>
      </p:sp>
    </p:spTree>
    <p:extLst>
      <p:ext uri="{BB962C8B-B14F-4D97-AF65-F5344CB8AC3E}">
        <p14:creationId xmlns:p14="http://schemas.microsoft.com/office/powerpoint/2010/main" val="39801821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rgbClr val="FAF8E3"/>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954B85-E789-AF46-2185-16A76CCB22D9}"/>
              </a:ext>
            </a:extLst>
          </p:cNvPr>
          <p:cNvSpPr>
            <a:spLocks noGrp="1"/>
          </p:cNvSpPr>
          <p:nvPr>
            <p:ph type="title"/>
          </p:nvPr>
        </p:nvSpPr>
        <p:spPr>
          <a:xfrm>
            <a:off x="457200" y="552968"/>
            <a:ext cx="3008313" cy="1162050"/>
          </a:xfrm>
        </p:spPr>
        <p:txBody>
          <a:bodyPr>
            <a:noAutofit/>
          </a:bodyPr>
          <a:lstStyle/>
          <a:p>
            <a:r>
              <a:rPr lang="en-GB" sz="4400" dirty="0">
                <a:solidFill>
                  <a:srgbClr val="002060"/>
                </a:solidFill>
              </a:rPr>
              <a:t>Keep searching!</a:t>
            </a:r>
          </a:p>
        </p:txBody>
      </p:sp>
      <p:sp>
        <p:nvSpPr>
          <p:cNvPr id="4" name="Text Placeholder 3">
            <a:extLst>
              <a:ext uri="{FF2B5EF4-FFF2-40B4-BE49-F238E27FC236}">
                <a16:creationId xmlns:a16="http://schemas.microsoft.com/office/drawing/2014/main" id="{31F31CBD-4953-7904-104D-84B59547D855}"/>
              </a:ext>
            </a:extLst>
          </p:cNvPr>
          <p:cNvSpPr>
            <a:spLocks noGrp="1"/>
          </p:cNvSpPr>
          <p:nvPr>
            <p:ph type="body" sz="half" idx="2"/>
          </p:nvPr>
        </p:nvSpPr>
        <p:spPr/>
        <p:txBody>
          <a:bodyPr/>
          <a:lstStyle/>
          <a:p>
            <a:endParaRPr lang="en-GB" dirty="0"/>
          </a:p>
          <a:p>
            <a:endParaRPr lang="en-GB" dirty="0"/>
          </a:p>
        </p:txBody>
      </p:sp>
      <p:graphicFrame>
        <p:nvGraphicFramePr>
          <p:cNvPr id="5" name="Content Placeholder 4">
            <a:extLst>
              <a:ext uri="{FF2B5EF4-FFF2-40B4-BE49-F238E27FC236}">
                <a16:creationId xmlns:a16="http://schemas.microsoft.com/office/drawing/2014/main" id="{21FD3CFA-B020-33AC-B5A8-22DC2C26667A}"/>
              </a:ext>
            </a:extLst>
          </p:cNvPr>
          <p:cNvGraphicFramePr>
            <a:graphicFrameLocks noGrp="1"/>
          </p:cNvGraphicFramePr>
          <p:nvPr>
            <p:ph idx="1"/>
          </p:nvPr>
        </p:nvGraphicFramePr>
        <p:xfrm>
          <a:off x="3575050" y="273050"/>
          <a:ext cx="5111750" cy="517207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7" name="TextBox 6">
            <a:extLst>
              <a:ext uri="{FF2B5EF4-FFF2-40B4-BE49-F238E27FC236}">
                <a16:creationId xmlns:a16="http://schemas.microsoft.com/office/drawing/2014/main" id="{58D1D471-A230-0330-CBF3-25016E8931A3}"/>
              </a:ext>
            </a:extLst>
          </p:cNvPr>
          <p:cNvSpPr txBox="1"/>
          <p:nvPr/>
        </p:nvSpPr>
        <p:spPr>
          <a:xfrm>
            <a:off x="470179" y="1905506"/>
            <a:ext cx="2746648" cy="3785652"/>
          </a:xfrm>
          <a:prstGeom prst="rect">
            <a:avLst/>
          </a:prstGeom>
          <a:noFill/>
        </p:spPr>
        <p:txBody>
          <a:bodyPr wrap="square" lIns="91440" tIns="45720" rIns="91440" bIns="45720" anchor="t">
            <a:spAutoFit/>
          </a:bodyPr>
          <a:lstStyle/>
          <a:p>
            <a:pPr marL="342900" indent="-342900">
              <a:buFont typeface="Arial" panose="020B0604020202020204" pitchFamily="34" charset="0"/>
              <a:buChar char="•"/>
            </a:pPr>
            <a:r>
              <a:rPr lang="en-GB" sz="2400" dirty="0">
                <a:solidFill>
                  <a:srgbClr val="002060"/>
                </a:solidFill>
                <a:latin typeface="Arial"/>
                <a:cs typeface="Arial"/>
              </a:rPr>
              <a:t>Start to focus on looking for information on your </a:t>
            </a:r>
            <a:r>
              <a:rPr lang="en-GB" sz="2400" b="1" dirty="0">
                <a:solidFill>
                  <a:srgbClr val="002060"/>
                </a:solidFill>
                <a:latin typeface="Arial"/>
                <a:cs typeface="Arial"/>
              </a:rPr>
              <a:t>3 skills </a:t>
            </a:r>
            <a:r>
              <a:rPr lang="en-GB" sz="2400" dirty="0">
                <a:solidFill>
                  <a:srgbClr val="002060"/>
                </a:solidFill>
                <a:latin typeface="Arial"/>
                <a:cs typeface="Arial"/>
              </a:rPr>
              <a:t>and </a:t>
            </a:r>
            <a:r>
              <a:rPr lang="en-GB" sz="2400" b="1" dirty="0">
                <a:solidFill>
                  <a:srgbClr val="002060"/>
                </a:solidFill>
                <a:latin typeface="Arial"/>
                <a:cs typeface="Arial"/>
              </a:rPr>
              <a:t>strategies</a:t>
            </a:r>
          </a:p>
          <a:p>
            <a:pPr marL="342900" indent="-342900">
              <a:buFont typeface="Arial" panose="020B0604020202020204" pitchFamily="34" charset="0"/>
              <a:buChar char="•"/>
            </a:pPr>
            <a:endParaRPr lang="en-GB" sz="2400" dirty="0">
              <a:solidFill>
                <a:srgbClr val="002060"/>
              </a:solidFill>
            </a:endParaRPr>
          </a:p>
          <a:p>
            <a:pPr marL="342900" indent="-342900">
              <a:buFont typeface="Arial" panose="020B0604020202020204" pitchFamily="34" charset="0"/>
              <a:buChar char="•"/>
            </a:pPr>
            <a:r>
              <a:rPr lang="en-GB" sz="2400" dirty="0">
                <a:solidFill>
                  <a:srgbClr val="002060"/>
                </a:solidFill>
                <a:latin typeface="Arial"/>
                <a:cs typeface="Arial"/>
              </a:rPr>
              <a:t>Remember to evaluate your sources</a:t>
            </a:r>
          </a:p>
          <a:p>
            <a:pPr marL="342900" indent="-342900">
              <a:buFont typeface="Arial" panose="020B0604020202020204" pitchFamily="34" charset="0"/>
              <a:buChar char="•"/>
            </a:pPr>
            <a:endParaRPr lang="en-GB" sz="2400" dirty="0"/>
          </a:p>
        </p:txBody>
      </p:sp>
    </p:spTree>
    <p:extLst>
      <p:ext uri="{BB962C8B-B14F-4D97-AF65-F5344CB8AC3E}">
        <p14:creationId xmlns:p14="http://schemas.microsoft.com/office/powerpoint/2010/main" val="219700288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rgbClr val="FAF8E3"/>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5ACBB4-4FF4-CA22-3E0C-1346D77B1679}"/>
              </a:ext>
            </a:extLst>
          </p:cNvPr>
          <p:cNvSpPr>
            <a:spLocks noGrp="1"/>
          </p:cNvSpPr>
          <p:nvPr>
            <p:ph type="title"/>
          </p:nvPr>
        </p:nvSpPr>
        <p:spPr/>
        <p:txBody>
          <a:bodyPr>
            <a:normAutofit fontScale="90000"/>
          </a:bodyPr>
          <a:lstStyle/>
          <a:p>
            <a:r>
              <a:rPr lang="en-GB" b="1" dirty="0">
                <a:solidFill>
                  <a:srgbClr val="002060"/>
                </a:solidFill>
              </a:rPr>
              <a:t>Continue making notes of / from your sources</a:t>
            </a:r>
            <a:endParaRPr lang="en-GB">
              <a:solidFill>
                <a:srgbClr val="002060"/>
              </a:solidFill>
            </a:endParaRPr>
          </a:p>
        </p:txBody>
      </p:sp>
      <p:sp>
        <p:nvSpPr>
          <p:cNvPr id="3" name="Content Placeholder 2">
            <a:extLst>
              <a:ext uri="{FF2B5EF4-FFF2-40B4-BE49-F238E27FC236}">
                <a16:creationId xmlns:a16="http://schemas.microsoft.com/office/drawing/2014/main" id="{B2637D85-555F-AFFE-4FBB-11B9E117471B}"/>
              </a:ext>
            </a:extLst>
          </p:cNvPr>
          <p:cNvSpPr>
            <a:spLocks noGrp="1"/>
          </p:cNvSpPr>
          <p:nvPr>
            <p:ph sz="half" idx="1"/>
          </p:nvPr>
        </p:nvSpPr>
        <p:spPr>
          <a:xfrm>
            <a:off x="457200" y="2040073"/>
            <a:ext cx="4038600" cy="3989040"/>
          </a:xfrm>
        </p:spPr>
        <p:txBody>
          <a:bodyPr>
            <a:normAutofit/>
          </a:bodyPr>
          <a:lstStyle/>
          <a:p>
            <a:r>
              <a:rPr lang="en-GB" sz="2400" dirty="0">
                <a:solidFill>
                  <a:srgbClr val="002060"/>
                </a:solidFill>
              </a:rPr>
              <a:t>Use the table on Moodle to help you structure your thoughts </a:t>
            </a:r>
            <a:r>
              <a:rPr lang="en-GB" sz="2400" dirty="0">
                <a:solidFill>
                  <a:srgbClr val="002060"/>
                </a:solidFill>
                <a:hlinkClick r:id="rId2"/>
              </a:rPr>
              <a:t>(Assessments and Assessment Advice tile).</a:t>
            </a:r>
            <a:endParaRPr lang="en-GB" sz="2400" dirty="0">
              <a:solidFill>
                <a:srgbClr val="002060"/>
              </a:solidFill>
            </a:endParaRPr>
          </a:p>
          <a:p>
            <a:endParaRPr lang="en-GB" sz="2400" dirty="0"/>
          </a:p>
          <a:p>
            <a:endParaRPr lang="en-GB" sz="2400" dirty="0"/>
          </a:p>
        </p:txBody>
      </p:sp>
      <p:pic>
        <p:nvPicPr>
          <p:cNvPr id="6" name="Content Placeholder 5" descr="A blue and white rectangular object with black text&#10;&#10;AI-generated content may be incorrect.">
            <a:extLst>
              <a:ext uri="{FF2B5EF4-FFF2-40B4-BE49-F238E27FC236}">
                <a16:creationId xmlns:a16="http://schemas.microsoft.com/office/drawing/2014/main" id="{73C5C83A-9E3B-B40E-1144-FEBEEDFED822}"/>
              </a:ext>
            </a:extLst>
          </p:cNvPr>
          <p:cNvPicPr>
            <a:picLocks noGrp="1" noChangeAspect="1"/>
          </p:cNvPicPr>
          <p:nvPr>
            <p:ph sz="half" idx="2"/>
          </p:nvPr>
        </p:nvPicPr>
        <p:blipFill>
          <a:blip r:embed="rId3">
            <a:extLst>
              <a:ext uri="{28A0092B-C50C-407E-A947-70E740481C1C}">
                <a14:useLocalDpi xmlns:a14="http://schemas.microsoft.com/office/drawing/2010/main" val="0"/>
              </a:ext>
            </a:extLst>
          </a:blip>
          <a:stretch>
            <a:fillRect/>
          </a:stretch>
        </p:blipFill>
        <p:spPr>
          <a:xfrm>
            <a:off x="4648200" y="2486312"/>
            <a:ext cx="4038600" cy="2217164"/>
          </a:xfrm>
        </p:spPr>
      </p:pic>
    </p:spTree>
    <p:extLst>
      <p:ext uri="{BB962C8B-B14F-4D97-AF65-F5344CB8AC3E}">
        <p14:creationId xmlns:p14="http://schemas.microsoft.com/office/powerpoint/2010/main" val="154525081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rgbClr val="FAF8E3"/>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D589DF-9460-AEDA-8E09-ADDAB287727E}"/>
              </a:ext>
            </a:extLst>
          </p:cNvPr>
          <p:cNvSpPr>
            <a:spLocks noGrp="1"/>
          </p:cNvSpPr>
          <p:nvPr>
            <p:ph type="title"/>
          </p:nvPr>
        </p:nvSpPr>
        <p:spPr>
          <a:xfrm>
            <a:off x="463865" y="-178563"/>
            <a:ext cx="8229600" cy="1143000"/>
          </a:xfrm>
        </p:spPr>
        <p:txBody>
          <a:bodyPr/>
          <a:lstStyle/>
          <a:p>
            <a:r>
              <a:rPr lang="en-GB" b="1" dirty="0">
                <a:solidFill>
                  <a:srgbClr val="002060"/>
                </a:solidFill>
              </a:rPr>
              <a:t>What do you need to do now?</a:t>
            </a:r>
          </a:p>
        </p:txBody>
      </p:sp>
      <p:sp>
        <p:nvSpPr>
          <p:cNvPr id="3" name="Content Placeholder 2">
            <a:extLst>
              <a:ext uri="{FF2B5EF4-FFF2-40B4-BE49-F238E27FC236}">
                <a16:creationId xmlns:a16="http://schemas.microsoft.com/office/drawing/2014/main" id="{E4E9270A-BB3B-7905-DDC8-349FC73358BB}"/>
              </a:ext>
            </a:extLst>
          </p:cNvPr>
          <p:cNvSpPr>
            <a:spLocks noGrp="1"/>
          </p:cNvSpPr>
          <p:nvPr>
            <p:ph sz="half" idx="1"/>
          </p:nvPr>
        </p:nvSpPr>
        <p:spPr>
          <a:xfrm>
            <a:off x="356860" y="1506952"/>
            <a:ext cx="5129539" cy="3989040"/>
          </a:xfrm>
        </p:spPr>
        <p:txBody>
          <a:bodyPr/>
          <a:lstStyle/>
          <a:p>
            <a:r>
              <a:rPr lang="en-GB" dirty="0">
                <a:solidFill>
                  <a:srgbClr val="002060"/>
                </a:solidFill>
              </a:rPr>
              <a:t>Think about your Next Steps to get closer to writing and submitting your report</a:t>
            </a:r>
          </a:p>
          <a:p>
            <a:r>
              <a:rPr lang="en-GB" dirty="0">
                <a:solidFill>
                  <a:srgbClr val="002060"/>
                </a:solidFill>
              </a:rPr>
              <a:t>What is still unclear?</a:t>
            </a:r>
          </a:p>
          <a:p>
            <a:r>
              <a:rPr lang="en-GB" dirty="0">
                <a:solidFill>
                  <a:srgbClr val="002060"/>
                </a:solidFill>
              </a:rPr>
              <a:t>What needs more work/research?</a:t>
            </a:r>
          </a:p>
          <a:p>
            <a:r>
              <a:rPr lang="en-GB" dirty="0">
                <a:solidFill>
                  <a:srgbClr val="002060"/>
                </a:solidFill>
              </a:rPr>
              <a:t>Do you know what skills are necessary for your role?</a:t>
            </a:r>
          </a:p>
          <a:p>
            <a:r>
              <a:rPr lang="en-GB" dirty="0">
                <a:solidFill>
                  <a:srgbClr val="002060"/>
                </a:solidFill>
              </a:rPr>
              <a:t>Do you know what strategies would help improve these skills?</a:t>
            </a:r>
          </a:p>
        </p:txBody>
      </p:sp>
      <p:pic>
        <p:nvPicPr>
          <p:cNvPr id="6" name="Content Placeholder 5" descr="Person with idea concept">
            <a:extLst>
              <a:ext uri="{FF2B5EF4-FFF2-40B4-BE49-F238E27FC236}">
                <a16:creationId xmlns:a16="http://schemas.microsoft.com/office/drawing/2014/main" id="{F01F813C-AEED-BE2F-A18F-EFAB32A61FB6}"/>
              </a:ext>
            </a:extLst>
          </p:cNvPr>
          <p:cNvPicPr>
            <a:picLocks noGrp="1" noChangeAspect="1"/>
          </p:cNvPicPr>
          <p:nvPr>
            <p:ph sz="half" idx="2"/>
          </p:nvPr>
        </p:nvPicPr>
        <p:blipFill>
          <a:blip r:embed="rId2" cstate="print">
            <a:extLst>
              <a:ext uri="{28A0092B-C50C-407E-A947-70E740481C1C}">
                <a14:useLocalDpi xmlns:a14="http://schemas.microsoft.com/office/drawing/2010/main" val="0"/>
              </a:ext>
            </a:extLst>
          </a:blip>
          <a:stretch>
            <a:fillRect/>
          </a:stretch>
        </p:blipFill>
        <p:spPr>
          <a:xfrm>
            <a:off x="5564174" y="2308903"/>
            <a:ext cx="3059042" cy="2039361"/>
          </a:xfrm>
        </p:spPr>
      </p:pic>
    </p:spTree>
    <p:extLst>
      <p:ext uri="{BB962C8B-B14F-4D97-AF65-F5344CB8AC3E}">
        <p14:creationId xmlns:p14="http://schemas.microsoft.com/office/powerpoint/2010/main" val="90678869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rgbClr val="FAF8E3"/>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C0019A-DB2B-BFAB-6A00-CA728A9F2ECB}"/>
              </a:ext>
            </a:extLst>
          </p:cNvPr>
          <p:cNvSpPr>
            <a:spLocks noGrp="1"/>
          </p:cNvSpPr>
          <p:nvPr>
            <p:ph type="title"/>
          </p:nvPr>
        </p:nvSpPr>
        <p:spPr/>
        <p:txBody>
          <a:bodyPr>
            <a:normAutofit fontScale="90000"/>
          </a:bodyPr>
          <a:lstStyle/>
          <a:p>
            <a:r>
              <a:rPr lang="en-GB" b="1" dirty="0">
                <a:solidFill>
                  <a:srgbClr val="002060"/>
                </a:solidFill>
              </a:rPr>
              <a:t>Do you need to tweak your search terms?</a:t>
            </a:r>
            <a:endParaRPr lang="en-GB">
              <a:solidFill>
                <a:srgbClr val="002060"/>
              </a:solidFill>
            </a:endParaRPr>
          </a:p>
        </p:txBody>
      </p:sp>
      <p:sp>
        <p:nvSpPr>
          <p:cNvPr id="3" name="Content Placeholder 2">
            <a:extLst>
              <a:ext uri="{FF2B5EF4-FFF2-40B4-BE49-F238E27FC236}">
                <a16:creationId xmlns:a16="http://schemas.microsoft.com/office/drawing/2014/main" id="{CC9D8153-4B12-6636-673B-ABD8CFF71540}"/>
              </a:ext>
            </a:extLst>
          </p:cNvPr>
          <p:cNvSpPr>
            <a:spLocks noGrp="1"/>
          </p:cNvSpPr>
          <p:nvPr>
            <p:ph sz="half" idx="1"/>
          </p:nvPr>
        </p:nvSpPr>
        <p:spPr>
          <a:xfrm>
            <a:off x="238658" y="1714136"/>
            <a:ext cx="5704941" cy="4975420"/>
          </a:xfrm>
        </p:spPr>
        <p:txBody>
          <a:bodyPr vert="horz" wrap="square" lIns="91440" tIns="45720" rIns="91440" bIns="45720" numCol="1" anchor="t" anchorCtr="0" compatLnSpc="1">
            <a:prstTxWarp prst="textNoShape">
              <a:avLst/>
            </a:prstTxWarp>
            <a:noAutofit/>
          </a:bodyPr>
          <a:lstStyle/>
          <a:p>
            <a:r>
              <a:rPr lang="en-GB" sz="1800" b="1" dirty="0">
                <a:solidFill>
                  <a:srgbClr val="002060"/>
                </a:solidFill>
              </a:rPr>
              <a:t>Search terms </a:t>
            </a:r>
            <a:r>
              <a:rPr lang="en-GB" sz="1800" dirty="0">
                <a:solidFill>
                  <a:srgbClr val="002060"/>
                </a:solidFill>
              </a:rPr>
              <a:t>(keywords and alternative terms) </a:t>
            </a:r>
          </a:p>
          <a:p>
            <a:pPr lvl="1"/>
            <a:r>
              <a:rPr lang="en-GB" sz="1800" dirty="0">
                <a:solidFill>
                  <a:srgbClr val="002060"/>
                </a:solidFill>
              </a:rPr>
              <a:t>e.g. “mental health” wellbeing</a:t>
            </a:r>
          </a:p>
          <a:p>
            <a:r>
              <a:rPr lang="en-GB" sz="1800" b="1" dirty="0">
                <a:solidFill>
                  <a:srgbClr val="002060"/>
                </a:solidFill>
              </a:rPr>
              <a:t>Inverted commas </a:t>
            </a:r>
            <a:r>
              <a:rPr lang="en-GB" sz="1800" dirty="0">
                <a:solidFill>
                  <a:srgbClr val="002060"/>
                </a:solidFill>
              </a:rPr>
              <a:t>(search for a phrase or expression)</a:t>
            </a:r>
          </a:p>
          <a:p>
            <a:pPr lvl="1"/>
            <a:r>
              <a:rPr lang="en-GB" sz="1800" dirty="0">
                <a:solidFill>
                  <a:srgbClr val="002060"/>
                </a:solidFill>
              </a:rPr>
              <a:t>e.g. “mental health” </a:t>
            </a:r>
            <a:r>
              <a:rPr lang="en-GB" sz="1800" i="1" dirty="0">
                <a:solidFill>
                  <a:srgbClr val="002060"/>
                </a:solidFill>
              </a:rPr>
              <a:t>[not mental and health]</a:t>
            </a:r>
          </a:p>
          <a:p>
            <a:r>
              <a:rPr lang="en-GB" sz="1800" b="1" dirty="0">
                <a:solidFill>
                  <a:srgbClr val="002060"/>
                </a:solidFill>
              </a:rPr>
              <a:t>And/Or/Not </a:t>
            </a:r>
          </a:p>
          <a:p>
            <a:pPr lvl="1"/>
            <a:r>
              <a:rPr lang="en-GB" sz="1800" dirty="0">
                <a:solidFill>
                  <a:srgbClr val="002060"/>
                </a:solidFill>
              </a:rPr>
              <a:t>e.g. “mental health” AND wellbeing (NB this will only find sources that contain both words)</a:t>
            </a:r>
          </a:p>
          <a:p>
            <a:pPr lvl="1"/>
            <a:r>
              <a:rPr lang="en-GB" sz="1800" dirty="0">
                <a:solidFill>
                  <a:srgbClr val="002060"/>
                </a:solidFill>
              </a:rPr>
              <a:t>e.g. “mental health” OR wellbeing (doesn’t matter which term the sources use – they will all be found)</a:t>
            </a:r>
          </a:p>
          <a:p>
            <a:pPr lvl="1"/>
            <a:r>
              <a:rPr lang="en-GB" sz="1800" dirty="0">
                <a:solidFill>
                  <a:srgbClr val="002060"/>
                </a:solidFill>
              </a:rPr>
              <a:t>e.g. “mental health” NOT wellbeing (will find sources that use the term “mental health” but exclude any that use the term wellbeing)</a:t>
            </a:r>
          </a:p>
          <a:p>
            <a:r>
              <a:rPr lang="en-GB" sz="1800" b="1" dirty="0">
                <a:solidFill>
                  <a:srgbClr val="002060"/>
                </a:solidFill>
              </a:rPr>
              <a:t>Filters</a:t>
            </a:r>
            <a:r>
              <a:rPr lang="en-GB" sz="1800" dirty="0">
                <a:solidFill>
                  <a:srgbClr val="002060"/>
                </a:solidFill>
              </a:rPr>
              <a:t> (especially publication </a:t>
            </a:r>
            <a:r>
              <a:rPr lang="en-GB" sz="1800" b="1" dirty="0">
                <a:solidFill>
                  <a:srgbClr val="002060"/>
                </a:solidFill>
              </a:rPr>
              <a:t>date</a:t>
            </a:r>
            <a:r>
              <a:rPr lang="en-GB" sz="1800" dirty="0">
                <a:solidFill>
                  <a:srgbClr val="002060"/>
                </a:solidFill>
              </a:rPr>
              <a:t>)</a:t>
            </a:r>
          </a:p>
          <a:p>
            <a:r>
              <a:rPr lang="en-GB" sz="1800" b="1" dirty="0">
                <a:solidFill>
                  <a:srgbClr val="002060"/>
                </a:solidFill>
              </a:rPr>
              <a:t>Role</a:t>
            </a:r>
            <a:r>
              <a:rPr lang="en-GB" sz="1800" dirty="0">
                <a:solidFill>
                  <a:srgbClr val="002060"/>
                </a:solidFill>
              </a:rPr>
              <a:t> – are you explicit?</a:t>
            </a:r>
          </a:p>
          <a:p>
            <a:endParaRPr lang="en-GB" sz="1800" dirty="0"/>
          </a:p>
        </p:txBody>
      </p:sp>
      <p:sp>
        <p:nvSpPr>
          <p:cNvPr id="5" name="Speech Bubble: Oval 4">
            <a:extLst>
              <a:ext uri="{FF2B5EF4-FFF2-40B4-BE49-F238E27FC236}">
                <a16:creationId xmlns:a16="http://schemas.microsoft.com/office/drawing/2014/main" id="{BF7F785C-8057-4694-4034-F8DE60FD3661}"/>
              </a:ext>
            </a:extLst>
          </p:cNvPr>
          <p:cNvSpPr/>
          <p:nvPr/>
        </p:nvSpPr>
        <p:spPr>
          <a:xfrm>
            <a:off x="6518734" y="1329620"/>
            <a:ext cx="2386608" cy="905542"/>
          </a:xfrm>
          <a:prstGeom prst="wedgeEllipseCallout">
            <a:avLst>
              <a:gd name="adj1" fmla="val -19623"/>
              <a:gd name="adj2" fmla="val 97577"/>
            </a:avLst>
          </a:prstGeom>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1400" dirty="0"/>
              <a:t>Which TYPE of role have you chosen?</a:t>
            </a:r>
          </a:p>
        </p:txBody>
      </p:sp>
      <p:pic>
        <p:nvPicPr>
          <p:cNvPr id="7" name="Picture 6">
            <a:extLst>
              <a:ext uri="{FF2B5EF4-FFF2-40B4-BE49-F238E27FC236}">
                <a16:creationId xmlns:a16="http://schemas.microsoft.com/office/drawing/2014/main" id="{98F68302-640D-8AD4-7434-CE5CBBC23DEB}"/>
              </a:ext>
            </a:extLst>
          </p:cNvPr>
          <p:cNvPicPr>
            <a:picLocks noChangeAspect="1"/>
          </p:cNvPicPr>
          <p:nvPr/>
        </p:nvPicPr>
        <p:blipFill>
          <a:blip r:embed="rId2"/>
          <a:stretch>
            <a:fillRect/>
          </a:stretch>
        </p:blipFill>
        <p:spPr>
          <a:xfrm>
            <a:off x="5936668" y="2830749"/>
            <a:ext cx="3207332" cy="4027251"/>
          </a:xfrm>
          <a:prstGeom prst="rect">
            <a:avLst/>
          </a:prstGeom>
        </p:spPr>
      </p:pic>
    </p:spTree>
    <p:extLst>
      <p:ext uri="{BB962C8B-B14F-4D97-AF65-F5344CB8AC3E}">
        <p14:creationId xmlns:p14="http://schemas.microsoft.com/office/powerpoint/2010/main" val="30606297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3">
                                            <p:txEl>
                                              <p:pRg st="5" end="5"/>
                                            </p:txEl>
                                          </p:spTgt>
                                        </p:tgtEl>
                                        <p:attrNameLst>
                                          <p:attrName>style.visibility</p:attrName>
                                        </p:attrNameLst>
                                      </p:cBhvr>
                                      <p:to>
                                        <p:strVal val="visible"/>
                                      </p:to>
                                    </p:set>
                                  </p:childTnLst>
                                </p:cTn>
                              </p:par>
                              <p:par>
                                <p:cTn id="21" presetID="1" presetClass="entr" presetSubtype="0" fill="hold" grpId="0" nodeType="withEffect">
                                  <p:stCondLst>
                                    <p:cond delay="0"/>
                                  </p:stCondLst>
                                  <p:childTnLst>
                                    <p:set>
                                      <p:cBhvr>
                                        <p:cTn id="22" dur="1" fill="hold">
                                          <p:stCondLst>
                                            <p:cond delay="0"/>
                                          </p:stCondLst>
                                        </p:cTn>
                                        <p:tgtEl>
                                          <p:spTgt spid="3">
                                            <p:txEl>
                                              <p:pRg st="6" end="6"/>
                                            </p:txEl>
                                          </p:spTgt>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grpId="0" nodeType="clickEffect">
                                  <p:stCondLst>
                                    <p:cond delay="0"/>
                                  </p:stCondLst>
                                  <p:childTnLst>
                                    <p:set>
                                      <p:cBhvr>
                                        <p:cTn id="28"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29" fill="hold">
                      <p:stCondLst>
                        <p:cond delay="indefinite"/>
                      </p:stCondLst>
                      <p:childTnLst>
                        <p:par>
                          <p:cTn id="30" fill="hold">
                            <p:stCondLst>
                              <p:cond delay="0"/>
                            </p:stCondLst>
                            <p:childTnLst>
                              <p:par>
                                <p:cTn id="31" presetID="1" presetClass="entr" presetSubtype="0" fill="hold" grpId="0" nodeType="clickEffect">
                                  <p:stCondLst>
                                    <p:cond delay="0"/>
                                  </p:stCondLst>
                                  <p:childTnLst>
                                    <p:set>
                                      <p:cBhvr>
                                        <p:cTn id="32"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F298115-A235-D004-CD92-DB165C568B02}"/>
              </a:ext>
            </a:extLst>
          </p:cNvPr>
          <p:cNvSpPr>
            <a:spLocks noGrp="1"/>
          </p:cNvSpPr>
          <p:nvPr>
            <p:ph sz="half" idx="1"/>
          </p:nvPr>
        </p:nvSpPr>
        <p:spPr>
          <a:xfrm>
            <a:off x="890081" y="1318099"/>
            <a:ext cx="7363838" cy="3989040"/>
          </a:xfrm>
        </p:spPr>
        <p:txBody>
          <a:bodyPr/>
          <a:lstStyle/>
          <a:p>
            <a:pPr marL="0" indent="0" algn="ctr">
              <a:buNone/>
            </a:pPr>
            <a:r>
              <a:rPr lang="en-GB" sz="5400" dirty="0"/>
              <a:t>Any questions?</a:t>
            </a:r>
          </a:p>
        </p:txBody>
      </p:sp>
      <p:sp>
        <p:nvSpPr>
          <p:cNvPr id="5" name="Date Placeholder 4">
            <a:extLst>
              <a:ext uri="{FF2B5EF4-FFF2-40B4-BE49-F238E27FC236}">
                <a16:creationId xmlns:a16="http://schemas.microsoft.com/office/drawing/2014/main" id="{0C7DA43E-441B-3948-E19C-638F97EBE0A7}"/>
              </a:ext>
            </a:extLst>
          </p:cNvPr>
          <p:cNvSpPr>
            <a:spLocks noGrp="1"/>
          </p:cNvSpPr>
          <p:nvPr>
            <p:ph type="dt" sz="half" idx="10"/>
          </p:nvPr>
        </p:nvSpPr>
        <p:spPr/>
        <p:txBody>
          <a:bodyPr/>
          <a:lstStyle/>
          <a:p>
            <a:pPr>
              <a:defRPr/>
            </a:pPr>
            <a:fld id="{F7614AD2-EBEE-4B9C-B8EB-7B45076136C4}" type="datetime1">
              <a:rPr lang="en-GB" altLang="en-US" smtClean="0"/>
              <a:pPr>
                <a:defRPr/>
              </a:pPr>
              <a:t>26/10/2026</a:t>
            </a:fld>
            <a:endParaRPr lang="en-GB" altLang="en-US"/>
          </a:p>
        </p:txBody>
      </p:sp>
      <p:sp>
        <p:nvSpPr>
          <p:cNvPr id="6" name="Slide Number Placeholder 5">
            <a:extLst>
              <a:ext uri="{FF2B5EF4-FFF2-40B4-BE49-F238E27FC236}">
                <a16:creationId xmlns:a16="http://schemas.microsoft.com/office/drawing/2014/main" id="{6D006681-F24D-13BB-FB30-4817110411F9}"/>
              </a:ext>
            </a:extLst>
          </p:cNvPr>
          <p:cNvSpPr>
            <a:spLocks noGrp="1"/>
          </p:cNvSpPr>
          <p:nvPr>
            <p:ph type="sldNum" sz="quarter" idx="11"/>
          </p:nvPr>
        </p:nvSpPr>
        <p:spPr/>
        <p:txBody>
          <a:bodyPr/>
          <a:lstStyle/>
          <a:p>
            <a:pPr>
              <a:defRPr/>
            </a:pPr>
            <a:fld id="{386495F9-B3F5-4DDF-9323-6CEC80C52C17}" type="slidenum">
              <a:rPr lang="en-GB" altLang="en-US" smtClean="0"/>
              <a:pPr>
                <a:defRPr/>
              </a:pPr>
              <a:t>26</a:t>
            </a:fld>
            <a:endParaRPr lang="en-GB" altLang="en-US"/>
          </a:p>
        </p:txBody>
      </p:sp>
    </p:spTree>
    <p:extLst>
      <p:ext uri="{BB962C8B-B14F-4D97-AF65-F5344CB8AC3E}">
        <p14:creationId xmlns:p14="http://schemas.microsoft.com/office/powerpoint/2010/main" val="1490174033"/>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PPT template</Template>
  <TotalTime>2</TotalTime>
  <Words>2152</Words>
  <Application>Microsoft Office PowerPoint</Application>
  <PresentationFormat>On-screen Show (4:3)</PresentationFormat>
  <Paragraphs>214</Paragraphs>
  <Slides>26</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26</vt:i4>
      </vt:variant>
    </vt:vector>
  </HeadingPairs>
  <TitlesOfParts>
    <vt:vector size="31" baseType="lpstr">
      <vt:lpstr>Myriad Pro</vt:lpstr>
      <vt:lpstr>Arial</vt:lpstr>
      <vt:lpstr>Segoe UI</vt:lpstr>
      <vt:lpstr>Verdana</vt:lpstr>
      <vt:lpstr>20140311PresentationUWTSDTemplate</vt:lpstr>
      <vt:lpstr>LCHS4001</vt:lpstr>
      <vt:lpstr>Portfolio of Tasks</vt:lpstr>
      <vt:lpstr>Portfolio of Tasks</vt:lpstr>
      <vt:lpstr>Task 1: Individual Video:  NOW COMPLETE</vt:lpstr>
      <vt:lpstr>Task 2: Reflective Activity</vt:lpstr>
      <vt:lpstr>Task 2: Reflective Activity</vt:lpstr>
      <vt:lpstr>Task 2: Exploration </vt:lpstr>
      <vt:lpstr>Task 2: Exploration </vt:lpstr>
      <vt:lpstr>Task 2: Exploration </vt:lpstr>
      <vt:lpstr>Task 2: Exploration </vt:lpstr>
      <vt:lpstr>Task 2: Exploration</vt:lpstr>
      <vt:lpstr>Please Note:</vt:lpstr>
      <vt:lpstr>Steps for Task 2</vt:lpstr>
      <vt:lpstr>Criteria Breakdown: Criteria 2 Cognitive and Intellectual Skills (10 marks)</vt:lpstr>
      <vt:lpstr>Review your work</vt:lpstr>
      <vt:lpstr>Checklist </vt:lpstr>
      <vt:lpstr>Brainstorm</vt:lpstr>
      <vt:lpstr>Portfolio of Tasks</vt:lpstr>
      <vt:lpstr>PowerPoint Presentation</vt:lpstr>
      <vt:lpstr>Task 3: Written Report</vt:lpstr>
      <vt:lpstr>Reminder of Task 3</vt:lpstr>
      <vt:lpstr>Keep searching!</vt:lpstr>
      <vt:lpstr>Continue making notes of / from your sources</vt:lpstr>
      <vt:lpstr>What do you need to do now?</vt:lpstr>
      <vt:lpstr>Do you need to tweak your search terms?</vt:lpstr>
      <vt:lpstr>PowerPoint Presentation</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lizeta demetriou</dc:creator>
  <cp:lastModifiedBy>Eleni Koutsogeorgou-Andreou</cp:lastModifiedBy>
  <cp:revision>830</cp:revision>
  <cp:lastPrinted>2018-07-09T15:27:01Z</cp:lastPrinted>
  <dcterms:created xsi:type="dcterms:W3CDTF">2002-10-07T19:43:58Z</dcterms:created>
  <dcterms:modified xsi:type="dcterms:W3CDTF">2026-10-26T09:06:45Z</dcterms:modified>
</cp:coreProperties>
</file>