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6" r:id="rId3"/>
    <p:sldId id="257" r:id="rId4"/>
    <p:sldId id="288" r:id="rId5"/>
    <p:sldId id="259" r:id="rId6"/>
    <p:sldId id="260" r:id="rId7"/>
    <p:sldId id="291" r:id="rId8"/>
    <p:sldId id="292" r:id="rId9"/>
    <p:sldId id="316" r:id="rId10"/>
    <p:sldId id="293" r:id="rId11"/>
    <p:sldId id="294" r:id="rId12"/>
    <p:sldId id="295" r:id="rId13"/>
    <p:sldId id="296" r:id="rId14"/>
    <p:sldId id="317" r:id="rId15"/>
    <p:sldId id="297" r:id="rId16"/>
    <p:sldId id="298" r:id="rId17"/>
    <p:sldId id="299" r:id="rId18"/>
    <p:sldId id="300" r:id="rId19"/>
    <p:sldId id="301" r:id="rId20"/>
    <p:sldId id="318" r:id="rId21"/>
    <p:sldId id="302" r:id="rId22"/>
    <p:sldId id="303" r:id="rId23"/>
    <p:sldId id="304" r:id="rId24"/>
    <p:sldId id="305" r:id="rId25"/>
    <p:sldId id="319" r:id="rId26"/>
    <p:sldId id="306" r:id="rId27"/>
    <p:sldId id="307" r:id="rId28"/>
    <p:sldId id="308" r:id="rId29"/>
    <p:sldId id="309" r:id="rId30"/>
    <p:sldId id="310" r:id="rId31"/>
    <p:sldId id="320" r:id="rId32"/>
    <p:sldId id="311" r:id="rId33"/>
    <p:sldId id="312" r:id="rId34"/>
    <p:sldId id="313" r:id="rId35"/>
    <p:sldId id="314" r:id="rId36"/>
    <p:sldId id="285" r:id="rId37"/>
    <p:sldId id="321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C611F0-A897-4096-8120-DD401BC92501}" v="68" dt="2026-04-24T08:56:46.2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8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nstantin Ovidiu Strinu (2321711)" userId="1487fcca-d381-41c2-9c33-77e769f3778e" providerId="ADAL" clId="{B98FB9B6-9532-4615-92E4-573803204555}"/>
    <pc:docChg chg="undo custSel addSld delSld modSld sldOrd">
      <pc:chgData name="Constantin Ovidiu Strinu (2321711)" userId="1487fcca-d381-41c2-9c33-77e769f3778e" providerId="ADAL" clId="{B98FB9B6-9532-4615-92E4-573803204555}" dt="2026-04-24T08:57:19.416" v="1290" actId="20577"/>
      <pc:docMkLst>
        <pc:docMk/>
      </pc:docMkLst>
      <pc:sldChg chg="modSp add del mod">
        <pc:chgData name="Constantin Ovidiu Strinu (2321711)" userId="1487fcca-d381-41c2-9c33-77e769f3778e" providerId="ADAL" clId="{B98FB9B6-9532-4615-92E4-573803204555}" dt="2026-04-24T08:50:50.146" v="1232" actId="20577"/>
        <pc:sldMkLst>
          <pc:docMk/>
          <pc:sldMk cId="0" sldId="256"/>
        </pc:sldMkLst>
        <pc:spChg chg="mod">
          <ac:chgData name="Constantin Ovidiu Strinu (2321711)" userId="1487fcca-d381-41c2-9c33-77e769f3778e" providerId="ADAL" clId="{B98FB9B6-9532-4615-92E4-573803204555}" dt="2026-04-24T08:50:50.146" v="1232" actId="20577"/>
          <ac:spMkLst>
            <pc:docMk/>
            <pc:sldMk cId="0" sldId="256"/>
            <ac:spMk id="6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48:18.854" v="1171" actId="1076"/>
          <ac:spMkLst>
            <pc:docMk/>
            <pc:sldMk cId="0" sldId="256"/>
            <ac:spMk id="7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02:46.901" v="927" actId="20577"/>
          <ac:spMkLst>
            <pc:docMk/>
            <pc:sldMk cId="0" sldId="256"/>
            <ac:spMk id="10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02:50.275" v="929" actId="20577"/>
          <ac:spMkLst>
            <pc:docMk/>
            <pc:sldMk cId="0" sldId="256"/>
            <ac:spMk id="13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02:53.256" v="931" actId="20577"/>
          <ac:spMkLst>
            <pc:docMk/>
            <pc:sldMk cId="0" sldId="256"/>
            <ac:spMk id="16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02:56.992" v="933" actId="20577"/>
          <ac:spMkLst>
            <pc:docMk/>
            <pc:sldMk cId="0" sldId="256"/>
            <ac:spMk id="19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03:00.936" v="935" actId="20577"/>
          <ac:spMkLst>
            <pc:docMk/>
            <pc:sldMk cId="0" sldId="256"/>
            <ac:spMk id="22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03:04.813" v="937" actId="20577"/>
          <ac:spMkLst>
            <pc:docMk/>
            <pc:sldMk cId="0" sldId="256"/>
            <ac:spMk id="25" creationId="{00000000-0000-0000-0000-000000000000}"/>
          </ac:spMkLst>
        </pc:spChg>
      </pc:sldChg>
      <pc:sldChg chg="add del">
        <pc:chgData name="Constantin Ovidiu Strinu (2321711)" userId="1487fcca-d381-41c2-9c33-77e769f3778e" providerId="ADAL" clId="{B98FB9B6-9532-4615-92E4-573803204555}" dt="2026-04-22T20:22:51.349" v="2"/>
        <pc:sldMkLst>
          <pc:docMk/>
          <pc:sldMk cId="0" sldId="257"/>
        </pc:sldMkLst>
      </pc:sldChg>
      <pc:sldChg chg="add del">
        <pc:chgData name="Constantin Ovidiu Strinu (2321711)" userId="1487fcca-d381-41c2-9c33-77e769f3778e" providerId="ADAL" clId="{B98FB9B6-9532-4615-92E4-573803204555}" dt="2026-04-23T16:49:34.063" v="529" actId="47"/>
        <pc:sldMkLst>
          <pc:docMk/>
          <pc:sldMk cId="0" sldId="258"/>
        </pc:sldMkLst>
      </pc:sldChg>
      <pc:sldChg chg="modSp add del mod ord">
        <pc:chgData name="Constantin Ovidiu Strinu (2321711)" userId="1487fcca-d381-41c2-9c33-77e769f3778e" providerId="ADAL" clId="{B98FB9B6-9532-4615-92E4-573803204555}" dt="2026-04-23T17:09:09.646" v="631" actId="255"/>
        <pc:sldMkLst>
          <pc:docMk/>
          <pc:sldMk cId="0" sldId="259"/>
        </pc:sldMkLst>
        <pc:spChg chg="mod">
          <ac:chgData name="Constantin Ovidiu Strinu (2321711)" userId="1487fcca-d381-41c2-9c33-77e769f3778e" providerId="ADAL" clId="{B98FB9B6-9532-4615-92E4-573803204555}" dt="2026-04-23T17:09:09.646" v="631" actId="255"/>
          <ac:spMkLst>
            <pc:docMk/>
            <pc:sldMk cId="0" sldId="259"/>
            <ac:spMk id="5" creationId="{00000000-0000-0000-0000-000000000000}"/>
          </ac:spMkLst>
        </pc:spChg>
      </pc:sldChg>
      <pc:sldChg chg="modSp add mod">
        <pc:chgData name="Constantin Ovidiu Strinu (2321711)" userId="1487fcca-d381-41c2-9c33-77e769f3778e" providerId="ADAL" clId="{B98FB9B6-9532-4615-92E4-573803204555}" dt="2026-04-24T08:57:19.416" v="1290" actId="20577"/>
        <pc:sldMkLst>
          <pc:docMk/>
          <pc:sldMk cId="0" sldId="260"/>
        </pc:sldMkLst>
        <pc:spChg chg="mod">
          <ac:chgData name="Constantin Ovidiu Strinu (2321711)" userId="1487fcca-d381-41c2-9c33-77e769f3778e" providerId="ADAL" clId="{B98FB9B6-9532-4615-92E4-573803204555}" dt="2026-04-24T08:57:19.416" v="1290" actId="20577"/>
          <ac:spMkLst>
            <pc:docMk/>
            <pc:sldMk cId="0" sldId="260"/>
            <ac:spMk id="5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57:12.301" v="1286" actId="20577"/>
          <ac:spMkLst>
            <pc:docMk/>
            <pc:sldMk cId="0" sldId="260"/>
            <ac:spMk id="6" creationId="{00000000-0000-0000-0000-000000000000}"/>
          </ac:spMkLst>
        </pc:spChg>
      </pc:sldChg>
      <pc:sldChg chg="modSp add">
        <pc:chgData name="Constantin Ovidiu Strinu (2321711)" userId="1487fcca-d381-41c2-9c33-77e769f3778e" providerId="ADAL" clId="{B98FB9B6-9532-4615-92E4-573803204555}" dt="2026-04-22T20:50:40.746" v="106"/>
        <pc:sldMkLst>
          <pc:docMk/>
          <pc:sldMk cId="0" sldId="285"/>
        </pc:sldMkLst>
        <pc:spChg chg="mod">
          <ac:chgData name="Constantin Ovidiu Strinu (2321711)" userId="1487fcca-d381-41c2-9c33-77e769f3778e" providerId="ADAL" clId="{B98FB9B6-9532-4615-92E4-573803204555}" dt="2026-04-22T20:50:40.746" v="106"/>
          <ac:spMkLst>
            <pc:docMk/>
            <pc:sldMk cId="0" sldId="285"/>
            <ac:spMk id="4" creationId="{00000000-0000-0000-0000-000000000000}"/>
          </ac:spMkLst>
        </pc:spChg>
      </pc:sldChg>
      <pc:sldChg chg="add del">
        <pc:chgData name="Constantin Ovidiu Strinu (2321711)" userId="1487fcca-d381-41c2-9c33-77e769f3778e" providerId="ADAL" clId="{B98FB9B6-9532-4615-92E4-573803204555}" dt="2026-04-23T16:49:45.843" v="530" actId="47"/>
        <pc:sldMkLst>
          <pc:docMk/>
          <pc:sldMk cId="0" sldId="286"/>
        </pc:sldMkLst>
      </pc:sldChg>
      <pc:sldChg chg="add del">
        <pc:chgData name="Constantin Ovidiu Strinu (2321711)" userId="1487fcca-d381-41c2-9c33-77e769f3778e" providerId="ADAL" clId="{B98FB9B6-9532-4615-92E4-573803204555}" dt="2026-04-23T17:05:20.014" v="610" actId="47"/>
        <pc:sldMkLst>
          <pc:docMk/>
          <pc:sldMk cId="0" sldId="287"/>
        </pc:sldMkLst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0" sldId="288"/>
        </pc:sldMkLst>
      </pc:sldChg>
      <pc:sldChg chg="addSp delSp modSp add del mod">
        <pc:chgData name="Constantin Ovidiu Strinu (2321711)" userId="1487fcca-d381-41c2-9c33-77e769f3778e" providerId="ADAL" clId="{B98FB9B6-9532-4615-92E4-573803204555}" dt="2026-04-23T17:06:00.418" v="613" actId="47"/>
        <pc:sldMkLst>
          <pc:docMk/>
          <pc:sldMk cId="0" sldId="289"/>
        </pc:sldMkLst>
      </pc:sldChg>
      <pc:sldChg chg="addSp delSp modSp add del mod">
        <pc:chgData name="Constantin Ovidiu Strinu (2321711)" userId="1487fcca-d381-41c2-9c33-77e769f3778e" providerId="ADAL" clId="{B98FB9B6-9532-4615-92E4-573803204555}" dt="2026-04-24T08:54:07.225" v="1252" actId="47"/>
        <pc:sldMkLst>
          <pc:docMk/>
          <pc:sldMk cId="0" sldId="290"/>
        </pc:sldMkLst>
        <pc:spChg chg="add mod">
          <ac:chgData name="Constantin Ovidiu Strinu (2321711)" userId="1487fcca-d381-41c2-9c33-77e769f3778e" providerId="ADAL" clId="{B98FB9B6-9532-4615-92E4-573803204555}" dt="2026-04-24T08:52:42.645" v="1251" actId="20577"/>
          <ac:spMkLst>
            <pc:docMk/>
            <pc:sldMk cId="0" sldId="290"/>
            <ac:spMk id="8" creationId="{46D1B012-9DA1-3AEF-A359-D533642DEC74}"/>
          </ac:spMkLst>
        </pc:spChg>
        <pc:spChg chg="add mod">
          <ac:chgData name="Constantin Ovidiu Strinu (2321711)" userId="1487fcca-d381-41c2-9c33-77e769f3778e" providerId="ADAL" clId="{B98FB9B6-9532-4615-92E4-573803204555}" dt="2026-04-24T08:03:43.615" v="955" actId="20577"/>
          <ac:spMkLst>
            <pc:docMk/>
            <pc:sldMk cId="0" sldId="290"/>
            <ac:spMk id="9" creationId="{63AE21E5-3308-4FE3-D35F-D2C5B89E4D3C}"/>
          </ac:spMkLst>
        </pc:spChg>
      </pc:sldChg>
      <pc:sldChg chg="addSp delSp modSp add mod">
        <pc:chgData name="Constantin Ovidiu Strinu (2321711)" userId="1487fcca-d381-41c2-9c33-77e769f3778e" providerId="ADAL" clId="{B98FB9B6-9532-4615-92E4-573803204555}" dt="2026-04-24T08:54:21.709" v="1267" actId="20577"/>
        <pc:sldMkLst>
          <pc:docMk/>
          <pc:sldMk cId="0" sldId="291"/>
        </pc:sldMkLst>
        <pc:spChg chg="mod">
          <ac:chgData name="Constantin Ovidiu Strinu (2321711)" userId="1487fcca-d381-41c2-9c33-77e769f3778e" providerId="ADAL" clId="{B98FB9B6-9532-4615-92E4-573803204555}" dt="2026-04-24T08:03:58.524" v="957" actId="20577"/>
          <ac:spMkLst>
            <pc:docMk/>
            <pc:sldMk cId="0" sldId="291"/>
            <ac:spMk id="3" creationId="{00000000-0000-0000-0000-000000000000}"/>
          </ac:spMkLst>
        </pc:spChg>
        <pc:spChg chg="add mod">
          <ac:chgData name="Constantin Ovidiu Strinu (2321711)" userId="1487fcca-d381-41c2-9c33-77e769f3778e" providerId="ADAL" clId="{B98FB9B6-9532-4615-92E4-573803204555}" dt="2026-04-24T08:54:21.709" v="1267" actId="20577"/>
          <ac:spMkLst>
            <pc:docMk/>
            <pc:sldMk cId="0" sldId="291"/>
            <ac:spMk id="7" creationId="{4D3AD665-38BA-EAD7-ECB8-1EC554745367}"/>
          </ac:spMkLst>
        </pc:spChg>
        <pc:spChg chg="add mod">
          <ac:chgData name="Constantin Ovidiu Strinu (2321711)" userId="1487fcca-d381-41c2-9c33-77e769f3778e" providerId="ADAL" clId="{B98FB9B6-9532-4615-92E4-573803204555}" dt="2026-04-24T08:04:37.224" v="975" actId="20577"/>
          <ac:spMkLst>
            <pc:docMk/>
            <pc:sldMk cId="0" sldId="291"/>
            <ac:spMk id="9" creationId="{B7C5AE0A-F250-6405-3D8C-163DBA33356C}"/>
          </ac:spMkLst>
        </pc:spChg>
      </pc:sldChg>
      <pc:sldChg chg="modSp add mod">
        <pc:chgData name="Constantin Ovidiu Strinu (2321711)" userId="1487fcca-d381-41c2-9c33-77e769f3778e" providerId="ADAL" clId="{B98FB9B6-9532-4615-92E4-573803204555}" dt="2026-04-24T08:06:18.648" v="997" actId="20577"/>
        <pc:sldMkLst>
          <pc:docMk/>
          <pc:sldMk cId="0" sldId="292"/>
        </pc:sldMkLst>
        <pc:spChg chg="mod">
          <ac:chgData name="Constantin Ovidiu Strinu (2321711)" userId="1487fcca-d381-41c2-9c33-77e769f3778e" providerId="ADAL" clId="{B98FB9B6-9532-4615-92E4-573803204555}" dt="2026-04-24T08:05:14.642" v="989" actId="20577"/>
          <ac:spMkLst>
            <pc:docMk/>
            <pc:sldMk cId="0" sldId="292"/>
            <ac:spMk id="8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05:59.448" v="995" actId="20577"/>
          <ac:spMkLst>
            <pc:docMk/>
            <pc:sldMk cId="0" sldId="292"/>
            <ac:spMk id="10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06:18.648" v="997" actId="20577"/>
          <ac:spMkLst>
            <pc:docMk/>
            <pc:sldMk cId="0" sldId="292"/>
            <ac:spMk id="20" creationId="{00000000-0000-0000-0000-000000000000}"/>
          </ac:spMkLst>
        </pc:spChg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0" sldId="293"/>
        </pc:sldMkLst>
      </pc:sldChg>
      <pc:sldChg chg="addSp delSp modSp add mod">
        <pc:chgData name="Constantin Ovidiu Strinu (2321711)" userId="1487fcca-d381-41c2-9c33-77e769f3778e" providerId="ADAL" clId="{B98FB9B6-9532-4615-92E4-573803204555}" dt="2026-04-23T17:14:17.579" v="651" actId="255"/>
        <pc:sldMkLst>
          <pc:docMk/>
          <pc:sldMk cId="0" sldId="294"/>
        </pc:sldMkLst>
        <pc:spChg chg="add mod">
          <ac:chgData name="Constantin Ovidiu Strinu (2321711)" userId="1487fcca-d381-41c2-9c33-77e769f3778e" providerId="ADAL" clId="{B98FB9B6-9532-4615-92E4-573803204555}" dt="2026-04-23T17:14:17.579" v="651" actId="255"/>
          <ac:spMkLst>
            <pc:docMk/>
            <pc:sldMk cId="0" sldId="294"/>
            <ac:spMk id="6" creationId="{568CF0EE-1A14-7AE2-0A56-86BC4906DFB9}"/>
          </ac:spMkLst>
        </pc:spChg>
      </pc:sldChg>
      <pc:sldChg chg="addSp delSp modSp add mod">
        <pc:chgData name="Constantin Ovidiu Strinu (2321711)" userId="1487fcca-d381-41c2-9c33-77e769f3778e" providerId="ADAL" clId="{B98FB9B6-9532-4615-92E4-573803204555}" dt="2026-04-24T08:07:44.770" v="1037" actId="20577"/>
        <pc:sldMkLst>
          <pc:docMk/>
          <pc:sldMk cId="0" sldId="295"/>
        </pc:sldMkLst>
        <pc:spChg chg="add mod">
          <ac:chgData name="Constantin Ovidiu Strinu (2321711)" userId="1487fcca-d381-41c2-9c33-77e769f3778e" providerId="ADAL" clId="{B98FB9B6-9532-4615-92E4-573803204555}" dt="2026-04-24T08:07:21.838" v="1027" actId="20577"/>
          <ac:spMkLst>
            <pc:docMk/>
            <pc:sldMk cId="0" sldId="295"/>
            <ac:spMk id="7" creationId="{B29F1167-D9B3-973A-BDDA-354A81645976}"/>
          </ac:spMkLst>
        </pc:spChg>
        <pc:spChg chg="add mod">
          <ac:chgData name="Constantin Ovidiu Strinu (2321711)" userId="1487fcca-d381-41c2-9c33-77e769f3778e" providerId="ADAL" clId="{B98FB9B6-9532-4615-92E4-573803204555}" dt="2026-04-24T08:07:44.770" v="1037" actId="20577"/>
          <ac:spMkLst>
            <pc:docMk/>
            <pc:sldMk cId="0" sldId="295"/>
            <ac:spMk id="8" creationId="{722E8254-2CA3-5F50-879A-02D136229F33}"/>
          </ac:spMkLst>
        </pc:spChg>
      </pc:sldChg>
      <pc:sldChg chg="addSp delSp modSp add mod">
        <pc:chgData name="Constantin Ovidiu Strinu (2321711)" userId="1487fcca-d381-41c2-9c33-77e769f3778e" providerId="ADAL" clId="{B98FB9B6-9532-4615-92E4-573803204555}" dt="2026-04-24T08:08:05.783" v="1045" actId="20577"/>
        <pc:sldMkLst>
          <pc:docMk/>
          <pc:sldMk cId="0" sldId="296"/>
        </pc:sldMkLst>
        <pc:spChg chg="add mod">
          <ac:chgData name="Constantin Ovidiu Strinu (2321711)" userId="1487fcca-d381-41c2-9c33-77e769f3778e" providerId="ADAL" clId="{B98FB9B6-9532-4615-92E4-573803204555}" dt="2026-04-24T08:08:05.783" v="1045" actId="20577"/>
          <ac:spMkLst>
            <pc:docMk/>
            <pc:sldMk cId="0" sldId="296"/>
            <ac:spMk id="7" creationId="{8A5AE3FA-AAF5-C167-C414-62E254CE2009}"/>
          </ac:spMkLst>
        </pc:spChg>
        <pc:spChg chg="add mod">
          <ac:chgData name="Constantin Ovidiu Strinu (2321711)" userId="1487fcca-d381-41c2-9c33-77e769f3778e" providerId="ADAL" clId="{B98FB9B6-9532-4615-92E4-573803204555}" dt="2026-04-23T17:45:37.461" v="692" actId="255"/>
          <ac:spMkLst>
            <pc:docMk/>
            <pc:sldMk cId="0" sldId="296"/>
            <ac:spMk id="8" creationId="{B3BDEF5B-BF96-123F-15C6-80565E1E6589}"/>
          </ac:spMkLst>
        </pc:spChg>
      </pc:sldChg>
      <pc:sldChg chg="modSp add mod">
        <pc:chgData name="Constantin Ovidiu Strinu (2321711)" userId="1487fcca-d381-41c2-9c33-77e769f3778e" providerId="ADAL" clId="{B98FB9B6-9532-4615-92E4-573803204555}" dt="2026-04-22T20:44:31.816" v="48" actId="20577"/>
        <pc:sldMkLst>
          <pc:docMk/>
          <pc:sldMk cId="0" sldId="297"/>
        </pc:sldMkLst>
        <pc:spChg chg="mod">
          <ac:chgData name="Constantin Ovidiu Strinu (2321711)" userId="1487fcca-d381-41c2-9c33-77e769f3778e" providerId="ADAL" clId="{B98FB9B6-9532-4615-92E4-573803204555}" dt="2026-04-22T20:44:31.816" v="48" actId="20577"/>
          <ac:spMkLst>
            <pc:docMk/>
            <pc:sldMk cId="0" sldId="297"/>
            <ac:spMk id="5" creationId="{00000000-0000-0000-0000-000000000000}"/>
          </ac:spMkLst>
        </pc:spChg>
      </pc:sldChg>
      <pc:sldChg chg="addSp delSp modSp add mod">
        <pc:chgData name="Constantin Ovidiu Strinu (2321711)" userId="1487fcca-d381-41c2-9c33-77e769f3778e" providerId="ADAL" clId="{B98FB9B6-9532-4615-92E4-573803204555}" dt="2026-04-24T08:08:27.778" v="1049" actId="20577"/>
        <pc:sldMkLst>
          <pc:docMk/>
          <pc:sldMk cId="0" sldId="298"/>
        </pc:sldMkLst>
        <pc:spChg chg="add mod">
          <ac:chgData name="Constantin Ovidiu Strinu (2321711)" userId="1487fcca-d381-41c2-9c33-77e769f3778e" providerId="ADAL" clId="{B98FB9B6-9532-4615-92E4-573803204555}" dt="2026-04-24T08:08:27.778" v="1049" actId="20577"/>
          <ac:spMkLst>
            <pc:docMk/>
            <pc:sldMk cId="0" sldId="298"/>
            <ac:spMk id="6" creationId="{33D18D8D-6DCB-A388-1800-0AB3E1E1D6D4}"/>
          </ac:spMkLst>
        </pc:spChg>
      </pc:sldChg>
      <pc:sldChg chg="addSp delSp modSp add mod">
        <pc:chgData name="Constantin Ovidiu Strinu (2321711)" userId="1487fcca-d381-41c2-9c33-77e769f3778e" providerId="ADAL" clId="{B98FB9B6-9532-4615-92E4-573803204555}" dt="2026-04-24T08:08:44.226" v="1053" actId="20577"/>
        <pc:sldMkLst>
          <pc:docMk/>
          <pc:sldMk cId="0" sldId="299"/>
        </pc:sldMkLst>
        <pc:spChg chg="add mod">
          <ac:chgData name="Constantin Ovidiu Strinu (2321711)" userId="1487fcca-d381-41c2-9c33-77e769f3778e" providerId="ADAL" clId="{B98FB9B6-9532-4615-92E4-573803204555}" dt="2026-04-24T08:08:44.226" v="1053" actId="20577"/>
          <ac:spMkLst>
            <pc:docMk/>
            <pc:sldMk cId="0" sldId="299"/>
            <ac:spMk id="7" creationId="{18D16805-10E1-3D1C-0938-42C997173BEB}"/>
          </ac:spMkLst>
        </pc:spChg>
        <pc:spChg chg="add mod">
          <ac:chgData name="Constantin Ovidiu Strinu (2321711)" userId="1487fcca-d381-41c2-9c33-77e769f3778e" providerId="ADAL" clId="{B98FB9B6-9532-4615-92E4-573803204555}" dt="2026-04-23T17:50:20.034" v="729"/>
          <ac:spMkLst>
            <pc:docMk/>
            <pc:sldMk cId="0" sldId="299"/>
            <ac:spMk id="8" creationId="{21F0106F-DC86-3DE8-2094-1D1F9DE307F8}"/>
          </ac:spMkLst>
        </pc:spChg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4015147772" sldId="300"/>
        </pc:sldMkLst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2252628394" sldId="301"/>
        </pc:sldMkLst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0" sldId="302"/>
        </pc:sldMkLst>
      </pc:sldChg>
      <pc:sldChg chg="addSp delSp modSp add mod">
        <pc:chgData name="Constantin Ovidiu Strinu (2321711)" userId="1487fcca-d381-41c2-9c33-77e769f3778e" providerId="ADAL" clId="{B98FB9B6-9532-4615-92E4-573803204555}" dt="2026-04-23T17:54:01.993" v="758" actId="12"/>
        <pc:sldMkLst>
          <pc:docMk/>
          <pc:sldMk cId="0" sldId="303"/>
        </pc:sldMkLst>
        <pc:spChg chg="add mod">
          <ac:chgData name="Constantin Ovidiu Strinu (2321711)" userId="1487fcca-d381-41c2-9c33-77e769f3778e" providerId="ADAL" clId="{B98FB9B6-9532-4615-92E4-573803204555}" dt="2026-04-23T17:52:52.807" v="745" actId="12"/>
          <ac:spMkLst>
            <pc:docMk/>
            <pc:sldMk cId="0" sldId="303"/>
            <ac:spMk id="7" creationId="{80EE8826-5EB9-85C7-E285-871793CB7F10}"/>
          </ac:spMkLst>
        </pc:spChg>
        <pc:spChg chg="add mod">
          <ac:chgData name="Constantin Ovidiu Strinu (2321711)" userId="1487fcca-d381-41c2-9c33-77e769f3778e" providerId="ADAL" clId="{B98FB9B6-9532-4615-92E4-573803204555}" dt="2026-04-23T17:54:01.993" v="758" actId="12"/>
          <ac:spMkLst>
            <pc:docMk/>
            <pc:sldMk cId="0" sldId="303"/>
            <ac:spMk id="8" creationId="{6D78C9E2-5C8F-8493-991B-6782651F6C57}"/>
          </ac:spMkLst>
        </pc:spChg>
      </pc:sldChg>
      <pc:sldChg chg="modSp add mod">
        <pc:chgData name="Constantin Ovidiu Strinu (2321711)" userId="1487fcca-d381-41c2-9c33-77e769f3778e" providerId="ADAL" clId="{B98FB9B6-9532-4615-92E4-573803204555}" dt="2026-04-24T08:55:00.242" v="1269" actId="20577"/>
        <pc:sldMkLst>
          <pc:docMk/>
          <pc:sldMk cId="0" sldId="304"/>
        </pc:sldMkLst>
        <pc:spChg chg="mod">
          <ac:chgData name="Constantin Ovidiu Strinu (2321711)" userId="1487fcca-d381-41c2-9c33-77e769f3778e" providerId="ADAL" clId="{B98FB9B6-9532-4615-92E4-573803204555}" dt="2026-04-24T08:55:00.242" v="1269" actId="20577"/>
          <ac:spMkLst>
            <pc:docMk/>
            <pc:sldMk cId="0" sldId="304"/>
            <ac:spMk id="5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3T18:07:28.497" v="780" actId="12"/>
          <ac:spMkLst>
            <pc:docMk/>
            <pc:sldMk cId="0" sldId="304"/>
            <ac:spMk id="6" creationId="{00000000-0000-0000-0000-000000000000}"/>
          </ac:spMkLst>
        </pc:spChg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1514810868" sldId="305"/>
        </pc:sldMkLst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0" sldId="306"/>
        </pc:sldMkLst>
      </pc:sldChg>
      <pc:sldChg chg="addSp delSp modSp add mod">
        <pc:chgData name="Constantin Ovidiu Strinu (2321711)" userId="1487fcca-d381-41c2-9c33-77e769f3778e" providerId="ADAL" clId="{B98FB9B6-9532-4615-92E4-573803204555}" dt="2026-04-24T08:09:34.986" v="1067" actId="20577"/>
        <pc:sldMkLst>
          <pc:docMk/>
          <pc:sldMk cId="0" sldId="307"/>
        </pc:sldMkLst>
        <pc:spChg chg="add mod">
          <ac:chgData name="Constantin Ovidiu Strinu (2321711)" userId="1487fcca-d381-41c2-9c33-77e769f3778e" providerId="ADAL" clId="{B98FB9B6-9532-4615-92E4-573803204555}" dt="2026-04-24T08:09:34.986" v="1067" actId="20577"/>
          <ac:spMkLst>
            <pc:docMk/>
            <pc:sldMk cId="0" sldId="307"/>
            <ac:spMk id="6" creationId="{DC3D7E4F-4198-DA4C-649A-9475AA7C1DBA}"/>
          </ac:spMkLst>
        </pc:spChg>
      </pc:sldChg>
      <pc:sldChg chg="addSp delSp modSp add mod">
        <pc:chgData name="Constantin Ovidiu Strinu (2321711)" userId="1487fcca-d381-41c2-9c33-77e769f3778e" providerId="ADAL" clId="{B98FB9B6-9532-4615-92E4-573803204555}" dt="2026-04-24T08:10:11.700" v="1089" actId="20577"/>
        <pc:sldMkLst>
          <pc:docMk/>
          <pc:sldMk cId="0" sldId="308"/>
        </pc:sldMkLst>
        <pc:spChg chg="add mod">
          <ac:chgData name="Constantin Ovidiu Strinu (2321711)" userId="1487fcca-d381-41c2-9c33-77e769f3778e" providerId="ADAL" clId="{B98FB9B6-9532-4615-92E4-573803204555}" dt="2026-04-24T08:10:11.700" v="1089" actId="20577"/>
          <ac:spMkLst>
            <pc:docMk/>
            <pc:sldMk cId="0" sldId="308"/>
            <ac:spMk id="7" creationId="{FD51B4F8-458D-B4D2-ABC3-902FE5A0EBB5}"/>
          </ac:spMkLst>
        </pc:spChg>
        <pc:spChg chg="add mod">
          <ac:chgData name="Constantin Ovidiu Strinu (2321711)" userId="1487fcca-d381-41c2-9c33-77e769f3778e" providerId="ADAL" clId="{B98FB9B6-9532-4615-92E4-573803204555}" dt="2026-04-23T18:18:15.811" v="884" actId="20577"/>
          <ac:spMkLst>
            <pc:docMk/>
            <pc:sldMk cId="0" sldId="308"/>
            <ac:spMk id="8" creationId="{D6924B4F-87A6-DB24-2817-B3CCF8476F57}"/>
          </ac:spMkLst>
        </pc:spChg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1286208570" sldId="309"/>
        </pc:sldMkLst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3502709315" sldId="310"/>
        </pc:sldMkLst>
      </pc:sldChg>
      <pc:sldChg chg="add">
        <pc:chgData name="Constantin Ovidiu Strinu (2321711)" userId="1487fcca-d381-41c2-9c33-77e769f3778e" providerId="ADAL" clId="{B98FB9B6-9532-4615-92E4-573803204555}" dt="2026-04-22T20:38:31.346" v="3"/>
        <pc:sldMkLst>
          <pc:docMk/>
          <pc:sldMk cId="0" sldId="311"/>
        </pc:sldMkLst>
      </pc:sldChg>
      <pc:sldChg chg="addSp delSp modSp add mod">
        <pc:chgData name="Constantin Ovidiu Strinu (2321711)" userId="1487fcca-d381-41c2-9c33-77e769f3778e" providerId="ADAL" clId="{B98FB9B6-9532-4615-92E4-573803204555}" dt="2026-04-24T08:10:22.342" v="1091" actId="20577"/>
        <pc:sldMkLst>
          <pc:docMk/>
          <pc:sldMk cId="0" sldId="312"/>
        </pc:sldMkLst>
        <pc:spChg chg="add mod">
          <ac:chgData name="Constantin Ovidiu Strinu (2321711)" userId="1487fcca-d381-41c2-9c33-77e769f3778e" providerId="ADAL" clId="{B98FB9B6-9532-4615-92E4-573803204555}" dt="2026-04-24T08:10:22.342" v="1091" actId="20577"/>
          <ac:spMkLst>
            <pc:docMk/>
            <pc:sldMk cId="0" sldId="312"/>
            <ac:spMk id="6" creationId="{B588E1E6-7911-46E3-3047-B5FAEE2CCB6C}"/>
          </ac:spMkLst>
        </pc:spChg>
      </pc:sldChg>
      <pc:sldChg chg="addSp delSp modSp add mod">
        <pc:chgData name="Constantin Ovidiu Strinu (2321711)" userId="1487fcca-d381-41c2-9c33-77e769f3778e" providerId="ADAL" clId="{B98FB9B6-9532-4615-92E4-573803204555}" dt="2026-04-24T08:10:31.426" v="1095" actId="20577"/>
        <pc:sldMkLst>
          <pc:docMk/>
          <pc:sldMk cId="0" sldId="313"/>
        </pc:sldMkLst>
        <pc:spChg chg="add mod">
          <ac:chgData name="Constantin Ovidiu Strinu (2321711)" userId="1487fcca-d381-41c2-9c33-77e769f3778e" providerId="ADAL" clId="{B98FB9B6-9532-4615-92E4-573803204555}" dt="2026-04-24T08:10:31.426" v="1095" actId="20577"/>
          <ac:spMkLst>
            <pc:docMk/>
            <pc:sldMk cId="0" sldId="313"/>
            <ac:spMk id="7" creationId="{081A044E-1FA1-FECE-C7DC-FAB921331AEF}"/>
          </ac:spMkLst>
        </pc:spChg>
      </pc:sldChg>
      <pc:sldChg chg="addSp delSp modSp add mod">
        <pc:chgData name="Constantin Ovidiu Strinu (2321711)" userId="1487fcca-d381-41c2-9c33-77e769f3778e" providerId="ADAL" clId="{B98FB9B6-9532-4615-92E4-573803204555}" dt="2026-04-24T08:11:25.641" v="1121" actId="20577"/>
        <pc:sldMkLst>
          <pc:docMk/>
          <pc:sldMk cId="0" sldId="314"/>
        </pc:sldMkLst>
        <pc:spChg chg="add mod">
          <ac:chgData name="Constantin Ovidiu Strinu (2321711)" userId="1487fcca-d381-41c2-9c33-77e769f3778e" providerId="ADAL" clId="{B98FB9B6-9532-4615-92E4-573803204555}" dt="2026-04-24T08:11:25.641" v="1121" actId="20577"/>
          <ac:spMkLst>
            <pc:docMk/>
            <pc:sldMk cId="0" sldId="314"/>
            <ac:spMk id="6" creationId="{E656CDCB-F30D-3D79-6E17-958D8C2C2FE4}"/>
          </ac:spMkLst>
        </pc:spChg>
      </pc:sldChg>
      <pc:sldChg chg="modSp add">
        <pc:chgData name="Constantin Ovidiu Strinu (2321711)" userId="1487fcca-d381-41c2-9c33-77e769f3778e" providerId="ADAL" clId="{B98FB9B6-9532-4615-92E4-573803204555}" dt="2026-04-22T20:42:16.700" v="24"/>
        <pc:sldMkLst>
          <pc:docMk/>
          <pc:sldMk cId="0" sldId="316"/>
        </pc:sldMkLst>
        <pc:spChg chg="mod">
          <ac:chgData name="Constantin Ovidiu Strinu (2321711)" userId="1487fcca-d381-41c2-9c33-77e769f3778e" providerId="ADAL" clId="{B98FB9B6-9532-4615-92E4-573803204555}" dt="2026-04-22T20:42:16.700" v="24"/>
          <ac:spMkLst>
            <pc:docMk/>
            <pc:sldMk cId="0" sldId="316"/>
            <ac:spMk id="4" creationId="{00000000-0000-0000-0000-000000000000}"/>
          </ac:spMkLst>
        </pc:spChg>
      </pc:sldChg>
      <pc:sldChg chg="add">
        <pc:chgData name="Constantin Ovidiu Strinu (2321711)" userId="1487fcca-d381-41c2-9c33-77e769f3778e" providerId="ADAL" clId="{B98FB9B6-9532-4615-92E4-573803204555}" dt="2026-04-22T20:44:11.847" v="36"/>
        <pc:sldMkLst>
          <pc:docMk/>
          <pc:sldMk cId="0" sldId="317"/>
        </pc:sldMkLst>
      </pc:sldChg>
      <pc:sldChg chg="modSp add">
        <pc:chgData name="Constantin Ovidiu Strinu (2321711)" userId="1487fcca-d381-41c2-9c33-77e769f3778e" providerId="ADAL" clId="{B98FB9B6-9532-4615-92E4-573803204555}" dt="2026-04-22T20:45:53.449" v="56"/>
        <pc:sldMkLst>
          <pc:docMk/>
          <pc:sldMk cId="0" sldId="318"/>
        </pc:sldMkLst>
        <pc:spChg chg="mod">
          <ac:chgData name="Constantin Ovidiu Strinu (2321711)" userId="1487fcca-d381-41c2-9c33-77e769f3778e" providerId="ADAL" clId="{B98FB9B6-9532-4615-92E4-573803204555}" dt="2026-04-22T20:45:53.449" v="56"/>
          <ac:spMkLst>
            <pc:docMk/>
            <pc:sldMk cId="0" sldId="318"/>
            <ac:spMk id="4" creationId="{00000000-0000-0000-0000-000000000000}"/>
          </ac:spMkLst>
        </pc:spChg>
      </pc:sldChg>
      <pc:sldChg chg="modSp add mod">
        <pc:chgData name="Constantin Ovidiu Strinu (2321711)" userId="1487fcca-d381-41c2-9c33-77e769f3778e" providerId="ADAL" clId="{B98FB9B6-9532-4615-92E4-573803204555}" dt="2026-04-23T16:54:11.908" v="551" actId="20577"/>
        <pc:sldMkLst>
          <pc:docMk/>
          <pc:sldMk cId="0" sldId="319"/>
        </pc:sldMkLst>
        <pc:spChg chg="mod">
          <ac:chgData name="Constantin Ovidiu Strinu (2321711)" userId="1487fcca-d381-41c2-9c33-77e769f3778e" providerId="ADAL" clId="{B98FB9B6-9532-4615-92E4-573803204555}" dt="2026-04-23T16:54:11.908" v="551" actId="20577"/>
          <ac:spMkLst>
            <pc:docMk/>
            <pc:sldMk cId="0" sldId="319"/>
            <ac:spMk id="5" creationId="{00000000-0000-0000-0000-000000000000}"/>
          </ac:spMkLst>
        </pc:spChg>
      </pc:sldChg>
      <pc:sldChg chg="modSp add">
        <pc:chgData name="Constantin Ovidiu Strinu (2321711)" userId="1487fcca-d381-41c2-9c33-77e769f3778e" providerId="ADAL" clId="{B98FB9B6-9532-4615-92E4-573803204555}" dt="2026-04-22T20:48:23.566" v="69"/>
        <pc:sldMkLst>
          <pc:docMk/>
          <pc:sldMk cId="0" sldId="320"/>
        </pc:sldMkLst>
        <pc:spChg chg="mod">
          <ac:chgData name="Constantin Ovidiu Strinu (2321711)" userId="1487fcca-d381-41c2-9c33-77e769f3778e" providerId="ADAL" clId="{B98FB9B6-9532-4615-92E4-573803204555}" dt="2026-04-22T20:48:23.566" v="69"/>
          <ac:spMkLst>
            <pc:docMk/>
            <pc:sldMk cId="0" sldId="320"/>
            <ac:spMk id="4" creationId="{00000000-0000-0000-0000-000000000000}"/>
          </ac:spMkLst>
        </pc:spChg>
      </pc:sldChg>
      <pc:sldChg chg="delSp modSp add mod">
        <pc:chgData name="Constantin Ovidiu Strinu (2321711)" userId="1487fcca-d381-41c2-9c33-77e769f3778e" providerId="ADAL" clId="{B98FB9B6-9532-4615-92E4-573803204555}" dt="2026-04-24T08:12:01.542" v="1135" actId="478"/>
        <pc:sldMkLst>
          <pc:docMk/>
          <pc:sldMk cId="0" sldId="321"/>
        </pc:sldMkLst>
        <pc:spChg chg="mod">
          <ac:chgData name="Constantin Ovidiu Strinu (2321711)" userId="1487fcca-d381-41c2-9c33-77e769f3778e" providerId="ADAL" clId="{B98FB9B6-9532-4615-92E4-573803204555}" dt="2026-04-24T08:11:36.242" v="1123" actId="20577"/>
          <ac:spMkLst>
            <pc:docMk/>
            <pc:sldMk cId="0" sldId="321"/>
            <ac:spMk id="7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11:38.466" v="1125" actId="20577"/>
          <ac:spMkLst>
            <pc:docMk/>
            <pc:sldMk cId="0" sldId="321"/>
            <ac:spMk id="10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11:40.717" v="1127" actId="20577"/>
          <ac:spMkLst>
            <pc:docMk/>
            <pc:sldMk cId="0" sldId="321"/>
            <ac:spMk id="13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11:43.018" v="1129" actId="20577"/>
          <ac:spMkLst>
            <pc:docMk/>
            <pc:sldMk cId="0" sldId="321"/>
            <ac:spMk id="16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11:44.974" v="1131" actId="20577"/>
          <ac:spMkLst>
            <pc:docMk/>
            <pc:sldMk cId="0" sldId="321"/>
            <ac:spMk id="19" creationId="{00000000-0000-0000-0000-000000000000}"/>
          </ac:spMkLst>
        </pc:spChg>
        <pc:spChg chg="mod">
          <ac:chgData name="Constantin Ovidiu Strinu (2321711)" userId="1487fcca-d381-41c2-9c33-77e769f3778e" providerId="ADAL" clId="{B98FB9B6-9532-4615-92E4-573803204555}" dt="2026-04-24T08:11:47.341" v="1133" actId="20577"/>
          <ac:spMkLst>
            <pc:docMk/>
            <pc:sldMk cId="0" sldId="321"/>
            <ac:spMk id="22" creationId="{00000000-0000-0000-0000-000000000000}"/>
          </ac:spMkLst>
        </pc:spChg>
        <pc:spChg chg="del mod">
          <ac:chgData name="Constantin Ovidiu Strinu (2321711)" userId="1487fcca-d381-41c2-9c33-77e769f3778e" providerId="ADAL" clId="{B98FB9B6-9532-4615-92E4-573803204555}" dt="2026-04-24T08:12:01.542" v="1135" actId="478"/>
          <ac:spMkLst>
            <pc:docMk/>
            <pc:sldMk cId="0" sldId="321"/>
            <ac:spMk id="2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EDD27-C421-4BB9-AAA7-ED2D0F26FD4F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55D46-64A7-44AB-8DAC-AFC281BC46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497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55D46-64A7-44AB-8DAC-AFC281BC46F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29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33B6F-07FD-98E2-CEB5-0CCB79E6C9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B2DF54-8D6F-1C1C-2F46-D2225FC129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FA291-DBE6-9828-92F8-FA0A1DD4C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CE923-041D-3249-64A5-BE311AC84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F7AD4-8AD7-2D1F-7AEB-CC85C9548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293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82C06-0C3B-86C9-4BB9-8575CC5DA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34744-1DB2-7F5A-DC5E-4BC71781B6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76F41-0610-4BF1-E3C8-AAE570279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074D4D-2F16-46AF-4A3B-F712CA1FA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9C44B-3DD3-AAA2-B79C-66E3ECD9A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39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B88AE-9D41-761F-EE05-3A533CDB4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CB3DD0-139E-623D-872D-99ADCD174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8401BE-FBA5-2936-CC53-D1928BA48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20466-D90A-6218-ECAC-4AE300C99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87256-B607-B05C-4295-7DD6F36F3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399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C634A-FC6D-1778-8AF3-0ED28D8F4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9A782-F6F3-516C-6A61-7414B7835A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62633-68C9-1607-D055-6EDC7D5CE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F2244E-6789-61E0-05B0-7533234A1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25EE12-9B77-8D06-BE46-438A3FDCB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3C0A5A-5742-C8FE-C5A2-54DB297A9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005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5BA45-B22B-E12A-7042-43FE1F060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03E534-16CA-575E-B7E7-7138889F55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C4609C-5652-AE97-F680-649379268D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A4F7B-B0BE-4F55-C165-549AD7915D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96FD37-45CE-6222-75A1-5D3B10D17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01651E-8465-C886-001F-21382F2E4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38E911-E7A2-D066-6129-92FE2B3F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9C44F8-8C1E-47DC-48EE-8B1509BEE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858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C8BD2-1510-9010-CD9B-8DAD933C9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6773DF-8875-E579-3021-D2E34A162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CB99A8-AB25-C137-EFAB-79EBB56EF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AD2AE8-C867-A1A8-FFE9-43CDDD801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086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77980A-F9D9-AB34-5B67-844AA8C48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2040A3-EAA3-A9FF-1F94-0F7C67A70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7908A3-F70A-5C1F-B281-AA3A36A06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011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02FAD-BFDD-4DFB-F68C-9E13DDCAC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B35B2-0A86-4FBC-2B54-8B317840C3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40EC6F-C7E1-5D14-FA90-922A69F2D6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97FAEA-26C0-24A9-3CAF-4CD92F2AB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E227BB-5D99-E385-D912-3066ACBA7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E2A4B0-39A8-B3AD-1AC5-2169F0CF7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772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CA297-8EBB-3580-38D9-192B701EA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E37F5B-8DDC-5EBA-90EB-F77AB1D8D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106148-2A2B-7A44-AAF5-BF94879CFD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61AA0B-6D0A-8E9B-D852-50D4DB914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3BD235-41F5-5100-70A6-6EFD05884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D6E7EA-C687-C017-5466-1A2CF353C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912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68E1E-72D0-1B60-5119-B3455A351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6353E-CDC2-6ADB-20BC-DF85B24C0E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0427E8-E3EA-D0CE-ADC1-664F8D55D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89F172-5CB8-5EEB-F3FE-02B4D30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F0301-A86F-359D-DB6C-11B12F509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27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987841-B092-EE80-DC0F-BE5BA55442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344D3B-7DC6-8882-1091-4F71A777D0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4BC5C-1DAB-24DC-0768-1D9805644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63461-2341-D50E-8A43-6AD51531E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67EEA0-514A-CECA-6075-21D3527A0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247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978" y="2130426"/>
            <a:ext cx="7774425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957" y="3886200"/>
            <a:ext cx="640246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060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5488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501" y="4406901"/>
            <a:ext cx="777442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501" y="2906713"/>
            <a:ext cx="777442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9188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319" y="1600201"/>
            <a:ext cx="40396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9411" y="1600201"/>
            <a:ext cx="40396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57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319" y="1535113"/>
            <a:ext cx="404124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319" y="2174875"/>
            <a:ext cx="404124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6235" y="1535113"/>
            <a:ext cx="404282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235" y="2174875"/>
            <a:ext cx="404282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2722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4097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4349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319" y="273050"/>
            <a:ext cx="300909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981" y="273051"/>
            <a:ext cx="511308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319" y="1435101"/>
            <a:ext cx="300909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720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755" y="4800600"/>
            <a:ext cx="548782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755" y="612775"/>
            <a:ext cx="548782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755" y="5367338"/>
            <a:ext cx="548782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1044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5006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1127" y="274639"/>
            <a:ext cx="2057936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319" y="274639"/>
            <a:ext cx="6021368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333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4F95A0-C286-DFA4-2707-07486DC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2AE16-970E-A257-E516-BE7427C38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A041E-F429-6216-382D-55835E9532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06755D-D31F-4808-B641-C0CD0BEEC9D5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5B35A-A978-D3E4-6729-E52409F5E9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282A1-5C58-5D7B-8DA9-3FDAD1EB03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8F3633-BA34-48DF-861A-71307C588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5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319" y="274638"/>
            <a:ext cx="82317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319" y="1600201"/>
            <a:ext cx="82317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319" y="6356351"/>
            <a:ext cx="2134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5014" y="6356351"/>
            <a:ext cx="2896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4907" y="6356351"/>
            <a:ext cx="2134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58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88" y="0"/>
            <a:ext cx="384048" cy="68580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5988" y="347472"/>
            <a:ext cx="107899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en-GB" sz="1100" dirty="0">
                <a:solidFill>
                  <a:srgbClr val="64748B"/>
                </a:solidFill>
                <a:latin typeface="Calibri"/>
              </a:rPr>
              <a:t>Emerging Trends</a:t>
            </a:r>
            <a:r>
              <a:rPr sz="1100" dirty="0">
                <a:solidFill>
                  <a:srgbClr val="64748B"/>
                </a:solidFill>
                <a:latin typeface="Calibri"/>
              </a:rPr>
              <a:t>  ·  University of Wales Trinity Saint David</a:t>
            </a:r>
          </a:p>
        </p:txBody>
      </p:sp>
      <p:sp>
        <p:nvSpPr>
          <p:cNvPr id="5" name="Rectangle 4"/>
          <p:cNvSpPr/>
          <p:nvPr/>
        </p:nvSpPr>
        <p:spPr>
          <a:xfrm>
            <a:off x="915988" y="1051560"/>
            <a:ext cx="10058400" cy="64008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5988" y="1188721"/>
            <a:ext cx="105156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4800" b="1" dirty="0">
                <a:solidFill>
                  <a:srgbClr val="FFFFFF"/>
                </a:solidFill>
                <a:latin typeface="Calibri"/>
              </a:rPr>
              <a:t>AI-Powered Domain Security</a:t>
            </a:r>
            <a:endParaRPr lang="en-GB" sz="4800" b="1" dirty="0">
              <a:solidFill>
                <a:srgbClr val="FFFFFF"/>
              </a:solidFill>
              <a:latin typeface="Calibri"/>
            </a:endParaRPr>
          </a:p>
          <a:p>
            <a:pPr defTabSz="457200"/>
            <a:r>
              <a:rPr lang="en-GB" sz="2400" b="1" dirty="0">
                <a:solidFill>
                  <a:srgbClr val="FFFFFF"/>
                </a:solidFill>
                <a:latin typeface="Calibri"/>
              </a:rPr>
              <a:t>Module - ACCB6019, Lecturer – </a:t>
            </a:r>
            <a:r>
              <a:rPr lang="en-GB" sz="2400" b="1" dirty="0" err="1">
                <a:solidFill>
                  <a:srgbClr val="FFFFFF"/>
                </a:solidFill>
                <a:latin typeface="Calibri"/>
              </a:rPr>
              <a:t>Sadeque</a:t>
            </a:r>
            <a:r>
              <a:rPr lang="en-GB" sz="2400" b="1" dirty="0">
                <a:solidFill>
                  <a:srgbClr val="FFFFFF"/>
                </a:solidFill>
                <a:latin typeface="Calibri"/>
              </a:rPr>
              <a:t> </a:t>
            </a:r>
            <a:r>
              <a:rPr lang="en-GB" sz="2400" b="1" dirty="0">
                <a:solidFill>
                  <a:srgbClr val="FFFFFF"/>
                </a:solidFill>
              </a:rPr>
              <a:t>Imam Shaikh</a:t>
            </a:r>
            <a:endParaRPr lang="en-GB" sz="2400" b="1" dirty="0">
              <a:solidFill>
                <a:srgbClr val="FFFFFF"/>
              </a:solidFill>
              <a:latin typeface="Calibri"/>
            </a:endParaRPr>
          </a:p>
          <a:p>
            <a:pPr defTabSz="457200"/>
            <a:endParaRPr lang="en-GB" sz="2400" b="1" dirty="0">
              <a:solidFill>
                <a:srgbClr val="FFFFFF"/>
              </a:solidFill>
              <a:latin typeface="Calibri"/>
            </a:endParaRPr>
          </a:p>
          <a:p>
            <a:pPr defTabSz="457200"/>
            <a:endParaRPr sz="48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2415124"/>
            <a:ext cx="10515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en-GB" sz="4800" b="1" dirty="0" err="1">
                <a:solidFill>
                  <a:srgbClr val="2563EB"/>
                </a:solidFill>
                <a:latin typeface="Calibri"/>
              </a:rPr>
              <a:t>Klarvex</a:t>
            </a:r>
            <a:r>
              <a:rPr sz="4800" b="1" dirty="0">
                <a:solidFill>
                  <a:srgbClr val="2563EB"/>
                </a:solidFill>
                <a:latin typeface="Calibri"/>
              </a:rPr>
              <a:t> Platform</a:t>
            </a:r>
            <a:endParaRPr lang="en-GB" sz="4800" b="1" dirty="0">
              <a:solidFill>
                <a:srgbClr val="2563EB"/>
              </a:solidFill>
              <a:latin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5988" y="3246121"/>
            <a:ext cx="9601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600" dirty="0">
                <a:solidFill>
                  <a:srgbClr val="BAD4F8"/>
                </a:solidFill>
                <a:latin typeface="Calibri"/>
              </a:rPr>
              <a:t>Transforms technical domain scan data into a clear, </a:t>
            </a:r>
            <a:r>
              <a:rPr sz="1600" dirty="0" err="1">
                <a:solidFill>
                  <a:srgbClr val="BAD4F8"/>
                </a:solidFill>
                <a:latin typeface="Calibri"/>
              </a:rPr>
              <a:t>prioritised</a:t>
            </a:r>
            <a:r>
              <a:rPr sz="1600" dirty="0">
                <a:solidFill>
                  <a:srgbClr val="BAD4F8"/>
                </a:solidFill>
                <a:latin typeface="Calibri"/>
              </a:rPr>
              <a:t> security
action plan for non-technical users</a:t>
            </a:r>
            <a:r>
              <a:rPr lang="en-GB" sz="1600" dirty="0">
                <a:solidFill>
                  <a:srgbClr val="BAD4F8"/>
                </a:solidFill>
                <a:latin typeface="Calibri"/>
              </a:rPr>
              <a:t>,</a:t>
            </a:r>
            <a:r>
              <a:rPr sz="1600" dirty="0">
                <a:solidFill>
                  <a:srgbClr val="BAD4F8"/>
                </a:solidFill>
                <a:latin typeface="Calibri"/>
              </a:rPr>
              <a:t> using local AI.</a:t>
            </a:r>
          </a:p>
        </p:txBody>
      </p:sp>
      <p:sp>
        <p:nvSpPr>
          <p:cNvPr id="9" name="Rectangle 8"/>
          <p:cNvSpPr/>
          <p:nvPr/>
        </p:nvSpPr>
        <p:spPr>
          <a:xfrm>
            <a:off x="915988" y="4251960"/>
            <a:ext cx="3547872" cy="804672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62292" y="4315968"/>
            <a:ext cx="32461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100" b="1" dirty="0">
                <a:solidFill>
                  <a:srgbClr val="FFFFFF"/>
                </a:solidFill>
                <a:latin typeface="Calibri"/>
              </a:rPr>
              <a:t>Member 1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- Constantin Strinu (2321711)</a:t>
            </a:r>
            <a:endParaRPr sz="11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62292" y="4681728"/>
            <a:ext cx="324612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900">
                <a:solidFill>
                  <a:srgbClr val="93C5FD"/>
                </a:solidFill>
                <a:latin typeface="Calibri"/>
              </a:rPr>
              <a:t>Vision, scope, full backend — Klarvex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665028" y="4251960"/>
            <a:ext cx="3547872" cy="804672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11332" y="4315968"/>
            <a:ext cx="32461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100" b="1" dirty="0">
                <a:solidFill>
                  <a:srgbClr val="FFFFFF"/>
                </a:solidFill>
                <a:latin typeface="Calibri"/>
              </a:rPr>
              <a:t>Member 2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-</a:t>
            </a:r>
            <a:r>
              <a:rPr sz="1100" b="1" dirty="0">
                <a:solidFill>
                  <a:srgbClr val="FFFFFF"/>
                </a:solidFill>
                <a:latin typeface="Calibri"/>
              </a:rPr>
              <a:t> Ionela Alina Marcu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 (2321713)</a:t>
            </a:r>
            <a:endParaRPr sz="11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11332" y="4681728"/>
            <a:ext cx="324612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900">
                <a:solidFill>
                  <a:srgbClr val="BAD4F8"/>
                </a:solidFill>
                <a:latin typeface="Calibri"/>
              </a:rPr>
              <a:t>Research &amp; Tool Analysis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414068" y="4251960"/>
            <a:ext cx="3547872" cy="804672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560372" y="4315968"/>
            <a:ext cx="32461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100" b="1" dirty="0">
                <a:solidFill>
                  <a:srgbClr val="FFFFFF"/>
                </a:solidFill>
                <a:latin typeface="Calibri"/>
              </a:rPr>
              <a:t>Member 3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-</a:t>
            </a:r>
            <a:r>
              <a:rPr sz="1100" b="1" dirty="0">
                <a:solidFill>
                  <a:srgbClr val="FFFFFF"/>
                </a:solidFill>
                <a:latin typeface="Calibri"/>
              </a:rPr>
              <a:t>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Eric Marinho Nazare 2223750</a:t>
            </a:r>
            <a:endParaRPr sz="11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60372" y="4681728"/>
            <a:ext cx="324612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900">
                <a:solidFill>
                  <a:srgbClr val="BAD4F8"/>
                </a:solidFill>
                <a:latin typeface="Calibri"/>
              </a:rPr>
              <a:t>Ollama, prompt engineering, streaming UX</a:t>
            </a:r>
          </a:p>
        </p:txBody>
      </p:sp>
      <p:sp>
        <p:nvSpPr>
          <p:cNvPr id="18" name="Rectangle 17"/>
          <p:cNvSpPr/>
          <p:nvPr/>
        </p:nvSpPr>
        <p:spPr>
          <a:xfrm>
            <a:off x="915988" y="5184648"/>
            <a:ext cx="3547872" cy="804672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62292" y="5248656"/>
            <a:ext cx="32461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100" b="1" dirty="0">
                <a:solidFill>
                  <a:srgbClr val="FFFFFF"/>
                </a:solidFill>
                <a:latin typeface="Calibri"/>
              </a:rPr>
              <a:t>Member 4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-</a:t>
            </a:r>
            <a:r>
              <a:rPr sz="1100" b="1" dirty="0">
                <a:solidFill>
                  <a:srgbClr val="FFFFFF"/>
                </a:solidFill>
                <a:latin typeface="Calibri"/>
              </a:rPr>
              <a:t>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Andrian </a:t>
            </a:r>
            <a:r>
              <a:rPr lang="en-GB" sz="1100" b="1" dirty="0" err="1">
                <a:solidFill>
                  <a:srgbClr val="FFFFFF"/>
                </a:solidFill>
                <a:latin typeface="Calibri"/>
              </a:rPr>
              <a:t>Morteanu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 (2242425)</a:t>
            </a:r>
            <a:endParaRPr sz="11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62292" y="5614416"/>
            <a:ext cx="324612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900">
                <a:solidFill>
                  <a:srgbClr val="BAD4F8"/>
                </a:solidFill>
                <a:latin typeface="Calibri"/>
              </a:rPr>
              <a:t>System Architecture &amp; Integration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65028" y="5184648"/>
            <a:ext cx="3547872" cy="804672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11332" y="5248656"/>
            <a:ext cx="32461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100" b="1" dirty="0">
                <a:solidFill>
                  <a:srgbClr val="FFFFFF"/>
                </a:solidFill>
                <a:latin typeface="Calibri"/>
              </a:rPr>
              <a:t>Member 5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-</a:t>
            </a:r>
            <a:r>
              <a:rPr sz="1100" b="1" dirty="0">
                <a:solidFill>
                  <a:srgbClr val="FFFFFF"/>
                </a:solidFill>
                <a:latin typeface="Calibri"/>
              </a:rPr>
              <a:t>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Alexandra Craciun (2323954)</a:t>
            </a:r>
            <a:endParaRPr sz="11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11332" y="5614416"/>
            <a:ext cx="324612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900">
                <a:solidFill>
                  <a:srgbClr val="BAD4F8"/>
                </a:solidFill>
                <a:latin typeface="Calibri"/>
              </a:rPr>
              <a:t>Wireframes, prototype, design system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414068" y="5184648"/>
            <a:ext cx="3547872" cy="804672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560372" y="5248656"/>
            <a:ext cx="32461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100" b="1" dirty="0">
                <a:solidFill>
                  <a:srgbClr val="FFFFFF"/>
                </a:solidFill>
                <a:latin typeface="Calibri"/>
              </a:rPr>
              <a:t>Member 6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-</a:t>
            </a:r>
            <a:r>
              <a:rPr sz="1100" b="1" dirty="0">
                <a:solidFill>
                  <a:srgbClr val="FFFFFF"/>
                </a:solidFill>
                <a:latin typeface="Calibri"/>
              </a:rPr>
              <a:t> </a:t>
            </a:r>
            <a:r>
              <a:rPr lang="en-GB" sz="1100" b="1" dirty="0">
                <a:solidFill>
                  <a:srgbClr val="FFFFFF"/>
                </a:solidFill>
                <a:latin typeface="Calibri"/>
              </a:rPr>
              <a:t>Valerio Cinquemani (2130904)</a:t>
            </a:r>
            <a:endParaRPr sz="11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560372" y="5614416"/>
            <a:ext cx="324612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900">
                <a:solidFill>
                  <a:srgbClr val="BAD4F8"/>
                </a:solidFill>
                <a:latin typeface="Calibri"/>
              </a:rPr>
              <a:t>Legal, ethics, AI limits, business model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2600" b="1">
                <a:solidFill>
                  <a:srgbClr val="FFFFFF"/>
                </a:solidFill>
                <a:latin typeface="Calibri"/>
              </a:rPr>
              <a:t>Presentation Agenda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3068" y="1005841"/>
            <a:ext cx="11430000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Project Overview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What we are building and why it matters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Target users and use cases</a:t>
            </a:r>
          </a:p>
          <a:p>
            <a:pPr defTabSz="457200"/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Team Contributions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Member 1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Project Lead &amp; Backend (</a:t>
            </a:r>
            <a:r>
              <a:rPr sz="1400" dirty="0" err="1">
                <a:solidFill>
                  <a:srgbClr val="0F172A"/>
                </a:solidFill>
                <a:latin typeface="Calibri"/>
              </a:rPr>
              <a:t>Klarvex</a:t>
            </a:r>
            <a:r>
              <a:rPr sz="1400" dirty="0">
                <a:solidFill>
                  <a:srgbClr val="0F172A"/>
                </a:solidFill>
                <a:latin typeface="Calibri"/>
              </a:rPr>
              <a:t>)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 - Constantin Strinu</a:t>
            </a:r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Member 2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Research &amp; Tool Analysis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Ionela Alina Marcu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Member 3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AI Integration &amp; Prompt Engineering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 - Eric Marinho Nazare</a:t>
            </a:r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Member 4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System Architecture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A</a:t>
            </a:r>
            <a:r>
              <a:rPr lang="en-GB" sz="1400" dirty="0" err="1">
                <a:solidFill>
                  <a:srgbClr val="0F172A"/>
                </a:solidFill>
                <a:latin typeface="Calibri"/>
              </a:rPr>
              <a:t>drian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0F172A"/>
                </a:solidFill>
                <a:latin typeface="Calibri"/>
              </a:rPr>
              <a:t>Morteanu</a:t>
            </a:r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Member 5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UX/UI Design &amp; Prototype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 - Alexandra Craciun</a:t>
            </a:r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Member 6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Risk, Legal &amp; Business Model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 - Valerio Cinquemani </a:t>
            </a:r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Live Demo &amp; Conclusion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Full application flow demonstrated end-to-end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88" y="0"/>
            <a:ext cx="384048" cy="68580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688388" y="347472"/>
            <a:ext cx="333756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>
                <a:solidFill>
                  <a:srgbClr val="93C5FD"/>
                </a:solidFill>
              </a:rPr>
              <a:t>Section 1 of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5988" y="2011681"/>
            <a:ext cx="100584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4200" b="1" dirty="0">
                <a:solidFill>
                  <a:srgbClr val="FFFFFF"/>
                </a:solidFill>
              </a:rPr>
              <a:t>Constantin Strinu</a:t>
            </a:r>
            <a:r>
              <a:rPr sz="4200" b="1" dirty="0">
                <a:solidFill>
                  <a:srgbClr val="FFFFFF"/>
                </a:solidFill>
              </a:rPr>
              <a:t>
Project Lead &amp; Backend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5988" y="3566161"/>
            <a:ext cx="100584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900">
                <a:solidFill>
                  <a:srgbClr val="BAD4F8"/>
                </a:solidFill>
              </a:rPr>
              <a:t>Vision · Problem · App flow · Klarvex implementation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2600" b="1">
                <a:solidFill>
                  <a:srgbClr val="FFFFFF"/>
                </a:solidFill>
                <a:latin typeface="Calibri"/>
              </a:rPr>
              <a:t>The Problem We Are Solving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457200"/>
            <a:r>
              <a:rPr sz="1000" dirty="0">
                <a:solidFill>
                  <a:srgbClr val="DBEAFE"/>
                </a:solidFill>
                <a:latin typeface="Calibri"/>
              </a:rPr>
              <a:t>Member 1 </a:t>
            </a:r>
            <a:r>
              <a:rPr lang="en-GB" sz="1000" dirty="0">
                <a:solidFill>
                  <a:srgbClr val="DBEAFE"/>
                </a:solidFill>
                <a:latin typeface="Calibri"/>
              </a:rPr>
              <a:t>– Constantin Strinu</a:t>
            </a:r>
            <a:endParaRPr sz="1000" dirty="0">
              <a:solidFill>
                <a:srgbClr val="DBEAFE"/>
              </a:solidFill>
              <a:latin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068" y="1005841"/>
            <a:ext cx="11430000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en-GB" sz="1700" b="1" dirty="0">
                <a:solidFill>
                  <a:srgbClr val="2563EB"/>
                </a:solidFill>
                <a:latin typeface="Calibri"/>
              </a:rPr>
              <a:t>The Gap</a:t>
            </a:r>
          </a:p>
          <a:p>
            <a:pPr defTabSz="457200"/>
            <a:r>
              <a:rPr lang="en-GB" sz="1400" dirty="0">
                <a:latin typeface="Calibri"/>
              </a:rPr>
              <a:t>•  Security solutions require expert knowledge to use</a:t>
            </a:r>
          </a:p>
          <a:p>
            <a:pPr defTabSz="457200"/>
            <a:r>
              <a:rPr lang="en-GB" sz="1400" dirty="0">
                <a:latin typeface="Calibri"/>
              </a:rPr>
              <a:t>•  Tools like Nmap, Nessus, </a:t>
            </a:r>
            <a:r>
              <a:rPr lang="en-GB" sz="1400" dirty="0" err="1">
                <a:latin typeface="Calibri"/>
              </a:rPr>
              <a:t>PentestTools</a:t>
            </a:r>
            <a:r>
              <a:rPr lang="en-GB" sz="1400" dirty="0">
                <a:latin typeface="Calibri"/>
              </a:rPr>
              <a:t> generate data not understandable by average users</a:t>
            </a:r>
          </a:p>
          <a:p>
            <a:pPr defTabSz="457200"/>
            <a:r>
              <a:rPr lang="en-GB" sz="1400" dirty="0">
                <a:latin typeface="Calibri"/>
              </a:rPr>
              <a:t>•  Small businesses face risks but have no ways to understand them</a:t>
            </a:r>
          </a:p>
          <a:p>
            <a:pPr defTabSz="457200"/>
            <a:endParaRPr lang="en-GB" sz="1400" b="1" dirty="0">
              <a:solidFill>
                <a:srgbClr val="2563EB"/>
              </a:solidFill>
              <a:latin typeface="Calibri"/>
            </a:endParaRPr>
          </a:p>
          <a:p>
            <a:pPr defTabSz="457200"/>
            <a:r>
              <a:rPr lang="en-GB" sz="1700" b="1" dirty="0">
                <a:solidFill>
                  <a:srgbClr val="2563EB"/>
                </a:solidFill>
                <a:latin typeface="Calibri"/>
              </a:rPr>
              <a:t>Potential Target Users</a:t>
            </a:r>
          </a:p>
          <a:p>
            <a:pPr defTabSz="457200"/>
            <a:r>
              <a:rPr lang="en-GB" sz="1400" dirty="0">
                <a:latin typeface="Calibri"/>
              </a:rPr>
              <a:t>•  Small business owners running their own website</a:t>
            </a:r>
          </a:p>
          <a:p>
            <a:pPr defTabSz="457200"/>
            <a:r>
              <a:rPr lang="en-GB" sz="1400" dirty="0">
                <a:latin typeface="Calibri"/>
              </a:rPr>
              <a:t>•  Freelancers and those managing websites</a:t>
            </a:r>
          </a:p>
          <a:p>
            <a:pPr defTabSz="457200"/>
            <a:r>
              <a:rPr lang="en-GB" sz="1400" dirty="0">
                <a:latin typeface="Calibri"/>
              </a:rPr>
              <a:t>•  Junior IT personnel</a:t>
            </a:r>
          </a:p>
          <a:p>
            <a:pPr defTabSz="457200"/>
            <a:r>
              <a:rPr lang="en-GB" sz="1400" dirty="0">
                <a:latin typeface="Calibri"/>
              </a:rPr>
              <a:t>•  Those who are looking for: “What is this about and what to do next?”</a:t>
            </a:r>
          </a:p>
          <a:p>
            <a:pPr defTabSz="457200"/>
            <a:r>
              <a:rPr lang="en-GB" sz="1400" dirty="0">
                <a:latin typeface="Calibri"/>
              </a:rPr>
              <a:t>•  NOT </a:t>
            </a:r>
            <a:r>
              <a:rPr lang="en-GB" sz="1400" dirty="0" err="1">
                <a:latin typeface="Calibri"/>
              </a:rPr>
              <a:t>pentesters</a:t>
            </a:r>
            <a:r>
              <a:rPr lang="en-GB" sz="1400" dirty="0">
                <a:latin typeface="Calibri"/>
              </a:rPr>
              <a:t>, red teams, cybersecurity specialists</a:t>
            </a:r>
          </a:p>
          <a:p>
            <a:pPr defTabSz="457200"/>
            <a:endParaRPr lang="en-GB" sz="1400" b="1" dirty="0">
              <a:solidFill>
                <a:srgbClr val="2563EB"/>
              </a:solidFill>
              <a:latin typeface="Calibri"/>
            </a:endParaRPr>
          </a:p>
          <a:p>
            <a:pPr defTabSz="457200"/>
            <a:r>
              <a:rPr lang="en-GB" sz="1700" b="1" dirty="0">
                <a:solidFill>
                  <a:srgbClr val="2563EB"/>
                </a:solidFill>
                <a:latin typeface="Calibri"/>
              </a:rPr>
              <a:t>Project Description in One Sentence</a:t>
            </a:r>
          </a:p>
          <a:p>
            <a:pPr defTabSz="457200"/>
            <a:r>
              <a:rPr lang="en-GB" sz="1400" dirty="0">
                <a:latin typeface="Calibri"/>
              </a:rPr>
              <a:t>•  Translates technical findings of the domain scan into actionable security recommendations with help of AI</a:t>
            </a:r>
            <a:endParaRPr sz="1400" dirty="0">
              <a:latin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2600" b="1">
                <a:solidFill>
                  <a:srgbClr val="FFFFFF"/>
                </a:solidFill>
                <a:latin typeface="Calibri"/>
              </a:rPr>
              <a:t>Full Application Flow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457200"/>
            <a:r>
              <a:rPr sz="1000">
                <a:solidFill>
                  <a:srgbClr val="DBEAFE"/>
                </a:solidFill>
                <a:latin typeface="Calibri"/>
              </a:rPr>
              <a:t>Member 1 — Project Lead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3068" y="1005841"/>
            <a:ext cx="5577840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Step 1 </a:t>
            </a:r>
            <a:r>
              <a:rPr lang="en-GB" sz="1700" b="1" dirty="0">
                <a:solidFill>
                  <a:srgbClr val="2563EB"/>
                </a:solidFill>
                <a:latin typeface="Calibri"/>
              </a:rPr>
              <a:t>-</a:t>
            </a:r>
            <a:r>
              <a:rPr sz="1700" b="1" dirty="0">
                <a:solidFill>
                  <a:srgbClr val="2563EB"/>
                </a:solidFill>
                <a:latin typeface="Calibri"/>
              </a:rPr>
              <a:t> User Input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User enters a domain name (e.g. mywebsite.com)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Confirms consent checkbox before scanning begins</a:t>
            </a:r>
          </a:p>
          <a:p>
            <a:pPr defTabSz="457200"/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Step 2 </a:t>
            </a:r>
            <a:r>
              <a:rPr lang="en-GB" sz="1700" b="1" dirty="0">
                <a:solidFill>
                  <a:srgbClr val="2563EB"/>
                </a:solidFill>
                <a:latin typeface="Calibri"/>
              </a:rPr>
              <a:t>-</a:t>
            </a:r>
            <a:r>
              <a:rPr sz="1700" b="1" dirty="0">
                <a:solidFill>
                  <a:srgbClr val="2563EB"/>
                </a:solidFill>
                <a:latin typeface="Calibri"/>
              </a:rPr>
              <a:t> Safe Scan (passive only)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Checks open ports and services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Nmap safe profile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Checks for missing security headers [2]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Web fingerprinting: Apache, Nginx, Cloudflare…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No exploits, no brute force, no aggressive scanning</a:t>
            </a:r>
          </a:p>
          <a:p>
            <a:pPr defTabSz="457200"/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Step 3 </a:t>
            </a:r>
            <a:r>
              <a:rPr lang="en-GB" sz="1700" b="1" dirty="0">
                <a:solidFill>
                  <a:srgbClr val="2563EB"/>
                </a:solidFill>
                <a:latin typeface="Calibri"/>
              </a:rPr>
              <a:t>-</a:t>
            </a:r>
            <a:r>
              <a:rPr sz="1700" b="1" dirty="0">
                <a:solidFill>
                  <a:srgbClr val="2563EB"/>
                </a:solidFill>
                <a:latin typeface="Calibri"/>
              </a:rPr>
              <a:t> Risk Engine (rule-based)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Remote access port open → High risk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Missing security headers → Medium risk [2]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AI does NOT decide severity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rules do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0948" y="1005841"/>
            <a:ext cx="5486400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Step 4 </a:t>
            </a:r>
            <a:r>
              <a:rPr lang="en-GB" sz="1700" b="1" dirty="0">
                <a:solidFill>
                  <a:srgbClr val="2563EB"/>
                </a:solidFill>
                <a:latin typeface="Calibri"/>
              </a:rPr>
              <a:t>-</a:t>
            </a:r>
            <a:r>
              <a:rPr sz="1700" b="1" dirty="0">
                <a:solidFill>
                  <a:srgbClr val="2563EB"/>
                </a:solidFill>
                <a:latin typeface="Calibri"/>
              </a:rPr>
              <a:t> AI Explanation (</a:t>
            </a:r>
            <a:r>
              <a:rPr sz="1700" b="1" dirty="0" err="1">
                <a:solidFill>
                  <a:srgbClr val="2563EB"/>
                </a:solidFill>
                <a:latin typeface="Calibri"/>
              </a:rPr>
              <a:t>Ollama</a:t>
            </a:r>
            <a:r>
              <a:rPr sz="1700" b="1" dirty="0">
                <a:solidFill>
                  <a:srgbClr val="2563EB"/>
                </a:solidFill>
                <a:latin typeface="Calibri"/>
              </a:rPr>
              <a:t>, local)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AI receives structured findings from the risk engine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Explains each finding in plain English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Suggests: what to fix and who fixes it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Runs locally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no data sent to external servers</a:t>
            </a:r>
          </a:p>
          <a:p>
            <a:pPr defTabSz="457200"/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Step 5 </a:t>
            </a:r>
            <a:r>
              <a:rPr lang="en-GB" sz="1700" b="1" dirty="0">
                <a:solidFill>
                  <a:srgbClr val="2563EB"/>
                </a:solidFill>
                <a:latin typeface="Calibri"/>
              </a:rPr>
              <a:t>-</a:t>
            </a:r>
            <a:r>
              <a:rPr sz="1700" b="1" dirty="0">
                <a:solidFill>
                  <a:srgbClr val="2563EB"/>
                </a:solidFill>
                <a:latin typeface="Calibri"/>
              </a:rPr>
              <a:t> Dashboard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Risk score clearly displayed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Top 5 issues with severity breakdown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Owner / Developer / Hosting Provider labels</a:t>
            </a:r>
          </a:p>
          <a:p>
            <a:pPr defTabSz="457200"/>
            <a:endParaRPr sz="1400" dirty="0">
              <a:solidFill>
                <a:srgbClr val="0F172A"/>
              </a:solidFill>
              <a:latin typeface="Calibri"/>
            </a:endParaRPr>
          </a:p>
          <a:p>
            <a:pPr defTabSz="457200"/>
            <a:r>
              <a:rPr sz="1700" b="1" dirty="0">
                <a:solidFill>
                  <a:srgbClr val="2563EB"/>
                </a:solidFill>
                <a:latin typeface="Calibri"/>
              </a:rPr>
              <a:t>Step 6 </a:t>
            </a:r>
            <a:r>
              <a:rPr lang="en-GB" sz="1700" b="1" dirty="0">
                <a:solidFill>
                  <a:srgbClr val="2563EB"/>
                </a:solidFill>
                <a:latin typeface="Calibri"/>
              </a:rPr>
              <a:t>-</a:t>
            </a:r>
            <a:r>
              <a:rPr sz="1700" b="1" dirty="0">
                <a:solidFill>
                  <a:srgbClr val="2563EB"/>
                </a:solidFill>
                <a:latin typeface="Calibri"/>
              </a:rPr>
              <a:t> PDF Report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Downloadable, professional, client-ready</a:t>
            </a:r>
          </a:p>
          <a:p>
            <a:pPr defTabSz="457200"/>
            <a:r>
              <a:rPr sz="1400" dirty="0">
                <a:solidFill>
                  <a:srgbClr val="0F172A"/>
                </a:solidFill>
                <a:latin typeface="Calibri"/>
              </a:rPr>
              <a:t>•  Plain language throughout </a:t>
            </a:r>
            <a:r>
              <a:rPr lang="en-GB" sz="1400" dirty="0">
                <a:solidFill>
                  <a:srgbClr val="0F172A"/>
                </a:solidFill>
                <a:latin typeface="Calibri"/>
              </a:rPr>
              <a:t>-</a:t>
            </a:r>
            <a:r>
              <a:rPr sz="1400" dirty="0">
                <a:solidFill>
                  <a:srgbClr val="0F172A"/>
                </a:solidFill>
                <a:latin typeface="Calibri"/>
              </a:rPr>
              <a:t> no jargon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dirty="0">
                <a:solidFill>
                  <a:srgbClr val="FFFFFF"/>
                </a:solidFill>
              </a:rPr>
              <a:t>What </a:t>
            </a:r>
            <a:r>
              <a:rPr lang="en-GB" sz="2600" b="1" dirty="0">
                <a:solidFill>
                  <a:srgbClr val="FFFFFF"/>
                </a:solidFill>
              </a:rPr>
              <a:t>we</a:t>
            </a:r>
            <a:r>
              <a:rPr sz="2600" b="1" dirty="0">
                <a:solidFill>
                  <a:srgbClr val="FFFFFF"/>
                </a:solidFill>
              </a:rPr>
              <a:t> Built </a:t>
            </a:r>
            <a:r>
              <a:rPr lang="en-GB" sz="2600" b="1" dirty="0">
                <a:solidFill>
                  <a:srgbClr val="FFFFFF"/>
                </a:solidFill>
              </a:rPr>
              <a:t>-</a:t>
            </a:r>
            <a:r>
              <a:rPr sz="2600" b="1" dirty="0">
                <a:solidFill>
                  <a:srgbClr val="FFFFFF"/>
                </a:solidFill>
              </a:rPr>
              <a:t> </a:t>
            </a:r>
            <a:r>
              <a:rPr sz="2600" b="1" dirty="0" err="1">
                <a:solidFill>
                  <a:srgbClr val="FFFFFF"/>
                </a:solidFill>
              </a:rPr>
              <a:t>Klarvex</a:t>
            </a:r>
            <a:r>
              <a:rPr sz="2600" b="1" dirty="0">
                <a:solidFill>
                  <a:srgbClr val="FFFFFF"/>
                </a:solidFill>
              </a:rPr>
              <a:t> (Next.js Backend)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1 – Constantin Strinu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3AD665-38BA-EAD7-ECB8-1EC554745367}"/>
              </a:ext>
            </a:extLst>
          </p:cNvPr>
          <p:cNvSpPr txBox="1"/>
          <p:nvPr/>
        </p:nvSpPr>
        <p:spPr>
          <a:xfrm>
            <a:off x="411480" y="1005840"/>
            <a:ext cx="5577840" cy="3677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dirty="0">
                <a:solidFill>
                  <a:srgbClr val="2563EB"/>
                </a:solidFill>
              </a:rPr>
              <a:t>Technology Stack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Next.js 16 with App Router + React 19 + TypeScript [4]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Pure CSS with custom properties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no UI framework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</a:t>
            </a:r>
            <a:r>
              <a:rPr lang="en-GB" sz="1400" dirty="0" err="1">
                <a:solidFill>
                  <a:srgbClr val="0F172A"/>
                </a:solidFill>
              </a:rPr>
              <a:t>Ollama</a:t>
            </a:r>
            <a:r>
              <a:rPr sz="1400" dirty="0">
                <a:solidFill>
                  <a:srgbClr val="0F172A"/>
                </a:solidFill>
              </a:rPr>
              <a:t> API  for AI narrative generation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Custom passive scan engine (no third-party scanning tools)</a:t>
            </a:r>
          </a:p>
          <a:p>
            <a:pPr algn="l"/>
            <a:endParaRPr sz="1400" dirty="0">
              <a:solidFill>
                <a:srgbClr val="0F172A"/>
              </a:solidFill>
            </a:endParaRPr>
          </a:p>
          <a:p>
            <a:pPr algn="l"/>
            <a:r>
              <a:rPr sz="1700" b="1" dirty="0">
                <a:solidFill>
                  <a:srgbClr val="2563EB"/>
                </a:solidFill>
              </a:rPr>
              <a:t>Scan Capabilities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HTTPS / TLS 1.2/1.3 certificate validation [3]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Security headers: CSP, HSTS, X-Frame-Options, Referrer-Policy [2]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DNS health + SPF, DKIM, DMARC email authentication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Open port detection and service fingerprinting (passive)</a:t>
            </a:r>
          </a:p>
          <a:p>
            <a:pPr algn="l"/>
            <a:endParaRPr sz="1400" dirty="0">
              <a:solidFill>
                <a:srgbClr val="0F172A"/>
              </a:solidFill>
            </a:endParaRPr>
          </a:p>
          <a:p>
            <a:pPr algn="l"/>
            <a:r>
              <a:rPr sz="1700" b="1" dirty="0">
                <a:solidFill>
                  <a:srgbClr val="2563EB"/>
                </a:solidFill>
              </a:rPr>
              <a:t>Pricing Tiers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Free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£0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one scan, AI summary, no account needed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Professional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£29/</a:t>
            </a:r>
            <a:r>
              <a:rPr sz="1400" dirty="0" err="1">
                <a:solidFill>
                  <a:srgbClr val="0F172A"/>
                </a:solidFill>
              </a:rPr>
              <a:t>mo</a:t>
            </a:r>
            <a:r>
              <a:rPr sz="1400" dirty="0">
                <a:solidFill>
                  <a:srgbClr val="0F172A"/>
                </a:solidFill>
              </a:rPr>
              <a:t>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history, PDF export, recurring scans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Agency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£99/</a:t>
            </a:r>
            <a:r>
              <a:rPr sz="1400" dirty="0" err="1">
                <a:solidFill>
                  <a:srgbClr val="0F172A"/>
                </a:solidFill>
              </a:rPr>
              <a:t>mo</a:t>
            </a:r>
            <a:r>
              <a:rPr sz="1400" dirty="0">
                <a:solidFill>
                  <a:srgbClr val="0F172A"/>
                </a:solidFill>
              </a:rPr>
              <a:t>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multi-domain, white-label, portfolio monitoring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C5AE0A-F250-6405-3D8C-163DBA33356C}"/>
              </a:ext>
            </a:extLst>
          </p:cNvPr>
          <p:cNvSpPr txBox="1"/>
          <p:nvPr/>
        </p:nvSpPr>
        <p:spPr>
          <a:xfrm>
            <a:off x="6309360" y="1005840"/>
            <a:ext cx="5486400" cy="3985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Design Choices</a:t>
            </a:r>
          </a:p>
          <a:p>
            <a:pPr algn="l"/>
            <a:r>
              <a:rPr lang="en-GB" sz="1400" dirty="0"/>
              <a:t>•   No need for an account with the free plan - barrierless sign-up process</a:t>
            </a:r>
          </a:p>
          <a:p>
            <a:pPr algn="l"/>
            <a:r>
              <a:rPr lang="en-GB" sz="1400" dirty="0"/>
              <a:t>•   Horizontal statistics panel (better mobile experience) [4]</a:t>
            </a:r>
          </a:p>
          <a:p>
            <a:pPr algn="l"/>
            <a:r>
              <a:rPr lang="en-GB" sz="1400" dirty="0"/>
              <a:t>•   Separation between AI summary and unprocessed results (for non-tech savvy users)</a:t>
            </a:r>
          </a:p>
          <a:p>
            <a:pPr algn="l"/>
            <a:r>
              <a:rPr lang="en-GB" sz="1400" dirty="0"/>
              <a:t>•   Modular scan engine that makes adding new check types trivially simple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What We Are NOT Building</a:t>
            </a:r>
          </a:p>
          <a:p>
            <a:pPr algn="l"/>
            <a:r>
              <a:rPr lang="en-GB" sz="1400" dirty="0"/>
              <a:t>•   No replacement for tools such as Nessus or </a:t>
            </a:r>
            <a:r>
              <a:rPr lang="en-GB" sz="1400" dirty="0" err="1"/>
              <a:t>PentestTools</a:t>
            </a:r>
            <a:endParaRPr lang="en-GB" sz="1400" dirty="0"/>
          </a:p>
          <a:p>
            <a:pPr algn="l"/>
            <a:r>
              <a:rPr lang="en-GB" sz="1400" dirty="0"/>
              <a:t>•   No exploitation or aggressive scanning</a:t>
            </a:r>
          </a:p>
          <a:p>
            <a:pPr algn="l"/>
            <a:r>
              <a:rPr lang="en-GB" sz="1400" dirty="0"/>
              <a:t>•   We are a decision support/explanation layer [1]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Deployment</a:t>
            </a:r>
          </a:p>
          <a:p>
            <a:pPr algn="l"/>
            <a:r>
              <a:rPr lang="en-GB" sz="1400" dirty="0"/>
              <a:t>•   Ready for </a:t>
            </a:r>
            <a:r>
              <a:rPr lang="en-GB" sz="1400" dirty="0" err="1"/>
              <a:t>Vercel</a:t>
            </a:r>
            <a:r>
              <a:rPr lang="en-GB" sz="1400" dirty="0"/>
              <a:t> - one command deployment [4]</a:t>
            </a:r>
          </a:p>
          <a:p>
            <a:pPr algn="l"/>
            <a:r>
              <a:rPr lang="en-GB" sz="1400" dirty="0"/>
              <a:t>•   Environmental API key management</a:t>
            </a:r>
          </a:p>
          <a:p>
            <a:pPr algn="l"/>
            <a:r>
              <a:rPr lang="en-GB" sz="1400" dirty="0"/>
              <a:t>•   Working live demo at the end of presentation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Klarvex — Platform at a Glance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1 – Constantin Strinu</a:t>
            </a:r>
          </a:p>
        </p:txBody>
      </p:sp>
      <p:sp>
        <p:nvSpPr>
          <p:cNvPr id="5" name="Rectangle 4"/>
          <p:cNvSpPr/>
          <p:nvPr/>
        </p:nvSpPr>
        <p:spPr>
          <a:xfrm>
            <a:off x="595948" y="1143000"/>
            <a:ext cx="2651760" cy="4572000"/>
          </a:xfrm>
          <a:prstGeom prst="rect">
            <a:avLst/>
          </a:prstGeom>
          <a:solidFill>
            <a:srgbClr val="EFF6FF"/>
          </a:solidFill>
          <a:ln w="6350">
            <a:solidFill>
              <a:srgbClr val="DBEAF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3108" y="1463040"/>
            <a:ext cx="237744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5200" b="1">
                <a:solidFill>
                  <a:srgbClr val="2563EB"/>
                </a:solidFill>
              </a:rPr>
              <a:t>12+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3108" y="3017520"/>
            <a:ext cx="2377440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00" b="1">
                <a:solidFill>
                  <a:srgbClr val="0F172A"/>
                </a:solidFill>
              </a:rPr>
              <a:t>Passive Checks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3108" y="3611881"/>
            <a:ext cx="237744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dirty="0">
                <a:solidFill>
                  <a:srgbClr val="64748B"/>
                </a:solidFill>
              </a:rPr>
              <a:t>DNS, TLS, security headers,</a:t>
            </a:r>
            <a:r>
              <a:rPr lang="en-GB" sz="1100" dirty="0">
                <a:solidFill>
                  <a:srgbClr val="64748B"/>
                </a:solidFill>
              </a:rPr>
              <a:t> open ports,</a:t>
            </a:r>
            <a:r>
              <a:rPr sz="1100" dirty="0">
                <a:solidFill>
                  <a:srgbClr val="64748B"/>
                </a:solidFill>
              </a:rPr>
              <a:t>
email auth (SPF/DKIM/DMARC)</a:t>
            </a:r>
          </a:p>
        </p:txBody>
      </p:sp>
      <p:sp>
        <p:nvSpPr>
          <p:cNvPr id="9" name="Rectangle 8"/>
          <p:cNvSpPr/>
          <p:nvPr/>
        </p:nvSpPr>
        <p:spPr>
          <a:xfrm>
            <a:off x="3430588" y="1143000"/>
            <a:ext cx="2651760" cy="4572000"/>
          </a:xfrm>
          <a:prstGeom prst="rect">
            <a:avLst/>
          </a:prstGeom>
          <a:solidFill>
            <a:srgbClr val="EFF6FF"/>
          </a:solidFill>
          <a:ln w="6350">
            <a:solidFill>
              <a:srgbClr val="DBEAF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567748" y="1463040"/>
            <a:ext cx="237744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5200" b="1" dirty="0">
                <a:solidFill>
                  <a:srgbClr val="2563EB"/>
                </a:solidFill>
              </a:rPr>
              <a:t>3s</a:t>
            </a:r>
            <a:r>
              <a:rPr lang="en-GB" sz="5200" b="1" dirty="0">
                <a:solidFill>
                  <a:srgbClr val="2563EB"/>
                </a:solidFill>
              </a:rPr>
              <a:t>-180s</a:t>
            </a:r>
            <a:endParaRPr sz="5200" b="1" dirty="0">
              <a:solidFill>
                <a:srgbClr val="2563EB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67748" y="3017520"/>
            <a:ext cx="2377440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00" b="1">
                <a:solidFill>
                  <a:srgbClr val="0F172A"/>
                </a:solidFill>
              </a:rPr>
              <a:t>Scan + AI Time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67748" y="3611881"/>
            <a:ext cx="237744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>
                <a:solidFill>
                  <a:srgbClr val="64748B"/>
                </a:solidFill>
              </a:rPr>
              <a:t>Full passive scan and
AI summary generated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65228" y="1143000"/>
            <a:ext cx="2651760" cy="4572000"/>
          </a:xfrm>
          <a:prstGeom prst="rect">
            <a:avLst/>
          </a:prstGeom>
          <a:solidFill>
            <a:srgbClr val="EFF6FF"/>
          </a:solidFill>
          <a:ln w="6350">
            <a:solidFill>
              <a:srgbClr val="DBEAF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02388" y="1463040"/>
            <a:ext cx="237744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5200" b="1">
                <a:solidFill>
                  <a:srgbClr val="2563EB"/>
                </a:solidFill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2388" y="3017520"/>
            <a:ext cx="2377440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00" b="1">
                <a:solidFill>
                  <a:srgbClr val="0F172A"/>
                </a:solidFill>
              </a:rPr>
              <a:t>Pricing Tiers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2388" y="3611881"/>
            <a:ext cx="237744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dirty="0">
                <a:solidFill>
                  <a:srgbClr val="64748B"/>
                </a:solidFill>
              </a:rPr>
              <a:t>Free · Professional £29
· Agency £99/</a:t>
            </a:r>
            <a:r>
              <a:rPr sz="1100" dirty="0" err="1">
                <a:solidFill>
                  <a:srgbClr val="64748B"/>
                </a:solidFill>
              </a:rPr>
              <a:t>mo</a:t>
            </a:r>
            <a:endParaRPr sz="1100" dirty="0">
              <a:solidFill>
                <a:srgbClr val="64748B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099868" y="1143000"/>
            <a:ext cx="2651760" cy="4572000"/>
          </a:xfrm>
          <a:prstGeom prst="rect">
            <a:avLst/>
          </a:prstGeom>
          <a:solidFill>
            <a:srgbClr val="EFF6FF"/>
          </a:solidFill>
          <a:ln w="6350">
            <a:solidFill>
              <a:srgbClr val="DBEAF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237028" y="1463040"/>
            <a:ext cx="237744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5200" b="1">
                <a:solidFill>
                  <a:srgbClr val="2563EB"/>
                </a:solidFill>
              </a:rPr>
              <a:t>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237028" y="3017520"/>
            <a:ext cx="2377440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00" b="1">
                <a:solidFill>
                  <a:srgbClr val="0F172A"/>
                </a:solidFill>
              </a:rPr>
              <a:t>Data Sent Out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237028" y="3611881"/>
            <a:ext cx="237744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dirty="0">
                <a:solidFill>
                  <a:srgbClr val="64748B"/>
                </a:solidFill>
              </a:rPr>
              <a:t>AI runs locally via </a:t>
            </a:r>
            <a:r>
              <a:rPr sz="1100" dirty="0" err="1">
                <a:solidFill>
                  <a:srgbClr val="64748B"/>
                </a:solidFill>
              </a:rPr>
              <a:t>Ollama</a:t>
            </a:r>
            <a:r>
              <a:rPr sz="1100" dirty="0">
                <a:solidFill>
                  <a:srgbClr val="64748B"/>
                </a:solidFill>
              </a:rPr>
              <a:t>
</a:t>
            </a:r>
            <a:r>
              <a:rPr lang="en-GB" sz="1100" dirty="0">
                <a:solidFill>
                  <a:srgbClr val="64748B"/>
                </a:solidFill>
              </a:rPr>
              <a:t>-</a:t>
            </a:r>
            <a:r>
              <a:rPr sz="1100" dirty="0">
                <a:solidFill>
                  <a:srgbClr val="64748B"/>
                </a:solidFill>
              </a:rPr>
              <a:t> fully private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2600" b="1">
                <a:solidFill>
                  <a:srgbClr val="FFFFFF"/>
                </a:solidFill>
                <a:latin typeface="Calibri"/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1 – Constantin Strinu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3068" y="1051561"/>
            <a:ext cx="11430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sz="1200">
                <a:solidFill>
                  <a:srgbClr val="0F172A"/>
                </a:solidFill>
                <a:latin typeface="Calibri"/>
              </a:rPr>
              <a:t>[1]  National Cyber Security Centre, “Cyber security for small businesses,” NCSC, 2023. [Online]. Available: https://www.ncsc.gov.uk/collection/smallbusiness</a:t>
            </a:r>
          </a:p>
          <a:p>
            <a:pPr defTabSz="457200"/>
            <a:r>
              <a:rPr sz="1200">
                <a:solidFill>
                  <a:srgbClr val="0F172A"/>
                </a:solidFill>
                <a:latin typeface="Calibri"/>
              </a:rPr>
              <a:t>[2]  OWASP Foundation, “OWASP Secure Headers Project,” 2023. [Online]. Available: https://owasp.org/www-project-secure-headers/</a:t>
            </a:r>
          </a:p>
          <a:p>
            <a:pPr defTabSz="457200"/>
            <a:r>
              <a:rPr sz="1200">
                <a:solidFill>
                  <a:srgbClr val="0F172A"/>
                </a:solidFill>
                <a:latin typeface="Calibri"/>
              </a:rPr>
              <a:t>[3]  E. Rescorla, “The Transport Layer Security (TLS) Protocol Version 1.3,” Internet Engineering Task Force, RFC 8446, Aug. 2018.</a:t>
            </a:r>
          </a:p>
          <a:p>
            <a:pPr defTabSz="457200"/>
            <a:r>
              <a:rPr sz="1200">
                <a:solidFill>
                  <a:srgbClr val="0F172A"/>
                </a:solidFill>
                <a:latin typeface="Calibri"/>
              </a:rPr>
              <a:t>[4]  Vercel Inc., “Next.js Documentation,” 2024. [Online]. Available: https://nextjs.org/docs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88" y="0"/>
            <a:ext cx="384048" cy="68580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688388" y="347472"/>
            <a:ext cx="333756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>
                <a:solidFill>
                  <a:srgbClr val="93C5FD"/>
                </a:solidFill>
              </a:rPr>
              <a:t>Section 2 of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5988" y="2011681"/>
            <a:ext cx="100584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4200" b="1" dirty="0">
                <a:solidFill>
                  <a:srgbClr val="FFFFFF"/>
                </a:solidFill>
              </a:rPr>
              <a:t>Ionela Alina Marcu</a:t>
            </a:r>
            <a:r>
              <a:rPr sz="4200" b="1" dirty="0">
                <a:solidFill>
                  <a:srgbClr val="FFFFFF"/>
                </a:solidFill>
              </a:rPr>
              <a:t>
Research &amp; Tool Analysis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5988" y="3566161"/>
            <a:ext cx="100584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900" dirty="0">
                <a:solidFill>
                  <a:srgbClr val="BAD4F8"/>
                </a:solidFill>
              </a:rPr>
              <a:t>Existing tools, limitations and how we improve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Problem Context &amp; Research Objective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>
                <a:solidFill>
                  <a:srgbClr val="DBEAFE"/>
                </a:solidFill>
              </a:rPr>
              <a:t>Member 2 — Ionela Alina Marcu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8CF0EE-1A14-7AE2-0A56-86BC4906DFB9}"/>
              </a:ext>
            </a:extLst>
          </p:cNvPr>
          <p:cNvSpPr txBox="1"/>
          <p:nvPr/>
        </p:nvSpPr>
        <p:spPr>
          <a:xfrm>
            <a:off x="411480" y="1005840"/>
            <a:ext cx="11430000" cy="33393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Core Issue</a:t>
            </a:r>
          </a:p>
          <a:p>
            <a:pPr algn="l"/>
            <a:r>
              <a:rPr lang="en-GB" sz="1400" dirty="0"/>
              <a:t>•  Great at finding problems, cybersecurity applications designed to work by professionals [1]</a:t>
            </a:r>
          </a:p>
          <a:p>
            <a:pPr algn="l"/>
            <a:r>
              <a:rPr lang="en-GB" sz="1400" dirty="0"/>
              <a:t>•  Technical report is hard to understand for those who do not have the necessary knowledge [1]</a:t>
            </a:r>
          </a:p>
          <a:p>
            <a:pPr algn="l"/>
            <a:r>
              <a:rPr lang="en-GB" sz="1400" dirty="0"/>
              <a:t>•  In the case of small organizations, the problem is about comprehending the issue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Case Study - Equifax Breach (2017)</a:t>
            </a:r>
          </a:p>
          <a:p>
            <a:pPr algn="l"/>
            <a:r>
              <a:rPr lang="en-GB" sz="1400" dirty="0"/>
              <a:t>•  A known security flaw was ignored, leading to data leakage for 147 million customers [4]</a:t>
            </a:r>
          </a:p>
          <a:p>
            <a:pPr algn="l"/>
            <a:r>
              <a:rPr lang="en-GB" sz="1400" dirty="0"/>
              <a:t>•  Not enough if we cannot comprehend the results</a:t>
            </a:r>
          </a:p>
          <a:p>
            <a:pPr algn="l"/>
            <a:r>
              <a:rPr lang="en-GB" sz="1400" dirty="0"/>
              <a:t>•  With MITRE ATT&amp;CK, technical information can be used effectively [5]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Research Aim</a:t>
            </a:r>
          </a:p>
          <a:p>
            <a:pPr algn="l"/>
            <a:r>
              <a:rPr lang="en-GB" sz="1400" dirty="0"/>
              <a:t>•  To assess popular cybersecurity applications like Nmap [2] and Nessus [3], as well as </a:t>
            </a:r>
            <a:r>
              <a:rPr lang="en-GB" sz="1400" dirty="0" err="1"/>
              <a:t>PentestTools</a:t>
            </a:r>
            <a:r>
              <a:rPr lang="en-GB" sz="1400" dirty="0"/>
              <a:t>, </a:t>
            </a:r>
            <a:r>
              <a:rPr lang="en-GB" sz="1400" dirty="0" err="1"/>
              <a:t>Maltego</a:t>
            </a:r>
            <a:r>
              <a:rPr lang="en-GB" sz="1400" dirty="0"/>
              <a:t>, </a:t>
            </a:r>
            <a:r>
              <a:rPr lang="en-GB" sz="1400" dirty="0" err="1"/>
              <a:t>Nikto</a:t>
            </a:r>
            <a:r>
              <a:rPr lang="en-GB" sz="1400" dirty="0"/>
              <a:t>, and </a:t>
            </a:r>
            <a:r>
              <a:rPr lang="en-GB" sz="1400" dirty="0" err="1"/>
              <a:t>WhatWeb</a:t>
            </a:r>
            <a:endParaRPr lang="en-GB" sz="1400" dirty="0"/>
          </a:p>
          <a:p>
            <a:pPr algn="l"/>
            <a:r>
              <a:rPr lang="en-GB" sz="1400" dirty="0"/>
              <a:t>•  The aim of evaluation: technical features and user-friendly interfaces</a:t>
            </a:r>
          </a:p>
          <a:p>
            <a:pPr algn="l"/>
            <a:r>
              <a:rPr lang="en-GB" sz="1400" dirty="0"/>
              <a:t>•  Role of AI in resolving the problem (according to MITRE ATT&amp;CK guidelines [5])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Comparative Analysis of Existing Security Tools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>
                <a:solidFill>
                  <a:srgbClr val="DBEAFE"/>
                </a:solidFill>
              </a:rPr>
              <a:t>Member 2 — Ionela Alina Marcu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9F1167-D9B3-973A-BDDA-354A81645976}"/>
              </a:ext>
            </a:extLst>
          </p:cNvPr>
          <p:cNvSpPr txBox="1"/>
          <p:nvPr/>
        </p:nvSpPr>
        <p:spPr>
          <a:xfrm>
            <a:off x="411480" y="1005840"/>
            <a:ext cx="5577840" cy="3431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dirty="0">
                <a:solidFill>
                  <a:srgbClr val="2563EB"/>
                </a:solidFill>
              </a:rPr>
              <a:t>Tool Comparison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Nmap - Network and port scanning - Free - Not user-friendly for non-technical users [2]</a:t>
            </a:r>
          </a:p>
          <a:p>
            <a:r>
              <a:rPr lang="en-GB" sz="1200" dirty="0"/>
              <a:t>◦</a:t>
            </a:r>
            <a:r>
              <a:rPr lang="en-GB" sz="1200" dirty="0">
                <a:solidFill>
                  <a:srgbClr val="0F172A"/>
                </a:solidFill>
              </a:rPr>
              <a:t> Our improvement: explanation of vulnerabilities in simple terms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Nessus - Vulnerability scanning and reporting - Paid - Not user-friendly for non-technical users [3]</a:t>
            </a:r>
          </a:p>
          <a:p>
            <a:r>
              <a:rPr lang="en-GB" sz="1200" dirty="0"/>
              <a:t>◦</a:t>
            </a:r>
            <a:r>
              <a:rPr lang="en-GB" sz="1200" dirty="0">
                <a:solidFill>
                  <a:srgbClr val="0F172A"/>
                </a:solidFill>
              </a:rPr>
              <a:t> Our improvement: simplified reporting and risk prioritisation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</a:t>
            </a:r>
            <a:r>
              <a:rPr lang="en-GB" sz="1400" dirty="0" err="1">
                <a:solidFill>
                  <a:srgbClr val="0F172A"/>
                </a:solidFill>
              </a:rPr>
              <a:t>PentestTools</a:t>
            </a:r>
            <a:r>
              <a:rPr lang="en-GB" sz="1400" dirty="0">
                <a:solidFill>
                  <a:srgbClr val="0F172A"/>
                </a:solidFill>
              </a:rPr>
              <a:t> - Browser-based security testing - Freemium - Not user-friendly for non-technical users</a:t>
            </a:r>
          </a:p>
          <a:p>
            <a:r>
              <a:rPr lang="en-GB" sz="1200" dirty="0"/>
              <a:t>◦</a:t>
            </a:r>
            <a:r>
              <a:rPr lang="en-GB" sz="1200" dirty="0">
                <a:solidFill>
                  <a:srgbClr val="0F172A"/>
                </a:solidFill>
              </a:rPr>
              <a:t> Our improvement: interpretation rather than mere identification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</a:t>
            </a:r>
            <a:r>
              <a:rPr lang="en-GB" sz="1400" dirty="0" err="1">
                <a:solidFill>
                  <a:srgbClr val="0F172A"/>
                </a:solidFill>
              </a:rPr>
              <a:t>Maltego</a:t>
            </a:r>
            <a:r>
              <a:rPr lang="en-GB" sz="1400" dirty="0">
                <a:solidFill>
                  <a:srgbClr val="0F172A"/>
                </a:solidFill>
              </a:rPr>
              <a:t> - OSINT investigations - Paid - Not user-friendly for non-technical users</a:t>
            </a:r>
          </a:p>
          <a:p>
            <a:r>
              <a:rPr lang="en-GB" sz="1200" dirty="0"/>
              <a:t>◦</a:t>
            </a:r>
            <a:r>
              <a:rPr lang="en-GB" sz="1200" dirty="0">
                <a:solidFill>
                  <a:srgbClr val="0F172A"/>
                </a:solidFill>
              </a:rPr>
              <a:t> Our improvement: simplified results for non-specialists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</a:t>
            </a:r>
            <a:r>
              <a:rPr lang="en-GB" sz="1400" dirty="0" err="1">
                <a:solidFill>
                  <a:srgbClr val="0F172A"/>
                </a:solidFill>
              </a:rPr>
              <a:t>Nikto</a:t>
            </a:r>
            <a:r>
              <a:rPr lang="en-GB" sz="1400" dirty="0">
                <a:solidFill>
                  <a:srgbClr val="0F172A"/>
                </a:solidFill>
              </a:rPr>
              <a:t>/</a:t>
            </a:r>
            <a:r>
              <a:rPr lang="en-GB" sz="1400" dirty="0" err="1">
                <a:solidFill>
                  <a:srgbClr val="0F172A"/>
                </a:solidFill>
              </a:rPr>
              <a:t>WhatWeb</a:t>
            </a:r>
            <a:r>
              <a:rPr lang="en-GB" sz="1400" dirty="0">
                <a:solidFill>
                  <a:srgbClr val="0F172A"/>
                </a:solidFill>
              </a:rPr>
              <a:t> - Web reconnaissance tools - Free - Not user-friendly for non-technical users</a:t>
            </a:r>
          </a:p>
          <a:p>
            <a:r>
              <a:rPr lang="en-GB" sz="1200" dirty="0"/>
              <a:t>◦</a:t>
            </a:r>
            <a:r>
              <a:rPr lang="en-GB" sz="1200" dirty="0">
                <a:solidFill>
                  <a:srgbClr val="0F172A"/>
                </a:solidFill>
              </a:rPr>
              <a:t> Our improvement: transformation of outputs into actionable insights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2E8254-2CA3-5F50-879A-02D136229F33}"/>
              </a:ext>
            </a:extLst>
          </p:cNvPr>
          <p:cNvSpPr txBox="1"/>
          <p:nvPr/>
        </p:nvSpPr>
        <p:spPr>
          <a:xfrm>
            <a:off x="6309360" y="1005840"/>
            <a:ext cx="5486400" cy="40472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Limitations Identified</a:t>
            </a:r>
          </a:p>
          <a:p>
            <a:pPr algn="l"/>
            <a:r>
              <a:rPr lang="en-GB" sz="1400" dirty="0"/>
              <a:t>•  Technical Results [1]</a:t>
            </a:r>
          </a:p>
          <a:p>
            <a:pPr algn="l"/>
            <a:r>
              <a:rPr lang="en-GB" sz="1200" dirty="0"/>
              <a:t>◦  Vulnerability information included in reports is complicated for users - difficulty determining severity</a:t>
            </a:r>
          </a:p>
          <a:p>
            <a:pPr algn="l"/>
            <a:r>
              <a:rPr lang="en-GB" sz="1400" dirty="0"/>
              <a:t>•  Command Line Interface [2]</a:t>
            </a:r>
          </a:p>
          <a:p>
            <a:pPr algn="l"/>
            <a:r>
              <a:rPr lang="en-GB" sz="1200" dirty="0"/>
              <a:t>◦  Tools like Nmap are hard to use - not user-friendly</a:t>
            </a:r>
          </a:p>
          <a:p>
            <a:pPr algn="l"/>
            <a:r>
              <a:rPr lang="en-GB" sz="1400" dirty="0"/>
              <a:t>•  Complicated Reports [4]</a:t>
            </a:r>
          </a:p>
          <a:p>
            <a:pPr algn="l"/>
            <a:r>
              <a:rPr lang="en-GB" sz="1400" dirty="0"/>
              <a:t>◦  Connection between vulnerabilities and CVEs but no context - dangers overlooked</a:t>
            </a:r>
          </a:p>
          <a:p>
            <a:pPr algn="l"/>
            <a:r>
              <a:rPr lang="en-GB" sz="1400" dirty="0"/>
              <a:t>•  Missing Context - MITRE [5]</a:t>
            </a:r>
          </a:p>
          <a:p>
            <a:pPr algn="l"/>
            <a:r>
              <a:rPr lang="en-GB" sz="1200" dirty="0"/>
              <a:t>◦  No connection to actual techniques used in an attack - difficulty determining actual danger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Our Tool Closes The Gap</a:t>
            </a:r>
          </a:p>
          <a:p>
            <a:pPr algn="l"/>
            <a:r>
              <a:rPr lang="en-GB" sz="1400" dirty="0"/>
              <a:t>•  Connects vulnerabilities with attack techniques from the MITRE framework [5]</a:t>
            </a:r>
          </a:p>
          <a:p>
            <a:pPr algn="l"/>
            <a:r>
              <a:rPr lang="en-GB" sz="1400" dirty="0"/>
              <a:t>•  Everything clearly explained [1]</a:t>
            </a:r>
          </a:p>
          <a:p>
            <a:pPr algn="l"/>
            <a:r>
              <a:rPr lang="en-GB" sz="1400" dirty="0"/>
              <a:t>•  Prioritises the essential information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Proposed AI Solution &amp; Conclusion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>
                <a:solidFill>
                  <a:srgbClr val="DBEAFE"/>
                </a:solidFill>
              </a:rPr>
              <a:t>Member 2 — Ionela Alina Marcu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5AE3FA-AAF5-C167-C414-62E254CE2009}"/>
              </a:ext>
            </a:extLst>
          </p:cNvPr>
          <p:cNvSpPr txBox="1"/>
          <p:nvPr/>
        </p:nvSpPr>
        <p:spPr>
          <a:xfrm>
            <a:off x="411480" y="1005840"/>
            <a:ext cx="5577840" cy="1954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dirty="0">
                <a:solidFill>
                  <a:srgbClr val="2563EB"/>
                </a:solidFill>
              </a:rPr>
              <a:t>How Our App Improves on Existing Tools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AI-based Analysis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uses AI to interpret vulnerability data [5]</a:t>
            </a:r>
          </a:p>
          <a:p>
            <a:pPr algn="l"/>
            <a:r>
              <a:rPr sz="1200" dirty="0">
                <a:solidFill>
                  <a:srgbClr val="64748B"/>
                </a:solidFill>
              </a:rPr>
              <a:t>      </a:t>
            </a:r>
            <a:r>
              <a:rPr sz="1200" dirty="0"/>
              <a:t>◦  Reduces the need for security expertise to understand results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Plain Language Output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simplifies all technical findings [1]</a:t>
            </a:r>
          </a:p>
          <a:p>
            <a:pPr algn="l"/>
            <a:r>
              <a:rPr sz="1200" dirty="0"/>
              <a:t>      ◦  Improves accessibility for non-technical users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MITRE Mapping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links vulnerabilities to real attack techniques [5]</a:t>
            </a:r>
          </a:p>
          <a:p>
            <a:pPr algn="l"/>
            <a:r>
              <a:rPr sz="1200" dirty="0">
                <a:solidFill>
                  <a:srgbClr val="64748B"/>
                </a:solidFill>
              </a:rPr>
              <a:t>      </a:t>
            </a:r>
            <a:r>
              <a:rPr sz="1200" dirty="0"/>
              <a:t>◦  Better threat understanding and context for every finding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Risk </a:t>
            </a:r>
            <a:r>
              <a:rPr sz="1400" dirty="0" err="1">
                <a:solidFill>
                  <a:srgbClr val="0F172A"/>
                </a:solidFill>
              </a:rPr>
              <a:t>Prioritisation</a:t>
            </a:r>
            <a:r>
              <a:rPr sz="1400" dirty="0">
                <a:solidFill>
                  <a:srgbClr val="0F172A"/>
                </a:solidFill>
              </a:rPr>
              <a:t>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highlights critical issues first</a:t>
            </a:r>
          </a:p>
          <a:p>
            <a:pPr algn="l"/>
            <a:r>
              <a:rPr sz="1200" dirty="0">
                <a:solidFill>
                  <a:srgbClr val="64748B"/>
                </a:solidFill>
              </a:rPr>
              <a:t>      </a:t>
            </a:r>
            <a:r>
              <a:rPr sz="1200" dirty="0"/>
              <a:t>◦  Enables faster, more confident decision-making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BDEF5B-BF96-123F-15C6-80565E1E6589}"/>
              </a:ext>
            </a:extLst>
          </p:cNvPr>
          <p:cNvSpPr txBox="1"/>
          <p:nvPr/>
        </p:nvSpPr>
        <p:spPr>
          <a:xfrm>
            <a:off x="6309360" y="1005840"/>
            <a:ext cx="5486400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Conclusions</a:t>
            </a:r>
          </a:p>
          <a:p>
            <a:pPr algn="l"/>
            <a:r>
              <a:rPr lang="en-GB" sz="1400" dirty="0"/>
              <a:t>•  Effective for detection; however, does not provide sufficient explanation [2][3]</a:t>
            </a:r>
          </a:p>
          <a:p>
            <a:pPr algn="l"/>
            <a:r>
              <a:rPr lang="en-GB" sz="1400" dirty="0"/>
              <a:t>•  Particularly ineffective in cases where non-technical users require an explanation [1]</a:t>
            </a:r>
          </a:p>
          <a:p>
            <a:pPr algn="l"/>
            <a:r>
              <a:rPr lang="en-GB" sz="1400" dirty="0"/>
              <a:t>•  MITRE ATT&amp;CK [5] emphasizes the need to relate findings to actual attack techniques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How This Research Added Value</a:t>
            </a:r>
          </a:p>
          <a:p>
            <a:pPr algn="l"/>
            <a:r>
              <a:rPr lang="en-GB" sz="1400" dirty="0"/>
              <a:t>•  Enhanced our knowledge about cybersecurity analysis and vulnerability detection</a:t>
            </a:r>
          </a:p>
          <a:p>
            <a:pPr algn="l"/>
            <a:r>
              <a:rPr lang="en-GB" sz="1400" dirty="0"/>
              <a:t>•  Helped make critical decisions for our application design</a:t>
            </a:r>
          </a:p>
          <a:p>
            <a:pPr algn="l"/>
            <a:r>
              <a:rPr lang="en-GB" sz="1400" dirty="0"/>
              <a:t>•  Demonstrated the existence of a gap between technical tools and end-users [1]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>
                <a:solidFill>
                  <a:srgbClr val="DBEAFE"/>
                </a:solidFill>
              </a:rPr>
              <a:t>Member 2 — Ionela Alina Marcu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3068" y="1051561"/>
            <a:ext cx="11430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>
                <a:solidFill>
                  <a:srgbClr val="0F172A"/>
                </a:solidFill>
              </a:rPr>
              <a:t>[1]  National Cyber Security Centre, Cyber Security for Small Businesses Guide, 2023.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[2]  G. F. Lyon, Nmap Network Scanning: The Official Nmap Project Guide. Sunnyvale, CA, USA: Insecure.com LLC, 2009.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[3]  Tenable Inc., Nessus Vulnerability Scanner Documentation, 2023.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[4]  OWASP Foundation, OWASP Top 10 Web Application Security Risks, 2021.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[5]  MITRE, MITRE ATT&amp;CK Framework, 2023. [Online]. Available: https://attack.mitre.org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88" y="0"/>
            <a:ext cx="384048" cy="68580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688388" y="347472"/>
            <a:ext cx="333756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>
                <a:solidFill>
                  <a:srgbClr val="93C5FD"/>
                </a:solidFill>
              </a:rPr>
              <a:t>Section 3 of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5988" y="2011681"/>
            <a:ext cx="100584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200" b="1" dirty="0">
                <a:solidFill>
                  <a:srgbClr val="FFFFFF"/>
                </a:solidFill>
              </a:rPr>
              <a:t>Eric Marinho Nazare </a:t>
            </a:r>
            <a:r>
              <a:rPr sz="4200" b="1" dirty="0">
                <a:solidFill>
                  <a:srgbClr val="FFFFFF"/>
                </a:solidFill>
              </a:rPr>
              <a:t>
AI Integration &amp; Prompt Engineering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5988" y="3566161"/>
            <a:ext cx="100584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900">
                <a:solidFill>
                  <a:srgbClr val="BAD4F8"/>
                </a:solidFill>
              </a:rPr>
              <a:t>From Technical Data to Business Clarity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dirty="0">
                <a:solidFill>
                  <a:srgbClr val="FFFFFF"/>
                </a:solidFill>
              </a:rPr>
              <a:t>AI Strategy &amp; Purpose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dirty="0">
                <a:solidFill>
                  <a:srgbClr val="DBEAFE"/>
                </a:solidFill>
              </a:rPr>
              <a:t>Member 3 </a:t>
            </a:r>
            <a:r>
              <a:rPr lang="en-GB" sz="1000" dirty="0">
                <a:solidFill>
                  <a:srgbClr val="DBEAFE"/>
                </a:solidFill>
              </a:rPr>
              <a:t>– Eric Marinho Nazare</a:t>
            </a:r>
            <a:endParaRPr sz="1000" dirty="0">
              <a:solidFill>
                <a:srgbClr val="DBEAF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D18D8D-6DCB-A388-1800-0AB3E1E1D6D4}"/>
              </a:ext>
            </a:extLst>
          </p:cNvPr>
          <p:cNvSpPr txBox="1"/>
          <p:nvPr/>
        </p:nvSpPr>
        <p:spPr>
          <a:xfrm>
            <a:off x="411480" y="1005840"/>
            <a:ext cx="11430000" cy="4078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The Purpose</a:t>
            </a:r>
          </a:p>
          <a:p>
            <a:pPr algn="l"/>
            <a:r>
              <a:rPr lang="en-GB" sz="1400" dirty="0"/>
              <a:t>•  Converting complicated security “noise” into clear recommendations for small business operators [4]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AI Model Options for Users</a:t>
            </a:r>
          </a:p>
          <a:p>
            <a:pPr algn="l"/>
            <a:r>
              <a:rPr lang="en-GB" sz="1400" dirty="0"/>
              <a:t>•  Mistral [1], Neural Chat, Llama 3 [2], Dolphin - or AI-off option</a:t>
            </a:r>
          </a:p>
          <a:p>
            <a:pPr algn="l"/>
            <a:r>
              <a:rPr lang="en-GB" sz="1400" dirty="0"/>
              <a:t>•  Privacy by default using local </a:t>
            </a:r>
            <a:r>
              <a:rPr lang="en-GB" sz="1400" dirty="0" err="1"/>
              <a:t>Ollama</a:t>
            </a:r>
            <a:r>
              <a:rPr lang="en-GB" sz="1400" dirty="0"/>
              <a:t> [2]</a:t>
            </a:r>
          </a:p>
          <a:p>
            <a:pPr algn="l"/>
            <a:r>
              <a:rPr lang="en-GB" sz="1400" dirty="0"/>
              <a:t>•  Cloud provider integration optional, controlled through AI_PROVIDER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Design for Reliability</a:t>
            </a:r>
          </a:p>
          <a:p>
            <a:pPr algn="l"/>
            <a:r>
              <a:rPr lang="en-GB" sz="1400" dirty="0"/>
              <a:t>•  Timeouts included - avoids AI-induced crashes</a:t>
            </a:r>
          </a:p>
          <a:p>
            <a:pPr algn="l"/>
            <a:r>
              <a:rPr lang="en-GB" sz="1400" dirty="0"/>
              <a:t>•  Secure backups (local analysis) when AI is down</a:t>
            </a:r>
          </a:p>
          <a:p>
            <a:pPr algn="l"/>
            <a:r>
              <a:rPr lang="en-GB" sz="1400" dirty="0"/>
              <a:t>•  Service still valuable without AI operation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What AI Does Not Do</a:t>
            </a:r>
          </a:p>
          <a:p>
            <a:pPr algn="l"/>
            <a:r>
              <a:rPr lang="en-GB" sz="1400" dirty="0"/>
              <a:t>•  It does not attack or crack anything [3]</a:t>
            </a:r>
          </a:p>
          <a:p>
            <a:pPr algn="l"/>
            <a:r>
              <a:rPr lang="en-GB" sz="1400" dirty="0"/>
              <a:t>•  It does not make any security decisions independently</a:t>
            </a:r>
          </a:p>
          <a:p>
            <a:pPr algn="l"/>
            <a:r>
              <a:rPr lang="en-GB" sz="1400" dirty="0"/>
              <a:t>•  It just interprets results and recommends steps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Prompt Engineering &amp; Optimisation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1000" dirty="0">
                <a:solidFill>
                  <a:srgbClr val="DBEAFE"/>
                </a:solidFill>
              </a:rPr>
              <a:t>Member 3 – Eric Marinho Nazare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D16805-10E1-3D1C-0938-42C997173BEB}"/>
              </a:ext>
            </a:extLst>
          </p:cNvPr>
          <p:cNvSpPr txBox="1"/>
          <p:nvPr/>
        </p:nvSpPr>
        <p:spPr>
          <a:xfrm>
            <a:off x="411480" y="1005840"/>
            <a:ext cx="5577840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Prompt Engineering</a:t>
            </a:r>
          </a:p>
          <a:p>
            <a:pPr algn="l"/>
            <a:r>
              <a:rPr lang="en-GB" sz="1400" dirty="0"/>
              <a:t>•  Designed dedicated “AI Personas” - professional, reliable responses [1]</a:t>
            </a:r>
          </a:p>
          <a:p>
            <a:pPr algn="l"/>
            <a:r>
              <a:rPr lang="en-GB" sz="1400" dirty="0"/>
              <a:t>•  Guardrails: “Keep language simple”, “Don’t make up facts”</a:t>
            </a:r>
          </a:p>
          <a:p>
            <a:pPr algn="l"/>
            <a:r>
              <a:rPr lang="en-GB" sz="1400" dirty="0"/>
              <a:t>•  Actual scan information included in prompt templates - not just queries [1]</a:t>
            </a:r>
          </a:p>
          <a:p>
            <a:pPr algn="l"/>
            <a:r>
              <a:rPr lang="en-GB" sz="1400" dirty="0"/>
              <a:t>•  Ensures that response is accurate, professional, and clear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A/B Testing</a:t>
            </a:r>
          </a:p>
          <a:p>
            <a:pPr algn="l"/>
            <a:r>
              <a:rPr lang="en-GB" sz="1400" dirty="0"/>
              <a:t>•  Comparison between “Formal” and “Casual” responses to determine user’s preference</a:t>
            </a:r>
          </a:p>
          <a:p>
            <a:pPr algn="l"/>
            <a:r>
              <a:rPr lang="en-GB" sz="1400" dirty="0"/>
              <a:t>•  “Formal” was chosen by default because of the professional target audience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Streaming User Experience</a:t>
            </a:r>
          </a:p>
          <a:p>
            <a:pPr algn="l"/>
            <a:r>
              <a:rPr lang="en-GB" sz="1400" dirty="0"/>
              <a:t>•  Progressively shows response information as AI generates its response</a:t>
            </a:r>
          </a:p>
          <a:p>
            <a:pPr algn="l"/>
            <a:r>
              <a:rPr lang="en-GB" sz="1400" dirty="0"/>
              <a:t>•  Allows user to see result as it appears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F0106F-DC86-3DE8-2094-1D1F9DE307F8}"/>
              </a:ext>
            </a:extLst>
          </p:cNvPr>
          <p:cNvSpPr txBox="1"/>
          <p:nvPr/>
        </p:nvSpPr>
        <p:spPr>
          <a:xfrm>
            <a:off x="6309360" y="1005840"/>
            <a:ext cx="5486400" cy="5303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Performance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 Prompt Reuse Strategy</a:t>
            </a:r>
          </a:p>
          <a:p>
            <a:pPr algn="l"/>
            <a:r>
              <a:rPr lang="en-GB" sz="1200" dirty="0">
                <a:solidFill>
                  <a:srgbClr val="64748B"/>
                </a:solidFill>
              </a:rPr>
              <a:t>      ◦  Avoids reproducing replies for recurring findings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 Monitoring</a:t>
            </a:r>
          </a:p>
          <a:p>
            <a:pPr algn="l"/>
            <a:r>
              <a:rPr lang="en-GB" sz="1200" dirty="0">
                <a:solidFill>
                  <a:srgbClr val="64748B"/>
                </a:solidFill>
              </a:rPr>
              <a:t>      ◦  Speed and accuracy tracked to maintain quality</a:t>
            </a:r>
          </a:p>
          <a:p>
            <a:pPr algn="l"/>
            <a:r>
              <a:rPr lang="en-GB" sz="1200" dirty="0">
                <a:solidFill>
                  <a:srgbClr val="64748B"/>
                </a:solidFill>
              </a:rPr>
              <a:t>      ◦  Metadata records model used and whether safety mode was active</a:t>
            </a:r>
          </a:p>
          <a:p>
            <a:pPr algn="l"/>
            <a:endParaRPr lang="en-GB" sz="1200" dirty="0">
              <a:solidFill>
                <a:srgbClr val="64748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Example AI Output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 Input: Port 22 open [3]</a:t>
            </a:r>
          </a:p>
          <a:p>
            <a:pPr algn="l"/>
            <a:r>
              <a:rPr lang="en-GB" sz="1200" dirty="0">
                <a:solidFill>
                  <a:srgbClr val="64748B"/>
                </a:solidFill>
              </a:rPr>
              <a:t>      ◦  "This indicates that remote access is enabled. If not restricted, attackers may attempt login access. Restrict to trusted IPs or disable if not needed."</a:t>
            </a:r>
          </a:p>
          <a:p>
            <a:pPr algn="l"/>
            <a:endParaRPr lang="en-GB" sz="1200" dirty="0">
              <a:solidFill>
                <a:srgbClr val="64748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Future Vision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 Voice-to-Text: users talk to their security reports</a:t>
            </a:r>
          </a:p>
          <a:p>
            <a:pPr algn="l"/>
            <a:r>
              <a:rPr lang="en-GB" sz="1400" dirty="0">
                <a:solidFill>
                  <a:srgbClr val="0F172A"/>
                </a:solidFill>
              </a:rPr>
              <a:t>•  Multi-model ensemble for higher-confidence summaries [1][2]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BAF54-A776-9B75-F8FB-F5FBF754C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3309E1-219C-5DE8-09BF-518BDF1671C6}"/>
              </a:ext>
            </a:extLst>
          </p:cNvPr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AD0FB4-DB0E-27DF-C064-903022D5EB84}"/>
              </a:ext>
            </a:extLst>
          </p:cNvPr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Prompt Engineering &amp; Optimisation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87E49E-481D-6D9D-2D22-80A624BEEA07}"/>
              </a:ext>
            </a:extLst>
          </p:cNvPr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1000" dirty="0">
                <a:solidFill>
                  <a:srgbClr val="DBEAFE"/>
                </a:solidFill>
              </a:rPr>
              <a:t>Member 3 – Eric Marinho Nazare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8B56BDF-6B7F-8FC4-9C0C-85F2FE779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3" y="1225848"/>
            <a:ext cx="6028378" cy="53706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F616DE-4584-41CA-8F0D-F822C03562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226194"/>
            <a:ext cx="6028380" cy="537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47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B721C-2DB6-62DD-0E43-73D01B6F4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C26C8C-7CF5-AEAC-08D6-E2303600ECBA}"/>
              </a:ext>
            </a:extLst>
          </p:cNvPr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ED50A4-4D95-181D-EAA5-ACC0B9E17CE1}"/>
              </a:ext>
            </a:extLst>
          </p:cNvPr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Prompt Engineering &amp; Optimisation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6501CD-C3E3-81D6-31C9-FB2BD2065890}"/>
              </a:ext>
            </a:extLst>
          </p:cNvPr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1000" dirty="0">
                <a:solidFill>
                  <a:srgbClr val="DBEAFE"/>
                </a:solidFill>
              </a:rPr>
              <a:t>Member 3 – Eric Marinho Nazare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D4697A-FABF-20D8-878B-61C6336CD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90" y="896113"/>
            <a:ext cx="4121569" cy="40563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B6B5B8-40FB-DF1D-41E6-5E8462A88C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9227" y="896113"/>
            <a:ext cx="5593985" cy="29578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225D777-4E52-B631-7B3C-D5E0AE5275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7736" y="3881414"/>
            <a:ext cx="5593985" cy="2976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28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1000" dirty="0">
                <a:solidFill>
                  <a:srgbClr val="DBEAFE"/>
                </a:solidFill>
              </a:rPr>
              <a:t>Member 3 – Eric Marinho Nazare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3068" y="1051561"/>
            <a:ext cx="11430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>
                <a:solidFill>
                  <a:srgbClr val="0F172A"/>
                </a:solidFill>
              </a:rPr>
              <a:t>[1]  A. Q. Jiang et al., “Mistral 7B,” arXiv preprint arXiv:2310.06825, Oct. 2023.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[2]  Ollama, “Ollama Library: Llama 3 Technical Documentation,” 2024. [Online]. Available: https://ollama.com/library/llama3. [Accessed: Mar. 02, 2026].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[3]  G. Lyon, Nmap Network Scanning: The Official Nmap Project Guide. Sunnyvale, CA, USA: Insecure.com LLC, 2009.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[4]  Dept. for Science, Innovation and Technology, “Cyber security breaches survey 2024,” UK Government, 2024. [Online]. Available: https://www.gov.uk/government/statistics/cyber-security-breaches-survey-2024. [Accessed: Mar. 15, 2026].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88" y="0"/>
            <a:ext cx="384048" cy="68580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688388" y="347472"/>
            <a:ext cx="333756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>
                <a:solidFill>
                  <a:srgbClr val="93C5FD"/>
                </a:solidFill>
              </a:rPr>
              <a:t>Section 4 of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5988" y="2011681"/>
            <a:ext cx="100584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4200" b="1" dirty="0">
                <a:solidFill>
                  <a:srgbClr val="FFFFFF"/>
                </a:solidFill>
              </a:rPr>
              <a:t>Andrian </a:t>
            </a:r>
            <a:r>
              <a:rPr lang="en-GB" sz="4200" b="1" dirty="0" err="1">
                <a:solidFill>
                  <a:srgbClr val="FFFFFF"/>
                </a:solidFill>
              </a:rPr>
              <a:t>Morteanu</a:t>
            </a:r>
            <a:r>
              <a:rPr sz="4200" b="1" dirty="0">
                <a:solidFill>
                  <a:srgbClr val="FFFFFF"/>
                </a:solidFill>
              </a:rPr>
              <a:t>
System Architecture &amp; Integration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5988" y="3566161"/>
            <a:ext cx="100584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900">
                <a:solidFill>
                  <a:srgbClr val="BAD4F8"/>
                </a:solidFill>
              </a:rPr>
              <a:t>Modular, API-driven design — Andrian Morteanu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System Layers Overview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>
                <a:solidFill>
                  <a:srgbClr val="DBEAFE"/>
                </a:solidFill>
              </a:rPr>
              <a:t>Member 4 — Andrian Morteanu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EE8826-5EB9-85C7-E285-871793CB7F10}"/>
              </a:ext>
            </a:extLst>
          </p:cNvPr>
          <p:cNvSpPr txBox="1"/>
          <p:nvPr/>
        </p:nvSpPr>
        <p:spPr>
          <a:xfrm>
            <a:off x="411480" y="1005840"/>
            <a:ext cx="5577840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Input/Scan Layer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User inputs into an open-domain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Consent </a:t>
            </a:r>
            <a:r>
              <a:rPr lang="en-GB" sz="1400" dirty="0" err="1"/>
              <a:t>tickbox</a:t>
            </a:r>
            <a:r>
              <a:rPr lang="en-GB" sz="1400" dirty="0"/>
              <a:t> indicates authorization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Passive scans: HTTP, HTTPS, DNS, TLS, Security headers, Email, Open ports [3]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Risk Engine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Rule-based scoring in TypeScript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Severity scoring done by pre-programmed rules, not AI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Analysis grouped by: Transport, Headers, Email and Exposure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AI Explanation Layer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On-premises </a:t>
            </a:r>
            <a:r>
              <a:rPr lang="en-GB" sz="1400" dirty="0" err="1"/>
              <a:t>Ollama</a:t>
            </a:r>
            <a:r>
              <a:rPr lang="en-GB" sz="1400" dirty="0"/>
              <a:t> where feasible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Grok API alternative when implemented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Scans </a:t>
            </a:r>
            <a:r>
              <a:rPr lang="en-GB" sz="1400" dirty="0" err="1"/>
              <a:t>analyzed</a:t>
            </a:r>
            <a:r>
              <a:rPr lang="en-GB" sz="1400" dirty="0"/>
              <a:t> to generate explanations in English language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AI generates explanations but not severity scores [4]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78C9E2-5C8F-8493-991B-6782651F6C57}"/>
              </a:ext>
            </a:extLst>
          </p:cNvPr>
          <p:cNvSpPr txBox="1"/>
          <p:nvPr/>
        </p:nvSpPr>
        <p:spPr>
          <a:xfrm>
            <a:off x="6309360" y="1005840"/>
            <a:ext cx="5486400" cy="4416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Report Interface Layer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Next.js/React/TypeScript interfaces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Scoreboard view of results, conclusions, and references in dashboard format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Browsing capability to generate PDFs of report [2] [5]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Data Pipeline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User &lt;- Domains input &lt;- Scan engine (passive)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Scan engine &lt;- Risk engine (rules-based)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Risk engine &lt;- Explanation AI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Explanation AI &lt;- Report interface &lt;- Browsing PDF generation [1]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Storage Layer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None persistent storage in MVP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Temporary caching of recently scanned domains in memory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JSON data structure used among scan, AI, and report interface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Future upgrade: persistent data storage for scan history &amp; monitoring [2]</a:t>
            </a:r>
          </a:p>
          <a:p>
            <a:pPr algn="l"/>
            <a:endParaRPr lang="en-GB" sz="1400" dirty="0">
              <a:solidFill>
                <a:srgbClr val="0F172A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Architecture Evaluation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>
                <a:solidFill>
                  <a:srgbClr val="DBEAFE"/>
                </a:solidFill>
              </a:rPr>
              <a:t>Member 4 — Andrian Morteanu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3068" y="1005841"/>
            <a:ext cx="5577840" cy="3985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Advantages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Transparent passive scanning methodology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Separation of scan engine, AI interpretation, and user interface of the report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Minimum viable product aligned with ethical/legal limitations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Future-proof for expansion into features like history, scheduling scans, and database storage [1]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Merits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Direct and clear transfer of data from scan input to output report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Efficient use - each layer performs its unique function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Suitable for integration with other applications through an API [1]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Timeline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Three months of development arranged by Gantt chart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Major steps involved: system design &gt; development &gt; integration &gt; reporting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0948" y="1005841"/>
            <a:ext cx="5486400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Limitations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No persistent data store in MVP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No OCR or PDF parser implementation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No training of machine learning models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Passive external audits only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Findings require manual verification before any business actions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Used Technologies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Client-side: Next.js, React, TypeScript, CSS [2]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Server-side: Next.js API routes [2]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Scanner: Node.js for DNS, TLS, HTTP fetches and TCP sockets checks [3]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AI component: </a:t>
            </a:r>
            <a:r>
              <a:rPr lang="en-GB" sz="1400" dirty="0" err="1"/>
              <a:t>Ollama</a:t>
            </a:r>
            <a:r>
              <a:rPr lang="en-GB" sz="1400" dirty="0"/>
              <a:t> local models, fall-back to Grok API [4]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Data storage: transient in-memory cache for recent scans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8E29EC-865F-C51D-1DF1-E06946367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EB2B45A-73FB-DDC1-78AE-37A0E110175C}"/>
              </a:ext>
            </a:extLst>
          </p:cNvPr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2E54F9-973F-0B14-EC48-8958AAA6B171}"/>
              </a:ext>
            </a:extLst>
          </p:cNvPr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600" b="1">
                <a:solidFill>
                  <a:srgbClr val="FFFFFF"/>
                </a:solidFill>
              </a:rPr>
              <a:t>Project Timeline (Gantt Chart)</a:t>
            </a:r>
            <a:endParaRPr sz="2600" b="1" dirty="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F375CC-0585-CBB9-60AF-6D67B181A6A7}"/>
              </a:ext>
            </a:extLst>
          </p:cNvPr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>
                <a:solidFill>
                  <a:srgbClr val="DBEAFE"/>
                </a:solidFill>
              </a:rPr>
              <a:t>Member 4 — Andrian Morteanu</a:t>
            </a: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561DEDA7-2A72-053C-47DA-6EA795828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397" y="960121"/>
            <a:ext cx="10133878" cy="568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108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>
                <a:solidFill>
                  <a:srgbClr val="DBEAFE"/>
                </a:solidFill>
              </a:rPr>
              <a:t>Member 4 — Andrian Morteanu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3068" y="1051561"/>
            <a:ext cx="11430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dirty="0">
                <a:solidFill>
                  <a:srgbClr val="0F172A"/>
                </a:solidFill>
              </a:rPr>
              <a:t>[1] R. T. Fielding, Architectural Styles and the Design of Network-based Software Architectures, Ph.D. dissertation, University of California, Irvine, 2000.</a:t>
            </a:r>
          </a:p>
          <a:p>
            <a:pPr algn="l"/>
            <a:r>
              <a:rPr lang="en-GB" sz="1200" dirty="0">
                <a:solidFill>
                  <a:srgbClr val="0F172A"/>
                </a:solidFill>
              </a:rPr>
              <a:t>[2] </a:t>
            </a:r>
            <a:r>
              <a:rPr lang="en-GB" sz="1200" dirty="0" err="1">
                <a:solidFill>
                  <a:srgbClr val="0F172A"/>
                </a:solidFill>
              </a:rPr>
              <a:t>Vercel</a:t>
            </a:r>
            <a:r>
              <a:rPr lang="en-GB" sz="1200" dirty="0">
                <a:solidFill>
                  <a:srgbClr val="0F172A"/>
                </a:solidFill>
              </a:rPr>
              <a:t>, “Next.js Documentation - App Router,” 2026.</a:t>
            </a:r>
          </a:p>
          <a:p>
            <a:pPr algn="l"/>
            <a:r>
              <a:rPr lang="en-GB" sz="1200" dirty="0">
                <a:solidFill>
                  <a:srgbClr val="0F172A"/>
                </a:solidFill>
              </a:rPr>
              <a:t>[3] Node.js, “DNS,” “net,” and “</a:t>
            </a:r>
            <a:r>
              <a:rPr lang="en-GB" sz="1200" dirty="0" err="1">
                <a:solidFill>
                  <a:srgbClr val="0F172A"/>
                </a:solidFill>
              </a:rPr>
              <a:t>tls</a:t>
            </a:r>
            <a:r>
              <a:rPr lang="en-GB" sz="1200" dirty="0">
                <a:solidFill>
                  <a:srgbClr val="0F172A"/>
                </a:solidFill>
              </a:rPr>
              <a:t>” documentation, 2026.</a:t>
            </a:r>
          </a:p>
          <a:p>
            <a:pPr algn="l"/>
            <a:r>
              <a:rPr lang="en-GB" sz="1200" dirty="0">
                <a:solidFill>
                  <a:srgbClr val="0F172A"/>
                </a:solidFill>
              </a:rPr>
              <a:t>[4] </a:t>
            </a:r>
            <a:r>
              <a:rPr lang="en-GB" sz="1200" dirty="0" err="1">
                <a:solidFill>
                  <a:srgbClr val="0F172A"/>
                </a:solidFill>
              </a:rPr>
              <a:t>Ollama</a:t>
            </a:r>
            <a:r>
              <a:rPr lang="en-GB" sz="1200" dirty="0">
                <a:solidFill>
                  <a:srgbClr val="0F172A"/>
                </a:solidFill>
              </a:rPr>
              <a:t>, “API Documentation,” 2026.</a:t>
            </a:r>
          </a:p>
          <a:p>
            <a:pPr algn="l"/>
            <a:r>
              <a:rPr lang="en-GB" sz="1200" dirty="0">
                <a:solidFill>
                  <a:srgbClr val="0F172A"/>
                </a:solidFill>
              </a:rPr>
              <a:t>[5] MDN Web Docs, “Window: print() method” and “Printing - CSS,” 2025.</a:t>
            </a:r>
            <a:endParaRPr sz="1200" dirty="0">
              <a:solidFill>
                <a:srgbClr val="0F172A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88" y="0"/>
            <a:ext cx="384048" cy="68580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688388" y="347472"/>
            <a:ext cx="333756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>
                <a:solidFill>
                  <a:srgbClr val="93C5FD"/>
                </a:solidFill>
              </a:rPr>
              <a:t>Section 5 of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5988" y="2011681"/>
            <a:ext cx="100584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4200" b="1" dirty="0">
                <a:solidFill>
                  <a:srgbClr val="FFFFFF"/>
                </a:solidFill>
              </a:rPr>
              <a:t>Alexandra </a:t>
            </a:r>
            <a:r>
              <a:rPr lang="en-GB" sz="4200" b="1" dirty="0" err="1">
                <a:solidFill>
                  <a:srgbClr val="FFFFFF"/>
                </a:solidFill>
              </a:rPr>
              <a:t>Caciun</a:t>
            </a:r>
            <a:r>
              <a:rPr sz="4200" b="1" dirty="0">
                <a:solidFill>
                  <a:srgbClr val="FFFFFF"/>
                </a:solidFill>
              </a:rPr>
              <a:t>
UX/UI Design &amp; Prototype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5988" y="3566161"/>
            <a:ext cx="100584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900">
                <a:solidFill>
                  <a:srgbClr val="BAD4F8"/>
                </a:solidFill>
              </a:rPr>
              <a:t>User interface design for non-technical security audiences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Design Principles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dirty="0">
                <a:solidFill>
                  <a:srgbClr val="DBEAFE"/>
                </a:solidFill>
              </a:rPr>
              <a:t>Member 5 </a:t>
            </a:r>
            <a:r>
              <a:rPr lang="en-GB" sz="1000" dirty="0">
                <a:solidFill>
                  <a:srgbClr val="DBEAFE"/>
                </a:solidFill>
              </a:rPr>
              <a:t>- </a:t>
            </a:r>
            <a:r>
              <a:rPr lang="en-GB" sz="1000" dirty="0">
                <a:solidFill>
                  <a:srgbClr val="FFFFFF"/>
                </a:solidFill>
              </a:rPr>
              <a:t>Alexandra</a:t>
            </a:r>
            <a:r>
              <a:rPr lang="en-GB" sz="1000" b="1" dirty="0">
                <a:solidFill>
                  <a:srgbClr val="FFFFFF"/>
                </a:solidFill>
              </a:rPr>
              <a:t> </a:t>
            </a:r>
            <a:r>
              <a:rPr lang="en-GB" sz="1000" dirty="0">
                <a:solidFill>
                  <a:srgbClr val="FFFFFF"/>
                </a:solidFill>
              </a:rPr>
              <a:t>Craciun</a:t>
            </a:r>
            <a:endParaRPr sz="1000" dirty="0">
              <a:solidFill>
                <a:srgbClr val="DBEAF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3D7E4F-4198-DA4C-649A-9475AA7C1DBA}"/>
              </a:ext>
            </a:extLst>
          </p:cNvPr>
          <p:cNvSpPr txBox="1"/>
          <p:nvPr/>
        </p:nvSpPr>
        <p:spPr>
          <a:xfrm>
            <a:off x="411480" y="1005840"/>
            <a:ext cx="11430000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Fundamental Concepts – ISO 9241-210:2019 [2]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Simplicity - obvious core activity, succinct text, limited choices, streamlined interface design [3]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Consistency - all pages use same fonts, </a:t>
            </a:r>
            <a:r>
              <a:rPr lang="en-GB" sz="1400" dirty="0" err="1"/>
              <a:t>colors</a:t>
            </a:r>
            <a:r>
              <a:rPr lang="en-GB" sz="1400" dirty="0"/>
              <a:t>, icons and texts [7]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Accessibility - spacious targets, sufficient contrast, alternative ways of conveying information [4]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Feedback - visual changes in status, activity indicators, success/ error messages [7]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Selected </a:t>
            </a:r>
            <a:r>
              <a:rPr lang="en-GB" sz="1700" b="1" dirty="0" err="1">
                <a:solidFill>
                  <a:srgbClr val="2563EB"/>
                </a:solidFill>
              </a:rPr>
              <a:t>Color</a:t>
            </a:r>
            <a:r>
              <a:rPr lang="en-GB" sz="1700" b="1" dirty="0">
                <a:solidFill>
                  <a:srgbClr val="2563EB"/>
                </a:solidFill>
              </a:rPr>
              <a:t> Scheme: White and Blue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White background - calm and tidy look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Blue </a:t>
            </a:r>
            <a:r>
              <a:rPr lang="en-GB" sz="1400" dirty="0" err="1"/>
              <a:t>color</a:t>
            </a:r>
            <a:r>
              <a:rPr lang="en-GB" sz="1400" dirty="0"/>
              <a:t> - main buttons, links and important functionality (credibility and professionalism)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Other shades of blue for differentiating sections and cards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Red, orange or green used only for risk tags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Human-centred Design [2]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Be mindful of user needs and limitations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Made for non-tech users - decreases cognitive effort [3]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Increases satisfaction, ease of use and efficiency [6]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Dashboard Design &amp; Risk Visualisation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5 - </a:t>
            </a:r>
            <a:r>
              <a:rPr lang="en-GB" sz="1000" dirty="0">
                <a:solidFill>
                  <a:srgbClr val="FFFFFF"/>
                </a:solidFill>
              </a:rPr>
              <a:t>Alexandra</a:t>
            </a:r>
            <a:r>
              <a:rPr lang="en-GB" sz="1000" b="1" dirty="0">
                <a:solidFill>
                  <a:srgbClr val="FFFFFF"/>
                </a:solidFill>
              </a:rPr>
              <a:t> </a:t>
            </a:r>
            <a:r>
              <a:rPr lang="en-GB" sz="1000" dirty="0">
                <a:solidFill>
                  <a:srgbClr val="FFFFFF"/>
                </a:solidFill>
              </a:rPr>
              <a:t>Craciun</a:t>
            </a:r>
            <a:endParaRPr lang="en-GB" sz="1000" dirty="0">
              <a:solidFill>
                <a:srgbClr val="DBEAFE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51B4F8-458D-B4D2-ABC3-902FE5A0EBB5}"/>
              </a:ext>
            </a:extLst>
          </p:cNvPr>
          <p:cNvSpPr txBox="1"/>
          <p:nvPr/>
        </p:nvSpPr>
        <p:spPr>
          <a:xfrm>
            <a:off x="411480" y="1005840"/>
            <a:ext cx="5577840" cy="3677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Theory of Dashboard Design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Visualization of information - transform scanned information into numbers, diagrams, and </a:t>
            </a:r>
            <a:r>
              <a:rPr lang="en-GB" sz="1400" dirty="0" err="1"/>
              <a:t>colored</a:t>
            </a:r>
            <a:r>
              <a:rPr lang="en-GB" sz="1400" dirty="0"/>
              <a:t> icons [5]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Information hierarchy - general information first, followed by categories, and finally details [1]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Real-time feedback - provide immediate feedback whenever an issue occurs or gets resolved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System of support - prioritize issues and provide a list of what to do next [3]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 err="1">
                <a:solidFill>
                  <a:srgbClr val="2563EB"/>
                </a:solidFill>
              </a:rPr>
              <a:t>Color</a:t>
            </a:r>
            <a:r>
              <a:rPr lang="en-GB" sz="1700" b="1" dirty="0">
                <a:solidFill>
                  <a:srgbClr val="2563EB"/>
                </a:solidFill>
              </a:rPr>
              <a:t> Coding for Risk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Red - critical risks - require prompt attention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Yellow - moderate risk - to be attended to soon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Green - low-risk or resolved - assure the user that specific areas are okay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Severity levels accompany </a:t>
            </a:r>
            <a:r>
              <a:rPr lang="en-GB" sz="1400" dirty="0" err="1"/>
              <a:t>colors</a:t>
            </a:r>
            <a:r>
              <a:rPr lang="en-GB" sz="1400" dirty="0"/>
              <a:t> - High, Moderate, and Low [5]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924B4F-87A6-DB24-2817-B3CCF8476F57}"/>
              </a:ext>
            </a:extLst>
          </p:cNvPr>
          <p:cNvSpPr txBox="1"/>
          <p:nvPr/>
        </p:nvSpPr>
        <p:spPr>
          <a:xfrm>
            <a:off x="6309360" y="1005840"/>
            <a:ext cx="5486400" cy="3893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Prototypes &amp; Technologies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Developed to serve as a working web-based application for non-specialist workflows [6]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Client-side: JavaScript, HTML, and CSS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CSS ensures the clean look with white/blue colour scheme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JavaScript is responsible for handling buttons, tabs and updates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Charts create visualisations out of scanning results [5]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PDF export: portable report for sharing with managers or consultants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Accessibility &amp; Usability [4]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Intuitive layout: easy visual flow from risk assessment to problems [1]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Easy-to-read text: use of larger fonts with contrast, English [7]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Minimal effort needed for navigation: quick clicks, consistent buttons [7]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 Accessible design: alternative cues, keyboard access, cross-platform support [4]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B8B65B-2394-61C9-E4F7-68731FCD6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B4014C-200C-1DB5-644B-D10D8C73DD33}"/>
              </a:ext>
            </a:extLst>
          </p:cNvPr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07F96B-6A8E-7DD8-8300-E0825CB62F71}"/>
              </a:ext>
            </a:extLst>
          </p:cNvPr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600" b="1" dirty="0">
                <a:solidFill>
                  <a:srgbClr val="FFFFFF"/>
                </a:solidFill>
              </a:rPr>
              <a:t>Wireframe of design</a:t>
            </a:r>
            <a:endParaRPr sz="2600" b="1" dirty="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6B2967-769A-540F-3351-8E560F395797}"/>
              </a:ext>
            </a:extLst>
          </p:cNvPr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5 - </a:t>
            </a:r>
            <a:r>
              <a:rPr lang="en-GB" sz="1000" dirty="0">
                <a:solidFill>
                  <a:srgbClr val="FFFFFF"/>
                </a:solidFill>
              </a:rPr>
              <a:t>Alexandra</a:t>
            </a:r>
            <a:r>
              <a:rPr lang="en-GB" sz="1000" b="1" dirty="0">
                <a:solidFill>
                  <a:srgbClr val="FFFFFF"/>
                </a:solidFill>
              </a:rPr>
              <a:t> </a:t>
            </a:r>
            <a:r>
              <a:rPr lang="en-GB" sz="1000" dirty="0">
                <a:solidFill>
                  <a:srgbClr val="FFFFFF"/>
                </a:solidFill>
              </a:rPr>
              <a:t>Craciun</a:t>
            </a:r>
            <a:endParaRPr lang="en-GB" sz="1000" dirty="0">
              <a:solidFill>
                <a:srgbClr val="DBEAFE"/>
              </a:solidFill>
            </a:endParaRPr>
          </a:p>
        </p:txBody>
      </p:sp>
      <p:pic>
        <p:nvPicPr>
          <p:cNvPr id="7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95ED3E7-BB1A-933F-02D9-515DFDF7F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10" y="1039990"/>
            <a:ext cx="5943370" cy="46243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4" descr="A screenshot of a web page&#10;&#10;AI-generated content may be incorrect.">
            <a:extLst>
              <a:ext uri="{FF2B5EF4-FFF2-40B4-BE49-F238E27FC236}">
                <a16:creationId xmlns:a16="http://schemas.microsoft.com/office/drawing/2014/main" id="{25B5FDC2-48D6-012C-3B65-882601AE0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9423" y="1039990"/>
            <a:ext cx="5943369" cy="4556874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2862085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CBA35-4FD8-320D-822C-5FD2916F4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2CA4895-BEB1-781B-ED9A-5438147C71F8}"/>
              </a:ext>
            </a:extLst>
          </p:cNvPr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D04157-EA4F-B83F-AA8D-DC9214793C10}"/>
              </a:ext>
            </a:extLst>
          </p:cNvPr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600" b="1" dirty="0">
                <a:solidFill>
                  <a:srgbClr val="FFFFFF"/>
                </a:solidFill>
              </a:rPr>
              <a:t>Wireframe of design</a:t>
            </a:r>
            <a:endParaRPr sz="2600" b="1" dirty="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29F06F-7A51-46E8-9718-64B516BD8E91}"/>
              </a:ext>
            </a:extLst>
          </p:cNvPr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5 - </a:t>
            </a:r>
            <a:r>
              <a:rPr lang="en-GB" sz="1000" dirty="0">
                <a:solidFill>
                  <a:srgbClr val="FFFFFF"/>
                </a:solidFill>
              </a:rPr>
              <a:t>Alexandra</a:t>
            </a:r>
            <a:r>
              <a:rPr lang="en-GB" sz="1000" b="1" dirty="0">
                <a:solidFill>
                  <a:srgbClr val="FFFFFF"/>
                </a:solidFill>
              </a:rPr>
              <a:t> </a:t>
            </a:r>
            <a:r>
              <a:rPr lang="en-GB" sz="1000" dirty="0">
                <a:solidFill>
                  <a:srgbClr val="FFFFFF"/>
                </a:solidFill>
              </a:rPr>
              <a:t>Craciun</a:t>
            </a:r>
            <a:endParaRPr lang="en-GB" sz="1000" dirty="0">
              <a:solidFill>
                <a:srgbClr val="DBEAFE"/>
              </a:solidFill>
            </a:endParaRPr>
          </a:p>
        </p:txBody>
      </p:sp>
      <p:pic>
        <p:nvPicPr>
          <p:cNvPr id="5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F53A1B6-46FF-E4BE-9C7E-2EDAB5792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34" y="1039989"/>
            <a:ext cx="5788545" cy="465044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A6812B6-FDCD-8B2B-490D-8F3BE3B013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764" y="1039989"/>
            <a:ext cx="5765184" cy="4650446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5027093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5 - </a:t>
            </a:r>
            <a:r>
              <a:rPr lang="en-GB" sz="1000" dirty="0">
                <a:solidFill>
                  <a:srgbClr val="FFFFFF"/>
                </a:solidFill>
              </a:rPr>
              <a:t>Alexandra</a:t>
            </a:r>
            <a:r>
              <a:rPr lang="en-GB" sz="1000" b="1" dirty="0">
                <a:solidFill>
                  <a:srgbClr val="FFFFFF"/>
                </a:solidFill>
              </a:rPr>
              <a:t> </a:t>
            </a:r>
            <a:r>
              <a:rPr lang="en-GB" sz="1000" dirty="0">
                <a:solidFill>
                  <a:srgbClr val="FFFFFF"/>
                </a:solidFill>
              </a:rPr>
              <a:t>Craciun</a:t>
            </a:r>
            <a:endParaRPr lang="en-GB" sz="1000" dirty="0">
              <a:solidFill>
                <a:srgbClr val="DBEAF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068" y="1051560"/>
            <a:ext cx="11430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>
                <a:solidFill>
                  <a:srgbClr val="0F172A"/>
                </a:solidFill>
              </a:rPr>
              <a:t>[1]  J. Nielsen and K. Pernice, Eyetracking Web Usability. Berkeley, CA, USA: New Riders, 2010.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[2]  International Organization for Standardization, Ergonomics of Human-System Interaction — Part 210: Human-Centred Design for Interactive Systems, ISO 9241-210:2019, 2019.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[3]  D. A. Norman, The Design of Everyday Things, Revised ed. New York, NY, USA: Basic Books, 2013.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[4]  World Wide Web Consortium, Web Content Accessibility Guidelines (WCAG) 2.1, W3C Recommendation, Jun. 2018. [Online]. Available: https://www.w3.org/TR/WCAG21/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[5]  S. Few, Information Dashboard Design: Displaying Data for At-a-Glance Monitoring, 2nd ed. Burlingame, CA, USA: Analytics Press, 2013.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[6]  J. J. Garrett, The Elements of User Experience: User-Centered Design for the Web and Beyond, 2nd ed. Berkeley, CA, USA: New Riders, 2011.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[7]  B. Shneiderman, C. Plaisant, M. Cohen, S. Jacobs, and N. Elmqvist, Designing the User Interface: Strategies for Effective Human-Computer Interaction, 6th ed. Hoboken, NJ, USA: Pearson, 2018.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88" y="0"/>
            <a:ext cx="384048" cy="68580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688388" y="347472"/>
            <a:ext cx="333756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>
                <a:solidFill>
                  <a:srgbClr val="93C5FD"/>
                </a:solidFill>
              </a:rPr>
              <a:t>Section 6 of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5988" y="2011681"/>
            <a:ext cx="100584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200" b="1" dirty="0">
                <a:solidFill>
                  <a:srgbClr val="FFFFFF"/>
                </a:solidFill>
              </a:rPr>
              <a:t>Valerio Cinquemani </a:t>
            </a:r>
            <a:r>
              <a:rPr sz="4200" b="1" dirty="0">
                <a:solidFill>
                  <a:srgbClr val="FFFFFF"/>
                </a:solidFill>
              </a:rPr>
              <a:t>
Risk, Legal &amp; Business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5988" y="3566161"/>
            <a:ext cx="10058400" cy="38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900">
                <a:solidFill>
                  <a:srgbClr val="BAD4F8"/>
                </a:solidFill>
              </a:rPr>
              <a:t>Ethics, consent, AI limitations and commercial viability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Legal &amp; Ethical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dirty="0">
                <a:solidFill>
                  <a:srgbClr val="DBEAFE"/>
                </a:solidFill>
              </a:rPr>
              <a:t>Member 6 </a:t>
            </a:r>
            <a:r>
              <a:rPr lang="en-GB" sz="1000" dirty="0">
                <a:solidFill>
                  <a:srgbClr val="DBEAFE"/>
                </a:solidFill>
              </a:rPr>
              <a:t>- Valerio Cinquemani </a:t>
            </a:r>
            <a:endParaRPr sz="1000" dirty="0">
              <a:solidFill>
                <a:srgbClr val="DBEAF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88E1E6-7911-46E3-3047-B5FAEE2CCB6C}"/>
              </a:ext>
            </a:extLst>
          </p:cNvPr>
          <p:cNvSpPr txBox="1"/>
          <p:nvPr/>
        </p:nvSpPr>
        <p:spPr>
          <a:xfrm>
            <a:off x="411480" y="1005840"/>
            <a:ext cx="11430000" cy="3031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700" b="1" dirty="0">
                <a:solidFill>
                  <a:srgbClr val="2563EB"/>
                </a:solidFill>
              </a:rPr>
              <a:t>Why Consent is Needed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Scanning is an intentional technical process and not just surfing the Web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Computer Misuse Act 1990 (United Kingdom) - even unintentional probing may constitute crime [1]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Computer Fraud and Abuse Act - US legislation that would apply if target is within the USA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Ethical hacking is grounded in principles of respect, transparency, and authorisation [3]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Tool is designed to be used by website owner or authorised third party only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Consent is needed to make the process legal, ethical and consistent with our mission [1]</a:t>
            </a:r>
          </a:p>
          <a:p>
            <a:pPr algn="l"/>
            <a:endParaRPr lang="en-GB" sz="1700" b="1" dirty="0">
              <a:solidFill>
                <a:srgbClr val="2563EB"/>
              </a:solidFill>
            </a:endParaRPr>
          </a:p>
          <a:p>
            <a:pPr algn="l"/>
            <a:r>
              <a:rPr lang="en-GB" sz="1700" b="1" dirty="0">
                <a:solidFill>
                  <a:srgbClr val="2563EB"/>
                </a:solidFill>
              </a:rPr>
              <a:t>Why We Restrict Scan Depth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Deep scanning may mimic attack methods even when no malicious intent is present [3]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Possible interference with services provided through shared hosting environment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Helps limit liability and keep our tools consistent with their defensive mission [1]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dirty="0"/>
              <a:t>Transparency: we inform users about the capabilities and limitations of the tool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AI Limitations &amp; Privacy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6 - Valerio Cinquemani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1A044E-1FA1-FECE-C7DC-FAB921331AEF}"/>
              </a:ext>
            </a:extLst>
          </p:cNvPr>
          <p:cNvSpPr txBox="1"/>
          <p:nvPr/>
        </p:nvSpPr>
        <p:spPr>
          <a:xfrm>
            <a:off x="411480" y="1005840"/>
            <a:ext cx="1143000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dirty="0">
                <a:solidFill>
                  <a:srgbClr val="2563EB"/>
                </a:solidFill>
              </a:rPr>
              <a:t>AI Transparency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AI translates technical results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does not understand context like a human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Interprets patterns based on the data it receives</a:t>
            </a:r>
          </a:p>
          <a:p>
            <a:pPr algn="l"/>
            <a:endParaRPr sz="1400" dirty="0">
              <a:solidFill>
                <a:srgbClr val="0F172A"/>
              </a:solidFill>
            </a:endParaRPr>
          </a:p>
          <a:p>
            <a:pPr algn="l"/>
            <a:r>
              <a:rPr sz="1700" b="1" dirty="0">
                <a:solidFill>
                  <a:srgbClr val="2563EB"/>
                </a:solidFill>
              </a:rPr>
              <a:t>False Positives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System flags something as risky even if it is not a real problem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Example: missing header on a simple static site may have minimal practical risk</a:t>
            </a:r>
          </a:p>
          <a:p>
            <a:pPr algn="l"/>
            <a:endParaRPr sz="1400" dirty="0">
              <a:solidFill>
                <a:srgbClr val="0F172A"/>
              </a:solidFill>
            </a:endParaRPr>
          </a:p>
          <a:p>
            <a:pPr algn="l"/>
            <a:r>
              <a:rPr sz="1700" b="1" dirty="0">
                <a:solidFill>
                  <a:srgbClr val="2563EB"/>
                </a:solidFill>
              </a:rPr>
              <a:t>False Negatives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A real issue exists but the system does not detect it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Tool only analyses externally visible configuration data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Cannot see internal logic flaws, backend code or authentication design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Can create a false sense of security if users assume report is exhaustive</a:t>
            </a:r>
          </a:p>
          <a:p>
            <a:pPr algn="l"/>
            <a:endParaRPr sz="1400" dirty="0">
              <a:solidFill>
                <a:srgbClr val="0F172A"/>
              </a:solidFill>
            </a:endParaRPr>
          </a:p>
          <a:p>
            <a:pPr algn="l"/>
            <a:r>
              <a:rPr sz="1700" b="1" dirty="0">
                <a:solidFill>
                  <a:srgbClr val="2563EB"/>
                </a:solidFill>
              </a:rPr>
              <a:t>Privacy — Local AI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Scan results processed locally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not sent to external servers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Follows data </a:t>
            </a:r>
            <a:r>
              <a:rPr sz="1400" dirty="0" err="1">
                <a:solidFill>
                  <a:srgbClr val="0F172A"/>
                </a:solidFill>
              </a:rPr>
              <a:t>minimisation</a:t>
            </a:r>
            <a:r>
              <a:rPr sz="1400" dirty="0">
                <a:solidFill>
                  <a:srgbClr val="0F172A"/>
                </a:solidFill>
              </a:rPr>
              <a:t> principle (GDPR aligned) [2]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Data is not stored, shared or </a:t>
            </a:r>
            <a:r>
              <a:rPr sz="1400" dirty="0" err="1">
                <a:solidFill>
                  <a:srgbClr val="0F172A"/>
                </a:solidFill>
              </a:rPr>
              <a:t>monetised</a:t>
            </a:r>
            <a:r>
              <a:rPr sz="1400" dirty="0">
                <a:solidFill>
                  <a:srgbClr val="0F172A"/>
                </a:solidFill>
              </a:rPr>
              <a:t> [2]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Business Model &amp; Cost Estimation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6 - Valerio Cinquemani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56CDCB-F30D-3D79-6E17-958D8C2C2FE4}"/>
              </a:ext>
            </a:extLst>
          </p:cNvPr>
          <p:cNvSpPr txBox="1"/>
          <p:nvPr/>
        </p:nvSpPr>
        <p:spPr>
          <a:xfrm>
            <a:off x="411480" y="1005840"/>
            <a:ext cx="11430000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dirty="0">
                <a:solidFill>
                  <a:srgbClr val="2563EB"/>
                </a:solidFill>
              </a:rPr>
              <a:t>Freemium Model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Free version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basic scan, risk score, basic AI explanation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Paid version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detailed PDF reports, scheduled scans, full AI, multi-domain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Helps small business owners understand security posture quickly and affordably [4]</a:t>
            </a:r>
          </a:p>
          <a:p>
            <a:pPr algn="l"/>
            <a:endParaRPr sz="1400" dirty="0">
              <a:solidFill>
                <a:srgbClr val="0F172A"/>
              </a:solidFill>
            </a:endParaRPr>
          </a:p>
          <a:p>
            <a:pPr algn="l"/>
            <a:r>
              <a:rPr sz="1700" b="1" dirty="0">
                <a:solidFill>
                  <a:srgbClr val="2563EB"/>
                </a:solidFill>
              </a:rPr>
              <a:t>Estimated Monthly Costs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Domain &amp; SSL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£5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£10/month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Storage (reports and scan data)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£10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£20/month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Local AI compute (server resources)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£40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£100/month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Cloud hosting (web app and scanners)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£30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£70/month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Maintenance and updates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£20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£40/month</a:t>
            </a:r>
          </a:p>
          <a:p>
            <a:pPr algn="l"/>
            <a:endParaRPr sz="1400" dirty="0">
              <a:solidFill>
                <a:srgbClr val="0F172A"/>
              </a:solidFill>
            </a:endParaRPr>
          </a:p>
          <a:p>
            <a:pPr algn="l"/>
            <a:r>
              <a:rPr sz="1700" b="1" dirty="0">
                <a:solidFill>
                  <a:srgbClr val="2563EB"/>
                </a:solidFill>
              </a:rPr>
              <a:t>Total Estimated</a:t>
            </a:r>
          </a:p>
          <a:p>
            <a:pPr algn="l"/>
            <a:r>
              <a:rPr sz="1400" dirty="0">
                <a:solidFill>
                  <a:srgbClr val="0F172A"/>
                </a:solidFill>
              </a:rPr>
              <a:t>•  £105 </a:t>
            </a:r>
            <a:r>
              <a:rPr lang="en-GB" sz="1400" dirty="0">
                <a:solidFill>
                  <a:srgbClr val="0F172A"/>
                </a:solidFill>
              </a:rPr>
              <a:t>-</a:t>
            </a:r>
            <a:r>
              <a:rPr sz="1400" dirty="0">
                <a:solidFill>
                  <a:srgbClr val="0F172A"/>
                </a:solidFill>
              </a:rPr>
              <a:t> £240 per month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86868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3068" y="91441"/>
            <a:ext cx="96012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02788" y="164593"/>
            <a:ext cx="2423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 dirty="0">
                <a:solidFill>
                  <a:srgbClr val="DBEAFE"/>
                </a:solidFill>
              </a:rPr>
              <a:t>Member 6 - Valerio Cinquemani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3068" y="1051561"/>
            <a:ext cx="11430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>
                <a:solidFill>
                  <a:srgbClr val="0F172A"/>
                </a:solidFill>
              </a:rPr>
              <a:t>[1]  UK Government, Computer Misuse Act 1990, legislation.gov.uk, 1990. [Online]. Available: https://www.legislation.gov.uk/ukpga/1990/18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[2]  European Parliament and Council, “Regulation (EU) 2016/679 — General Data Protection Regulation (GDPR),” Official Journal of the European Union, Apr. 2016.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[3]  National Cyber Security Centre, “Vulnerability Disclosure: Guidance for Organisations,” NCSC, 2022. [Online]. Available: https://www.ncsc.gov.uk/information/vulnerability-disclosure</a:t>
            </a:r>
          </a:p>
          <a:p>
            <a:pPr algn="l"/>
            <a:r>
              <a:rPr sz="1200">
                <a:solidFill>
                  <a:srgbClr val="0F172A"/>
                </a:solidFill>
              </a:rPr>
              <a:t>[4]  Dept. for Science, Innovation and Technology, “Cyber security breaches survey 2024,” UK Government, 2024. [Online]. Available: https://www.gov.uk/government/statistics/cyber-security-breaches-survey-2024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" y="0"/>
            <a:ext cx="12188952" cy="6858000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88" y="0"/>
            <a:ext cx="384048" cy="68580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15988" y="457200"/>
            <a:ext cx="100584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5988" y="1371601"/>
            <a:ext cx="10058400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>
                <a:solidFill>
                  <a:srgbClr val="BAD4F8"/>
                </a:solidFill>
              </a:rPr>
              <a:t>We succeed through clarity, stability and professionalism — not complexity.</a:t>
            </a:r>
          </a:p>
        </p:txBody>
      </p:sp>
      <p:sp>
        <p:nvSpPr>
          <p:cNvPr id="6" name="Rectangle 5"/>
          <p:cNvSpPr/>
          <p:nvPr/>
        </p:nvSpPr>
        <p:spPr>
          <a:xfrm>
            <a:off x="915988" y="2194560"/>
            <a:ext cx="10149840" cy="658368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53148" y="2258569"/>
            <a:ext cx="3200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2563EB"/>
                </a:solidFill>
              </a:rPr>
              <a:t>Member 1 </a:t>
            </a:r>
            <a:r>
              <a:rPr lang="en-GB" sz="1000" b="1" dirty="0">
                <a:solidFill>
                  <a:srgbClr val="2563EB"/>
                </a:solidFill>
              </a:rPr>
              <a:t>-</a:t>
            </a:r>
            <a:r>
              <a:rPr sz="1000" b="1" dirty="0">
                <a:solidFill>
                  <a:srgbClr val="2563EB"/>
                </a:solidFill>
              </a:rPr>
              <a:t> </a:t>
            </a:r>
            <a:r>
              <a:rPr lang="en-GB" sz="1000" b="1" dirty="0">
                <a:solidFill>
                  <a:srgbClr val="2563EB"/>
                </a:solidFill>
              </a:rPr>
              <a:t>Constantin Strinu</a:t>
            </a:r>
            <a:endParaRPr sz="1000" b="1" dirty="0">
              <a:solidFill>
                <a:srgbClr val="2563EB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99268" y="2258569"/>
            <a:ext cx="6629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>
                <a:solidFill>
                  <a:srgbClr val="FFFFFF"/>
                </a:solidFill>
              </a:rPr>
              <a:t>Built Klarvex: Next.js SaaS, passive scan engine, TLS [3] &amp; headers [2] checks, 3 pricing tiers</a:t>
            </a:r>
          </a:p>
        </p:txBody>
      </p:sp>
      <p:sp>
        <p:nvSpPr>
          <p:cNvPr id="9" name="Rectangle 8"/>
          <p:cNvSpPr/>
          <p:nvPr/>
        </p:nvSpPr>
        <p:spPr>
          <a:xfrm>
            <a:off x="915988" y="2944368"/>
            <a:ext cx="10149840" cy="658368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53148" y="3008377"/>
            <a:ext cx="3200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2563EB"/>
                </a:solidFill>
              </a:rPr>
              <a:t>Member 2 </a:t>
            </a:r>
            <a:r>
              <a:rPr lang="en-GB" sz="1000" b="1" dirty="0">
                <a:solidFill>
                  <a:srgbClr val="2563EB"/>
                </a:solidFill>
              </a:rPr>
              <a:t>-</a:t>
            </a:r>
            <a:r>
              <a:rPr sz="1000" b="1" dirty="0">
                <a:solidFill>
                  <a:srgbClr val="2563EB"/>
                </a:solidFill>
              </a:rPr>
              <a:t> Ionela A. Marcu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9268" y="3008377"/>
            <a:ext cx="6629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>
                <a:solidFill>
                  <a:srgbClr val="FFFFFF"/>
                </a:solidFill>
              </a:rPr>
              <a:t>Tool analysis: Nmap [2], Nessus [3], MITRE [5] — confirmed gap for non-technical users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15988" y="3694176"/>
            <a:ext cx="10149840" cy="658368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053148" y="3758185"/>
            <a:ext cx="3200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2563EB"/>
                </a:solidFill>
              </a:rPr>
              <a:t>Member 3 </a:t>
            </a:r>
            <a:r>
              <a:rPr lang="en-GB" sz="1000" b="1" dirty="0">
                <a:solidFill>
                  <a:srgbClr val="2563EB"/>
                </a:solidFill>
              </a:rPr>
              <a:t>-</a:t>
            </a:r>
            <a:r>
              <a:rPr sz="1000" b="1" dirty="0">
                <a:solidFill>
                  <a:srgbClr val="2563EB"/>
                </a:solidFill>
              </a:rPr>
              <a:t> </a:t>
            </a:r>
            <a:r>
              <a:rPr lang="en-GB" sz="1000" b="1" dirty="0">
                <a:solidFill>
                  <a:srgbClr val="2563EB"/>
                </a:solidFill>
              </a:rPr>
              <a:t>Eric Marinho Nazare</a:t>
            </a:r>
            <a:endParaRPr sz="1000" b="1" dirty="0">
              <a:solidFill>
                <a:srgbClr val="2563EB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99268" y="3758185"/>
            <a:ext cx="6629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>
                <a:solidFill>
                  <a:srgbClr val="FFFFFF"/>
                </a:solidFill>
              </a:rPr>
              <a:t>Local Ollama + Mistral [1] / Llama 3 [2], prompt engineering, A/B testing, streaming UX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15988" y="4443983"/>
            <a:ext cx="10149840" cy="658368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53148" y="4507993"/>
            <a:ext cx="3200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2563EB"/>
                </a:solidFill>
              </a:rPr>
              <a:t>Member 4 </a:t>
            </a:r>
            <a:r>
              <a:rPr lang="en-GB" sz="1000" b="1" dirty="0">
                <a:solidFill>
                  <a:srgbClr val="2563EB"/>
                </a:solidFill>
              </a:rPr>
              <a:t>-</a:t>
            </a:r>
            <a:r>
              <a:rPr sz="1000" b="1" dirty="0">
                <a:solidFill>
                  <a:srgbClr val="2563EB"/>
                </a:solidFill>
              </a:rPr>
              <a:t> Andrian </a:t>
            </a:r>
            <a:r>
              <a:rPr sz="1000" b="1" dirty="0" err="1">
                <a:solidFill>
                  <a:srgbClr val="2563EB"/>
                </a:solidFill>
              </a:rPr>
              <a:t>Morteanu</a:t>
            </a:r>
            <a:endParaRPr sz="1000" b="1" dirty="0">
              <a:solidFill>
                <a:srgbClr val="2563EB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99268" y="4507993"/>
            <a:ext cx="6629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>
                <a:solidFill>
                  <a:srgbClr val="FFFFFF"/>
                </a:solidFill>
              </a:rPr>
              <a:t>5-layer modular architecture [1], REST API design [2], TensorFlow [3], MongoDB [4]</a:t>
            </a:r>
          </a:p>
        </p:txBody>
      </p:sp>
      <p:sp>
        <p:nvSpPr>
          <p:cNvPr id="18" name="Rectangle 17"/>
          <p:cNvSpPr/>
          <p:nvPr/>
        </p:nvSpPr>
        <p:spPr>
          <a:xfrm>
            <a:off x="915988" y="5193792"/>
            <a:ext cx="10149840" cy="658368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053148" y="5257801"/>
            <a:ext cx="3200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2563EB"/>
                </a:solidFill>
              </a:rPr>
              <a:t>Member 5 </a:t>
            </a:r>
            <a:r>
              <a:rPr lang="en-GB" sz="1000" b="1" dirty="0">
                <a:solidFill>
                  <a:srgbClr val="2563EB"/>
                </a:solidFill>
              </a:rPr>
              <a:t>-</a:t>
            </a:r>
            <a:r>
              <a:rPr sz="1000" b="1" dirty="0">
                <a:solidFill>
                  <a:srgbClr val="2563EB"/>
                </a:solidFill>
              </a:rPr>
              <a:t> </a:t>
            </a:r>
            <a:r>
              <a:rPr lang="en-GB" sz="1000" b="1" dirty="0">
                <a:solidFill>
                  <a:srgbClr val="2563EB"/>
                </a:solidFill>
              </a:rPr>
              <a:t>Alexandra Craciun</a:t>
            </a:r>
            <a:endParaRPr sz="1000" b="1" dirty="0">
              <a:solidFill>
                <a:srgbClr val="2563EB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99268" y="5257801"/>
            <a:ext cx="6629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>
                <a:solidFill>
                  <a:srgbClr val="FFFFFF"/>
                </a:solidFill>
              </a:rPr>
              <a:t>White/blue prototype aligned with ISO 9241 [2], WCAG [4], Norman [3] principles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15988" y="5943600"/>
            <a:ext cx="10149840" cy="658368"/>
          </a:xfrm>
          <a:prstGeom prst="rect">
            <a:avLst/>
          </a:prstGeom>
          <a:solidFill>
            <a:srgbClr val="1E2B4A"/>
          </a:solidFill>
          <a:ln w="6350">
            <a:solidFill>
              <a:srgbClr val="374A7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053148" y="6007609"/>
            <a:ext cx="3200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 b="1" dirty="0">
                <a:solidFill>
                  <a:srgbClr val="2563EB"/>
                </a:solidFill>
              </a:rPr>
              <a:t>Member 6 </a:t>
            </a:r>
            <a:r>
              <a:rPr lang="en-GB" sz="1000" b="1" dirty="0">
                <a:solidFill>
                  <a:srgbClr val="2563EB"/>
                </a:solidFill>
              </a:rPr>
              <a:t>-</a:t>
            </a:r>
            <a:r>
              <a:rPr sz="1000" b="1" dirty="0">
                <a:solidFill>
                  <a:srgbClr val="2563EB"/>
                </a:solidFill>
              </a:rPr>
              <a:t> </a:t>
            </a:r>
            <a:r>
              <a:rPr lang="en-GB" sz="1000" b="1" dirty="0">
                <a:solidFill>
                  <a:srgbClr val="2563EB"/>
                </a:solidFill>
              </a:rPr>
              <a:t>Valerio Cinquemani</a:t>
            </a:r>
            <a:endParaRPr sz="1000" b="1" dirty="0">
              <a:solidFill>
                <a:srgbClr val="2563EB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99268" y="6007609"/>
            <a:ext cx="66294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00">
                <a:solidFill>
                  <a:srgbClr val="FFFFFF"/>
                </a:solidFill>
              </a:rPr>
              <a:t>Consent framework — CMA 1990 [1], GDPR [2], freemium model, £105–240/mo cost estimate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4420</Words>
  <Application>Microsoft Office PowerPoint</Application>
  <PresentationFormat>Widescreen</PresentationFormat>
  <Paragraphs>477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Aptos</vt:lpstr>
      <vt:lpstr>Aptos Display</vt:lpstr>
      <vt:lpstr>Arial</vt:lpstr>
      <vt:lpstr>Calibri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Constantin Ovidiu Strinu (2321711)</dc:creator>
  <cp:lastModifiedBy>Constantin Ovidiu Strinu (2321711)</cp:lastModifiedBy>
  <cp:revision>1</cp:revision>
  <dcterms:created xsi:type="dcterms:W3CDTF">2026-04-22T20:22:44Z</dcterms:created>
  <dcterms:modified xsi:type="dcterms:W3CDTF">2026-04-24T08:57:24Z</dcterms:modified>
</cp:coreProperties>
</file>