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tmp" ContentType="image/png"/>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37"/>
  </p:notesMasterIdLst>
  <p:sldIdLst>
    <p:sldId id="258" r:id="rId2"/>
    <p:sldId id="259" r:id="rId3"/>
    <p:sldId id="268" r:id="rId4"/>
    <p:sldId id="269" r:id="rId5"/>
    <p:sldId id="270" r:id="rId6"/>
    <p:sldId id="271" r:id="rId7"/>
    <p:sldId id="272" r:id="rId8"/>
    <p:sldId id="631" r:id="rId9"/>
    <p:sldId id="273" r:id="rId10"/>
    <p:sldId id="274" r:id="rId11"/>
    <p:sldId id="275" r:id="rId12"/>
    <p:sldId id="277" r:id="rId13"/>
    <p:sldId id="276" r:id="rId14"/>
    <p:sldId id="278" r:id="rId15"/>
    <p:sldId id="280" r:id="rId16"/>
    <p:sldId id="279" r:id="rId17"/>
    <p:sldId id="281" r:id="rId18"/>
    <p:sldId id="282" r:id="rId19"/>
    <p:sldId id="616" r:id="rId20"/>
    <p:sldId id="617" r:id="rId21"/>
    <p:sldId id="618" r:id="rId22"/>
    <p:sldId id="619" r:id="rId23"/>
    <p:sldId id="620" r:id="rId24"/>
    <p:sldId id="621" r:id="rId25"/>
    <p:sldId id="622" r:id="rId26"/>
    <p:sldId id="625" r:id="rId27"/>
    <p:sldId id="627" r:id="rId28"/>
    <p:sldId id="628" r:id="rId29"/>
    <p:sldId id="629" r:id="rId30"/>
    <p:sldId id="630" r:id="rId31"/>
    <p:sldId id="632" r:id="rId32"/>
    <p:sldId id="624" r:id="rId33"/>
    <p:sldId id="615" r:id="rId34"/>
    <p:sldId id="626" r:id="rId35"/>
    <p:sldId id="265" r:id="rId3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000" autoAdjust="0"/>
    <p:restoredTop sz="57914" autoAdjust="0"/>
  </p:normalViewPr>
  <p:slideViewPr>
    <p:cSldViewPr snapToGrid="0">
      <p:cViewPr varScale="1">
        <p:scale>
          <a:sx n="41" d="100"/>
          <a:sy n="41" d="100"/>
        </p:scale>
        <p:origin x="1860" y="60"/>
      </p:cViewPr>
      <p:guideLst/>
    </p:cSldViewPr>
  </p:slideViewPr>
  <p:notesTextViewPr>
    <p:cViewPr>
      <p:scale>
        <a:sx n="125" d="100"/>
        <a:sy n="125"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notesMaster" Target="notesMasters/notesMaster1.xml"/><Relationship Id="rId40"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A4BDD37-A329-47E8-BF86-D458012D0B0E}" type="datetimeFigureOut">
              <a:rPr lang="en-GB" smtClean="0"/>
              <a:t>28/02/2023</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2EC847A-7DAE-4150-8492-BD754CE2926B}" type="slidenum">
              <a:rPr lang="en-GB" smtClean="0"/>
              <a:t>‹#›</a:t>
            </a:fld>
            <a:endParaRPr lang="en-GB"/>
          </a:p>
        </p:txBody>
      </p:sp>
    </p:spTree>
    <p:extLst>
      <p:ext uri="{BB962C8B-B14F-4D97-AF65-F5344CB8AC3E}">
        <p14:creationId xmlns:p14="http://schemas.microsoft.com/office/powerpoint/2010/main" val="407239886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3" Type="http://schemas.openxmlformats.org/officeDocument/2006/relationships/hyperlink" Target="https://en.wikipedia.org/wiki/Order_of_the_British_Empire" TargetMode="External"/><Relationship Id="rId7" Type="http://schemas.openxmlformats.org/officeDocument/2006/relationships/hyperlink" Target="https://en.wikipedia.org/wiki/Jimmy_Savile#During_his_lifetime" TargetMode="External"/><Relationship Id="rId2" Type="http://schemas.openxmlformats.org/officeDocument/2006/relationships/slide" Target="../slides/slide15.xml"/><Relationship Id="rId1" Type="http://schemas.openxmlformats.org/officeDocument/2006/relationships/notesMaster" Target="../notesMasters/notesMaster1.xml"/><Relationship Id="rId6" Type="http://schemas.openxmlformats.org/officeDocument/2006/relationships/hyperlink" Target="https://en.wikipedia.org/wiki/Sex_offender" TargetMode="External"/><Relationship Id="rId5" Type="http://schemas.openxmlformats.org/officeDocument/2006/relationships/hyperlink" Target="https://en.wikipedia.org/wiki/Jimmy_Savile_sexual_abuse_scandal" TargetMode="External"/><Relationship Id="rId4" Type="http://schemas.openxmlformats.org/officeDocument/2006/relationships/hyperlink" Target="https://en.wikipedia.org/wiki/Order_of_St._Gregory_the_Great" TargetMode="Externa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F3EC92-96C9-4E7E-A0F5-9B1CA54D168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62278174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Split the lesson into 2 parts</a:t>
            </a:r>
          </a:p>
          <a:p>
            <a:endParaRPr lang="en-GB" dirty="0"/>
          </a:p>
          <a:p>
            <a:r>
              <a:rPr lang="en-GB" dirty="0"/>
              <a:t>Part 1 – I will look at defining vulnerability and defining vulnerability in the context of policing</a:t>
            </a:r>
          </a:p>
          <a:p>
            <a:r>
              <a:rPr lang="en-GB" dirty="0"/>
              <a:t>Touch upon the drivers for the police to deliver a service to the vulnerable</a:t>
            </a:r>
          </a:p>
          <a:p>
            <a:r>
              <a:rPr lang="en-GB" dirty="0"/>
              <a:t>And also highlight key legislation around vulnerability for both children  and adults</a:t>
            </a:r>
          </a:p>
          <a:p>
            <a:endParaRPr lang="en-GB" dirty="0"/>
          </a:p>
          <a:p>
            <a:r>
              <a:rPr lang="en-GB" dirty="0"/>
              <a:t>Then the second part will look at the persona aspects of vulnerability, the factors that influence the risk of harm and will introduce you to some of the theories of how a person becomes a victim</a:t>
            </a:r>
          </a:p>
          <a:p>
            <a:endParaRPr lang="en-GB" dirty="0"/>
          </a:p>
          <a:p>
            <a:r>
              <a:rPr lang="en-GB" dirty="0"/>
              <a:t>And if I have time at the end I have a short quiz to end us on a high.</a:t>
            </a:r>
          </a:p>
        </p:txBody>
      </p:sp>
      <p:sp>
        <p:nvSpPr>
          <p:cNvPr id="4" name="Slide Number Placeholder 3"/>
          <p:cNvSpPr>
            <a:spLocks noGrp="1"/>
          </p:cNvSpPr>
          <p:nvPr>
            <p:ph type="sldNum" sz="quarter" idx="5"/>
          </p:nvPr>
        </p:nvSpPr>
        <p:spPr/>
        <p:txBody>
          <a:bodyPr/>
          <a:lstStyle/>
          <a:p>
            <a:fld id="{D2EC847A-7DAE-4150-8492-BD754CE2926B}" type="slidenum">
              <a:rPr lang="en-GB" smtClean="0"/>
              <a:t>2</a:t>
            </a:fld>
            <a:endParaRPr lang="en-GB"/>
          </a:p>
        </p:txBody>
      </p:sp>
    </p:spTree>
    <p:extLst>
      <p:ext uri="{BB962C8B-B14F-4D97-AF65-F5344CB8AC3E}">
        <p14:creationId xmlns:p14="http://schemas.microsoft.com/office/powerpoint/2010/main" val="271028891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a:p>
            <a:r>
              <a:rPr lang="en-GB" dirty="0"/>
              <a:t>Vulnerability in its many forms and contexts has become a significant part of policing and appears in almost all areas.. All new police officers have to study ‘vulnerability and risk during their degrees. and Why do you think so much emphasis is placed on this particular subject area?</a:t>
            </a:r>
          </a:p>
          <a:p>
            <a:endParaRPr lang="en-GB" dirty="0"/>
          </a:p>
          <a:p>
            <a:r>
              <a:rPr lang="en-GB" dirty="0"/>
              <a:t>Integral to policing</a:t>
            </a:r>
          </a:p>
          <a:p>
            <a:r>
              <a:rPr lang="en-GB" dirty="0"/>
              <a:t>Effective policing</a:t>
            </a:r>
          </a:p>
          <a:p>
            <a:r>
              <a:rPr lang="en-GB" dirty="0"/>
              <a:t>HMIC inspections focusing on </a:t>
            </a:r>
          </a:p>
          <a:p>
            <a:endParaRPr lang="en-GB" dirty="0"/>
          </a:p>
          <a:p>
            <a:r>
              <a:rPr lang="en-GB" dirty="0"/>
              <a:t>Challenges for police leadership:</a:t>
            </a:r>
          </a:p>
          <a:p>
            <a:r>
              <a:rPr lang="en-GB" dirty="0"/>
              <a:t>1. Demand on the police service has changed significantly and the police are expected to understand and deliver a range of different services for a complex society</a:t>
            </a:r>
          </a:p>
          <a:p>
            <a:r>
              <a:rPr lang="en-GB" dirty="0"/>
              <a:t>2. Early identification of vulnerability and reducing harm has a significant impact </a:t>
            </a:r>
          </a:p>
          <a:p>
            <a:r>
              <a:rPr lang="en-GB" dirty="0"/>
              <a:t>3. The way that the police deal with individuals will affect attitudes and cultures long into the future</a:t>
            </a:r>
          </a:p>
          <a:p>
            <a:r>
              <a:rPr lang="en-GB" dirty="0"/>
              <a:t>4. Financial constraints and the demand on police services is a significant challenge for the service</a:t>
            </a:r>
          </a:p>
          <a:p>
            <a:endParaRPr lang="en-GB" dirty="0"/>
          </a:p>
        </p:txBody>
      </p:sp>
      <p:sp>
        <p:nvSpPr>
          <p:cNvPr id="4" name="Slide Number Placeholder 3"/>
          <p:cNvSpPr>
            <a:spLocks noGrp="1"/>
          </p:cNvSpPr>
          <p:nvPr>
            <p:ph type="sldNum" sz="quarter" idx="5"/>
          </p:nvPr>
        </p:nvSpPr>
        <p:spPr/>
        <p:txBody>
          <a:bodyPr/>
          <a:lstStyle/>
          <a:p>
            <a:fld id="{AE9A0E93-3C3A-4EFD-8771-40EFB653E409}" type="slidenum">
              <a:rPr lang="en-GB" smtClean="0"/>
              <a:t>3</a:t>
            </a:fld>
            <a:endParaRPr lang="en-GB"/>
          </a:p>
        </p:txBody>
      </p:sp>
    </p:spTree>
    <p:extLst>
      <p:ext uri="{BB962C8B-B14F-4D97-AF65-F5344CB8AC3E}">
        <p14:creationId xmlns:p14="http://schemas.microsoft.com/office/powerpoint/2010/main" val="222365139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When we look at defining ‘vulnerability’ in its every day context its easier to start by explaining what it is </a:t>
            </a:r>
            <a:r>
              <a:rPr lang="en-GB" b="1" dirty="0"/>
              <a:t>NOT</a:t>
            </a:r>
          </a:p>
          <a:p>
            <a:endParaRPr lang="en-GB"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1. Its not a new topic within policing HOWEVER What is new is how the concept of vulnerability has slowly seeped into policing policies and become part of operational policing over the last few years to now being an integral part of policing</a:t>
            </a: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2. Its NOT a criminological concept – It is simply based around an universally accepted acknowledgement that humans are fragile. Every single one of us will have seen family or friends showing fragility at some stage whether through family conflict , experiences of illness, personal circumstance etc.</a:t>
            </a: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3. And finally it is </a:t>
            </a:r>
            <a:r>
              <a:rPr lang="en-GB" b="1" dirty="0"/>
              <a:t>NOT clearly defined</a:t>
            </a:r>
            <a:r>
              <a:rPr lang="en-GB" dirty="0"/>
              <a:t>. This aspect in particular is highlighted so often within academia and is visible . Research undertaken by two academics called Asquith and </a:t>
            </a:r>
            <a:r>
              <a:rPr lang="en-GB" dirty="0" err="1"/>
              <a:t>Bartowiak</a:t>
            </a:r>
            <a:r>
              <a:rPr lang="en-GB" dirty="0"/>
              <a:t> showed that over a 10 year period a host of terminology was used to describe vulnerability such as - . at risk, disadvantaged, risky, problem people, vulnerable populations, vulnerable adults, adults at risk,  has complex needs, to name but a few,</a:t>
            </a:r>
          </a:p>
          <a:p>
            <a:endParaRPr lang="en-GB" dirty="0"/>
          </a:p>
        </p:txBody>
      </p:sp>
      <p:sp>
        <p:nvSpPr>
          <p:cNvPr id="4" name="Slide Number Placeholder 3"/>
          <p:cNvSpPr>
            <a:spLocks noGrp="1"/>
          </p:cNvSpPr>
          <p:nvPr>
            <p:ph type="sldNum" sz="quarter" idx="5"/>
          </p:nvPr>
        </p:nvSpPr>
        <p:spPr/>
        <p:txBody>
          <a:bodyPr/>
          <a:lstStyle/>
          <a:p>
            <a:fld id="{D2EC847A-7DAE-4150-8492-BD754CE2926B}" type="slidenum">
              <a:rPr lang="en-GB" smtClean="0"/>
              <a:t>4</a:t>
            </a:fld>
            <a:endParaRPr lang="en-GB"/>
          </a:p>
        </p:txBody>
      </p:sp>
    </p:spTree>
    <p:extLst>
      <p:ext uri="{BB962C8B-B14F-4D97-AF65-F5344CB8AC3E}">
        <p14:creationId xmlns:p14="http://schemas.microsoft.com/office/powerpoint/2010/main" val="351060688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Task – How do you define ‘vulnerability’?</a:t>
            </a:r>
          </a:p>
          <a:p>
            <a:r>
              <a:rPr lang="en-GB" dirty="0"/>
              <a:t>( answers in chat)</a:t>
            </a:r>
          </a:p>
          <a:p>
            <a:endParaRPr lang="en-GB" dirty="0"/>
          </a:p>
          <a:p>
            <a:r>
              <a:rPr lang="en-GB" dirty="0"/>
              <a:t>How easy is it to define?</a:t>
            </a:r>
          </a:p>
          <a:p>
            <a:endParaRPr lang="en-GB" dirty="0"/>
          </a:p>
          <a:p>
            <a:r>
              <a:rPr lang="en-GB" dirty="0"/>
              <a:t>What about the terminology</a:t>
            </a:r>
            <a:r>
              <a:rPr lang="en-GB" baseline="0" dirty="0"/>
              <a:t> – what words would you use?</a:t>
            </a:r>
            <a:endParaRPr lang="en-GB" dirty="0"/>
          </a:p>
          <a:p>
            <a:r>
              <a:rPr lang="en-GB" dirty="0"/>
              <a:t>               Adult/child/person/individual/community/group</a:t>
            </a:r>
          </a:p>
          <a:p>
            <a:endParaRPr lang="en-GB" dirty="0"/>
          </a:p>
          <a:p>
            <a:r>
              <a:rPr lang="en-GB" dirty="0"/>
              <a:t>Lets look at how  you  would define it within a policing context?</a:t>
            </a:r>
          </a:p>
          <a:p>
            <a:r>
              <a:rPr lang="en-GB" dirty="0"/>
              <a:t>Would you add/alter/change anything?</a:t>
            </a:r>
          </a:p>
          <a:p>
            <a:r>
              <a:rPr lang="en-GB" dirty="0"/>
              <a:t>Would it be specific to adult/child/group</a:t>
            </a:r>
            <a:r>
              <a:rPr lang="en-GB" baseline="0" dirty="0"/>
              <a:t> or Can/should it be ?</a:t>
            </a:r>
            <a:endParaRPr lang="en-GB" dirty="0"/>
          </a:p>
          <a:p>
            <a:endParaRPr lang="en-GB" dirty="0"/>
          </a:p>
        </p:txBody>
      </p:sp>
      <p:sp>
        <p:nvSpPr>
          <p:cNvPr id="4" name="Slide Number Placeholder 3"/>
          <p:cNvSpPr>
            <a:spLocks noGrp="1"/>
          </p:cNvSpPr>
          <p:nvPr>
            <p:ph type="sldNum" sz="quarter" idx="5"/>
          </p:nvPr>
        </p:nvSpPr>
        <p:spPr/>
        <p:txBody>
          <a:bodyPr/>
          <a:lstStyle/>
          <a:p>
            <a:fld id="{D2EC847A-7DAE-4150-8492-BD754CE2926B}" type="slidenum">
              <a:rPr lang="en-GB" smtClean="0"/>
              <a:t>5</a:t>
            </a:fld>
            <a:endParaRPr lang="en-GB"/>
          </a:p>
        </p:txBody>
      </p:sp>
    </p:spTree>
    <p:extLst>
      <p:ext uri="{BB962C8B-B14F-4D97-AF65-F5344CB8AC3E}">
        <p14:creationId xmlns:p14="http://schemas.microsoft.com/office/powerpoint/2010/main" val="177052222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a:t>
            </a:r>
            <a:r>
              <a:rPr lang="en-GB" baseline="0" dirty="0"/>
              <a:t> starting point when looking at defining ‘vulnerability’ is to see how the dictionary defines it.</a:t>
            </a:r>
          </a:p>
          <a:p>
            <a:endParaRPr lang="en-GB" baseline="0" dirty="0"/>
          </a:p>
          <a:p>
            <a:r>
              <a:rPr lang="en-GB" baseline="0" dirty="0"/>
              <a:t>Vulnerable comes from the Latin meaning ‘to wound’.</a:t>
            </a:r>
          </a:p>
          <a:p>
            <a:endParaRPr lang="en-GB" baseline="0" dirty="0"/>
          </a:p>
          <a:p>
            <a:r>
              <a:rPr lang="en-GB" b="1" baseline="0" dirty="0"/>
              <a:t>Oxford dictionary defines it as  </a:t>
            </a:r>
            <a:r>
              <a:rPr lang="en-GB" baseline="0" dirty="0"/>
              <a:t>- ‘being susceptible to physical or emotional attack or harm’</a:t>
            </a:r>
          </a:p>
          <a:p>
            <a:r>
              <a:rPr lang="en-GB" baseline="0" dirty="0"/>
              <a:t>Whereas </a:t>
            </a:r>
          </a:p>
          <a:p>
            <a:r>
              <a:rPr lang="en-GB" b="1" baseline="0" dirty="0"/>
              <a:t>The Cambridge dictionary defines it as  </a:t>
            </a:r>
            <a:r>
              <a:rPr lang="en-GB" baseline="0" dirty="0"/>
              <a:t>- ‘able to be easily physically, emotionally or mentally hurt, influences or attacked’</a:t>
            </a:r>
            <a:endParaRPr lang="en-GB" dirty="0"/>
          </a:p>
          <a:p>
            <a:endParaRPr lang="en-GB" dirty="0"/>
          </a:p>
          <a:p>
            <a:r>
              <a:rPr lang="en-GB" dirty="0"/>
              <a:t>Do you think that these are fair definitions and are they current within the context of today’s complex society.</a:t>
            </a:r>
          </a:p>
        </p:txBody>
      </p:sp>
      <p:sp>
        <p:nvSpPr>
          <p:cNvPr id="4" name="Slide Number Placeholder 3"/>
          <p:cNvSpPr>
            <a:spLocks noGrp="1"/>
          </p:cNvSpPr>
          <p:nvPr>
            <p:ph type="sldNum" sz="quarter" idx="5"/>
          </p:nvPr>
        </p:nvSpPr>
        <p:spPr/>
        <p:txBody>
          <a:bodyPr/>
          <a:lstStyle/>
          <a:p>
            <a:fld id="{D2EC847A-7DAE-4150-8492-BD754CE2926B}" type="slidenum">
              <a:rPr lang="en-GB" smtClean="0"/>
              <a:t>6</a:t>
            </a:fld>
            <a:endParaRPr lang="en-GB"/>
          </a:p>
        </p:txBody>
      </p:sp>
    </p:spTree>
    <p:extLst>
      <p:ext uri="{BB962C8B-B14F-4D97-AF65-F5344CB8AC3E}">
        <p14:creationId xmlns:p14="http://schemas.microsoft.com/office/powerpoint/2010/main" val="317602141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Academia has its own definitions of the term ‘vulnerability’</a:t>
            </a:r>
          </a:p>
          <a:p>
            <a:r>
              <a:rPr lang="en-GB" dirty="0"/>
              <a:t>Such as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On one level ( according to Luna, Cunha and </a:t>
            </a:r>
            <a:r>
              <a:rPr lang="en-GB" dirty="0" err="1"/>
              <a:t>Garrafa</a:t>
            </a:r>
            <a:r>
              <a:rPr lang="en-GB" dirty="0"/>
              <a:t>) there is a suggestion that vulnerability is</a:t>
            </a:r>
            <a:r>
              <a:rPr lang="en-GB" i="1" dirty="0"/>
              <a:t>  </a:t>
            </a:r>
            <a:r>
              <a:rPr lang="en-GB" i="1" dirty="0">
                <a:solidFill>
                  <a:srgbClr val="0070C0"/>
                </a:solidFill>
              </a:rPr>
              <a:t>A Universal concept, inherent in all people, and core to the very nature of what it means to be human’ </a:t>
            </a:r>
            <a:r>
              <a:rPr lang="en-GB" dirty="0">
                <a:solidFill>
                  <a:srgbClr val="0070C0"/>
                </a:solidFill>
              </a:rPr>
              <a:t>(Luna,2009; Cunha &amp; Garrafa,2016</a:t>
            </a:r>
            <a:r>
              <a:rPr lang="en-GB" dirty="0"/>
              <a:t>)</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However, the subject eludes a precise or agreed definition, which means there is no consistency in its meaning or use</a:t>
            </a: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Harmon’s definition of it ‘Involving those individuals …that are easily harmed physically, mentally or emotionally’</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Some like ,Wrigley and Dawson are controversial where they assert that a ‘definition is not even appropriate’ and Wrigley adding that defining vulnerability offers little to academics as it does not explain the world.</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and finally Fineman’s suggests that variations amongst humans means that each have particular experiences of vulnerability and that due to its complexities a simple definition would not suffice or be true to its meaning.</a:t>
            </a:r>
          </a:p>
          <a:p>
            <a:endParaRPr lang="en-GB" dirty="0"/>
          </a:p>
        </p:txBody>
      </p:sp>
      <p:sp>
        <p:nvSpPr>
          <p:cNvPr id="4" name="Slide Number Placeholder 3"/>
          <p:cNvSpPr>
            <a:spLocks noGrp="1"/>
          </p:cNvSpPr>
          <p:nvPr>
            <p:ph type="sldNum" sz="quarter" idx="5"/>
          </p:nvPr>
        </p:nvSpPr>
        <p:spPr/>
        <p:txBody>
          <a:bodyPr/>
          <a:lstStyle/>
          <a:p>
            <a:fld id="{D2EC847A-7DAE-4150-8492-BD754CE2926B}" type="slidenum">
              <a:rPr lang="en-GB" smtClean="0"/>
              <a:t>7</a:t>
            </a:fld>
            <a:endParaRPr lang="en-GB"/>
          </a:p>
        </p:txBody>
      </p:sp>
    </p:spTree>
    <p:extLst>
      <p:ext uri="{BB962C8B-B14F-4D97-AF65-F5344CB8AC3E}">
        <p14:creationId xmlns:p14="http://schemas.microsoft.com/office/powerpoint/2010/main" val="229253271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err="1"/>
              <a:t>Bartkowiak</a:t>
            </a:r>
            <a:r>
              <a:rPr lang="en-GB" dirty="0"/>
              <a:t> &amp; </a:t>
            </a:r>
            <a:r>
              <a:rPr lang="en-GB" dirty="0" err="1"/>
              <a:t>Askwith</a:t>
            </a:r>
            <a:r>
              <a:rPr lang="en-GB" dirty="0"/>
              <a:t> in their article ‘Extraordinary </a:t>
            </a:r>
            <a:r>
              <a:rPr lang="en-GB" dirty="0" err="1"/>
              <a:t>Intrecacies</a:t>
            </a:r>
            <a:r>
              <a:rPr lang="en-GB" dirty="0"/>
              <a:t> of policing vulnerability ‘ in 2012 highlighted  that </a:t>
            </a:r>
          </a:p>
          <a:p>
            <a:r>
              <a:rPr lang="en-GB" i="1" dirty="0"/>
              <a:t>The most prominent problem that arises in the analysis of the emergence of vulnerable people as a key focus of policy and operational procedure is a lack of definition and a subsequent lack of uniform terminology across policies and jurisdictions</a:t>
            </a:r>
          </a:p>
          <a:p>
            <a:r>
              <a:rPr lang="en-GB" i="0" dirty="0"/>
              <a:t>A could summing up of the key issue around policing vulnerability</a:t>
            </a:r>
          </a:p>
          <a:p>
            <a:r>
              <a:rPr lang="en-GB" i="0" dirty="0"/>
              <a:t>How can you adequately address the needs of a </a:t>
            </a:r>
            <a:r>
              <a:rPr lang="en-GB" i="0" dirty="0" err="1"/>
              <a:t>vulnaerable</a:t>
            </a:r>
            <a:r>
              <a:rPr lang="en-GB" i="0" dirty="0"/>
              <a:t> group/individual if you haven’t got a solid definition to work from?</a:t>
            </a:r>
          </a:p>
          <a:p>
            <a:endParaRPr lang="en-GB" i="0" dirty="0"/>
          </a:p>
          <a:p>
            <a:r>
              <a:rPr lang="en-GB" i="0" dirty="0"/>
              <a:t>Within the UK the definition of vulnerability Is not legislated for – we have vulnerable adult procedures which provide a working definition – but when you start to look and compare different agencies definitions ( e.g. within local authority SSD, Government agencies , NGO’s etc) there are variations upon which each agency will categorise a vulnerable person.</a:t>
            </a:r>
          </a:p>
          <a:p>
            <a:r>
              <a:rPr lang="en-GB" i="0" dirty="0"/>
              <a:t>Interestingly in New South Wales , there is a legislated definition within section 24 of the Law Enforcement (Powers and responsibilities) </a:t>
            </a:r>
            <a:r>
              <a:rPr lang="en-GB" i="0" dirty="0" err="1"/>
              <a:t>Regualtions</a:t>
            </a:r>
            <a:r>
              <a:rPr lang="en-GB" i="0" dirty="0"/>
              <a:t>  2005.</a:t>
            </a:r>
          </a:p>
          <a:p>
            <a:r>
              <a:rPr lang="en-GB" dirty="0"/>
              <a:t>…</a:t>
            </a:r>
            <a:r>
              <a:rPr lang="en-GB" i="1" dirty="0"/>
              <a:t>a person who falls within one or more of the following categories: (a) children, (b) persons who have impaired intellectual functioning, (c persons who have impaired physical functioning, (d) persons who are Aboriginal persons or Torres Strait Islanders, (e) persons who are of non-English speaking background</a:t>
            </a:r>
            <a:r>
              <a:rPr lang="en-GB" dirty="0"/>
              <a:t>, </a:t>
            </a:r>
          </a:p>
          <a:p>
            <a:r>
              <a:rPr lang="en-GB" dirty="0"/>
              <a:t>Importantly when we move to discuss the definition in a policing context , the New South Wales definition adds to the above by saying that the s24 definition does not include a person whom the custody manager reasonably believes is not a person falling within any of those categories. </a:t>
            </a:r>
            <a:endParaRPr lang="en-GB" i="0" dirty="0"/>
          </a:p>
          <a:p>
            <a:endParaRPr lang="en-GB" dirty="0"/>
          </a:p>
        </p:txBody>
      </p:sp>
      <p:sp>
        <p:nvSpPr>
          <p:cNvPr id="4" name="Slide Number Placeholder 3"/>
          <p:cNvSpPr>
            <a:spLocks noGrp="1"/>
          </p:cNvSpPr>
          <p:nvPr>
            <p:ph type="sldNum" sz="quarter" idx="5"/>
          </p:nvPr>
        </p:nvSpPr>
        <p:spPr/>
        <p:txBody>
          <a:bodyPr/>
          <a:lstStyle/>
          <a:p>
            <a:fld id="{D2EC847A-7DAE-4150-8492-BD754CE2926B}" type="slidenum">
              <a:rPr lang="en-GB" smtClean="0"/>
              <a:t>8</a:t>
            </a:fld>
            <a:endParaRPr lang="en-GB"/>
          </a:p>
        </p:txBody>
      </p:sp>
    </p:spTree>
    <p:extLst>
      <p:ext uri="{BB962C8B-B14F-4D97-AF65-F5344CB8AC3E}">
        <p14:creationId xmlns:p14="http://schemas.microsoft.com/office/powerpoint/2010/main" val="30403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Let’s move on to look at vulnerability within the context of policing</a:t>
            </a:r>
          </a:p>
          <a:p>
            <a:endParaRPr lang="en-GB" dirty="0"/>
          </a:p>
          <a:p>
            <a:r>
              <a:rPr lang="en-GB" dirty="0"/>
              <a:t>Wiltshire</a:t>
            </a:r>
            <a:r>
              <a:rPr lang="en-GB" baseline="0" dirty="0"/>
              <a:t> Police make a strong statement regarding their policing of vulnerability…</a:t>
            </a:r>
          </a:p>
          <a:p>
            <a:endParaRPr lang="en-GB" baseline="0" dirty="0"/>
          </a:p>
          <a:p>
            <a:r>
              <a:rPr lang="en-GB" baseline="0" dirty="0"/>
              <a:t>‘Vulnerability should be UNDERSTOOD, IDENTIFIED and RESPONDED TO EFFECTIVELY in order to protect vulnerable individuals from harm’ (2018).</a:t>
            </a:r>
          </a:p>
          <a:p>
            <a:endParaRPr lang="en-GB" baseline="0" dirty="0"/>
          </a:p>
          <a:p>
            <a:r>
              <a:rPr lang="en-GB" b="1" baseline="0" dirty="0"/>
              <a:t>Let me post some questions:</a:t>
            </a:r>
          </a:p>
          <a:p>
            <a:r>
              <a:rPr lang="en-GB" baseline="0" dirty="0"/>
              <a:t>Do you think that officers understand the term vulnerability sufficiently? Does their knowledge and experience allow them to identify it correctly and sufficiently to respond to it effectively?</a:t>
            </a:r>
          </a:p>
          <a:p>
            <a:r>
              <a:rPr lang="en-GB" baseline="0" dirty="0"/>
              <a:t>ANSWERS in chat box</a:t>
            </a:r>
          </a:p>
          <a:p>
            <a:r>
              <a:rPr lang="en-GB" baseline="0" dirty="0"/>
              <a:t>Do you feel confident that you as leaders understand ‘Vulnerability’ and its many facets to respond effectively?</a:t>
            </a:r>
          </a:p>
          <a:p>
            <a:r>
              <a:rPr lang="en-GB" baseline="0" dirty="0"/>
              <a:t>Where and when would you come into contact with ‘vulnerability’?</a:t>
            </a:r>
          </a:p>
          <a:p>
            <a:r>
              <a:rPr lang="en-GB" baseline="0" dirty="0"/>
              <a:t>Answers in chat</a:t>
            </a:r>
          </a:p>
          <a:p>
            <a:r>
              <a:rPr lang="en-GB" baseline="0" dirty="0"/>
              <a:t>If officers don’t understand the term ‘vulnerability’ how can we identify it correctly within a policing role? </a:t>
            </a:r>
          </a:p>
          <a:p>
            <a:r>
              <a:rPr lang="en-GB" baseline="0" dirty="0"/>
              <a:t>Does being able to identify ‘vulnerability’ correctly allow the police to tailor their services effectively and efficiently?</a:t>
            </a:r>
          </a:p>
          <a:p>
            <a:r>
              <a:rPr lang="en-GB" baseline="0" dirty="0"/>
              <a:t>IMPORTANT for leaders/managers to be aware o the vulnerabilities of their staff</a:t>
            </a:r>
            <a:endParaRPr lang="en-GB" dirty="0"/>
          </a:p>
          <a:p>
            <a:endParaRPr lang="en-GB" dirty="0"/>
          </a:p>
        </p:txBody>
      </p:sp>
      <p:sp>
        <p:nvSpPr>
          <p:cNvPr id="4" name="Slide Number Placeholder 3"/>
          <p:cNvSpPr>
            <a:spLocks noGrp="1"/>
          </p:cNvSpPr>
          <p:nvPr>
            <p:ph type="sldNum" sz="quarter" idx="5"/>
          </p:nvPr>
        </p:nvSpPr>
        <p:spPr/>
        <p:txBody>
          <a:bodyPr/>
          <a:lstStyle/>
          <a:p>
            <a:fld id="{D2EC847A-7DAE-4150-8492-BD754CE2926B}" type="slidenum">
              <a:rPr lang="en-GB" smtClean="0"/>
              <a:t>9</a:t>
            </a:fld>
            <a:endParaRPr lang="en-GB"/>
          </a:p>
        </p:txBody>
      </p:sp>
    </p:spTree>
    <p:extLst>
      <p:ext uri="{BB962C8B-B14F-4D97-AF65-F5344CB8AC3E}">
        <p14:creationId xmlns:p14="http://schemas.microsoft.com/office/powerpoint/2010/main" val="137810935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GB" dirty="0"/>
              <a:t>Research shows that 75% of police work concerns vulnerability (</a:t>
            </a:r>
            <a:r>
              <a:rPr lang="en-GB" dirty="0" err="1"/>
              <a:t>Bartkowiak</a:t>
            </a:r>
            <a:r>
              <a:rPr lang="en-GB" dirty="0"/>
              <a:t>-Theron &amp; </a:t>
            </a:r>
            <a:r>
              <a:rPr lang="en-GB" dirty="0" err="1"/>
              <a:t>Askwith</a:t>
            </a:r>
            <a:r>
              <a:rPr lang="en-GB" dirty="0"/>
              <a:t>, 2019) </a:t>
            </a:r>
          </a:p>
          <a:p>
            <a:pPr marL="171450" indent="-171450">
              <a:buFont typeface="Arial" panose="020B0604020202020204" pitchFamily="34" charset="0"/>
              <a:buChar char="•"/>
            </a:pPr>
            <a:r>
              <a:rPr lang="en-GB" dirty="0"/>
              <a:t>Significant increases in demand associated with protecting vulnerable persons in homes and now more than ever on-line</a:t>
            </a:r>
          </a:p>
          <a:p>
            <a:pPr marL="171450" indent="-171450">
              <a:buFont typeface="Arial" panose="020B0604020202020204" pitchFamily="34" charset="0"/>
              <a:buChar char="•"/>
            </a:pPr>
            <a:r>
              <a:rPr lang="en-GB" dirty="0"/>
              <a:t>Dominates discussions around policing business and quality assurance</a:t>
            </a:r>
          </a:p>
          <a:p>
            <a:endParaRPr lang="en-GB" dirty="0"/>
          </a:p>
        </p:txBody>
      </p:sp>
      <p:sp>
        <p:nvSpPr>
          <p:cNvPr id="4" name="Slide Number Placeholder 3"/>
          <p:cNvSpPr>
            <a:spLocks noGrp="1"/>
          </p:cNvSpPr>
          <p:nvPr>
            <p:ph type="sldNum" sz="quarter" idx="5"/>
          </p:nvPr>
        </p:nvSpPr>
        <p:spPr/>
        <p:txBody>
          <a:bodyPr/>
          <a:lstStyle/>
          <a:p>
            <a:fld id="{D2EC847A-7DAE-4150-8492-BD754CE2926B}" type="slidenum">
              <a:rPr lang="en-GB" smtClean="0"/>
              <a:t>10</a:t>
            </a:fld>
            <a:endParaRPr lang="en-GB"/>
          </a:p>
        </p:txBody>
      </p:sp>
    </p:spTree>
    <p:extLst>
      <p:ext uri="{BB962C8B-B14F-4D97-AF65-F5344CB8AC3E}">
        <p14:creationId xmlns:p14="http://schemas.microsoft.com/office/powerpoint/2010/main" val="105195791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a:p>
            <a:r>
              <a:rPr lang="en-GB" dirty="0"/>
              <a:t>Question: How do you define ‘vulnerability’ in the context of policing</a:t>
            </a:r>
          </a:p>
          <a:p>
            <a:endParaRPr lang="en-GB" dirty="0"/>
          </a:p>
          <a:p>
            <a:r>
              <a:rPr lang="en-GB" b="1" dirty="0"/>
              <a:t>Answers in chat box</a:t>
            </a:r>
          </a:p>
          <a:p>
            <a:endParaRPr lang="en-GB" dirty="0"/>
          </a:p>
          <a:p>
            <a:endParaRPr lang="en-GB" dirty="0"/>
          </a:p>
        </p:txBody>
      </p:sp>
      <p:sp>
        <p:nvSpPr>
          <p:cNvPr id="4" name="Slide Number Placeholder 3"/>
          <p:cNvSpPr>
            <a:spLocks noGrp="1"/>
          </p:cNvSpPr>
          <p:nvPr>
            <p:ph type="sldNum" sz="quarter" idx="5"/>
          </p:nvPr>
        </p:nvSpPr>
        <p:spPr/>
        <p:txBody>
          <a:bodyPr/>
          <a:lstStyle/>
          <a:p>
            <a:fld id="{D2EC847A-7DAE-4150-8492-BD754CE2926B}" type="slidenum">
              <a:rPr lang="en-GB" smtClean="0"/>
              <a:t>11</a:t>
            </a:fld>
            <a:endParaRPr lang="en-GB"/>
          </a:p>
        </p:txBody>
      </p:sp>
    </p:spTree>
    <p:extLst>
      <p:ext uri="{BB962C8B-B14F-4D97-AF65-F5344CB8AC3E}">
        <p14:creationId xmlns:p14="http://schemas.microsoft.com/office/powerpoint/2010/main" val="310682088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This is taken from a research paper produced by Bangor University</a:t>
            </a:r>
          </a:p>
          <a:p>
            <a:endParaRPr lang="en-GB" dirty="0"/>
          </a:p>
        </p:txBody>
      </p:sp>
      <p:sp>
        <p:nvSpPr>
          <p:cNvPr id="4" name="Slide Number Placeholder 3"/>
          <p:cNvSpPr>
            <a:spLocks noGrp="1"/>
          </p:cNvSpPr>
          <p:nvPr>
            <p:ph type="sldNum" sz="quarter" idx="5"/>
          </p:nvPr>
        </p:nvSpPr>
        <p:spPr/>
        <p:txBody>
          <a:bodyPr/>
          <a:lstStyle/>
          <a:p>
            <a:fld id="{D2EC847A-7DAE-4150-8492-BD754CE2926B}" type="slidenum">
              <a:rPr lang="en-GB" smtClean="0"/>
              <a:t>12</a:t>
            </a:fld>
            <a:endParaRPr lang="en-GB"/>
          </a:p>
        </p:txBody>
      </p:sp>
    </p:spTree>
    <p:extLst>
      <p:ext uri="{BB962C8B-B14F-4D97-AF65-F5344CB8AC3E}">
        <p14:creationId xmlns:p14="http://schemas.microsoft.com/office/powerpoint/2010/main" val="81339607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27293">
              <a:defRPr/>
            </a:pPr>
            <a:r>
              <a:rPr lang="en-GB" dirty="0"/>
              <a:t>It is important the police work to one specific definition of vulnerability</a:t>
            </a:r>
            <a:r>
              <a:rPr lang="en-GB" altLang="en-US" dirty="0">
                <a:latin typeface="Arial" panose="020B0604020202020204" pitchFamily="34" charset="0"/>
              </a:rPr>
              <a:t> but the complex nature of vulnerability (e.g. presence of some situational/environmental factors) can combine with personal vulnerability, resulting in a person possibly being both a victim and/or perpetrator and susceptible to a range of harms which therefore makes defining vulnerability difficult in all circumstances. </a:t>
            </a:r>
          </a:p>
          <a:p>
            <a:pPr defTabSz="927293">
              <a:defRPr/>
            </a:pPr>
            <a:endParaRPr lang="en-GB" altLang="en-US" dirty="0">
              <a:latin typeface="Arial" panose="020B0604020202020204" pitchFamily="34" charset="0"/>
            </a:endParaRPr>
          </a:p>
          <a:p>
            <a:pPr defTabSz="927293">
              <a:defRPr/>
            </a:pPr>
            <a:r>
              <a:rPr lang="en-GB" altLang="en-US" dirty="0">
                <a:latin typeface="Arial" panose="020B0604020202020204" pitchFamily="34" charset="0"/>
              </a:rPr>
              <a:t>Definitions can vary across for different organisations for many reasons including their role. For example the police include perpetrators who are in custody.</a:t>
            </a:r>
          </a:p>
          <a:p>
            <a:pPr defTabSz="927293">
              <a:defRPr/>
            </a:pPr>
            <a:endParaRPr lang="en-GB" altLang="en-US" dirty="0">
              <a:latin typeface="Arial" panose="020B0604020202020204" pitchFamily="34" charset="0"/>
            </a:endParaRPr>
          </a:p>
          <a:p>
            <a:r>
              <a:rPr lang="en-GB" dirty="0">
                <a:latin typeface="Arial" panose="020B0604020202020204" pitchFamily="34" charset="0"/>
              </a:rPr>
              <a:t>It is</a:t>
            </a:r>
            <a:r>
              <a:rPr lang="en-GB" baseline="0" dirty="0">
                <a:latin typeface="Arial" panose="020B0604020202020204" pitchFamily="34" charset="0"/>
              </a:rPr>
              <a:t> also important to note that t</a:t>
            </a:r>
            <a:r>
              <a:rPr lang="en-GB" dirty="0">
                <a:latin typeface="Arial" panose="020B0604020202020204" pitchFamily="34" charset="0"/>
              </a:rPr>
              <a:t>here are d</a:t>
            </a:r>
            <a:r>
              <a:rPr lang="en-GB" dirty="0"/>
              <a:t>ifferent thresholds that exist for assessing vulnerability within different organisations/agencies</a:t>
            </a:r>
          </a:p>
          <a:p>
            <a:endParaRPr lang="en-GB" dirty="0"/>
          </a:p>
          <a:p>
            <a:r>
              <a:rPr lang="en-GB" dirty="0"/>
              <a:t>For police purposes, it does not matter how they come across the vulnerable, their core role since the initial days of Sir Robert Peel is to protect the vulnerable. </a:t>
            </a:r>
          </a:p>
          <a:p>
            <a:endParaRPr lang="en-GB" dirty="0"/>
          </a:p>
        </p:txBody>
      </p:sp>
      <p:sp>
        <p:nvSpPr>
          <p:cNvPr id="4" name="Slide Number Placeholder 3"/>
          <p:cNvSpPr>
            <a:spLocks noGrp="1"/>
          </p:cNvSpPr>
          <p:nvPr>
            <p:ph type="sldNum" sz="quarter" idx="5"/>
          </p:nvPr>
        </p:nvSpPr>
        <p:spPr/>
        <p:txBody>
          <a:bodyPr/>
          <a:lstStyle/>
          <a:p>
            <a:fld id="{D2EC847A-7DAE-4150-8492-BD754CE2926B}" type="slidenum">
              <a:rPr lang="en-GB" smtClean="0"/>
              <a:t>13</a:t>
            </a:fld>
            <a:endParaRPr lang="en-GB"/>
          </a:p>
        </p:txBody>
      </p:sp>
    </p:spTree>
    <p:extLst>
      <p:ext uri="{BB962C8B-B14F-4D97-AF65-F5344CB8AC3E}">
        <p14:creationId xmlns:p14="http://schemas.microsoft.com/office/powerpoint/2010/main" val="113070173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Question:</a:t>
            </a:r>
          </a:p>
          <a:p>
            <a:r>
              <a:rPr lang="en-GB" b="1" dirty="0"/>
              <a:t>Why</a:t>
            </a:r>
            <a:r>
              <a:rPr lang="en-GB" b="1" baseline="0" dirty="0"/>
              <a:t> is it important to have one definition of vulnerability within policing?</a:t>
            </a:r>
          </a:p>
          <a:p>
            <a:endParaRPr lang="en-GB" baseline="0" dirty="0"/>
          </a:p>
          <a:p>
            <a:r>
              <a:rPr lang="en-GB" baseline="0" dirty="0"/>
              <a:t>Answers in chat box</a:t>
            </a:r>
          </a:p>
          <a:p>
            <a:endParaRPr lang="en-GB" baseline="0" dirty="0"/>
          </a:p>
          <a:p>
            <a:pPr marL="173867" indent="-173867">
              <a:buFont typeface="Arial" panose="020B0604020202020204" pitchFamily="34" charset="0"/>
              <a:buChar char="•"/>
            </a:pPr>
            <a:r>
              <a:rPr lang="en-GB" baseline="0" dirty="0"/>
              <a:t>Consistency of approach – service delivery standards maintained</a:t>
            </a:r>
          </a:p>
          <a:p>
            <a:pPr marL="173867" indent="-173867">
              <a:buFont typeface="Arial" panose="020B0604020202020204" pitchFamily="34" charset="0"/>
              <a:buChar char="•"/>
            </a:pPr>
            <a:r>
              <a:rPr lang="en-GB" baseline="0" dirty="0"/>
              <a:t>Lack of ambiguity</a:t>
            </a:r>
          </a:p>
          <a:p>
            <a:pPr marL="173867" indent="-173867">
              <a:buFont typeface="Arial" panose="020B0604020202020204" pitchFamily="34" charset="0"/>
              <a:buChar char="•"/>
            </a:pPr>
            <a:r>
              <a:rPr lang="en-GB" baseline="0" dirty="0"/>
              <a:t>PEEL Inspections ( HMICFRS)</a:t>
            </a:r>
          </a:p>
          <a:p>
            <a:pPr marL="173867" indent="-173867">
              <a:buFont typeface="Arial" panose="020B0604020202020204" pitchFamily="34" charset="0"/>
              <a:buChar char="•"/>
            </a:pPr>
            <a:r>
              <a:rPr lang="en-GB" baseline="0" dirty="0"/>
              <a:t>Possibility of overlapping into other services delivered by other agencies e.g. Social services, health, probation etc.</a:t>
            </a:r>
          </a:p>
          <a:p>
            <a:pPr marL="173867" indent="-173867">
              <a:buFont typeface="Arial" panose="020B0604020202020204" pitchFamily="34" charset="0"/>
              <a:buChar char="•"/>
            </a:pPr>
            <a:endParaRPr lang="en-GB" baseline="0" dirty="0"/>
          </a:p>
          <a:p>
            <a:pPr marL="0" indent="0">
              <a:buFont typeface="Arial" panose="020B0604020202020204" pitchFamily="34" charset="0"/>
              <a:buNone/>
            </a:pPr>
            <a:r>
              <a:rPr lang="en-GB" dirty="0"/>
              <a:t>As ‘vulnerability’ is such a strong emerging theme, although inherent difficulties exist in composing a definition for it, the absence of a definition generates three specific problems for police practitioners. </a:t>
            </a:r>
          </a:p>
          <a:p>
            <a:pPr marL="0" indent="0">
              <a:buFont typeface="Arial" panose="020B0604020202020204" pitchFamily="34" charset="0"/>
              <a:buNone/>
            </a:pPr>
            <a:r>
              <a:rPr lang="en-GB" dirty="0"/>
              <a:t>Firstly, UK police forces are now measured on their approach to tackle vulnerability. As such, there should be common agreement on what an appropriate standard should be. </a:t>
            </a:r>
          </a:p>
          <a:p>
            <a:pPr marL="0" indent="0">
              <a:buFont typeface="Arial" panose="020B0604020202020204" pitchFamily="34" charset="0"/>
              <a:buNone/>
            </a:pPr>
            <a:r>
              <a:rPr lang="en-GB" dirty="0"/>
              <a:t>Secondly, police forces require some consistency of approach if they are to establish expertise and good practice. </a:t>
            </a:r>
          </a:p>
          <a:p>
            <a:pPr marL="0" indent="0">
              <a:buFont typeface="Arial" panose="020B0604020202020204" pitchFamily="34" charset="0"/>
              <a:buNone/>
            </a:pPr>
            <a:r>
              <a:rPr lang="en-GB" dirty="0"/>
              <a:t>Finally, if the concept remains fluid there is a danger that the police will suffer mission creep, overlapping into services that may be more appropriately delivered by another institution. These issues demand the need for further definitional and operational clarity. (</a:t>
            </a:r>
            <a:r>
              <a:rPr lang="en-GB" dirty="0" err="1"/>
              <a:t>Keay</a:t>
            </a:r>
            <a:r>
              <a:rPr lang="en-GB" dirty="0"/>
              <a:t> &amp; Scott, 2018)</a:t>
            </a:r>
            <a:endParaRPr lang="en-GB" baseline="0" dirty="0"/>
          </a:p>
          <a:p>
            <a:endParaRPr lang="en-GB" dirty="0"/>
          </a:p>
        </p:txBody>
      </p:sp>
      <p:sp>
        <p:nvSpPr>
          <p:cNvPr id="4" name="Slide Number Placeholder 3"/>
          <p:cNvSpPr>
            <a:spLocks noGrp="1"/>
          </p:cNvSpPr>
          <p:nvPr>
            <p:ph type="sldNum" sz="quarter" idx="5"/>
          </p:nvPr>
        </p:nvSpPr>
        <p:spPr/>
        <p:txBody>
          <a:bodyPr/>
          <a:lstStyle/>
          <a:p>
            <a:fld id="{D2EC847A-7DAE-4150-8492-BD754CE2926B}" type="slidenum">
              <a:rPr lang="en-GB" smtClean="0"/>
              <a:t>14</a:t>
            </a:fld>
            <a:endParaRPr lang="en-GB"/>
          </a:p>
        </p:txBody>
      </p:sp>
    </p:spTree>
    <p:extLst>
      <p:ext uri="{BB962C8B-B14F-4D97-AF65-F5344CB8AC3E}">
        <p14:creationId xmlns:p14="http://schemas.microsoft.com/office/powerpoint/2010/main" val="170159170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Can you name any of these infamous cases?</a:t>
            </a:r>
          </a:p>
          <a:p>
            <a:pPr defTabSz="927293">
              <a:defRPr/>
            </a:pPr>
            <a:r>
              <a:rPr lang="en-GB" dirty="0">
                <a:solidFill>
                  <a:schemeClr val="bg1"/>
                </a:solidFill>
              </a:rPr>
              <a:t>8 years old, </a:t>
            </a:r>
            <a:r>
              <a:rPr lang="en-GB" b="1" dirty="0"/>
              <a:t>Victoria Climbié</a:t>
            </a:r>
            <a:r>
              <a:rPr lang="en-GB" dirty="0"/>
              <a:t>, died</a:t>
            </a:r>
            <a:r>
              <a:rPr lang="en-GB" dirty="0">
                <a:solidFill>
                  <a:schemeClr val="bg1"/>
                </a:solidFill>
              </a:rPr>
              <a:t> in 2000. There were many signs both physical with 128 injuries and scars, and with multi agency opportunities that were missed during which Victoria was  not spoken to alone. Her death resulted in the </a:t>
            </a:r>
            <a:r>
              <a:rPr lang="en-GB" b="1" dirty="0">
                <a:solidFill>
                  <a:schemeClr val="bg1"/>
                </a:solidFill>
              </a:rPr>
              <a:t>LAMING ENQUIRY </a:t>
            </a:r>
            <a:r>
              <a:rPr lang="en-GB" dirty="0">
                <a:solidFill>
                  <a:schemeClr val="bg1"/>
                </a:solidFill>
              </a:rPr>
              <a:t>and </a:t>
            </a:r>
            <a:r>
              <a:rPr lang="en-GB" b="1" dirty="0">
                <a:solidFill>
                  <a:schemeClr val="bg1"/>
                </a:solidFill>
              </a:rPr>
              <a:t>Children Act 2004</a:t>
            </a:r>
          </a:p>
          <a:p>
            <a:endParaRPr lang="en-GB" dirty="0"/>
          </a:p>
          <a:p>
            <a:r>
              <a:rPr lang="en-GB" dirty="0"/>
              <a:t>Baby P, </a:t>
            </a:r>
            <a:r>
              <a:rPr lang="en-GB" b="1" dirty="0"/>
              <a:t>Peter</a:t>
            </a:r>
            <a:r>
              <a:rPr lang="en-GB" dirty="0"/>
              <a:t> </a:t>
            </a:r>
            <a:r>
              <a:rPr lang="en-GB" b="1" dirty="0"/>
              <a:t>Connelly</a:t>
            </a:r>
            <a:r>
              <a:rPr lang="en-GB" dirty="0"/>
              <a:t> a 17-month old boy who died on 3</a:t>
            </a:r>
            <a:r>
              <a:rPr lang="en-GB" baseline="30000" dirty="0"/>
              <a:t>rd</a:t>
            </a:r>
            <a:r>
              <a:rPr lang="en-GB" dirty="0"/>
              <a:t> August 2007 after suffering more than 50 injuries, over an eight-month period, during which he was repeatedly seen by Local Authority Children’s Services and NHS health professionals. </a:t>
            </a:r>
          </a:p>
          <a:p>
            <a:endParaRPr lang="en-GB" dirty="0"/>
          </a:p>
          <a:p>
            <a:r>
              <a:rPr lang="en-GB" b="1" dirty="0"/>
              <a:t>Dr Harold Shipman</a:t>
            </a:r>
            <a:r>
              <a:rPr lang="en-GB" dirty="0"/>
              <a:t>, in 2000 was found guilty of murdering 15 patients mostly elderly and female and suspected murdering over 200 similarly vulnerable people in the Manchester area.  There were multi agency clues.</a:t>
            </a:r>
          </a:p>
          <a:p>
            <a:endParaRPr lang="en-GB" dirty="0"/>
          </a:p>
          <a:p>
            <a:r>
              <a:rPr lang="en-GB" b="1" dirty="0"/>
              <a:t>Sir James Wilson Vincent Savile</a:t>
            </a:r>
            <a:r>
              <a:rPr lang="en-GB" dirty="0"/>
              <a:t> </a:t>
            </a:r>
            <a:r>
              <a:rPr lang="en-GB" dirty="0">
                <a:hlinkClick r:id="rId3" tooltip="Order of the British Empire"/>
              </a:rPr>
              <a:t>OBE</a:t>
            </a:r>
            <a:r>
              <a:rPr lang="en-GB" dirty="0"/>
              <a:t> </a:t>
            </a:r>
            <a:r>
              <a:rPr lang="en-GB" dirty="0">
                <a:hlinkClick r:id="rId4" tooltip="Order of St. Gregory the Great"/>
              </a:rPr>
              <a:t>KCSG</a:t>
            </a:r>
            <a:r>
              <a:rPr lang="en-GB" dirty="0"/>
              <a:t> After his death, hundreds of </a:t>
            </a:r>
            <a:r>
              <a:rPr lang="en-GB" dirty="0">
                <a:hlinkClick r:id="rId5" tooltip="Jimmy Savile sexual abuse scandal"/>
              </a:rPr>
              <a:t>allegations of sexual abuse</a:t>
            </a:r>
            <a:r>
              <a:rPr lang="en-GB" dirty="0"/>
              <a:t> were made against him, leading the police to conclude that Savile had been a predatory </a:t>
            </a:r>
            <a:r>
              <a:rPr lang="en-GB" dirty="0">
                <a:hlinkClick r:id="rId6" tooltip="Sex offender"/>
              </a:rPr>
              <a:t>sex offender</a:t>
            </a:r>
            <a:r>
              <a:rPr lang="en-GB" dirty="0"/>
              <a:t> - possibly one of Britain's most prolific. There had been allegations </a:t>
            </a:r>
            <a:r>
              <a:rPr lang="en-GB" dirty="0">
                <a:hlinkClick r:id="rId7"/>
              </a:rPr>
              <a:t>during his lifetime</a:t>
            </a:r>
            <a:r>
              <a:rPr lang="en-GB" dirty="0"/>
              <a:t>, but they were dismissed and accusers ignored or disbelieved; Savile took legal action against some accusers.</a:t>
            </a:r>
          </a:p>
          <a:p>
            <a:endParaRPr lang="en-GB" dirty="0"/>
          </a:p>
          <a:p>
            <a:r>
              <a:rPr lang="en-GB" dirty="0"/>
              <a:t>More recently we have had similar cases such as the little boy in Bridgend </a:t>
            </a:r>
          </a:p>
        </p:txBody>
      </p:sp>
      <p:sp>
        <p:nvSpPr>
          <p:cNvPr id="4" name="Slide Number Placeholder 3"/>
          <p:cNvSpPr>
            <a:spLocks noGrp="1"/>
          </p:cNvSpPr>
          <p:nvPr>
            <p:ph type="sldNum" sz="quarter" idx="5"/>
          </p:nvPr>
        </p:nvSpPr>
        <p:spPr/>
        <p:txBody>
          <a:bodyPr/>
          <a:lstStyle/>
          <a:p>
            <a:fld id="{D2EC847A-7DAE-4150-8492-BD754CE2926B}" type="slidenum">
              <a:rPr lang="en-GB" smtClean="0"/>
              <a:t>15</a:t>
            </a:fld>
            <a:endParaRPr lang="en-GB"/>
          </a:p>
        </p:txBody>
      </p:sp>
    </p:spTree>
    <p:extLst>
      <p:ext uri="{BB962C8B-B14F-4D97-AF65-F5344CB8AC3E}">
        <p14:creationId xmlns:p14="http://schemas.microsoft.com/office/powerpoint/2010/main" val="377551505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27293">
              <a:defRPr/>
            </a:pPr>
            <a:r>
              <a:rPr lang="en-GB" b="1" dirty="0">
                <a:solidFill>
                  <a:srgbClr val="FF0000"/>
                </a:solidFill>
              </a:rPr>
              <a:t>What get Measured Gets Done !!</a:t>
            </a:r>
          </a:p>
          <a:p>
            <a:pPr defTabSz="927293">
              <a:defRPr/>
            </a:pPr>
            <a:endParaRPr lang="en-GB" b="1" dirty="0"/>
          </a:p>
          <a:p>
            <a:pPr defTabSz="927293">
              <a:defRPr/>
            </a:pPr>
            <a:r>
              <a:rPr lang="en-GB" b="1" dirty="0"/>
              <a:t>National Drivers for the Police in Providing a Professional Service to Individuals who are, or may be, Vulnerable, have Suffered Harm or be at Risk of Harm</a:t>
            </a:r>
          </a:p>
          <a:p>
            <a:pPr defTabSz="927293">
              <a:defRPr/>
            </a:pPr>
            <a:endParaRPr lang="en-GB" b="1" dirty="0"/>
          </a:p>
          <a:p>
            <a:pPr eaLnBrk="1" hangingPunct="1"/>
            <a:r>
              <a:rPr lang="en-GB" dirty="0"/>
              <a:t>The public expects their local police force to support victims of crime by responding to calls for help, putting in place the right support and keeping them informed. It is particularly important that vulnerable people, whether or not they have been a victim of crime, are identified early and receive the support they need. As part of its annual inspections into police effectiveness, efficiency and legitimacy (PEEL), HMIC’s effectiveness programme assessed how well forces keep people safe and reduce crime. </a:t>
            </a:r>
          </a:p>
          <a:p>
            <a:pPr eaLnBrk="1" hangingPunct="1"/>
            <a:endParaRPr lang="en-GB" dirty="0"/>
          </a:p>
          <a:p>
            <a:pPr eaLnBrk="1" hangingPunct="1"/>
            <a:r>
              <a:rPr lang="en-GB" i="0" dirty="0"/>
              <a:t>Within this programme, HMIC’s vulnerability inspection examined the overall question, ‘How effective are forces at protecting from harm those who are vulnerable, and supporting victims?’ We have considered in depth how forces respond to and support missing and absent children and victims of domestic abuse, and assessed how well prepared forces are to respond to and safeguard children at risk of sexual exploitation. </a:t>
            </a:r>
          </a:p>
          <a:p>
            <a:pPr eaLnBrk="1" hangingPunct="1"/>
            <a:endParaRPr lang="en-GB" i="0" dirty="0"/>
          </a:p>
          <a:p>
            <a:pPr eaLnBrk="1" hangingPunct="1"/>
            <a:r>
              <a:rPr lang="en-GB" i="0" dirty="0"/>
              <a:t>HMIC look at four areas: </a:t>
            </a:r>
          </a:p>
          <a:p>
            <a:pPr marL="231823" indent="-231823">
              <a:buFont typeface="+mj-lt"/>
              <a:buAutoNum type="arabicPeriod"/>
            </a:pPr>
            <a:r>
              <a:rPr lang="en-GB" i="0" dirty="0"/>
              <a:t>How well does the force identify those who are vulnerable and assess their level of risk and need? </a:t>
            </a:r>
          </a:p>
          <a:p>
            <a:pPr marL="231823" indent="-231823">
              <a:buFont typeface="+mj-lt"/>
              <a:buAutoNum type="arabicPeriod"/>
            </a:pPr>
            <a:r>
              <a:rPr lang="en-GB" i="0" dirty="0"/>
              <a:t>How well does the force respond to vulnerable victims? </a:t>
            </a:r>
          </a:p>
          <a:p>
            <a:pPr marL="231823" indent="-231823">
              <a:buFont typeface="+mj-lt"/>
              <a:buAutoNum type="arabicPeriod"/>
            </a:pPr>
            <a:r>
              <a:rPr lang="en-GB" i="0" dirty="0"/>
              <a:t>How well does the subsequent police action and work with partners keep victims safe? </a:t>
            </a:r>
          </a:p>
          <a:p>
            <a:pPr marL="231823" indent="-231823">
              <a:buFont typeface="+mj-lt"/>
              <a:buAutoNum type="arabicPeriod"/>
            </a:pPr>
            <a:r>
              <a:rPr lang="en-GB" i="0" dirty="0"/>
              <a:t>How well does the force respond to and safeguard specific vulnerable groups (missing and absent children &amp; victims of domestic abuse); and how well prepared is it to tackle child sexual exploitation? </a:t>
            </a:r>
          </a:p>
          <a:p>
            <a:pPr eaLnBrk="1" hangingPunct="1"/>
            <a:endParaRPr lang="en-GB" i="0" dirty="0"/>
          </a:p>
          <a:p>
            <a:pPr eaLnBrk="1" hangingPunct="1"/>
            <a:r>
              <a:rPr lang="en-GB" i="0" dirty="0"/>
              <a:t>At the heart of this inspection is the protection of people who are vulnerable. A force may therefore be judged as requiring improvement by HMIC where it exhibits shortcomings in one of these areas, even if its performance in other areas is strong, and even if there are many elements of its service that HMIC considers to be good. This inspection follows up our 2014 domestic abuse inspection and reviews forces’ progress on implementation of their action plans following that inspection. </a:t>
            </a:r>
          </a:p>
          <a:p>
            <a:pPr eaLnBrk="1" hangingPunct="1"/>
            <a:endParaRPr lang="en-GB" i="0" dirty="0"/>
          </a:p>
          <a:p>
            <a:pPr eaLnBrk="1" hangingPunct="1"/>
            <a:r>
              <a:rPr lang="en-GB" i="0" dirty="0"/>
              <a:t>HMIC inspections collect data and plans from forces, conduct a review of case files and observe multi-agency meetings, speak to victims of domestic abuse through a number of focus groups across England and Wales and conduct an online survey with practitioners, including Independent Domestic Violence Advocates, outreach and refuge workers, to gauge views on what has changed since the previous inspection and inform local practitioner focus groups. Chief officers in each force are interviewed they and hold focus groups with officers, staff and partners, and made unannounced visits to police stations, force control rooms and specialist teams. HMIC worked with the force missing person coordinator (or equivalent) to review cases of missing and absent children, including children considered to be ‘repeat absent’ and ‘repeat missing’ and children shown to be at risk of child sexual exploitation. </a:t>
            </a:r>
          </a:p>
          <a:p>
            <a:pPr eaLnBrk="1" hangingPunct="1"/>
            <a:endParaRPr lang="en-GB" i="0" dirty="0"/>
          </a:p>
          <a:p>
            <a:pPr eaLnBrk="1" hangingPunct="1"/>
            <a:endParaRPr lang="en-GB" i="0" dirty="0"/>
          </a:p>
          <a:p>
            <a:endParaRPr lang="en-GB" i="0" dirty="0"/>
          </a:p>
          <a:p>
            <a:endParaRPr lang="en-GB" dirty="0"/>
          </a:p>
        </p:txBody>
      </p:sp>
      <p:sp>
        <p:nvSpPr>
          <p:cNvPr id="4" name="Slide Number Placeholder 3"/>
          <p:cNvSpPr>
            <a:spLocks noGrp="1"/>
          </p:cNvSpPr>
          <p:nvPr>
            <p:ph type="sldNum" sz="quarter" idx="5"/>
          </p:nvPr>
        </p:nvSpPr>
        <p:spPr/>
        <p:txBody>
          <a:bodyPr/>
          <a:lstStyle/>
          <a:p>
            <a:fld id="{D2EC847A-7DAE-4150-8492-BD754CE2926B}" type="slidenum">
              <a:rPr lang="en-GB" smtClean="0"/>
              <a:t>16</a:t>
            </a:fld>
            <a:endParaRPr lang="en-GB"/>
          </a:p>
        </p:txBody>
      </p:sp>
    </p:spTree>
    <p:extLst>
      <p:ext uri="{BB962C8B-B14F-4D97-AF65-F5344CB8AC3E}">
        <p14:creationId xmlns:p14="http://schemas.microsoft.com/office/powerpoint/2010/main" val="346429490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i="0" dirty="0"/>
              <a:t>National Police Crime Prevention Strategy 2021 is primarily a long-term programme aimed at creating conditions in which opportunities and motivation for crime will be reduced BUT  includes a cross-governmental approach for managing vulnerability and recognising the changing demand arising from complexity of some vulnerability cases. </a:t>
            </a:r>
          </a:p>
          <a:p>
            <a:r>
              <a:rPr lang="en-GB" b="1" i="0" dirty="0"/>
              <a:t>Do you have your own in Force?</a:t>
            </a:r>
          </a:p>
          <a:p>
            <a:r>
              <a:rPr lang="en-GB" i="0" dirty="0"/>
              <a:t>The majority of police forces compile their own Force Crime Prevention Strategies using this national one as the basis of their own.</a:t>
            </a:r>
          </a:p>
          <a:p>
            <a:r>
              <a:rPr lang="en-GB" i="0" dirty="0"/>
              <a:t>All forces are subject to significant cost reductions and these issues have been reflected in HMICFRS efficiency reports</a:t>
            </a:r>
          </a:p>
          <a:p>
            <a:r>
              <a:rPr lang="en-GB" i="0" dirty="0"/>
              <a:t>The police are under significant financial challenges but safeguarding the vulnerable must be a forces priority.  </a:t>
            </a:r>
          </a:p>
          <a:p>
            <a:endParaRPr lang="en-GB" dirty="0"/>
          </a:p>
        </p:txBody>
      </p:sp>
      <p:sp>
        <p:nvSpPr>
          <p:cNvPr id="4" name="Slide Number Placeholder 3"/>
          <p:cNvSpPr>
            <a:spLocks noGrp="1"/>
          </p:cNvSpPr>
          <p:nvPr>
            <p:ph type="sldNum" sz="quarter" idx="5"/>
          </p:nvPr>
        </p:nvSpPr>
        <p:spPr/>
        <p:txBody>
          <a:bodyPr/>
          <a:lstStyle/>
          <a:p>
            <a:fld id="{D2EC847A-7DAE-4150-8492-BD754CE2926B}" type="slidenum">
              <a:rPr lang="en-GB" smtClean="0"/>
              <a:t>17</a:t>
            </a:fld>
            <a:endParaRPr lang="en-GB"/>
          </a:p>
        </p:txBody>
      </p:sp>
    </p:spTree>
    <p:extLst>
      <p:ext uri="{BB962C8B-B14F-4D97-AF65-F5344CB8AC3E}">
        <p14:creationId xmlns:p14="http://schemas.microsoft.com/office/powerpoint/2010/main" val="425594591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Let’s look at Legislation that is available in this arena</a:t>
            </a:r>
          </a:p>
          <a:p>
            <a:endParaRPr lang="en-GB" dirty="0"/>
          </a:p>
          <a:p>
            <a:r>
              <a:rPr lang="en-GB" dirty="0"/>
              <a:t>Firstly for children – those under 18years</a:t>
            </a:r>
          </a:p>
          <a:p>
            <a:r>
              <a:rPr lang="en-GB" dirty="0"/>
              <a:t>Legislation was introduce to criminalise offending against children such as:</a:t>
            </a:r>
          </a:p>
          <a:p>
            <a:r>
              <a:rPr lang="en-GB" dirty="0"/>
              <a:t>Children &amp; Young Persons Act 1933</a:t>
            </a:r>
          </a:p>
          <a:p>
            <a:r>
              <a:rPr lang="en-GB" dirty="0"/>
              <a:t>Children’s Act 1989</a:t>
            </a:r>
          </a:p>
          <a:p>
            <a:r>
              <a:rPr lang="en-GB" dirty="0"/>
              <a:t>Children’s Act 2004</a:t>
            </a:r>
          </a:p>
          <a:p>
            <a:r>
              <a:rPr lang="en-GB" dirty="0"/>
              <a:t>Serious Crime Act 2015</a:t>
            </a:r>
          </a:p>
          <a:p>
            <a:r>
              <a:rPr lang="en-GB" dirty="0"/>
              <a:t>Alongside specific processed and procedures such as Safeguarding was also introduced</a:t>
            </a:r>
          </a:p>
          <a:p>
            <a:endParaRPr lang="en-GB" dirty="0"/>
          </a:p>
          <a:p>
            <a:r>
              <a:rPr lang="en-GB" dirty="0"/>
              <a:t>For Adults however there is not a single offence of abusing a vulnerable adult , although there are procedures to be followed. SO in these circumstances to prosecute any offences relies heavily on offences under other legislation.</a:t>
            </a:r>
          </a:p>
        </p:txBody>
      </p:sp>
      <p:sp>
        <p:nvSpPr>
          <p:cNvPr id="4" name="Slide Number Placeholder 3"/>
          <p:cNvSpPr>
            <a:spLocks noGrp="1"/>
          </p:cNvSpPr>
          <p:nvPr>
            <p:ph type="sldNum" sz="quarter" idx="5"/>
          </p:nvPr>
        </p:nvSpPr>
        <p:spPr/>
        <p:txBody>
          <a:bodyPr/>
          <a:lstStyle/>
          <a:p>
            <a:fld id="{D2EC847A-7DAE-4150-8492-BD754CE2926B}" type="slidenum">
              <a:rPr lang="en-GB" smtClean="0"/>
              <a:t>18</a:t>
            </a:fld>
            <a:endParaRPr lang="en-GB"/>
          </a:p>
        </p:txBody>
      </p:sp>
    </p:spTree>
    <p:extLst>
      <p:ext uri="{BB962C8B-B14F-4D97-AF65-F5344CB8AC3E}">
        <p14:creationId xmlns:p14="http://schemas.microsoft.com/office/powerpoint/2010/main" val="140087037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So I’m now going to move on to part two where we will look at the personal aspects of vulnerability, factors that result in harm or the risk of harm to vulnerable persons and explore the concepts and theories around how a person becomes a victim</a:t>
            </a:r>
          </a:p>
        </p:txBody>
      </p:sp>
      <p:sp>
        <p:nvSpPr>
          <p:cNvPr id="4" name="Slide Number Placeholder 3"/>
          <p:cNvSpPr>
            <a:spLocks noGrp="1"/>
          </p:cNvSpPr>
          <p:nvPr>
            <p:ph type="sldNum" sz="quarter" idx="5"/>
          </p:nvPr>
        </p:nvSpPr>
        <p:spPr/>
        <p:txBody>
          <a:bodyPr/>
          <a:lstStyle/>
          <a:p>
            <a:fld id="{D2EC847A-7DAE-4150-8492-BD754CE2926B}" type="slidenum">
              <a:rPr lang="en-GB" smtClean="0"/>
              <a:t>19</a:t>
            </a:fld>
            <a:endParaRPr lang="en-GB"/>
          </a:p>
        </p:txBody>
      </p:sp>
    </p:spTree>
    <p:extLst>
      <p:ext uri="{BB962C8B-B14F-4D97-AF65-F5344CB8AC3E}">
        <p14:creationId xmlns:p14="http://schemas.microsoft.com/office/powerpoint/2010/main" val="46185995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1" i="0" kern="1200" dirty="0">
                <a:solidFill>
                  <a:schemeClr val="tx1"/>
                </a:solidFill>
                <a:effectLst/>
                <a:latin typeface="+mn-lt"/>
                <a:ea typeface="+mn-ea"/>
                <a:cs typeface="+mn-cs"/>
              </a:rPr>
              <a:t>Victims from different cultural backgrounds</a:t>
            </a:r>
          </a:p>
          <a:p>
            <a:r>
              <a:rPr lang="en-GB" sz="1200" b="0" i="0" kern="1200" dirty="0">
                <a:solidFill>
                  <a:schemeClr val="tx1"/>
                </a:solidFill>
                <a:effectLst/>
                <a:latin typeface="+mn-lt"/>
                <a:ea typeface="+mn-ea"/>
                <a:cs typeface="+mn-cs"/>
              </a:rPr>
              <a:t>A person’s cultural background or immigration status may make them more vulnerable to abuse. </a:t>
            </a:r>
          </a:p>
          <a:p>
            <a:r>
              <a:rPr lang="en-GB" sz="1200" b="0" i="0" kern="1200" dirty="0">
                <a:solidFill>
                  <a:schemeClr val="tx1"/>
                </a:solidFill>
                <a:effectLst/>
                <a:latin typeface="+mn-lt"/>
                <a:ea typeface="+mn-ea"/>
                <a:cs typeface="+mn-cs"/>
              </a:rPr>
              <a:t>Not speak much English or know where to turn to for help</a:t>
            </a:r>
          </a:p>
          <a:p>
            <a:r>
              <a:rPr lang="en-GB" sz="1200" b="0" i="0" kern="1200" dirty="0">
                <a:solidFill>
                  <a:schemeClr val="tx1"/>
                </a:solidFill>
                <a:effectLst/>
                <a:latin typeface="+mn-lt"/>
                <a:ea typeface="+mn-ea"/>
                <a:cs typeface="+mn-cs"/>
              </a:rPr>
              <a:t>they may be reliant on their partner or partner’s family for financial support and be isolated from people outside their immediate family or community</a:t>
            </a:r>
          </a:p>
          <a:p>
            <a:r>
              <a:rPr lang="en-GB" sz="1200" b="0" i="0" kern="1200" dirty="0">
                <a:solidFill>
                  <a:schemeClr val="tx1"/>
                </a:solidFill>
                <a:effectLst/>
                <a:latin typeface="+mn-lt"/>
                <a:ea typeface="+mn-ea"/>
                <a:cs typeface="+mn-cs"/>
              </a:rPr>
              <a:t>they may have an insecure immigration status and fear contact with the authorities</a:t>
            </a:r>
          </a:p>
          <a:p>
            <a:r>
              <a:rPr lang="en-GB" sz="1200" b="0" i="0" kern="1200" dirty="0">
                <a:solidFill>
                  <a:schemeClr val="tx1"/>
                </a:solidFill>
                <a:effectLst/>
                <a:latin typeface="+mn-lt"/>
                <a:ea typeface="+mn-ea"/>
                <a:cs typeface="+mn-cs"/>
              </a:rPr>
              <a:t>their right to remain may depend on their relationship with the abuser continuing</a:t>
            </a:r>
          </a:p>
          <a:p>
            <a:r>
              <a:rPr lang="en-GB" sz="1200" b="0" i="0" kern="1200" dirty="0">
                <a:solidFill>
                  <a:schemeClr val="tx1"/>
                </a:solidFill>
                <a:effectLst/>
                <a:latin typeface="+mn-lt"/>
                <a:ea typeface="+mn-ea"/>
                <a:cs typeface="+mn-cs"/>
              </a:rPr>
              <a:t>they may have been forced into marriage or be subjected to honour-based violence (HBV)</a:t>
            </a:r>
          </a:p>
          <a:p>
            <a:r>
              <a:rPr lang="en-GB" sz="1200" b="0" i="0" kern="1200" dirty="0">
                <a:solidFill>
                  <a:schemeClr val="tx1"/>
                </a:solidFill>
                <a:effectLst/>
                <a:latin typeface="+mn-lt"/>
                <a:ea typeface="+mn-ea"/>
                <a:cs typeface="+mn-cs"/>
              </a:rPr>
              <a:t>certain forms of domestic abuse, e.g., between husband and wife or father/uncle and daughter/niece, may be accepted in some families or households and cultural background may be a factor – if it is considered normal by the victim, perpetrator and their community, the victim may not seek help or be aware of what help is available</a:t>
            </a:r>
          </a:p>
          <a:p>
            <a:r>
              <a:rPr lang="en-GB" sz="1200" b="0" i="0" kern="1200" dirty="0">
                <a:solidFill>
                  <a:schemeClr val="tx1"/>
                </a:solidFill>
                <a:effectLst/>
                <a:latin typeface="+mn-lt"/>
                <a:ea typeface="+mn-ea"/>
                <a:cs typeface="+mn-cs"/>
              </a:rPr>
              <a:t>the police in the victim’s country of origin may not enforce laws against domestic abuse effectively or at all, resulting in a lack of trust by victims</a:t>
            </a:r>
          </a:p>
          <a:p>
            <a:r>
              <a:rPr lang="en-GB" sz="1200" b="0" i="0" kern="1200" dirty="0">
                <a:solidFill>
                  <a:schemeClr val="tx1"/>
                </a:solidFill>
                <a:effectLst/>
                <a:latin typeface="+mn-lt"/>
                <a:ea typeface="+mn-ea"/>
                <a:cs typeface="+mn-cs"/>
              </a:rPr>
              <a:t>the police may be mistrusted by the community as a whole due to involvement in persecution in the country of origin</a:t>
            </a:r>
          </a:p>
          <a:p>
            <a:r>
              <a:rPr lang="en-GB" sz="1200" b="0" i="0" kern="1200" dirty="0">
                <a:solidFill>
                  <a:schemeClr val="tx1"/>
                </a:solidFill>
                <a:effectLst/>
                <a:latin typeface="+mn-lt"/>
                <a:ea typeface="+mn-ea"/>
                <a:cs typeface="+mn-cs"/>
              </a:rPr>
              <a:t>police attendance may be viewed as shameful, discouraging those involved as well as neighbours from calling the police.</a:t>
            </a:r>
          </a:p>
          <a:p>
            <a:r>
              <a:rPr lang="en-GB" sz="1200" b="0" i="0" kern="1200" dirty="0">
                <a:solidFill>
                  <a:schemeClr val="tx1"/>
                </a:solidFill>
                <a:effectLst/>
                <a:latin typeface="+mn-lt"/>
                <a:ea typeface="+mn-ea"/>
                <a:cs typeface="+mn-cs"/>
              </a:rPr>
              <a:t>Some distinct cultural groups originating wholly or partly in the UK can also adopt a particular way of life which may create additional barriers for victims of domestic abuse. For example, women living in the Gypsy and Traveller community can face similar cultural issues to those listed above but may also face additional barriers to escaping an abusive partner due to the wider community’s nomadic way of life. Some of the reasons for this may be that:</a:t>
            </a:r>
          </a:p>
          <a:p>
            <a:pPr marL="171450" indent="-171450">
              <a:buFont typeface="Arial" panose="020B0604020202020204" pitchFamily="34" charset="0"/>
              <a:buChar char="•"/>
            </a:pPr>
            <a:r>
              <a:rPr lang="en-GB" sz="1200" b="0" i="0" kern="1200" dirty="0">
                <a:solidFill>
                  <a:schemeClr val="tx1"/>
                </a:solidFill>
                <a:effectLst/>
                <a:latin typeface="+mn-lt"/>
                <a:ea typeface="+mn-ea"/>
                <a:cs typeface="+mn-cs"/>
              </a:rPr>
              <a:t>those who choose to live nomadically may find it difficult to access mainstream services</a:t>
            </a:r>
          </a:p>
          <a:p>
            <a:pPr marL="171450" indent="-171450">
              <a:buFont typeface="Arial" panose="020B0604020202020204" pitchFamily="34" charset="0"/>
              <a:buChar char="•"/>
            </a:pPr>
            <a:r>
              <a:rPr lang="en-GB" sz="1200" b="0" i="0" kern="1200" dirty="0">
                <a:solidFill>
                  <a:schemeClr val="tx1"/>
                </a:solidFill>
                <a:effectLst/>
                <a:latin typeface="+mn-lt"/>
                <a:ea typeface="+mn-ea"/>
                <a:cs typeface="+mn-cs"/>
              </a:rPr>
              <a:t>inter-family feuds can mean that members of one family should not be housed where members of a feuding family are already living</a:t>
            </a:r>
          </a:p>
          <a:p>
            <a:pPr marL="171450" indent="-171450">
              <a:buFont typeface="Arial" panose="020B0604020202020204" pitchFamily="34" charset="0"/>
              <a:buChar char="•"/>
            </a:pPr>
            <a:r>
              <a:rPr lang="en-GB" sz="1200" b="0" i="0" kern="1200" dirty="0">
                <a:solidFill>
                  <a:schemeClr val="tx1"/>
                </a:solidFill>
                <a:effectLst/>
                <a:latin typeface="+mn-lt"/>
                <a:ea typeface="+mn-ea"/>
                <a:cs typeface="+mn-cs"/>
              </a:rPr>
              <a:t>as the community is scattered, it may be difficult for victims who are rehoused to keep their emergency location secret from the rest of their family.</a:t>
            </a:r>
          </a:p>
          <a:p>
            <a:endParaRPr lang="en-GB" sz="1200" b="0" i="0" kern="1200" dirty="0">
              <a:solidFill>
                <a:schemeClr val="tx1"/>
              </a:solidFill>
              <a:effectLst/>
              <a:latin typeface="+mn-lt"/>
              <a:ea typeface="+mn-ea"/>
              <a:cs typeface="+mn-cs"/>
            </a:endParaRPr>
          </a:p>
          <a:p>
            <a:r>
              <a:rPr lang="en-GB" sz="1200" b="1" i="0" kern="1200" dirty="0">
                <a:solidFill>
                  <a:schemeClr val="tx1"/>
                </a:solidFill>
                <a:effectLst/>
                <a:latin typeface="+mn-lt"/>
                <a:ea typeface="+mn-ea"/>
                <a:cs typeface="+mn-cs"/>
              </a:rPr>
              <a:t>Male victims </a:t>
            </a:r>
            <a:r>
              <a:rPr lang="en-GB" sz="1200" b="0" i="0" kern="1200" dirty="0">
                <a:solidFill>
                  <a:schemeClr val="tx1"/>
                </a:solidFill>
                <a:effectLst/>
                <a:latin typeface="+mn-lt"/>
                <a:ea typeface="+mn-ea"/>
                <a:cs typeface="+mn-cs"/>
              </a:rPr>
              <a:t>A man who is a victim of domestic abuse may be reluctant to approach the police for many reasons, some of which are the same as for women victims, e.g., fear of not being believed, belief the police will assume he has done something to provoke the situation, fear of losing access to children. Some of these fears may be intensified because of gender stereotypes and societal assumptions, e.g., shame at not being perceived as a ‘real man’, belief the police will automatically assume the woman is the victim.</a:t>
            </a:r>
          </a:p>
          <a:p>
            <a:endParaRPr lang="en-GB" sz="1200" b="0" i="0" kern="1200" dirty="0">
              <a:solidFill>
                <a:schemeClr val="tx1"/>
              </a:solidFill>
              <a:effectLst/>
              <a:latin typeface="+mn-lt"/>
              <a:ea typeface="+mn-ea"/>
              <a:cs typeface="+mn-cs"/>
            </a:endParaRPr>
          </a:p>
          <a:p>
            <a:r>
              <a:rPr lang="en-GB" sz="1200" b="1" i="0" kern="1200" dirty="0">
                <a:solidFill>
                  <a:schemeClr val="tx1"/>
                </a:solidFill>
                <a:effectLst/>
                <a:latin typeface="+mn-lt"/>
                <a:ea typeface="+mn-ea"/>
                <a:cs typeface="+mn-cs"/>
              </a:rPr>
              <a:t>Victims from lesbian, gay, bisexual and transgender (LGBT) communities </a:t>
            </a:r>
            <a:r>
              <a:rPr lang="en-GB" sz="1200" b="0" i="0" kern="1200" dirty="0">
                <a:solidFill>
                  <a:schemeClr val="tx1"/>
                </a:solidFill>
                <a:effectLst/>
                <a:latin typeface="+mn-lt"/>
                <a:ea typeface="+mn-ea"/>
                <a:cs typeface="+mn-cs"/>
              </a:rPr>
              <a:t>LGBT people may be abused by their partners in specific ways that are connected to their sexual orientation or gender identity. Examples include:</a:t>
            </a:r>
          </a:p>
          <a:p>
            <a:pPr marL="171450" indent="-171450">
              <a:buFont typeface="Arial" panose="020B0604020202020204" pitchFamily="34" charset="0"/>
              <a:buChar char="•"/>
            </a:pPr>
            <a:r>
              <a:rPr lang="en-GB" sz="1200" b="0" i="0" kern="1200" dirty="0">
                <a:solidFill>
                  <a:schemeClr val="tx1"/>
                </a:solidFill>
                <a:effectLst/>
                <a:latin typeface="+mn-lt"/>
                <a:ea typeface="+mn-ea"/>
                <a:cs typeface="+mn-cs"/>
              </a:rPr>
              <a:t>threatening to ‘out’ a victim, </a:t>
            </a:r>
            <a:r>
              <a:rPr lang="en-GB" sz="1200" b="0" i="0" kern="1200" dirty="0" err="1">
                <a:solidFill>
                  <a:schemeClr val="tx1"/>
                </a:solidFill>
                <a:effectLst/>
                <a:latin typeface="+mn-lt"/>
                <a:ea typeface="+mn-ea"/>
                <a:cs typeface="+mn-cs"/>
              </a:rPr>
              <a:t>ie</a:t>
            </a:r>
            <a:r>
              <a:rPr lang="en-GB" sz="1200" b="0" i="0" kern="1200" dirty="0">
                <a:solidFill>
                  <a:schemeClr val="tx1"/>
                </a:solidFill>
                <a:effectLst/>
                <a:latin typeface="+mn-lt"/>
                <a:ea typeface="+mn-ea"/>
                <a:cs typeface="+mn-cs"/>
              </a:rPr>
              <a:t>, telling family or work colleagues about their sexual orientation or gender identity</a:t>
            </a:r>
          </a:p>
          <a:p>
            <a:pPr marL="171450" indent="-171450">
              <a:buFont typeface="Arial" panose="020B0604020202020204" pitchFamily="34" charset="0"/>
              <a:buChar char="•"/>
            </a:pPr>
            <a:r>
              <a:rPr lang="en-GB" sz="1200" b="0" i="0" kern="1200" dirty="0">
                <a:solidFill>
                  <a:schemeClr val="tx1"/>
                </a:solidFill>
                <a:effectLst/>
                <a:latin typeface="+mn-lt"/>
                <a:ea typeface="+mn-ea"/>
                <a:cs typeface="+mn-cs"/>
              </a:rPr>
              <a:t>threatening to ‘out’ a lesbian or gay parent/couple to social services, claiming that their children will then be taken away from them</a:t>
            </a:r>
          </a:p>
          <a:p>
            <a:pPr marL="171450" indent="-171450">
              <a:buFont typeface="Arial" panose="020B0604020202020204" pitchFamily="34" charset="0"/>
              <a:buChar char="•"/>
            </a:pPr>
            <a:r>
              <a:rPr lang="en-GB" sz="1200" b="0" i="0" kern="1200" dirty="0">
                <a:solidFill>
                  <a:schemeClr val="tx1"/>
                </a:solidFill>
                <a:effectLst/>
                <a:latin typeface="+mn-lt"/>
                <a:ea typeface="+mn-ea"/>
                <a:cs typeface="+mn-cs"/>
              </a:rPr>
              <a:t>threatening to disclose or make allegations about the victim’s HIV status or other sexually transmitted infection – while also possible in the heterosexual community, this is potentially more damaging to a person in the LGBT community</a:t>
            </a:r>
          </a:p>
          <a:p>
            <a:pPr marL="171450" indent="-171450">
              <a:buFont typeface="Arial" panose="020B0604020202020204" pitchFamily="34" charset="0"/>
              <a:buChar char="•"/>
            </a:pPr>
            <a:r>
              <a:rPr lang="en-GB" sz="1200" b="0" i="0" kern="1200" dirty="0">
                <a:solidFill>
                  <a:schemeClr val="tx1"/>
                </a:solidFill>
                <a:effectLst/>
                <a:latin typeface="+mn-lt"/>
                <a:ea typeface="+mn-ea"/>
                <a:cs typeface="+mn-cs"/>
              </a:rPr>
              <a:t>telling a victim that abuse is part of a ‘normal’ LGBT relationship</a:t>
            </a:r>
          </a:p>
          <a:p>
            <a:pPr marL="171450" indent="-171450">
              <a:buFont typeface="Arial" panose="020B0604020202020204" pitchFamily="34" charset="0"/>
              <a:buChar char="•"/>
            </a:pPr>
            <a:r>
              <a:rPr lang="en-GB" sz="1200" b="0" i="0" kern="1200" dirty="0">
                <a:solidFill>
                  <a:schemeClr val="tx1"/>
                </a:solidFill>
                <a:effectLst/>
                <a:latin typeface="+mn-lt"/>
                <a:ea typeface="+mn-ea"/>
                <a:cs typeface="+mn-cs"/>
              </a:rPr>
              <a:t>claiming that no one will help the victim because they are lesbian, gay, bisexual or transgender</a:t>
            </a:r>
          </a:p>
          <a:p>
            <a:pPr marL="171450" indent="-171450">
              <a:buFont typeface="Arial" panose="020B0604020202020204" pitchFamily="34" charset="0"/>
              <a:buChar char="•"/>
            </a:pPr>
            <a:r>
              <a:rPr lang="en-GB" sz="1200" b="0" i="0" kern="1200" dirty="0">
                <a:solidFill>
                  <a:schemeClr val="tx1"/>
                </a:solidFill>
                <a:effectLst/>
                <a:latin typeface="+mn-lt"/>
                <a:ea typeface="+mn-ea"/>
                <a:cs typeface="+mn-cs"/>
              </a:rPr>
              <a:t>criticising someone for not being, </a:t>
            </a:r>
            <a:r>
              <a:rPr lang="en-GB" sz="1200" b="0" i="0" kern="1200" dirty="0" err="1">
                <a:solidFill>
                  <a:schemeClr val="tx1"/>
                </a:solidFill>
                <a:effectLst/>
                <a:latin typeface="+mn-lt"/>
                <a:ea typeface="+mn-ea"/>
                <a:cs typeface="+mn-cs"/>
              </a:rPr>
              <a:t>eg</a:t>
            </a:r>
            <a:r>
              <a:rPr lang="en-GB" sz="1200" b="0" i="0" kern="1200" dirty="0">
                <a:solidFill>
                  <a:schemeClr val="tx1"/>
                </a:solidFill>
                <a:effectLst/>
                <a:latin typeface="+mn-lt"/>
                <a:ea typeface="+mn-ea"/>
                <a:cs typeface="+mn-cs"/>
              </a:rPr>
              <a:t>, a ‘real lesbian’ if they are currently in their first lesbian relationship after a series of heterosexual ones</a:t>
            </a:r>
          </a:p>
          <a:p>
            <a:pPr marL="171450" indent="-171450">
              <a:buFont typeface="Arial" panose="020B0604020202020204" pitchFamily="34" charset="0"/>
              <a:buChar char="•"/>
            </a:pPr>
            <a:r>
              <a:rPr lang="en-GB" sz="1200" b="0" i="0" kern="1200" dirty="0">
                <a:solidFill>
                  <a:schemeClr val="tx1"/>
                </a:solidFill>
                <a:effectLst/>
                <a:latin typeface="+mn-lt"/>
                <a:ea typeface="+mn-ea"/>
                <a:cs typeface="+mn-cs"/>
              </a:rPr>
              <a:t>forced marriage/HBV.</a:t>
            </a:r>
          </a:p>
          <a:p>
            <a:endParaRPr lang="en-GB" sz="1200" b="0" i="0" kern="1200" dirty="0">
              <a:solidFill>
                <a:schemeClr val="tx1"/>
              </a:solidFill>
              <a:effectLst/>
              <a:latin typeface="+mn-lt"/>
              <a:ea typeface="+mn-ea"/>
              <a:cs typeface="+mn-cs"/>
            </a:endParaRPr>
          </a:p>
          <a:p>
            <a:r>
              <a:rPr lang="en-GB" sz="1200" b="1" i="0" kern="1200" dirty="0">
                <a:solidFill>
                  <a:schemeClr val="tx1"/>
                </a:solidFill>
                <a:effectLst/>
                <a:latin typeface="+mn-lt"/>
                <a:ea typeface="+mn-ea"/>
                <a:cs typeface="+mn-cs"/>
              </a:rPr>
              <a:t>Victims with a disability</a:t>
            </a:r>
          </a:p>
          <a:p>
            <a:r>
              <a:rPr lang="en-GB" sz="1200" b="0" i="0" kern="1200" dirty="0">
                <a:solidFill>
                  <a:schemeClr val="tx1"/>
                </a:solidFill>
                <a:effectLst/>
                <a:latin typeface="+mn-lt"/>
                <a:ea typeface="+mn-ea"/>
                <a:cs typeface="+mn-cs"/>
              </a:rPr>
              <a:t>Victims with a long-term illness or disability, which includes physical, mental or learning disability, are particularly vulnerable to abuse from carers partners, ex-partners and family members. Office of National Statistics analyses consistently show that both men and women with a long-term illness or disability are more likely to experience domestic abuse than those without. Victims with a disability may face particular difficulties in reporting abuse and accessing support services. These could include:</a:t>
            </a:r>
          </a:p>
          <a:p>
            <a:pPr marL="171450" indent="-171450">
              <a:buFont typeface="Arial" panose="020B0604020202020204" pitchFamily="34" charset="0"/>
              <a:buChar char="•"/>
            </a:pPr>
            <a:r>
              <a:rPr lang="en-GB" sz="1200" b="0" i="0" kern="1200" dirty="0">
                <a:solidFill>
                  <a:schemeClr val="tx1"/>
                </a:solidFill>
                <a:effectLst/>
                <a:latin typeface="+mn-lt"/>
                <a:ea typeface="+mn-ea"/>
                <a:cs typeface="+mn-cs"/>
              </a:rPr>
              <a:t>communication difficulties</a:t>
            </a:r>
          </a:p>
          <a:p>
            <a:pPr marL="171450" indent="-171450">
              <a:buFont typeface="Arial" panose="020B0604020202020204" pitchFamily="34" charset="0"/>
              <a:buChar char="•"/>
            </a:pPr>
            <a:r>
              <a:rPr lang="en-GB" sz="1200" b="0" i="0" kern="1200" dirty="0">
                <a:solidFill>
                  <a:schemeClr val="tx1"/>
                </a:solidFill>
                <a:effectLst/>
                <a:latin typeface="+mn-lt"/>
                <a:ea typeface="+mn-ea"/>
                <a:cs typeface="+mn-cs"/>
              </a:rPr>
              <a:t>concern that they will not be believed, particularly if they have known mental health issues</a:t>
            </a:r>
          </a:p>
          <a:p>
            <a:pPr marL="171450" indent="-171450">
              <a:buFont typeface="Arial" panose="020B0604020202020204" pitchFamily="34" charset="0"/>
              <a:buChar char="•"/>
            </a:pPr>
            <a:r>
              <a:rPr lang="en-GB" sz="1200" b="0" i="0" kern="1200" dirty="0">
                <a:solidFill>
                  <a:schemeClr val="tx1"/>
                </a:solidFill>
                <a:effectLst/>
                <a:latin typeface="+mn-lt"/>
                <a:ea typeface="+mn-ea"/>
                <a:cs typeface="+mn-cs"/>
              </a:rPr>
              <a:t>not recognising the behaviour as abusive</a:t>
            </a:r>
          </a:p>
          <a:p>
            <a:pPr marL="171450" indent="-171450">
              <a:buFont typeface="Arial" panose="020B0604020202020204" pitchFamily="34" charset="0"/>
              <a:buChar char="•"/>
            </a:pPr>
            <a:r>
              <a:rPr lang="en-GB" sz="1200" b="0" i="0" kern="1200" dirty="0">
                <a:solidFill>
                  <a:schemeClr val="tx1"/>
                </a:solidFill>
                <a:effectLst/>
                <a:latin typeface="+mn-lt"/>
                <a:ea typeface="+mn-ea"/>
                <a:cs typeface="+mn-cs"/>
              </a:rPr>
              <a:t>reluctance to report their abuser if that person is also their carer.</a:t>
            </a:r>
          </a:p>
          <a:p>
            <a:r>
              <a:rPr lang="en-GB" sz="1200" b="0" i="0" kern="1200" dirty="0">
                <a:solidFill>
                  <a:schemeClr val="tx1"/>
                </a:solidFill>
                <a:effectLst/>
                <a:latin typeface="+mn-lt"/>
                <a:ea typeface="+mn-ea"/>
                <a:cs typeface="+mn-cs"/>
              </a:rPr>
              <a:t>Safety planning must address their specific needs, </a:t>
            </a:r>
            <a:r>
              <a:rPr lang="en-GB" sz="1200" b="0" i="0" kern="1200" dirty="0" err="1">
                <a:solidFill>
                  <a:schemeClr val="tx1"/>
                </a:solidFill>
                <a:effectLst/>
                <a:latin typeface="+mn-lt"/>
                <a:ea typeface="+mn-ea"/>
                <a:cs typeface="+mn-cs"/>
              </a:rPr>
              <a:t>eg</a:t>
            </a:r>
            <a:r>
              <a:rPr lang="en-GB" sz="1200" b="0" i="0" kern="1200" dirty="0">
                <a:solidFill>
                  <a:schemeClr val="tx1"/>
                </a:solidFill>
                <a:effectLst/>
                <a:latin typeface="+mn-lt"/>
                <a:ea typeface="+mn-ea"/>
                <a:cs typeface="+mn-cs"/>
              </a:rPr>
              <a:t>, supplying appropriate equipment to alert the police of an incident if the person is hearing and speech-impaired.</a:t>
            </a:r>
          </a:p>
          <a:p>
            <a:endParaRPr lang="en-GB" sz="1200" b="1" i="0" kern="1200" dirty="0">
              <a:solidFill>
                <a:schemeClr val="tx1"/>
              </a:solidFill>
              <a:effectLst/>
              <a:latin typeface="+mn-lt"/>
              <a:ea typeface="+mn-ea"/>
              <a:cs typeface="+mn-cs"/>
            </a:endParaRPr>
          </a:p>
          <a:p>
            <a:r>
              <a:rPr lang="en-GB" sz="1200" b="1" i="0" kern="1200" dirty="0">
                <a:solidFill>
                  <a:schemeClr val="tx1"/>
                </a:solidFill>
                <a:effectLst/>
                <a:latin typeface="+mn-lt"/>
                <a:ea typeface="+mn-ea"/>
                <a:cs typeface="+mn-cs"/>
              </a:rPr>
              <a:t>Victims from armed services families and emergency service/public service personnel</a:t>
            </a:r>
          </a:p>
          <a:p>
            <a:r>
              <a:rPr lang="en-GB" sz="1200" b="0" i="0" kern="1200" dirty="0">
                <a:solidFill>
                  <a:schemeClr val="tx1"/>
                </a:solidFill>
                <a:effectLst/>
                <a:latin typeface="+mn-lt"/>
                <a:ea typeface="+mn-ea"/>
                <a:cs typeface="+mn-cs"/>
              </a:rPr>
              <a:t>While there is no evidence that domestic abuse is more prevalent in military families than general society, such families do face unique factors in terms of impact on career, implications of loss of family accommodation, particular psychological stressors, and long periods of not being together as a family. Victims can find it difficult to confide in anyone because frequent relocation can prevent them from establishing relationships of trust. Consequently, families can feel that they face additional barriers to reporting domestic abuse and accessing support.</a:t>
            </a:r>
          </a:p>
          <a:p>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Emergency service personnel, </a:t>
            </a:r>
            <a:r>
              <a:rPr lang="en-GB" sz="1200" b="0" i="0" kern="1200" dirty="0" err="1">
                <a:solidFill>
                  <a:schemeClr val="tx1"/>
                </a:solidFill>
                <a:effectLst/>
                <a:latin typeface="+mn-lt"/>
                <a:ea typeface="+mn-ea"/>
                <a:cs typeface="+mn-cs"/>
              </a:rPr>
              <a:t>ie</a:t>
            </a:r>
            <a:r>
              <a:rPr lang="en-GB" sz="1200" b="0" i="0" kern="1200" dirty="0">
                <a:solidFill>
                  <a:schemeClr val="tx1"/>
                </a:solidFill>
                <a:effectLst/>
                <a:latin typeface="+mn-lt"/>
                <a:ea typeface="+mn-ea"/>
                <a:cs typeface="+mn-cs"/>
              </a:rPr>
              <a:t>, police, fire and ambulance staff, may be exposed to trauma that has an impact on their personal relationships in a similar way to military staff. Victims in a relationship with someone in these services may be concerned that they will not be believed, as may those whose partner is in a public service such as probation, UKBA, social services or the prison service. Victims who are themselves employed in an emergency or public service may find it equally difficult to report abuse. They may have a sense that their role, training and increased awareness of domestic abuse means that it should not happen to them. They may be worried about their partner being able to access personal information if they are both in the police service. </a:t>
            </a:r>
          </a:p>
          <a:p>
            <a:endParaRPr lang="en-GB" sz="1200" b="0" i="0" kern="1200" dirty="0">
              <a:solidFill>
                <a:schemeClr val="tx1"/>
              </a:solidFill>
              <a:effectLst/>
              <a:latin typeface="+mn-lt"/>
              <a:ea typeface="+mn-ea"/>
              <a:cs typeface="+mn-cs"/>
            </a:endParaRPr>
          </a:p>
          <a:p>
            <a:r>
              <a:rPr lang="en-GB" sz="1200" b="1" i="0" kern="1200" dirty="0">
                <a:solidFill>
                  <a:schemeClr val="tx1"/>
                </a:solidFill>
                <a:effectLst/>
                <a:latin typeface="+mn-lt"/>
                <a:ea typeface="+mn-ea"/>
                <a:cs typeface="+mn-cs"/>
              </a:rPr>
              <a:t>Teenagers and young persons </a:t>
            </a:r>
            <a:r>
              <a:rPr lang="en-GB" sz="1200" b="0" i="0" kern="1200" dirty="0">
                <a:solidFill>
                  <a:schemeClr val="tx1"/>
                </a:solidFill>
                <a:effectLst/>
                <a:latin typeface="+mn-lt"/>
                <a:ea typeface="+mn-ea"/>
                <a:cs typeface="+mn-cs"/>
              </a:rPr>
              <a:t>Teenagers and young persons may be vulnerable to abuse from their peers but also from older or significantly older partners who may have groomed or conditioned them. They may have little experience of positive relationships, making it more difficult for them to identify abusive behaviour. Teenagers and young persons may be vulnerable to peer pressure and gang associations. This may result in pressure to engage in sexual activity and sometimes sharing of partners between gang members.</a:t>
            </a:r>
          </a:p>
          <a:p>
            <a:r>
              <a:rPr lang="en-GB" sz="1200" b="0" i="0" kern="1200" dirty="0">
                <a:solidFill>
                  <a:schemeClr val="tx1"/>
                </a:solidFill>
                <a:effectLst/>
                <a:latin typeface="+mn-lt"/>
                <a:ea typeface="+mn-ea"/>
                <a:cs typeface="+mn-cs"/>
              </a:rPr>
              <a:t>Some of those teenagers and young persons who identify as lesbian, gay, bisexual or transgender may also be susceptible to domestic abuse, not only in intimate partner relationships, but also from parents and other family members who may not accept their emerging sexual identity or choice of dress or appearance. Victims of domestic abuse who are 16 or 17 years old are still children and therefore victims of child abuse as well as domestic abuse. Witnessing domestic abuse in the home may also amount to child neglect.</a:t>
            </a:r>
          </a:p>
          <a:p>
            <a:endParaRPr lang="en-GB" sz="1200" b="1" kern="1200" dirty="0">
              <a:solidFill>
                <a:schemeClr val="tx1"/>
              </a:solidFill>
              <a:effectLst/>
              <a:latin typeface="+mn-lt"/>
              <a:ea typeface="+mn-ea"/>
              <a:cs typeface="+mn-cs"/>
            </a:endParaRPr>
          </a:p>
          <a:p>
            <a:r>
              <a:rPr lang="en-GB" sz="1200" b="1" i="0" kern="1200" dirty="0">
                <a:solidFill>
                  <a:schemeClr val="tx1"/>
                </a:solidFill>
                <a:effectLst/>
                <a:latin typeface="+mn-lt"/>
                <a:ea typeface="+mn-ea"/>
                <a:cs typeface="+mn-cs"/>
              </a:rPr>
              <a:t>Abuse of older people</a:t>
            </a:r>
            <a:r>
              <a:rPr lang="en-GB" sz="1200" b="0" i="0" kern="1200" dirty="0">
                <a:solidFill>
                  <a:schemeClr val="tx1"/>
                </a:solidFill>
                <a:effectLst/>
                <a:latin typeface="+mn-lt"/>
                <a:ea typeface="+mn-ea"/>
                <a:cs typeface="+mn-cs"/>
              </a:rPr>
              <a:t>, older victims are often dependent on their abuser, whether this be an intimate partner or a family member. Unlike other such relationships, dependence generally increases with age for health reasons. This makes the prospect of the victim gaining independence from their abuser less likely than for other domestic abuse victims.</a:t>
            </a:r>
          </a:p>
          <a:p>
            <a:r>
              <a:rPr lang="en-GB" sz="1200" b="0" i="0" kern="1200" dirty="0">
                <a:solidFill>
                  <a:schemeClr val="tx1"/>
                </a:solidFill>
                <a:effectLst/>
                <a:latin typeface="+mn-lt"/>
                <a:ea typeface="+mn-ea"/>
                <a:cs typeface="+mn-cs"/>
              </a:rPr>
              <a:t>Abuse can occur where the abuser has taken on a carer role towards the older person. If the adult child or grandchild has formally taken on the role, abuse may result from tensions caused by the carer relationship or as a means of maintaining control. In some cases, a person with a certain illness or condition, </a:t>
            </a:r>
            <a:r>
              <a:rPr lang="en-GB" sz="1200" b="0" i="0" kern="1200" dirty="0" err="1">
                <a:solidFill>
                  <a:schemeClr val="tx1"/>
                </a:solidFill>
                <a:effectLst/>
                <a:latin typeface="+mn-lt"/>
                <a:ea typeface="+mn-ea"/>
                <a:cs typeface="+mn-cs"/>
              </a:rPr>
              <a:t>eg</a:t>
            </a:r>
            <a:r>
              <a:rPr lang="en-GB" sz="1200" b="0" i="0" kern="1200" dirty="0">
                <a:solidFill>
                  <a:schemeClr val="tx1"/>
                </a:solidFill>
                <a:effectLst/>
                <a:latin typeface="+mn-lt"/>
                <a:ea typeface="+mn-ea"/>
                <a:cs typeface="+mn-cs"/>
              </a:rPr>
              <a:t>, dementia, may also become uncharacteristically abusive to their familial carer. The carer may not recognise this as domestic abuse or may not report it because they feel it is not the person’s fault, but the difficult nature of the situation can sometimes result in mutual abuse. </a:t>
            </a:r>
          </a:p>
          <a:p>
            <a:endParaRPr lang="en-GB" sz="1200" b="0" i="0" kern="1200" dirty="0">
              <a:solidFill>
                <a:schemeClr val="tx1"/>
              </a:solidFill>
              <a:effectLst/>
              <a:latin typeface="+mn-lt"/>
              <a:ea typeface="+mn-ea"/>
              <a:cs typeface="+mn-cs"/>
            </a:endParaRPr>
          </a:p>
          <a:p>
            <a:endParaRPr lang="en-GB" dirty="0"/>
          </a:p>
        </p:txBody>
      </p:sp>
      <p:sp>
        <p:nvSpPr>
          <p:cNvPr id="4" name="Slide Number Placeholder 3"/>
          <p:cNvSpPr>
            <a:spLocks noGrp="1"/>
          </p:cNvSpPr>
          <p:nvPr>
            <p:ph type="sldNum" sz="quarter" idx="5"/>
          </p:nvPr>
        </p:nvSpPr>
        <p:spPr/>
        <p:txBody>
          <a:bodyPr/>
          <a:lstStyle/>
          <a:p>
            <a:fld id="{D2EC847A-7DAE-4150-8492-BD754CE2926B}" type="slidenum">
              <a:rPr lang="en-GB" smtClean="0"/>
              <a:t>20</a:t>
            </a:fld>
            <a:endParaRPr lang="en-GB"/>
          </a:p>
        </p:txBody>
      </p:sp>
    </p:spTree>
    <p:extLst>
      <p:ext uri="{BB962C8B-B14F-4D97-AF65-F5344CB8AC3E}">
        <p14:creationId xmlns:p14="http://schemas.microsoft.com/office/powerpoint/2010/main" val="182120004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Can include many as can be seen from this list which is not exhaustive</a:t>
            </a:r>
          </a:p>
          <a:p>
            <a:endParaRPr lang="en-GB" dirty="0"/>
          </a:p>
          <a:p>
            <a:r>
              <a:rPr lang="en-GB" sz="1200" b="1" i="0" kern="1200" dirty="0">
                <a:solidFill>
                  <a:schemeClr val="tx1"/>
                </a:solidFill>
                <a:effectLst/>
                <a:latin typeface="+mn-lt"/>
                <a:ea typeface="+mn-ea"/>
                <a:cs typeface="+mn-cs"/>
              </a:rPr>
              <a:t>Victims from different cultural backgrounds</a:t>
            </a:r>
          </a:p>
          <a:p>
            <a:r>
              <a:rPr lang="en-GB" sz="1200" b="0" i="0" kern="1200" dirty="0">
                <a:solidFill>
                  <a:schemeClr val="tx1"/>
                </a:solidFill>
                <a:effectLst/>
                <a:latin typeface="+mn-lt"/>
                <a:ea typeface="+mn-ea"/>
                <a:cs typeface="+mn-cs"/>
              </a:rPr>
              <a:t>A person’s cultural background or immigration status may make them more vulnerable to abuse. </a:t>
            </a:r>
          </a:p>
          <a:p>
            <a:r>
              <a:rPr lang="en-GB" sz="1200" b="0" i="0" kern="1200" dirty="0">
                <a:solidFill>
                  <a:schemeClr val="tx1"/>
                </a:solidFill>
                <a:effectLst/>
                <a:latin typeface="+mn-lt"/>
                <a:ea typeface="+mn-ea"/>
                <a:cs typeface="+mn-cs"/>
              </a:rPr>
              <a:t>Not speak much English or know where to turn to for help</a:t>
            </a:r>
          </a:p>
          <a:p>
            <a:r>
              <a:rPr lang="en-GB" sz="1200" b="0" i="0" kern="1200" dirty="0">
                <a:solidFill>
                  <a:schemeClr val="tx1"/>
                </a:solidFill>
                <a:effectLst/>
                <a:latin typeface="+mn-lt"/>
                <a:ea typeface="+mn-ea"/>
                <a:cs typeface="+mn-cs"/>
              </a:rPr>
              <a:t>they may be reliant on their partner or partner’s family for financial support and be isolated from people outside their immediate family or community</a:t>
            </a:r>
          </a:p>
          <a:p>
            <a:r>
              <a:rPr lang="en-GB" sz="1200" b="0" i="0" kern="1200" dirty="0">
                <a:solidFill>
                  <a:schemeClr val="tx1"/>
                </a:solidFill>
                <a:effectLst/>
                <a:latin typeface="+mn-lt"/>
                <a:ea typeface="+mn-ea"/>
                <a:cs typeface="+mn-cs"/>
              </a:rPr>
              <a:t>they may have an insecure immigration status and fear contact with the authorities</a:t>
            </a:r>
          </a:p>
          <a:p>
            <a:r>
              <a:rPr lang="en-GB" sz="1200" b="0" i="0" kern="1200" dirty="0">
                <a:solidFill>
                  <a:schemeClr val="tx1"/>
                </a:solidFill>
                <a:effectLst/>
                <a:latin typeface="+mn-lt"/>
                <a:ea typeface="+mn-ea"/>
                <a:cs typeface="+mn-cs"/>
              </a:rPr>
              <a:t>their right to remain may depend on their relationship with the abuser continuing</a:t>
            </a:r>
          </a:p>
          <a:p>
            <a:r>
              <a:rPr lang="en-GB" sz="1200" b="0" i="0" kern="1200" dirty="0">
                <a:solidFill>
                  <a:schemeClr val="tx1"/>
                </a:solidFill>
                <a:effectLst/>
                <a:latin typeface="+mn-lt"/>
                <a:ea typeface="+mn-ea"/>
                <a:cs typeface="+mn-cs"/>
              </a:rPr>
              <a:t>they may have been forced into marriage or be subjected to honour-based violence (HBV)</a:t>
            </a:r>
          </a:p>
          <a:p>
            <a:r>
              <a:rPr lang="en-GB" sz="1200" b="0" i="0" kern="1200" dirty="0">
                <a:solidFill>
                  <a:schemeClr val="tx1"/>
                </a:solidFill>
                <a:effectLst/>
                <a:latin typeface="+mn-lt"/>
                <a:ea typeface="+mn-ea"/>
                <a:cs typeface="+mn-cs"/>
              </a:rPr>
              <a:t>certain forms of domestic abuse, e.g., between husband and wife or father/uncle and daughter/niece, may be accepted in some families or households and cultural background may be a factor – if it is considered normal by the victim, perpetrator and their community, the victim may not seek help or be aware of what help is available</a:t>
            </a:r>
          </a:p>
          <a:p>
            <a:r>
              <a:rPr lang="en-GB" sz="1200" b="0" i="0" kern="1200" dirty="0">
                <a:solidFill>
                  <a:schemeClr val="tx1"/>
                </a:solidFill>
                <a:effectLst/>
                <a:latin typeface="+mn-lt"/>
                <a:ea typeface="+mn-ea"/>
                <a:cs typeface="+mn-cs"/>
              </a:rPr>
              <a:t>the police in the victim’s country of origin may not enforce laws against domestic abuse effectively or at all, resulting in a lack of trust by victims</a:t>
            </a:r>
          </a:p>
          <a:p>
            <a:r>
              <a:rPr lang="en-GB" sz="1200" b="0" i="0" kern="1200" dirty="0">
                <a:solidFill>
                  <a:schemeClr val="tx1"/>
                </a:solidFill>
                <a:effectLst/>
                <a:latin typeface="+mn-lt"/>
                <a:ea typeface="+mn-ea"/>
                <a:cs typeface="+mn-cs"/>
              </a:rPr>
              <a:t>the police may be mistrusted by the community as a whole due to involvement in persecution in the country of origin</a:t>
            </a:r>
          </a:p>
          <a:p>
            <a:r>
              <a:rPr lang="en-GB" sz="1200" b="0" i="0" kern="1200" dirty="0">
                <a:solidFill>
                  <a:schemeClr val="tx1"/>
                </a:solidFill>
                <a:effectLst/>
                <a:latin typeface="+mn-lt"/>
                <a:ea typeface="+mn-ea"/>
                <a:cs typeface="+mn-cs"/>
              </a:rPr>
              <a:t>police attendance may be viewed as shameful, discouraging those involved as well as neighbours from calling the police.</a:t>
            </a:r>
          </a:p>
          <a:p>
            <a:r>
              <a:rPr lang="en-GB" sz="1200" b="0" i="0" kern="1200" dirty="0">
                <a:solidFill>
                  <a:schemeClr val="tx1"/>
                </a:solidFill>
                <a:effectLst/>
                <a:latin typeface="+mn-lt"/>
                <a:ea typeface="+mn-ea"/>
                <a:cs typeface="+mn-cs"/>
              </a:rPr>
              <a:t>Some distinct cultural groups originating wholly or partly in the UK can also adopt a particular way of life which may create additional barriers for victims of domestic abuse. For example, women living in the Gypsy and Traveller community can face similar cultural issues to those listed above but may also face additional barriers to escaping an abusive partner due to the wider community’s nomadic way of life. Some of the reasons for this may be that:</a:t>
            </a:r>
          </a:p>
          <a:p>
            <a:pPr marL="171450" indent="-171450">
              <a:buFont typeface="Arial" panose="020B0604020202020204" pitchFamily="34" charset="0"/>
              <a:buChar char="•"/>
            </a:pPr>
            <a:r>
              <a:rPr lang="en-GB" sz="1200" b="0" i="0" kern="1200" dirty="0">
                <a:solidFill>
                  <a:schemeClr val="tx1"/>
                </a:solidFill>
                <a:effectLst/>
                <a:latin typeface="+mn-lt"/>
                <a:ea typeface="+mn-ea"/>
                <a:cs typeface="+mn-cs"/>
              </a:rPr>
              <a:t>those who choose to live nomadically may find it difficult to access mainstream services</a:t>
            </a:r>
          </a:p>
          <a:p>
            <a:pPr marL="171450" indent="-171450">
              <a:buFont typeface="Arial" panose="020B0604020202020204" pitchFamily="34" charset="0"/>
              <a:buChar char="•"/>
            </a:pPr>
            <a:r>
              <a:rPr lang="en-GB" sz="1200" b="0" i="0" kern="1200" dirty="0">
                <a:solidFill>
                  <a:schemeClr val="tx1"/>
                </a:solidFill>
                <a:effectLst/>
                <a:latin typeface="+mn-lt"/>
                <a:ea typeface="+mn-ea"/>
                <a:cs typeface="+mn-cs"/>
              </a:rPr>
              <a:t>inter-family feuds can mean that members of one family should not be housed where members of a feuding family are already living</a:t>
            </a:r>
          </a:p>
          <a:p>
            <a:pPr marL="171450" indent="-171450">
              <a:buFont typeface="Arial" panose="020B0604020202020204" pitchFamily="34" charset="0"/>
              <a:buChar char="•"/>
            </a:pPr>
            <a:r>
              <a:rPr lang="en-GB" sz="1200" b="0" i="0" kern="1200" dirty="0">
                <a:solidFill>
                  <a:schemeClr val="tx1"/>
                </a:solidFill>
                <a:effectLst/>
                <a:latin typeface="+mn-lt"/>
                <a:ea typeface="+mn-ea"/>
                <a:cs typeface="+mn-cs"/>
              </a:rPr>
              <a:t>as the community is scattered, it may be difficult for victims who are rehoused to keep their emergency location secret from the rest of their family.</a:t>
            </a:r>
          </a:p>
          <a:p>
            <a:endParaRPr lang="en-GB" sz="1200" b="0" i="0" kern="1200" dirty="0">
              <a:solidFill>
                <a:schemeClr val="tx1"/>
              </a:solidFill>
              <a:effectLst/>
              <a:latin typeface="+mn-lt"/>
              <a:ea typeface="+mn-ea"/>
              <a:cs typeface="+mn-cs"/>
            </a:endParaRPr>
          </a:p>
          <a:p>
            <a:endParaRPr lang="en-GB" sz="1200" b="1" i="0" kern="1200" dirty="0">
              <a:solidFill>
                <a:schemeClr val="tx1"/>
              </a:solidFill>
              <a:effectLst/>
              <a:latin typeface="+mn-lt"/>
              <a:ea typeface="+mn-ea"/>
              <a:cs typeface="+mn-cs"/>
            </a:endParaRPr>
          </a:p>
          <a:p>
            <a:r>
              <a:rPr lang="en-GB" sz="1200" b="1" i="0" kern="1200" dirty="0">
                <a:solidFill>
                  <a:schemeClr val="tx1"/>
                </a:solidFill>
                <a:effectLst/>
                <a:latin typeface="+mn-lt"/>
                <a:ea typeface="+mn-ea"/>
                <a:cs typeface="+mn-cs"/>
              </a:rPr>
              <a:t>Victims from armed services families and emergency service/public service personnel</a:t>
            </a:r>
          </a:p>
          <a:p>
            <a:r>
              <a:rPr lang="en-GB" sz="1200" b="0" i="0" kern="1200" dirty="0">
                <a:solidFill>
                  <a:schemeClr val="tx1"/>
                </a:solidFill>
                <a:effectLst/>
                <a:latin typeface="+mn-lt"/>
                <a:ea typeface="+mn-ea"/>
                <a:cs typeface="+mn-cs"/>
              </a:rPr>
              <a:t>While there is no evidence that domestic abuse is more prevalent in military families than general society, such families do face unique factors in terms of impact on career, implications of loss of family accommodation, particular psychological stressors, and long periods of not being together as a family. Victims can find it difficult to confide in anyone because frequent relocation can prevent them from establishing relationships of trust. Consequently, families can feel that they face additional barriers to reporting domestic abuse and accessing support.</a:t>
            </a:r>
          </a:p>
          <a:p>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Emergency service personnel, </a:t>
            </a:r>
            <a:r>
              <a:rPr lang="en-GB" sz="1200" b="0" i="0" kern="1200" dirty="0" err="1">
                <a:solidFill>
                  <a:schemeClr val="tx1"/>
                </a:solidFill>
                <a:effectLst/>
                <a:latin typeface="+mn-lt"/>
                <a:ea typeface="+mn-ea"/>
                <a:cs typeface="+mn-cs"/>
              </a:rPr>
              <a:t>ie</a:t>
            </a:r>
            <a:r>
              <a:rPr lang="en-GB" sz="1200" b="0" i="0" kern="1200" dirty="0">
                <a:solidFill>
                  <a:schemeClr val="tx1"/>
                </a:solidFill>
                <a:effectLst/>
                <a:latin typeface="+mn-lt"/>
                <a:ea typeface="+mn-ea"/>
                <a:cs typeface="+mn-cs"/>
              </a:rPr>
              <a:t>, police, fire and ambulance staff, may be exposed to trauma that has an impact on their personal relationships in a similar way to military staff. Victims in a relationship with someone in these services may be concerned that they will not be believed, as may those whose partner is in a public service such as probation, UKBA, social services or the prison service. Victims who are themselves employed in an emergency or public service may find it equally difficult to report abuse. They may have a sense that their role, training and increased awareness of domestic abuse means that it should not happen to them. They may be worried about their partner being able to access personal information if they are both in the police service. </a:t>
            </a:r>
          </a:p>
          <a:p>
            <a:endParaRPr lang="en-GB" sz="1200" b="0" i="0" kern="1200" dirty="0">
              <a:solidFill>
                <a:schemeClr val="tx1"/>
              </a:solidFill>
              <a:effectLst/>
              <a:latin typeface="+mn-lt"/>
              <a:ea typeface="+mn-ea"/>
              <a:cs typeface="+mn-cs"/>
            </a:endParaRPr>
          </a:p>
          <a:p>
            <a:r>
              <a:rPr lang="en-GB" sz="1200" b="1" i="0" kern="1200" dirty="0">
                <a:solidFill>
                  <a:schemeClr val="tx1"/>
                </a:solidFill>
                <a:effectLst/>
                <a:latin typeface="+mn-lt"/>
                <a:ea typeface="+mn-ea"/>
                <a:cs typeface="+mn-cs"/>
              </a:rPr>
              <a:t>Teenagers and young persons </a:t>
            </a:r>
            <a:r>
              <a:rPr lang="en-GB" sz="1200" b="0" i="0" kern="1200" dirty="0">
                <a:solidFill>
                  <a:schemeClr val="tx1"/>
                </a:solidFill>
                <a:effectLst/>
                <a:latin typeface="+mn-lt"/>
                <a:ea typeface="+mn-ea"/>
                <a:cs typeface="+mn-cs"/>
              </a:rPr>
              <a:t>Teenagers and young persons may be vulnerable to abuse from their peers but also from older or significantly older partners who may have groomed or conditioned them. They may have little experience of positive relationships, making it more difficult for them to identify abusive behaviour. Teenagers and young persons may be vulnerable to peer pressure and gang associations. This may result in pressure to engage in sexual activity and sometimes sharing of partners between gang members.</a:t>
            </a:r>
          </a:p>
          <a:p>
            <a:r>
              <a:rPr lang="en-GB" sz="1200" b="0" i="0" kern="1200" dirty="0">
                <a:solidFill>
                  <a:schemeClr val="tx1"/>
                </a:solidFill>
                <a:effectLst/>
                <a:latin typeface="+mn-lt"/>
                <a:ea typeface="+mn-ea"/>
                <a:cs typeface="+mn-cs"/>
              </a:rPr>
              <a:t>Some of those teenagers and young persons who identify as lesbian, gay, bisexual or transgender may also be susceptible to domestic abuse, not only in intimate partner relationships, but also from parents and other family members who may not accept their emerging sexual identity or choice of dress or appearance. Victims of domestic abuse who are 16 or 17 years old are still children and therefore victims of child abuse as well as domestic abuse. Witnessing domestic abuse in the home may also amount to child neglect.</a:t>
            </a:r>
          </a:p>
          <a:p>
            <a:endParaRPr lang="en-GB" sz="1200" b="1" kern="1200" dirty="0">
              <a:solidFill>
                <a:schemeClr val="tx1"/>
              </a:solidFill>
              <a:effectLst/>
              <a:latin typeface="+mn-lt"/>
              <a:ea typeface="+mn-ea"/>
              <a:cs typeface="+mn-cs"/>
            </a:endParaRPr>
          </a:p>
          <a:p>
            <a:r>
              <a:rPr lang="en-GB" sz="1200" b="1" i="0" kern="1200" dirty="0">
                <a:solidFill>
                  <a:schemeClr val="tx1"/>
                </a:solidFill>
                <a:effectLst/>
                <a:latin typeface="+mn-lt"/>
                <a:ea typeface="+mn-ea"/>
                <a:cs typeface="+mn-cs"/>
              </a:rPr>
              <a:t>Abuse of older people</a:t>
            </a:r>
            <a:r>
              <a:rPr lang="en-GB" sz="1200" b="0" i="0" kern="1200" dirty="0">
                <a:solidFill>
                  <a:schemeClr val="tx1"/>
                </a:solidFill>
                <a:effectLst/>
                <a:latin typeface="+mn-lt"/>
                <a:ea typeface="+mn-ea"/>
                <a:cs typeface="+mn-cs"/>
              </a:rPr>
              <a:t>, older victims are often dependent on their abuser, whether this be an intimate partner or a family member. Unlike other such relationships, dependence generally increases with age for health reasons. This makes the prospect of the victim gaining independence from their abuser less likely than for other domestic abuse victims.</a:t>
            </a:r>
          </a:p>
          <a:p>
            <a:r>
              <a:rPr lang="en-GB" sz="1200" b="0" i="0" kern="1200" dirty="0">
                <a:solidFill>
                  <a:schemeClr val="tx1"/>
                </a:solidFill>
                <a:effectLst/>
                <a:latin typeface="+mn-lt"/>
                <a:ea typeface="+mn-ea"/>
                <a:cs typeface="+mn-cs"/>
              </a:rPr>
              <a:t>Abuse can occur where the abuser has taken on a carer role towards the older person. If the adult child or grandchild has formally taken on the role, abuse may result from tensions caused by the carer relationship or as a means of maintaining control. In some cases, a person with a certain illness or condition, </a:t>
            </a:r>
            <a:r>
              <a:rPr lang="en-GB" sz="1200" b="0" i="0" kern="1200" dirty="0" err="1">
                <a:solidFill>
                  <a:schemeClr val="tx1"/>
                </a:solidFill>
                <a:effectLst/>
                <a:latin typeface="+mn-lt"/>
                <a:ea typeface="+mn-ea"/>
                <a:cs typeface="+mn-cs"/>
              </a:rPr>
              <a:t>eg</a:t>
            </a:r>
            <a:r>
              <a:rPr lang="en-GB" sz="1200" b="0" i="0" kern="1200" dirty="0">
                <a:solidFill>
                  <a:schemeClr val="tx1"/>
                </a:solidFill>
                <a:effectLst/>
                <a:latin typeface="+mn-lt"/>
                <a:ea typeface="+mn-ea"/>
                <a:cs typeface="+mn-cs"/>
              </a:rPr>
              <a:t>, dementia, may also become uncharacteristically abusive to their familial carer. The carer may not recognise this as domestic abuse or may not report it because they feel it is not the person’s fault, but the difficult nature of the situation can sometimes result in mutual abuse. </a:t>
            </a:r>
          </a:p>
          <a:p>
            <a:endParaRPr lang="en-GB" sz="1200" b="0" i="0" kern="1200" dirty="0">
              <a:solidFill>
                <a:schemeClr val="tx1"/>
              </a:solidFill>
              <a:effectLst/>
              <a:latin typeface="+mn-lt"/>
              <a:ea typeface="+mn-ea"/>
              <a:cs typeface="+mn-cs"/>
            </a:endParaRPr>
          </a:p>
          <a:p>
            <a:endParaRPr lang="en-GB" dirty="0"/>
          </a:p>
        </p:txBody>
      </p:sp>
      <p:sp>
        <p:nvSpPr>
          <p:cNvPr id="4" name="Slide Number Placeholder 3"/>
          <p:cNvSpPr>
            <a:spLocks noGrp="1"/>
          </p:cNvSpPr>
          <p:nvPr>
            <p:ph type="sldNum" sz="quarter" idx="5"/>
          </p:nvPr>
        </p:nvSpPr>
        <p:spPr/>
        <p:txBody>
          <a:bodyPr/>
          <a:lstStyle/>
          <a:p>
            <a:fld id="{D2EC847A-7DAE-4150-8492-BD754CE2926B}" type="slidenum">
              <a:rPr lang="en-GB" smtClean="0"/>
              <a:t>21</a:t>
            </a:fld>
            <a:endParaRPr lang="en-GB"/>
          </a:p>
        </p:txBody>
      </p:sp>
    </p:spTree>
    <p:extLst>
      <p:ext uri="{BB962C8B-B14F-4D97-AF65-F5344CB8AC3E}">
        <p14:creationId xmlns:p14="http://schemas.microsoft.com/office/powerpoint/2010/main" val="87694284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0" kern="1200" dirty="0">
                <a:solidFill>
                  <a:schemeClr val="tx1"/>
                </a:solidFill>
                <a:effectLst/>
                <a:latin typeface="+mn-lt"/>
                <a:ea typeface="+mn-ea"/>
                <a:cs typeface="+mn-cs"/>
              </a:rPr>
              <a:t>Four Theories of Victimisation</a:t>
            </a:r>
          </a:p>
          <a:p>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The noun "victimisation" in this report has two meanings, "an act that exploits or victimises someone" and "adversity resulting from being made a victim" (Victimisation, </a:t>
            </a:r>
            <a:r>
              <a:rPr lang="en-GB" sz="1200" b="0" i="0" kern="1200" dirty="0" err="1">
                <a:solidFill>
                  <a:schemeClr val="tx1"/>
                </a:solidFill>
                <a:effectLst/>
                <a:latin typeface="+mn-lt"/>
                <a:ea typeface="+mn-ea"/>
                <a:cs typeface="+mn-cs"/>
              </a:rPr>
              <a:t>N.d</a:t>
            </a:r>
            <a:r>
              <a:rPr lang="en-GB" sz="1200" b="0" i="0" kern="1200" dirty="0">
                <a:solidFill>
                  <a:schemeClr val="tx1"/>
                </a:solidFill>
                <a:effectLst/>
                <a:latin typeface="+mn-lt"/>
                <a:ea typeface="+mn-ea"/>
                <a:cs typeface="+mn-cs"/>
              </a:rPr>
              <a:t>). </a:t>
            </a:r>
          </a:p>
          <a:p>
            <a:r>
              <a:rPr lang="en-GB" sz="1200" b="0" i="0" kern="1200" dirty="0">
                <a:solidFill>
                  <a:schemeClr val="tx1"/>
                </a:solidFill>
                <a:effectLst/>
                <a:latin typeface="+mn-lt"/>
                <a:ea typeface="+mn-ea"/>
                <a:cs typeface="+mn-cs"/>
              </a:rPr>
              <a:t>For the purpose of understanding and researching victimology, four theories have been developed: victim precipitation theory, the lifestyle theory, deviant place theory, and the routine activity theory.</a:t>
            </a:r>
          </a:p>
          <a:p>
            <a:pPr latinLnBrk="0"/>
            <a:r>
              <a:rPr lang="en-GB" sz="1200" b="1" i="0" kern="1200" dirty="0">
                <a:solidFill>
                  <a:schemeClr val="tx1"/>
                </a:solidFill>
                <a:effectLst/>
                <a:latin typeface="+mn-lt"/>
                <a:ea typeface="+mn-ea"/>
                <a:cs typeface="+mn-cs"/>
              </a:rPr>
              <a:t>Question: Have you heard of any of them?</a:t>
            </a:r>
          </a:p>
          <a:p>
            <a:pPr latinLnBrk="0"/>
            <a:endParaRPr lang="en-GB" sz="1200" b="0" i="0" kern="1200" dirty="0">
              <a:solidFill>
                <a:schemeClr val="tx1"/>
              </a:solidFill>
              <a:effectLst/>
              <a:latin typeface="+mn-lt"/>
              <a:ea typeface="+mn-ea"/>
              <a:cs typeface="+mn-cs"/>
            </a:endParaRPr>
          </a:p>
          <a:p>
            <a:r>
              <a:rPr lang="en-GB" sz="1200" b="1" i="0" kern="1200" dirty="0">
                <a:solidFill>
                  <a:schemeClr val="tx1"/>
                </a:solidFill>
                <a:effectLst/>
                <a:latin typeface="+mn-lt"/>
                <a:ea typeface="+mn-ea"/>
                <a:cs typeface="+mn-cs"/>
              </a:rPr>
              <a:t>The Victim Precipitation Theory</a:t>
            </a:r>
          </a:p>
          <a:p>
            <a:r>
              <a:rPr lang="en-GB" sz="1200" b="0" i="0" kern="1200" dirty="0">
                <a:solidFill>
                  <a:schemeClr val="tx1"/>
                </a:solidFill>
                <a:effectLst/>
                <a:latin typeface="+mn-lt"/>
                <a:ea typeface="+mn-ea"/>
                <a:cs typeface="+mn-cs"/>
              </a:rPr>
              <a:t>The first of these, the victim precipitation theory, views victimology from the standpoint that the victims themselves may actually initiate, either passively or actively, the criminal act that ultimately leads to injury or death. During passive precipitation, the victim unconsciously exhibits behaviours or characteristics that instigate or encourage the attack. Siegel (2006) lists job promotions, job status, successes, love interests, and the like as examples of these unconscious behaviours and characteristics. Essentially, the victim precipitation theory focuses on the idea that passive precipitation of violence is a result of a power struggle. In this instance a new employee may push up the corporate ranks quickly, threatening long-time employees; or a transsexual may be the victim of crime due to their existence "threatening" the beliefs and/or ideas of another individual or group of individuals. The latter is a good example of a hate crime, in which victims are often unaware of the individuals that perpetrate the crime, yet their actions and/or characteristics trigger the crime.</a:t>
            </a:r>
          </a:p>
          <a:p>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Active precipitation, on the other hand, is the opposite of the afore-described. Victimisation under this theory occurs through the threatening or provocative actions of the victim. One of the most controversial points of this theory is the idea that women who are raped actively contributed in some way, either through provocative dress, a relationship, or suggested consent of intimacy (Siegel, 2006). Because of this viewpoint, it is hard to convict an accused rapist who has had some form of relationship with the accused, or one that was behaving provocatively or suggestively. When dealing with this theory we must ask ourselves whether or not it is really okay to blame the occurrence of a crime on the victim. This is especially true in cases of rape when flirtation may be present, yet there is no consent to sexual intercourse.</a:t>
            </a:r>
          </a:p>
          <a:p>
            <a:endParaRPr lang="en-GB" sz="1200" b="0" i="0" kern="1200" dirty="0">
              <a:solidFill>
                <a:schemeClr val="tx1"/>
              </a:solidFill>
              <a:effectLst/>
              <a:latin typeface="+mn-lt"/>
              <a:ea typeface="+mn-ea"/>
              <a:cs typeface="+mn-cs"/>
            </a:endParaRPr>
          </a:p>
          <a:p>
            <a:r>
              <a:rPr lang="en-GB" sz="1200" b="1" i="0" kern="1200" dirty="0">
                <a:solidFill>
                  <a:schemeClr val="tx1"/>
                </a:solidFill>
                <a:effectLst/>
                <a:latin typeface="+mn-lt"/>
                <a:ea typeface="+mn-ea"/>
                <a:cs typeface="+mn-cs"/>
              </a:rPr>
              <a:t>The Lifestyle Theory</a:t>
            </a:r>
          </a:p>
          <a:p>
            <a:r>
              <a:rPr lang="en-GB" sz="1200" b="0" i="0" kern="1200" dirty="0">
                <a:solidFill>
                  <a:schemeClr val="tx1"/>
                </a:solidFill>
                <a:effectLst/>
                <a:latin typeface="+mn-lt"/>
                <a:ea typeface="+mn-ea"/>
                <a:cs typeface="+mn-cs"/>
              </a:rPr>
              <a:t>This theory purports that individuals are targeted based on their lifestyle choices, and that these lifestyle choices expose them to criminal offenders, and situations in which crimes may be committed. Examples of some lifestyle choices indicated by this theory include going out at night alone, living in "bad" parts of town, associating with known felons, being promiscuous, excessive alcohol use, and doing drugs. In addition to theorizing that victimisation is not random, but rather a part of the lifestyle the victims pursues, the lifestyle theory cites research that victims "share personality traits also commonly found in law violators, namely impulsivity and low self control" (Siegel, 2006). This previous statement was discussed in a psychology journal by Jared Dempsey, Gary Fireman, and Eugene Wang, in which they note the correlation between victims and the perpetrators of crimes, both exhibiting impulsive and antisocial-like behaviours (2006). These behaviours may contribute to their victimisation since they cause the individual to put themselves at higher risk for victimization than their more conservative lifestyle counterparts.</a:t>
            </a:r>
          </a:p>
          <a:p>
            <a:endParaRPr lang="en-GB" sz="1200" b="1" i="0" kern="1200" dirty="0">
              <a:solidFill>
                <a:schemeClr val="tx1"/>
              </a:solidFill>
              <a:effectLst/>
              <a:latin typeface="+mn-lt"/>
              <a:ea typeface="+mn-ea"/>
              <a:cs typeface="+mn-cs"/>
            </a:endParaRPr>
          </a:p>
          <a:p>
            <a:r>
              <a:rPr lang="en-GB" sz="1200" b="1" i="0" kern="1200" dirty="0">
                <a:solidFill>
                  <a:schemeClr val="tx1"/>
                </a:solidFill>
                <a:effectLst/>
                <a:latin typeface="+mn-lt"/>
                <a:ea typeface="+mn-ea"/>
                <a:cs typeface="+mn-cs"/>
              </a:rPr>
              <a:t>Deviant Place Theory</a:t>
            </a:r>
          </a:p>
          <a:p>
            <a:r>
              <a:rPr lang="en-GB" sz="1200" b="0" i="0" kern="1200" dirty="0">
                <a:solidFill>
                  <a:schemeClr val="tx1"/>
                </a:solidFill>
                <a:effectLst/>
                <a:latin typeface="+mn-lt"/>
                <a:ea typeface="+mn-ea"/>
                <a:cs typeface="+mn-cs"/>
              </a:rPr>
              <a:t>The deviant place theory states that greater exposure to dangerous places makes an individual more likely to become the victim of a crime (Seigel, 2006). Unlike the victim precipitation theory, the victims do not influence the crime by actively or passively encouraging it, but rather are victimized as a result of being in "bad" areas. In order to lower the chance that one will become the victim of a crime, the individual should avoid the "bad" areas of town where crime rates are high. The deviant place theory suggests that taking safety precautions in these areas may be of little use since it is the neighbourhood, and not the lifestyle choices, that affect victimization (Seigel, 2006). In a nutshell, if a </a:t>
            </a:r>
            <a:r>
              <a:rPr lang="en-GB" sz="1200" b="0" i="0" kern="1200" dirty="0" err="1">
                <a:solidFill>
                  <a:schemeClr val="tx1"/>
                </a:solidFill>
                <a:effectLst/>
                <a:latin typeface="+mn-lt"/>
                <a:ea typeface="+mn-ea"/>
                <a:cs typeface="+mn-cs"/>
              </a:rPr>
              <a:t>neighborhood</a:t>
            </a:r>
            <a:r>
              <a:rPr lang="en-GB" sz="1200" b="0" i="0" kern="1200" dirty="0">
                <a:solidFill>
                  <a:schemeClr val="tx1"/>
                </a:solidFill>
                <a:effectLst/>
                <a:latin typeface="+mn-lt"/>
                <a:ea typeface="+mn-ea"/>
                <a:cs typeface="+mn-cs"/>
              </a:rPr>
              <a:t> is "deviant," the only way to lower your risk of victimisation is to leave the neighbourhood for a less deviant, low crime rate area.</a:t>
            </a:r>
          </a:p>
          <a:p>
            <a:endParaRPr lang="en-GB" sz="1200" b="1" i="0" kern="1200" dirty="0">
              <a:solidFill>
                <a:schemeClr val="tx1"/>
              </a:solidFill>
              <a:effectLst/>
              <a:latin typeface="+mn-lt"/>
              <a:ea typeface="+mn-ea"/>
              <a:cs typeface="+mn-cs"/>
            </a:endParaRPr>
          </a:p>
          <a:p>
            <a:r>
              <a:rPr lang="en-GB" sz="1200" b="1" i="0" kern="1200" dirty="0">
                <a:solidFill>
                  <a:schemeClr val="tx1"/>
                </a:solidFill>
                <a:effectLst/>
                <a:latin typeface="+mn-lt"/>
                <a:ea typeface="+mn-ea"/>
                <a:cs typeface="+mn-cs"/>
              </a:rPr>
              <a:t>Routine Activity Theory</a:t>
            </a:r>
          </a:p>
          <a:p>
            <a:r>
              <a:rPr lang="en-GB" sz="1200" b="0" i="0" kern="1200" dirty="0">
                <a:solidFill>
                  <a:schemeClr val="tx1"/>
                </a:solidFill>
                <a:effectLst/>
                <a:latin typeface="+mn-lt"/>
                <a:ea typeface="+mn-ea"/>
                <a:cs typeface="+mn-cs"/>
              </a:rPr>
              <a:t>Lastly, the routine activity theory explains the rate of victimisation through a set of situations that reflect the routines of typical individuals. </a:t>
            </a:r>
          </a:p>
          <a:p>
            <a:pPr marL="228600" indent="-228600">
              <a:buAutoNum type="arabicPeriod"/>
            </a:pPr>
            <a:r>
              <a:rPr lang="en-GB" sz="1200" b="0" i="0" kern="1200" dirty="0">
                <a:solidFill>
                  <a:schemeClr val="tx1"/>
                </a:solidFill>
                <a:effectLst/>
                <a:latin typeface="+mn-lt"/>
                <a:ea typeface="+mn-ea"/>
                <a:cs typeface="+mn-cs"/>
              </a:rPr>
              <a:t>The availability of suitable targets, </a:t>
            </a:r>
          </a:p>
          <a:p>
            <a:pPr marL="228600" indent="-228600">
              <a:buAutoNum type="arabicPeriod"/>
            </a:pPr>
            <a:r>
              <a:rPr lang="en-GB" sz="1200" b="0" i="0" kern="1200" dirty="0">
                <a:solidFill>
                  <a:schemeClr val="tx1"/>
                </a:solidFill>
                <a:effectLst/>
                <a:latin typeface="+mn-lt"/>
                <a:ea typeface="+mn-ea"/>
                <a:cs typeface="+mn-cs"/>
              </a:rPr>
              <a:t>The absence of capable guardians and </a:t>
            </a:r>
          </a:p>
          <a:p>
            <a:pPr marL="228600" indent="-228600">
              <a:buAutoNum type="arabicPeriod"/>
            </a:pPr>
            <a:r>
              <a:rPr lang="en-GB" sz="1200" b="0" i="0" kern="1200" dirty="0">
                <a:solidFill>
                  <a:schemeClr val="tx1"/>
                </a:solidFill>
                <a:effectLst/>
                <a:latin typeface="+mn-lt"/>
                <a:ea typeface="+mn-ea"/>
                <a:cs typeface="+mn-cs"/>
              </a:rPr>
              <a:t>The presence of motivated offenders. </a:t>
            </a:r>
          </a:p>
          <a:p>
            <a:pPr marL="228600" indent="-228600">
              <a:buAutoNum type="arabicPeriod"/>
            </a:pPr>
            <a:endParaRPr lang="en-GB" sz="1200" b="0" i="0" kern="1200" dirty="0">
              <a:solidFill>
                <a:schemeClr val="tx1"/>
              </a:solidFill>
              <a:effectLst/>
              <a:latin typeface="+mn-lt"/>
              <a:ea typeface="+mn-ea"/>
              <a:cs typeface="+mn-cs"/>
            </a:endParaRPr>
          </a:p>
          <a:p>
            <a:pPr marL="228600" indent="-228600">
              <a:buAutoNum type="arabicPeriod"/>
            </a:pPr>
            <a:endParaRPr lang="en-GB" sz="1200" b="0" i="0" kern="1200" dirty="0">
              <a:solidFill>
                <a:schemeClr val="tx1"/>
              </a:solidFill>
              <a:effectLst/>
              <a:latin typeface="+mn-lt"/>
              <a:ea typeface="+mn-ea"/>
              <a:cs typeface="+mn-cs"/>
            </a:endParaRPr>
          </a:p>
          <a:p>
            <a:pPr marL="0" indent="0">
              <a:buFontTx/>
              <a:buNone/>
            </a:pPr>
            <a:r>
              <a:rPr lang="en-GB" sz="1200" b="0" i="0" kern="1200" dirty="0">
                <a:solidFill>
                  <a:schemeClr val="tx1"/>
                </a:solidFill>
                <a:effectLst/>
                <a:latin typeface="+mn-lt"/>
                <a:ea typeface="+mn-ea"/>
                <a:cs typeface="+mn-cs"/>
              </a:rPr>
              <a:t>According to this theory, the presence of one or more of these factors creates a higher risk of victimisation. </a:t>
            </a:r>
          </a:p>
          <a:p>
            <a:r>
              <a:rPr lang="en-GB" sz="1200" b="0" i="0" kern="1200" dirty="0">
                <a:solidFill>
                  <a:schemeClr val="tx1"/>
                </a:solidFill>
                <a:effectLst/>
                <a:latin typeface="+mn-lt"/>
                <a:ea typeface="+mn-ea"/>
                <a:cs typeface="+mn-cs"/>
              </a:rPr>
              <a:t>Empirical evidence for this theory is seen in the work of Cohen and Felson, who noted that the crimes rates from 1960 to 1980 increased due to a decreased presence in the home (i.e. less guardianship) (Seigel, 2006). </a:t>
            </a:r>
          </a:p>
          <a:p>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While each of these theories has different positives and negatives, controversies and points of contention, as well as points of accord, each also explains in various situations why a certain individual may be the victim of theft, violence, or abuse. Furthermore, with an understanding of the patterns of victimization through the lens of one or more of these theories, the criminal justice system, as well as the general public, may better be equipped to prevent crime and treat the many victims.</a:t>
            </a:r>
          </a:p>
          <a:p>
            <a:r>
              <a:rPr lang="en-GB" sz="1200" b="1" i="0" kern="1200" dirty="0">
                <a:solidFill>
                  <a:schemeClr val="tx1"/>
                </a:solidFill>
                <a:effectLst/>
                <a:latin typeface="+mn-lt"/>
                <a:ea typeface="+mn-ea"/>
                <a:cs typeface="+mn-cs"/>
              </a:rPr>
              <a:t>References</a:t>
            </a:r>
          </a:p>
          <a:p>
            <a:r>
              <a:rPr lang="en-GB" sz="1200" b="0" i="0" kern="1200" dirty="0">
                <a:solidFill>
                  <a:schemeClr val="tx1"/>
                </a:solidFill>
                <a:effectLst/>
                <a:latin typeface="+mn-lt"/>
                <a:ea typeface="+mn-ea"/>
                <a:cs typeface="+mn-cs"/>
              </a:rPr>
              <a:t>Dempsey, J., Fireman, G., Wang, E. (2006). "Transitioning Out of Peer Victimization in School Children: Gender and Behavioural Characteristics." Journal of Psychopathology and Behavioural Assessment 28: 271 - 280.</a:t>
            </a:r>
          </a:p>
          <a:p>
            <a:r>
              <a:rPr lang="en-GB" sz="1200" b="0" i="0" kern="1200" dirty="0">
                <a:solidFill>
                  <a:schemeClr val="tx1"/>
                </a:solidFill>
                <a:effectLst/>
                <a:latin typeface="+mn-lt"/>
                <a:ea typeface="+mn-ea"/>
                <a:cs typeface="+mn-cs"/>
              </a:rPr>
              <a:t>Seigel, L., J. (2006). Criminology, 10</a:t>
            </a:r>
            <a:r>
              <a:rPr lang="en-GB" sz="1200" b="0" i="0" kern="1200" baseline="30000" dirty="0">
                <a:solidFill>
                  <a:schemeClr val="tx1"/>
                </a:solidFill>
                <a:effectLst/>
                <a:latin typeface="+mn-lt"/>
                <a:ea typeface="+mn-ea"/>
                <a:cs typeface="+mn-cs"/>
              </a:rPr>
              <a:t>th</a:t>
            </a:r>
            <a:r>
              <a:rPr lang="en-GB" sz="1200" b="0" i="0" kern="1200" dirty="0">
                <a:solidFill>
                  <a:schemeClr val="tx1"/>
                </a:solidFill>
                <a:effectLst/>
                <a:latin typeface="+mn-lt"/>
                <a:ea typeface="+mn-ea"/>
                <a:cs typeface="+mn-cs"/>
              </a:rPr>
              <a:t> Edition. University of Massachusetts, Lowell. Thomson Wadsworth.</a:t>
            </a:r>
          </a:p>
          <a:p>
            <a:endParaRPr lang="en-GB" dirty="0"/>
          </a:p>
        </p:txBody>
      </p:sp>
      <p:sp>
        <p:nvSpPr>
          <p:cNvPr id="4" name="Slide Number Placeholder 3"/>
          <p:cNvSpPr>
            <a:spLocks noGrp="1"/>
          </p:cNvSpPr>
          <p:nvPr>
            <p:ph type="sldNum" sz="quarter" idx="5"/>
          </p:nvPr>
        </p:nvSpPr>
        <p:spPr/>
        <p:txBody>
          <a:bodyPr/>
          <a:lstStyle/>
          <a:p>
            <a:fld id="{D2EC847A-7DAE-4150-8492-BD754CE2926B}" type="slidenum">
              <a:rPr lang="en-GB" smtClean="0"/>
              <a:t>22</a:t>
            </a:fld>
            <a:endParaRPr lang="en-GB"/>
          </a:p>
        </p:txBody>
      </p:sp>
    </p:spTree>
    <p:extLst>
      <p:ext uri="{BB962C8B-B14F-4D97-AF65-F5344CB8AC3E}">
        <p14:creationId xmlns:p14="http://schemas.microsoft.com/office/powerpoint/2010/main" val="195468653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lang="en-GB" altLang="en-US" dirty="0">
                <a:latin typeface="Arial" panose="020B0604020202020204" pitchFamily="34" charset="0"/>
              </a:rPr>
              <a:t>A person can become vulnerable as a result of two intrinsic or key factors being </a:t>
            </a:r>
            <a:r>
              <a:rPr lang="en-GB" altLang="en-US" dirty="0" err="1">
                <a:latin typeface="Arial" panose="020B0604020202020204" pitchFamily="34" charset="0"/>
              </a:rPr>
              <a:t>presesnt</a:t>
            </a:r>
            <a:endParaRPr lang="en-GB" altLang="en-US" dirty="0">
              <a:latin typeface="Arial" panose="020B0604020202020204" pitchFamily="34" charset="0"/>
            </a:endParaRPr>
          </a:p>
          <a:p>
            <a:pPr marL="228600" indent="-228600" eaLnBrk="1" hangingPunct="1">
              <a:buAutoNum type="arabicPeriod"/>
            </a:pPr>
            <a:r>
              <a:rPr lang="en-GB" altLang="en-US" dirty="0">
                <a:latin typeface="Arial" panose="020B0604020202020204" pitchFamily="34" charset="0"/>
              </a:rPr>
              <a:t>Personal factors</a:t>
            </a:r>
          </a:p>
          <a:p>
            <a:pPr marL="0" indent="0" eaLnBrk="1" hangingPunct="1">
              <a:buNone/>
            </a:pPr>
            <a:r>
              <a:rPr lang="en-GB" altLang="en-US" dirty="0">
                <a:latin typeface="Arial" panose="020B0604020202020204" pitchFamily="34" charset="0"/>
              </a:rPr>
              <a:t>And</a:t>
            </a:r>
          </a:p>
          <a:p>
            <a:pPr marL="0" indent="0" eaLnBrk="1" hangingPunct="1">
              <a:buNone/>
            </a:pPr>
            <a:r>
              <a:rPr lang="en-GB" altLang="en-US" dirty="0">
                <a:latin typeface="Arial" panose="020B0604020202020204" pitchFamily="34" charset="0"/>
              </a:rPr>
              <a:t>2. Situational factors</a:t>
            </a:r>
          </a:p>
          <a:p>
            <a:pPr marL="0" indent="0" eaLnBrk="1" hangingPunct="1">
              <a:buNone/>
            </a:pPr>
            <a:endParaRPr lang="en-GB" altLang="en-US" dirty="0">
              <a:latin typeface="Arial" panose="020B0604020202020204" pitchFamily="34" charset="0"/>
            </a:endParaRPr>
          </a:p>
          <a:p>
            <a:pPr marL="0" indent="0" eaLnBrk="1" hangingPunct="1">
              <a:buNone/>
            </a:pPr>
            <a:r>
              <a:rPr lang="en-GB" altLang="en-US" dirty="0">
                <a:latin typeface="Arial" panose="020B0604020202020204" pitchFamily="34" charset="0"/>
              </a:rPr>
              <a:t>Let’s take a look at what these may</a:t>
            </a:r>
            <a:r>
              <a:rPr lang="en-GB" altLang="en-US" baseline="0" dirty="0">
                <a:latin typeface="Arial" panose="020B0604020202020204" pitchFamily="34" charset="0"/>
              </a:rPr>
              <a:t> mean in practice</a:t>
            </a:r>
            <a:endParaRPr lang="en-GB" altLang="en-US" dirty="0">
              <a:latin typeface="Arial" panose="020B0604020202020204" pitchFamily="34" charset="0"/>
            </a:endParaRPr>
          </a:p>
          <a:p>
            <a:endParaRPr lang="en-GB" dirty="0"/>
          </a:p>
        </p:txBody>
      </p:sp>
      <p:sp>
        <p:nvSpPr>
          <p:cNvPr id="4" name="Slide Number Placeholder 3"/>
          <p:cNvSpPr>
            <a:spLocks noGrp="1"/>
          </p:cNvSpPr>
          <p:nvPr>
            <p:ph type="sldNum" sz="quarter" idx="5"/>
          </p:nvPr>
        </p:nvSpPr>
        <p:spPr/>
        <p:txBody>
          <a:bodyPr/>
          <a:lstStyle/>
          <a:p>
            <a:fld id="{D2EC847A-7DAE-4150-8492-BD754CE2926B}" type="slidenum">
              <a:rPr lang="en-GB" smtClean="0"/>
              <a:t>23</a:t>
            </a:fld>
            <a:endParaRPr lang="en-GB"/>
          </a:p>
        </p:txBody>
      </p:sp>
    </p:spTree>
    <p:extLst>
      <p:ext uri="{BB962C8B-B14F-4D97-AF65-F5344CB8AC3E}">
        <p14:creationId xmlns:p14="http://schemas.microsoft.com/office/powerpoint/2010/main" val="140542045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 sent a document on email earlier if you haven’t got it at hand roughly draw this on your notebook/piece of paper.</a:t>
            </a:r>
          </a:p>
          <a:p>
            <a:endParaRPr lang="en-GB" dirty="0"/>
          </a:p>
          <a:p>
            <a:r>
              <a:rPr lang="en-GB" dirty="0"/>
              <a:t>Shortly</a:t>
            </a:r>
            <a:r>
              <a:rPr lang="en-GB" baseline="0" dirty="0"/>
              <a:t> I will give you a list of factors which I want you to identify as either ‘personal’ factors or ‘situational’ factors – when</a:t>
            </a:r>
          </a:p>
          <a:p>
            <a:r>
              <a:rPr lang="en-GB" baseline="0" dirty="0"/>
              <a:t>You have decided which it is write it into the correct circle.</a:t>
            </a:r>
            <a:endParaRPr lang="en-GB" dirty="0"/>
          </a:p>
          <a:p>
            <a:endParaRPr lang="en-GB" dirty="0"/>
          </a:p>
        </p:txBody>
      </p:sp>
      <p:sp>
        <p:nvSpPr>
          <p:cNvPr id="4" name="Slide Number Placeholder 3"/>
          <p:cNvSpPr>
            <a:spLocks noGrp="1"/>
          </p:cNvSpPr>
          <p:nvPr>
            <p:ph type="sldNum" sz="quarter" idx="5"/>
          </p:nvPr>
        </p:nvSpPr>
        <p:spPr/>
        <p:txBody>
          <a:bodyPr/>
          <a:lstStyle/>
          <a:p>
            <a:fld id="{D2EC847A-7DAE-4150-8492-BD754CE2926B}" type="slidenum">
              <a:rPr lang="en-GB" smtClean="0"/>
              <a:t>24</a:t>
            </a:fld>
            <a:endParaRPr lang="en-GB"/>
          </a:p>
        </p:txBody>
      </p:sp>
    </p:spTree>
    <p:extLst>
      <p:ext uri="{BB962C8B-B14F-4D97-AF65-F5344CB8AC3E}">
        <p14:creationId xmlns:p14="http://schemas.microsoft.com/office/powerpoint/2010/main" val="153316736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By</a:t>
            </a:r>
            <a:r>
              <a:rPr lang="en-GB" baseline="0" dirty="0"/>
              <a:t> referring to the diagram that you have just completed – it d</a:t>
            </a:r>
            <a:r>
              <a:rPr lang="en-GB" dirty="0"/>
              <a:t>emonstrates and re-</a:t>
            </a:r>
            <a:r>
              <a:rPr lang="en-GB" dirty="0" err="1"/>
              <a:t>inforces</a:t>
            </a:r>
            <a:r>
              <a:rPr lang="en-GB" dirty="0"/>
              <a:t> what we discussed earlier in that  it is difficult to work to one specific definition of vulnerability</a:t>
            </a:r>
            <a:r>
              <a:rPr lang="en-GB" altLang="en-US" dirty="0">
                <a:latin typeface="Arial" panose="020B0604020202020204" pitchFamily="34" charset="0"/>
              </a:rPr>
              <a:t> due to its complex nature</a:t>
            </a:r>
            <a:r>
              <a:rPr lang="en-GB" altLang="en-US" baseline="0" dirty="0">
                <a:latin typeface="Arial" panose="020B0604020202020204" pitchFamily="34" charset="0"/>
              </a:rPr>
              <a:t> and that complexity being highlighted by</a:t>
            </a:r>
            <a:r>
              <a:rPr lang="en-GB" altLang="en-US" dirty="0">
                <a:latin typeface="Arial" panose="020B0604020202020204" pitchFamily="34" charset="0"/>
              </a:rPr>
              <a:t> the presence of various situational/environmental factors combining with personal vulnerability.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altLang="en-US" dirty="0">
                <a:latin typeface="Arial" panose="020B0604020202020204" pitchFamily="34" charset="0"/>
              </a:rPr>
              <a:t>This can then result in a person possibly being both a victim and/or perpetrator and susceptible to a range of different categories of harm. Again strengthening</a:t>
            </a:r>
            <a:r>
              <a:rPr lang="en-GB" altLang="en-US" baseline="0" dirty="0">
                <a:latin typeface="Arial" panose="020B0604020202020204" pitchFamily="34" charset="0"/>
              </a:rPr>
              <a:t> the argument that</a:t>
            </a:r>
            <a:r>
              <a:rPr lang="en-GB" altLang="en-US" dirty="0">
                <a:latin typeface="Arial" panose="020B0604020202020204" pitchFamily="34" charset="0"/>
              </a:rPr>
              <a:t> defining vulnerability is difficult in all circumstances.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altLang="en-US" dirty="0">
              <a:latin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altLang="en-US" dirty="0">
                <a:latin typeface="Arial" panose="020B0604020202020204" pitchFamily="34" charset="0"/>
              </a:rPr>
              <a:t>Thresholds of vulnerability are very hard to define but in policing now there is a move to aspire to early prevention and hence lower thresholds. </a:t>
            </a:r>
          </a:p>
          <a:p>
            <a:endParaRPr lang="en-GB" dirty="0"/>
          </a:p>
        </p:txBody>
      </p:sp>
      <p:sp>
        <p:nvSpPr>
          <p:cNvPr id="4" name="Slide Number Placeholder 3"/>
          <p:cNvSpPr>
            <a:spLocks noGrp="1"/>
          </p:cNvSpPr>
          <p:nvPr>
            <p:ph type="sldNum" sz="quarter" idx="5"/>
          </p:nvPr>
        </p:nvSpPr>
        <p:spPr/>
        <p:txBody>
          <a:bodyPr/>
          <a:lstStyle/>
          <a:p>
            <a:fld id="{D2EC847A-7DAE-4150-8492-BD754CE2926B}" type="slidenum">
              <a:rPr lang="en-GB" smtClean="0"/>
              <a:t>25</a:t>
            </a:fld>
            <a:endParaRPr lang="en-GB"/>
          </a:p>
        </p:txBody>
      </p:sp>
    </p:spTree>
    <p:extLst>
      <p:ext uri="{BB962C8B-B14F-4D97-AF65-F5344CB8AC3E}">
        <p14:creationId xmlns:p14="http://schemas.microsoft.com/office/powerpoint/2010/main" val="1498874233"/>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Having given you that brief overview of vulnerability</a:t>
            </a:r>
          </a:p>
          <a:p>
            <a:r>
              <a:rPr lang="en-GB" dirty="0"/>
              <a:t>What do you think are the complexities of vulnerabilities? Why is policing vulnerability so complex ?</a:t>
            </a:r>
          </a:p>
          <a:p>
            <a:endParaRPr lang="en-GB" dirty="0"/>
          </a:p>
          <a:p>
            <a:r>
              <a:rPr lang="en-GB" dirty="0"/>
              <a:t>Answers in </a:t>
            </a:r>
            <a:r>
              <a:rPr lang="en-GB" dirty="0" err="1"/>
              <a:t>chatbox</a:t>
            </a:r>
            <a:endParaRPr lang="en-GB" dirty="0"/>
          </a:p>
          <a:p>
            <a:endParaRPr lang="en-GB" dirty="0"/>
          </a:p>
          <a:p>
            <a:r>
              <a:rPr lang="en-GB" dirty="0"/>
              <a:t>Suggestions:</a:t>
            </a:r>
          </a:p>
          <a:p>
            <a:r>
              <a:rPr lang="en-GB" dirty="0"/>
              <a:t>One definition to fit all agencies</a:t>
            </a:r>
          </a:p>
          <a:p>
            <a:r>
              <a:rPr lang="en-GB" dirty="0"/>
              <a:t>Being able to identify ‘vulnerability’ correctly</a:t>
            </a:r>
          </a:p>
          <a:p>
            <a:r>
              <a:rPr lang="en-GB" dirty="0"/>
              <a:t>Consent from adults to undertake any action</a:t>
            </a:r>
          </a:p>
          <a:p>
            <a:endParaRPr lang="en-GB" dirty="0"/>
          </a:p>
          <a:p>
            <a:r>
              <a:rPr lang="en-GB" dirty="0"/>
              <a:t>What role should the police have in relation to ‘vulnerable adults’?</a:t>
            </a:r>
          </a:p>
          <a:p>
            <a:r>
              <a:rPr lang="en-GB" dirty="0"/>
              <a:t>Do you think they are the best service to deal with the challenges of mental health, vulnerabilities of old age?</a:t>
            </a:r>
          </a:p>
        </p:txBody>
      </p:sp>
      <p:sp>
        <p:nvSpPr>
          <p:cNvPr id="4" name="Slide Number Placeholder 3"/>
          <p:cNvSpPr>
            <a:spLocks noGrp="1"/>
          </p:cNvSpPr>
          <p:nvPr>
            <p:ph type="sldNum" sz="quarter" idx="5"/>
          </p:nvPr>
        </p:nvSpPr>
        <p:spPr/>
        <p:txBody>
          <a:bodyPr/>
          <a:lstStyle/>
          <a:p>
            <a:fld id="{D2EC847A-7DAE-4150-8492-BD754CE2926B}" type="slidenum">
              <a:rPr lang="en-GB" smtClean="0"/>
              <a:t>26</a:t>
            </a:fld>
            <a:endParaRPr lang="en-GB"/>
          </a:p>
        </p:txBody>
      </p:sp>
    </p:spTree>
    <p:extLst>
      <p:ext uri="{BB962C8B-B14F-4D97-AF65-F5344CB8AC3E}">
        <p14:creationId xmlns:p14="http://schemas.microsoft.com/office/powerpoint/2010/main" val="301323257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NPCC – National</a:t>
            </a:r>
            <a:r>
              <a:rPr lang="en-GB" baseline="0" dirty="0"/>
              <a:t> </a:t>
            </a:r>
            <a:r>
              <a:rPr lang="en-GB" dirty="0"/>
              <a:t>Police Chief’s Council</a:t>
            </a:r>
          </a:p>
          <a:p>
            <a:endParaRPr lang="en-GB" dirty="0"/>
          </a:p>
          <a:p>
            <a:r>
              <a:rPr lang="en-GB" dirty="0"/>
              <a:t>Have developed a Policing Vision which takes policing into 2025</a:t>
            </a:r>
            <a:r>
              <a:rPr lang="en-GB" baseline="0" dirty="0"/>
              <a:t> – part of that vision or plan’s aim  is as the slide states.</a:t>
            </a:r>
          </a:p>
          <a:p>
            <a:r>
              <a:rPr lang="en-GB" baseline="0" dirty="0"/>
              <a:t>To have ‘</a:t>
            </a:r>
            <a:r>
              <a:rPr lang="en-GB" i="1" baseline="0" dirty="0"/>
              <a:t>an improved understanding of vulnerability, both in physical and virtual locations, as a means of improving and differentiating service and protection’.</a:t>
            </a:r>
          </a:p>
          <a:p>
            <a:endParaRPr lang="en-GB" dirty="0"/>
          </a:p>
        </p:txBody>
      </p:sp>
      <p:sp>
        <p:nvSpPr>
          <p:cNvPr id="4" name="Slide Number Placeholder 3"/>
          <p:cNvSpPr>
            <a:spLocks noGrp="1"/>
          </p:cNvSpPr>
          <p:nvPr>
            <p:ph type="sldNum" sz="quarter" idx="5"/>
          </p:nvPr>
        </p:nvSpPr>
        <p:spPr/>
        <p:txBody>
          <a:bodyPr/>
          <a:lstStyle/>
          <a:p>
            <a:fld id="{D2EC847A-7DAE-4150-8492-BD754CE2926B}" type="slidenum">
              <a:rPr lang="en-GB" smtClean="0"/>
              <a:t>27</a:t>
            </a:fld>
            <a:endParaRPr lang="en-GB"/>
          </a:p>
        </p:txBody>
      </p:sp>
    </p:spTree>
    <p:extLst>
      <p:ext uri="{BB962C8B-B14F-4D97-AF65-F5344CB8AC3E}">
        <p14:creationId xmlns:p14="http://schemas.microsoft.com/office/powerpoint/2010/main" val="2275407586"/>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D2EC847A-7DAE-4150-8492-BD754CE2926B}" type="slidenum">
              <a:rPr lang="en-GB" smtClean="0"/>
              <a:t>29</a:t>
            </a:fld>
            <a:endParaRPr lang="en-GB"/>
          </a:p>
        </p:txBody>
      </p:sp>
    </p:spTree>
    <p:extLst>
      <p:ext uri="{BB962C8B-B14F-4D97-AF65-F5344CB8AC3E}">
        <p14:creationId xmlns:p14="http://schemas.microsoft.com/office/powerpoint/2010/main" val="87857415"/>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National Action Plan is aimed at providing support to policing to deliver 7 identified key themes that have specific actions: </a:t>
            </a:r>
          </a:p>
        </p:txBody>
      </p:sp>
      <p:sp>
        <p:nvSpPr>
          <p:cNvPr id="4" name="Slide Number Placeholder 3"/>
          <p:cNvSpPr>
            <a:spLocks noGrp="1"/>
          </p:cNvSpPr>
          <p:nvPr>
            <p:ph type="sldNum" sz="quarter" idx="5"/>
          </p:nvPr>
        </p:nvSpPr>
        <p:spPr/>
        <p:txBody>
          <a:bodyPr/>
          <a:lstStyle/>
          <a:p>
            <a:fld id="{D2EC847A-7DAE-4150-8492-BD754CE2926B}" type="slidenum">
              <a:rPr lang="en-GB" smtClean="0"/>
              <a:t>30</a:t>
            </a:fld>
            <a:endParaRPr lang="en-GB"/>
          </a:p>
        </p:txBody>
      </p:sp>
    </p:spTree>
    <p:extLst>
      <p:ext uri="{BB962C8B-B14F-4D97-AF65-F5344CB8AC3E}">
        <p14:creationId xmlns:p14="http://schemas.microsoft.com/office/powerpoint/2010/main" val="492798535"/>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When you think about policies, protocols and procedures that you have in your respective forces – how many do you think you have?</a:t>
            </a:r>
          </a:p>
          <a:p>
            <a:r>
              <a:rPr lang="en-GB" dirty="0"/>
              <a:t>Can you name any?</a:t>
            </a:r>
          </a:p>
          <a:p>
            <a:endParaRPr lang="en-GB" dirty="0"/>
          </a:p>
          <a:p>
            <a:r>
              <a:rPr lang="en-GB" dirty="0"/>
              <a:t>Do these assist or become a hindrance when dealing with vulnerability?</a:t>
            </a:r>
          </a:p>
          <a:p>
            <a:endParaRPr lang="en-GB" dirty="0"/>
          </a:p>
          <a:p>
            <a:r>
              <a:rPr lang="en-GB" dirty="0"/>
              <a:t>Asquith &amp; </a:t>
            </a:r>
            <a:r>
              <a:rPr lang="en-GB" dirty="0" err="1"/>
              <a:t>Bartkowiak</a:t>
            </a:r>
            <a:r>
              <a:rPr lang="en-GB" dirty="0"/>
              <a:t> argue that </a:t>
            </a:r>
            <a:r>
              <a:rPr lang="en-GB" b="1" i="1" dirty="0">
                <a:solidFill>
                  <a:srgbClr val="002060"/>
                </a:solidFill>
              </a:rPr>
              <a:t>‘the operationalisation of vulnerability has created a labyrinth of standard operational procedures and </a:t>
            </a:r>
            <a:endParaRPr lang="en-GB" dirty="0"/>
          </a:p>
          <a:p>
            <a:r>
              <a:rPr lang="en-GB" dirty="0"/>
              <a:t>that there is nothing ‘standard’ about these protocols, memoranda, practice documents and legislation; they are often hard to follow and reconcile, let alone put into operational practice.</a:t>
            </a:r>
          </a:p>
          <a:p>
            <a:r>
              <a:rPr lang="en-GB" dirty="0"/>
              <a:t>Would you agree or disagree? </a:t>
            </a:r>
          </a:p>
        </p:txBody>
      </p:sp>
      <p:sp>
        <p:nvSpPr>
          <p:cNvPr id="4" name="Slide Number Placeholder 3"/>
          <p:cNvSpPr>
            <a:spLocks noGrp="1"/>
          </p:cNvSpPr>
          <p:nvPr>
            <p:ph type="sldNum" sz="quarter" idx="5"/>
          </p:nvPr>
        </p:nvSpPr>
        <p:spPr/>
        <p:txBody>
          <a:bodyPr/>
          <a:lstStyle/>
          <a:p>
            <a:fld id="{D2EC847A-7DAE-4150-8492-BD754CE2926B}" type="slidenum">
              <a:rPr lang="en-GB" smtClean="0"/>
              <a:t>31</a:t>
            </a:fld>
            <a:endParaRPr lang="en-GB"/>
          </a:p>
        </p:txBody>
      </p:sp>
    </p:spTree>
    <p:extLst>
      <p:ext uri="{BB962C8B-B14F-4D97-AF65-F5344CB8AC3E}">
        <p14:creationId xmlns:p14="http://schemas.microsoft.com/office/powerpoint/2010/main" val="1196074973"/>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What are the key challenges for you as leaders in relation to the policing of vulnerability?</a:t>
            </a:r>
          </a:p>
          <a:p>
            <a:endParaRPr lang="en-GB" dirty="0"/>
          </a:p>
          <a:p>
            <a:r>
              <a:rPr lang="en-GB" dirty="0"/>
              <a:t>Suggested answers:</a:t>
            </a:r>
          </a:p>
          <a:p>
            <a:r>
              <a:rPr lang="en-GB" dirty="0"/>
              <a:t>Demand on resources</a:t>
            </a:r>
          </a:p>
          <a:p>
            <a:r>
              <a:rPr lang="en-GB" dirty="0"/>
              <a:t>Lack of specialist resources</a:t>
            </a:r>
          </a:p>
          <a:p>
            <a:r>
              <a:rPr lang="en-GB" dirty="0"/>
              <a:t>Training for specialists</a:t>
            </a:r>
          </a:p>
          <a:p>
            <a:r>
              <a:rPr lang="en-GB" dirty="0"/>
              <a:t>The changing nature of ‘vulnerability’</a:t>
            </a:r>
          </a:p>
          <a:p>
            <a:r>
              <a:rPr lang="en-GB" dirty="0"/>
              <a:t>Public scrutiny</a:t>
            </a:r>
          </a:p>
          <a:p>
            <a:r>
              <a:rPr lang="en-GB" dirty="0"/>
              <a:t>When things go wrong – public inquiries!</a:t>
            </a:r>
          </a:p>
          <a:p>
            <a:r>
              <a:rPr lang="en-GB" dirty="0"/>
              <a:t>Accountability </a:t>
            </a:r>
          </a:p>
          <a:p>
            <a:r>
              <a:rPr lang="en-GB" dirty="0"/>
              <a:t>Lack of other agency resources</a:t>
            </a:r>
          </a:p>
          <a:p>
            <a:r>
              <a:rPr lang="en-GB" dirty="0"/>
              <a:t>Lack of suitable premises for safety ( Homeless shelters, hospitals, care in the community etc)</a:t>
            </a:r>
          </a:p>
          <a:p>
            <a:r>
              <a:rPr lang="en-GB" dirty="0"/>
              <a:t>VULNERABILITY amongst staff</a:t>
            </a:r>
          </a:p>
          <a:p>
            <a:endParaRPr lang="en-GB" dirty="0"/>
          </a:p>
        </p:txBody>
      </p:sp>
      <p:sp>
        <p:nvSpPr>
          <p:cNvPr id="4" name="Slide Number Placeholder 3"/>
          <p:cNvSpPr>
            <a:spLocks noGrp="1"/>
          </p:cNvSpPr>
          <p:nvPr>
            <p:ph type="sldNum" sz="quarter" idx="5"/>
          </p:nvPr>
        </p:nvSpPr>
        <p:spPr/>
        <p:txBody>
          <a:bodyPr/>
          <a:lstStyle/>
          <a:p>
            <a:fld id="{D2EC847A-7DAE-4150-8492-BD754CE2926B}" type="slidenum">
              <a:rPr lang="en-GB" smtClean="0"/>
              <a:t>32</a:t>
            </a:fld>
            <a:endParaRPr lang="en-GB"/>
          </a:p>
        </p:txBody>
      </p:sp>
    </p:spTree>
    <p:extLst>
      <p:ext uri="{BB962C8B-B14F-4D97-AF65-F5344CB8AC3E}">
        <p14:creationId xmlns:p14="http://schemas.microsoft.com/office/powerpoint/2010/main" val="3306788880"/>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Split the lesson into 2 parts</a:t>
            </a:r>
          </a:p>
          <a:p>
            <a:endParaRPr lang="en-GB" dirty="0"/>
          </a:p>
          <a:p>
            <a:r>
              <a:rPr lang="en-GB" dirty="0"/>
              <a:t>Part 1 – I will look at defining vulnerability and defining vulnerability in the context of policing</a:t>
            </a:r>
          </a:p>
          <a:p>
            <a:r>
              <a:rPr lang="en-GB" dirty="0"/>
              <a:t>Touch upon the drivers for the police to deliver a service to the vulnerable</a:t>
            </a:r>
          </a:p>
          <a:p>
            <a:r>
              <a:rPr lang="en-GB" dirty="0"/>
              <a:t>And also highlight key legislation around vulnerability for both children  and adults</a:t>
            </a:r>
          </a:p>
          <a:p>
            <a:endParaRPr lang="en-GB" dirty="0"/>
          </a:p>
          <a:p>
            <a:r>
              <a:rPr lang="en-GB" dirty="0"/>
              <a:t>Then the second part will look at the persona aspects of vulnerability, the factors that influence the risk of harm and will introduce you to some of the theories of how a person becomes a victim</a:t>
            </a:r>
          </a:p>
          <a:p>
            <a:endParaRPr lang="en-GB" dirty="0"/>
          </a:p>
          <a:p>
            <a:r>
              <a:rPr lang="en-GB" dirty="0"/>
              <a:t>And if I have time at the end I have a short quiz to end us on a high.</a:t>
            </a:r>
          </a:p>
        </p:txBody>
      </p:sp>
      <p:sp>
        <p:nvSpPr>
          <p:cNvPr id="4" name="Slide Number Placeholder 3"/>
          <p:cNvSpPr>
            <a:spLocks noGrp="1"/>
          </p:cNvSpPr>
          <p:nvPr>
            <p:ph type="sldNum" sz="quarter" idx="5"/>
          </p:nvPr>
        </p:nvSpPr>
        <p:spPr/>
        <p:txBody>
          <a:bodyPr/>
          <a:lstStyle/>
          <a:p>
            <a:fld id="{D2EC847A-7DAE-4150-8492-BD754CE2926B}" type="slidenum">
              <a:rPr lang="en-GB" smtClean="0"/>
              <a:t>34</a:t>
            </a:fld>
            <a:endParaRPr lang="en-GB"/>
          </a:p>
        </p:txBody>
      </p:sp>
    </p:spTree>
    <p:extLst>
      <p:ext uri="{BB962C8B-B14F-4D97-AF65-F5344CB8AC3E}">
        <p14:creationId xmlns:p14="http://schemas.microsoft.com/office/powerpoint/2010/main" val="3787520804"/>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911424" y="1988841"/>
            <a:ext cx="103632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825824" y="3744615"/>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527382" y="6525344"/>
            <a:ext cx="1294837" cy="218522"/>
          </a:xfrm>
        </p:spPr>
        <p:txBody>
          <a:bodyPr/>
          <a:lstStyle/>
          <a:p>
            <a:fld id="{9C64F3F4-CE19-49F8-9EF4-FF4EE52031C2}" type="datetimeFigureOut">
              <a:rPr lang="en-GB" smtClean="0"/>
              <a:t>28/02/2023</a:t>
            </a:fld>
            <a:endParaRPr lang="en-GB"/>
          </a:p>
        </p:txBody>
      </p:sp>
      <p:sp>
        <p:nvSpPr>
          <p:cNvPr id="5" name="Footer Placeholder 4"/>
          <p:cNvSpPr>
            <a:spLocks noGrp="1"/>
          </p:cNvSpPr>
          <p:nvPr>
            <p:ph type="ftr" sz="quarter" idx="11"/>
          </p:nvPr>
        </p:nvSpPr>
        <p:spPr>
          <a:xfrm>
            <a:off x="5519936" y="6381329"/>
            <a:ext cx="38608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29161646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609600" y="1600201"/>
            <a:ext cx="109728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28/02/2023</a:t>
            </a:fld>
            <a:endParaRPr lang="en-GB"/>
          </a:p>
        </p:txBody>
      </p:sp>
      <p:sp>
        <p:nvSpPr>
          <p:cNvPr id="5" name="Footer Placeholder 4"/>
          <p:cNvSpPr>
            <a:spLocks noGrp="1"/>
          </p:cNvSpPr>
          <p:nvPr>
            <p:ph type="ftr" sz="quarter" idx="11"/>
          </p:nvPr>
        </p:nvSpPr>
        <p:spPr>
          <a:xfrm>
            <a:off x="4175787" y="6461781"/>
            <a:ext cx="3860800" cy="365125"/>
          </a:xfrm>
          <a:prstGeom prst="rect">
            <a:avLst/>
          </a:prstGeom>
        </p:spPr>
        <p:txBody>
          <a:bodyPr/>
          <a:lstStyle/>
          <a:p>
            <a:endParaRPr lang="en-GB" dirty="0"/>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89416399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11424" y="3993084"/>
            <a:ext cx="103632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911424" y="2492897"/>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C64F3F4-CE19-49F8-9EF4-FF4EE52031C2}" type="datetimeFigureOut">
              <a:rPr lang="en-GB" smtClean="0"/>
              <a:t>28/02/2023</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326986353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09600" y="1600201"/>
            <a:ext cx="53848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97600" y="1600201"/>
            <a:ext cx="53848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9C64F3F4-CE19-49F8-9EF4-FF4EE52031C2}" type="datetimeFigureOut">
              <a:rPr lang="en-GB" smtClean="0"/>
              <a:t>28/02/2023</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33550419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6"/>
            <a:ext cx="5386917"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6"/>
            <a:ext cx="5389033"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9C64F3F4-CE19-49F8-9EF4-FF4EE52031C2}" type="datetimeFigureOut">
              <a:rPr lang="en-GB" smtClean="0"/>
              <a:t>28/02/2023</a:t>
            </a:fld>
            <a:endParaRPr lang="en-GB"/>
          </a:p>
        </p:txBody>
      </p:sp>
      <p:sp>
        <p:nvSpPr>
          <p:cNvPr id="9" name="Slide Number Placeholder 8"/>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67694060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9C64F3F4-CE19-49F8-9EF4-FF4EE52031C2}" type="datetimeFigureOut">
              <a:rPr lang="en-GB" smtClean="0"/>
              <a:t>28/02/2023</a:t>
            </a:fld>
            <a:endParaRPr lang="en-GB"/>
          </a:p>
        </p:txBody>
      </p:sp>
      <p:sp>
        <p:nvSpPr>
          <p:cNvPr id="5" name="Slide Number Placeholder 4"/>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61279299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64F3F4-CE19-49F8-9EF4-FF4EE52031C2}" type="datetimeFigureOut">
              <a:rPr lang="en-GB" smtClean="0"/>
              <a:t>28/02/2023</a:t>
            </a:fld>
            <a:endParaRPr lang="en-GB"/>
          </a:p>
        </p:txBody>
      </p:sp>
      <p:sp>
        <p:nvSpPr>
          <p:cNvPr id="4" name="Slide Number Placeholder 3"/>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97927793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4766733" y="273051"/>
            <a:ext cx="6815667"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09601" y="1435101"/>
            <a:ext cx="4011084"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t>28/02/2023</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21835582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509120"/>
            <a:ext cx="7315200" cy="566738"/>
          </a:xfrm>
        </p:spPr>
        <p:txBody>
          <a:bodyPr anchor="b"/>
          <a:lstStyle>
            <a:lvl1pPr algn="l">
              <a:defRPr sz="2000" b="1"/>
            </a:lvl1pPr>
          </a:lstStyle>
          <a:p>
            <a:r>
              <a:rPr lang="en-US"/>
              <a:t>Click to edit Master title style</a:t>
            </a:r>
            <a:endParaRPr lang="en-GB" dirty="0"/>
          </a:p>
        </p:txBody>
      </p:sp>
      <p:sp>
        <p:nvSpPr>
          <p:cNvPr id="3" name="Picture Placeholder 2"/>
          <p:cNvSpPr>
            <a:spLocks noGrp="1"/>
          </p:cNvSpPr>
          <p:nvPr>
            <p:ph type="pic" idx="1"/>
          </p:nvPr>
        </p:nvSpPr>
        <p:spPr>
          <a:xfrm>
            <a:off x="2389717" y="612776"/>
            <a:ext cx="7315200" cy="3824337"/>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a:p>
        </p:txBody>
      </p:sp>
      <p:sp>
        <p:nvSpPr>
          <p:cNvPr id="4" name="Text Placeholder 3"/>
          <p:cNvSpPr>
            <a:spLocks noGrp="1"/>
          </p:cNvSpPr>
          <p:nvPr>
            <p:ph type="body" sz="half" idx="2"/>
          </p:nvPr>
        </p:nvSpPr>
        <p:spPr>
          <a:xfrm>
            <a:off x="2389717" y="5157192"/>
            <a:ext cx="73152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t>28/02/2023</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64436414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28/02/2023</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05056057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09600" y="274639"/>
            <a:ext cx="8026400" cy="524259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28/02/2023</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1203123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609600" y="1600201"/>
            <a:ext cx="10972800" cy="391703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Date Placeholder 3"/>
          <p:cNvSpPr>
            <a:spLocks noGrp="1"/>
          </p:cNvSpPr>
          <p:nvPr>
            <p:ph type="dt" sz="half" idx="2"/>
          </p:nvPr>
        </p:nvSpPr>
        <p:spPr>
          <a:xfrm>
            <a:off x="335360" y="6525344"/>
            <a:ext cx="1294837" cy="218522"/>
          </a:xfrm>
          <a:prstGeom prst="rect">
            <a:avLst/>
          </a:prstGeom>
        </p:spPr>
        <p:txBody>
          <a:bodyPr vert="horz" lIns="91440" tIns="45720" rIns="91440" bIns="45720" rtlCol="0" anchor="ctr"/>
          <a:lstStyle>
            <a:lvl1pPr algn="ctr">
              <a:defRPr sz="1050">
                <a:solidFill>
                  <a:schemeClr val="tx1">
                    <a:tint val="75000"/>
                  </a:schemeClr>
                </a:solidFill>
              </a:defRPr>
            </a:lvl1pPr>
          </a:lstStyle>
          <a:p>
            <a:fld id="{9C64F3F4-CE19-49F8-9EF4-FF4EE52031C2}" type="datetimeFigureOut">
              <a:rPr lang="en-GB" smtClean="0"/>
              <a:pPr/>
              <a:t>28/02/2023</a:t>
            </a:fld>
            <a:endParaRPr lang="en-GB" dirty="0"/>
          </a:p>
        </p:txBody>
      </p:sp>
      <p:sp>
        <p:nvSpPr>
          <p:cNvPr id="6" name="Slide Number Placeholder 5"/>
          <p:cNvSpPr>
            <a:spLocks noGrp="1"/>
          </p:cNvSpPr>
          <p:nvPr>
            <p:ph type="sldNum" sz="quarter" idx="4"/>
          </p:nvPr>
        </p:nvSpPr>
        <p:spPr>
          <a:xfrm>
            <a:off x="10608501" y="6380973"/>
            <a:ext cx="973899" cy="340503"/>
          </a:xfrm>
          <a:prstGeom prst="rect">
            <a:avLst/>
          </a:prstGeom>
        </p:spPr>
        <p:txBody>
          <a:bodyPr vert="horz" lIns="91440" tIns="45720" rIns="91440" bIns="45720" rtlCol="0" anchor="ctr"/>
          <a:lstStyle>
            <a:lvl1pPr algn="r">
              <a:defRPr sz="1200">
                <a:solidFill>
                  <a:schemeClr val="tx1">
                    <a:tint val="75000"/>
                  </a:schemeClr>
                </a:solidFill>
              </a:defRPr>
            </a:lvl1pPr>
          </a:lstStyle>
          <a:p>
            <a:fld id="{AC82685A-BD3A-4230-8D85-804689F67293}" type="slidenum">
              <a:rPr lang="en-GB" smtClean="0"/>
              <a:t>‹#›</a:t>
            </a:fld>
            <a:endParaRPr lang="en-GB" dirty="0"/>
          </a:p>
        </p:txBody>
      </p:sp>
    </p:spTree>
    <p:extLst>
      <p:ext uri="{BB962C8B-B14F-4D97-AF65-F5344CB8AC3E}">
        <p14:creationId xmlns:p14="http://schemas.microsoft.com/office/powerpoint/2010/main" val="2194849292"/>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9.xml"/><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0.xml"/><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1.xml"/><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3.xml"/><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5.xml"/><Relationship Id="rId1" Type="http://schemas.openxmlformats.org/officeDocument/2006/relationships/slideLayout" Target="../slideLayouts/slideLayout4.xml"/><Relationship Id="rId6" Type="http://schemas.openxmlformats.org/officeDocument/2006/relationships/image" Target="../media/image14.jpeg"/><Relationship Id="rId5" Type="http://schemas.openxmlformats.org/officeDocument/2006/relationships/image" Target="../media/image13.jpeg"/><Relationship Id="rId4" Type="http://schemas.openxmlformats.org/officeDocument/2006/relationships/image" Target="../media/image12.jpeg"/></Relationships>
</file>

<file path=ppt/slides/_rels/slide1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6.tmp"/><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8.xml"/><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20.xml"/><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21.tmp"/><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25.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26.xml"/><Relationship Id="rId1" Type="http://schemas.openxmlformats.org/officeDocument/2006/relationships/slideLayout" Target="../slideLayouts/slideLayout4.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hyperlink" Target="https://www.npcc.police.uk/SysSiteAssets/media/downloads/publications/publications-log/2019/national-vulnerability-action-plan-2020-2022.pdf" TargetMode="External"/><Relationship Id="rId2" Type="http://schemas.openxmlformats.org/officeDocument/2006/relationships/notesSlide" Target="../notesSlides/notesSlide28.xml"/><Relationship Id="rId1" Type="http://schemas.openxmlformats.org/officeDocument/2006/relationships/slideLayout" Target="../slideLayouts/slideLayout4.xml"/><Relationship Id="rId4" Type="http://schemas.openxmlformats.org/officeDocument/2006/relationships/image" Target="../media/image24.tmp"/></Relationships>
</file>

<file path=ppt/slides/_rels/slide30.xml.rels><?xml version="1.0" encoding="UTF-8" standalone="yes"?>
<Relationships xmlns="http://schemas.openxmlformats.org/package/2006/relationships"><Relationship Id="rId3" Type="http://schemas.openxmlformats.org/officeDocument/2006/relationships/image" Target="../media/image25.tmp"/><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4.xml"/></Relationships>
</file>

<file path=ppt/slides/_rels/slide32.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31.xml"/><Relationship Id="rId1" Type="http://schemas.openxmlformats.org/officeDocument/2006/relationships/slideLayout" Target="../slideLayouts/slideLayout4.xml"/></Relationships>
</file>

<file path=ppt/slides/_rels/slide33.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2.xml"/><Relationship Id="rId1" Type="http://schemas.openxmlformats.org/officeDocument/2006/relationships/slideLayout" Target="../slideLayouts/slideLayout4.xml"/></Relationships>
</file>

<file path=ppt/slides/_rels/slide35.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9ED8363A-E913-418E-A56C-63AB7772BA0E}"/>
              </a:ext>
            </a:extLst>
          </p:cNvPr>
          <p:cNvSpPr txBox="1"/>
          <p:nvPr/>
        </p:nvSpPr>
        <p:spPr>
          <a:xfrm>
            <a:off x="2194560" y="1733551"/>
            <a:ext cx="4130040" cy="861774"/>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3200" b="0" i="0" u="none" strike="noStrike" kern="1200" cap="none" spc="0" normalizeH="0" baseline="0" noProof="0" dirty="0">
              <a:ln>
                <a:noFill/>
              </a:ln>
              <a:solidFill>
                <a:prstClr val="white"/>
              </a:solidFill>
              <a:effectLst/>
              <a:uLnTx/>
              <a:uFillTx/>
              <a:latin typeface="Myriad Pro"/>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Myriad Pro"/>
              <a:ea typeface="+mn-ea"/>
              <a:cs typeface="+mn-cs"/>
            </a:endParaRPr>
          </a:p>
        </p:txBody>
      </p:sp>
      <p:sp>
        <p:nvSpPr>
          <p:cNvPr id="5" name="Title 4">
            <a:extLst>
              <a:ext uri="{FF2B5EF4-FFF2-40B4-BE49-F238E27FC236}">
                <a16:creationId xmlns:a16="http://schemas.microsoft.com/office/drawing/2014/main" id="{96FE8A07-45B3-4401-AEF2-C9368D14EA2F}"/>
              </a:ext>
            </a:extLst>
          </p:cNvPr>
          <p:cNvSpPr>
            <a:spLocks noGrp="1"/>
          </p:cNvSpPr>
          <p:nvPr>
            <p:ph type="ctrTitle"/>
          </p:nvPr>
        </p:nvSpPr>
        <p:spPr>
          <a:xfrm>
            <a:off x="6954414" y="2028598"/>
            <a:ext cx="4887815" cy="2954219"/>
          </a:xfrm>
        </p:spPr>
        <p:txBody>
          <a:bodyPr>
            <a:normAutofit fontScale="90000"/>
          </a:bodyPr>
          <a:lstStyle/>
          <a:p>
            <a:br>
              <a:rPr lang="en-GB" b="1" dirty="0">
                <a:solidFill>
                  <a:schemeClr val="bg1"/>
                </a:solidFill>
              </a:rPr>
            </a:br>
            <a:r>
              <a:rPr lang="en-GB" sz="3600" b="1" dirty="0">
                <a:solidFill>
                  <a:srgbClr val="002060"/>
                </a:solidFill>
              </a:rPr>
              <a:t>MSc </a:t>
            </a:r>
            <a:br>
              <a:rPr lang="en-GB" sz="3600" b="1" dirty="0">
                <a:solidFill>
                  <a:srgbClr val="002060"/>
                </a:solidFill>
              </a:rPr>
            </a:br>
            <a:r>
              <a:rPr lang="en-GB" sz="3600" b="1" dirty="0">
                <a:solidFill>
                  <a:srgbClr val="002060"/>
                </a:solidFill>
              </a:rPr>
              <a:t>Policing (Operational &amp; Strategic Leadership)</a:t>
            </a:r>
            <a:br>
              <a:rPr lang="en-GB" sz="3600" b="1" dirty="0">
                <a:solidFill>
                  <a:srgbClr val="002060"/>
                </a:solidFill>
              </a:rPr>
            </a:br>
            <a:r>
              <a:rPr lang="en-GB" sz="3600" b="1" dirty="0">
                <a:solidFill>
                  <a:srgbClr val="002060"/>
                </a:solidFill>
              </a:rPr>
              <a:t>Lesson: </a:t>
            </a:r>
            <a:r>
              <a:rPr lang="en-GB" sz="3600" b="1" i="1" dirty="0">
                <a:solidFill>
                  <a:srgbClr val="002060"/>
                </a:solidFill>
              </a:rPr>
              <a:t>Vulnerability &amp; its complexities</a:t>
            </a:r>
            <a:br>
              <a:rPr lang="en-GB" b="1" dirty="0">
                <a:solidFill>
                  <a:schemeClr val="bg1"/>
                </a:solidFill>
              </a:rPr>
            </a:br>
            <a:br>
              <a:rPr lang="en-GB" b="1" dirty="0">
                <a:solidFill>
                  <a:schemeClr val="bg1"/>
                </a:solidFill>
              </a:rPr>
            </a:br>
            <a:endParaRPr lang="en-GB" b="1" dirty="0">
              <a:solidFill>
                <a:schemeClr val="bg1"/>
              </a:solidFill>
            </a:endParaRPr>
          </a:p>
        </p:txBody>
      </p:sp>
      <p:sp>
        <p:nvSpPr>
          <p:cNvPr id="2" name="TextBox 1">
            <a:extLst>
              <a:ext uri="{FF2B5EF4-FFF2-40B4-BE49-F238E27FC236}">
                <a16:creationId xmlns:a16="http://schemas.microsoft.com/office/drawing/2014/main" id="{D471C5F7-4842-6758-51A1-976140EA1062}"/>
              </a:ext>
            </a:extLst>
          </p:cNvPr>
          <p:cNvSpPr txBox="1"/>
          <p:nvPr/>
        </p:nvSpPr>
        <p:spPr>
          <a:xfrm>
            <a:off x="701398" y="1663526"/>
            <a:ext cx="5263438" cy="2339102"/>
          </a:xfrm>
          <a:prstGeom prst="rect">
            <a:avLst/>
          </a:prstGeom>
          <a:noFill/>
        </p:spPr>
        <p:txBody>
          <a:bodyPr wrap="square" rtlCol="0">
            <a:spAutoFit/>
          </a:bodyPr>
          <a:lstStyle/>
          <a:p>
            <a:pPr algn="ctr"/>
            <a:r>
              <a:rPr lang="en-GB" sz="3200" b="1" dirty="0">
                <a:solidFill>
                  <a:schemeClr val="bg1"/>
                </a:solidFill>
              </a:rPr>
              <a:t>MSc </a:t>
            </a:r>
            <a:r>
              <a:rPr lang="en-GB" sz="3200" b="1" dirty="0" err="1">
                <a:solidFill>
                  <a:schemeClr val="bg1"/>
                </a:solidFill>
              </a:rPr>
              <a:t>Plismona</a:t>
            </a:r>
            <a:r>
              <a:rPr lang="en-GB" sz="3200" b="1" dirty="0">
                <a:solidFill>
                  <a:schemeClr val="bg1"/>
                </a:solidFill>
              </a:rPr>
              <a:t> (</a:t>
            </a:r>
            <a:r>
              <a:rPr lang="en-GB" sz="3200" b="1" dirty="0" err="1">
                <a:solidFill>
                  <a:schemeClr val="bg1"/>
                </a:solidFill>
              </a:rPr>
              <a:t>Arweinydd</a:t>
            </a:r>
            <a:r>
              <a:rPr lang="en-GB" sz="3200" b="1" dirty="0">
                <a:solidFill>
                  <a:schemeClr val="bg1"/>
                </a:solidFill>
              </a:rPr>
              <a:t> </a:t>
            </a:r>
            <a:r>
              <a:rPr lang="en-GB" sz="3200" b="1" dirty="0" err="1">
                <a:solidFill>
                  <a:schemeClr val="bg1"/>
                </a:solidFill>
              </a:rPr>
              <a:t>Weithredol</a:t>
            </a:r>
            <a:r>
              <a:rPr lang="en-GB" sz="3200" b="1" dirty="0">
                <a:solidFill>
                  <a:schemeClr val="bg1"/>
                </a:solidFill>
              </a:rPr>
              <a:t> a </a:t>
            </a:r>
            <a:r>
              <a:rPr lang="en-GB" sz="3200" b="1" dirty="0" err="1">
                <a:solidFill>
                  <a:schemeClr val="bg1"/>
                </a:solidFill>
              </a:rPr>
              <a:t>Strategol</a:t>
            </a:r>
            <a:r>
              <a:rPr lang="en-GB" sz="3200" b="1" dirty="0">
                <a:solidFill>
                  <a:schemeClr val="bg1"/>
                </a:solidFill>
              </a:rPr>
              <a:t>)</a:t>
            </a:r>
          </a:p>
          <a:p>
            <a:pPr algn="ctr"/>
            <a:r>
              <a:rPr lang="en-GB" sz="3200" b="1" dirty="0" err="1">
                <a:solidFill>
                  <a:schemeClr val="bg1"/>
                </a:solidFill>
              </a:rPr>
              <a:t>Gwers</a:t>
            </a:r>
            <a:r>
              <a:rPr lang="en-GB" sz="3200" b="1" dirty="0">
                <a:solidFill>
                  <a:schemeClr val="bg1"/>
                </a:solidFill>
              </a:rPr>
              <a:t>: </a:t>
            </a:r>
            <a:r>
              <a:rPr lang="en-GB" sz="3200" b="1" i="1" dirty="0" err="1">
                <a:solidFill>
                  <a:schemeClr val="bg1"/>
                </a:solidFill>
              </a:rPr>
              <a:t>Bregusrwydd</a:t>
            </a:r>
            <a:r>
              <a:rPr lang="en-GB" sz="3200" b="1" i="1" dirty="0">
                <a:solidFill>
                  <a:schemeClr val="bg1"/>
                </a:solidFill>
              </a:rPr>
              <a:t> </a:t>
            </a:r>
            <a:r>
              <a:rPr lang="en-GB" sz="3200" b="1" i="1" dirty="0" err="1">
                <a:solidFill>
                  <a:schemeClr val="bg1"/>
                </a:solidFill>
              </a:rPr>
              <a:t>a’i</a:t>
            </a:r>
            <a:r>
              <a:rPr lang="en-GB" sz="3200" b="1" i="1" dirty="0">
                <a:solidFill>
                  <a:schemeClr val="bg1"/>
                </a:solidFill>
              </a:rPr>
              <a:t> </a:t>
            </a:r>
            <a:r>
              <a:rPr lang="en-GB" sz="3200" b="1" i="1" dirty="0" err="1">
                <a:solidFill>
                  <a:schemeClr val="bg1"/>
                </a:solidFill>
              </a:rPr>
              <a:t>gymhlethdodau</a:t>
            </a:r>
            <a:r>
              <a:rPr lang="en-GB" sz="3200" b="1" i="1" dirty="0">
                <a:solidFill>
                  <a:schemeClr val="bg1"/>
                </a:solidFill>
              </a:rPr>
              <a:t> </a:t>
            </a:r>
          </a:p>
          <a:p>
            <a:endParaRPr lang="en-GB" b="1" dirty="0"/>
          </a:p>
        </p:txBody>
      </p:sp>
    </p:spTree>
    <p:extLst>
      <p:ext uri="{BB962C8B-B14F-4D97-AF65-F5344CB8AC3E}">
        <p14:creationId xmlns:p14="http://schemas.microsoft.com/office/powerpoint/2010/main" val="114754993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57EF50-E6BB-4153-B801-E0884BE85B05}"/>
              </a:ext>
            </a:extLst>
          </p:cNvPr>
          <p:cNvSpPr>
            <a:spLocks noGrp="1"/>
          </p:cNvSpPr>
          <p:nvPr>
            <p:ph type="title"/>
          </p:nvPr>
        </p:nvSpPr>
        <p:spPr>
          <a:solidFill>
            <a:srgbClr val="002060"/>
          </a:solidFill>
        </p:spPr>
        <p:txBody>
          <a:bodyPr/>
          <a:lstStyle/>
          <a:p>
            <a:r>
              <a:rPr lang="en-GB" dirty="0">
                <a:solidFill>
                  <a:schemeClr val="bg1"/>
                </a:solidFill>
              </a:rPr>
              <a:t>Lesson Outcomes</a:t>
            </a:r>
          </a:p>
        </p:txBody>
      </p:sp>
      <p:sp>
        <p:nvSpPr>
          <p:cNvPr id="3" name="Content Placeholder 2">
            <a:extLst>
              <a:ext uri="{FF2B5EF4-FFF2-40B4-BE49-F238E27FC236}">
                <a16:creationId xmlns:a16="http://schemas.microsoft.com/office/drawing/2014/main" id="{658C690E-5CBE-4BDA-BD72-E432396BE4C6}"/>
              </a:ext>
            </a:extLst>
          </p:cNvPr>
          <p:cNvSpPr>
            <a:spLocks noGrp="1"/>
          </p:cNvSpPr>
          <p:nvPr>
            <p:ph sz="half" idx="1"/>
          </p:nvPr>
        </p:nvSpPr>
        <p:spPr/>
        <p:txBody>
          <a:bodyPr>
            <a:normAutofit fontScale="62500" lnSpcReduction="20000"/>
          </a:bodyPr>
          <a:lstStyle/>
          <a:p>
            <a:pPr marL="285750" indent="-285750">
              <a:buFont typeface="Arial" panose="020B0604020202020204" pitchFamily="34" charset="0"/>
              <a:buChar char="•"/>
            </a:pPr>
            <a:r>
              <a:rPr lang="en-GB" sz="2800" b="1" dirty="0">
                <a:solidFill>
                  <a:srgbClr val="0070C0"/>
                </a:solidFill>
              </a:rPr>
              <a:t>Define ‘Vulnerability' in the Context of Operational Policing</a:t>
            </a:r>
          </a:p>
          <a:p>
            <a:pPr marL="285750" indent="-285750">
              <a:buFont typeface="Arial" panose="020B0604020202020204" pitchFamily="34" charset="0"/>
              <a:buChar char="•"/>
            </a:pPr>
            <a:r>
              <a:rPr lang="en-GB" sz="2800" b="1" dirty="0">
                <a:solidFill>
                  <a:srgbClr val="0070C0"/>
                </a:solidFill>
              </a:rPr>
              <a:t>National Drivers for the Police to deliver a Professional Service to the Vulnerable, who have Suffered or are at Risk of Harm</a:t>
            </a:r>
          </a:p>
          <a:p>
            <a:pPr marL="285750" indent="-285750">
              <a:buFont typeface="Arial" panose="020B0604020202020204" pitchFamily="34" charset="0"/>
              <a:buChar char="•"/>
            </a:pPr>
            <a:r>
              <a:rPr lang="en-GB" sz="2800" b="1" dirty="0">
                <a:solidFill>
                  <a:srgbClr val="0070C0"/>
                </a:solidFill>
              </a:rPr>
              <a:t>Law around Vulnerability </a:t>
            </a:r>
          </a:p>
          <a:p>
            <a:pPr marL="0" indent="0">
              <a:buNone/>
            </a:pPr>
            <a:endParaRPr lang="en-GB" sz="2800" dirty="0">
              <a:solidFill>
                <a:srgbClr val="FF0000"/>
              </a:solidFill>
            </a:endParaRPr>
          </a:p>
          <a:p>
            <a:pPr marL="285750" indent="-285750">
              <a:buFont typeface="Arial" panose="020B0604020202020204" pitchFamily="34" charset="0"/>
              <a:buChar char="•"/>
            </a:pPr>
            <a:r>
              <a:rPr lang="en-GB" sz="2900" b="1" dirty="0">
                <a:solidFill>
                  <a:srgbClr val="7030A0"/>
                </a:solidFill>
              </a:rPr>
              <a:t>Personal Aspect of Vulnerability</a:t>
            </a:r>
          </a:p>
          <a:p>
            <a:pPr marL="285750" indent="-285750">
              <a:buFont typeface="Arial" panose="020B0604020202020204" pitchFamily="34" charset="0"/>
              <a:buChar char="•"/>
            </a:pPr>
            <a:r>
              <a:rPr lang="en-GB" sz="2900" b="1" dirty="0">
                <a:solidFill>
                  <a:srgbClr val="7030A0"/>
                </a:solidFill>
              </a:rPr>
              <a:t>Extrinsic factors result in Harm, or Risk of Harm to the Vulnerable</a:t>
            </a:r>
          </a:p>
          <a:p>
            <a:pPr marL="285750" indent="-285750">
              <a:buFont typeface="Arial" panose="020B0604020202020204" pitchFamily="34" charset="0"/>
              <a:buChar char="•"/>
            </a:pPr>
            <a:r>
              <a:rPr lang="en-GB" sz="2900" b="1" dirty="0">
                <a:solidFill>
                  <a:srgbClr val="7030A0"/>
                </a:solidFill>
              </a:rPr>
              <a:t>Concepts and Theories of how a Person becomes a Victim</a:t>
            </a:r>
          </a:p>
          <a:p>
            <a:pPr marL="285750" indent="-285750">
              <a:buFont typeface="Arial" panose="020B0604020202020204" pitchFamily="34" charset="0"/>
              <a:buChar char="•"/>
            </a:pPr>
            <a:r>
              <a:rPr lang="en-GB" sz="2900" b="1" dirty="0">
                <a:solidFill>
                  <a:srgbClr val="7030A0"/>
                </a:solidFill>
              </a:rPr>
              <a:t>Explain the Influences of Risk Factors on Vulnerability</a:t>
            </a:r>
          </a:p>
          <a:p>
            <a:endParaRPr lang="en-GB" dirty="0"/>
          </a:p>
        </p:txBody>
      </p:sp>
      <p:pic>
        <p:nvPicPr>
          <p:cNvPr id="4" name="Content Placeholder 3">
            <a:extLst>
              <a:ext uri="{FF2B5EF4-FFF2-40B4-BE49-F238E27FC236}">
                <a16:creationId xmlns:a16="http://schemas.microsoft.com/office/drawing/2014/main" id="{19105710-64B2-37AB-4A99-CAD052A837CA}"/>
              </a:ext>
            </a:extLst>
          </p:cNvPr>
          <p:cNvPicPr>
            <a:picLocks noGrp="1" noChangeAspect="1"/>
          </p:cNvPicPr>
          <p:nvPr>
            <p:ph sz="half" idx="2"/>
          </p:nvPr>
        </p:nvPicPr>
        <p:blipFill>
          <a:blip r:embed="rId3"/>
          <a:stretch>
            <a:fillRect/>
          </a:stretch>
        </p:blipFill>
        <p:spPr>
          <a:xfrm>
            <a:off x="6771861" y="1886676"/>
            <a:ext cx="4479235" cy="3240659"/>
          </a:xfrm>
          <a:prstGeom prst="rect">
            <a:avLst/>
          </a:prstGeom>
        </p:spPr>
      </p:pic>
    </p:spTree>
    <p:extLst>
      <p:ext uri="{BB962C8B-B14F-4D97-AF65-F5344CB8AC3E}">
        <p14:creationId xmlns:p14="http://schemas.microsoft.com/office/powerpoint/2010/main" val="251128083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B0E28127-E37D-6733-6093-710D538E71D9}"/>
              </a:ext>
            </a:extLst>
          </p:cNvPr>
          <p:cNvSpPr>
            <a:spLocks noGrp="1"/>
          </p:cNvSpPr>
          <p:nvPr>
            <p:ph type="title"/>
          </p:nvPr>
        </p:nvSpPr>
        <p:spPr>
          <a:solidFill>
            <a:srgbClr val="002060"/>
          </a:solidFill>
        </p:spPr>
        <p:txBody>
          <a:bodyPr/>
          <a:lstStyle/>
          <a:p>
            <a:r>
              <a:rPr lang="en-GB" dirty="0">
                <a:solidFill>
                  <a:schemeClr val="bg1"/>
                </a:solidFill>
              </a:rPr>
              <a:t>Questions</a:t>
            </a:r>
          </a:p>
        </p:txBody>
      </p:sp>
      <p:sp>
        <p:nvSpPr>
          <p:cNvPr id="4" name="Content Placeholder 3">
            <a:extLst>
              <a:ext uri="{FF2B5EF4-FFF2-40B4-BE49-F238E27FC236}">
                <a16:creationId xmlns:a16="http://schemas.microsoft.com/office/drawing/2014/main" id="{2C7853C0-585E-15D6-AD85-99C1CE64A764}"/>
              </a:ext>
            </a:extLst>
          </p:cNvPr>
          <p:cNvSpPr>
            <a:spLocks noGrp="1"/>
          </p:cNvSpPr>
          <p:nvPr>
            <p:ph sz="half" idx="1"/>
          </p:nvPr>
        </p:nvSpPr>
        <p:spPr/>
        <p:txBody>
          <a:bodyPr/>
          <a:lstStyle/>
          <a:p>
            <a:r>
              <a:rPr lang="en-GB" i="1" dirty="0">
                <a:solidFill>
                  <a:srgbClr val="7030A0"/>
                </a:solidFill>
              </a:rPr>
              <a:t>Why do you think police officers need to study ‘Vulnerability, Risk &amp; Public Protection’?</a:t>
            </a:r>
          </a:p>
          <a:p>
            <a:endParaRPr lang="en-GB" dirty="0"/>
          </a:p>
        </p:txBody>
      </p:sp>
      <p:sp>
        <p:nvSpPr>
          <p:cNvPr id="6" name="Content Placeholder 5">
            <a:extLst>
              <a:ext uri="{FF2B5EF4-FFF2-40B4-BE49-F238E27FC236}">
                <a16:creationId xmlns:a16="http://schemas.microsoft.com/office/drawing/2014/main" id="{84E48FC9-DD7B-3E38-A5AF-193986A54257}"/>
              </a:ext>
            </a:extLst>
          </p:cNvPr>
          <p:cNvSpPr>
            <a:spLocks noGrp="1"/>
          </p:cNvSpPr>
          <p:nvPr>
            <p:ph sz="half" idx="2"/>
          </p:nvPr>
        </p:nvSpPr>
        <p:spPr/>
        <p:txBody>
          <a:bodyPr/>
          <a:lstStyle/>
          <a:p>
            <a:r>
              <a:rPr lang="en-GB" i="1" dirty="0">
                <a:solidFill>
                  <a:srgbClr val="0070C0"/>
                </a:solidFill>
              </a:rPr>
              <a:t>When do police officers come into contact with Vulnerable individuals?  </a:t>
            </a:r>
          </a:p>
          <a:p>
            <a:r>
              <a:rPr lang="en-GB" i="1" dirty="0">
                <a:solidFill>
                  <a:srgbClr val="0070C0"/>
                </a:solidFill>
              </a:rPr>
              <a:t>When do police leaders?</a:t>
            </a:r>
          </a:p>
          <a:p>
            <a:r>
              <a:rPr lang="en-GB" i="1" dirty="0">
                <a:solidFill>
                  <a:srgbClr val="0070C0"/>
                </a:solidFill>
              </a:rPr>
              <a:t>What are the challenges for leadership in respect of this area of policing?</a:t>
            </a:r>
          </a:p>
          <a:p>
            <a:endParaRPr lang="en-GB" dirty="0"/>
          </a:p>
        </p:txBody>
      </p:sp>
      <p:pic>
        <p:nvPicPr>
          <p:cNvPr id="7" name="Picture 6">
            <a:extLst>
              <a:ext uri="{FF2B5EF4-FFF2-40B4-BE49-F238E27FC236}">
                <a16:creationId xmlns:a16="http://schemas.microsoft.com/office/drawing/2014/main" id="{F82889E2-75BD-2FA3-D32C-87A9A2C21514}"/>
              </a:ext>
            </a:extLst>
          </p:cNvPr>
          <p:cNvPicPr>
            <a:picLocks noChangeAspect="1"/>
          </p:cNvPicPr>
          <p:nvPr/>
        </p:nvPicPr>
        <p:blipFill>
          <a:blip r:embed="rId3"/>
          <a:stretch>
            <a:fillRect/>
          </a:stretch>
        </p:blipFill>
        <p:spPr>
          <a:xfrm>
            <a:off x="609600" y="3528614"/>
            <a:ext cx="5608806" cy="2060627"/>
          </a:xfrm>
          <a:prstGeom prst="rect">
            <a:avLst/>
          </a:prstGeom>
        </p:spPr>
      </p:pic>
    </p:spTree>
    <p:extLst>
      <p:ext uri="{BB962C8B-B14F-4D97-AF65-F5344CB8AC3E}">
        <p14:creationId xmlns:p14="http://schemas.microsoft.com/office/powerpoint/2010/main" val="26128220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 calcmode="lin" valueType="num">
                                      <p:cBhvr additive="base">
                                        <p:cTn id="7" dur="500" fill="hold"/>
                                        <p:tgtEl>
                                          <p:spTgt spid="4">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nodeType="clickEffect">
                                  <p:stCondLst>
                                    <p:cond delay="0"/>
                                  </p:stCondLst>
                                  <p:childTnLst>
                                    <p:set>
                                      <p:cBhvr>
                                        <p:cTn id="12" dur="1" fill="hold">
                                          <p:stCondLst>
                                            <p:cond delay="0"/>
                                          </p:stCondLst>
                                        </p:cTn>
                                        <p:tgtEl>
                                          <p:spTgt spid="6">
                                            <p:txEl>
                                              <p:pRg st="0" end="0"/>
                                            </p:txEl>
                                          </p:spTgt>
                                        </p:tgtEl>
                                        <p:attrNameLst>
                                          <p:attrName>style.visibility</p:attrName>
                                        </p:attrNameLst>
                                      </p:cBhvr>
                                      <p:to>
                                        <p:strVal val="visible"/>
                                      </p:to>
                                    </p:set>
                                    <p:animEffect transition="in" filter="fade">
                                      <p:cBhvr>
                                        <p:cTn id="13" dur="1000"/>
                                        <p:tgtEl>
                                          <p:spTgt spid="6">
                                            <p:txEl>
                                              <p:pRg st="0" end="0"/>
                                            </p:txEl>
                                          </p:spTgt>
                                        </p:tgtEl>
                                      </p:cBhvr>
                                    </p:animEffect>
                                    <p:anim calcmode="lin" valueType="num">
                                      <p:cBhvr>
                                        <p:cTn id="14" dur="1000" fill="hold"/>
                                        <p:tgtEl>
                                          <p:spTgt spid="6">
                                            <p:txEl>
                                              <p:pRg st="0" end="0"/>
                                            </p:txEl>
                                          </p:spTgt>
                                        </p:tgtEl>
                                        <p:attrNameLst>
                                          <p:attrName>ppt_x</p:attrName>
                                        </p:attrNameLst>
                                      </p:cBhvr>
                                      <p:tavLst>
                                        <p:tav tm="0">
                                          <p:val>
                                            <p:strVal val="#ppt_x"/>
                                          </p:val>
                                        </p:tav>
                                        <p:tav tm="100000">
                                          <p:val>
                                            <p:strVal val="#ppt_x"/>
                                          </p:val>
                                        </p:tav>
                                      </p:tavLst>
                                    </p:anim>
                                    <p:anim calcmode="lin" valueType="num">
                                      <p:cBhvr>
                                        <p:cTn id="15" dur="1000" fill="hold"/>
                                        <p:tgtEl>
                                          <p:spTgt spid="6">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42" presetClass="entr" presetSubtype="0" fill="hold" nodeType="clickEffect">
                                  <p:stCondLst>
                                    <p:cond delay="0"/>
                                  </p:stCondLst>
                                  <p:childTnLst>
                                    <p:set>
                                      <p:cBhvr>
                                        <p:cTn id="19" dur="1" fill="hold">
                                          <p:stCondLst>
                                            <p:cond delay="0"/>
                                          </p:stCondLst>
                                        </p:cTn>
                                        <p:tgtEl>
                                          <p:spTgt spid="6">
                                            <p:txEl>
                                              <p:pRg st="1" end="1"/>
                                            </p:txEl>
                                          </p:spTgt>
                                        </p:tgtEl>
                                        <p:attrNameLst>
                                          <p:attrName>style.visibility</p:attrName>
                                        </p:attrNameLst>
                                      </p:cBhvr>
                                      <p:to>
                                        <p:strVal val="visible"/>
                                      </p:to>
                                    </p:set>
                                    <p:animEffect transition="in" filter="fade">
                                      <p:cBhvr>
                                        <p:cTn id="20" dur="1000"/>
                                        <p:tgtEl>
                                          <p:spTgt spid="6">
                                            <p:txEl>
                                              <p:pRg st="1" end="1"/>
                                            </p:txEl>
                                          </p:spTgt>
                                        </p:tgtEl>
                                      </p:cBhvr>
                                    </p:animEffect>
                                    <p:anim calcmode="lin" valueType="num">
                                      <p:cBhvr>
                                        <p:cTn id="21" dur="1000" fill="hold"/>
                                        <p:tgtEl>
                                          <p:spTgt spid="6">
                                            <p:txEl>
                                              <p:pRg st="1" end="1"/>
                                            </p:txEl>
                                          </p:spTgt>
                                        </p:tgtEl>
                                        <p:attrNameLst>
                                          <p:attrName>ppt_x</p:attrName>
                                        </p:attrNameLst>
                                      </p:cBhvr>
                                      <p:tavLst>
                                        <p:tav tm="0">
                                          <p:val>
                                            <p:strVal val="#ppt_x"/>
                                          </p:val>
                                        </p:tav>
                                        <p:tav tm="100000">
                                          <p:val>
                                            <p:strVal val="#ppt_x"/>
                                          </p:val>
                                        </p:tav>
                                      </p:tavLst>
                                    </p:anim>
                                    <p:anim calcmode="lin" valueType="num">
                                      <p:cBhvr>
                                        <p:cTn id="22" dur="1000" fill="hold"/>
                                        <p:tgtEl>
                                          <p:spTgt spid="6">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42" presetClass="entr" presetSubtype="0" fill="hold" nodeType="clickEffect">
                                  <p:stCondLst>
                                    <p:cond delay="0"/>
                                  </p:stCondLst>
                                  <p:childTnLst>
                                    <p:set>
                                      <p:cBhvr>
                                        <p:cTn id="26" dur="1" fill="hold">
                                          <p:stCondLst>
                                            <p:cond delay="0"/>
                                          </p:stCondLst>
                                        </p:cTn>
                                        <p:tgtEl>
                                          <p:spTgt spid="6">
                                            <p:txEl>
                                              <p:pRg st="2" end="2"/>
                                            </p:txEl>
                                          </p:spTgt>
                                        </p:tgtEl>
                                        <p:attrNameLst>
                                          <p:attrName>style.visibility</p:attrName>
                                        </p:attrNameLst>
                                      </p:cBhvr>
                                      <p:to>
                                        <p:strVal val="visible"/>
                                      </p:to>
                                    </p:set>
                                    <p:animEffect transition="in" filter="fade">
                                      <p:cBhvr>
                                        <p:cTn id="27" dur="1000"/>
                                        <p:tgtEl>
                                          <p:spTgt spid="6">
                                            <p:txEl>
                                              <p:pRg st="2" end="2"/>
                                            </p:txEl>
                                          </p:spTgt>
                                        </p:tgtEl>
                                      </p:cBhvr>
                                    </p:animEffect>
                                    <p:anim calcmode="lin" valueType="num">
                                      <p:cBhvr>
                                        <p:cTn id="28" dur="1000" fill="hold"/>
                                        <p:tgtEl>
                                          <p:spTgt spid="6">
                                            <p:txEl>
                                              <p:pRg st="2" end="2"/>
                                            </p:txEl>
                                          </p:spTgt>
                                        </p:tgtEl>
                                        <p:attrNameLst>
                                          <p:attrName>ppt_x</p:attrName>
                                        </p:attrNameLst>
                                      </p:cBhvr>
                                      <p:tavLst>
                                        <p:tav tm="0">
                                          <p:val>
                                            <p:strVal val="#ppt_x"/>
                                          </p:val>
                                        </p:tav>
                                        <p:tav tm="100000">
                                          <p:val>
                                            <p:strVal val="#ppt_x"/>
                                          </p:val>
                                        </p:tav>
                                      </p:tavLst>
                                    </p:anim>
                                    <p:anim calcmode="lin" valueType="num">
                                      <p:cBhvr>
                                        <p:cTn id="29" dur="1000" fill="hold"/>
                                        <p:tgtEl>
                                          <p:spTgt spid="6">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8FD2CE-FB59-31FD-0204-24F1851C3A69}"/>
              </a:ext>
            </a:extLst>
          </p:cNvPr>
          <p:cNvSpPr>
            <a:spLocks noGrp="1"/>
          </p:cNvSpPr>
          <p:nvPr>
            <p:ph type="title"/>
          </p:nvPr>
        </p:nvSpPr>
        <p:spPr>
          <a:solidFill>
            <a:srgbClr val="002060"/>
          </a:solidFill>
        </p:spPr>
        <p:txBody>
          <a:bodyPr/>
          <a:lstStyle/>
          <a:p>
            <a:r>
              <a:rPr lang="en-GB" dirty="0">
                <a:solidFill>
                  <a:schemeClr val="bg1"/>
                </a:solidFill>
              </a:rPr>
              <a:t>What is vulnerability?</a:t>
            </a:r>
          </a:p>
        </p:txBody>
      </p:sp>
      <p:sp>
        <p:nvSpPr>
          <p:cNvPr id="3" name="Content Placeholder 2">
            <a:extLst>
              <a:ext uri="{FF2B5EF4-FFF2-40B4-BE49-F238E27FC236}">
                <a16:creationId xmlns:a16="http://schemas.microsoft.com/office/drawing/2014/main" id="{6E77AF12-8CBB-5B74-98D9-31939362AE2C}"/>
              </a:ext>
            </a:extLst>
          </p:cNvPr>
          <p:cNvSpPr>
            <a:spLocks noGrp="1"/>
          </p:cNvSpPr>
          <p:nvPr>
            <p:ph sz="half" idx="1"/>
          </p:nvPr>
        </p:nvSpPr>
        <p:spPr/>
        <p:txBody>
          <a:bodyPr>
            <a:normAutofit fontScale="92500"/>
          </a:bodyPr>
          <a:lstStyle/>
          <a:p>
            <a:pPr marL="0" indent="0">
              <a:buNone/>
            </a:pPr>
            <a:r>
              <a:rPr lang="en-GB" b="1" dirty="0"/>
              <a:t>Vulnerability is NOT….</a:t>
            </a:r>
          </a:p>
          <a:p>
            <a:pPr marL="0" indent="0">
              <a:buNone/>
            </a:pPr>
            <a:endParaRPr lang="en-GB" dirty="0"/>
          </a:p>
          <a:p>
            <a:pPr marL="0" indent="0">
              <a:buNone/>
            </a:pPr>
            <a:r>
              <a:rPr lang="en-GB" b="1" dirty="0">
                <a:solidFill>
                  <a:srgbClr val="0070C0"/>
                </a:solidFill>
              </a:rPr>
              <a:t>1. ….. new topic within policing</a:t>
            </a:r>
          </a:p>
          <a:p>
            <a:pPr marL="0" indent="0">
              <a:buNone/>
            </a:pPr>
            <a:r>
              <a:rPr lang="en-GB" dirty="0"/>
              <a:t>HOWEVER</a:t>
            </a:r>
          </a:p>
          <a:p>
            <a:pPr marL="0" indent="0">
              <a:buNone/>
            </a:pPr>
            <a:r>
              <a:rPr lang="en-GB" dirty="0"/>
              <a:t>What is new is how the concept of vulnerability has slowly begun to seep into policing policies and become part of operational policing</a:t>
            </a:r>
          </a:p>
          <a:p>
            <a:endParaRPr lang="en-GB" dirty="0"/>
          </a:p>
        </p:txBody>
      </p:sp>
      <p:sp>
        <p:nvSpPr>
          <p:cNvPr id="4" name="Content Placeholder 3">
            <a:extLst>
              <a:ext uri="{FF2B5EF4-FFF2-40B4-BE49-F238E27FC236}">
                <a16:creationId xmlns:a16="http://schemas.microsoft.com/office/drawing/2014/main" id="{DA87064E-D073-0D32-B39F-32FBCF85E939}"/>
              </a:ext>
            </a:extLst>
          </p:cNvPr>
          <p:cNvSpPr>
            <a:spLocks noGrp="1"/>
          </p:cNvSpPr>
          <p:nvPr>
            <p:ph sz="half" idx="2"/>
          </p:nvPr>
        </p:nvSpPr>
        <p:spPr/>
        <p:txBody>
          <a:bodyPr>
            <a:normAutofit fontScale="92500"/>
          </a:bodyPr>
          <a:lstStyle/>
          <a:p>
            <a:pPr marL="0" indent="0">
              <a:buNone/>
            </a:pPr>
            <a:r>
              <a:rPr lang="en-GB" b="1" dirty="0">
                <a:solidFill>
                  <a:srgbClr val="0070C0"/>
                </a:solidFill>
              </a:rPr>
              <a:t>2. …… a criminological concept</a:t>
            </a:r>
          </a:p>
          <a:p>
            <a:pPr marL="0" indent="0">
              <a:buNone/>
            </a:pPr>
            <a:r>
              <a:rPr lang="en-GB" dirty="0"/>
              <a:t>It is simply based around a universally accepted acknowledgement that humans are fragile</a:t>
            </a:r>
          </a:p>
          <a:p>
            <a:pPr marL="0" indent="0">
              <a:buNone/>
            </a:pPr>
            <a:endParaRPr lang="en-GB" dirty="0"/>
          </a:p>
          <a:p>
            <a:pPr marL="0" indent="0">
              <a:buNone/>
            </a:pPr>
            <a:r>
              <a:rPr lang="en-GB" b="1" dirty="0">
                <a:solidFill>
                  <a:srgbClr val="0070C0"/>
                </a:solidFill>
              </a:rPr>
              <a:t>3…..clearly defined</a:t>
            </a:r>
          </a:p>
          <a:p>
            <a:pPr marL="0" indent="0">
              <a:buNone/>
            </a:pPr>
            <a:r>
              <a:rPr lang="en-GB" dirty="0"/>
              <a:t>‘at risk’, ‘complex needs’, vulnerable adult etc.</a:t>
            </a:r>
          </a:p>
          <a:p>
            <a:endParaRPr lang="en-GB" dirty="0"/>
          </a:p>
        </p:txBody>
      </p:sp>
    </p:spTree>
    <p:extLst>
      <p:ext uri="{BB962C8B-B14F-4D97-AF65-F5344CB8AC3E}">
        <p14:creationId xmlns:p14="http://schemas.microsoft.com/office/powerpoint/2010/main" val="27759890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2" end="2"/>
                                            </p:txEl>
                                          </p:spTgt>
                                        </p:tgtEl>
                                        <p:attrNameLst>
                                          <p:attrName>style.visibility</p:attrName>
                                        </p:attrNameLst>
                                      </p:cBhvr>
                                      <p:to>
                                        <p:strVal val="visible"/>
                                      </p:to>
                                    </p:set>
                                    <p:animEffect transition="in" filter="fade">
                                      <p:cBhvr>
                                        <p:cTn id="14" dur="1000"/>
                                        <p:tgtEl>
                                          <p:spTgt spid="3">
                                            <p:txEl>
                                              <p:pRg st="2" end="2"/>
                                            </p:txEl>
                                          </p:spTgt>
                                        </p:tgtEl>
                                      </p:cBhvr>
                                    </p:animEffect>
                                    <p:anim calcmode="lin" valueType="num">
                                      <p:cBhvr>
                                        <p:cTn id="15"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3">
                                            <p:txEl>
                                              <p:pRg st="3" end="3"/>
                                            </p:txEl>
                                          </p:spTgt>
                                        </p:tgtEl>
                                        <p:attrNameLst>
                                          <p:attrName>style.visibility</p:attrName>
                                        </p:attrNameLst>
                                      </p:cBhvr>
                                      <p:to>
                                        <p:strVal val="visible"/>
                                      </p:to>
                                    </p:set>
                                    <p:animEffect transition="in" filter="fade">
                                      <p:cBhvr>
                                        <p:cTn id="21" dur="1000"/>
                                        <p:tgtEl>
                                          <p:spTgt spid="3">
                                            <p:txEl>
                                              <p:pRg st="3" end="3"/>
                                            </p:txEl>
                                          </p:spTgt>
                                        </p:tgtEl>
                                      </p:cBhvr>
                                    </p:animEffect>
                                    <p:anim calcmode="lin" valueType="num">
                                      <p:cBhvr>
                                        <p:cTn id="22"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3">
                                            <p:txEl>
                                              <p:pRg st="4" end="4"/>
                                            </p:txEl>
                                          </p:spTgt>
                                        </p:tgtEl>
                                        <p:attrNameLst>
                                          <p:attrName>style.visibility</p:attrName>
                                        </p:attrNameLst>
                                      </p:cBhvr>
                                      <p:to>
                                        <p:strVal val="visible"/>
                                      </p:to>
                                    </p:set>
                                    <p:animEffect transition="in" filter="fade">
                                      <p:cBhvr>
                                        <p:cTn id="28" dur="1000"/>
                                        <p:tgtEl>
                                          <p:spTgt spid="3">
                                            <p:txEl>
                                              <p:pRg st="4" end="4"/>
                                            </p:txEl>
                                          </p:spTgt>
                                        </p:tgtEl>
                                      </p:cBhvr>
                                    </p:animEffect>
                                    <p:anim calcmode="lin" valueType="num">
                                      <p:cBhvr>
                                        <p:cTn id="29"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4">
                                            <p:txEl>
                                              <p:pRg st="0" end="0"/>
                                            </p:txEl>
                                          </p:spTgt>
                                        </p:tgtEl>
                                        <p:attrNameLst>
                                          <p:attrName>style.visibility</p:attrName>
                                        </p:attrNameLst>
                                      </p:cBhvr>
                                      <p:to>
                                        <p:strVal val="visible"/>
                                      </p:to>
                                    </p:set>
                                    <p:animEffect transition="in" filter="fade">
                                      <p:cBhvr>
                                        <p:cTn id="35" dur="1000"/>
                                        <p:tgtEl>
                                          <p:spTgt spid="4">
                                            <p:txEl>
                                              <p:pRg st="0" end="0"/>
                                            </p:txEl>
                                          </p:spTgt>
                                        </p:tgtEl>
                                      </p:cBhvr>
                                    </p:animEffect>
                                    <p:anim calcmode="lin" valueType="num">
                                      <p:cBhvr>
                                        <p:cTn id="36" dur="1000" fill="hold"/>
                                        <p:tgtEl>
                                          <p:spTgt spid="4">
                                            <p:txEl>
                                              <p:pRg st="0" end="0"/>
                                            </p:txEl>
                                          </p:spTgt>
                                        </p:tgtEl>
                                        <p:attrNameLst>
                                          <p:attrName>ppt_x</p:attrName>
                                        </p:attrNameLst>
                                      </p:cBhvr>
                                      <p:tavLst>
                                        <p:tav tm="0">
                                          <p:val>
                                            <p:strVal val="#ppt_x"/>
                                          </p:val>
                                        </p:tav>
                                        <p:tav tm="100000">
                                          <p:val>
                                            <p:strVal val="#ppt_x"/>
                                          </p:val>
                                        </p:tav>
                                      </p:tavLst>
                                    </p:anim>
                                    <p:anim calcmode="lin" valueType="num">
                                      <p:cBhvr>
                                        <p:cTn id="37" dur="1000" fill="hold"/>
                                        <p:tgtEl>
                                          <p:spTgt spid="4">
                                            <p:txEl>
                                              <p:pRg st="0" end="0"/>
                                            </p:txEl>
                                          </p:spTgt>
                                        </p:tgtEl>
                                        <p:attrNameLst>
                                          <p:attrName>ppt_y</p:attrName>
                                        </p:attrNameLst>
                                      </p:cBhvr>
                                      <p:tavLst>
                                        <p:tav tm="0">
                                          <p:val>
                                            <p:strVal val="#ppt_y+.1"/>
                                          </p:val>
                                        </p:tav>
                                        <p:tav tm="100000">
                                          <p:val>
                                            <p:strVal val="#ppt_y"/>
                                          </p:val>
                                        </p:tav>
                                      </p:tavLst>
                                    </p:anim>
                                  </p:childTnLst>
                                </p:cTn>
                              </p:par>
                              <p:par>
                                <p:cTn id="38" presetID="42" presetClass="entr" presetSubtype="0" fill="hold" nodeType="withEffect">
                                  <p:stCondLst>
                                    <p:cond delay="0"/>
                                  </p:stCondLst>
                                  <p:childTnLst>
                                    <p:set>
                                      <p:cBhvr>
                                        <p:cTn id="39" dur="1" fill="hold">
                                          <p:stCondLst>
                                            <p:cond delay="0"/>
                                          </p:stCondLst>
                                        </p:cTn>
                                        <p:tgtEl>
                                          <p:spTgt spid="4">
                                            <p:txEl>
                                              <p:pRg st="1" end="1"/>
                                            </p:txEl>
                                          </p:spTgt>
                                        </p:tgtEl>
                                        <p:attrNameLst>
                                          <p:attrName>style.visibility</p:attrName>
                                        </p:attrNameLst>
                                      </p:cBhvr>
                                      <p:to>
                                        <p:strVal val="visible"/>
                                      </p:to>
                                    </p:set>
                                    <p:animEffect transition="in" filter="fade">
                                      <p:cBhvr>
                                        <p:cTn id="40" dur="1000"/>
                                        <p:tgtEl>
                                          <p:spTgt spid="4">
                                            <p:txEl>
                                              <p:pRg st="1" end="1"/>
                                            </p:txEl>
                                          </p:spTgt>
                                        </p:tgtEl>
                                      </p:cBhvr>
                                    </p:animEffect>
                                    <p:anim calcmode="lin" valueType="num">
                                      <p:cBhvr>
                                        <p:cTn id="41" dur="1000" fill="hold"/>
                                        <p:tgtEl>
                                          <p:spTgt spid="4">
                                            <p:txEl>
                                              <p:pRg st="1" end="1"/>
                                            </p:txEl>
                                          </p:spTgt>
                                        </p:tgtEl>
                                        <p:attrNameLst>
                                          <p:attrName>ppt_x</p:attrName>
                                        </p:attrNameLst>
                                      </p:cBhvr>
                                      <p:tavLst>
                                        <p:tav tm="0">
                                          <p:val>
                                            <p:strVal val="#ppt_x"/>
                                          </p:val>
                                        </p:tav>
                                        <p:tav tm="100000">
                                          <p:val>
                                            <p:strVal val="#ppt_x"/>
                                          </p:val>
                                        </p:tav>
                                      </p:tavLst>
                                    </p:anim>
                                    <p:anim calcmode="lin" valueType="num">
                                      <p:cBhvr>
                                        <p:cTn id="42" dur="1000" fill="hold"/>
                                        <p:tgtEl>
                                          <p:spTgt spid="4">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42" presetClass="entr" presetSubtype="0" fill="hold" nodeType="clickEffect">
                                  <p:stCondLst>
                                    <p:cond delay="0"/>
                                  </p:stCondLst>
                                  <p:childTnLst>
                                    <p:set>
                                      <p:cBhvr>
                                        <p:cTn id="46" dur="1" fill="hold">
                                          <p:stCondLst>
                                            <p:cond delay="0"/>
                                          </p:stCondLst>
                                        </p:cTn>
                                        <p:tgtEl>
                                          <p:spTgt spid="4">
                                            <p:txEl>
                                              <p:pRg st="3" end="3"/>
                                            </p:txEl>
                                          </p:spTgt>
                                        </p:tgtEl>
                                        <p:attrNameLst>
                                          <p:attrName>style.visibility</p:attrName>
                                        </p:attrNameLst>
                                      </p:cBhvr>
                                      <p:to>
                                        <p:strVal val="visible"/>
                                      </p:to>
                                    </p:set>
                                    <p:animEffect transition="in" filter="fade">
                                      <p:cBhvr>
                                        <p:cTn id="47" dur="1000"/>
                                        <p:tgtEl>
                                          <p:spTgt spid="4">
                                            <p:txEl>
                                              <p:pRg st="3" end="3"/>
                                            </p:txEl>
                                          </p:spTgt>
                                        </p:tgtEl>
                                      </p:cBhvr>
                                    </p:animEffect>
                                    <p:anim calcmode="lin" valueType="num">
                                      <p:cBhvr>
                                        <p:cTn id="48" dur="1000" fill="hold"/>
                                        <p:tgtEl>
                                          <p:spTgt spid="4">
                                            <p:txEl>
                                              <p:pRg st="3" end="3"/>
                                            </p:txEl>
                                          </p:spTgt>
                                        </p:tgtEl>
                                        <p:attrNameLst>
                                          <p:attrName>ppt_x</p:attrName>
                                        </p:attrNameLst>
                                      </p:cBhvr>
                                      <p:tavLst>
                                        <p:tav tm="0">
                                          <p:val>
                                            <p:strVal val="#ppt_x"/>
                                          </p:val>
                                        </p:tav>
                                        <p:tav tm="100000">
                                          <p:val>
                                            <p:strVal val="#ppt_x"/>
                                          </p:val>
                                        </p:tav>
                                      </p:tavLst>
                                    </p:anim>
                                    <p:anim calcmode="lin" valueType="num">
                                      <p:cBhvr>
                                        <p:cTn id="49" dur="1000" fill="hold"/>
                                        <p:tgtEl>
                                          <p:spTgt spid="4">
                                            <p:txEl>
                                              <p:pRg st="3" end="3"/>
                                            </p:txEl>
                                          </p:spTgt>
                                        </p:tgtEl>
                                        <p:attrNameLst>
                                          <p:attrName>ppt_y</p:attrName>
                                        </p:attrNameLst>
                                      </p:cBhvr>
                                      <p:tavLst>
                                        <p:tav tm="0">
                                          <p:val>
                                            <p:strVal val="#ppt_y+.1"/>
                                          </p:val>
                                        </p:tav>
                                        <p:tav tm="100000">
                                          <p:val>
                                            <p:strVal val="#ppt_y"/>
                                          </p:val>
                                        </p:tav>
                                      </p:tavLst>
                                    </p:anim>
                                  </p:childTnLst>
                                </p:cTn>
                              </p:par>
                              <p:par>
                                <p:cTn id="50" presetID="42" presetClass="entr" presetSubtype="0" fill="hold" nodeType="withEffect">
                                  <p:stCondLst>
                                    <p:cond delay="0"/>
                                  </p:stCondLst>
                                  <p:childTnLst>
                                    <p:set>
                                      <p:cBhvr>
                                        <p:cTn id="51" dur="1" fill="hold">
                                          <p:stCondLst>
                                            <p:cond delay="0"/>
                                          </p:stCondLst>
                                        </p:cTn>
                                        <p:tgtEl>
                                          <p:spTgt spid="4">
                                            <p:txEl>
                                              <p:pRg st="4" end="4"/>
                                            </p:txEl>
                                          </p:spTgt>
                                        </p:tgtEl>
                                        <p:attrNameLst>
                                          <p:attrName>style.visibility</p:attrName>
                                        </p:attrNameLst>
                                      </p:cBhvr>
                                      <p:to>
                                        <p:strVal val="visible"/>
                                      </p:to>
                                    </p:set>
                                    <p:animEffect transition="in" filter="fade">
                                      <p:cBhvr>
                                        <p:cTn id="52" dur="1000"/>
                                        <p:tgtEl>
                                          <p:spTgt spid="4">
                                            <p:txEl>
                                              <p:pRg st="4" end="4"/>
                                            </p:txEl>
                                          </p:spTgt>
                                        </p:tgtEl>
                                      </p:cBhvr>
                                    </p:animEffect>
                                    <p:anim calcmode="lin" valueType="num">
                                      <p:cBhvr>
                                        <p:cTn id="53" dur="1000" fill="hold"/>
                                        <p:tgtEl>
                                          <p:spTgt spid="4">
                                            <p:txEl>
                                              <p:pRg st="4" end="4"/>
                                            </p:txEl>
                                          </p:spTgt>
                                        </p:tgtEl>
                                        <p:attrNameLst>
                                          <p:attrName>ppt_x</p:attrName>
                                        </p:attrNameLst>
                                      </p:cBhvr>
                                      <p:tavLst>
                                        <p:tav tm="0">
                                          <p:val>
                                            <p:strVal val="#ppt_x"/>
                                          </p:val>
                                        </p:tav>
                                        <p:tav tm="100000">
                                          <p:val>
                                            <p:strVal val="#ppt_x"/>
                                          </p:val>
                                        </p:tav>
                                      </p:tavLst>
                                    </p:anim>
                                    <p:anim calcmode="lin" valueType="num">
                                      <p:cBhvr>
                                        <p:cTn id="54" dur="1000" fill="hold"/>
                                        <p:tgtEl>
                                          <p:spTgt spid="4">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266FC9-6289-E172-7836-41BCEA19A1A5}"/>
              </a:ext>
            </a:extLst>
          </p:cNvPr>
          <p:cNvSpPr>
            <a:spLocks noGrp="1"/>
          </p:cNvSpPr>
          <p:nvPr>
            <p:ph type="title"/>
          </p:nvPr>
        </p:nvSpPr>
        <p:spPr>
          <a:solidFill>
            <a:srgbClr val="002060"/>
          </a:solidFill>
        </p:spPr>
        <p:txBody>
          <a:bodyPr/>
          <a:lstStyle/>
          <a:p>
            <a:r>
              <a:rPr lang="en-GB" dirty="0">
                <a:solidFill>
                  <a:schemeClr val="bg1"/>
                </a:solidFill>
              </a:rPr>
              <a:t>Task</a:t>
            </a:r>
          </a:p>
        </p:txBody>
      </p:sp>
      <p:sp>
        <p:nvSpPr>
          <p:cNvPr id="3" name="Content Placeholder 2">
            <a:extLst>
              <a:ext uri="{FF2B5EF4-FFF2-40B4-BE49-F238E27FC236}">
                <a16:creationId xmlns:a16="http://schemas.microsoft.com/office/drawing/2014/main" id="{6D5D14E0-E6A3-499E-E8E8-7EFB0E3C5E9E}"/>
              </a:ext>
            </a:extLst>
          </p:cNvPr>
          <p:cNvSpPr>
            <a:spLocks noGrp="1"/>
          </p:cNvSpPr>
          <p:nvPr>
            <p:ph sz="half" idx="1"/>
          </p:nvPr>
        </p:nvSpPr>
        <p:spPr/>
        <p:txBody>
          <a:bodyPr/>
          <a:lstStyle/>
          <a:p>
            <a:pPr marL="0" indent="0">
              <a:buNone/>
            </a:pPr>
            <a:endParaRPr lang="en-GB" dirty="0"/>
          </a:p>
          <a:p>
            <a:pPr marL="0" indent="0" algn="ctr">
              <a:buNone/>
            </a:pPr>
            <a:endParaRPr lang="en-GB" dirty="0"/>
          </a:p>
          <a:p>
            <a:pPr marL="0" indent="0" algn="ctr">
              <a:buNone/>
            </a:pPr>
            <a:r>
              <a:rPr lang="en-GB" dirty="0"/>
              <a:t>How do you define ‘vulnerability’ in an everyday context?</a:t>
            </a:r>
          </a:p>
        </p:txBody>
      </p:sp>
      <p:pic>
        <p:nvPicPr>
          <p:cNvPr id="5" name="Content Placeholder 4">
            <a:extLst>
              <a:ext uri="{FF2B5EF4-FFF2-40B4-BE49-F238E27FC236}">
                <a16:creationId xmlns:a16="http://schemas.microsoft.com/office/drawing/2014/main" id="{698A1EC1-3D61-7847-7567-02ABF1F6D681}"/>
              </a:ext>
            </a:extLst>
          </p:cNvPr>
          <p:cNvPicPr>
            <a:picLocks noGrp="1" noChangeAspect="1"/>
          </p:cNvPicPr>
          <p:nvPr>
            <p:ph sz="half" idx="2"/>
          </p:nvPr>
        </p:nvPicPr>
        <p:blipFill>
          <a:blip r:embed="rId3"/>
          <a:stretch>
            <a:fillRect/>
          </a:stretch>
        </p:blipFill>
        <p:spPr>
          <a:xfrm>
            <a:off x="6892017" y="2068587"/>
            <a:ext cx="4268353" cy="2930881"/>
          </a:xfrm>
          <a:prstGeom prst="rect">
            <a:avLst/>
          </a:prstGeom>
        </p:spPr>
      </p:pic>
    </p:spTree>
    <p:extLst>
      <p:ext uri="{BB962C8B-B14F-4D97-AF65-F5344CB8AC3E}">
        <p14:creationId xmlns:p14="http://schemas.microsoft.com/office/powerpoint/2010/main" val="399441111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C6886B-8E80-785E-16BB-538B362FA4B0}"/>
              </a:ext>
            </a:extLst>
          </p:cNvPr>
          <p:cNvSpPr>
            <a:spLocks noGrp="1"/>
          </p:cNvSpPr>
          <p:nvPr>
            <p:ph type="title"/>
          </p:nvPr>
        </p:nvSpPr>
        <p:spPr>
          <a:solidFill>
            <a:srgbClr val="002060"/>
          </a:solidFill>
        </p:spPr>
        <p:txBody>
          <a:bodyPr/>
          <a:lstStyle/>
          <a:p>
            <a:r>
              <a:rPr lang="en-GB" dirty="0">
                <a:solidFill>
                  <a:schemeClr val="bg1"/>
                </a:solidFill>
              </a:rPr>
              <a:t>Defining vulnerability</a:t>
            </a:r>
          </a:p>
        </p:txBody>
      </p:sp>
      <p:sp>
        <p:nvSpPr>
          <p:cNvPr id="3" name="Content Placeholder 2">
            <a:extLst>
              <a:ext uri="{FF2B5EF4-FFF2-40B4-BE49-F238E27FC236}">
                <a16:creationId xmlns:a16="http://schemas.microsoft.com/office/drawing/2014/main" id="{4D46DB09-2B64-C45A-1290-A26F15C40BAA}"/>
              </a:ext>
            </a:extLst>
          </p:cNvPr>
          <p:cNvSpPr>
            <a:spLocks noGrp="1"/>
          </p:cNvSpPr>
          <p:nvPr>
            <p:ph sz="half" idx="1"/>
          </p:nvPr>
        </p:nvSpPr>
        <p:spPr/>
        <p:txBody>
          <a:bodyPr/>
          <a:lstStyle/>
          <a:p>
            <a:r>
              <a:rPr lang="en-GB" dirty="0"/>
              <a:t>Oxford Dictionary </a:t>
            </a:r>
          </a:p>
          <a:p>
            <a:pPr marL="0" indent="0" algn="ctr">
              <a:buNone/>
            </a:pPr>
            <a:r>
              <a:rPr lang="en-GB" i="1" dirty="0">
                <a:solidFill>
                  <a:srgbClr val="7030A0"/>
                </a:solidFill>
              </a:rPr>
              <a:t>‘susceptible to physical or emotional attack or harm</a:t>
            </a:r>
            <a:r>
              <a:rPr lang="en-GB" dirty="0"/>
              <a:t>’.</a:t>
            </a:r>
          </a:p>
          <a:p>
            <a:endParaRPr lang="en-GB" dirty="0"/>
          </a:p>
        </p:txBody>
      </p:sp>
      <p:sp>
        <p:nvSpPr>
          <p:cNvPr id="4" name="Content Placeholder 3">
            <a:extLst>
              <a:ext uri="{FF2B5EF4-FFF2-40B4-BE49-F238E27FC236}">
                <a16:creationId xmlns:a16="http://schemas.microsoft.com/office/drawing/2014/main" id="{E69D60F3-37CA-F1CB-934E-4D6B460CF780}"/>
              </a:ext>
            </a:extLst>
          </p:cNvPr>
          <p:cNvSpPr>
            <a:spLocks noGrp="1"/>
          </p:cNvSpPr>
          <p:nvPr>
            <p:ph sz="half" idx="2"/>
          </p:nvPr>
        </p:nvSpPr>
        <p:spPr/>
        <p:txBody>
          <a:bodyPr/>
          <a:lstStyle/>
          <a:p>
            <a:r>
              <a:rPr lang="en-GB" dirty="0"/>
              <a:t>Cambridge Dictionary</a:t>
            </a:r>
          </a:p>
          <a:p>
            <a:pPr marL="0" indent="0" algn="ctr">
              <a:buNone/>
            </a:pPr>
            <a:r>
              <a:rPr lang="en-GB" i="1" dirty="0">
                <a:solidFill>
                  <a:srgbClr val="00B050"/>
                </a:solidFill>
              </a:rPr>
              <a:t>‘able to be easily physically, emotionally or mentally hurt, influenced or attacked.’</a:t>
            </a:r>
          </a:p>
          <a:p>
            <a:endParaRPr lang="en-GB" dirty="0"/>
          </a:p>
        </p:txBody>
      </p:sp>
      <p:pic>
        <p:nvPicPr>
          <p:cNvPr id="5" name="Picture 4">
            <a:extLst>
              <a:ext uri="{FF2B5EF4-FFF2-40B4-BE49-F238E27FC236}">
                <a16:creationId xmlns:a16="http://schemas.microsoft.com/office/drawing/2014/main" id="{C4228AAD-C6C1-B5DE-BDF9-56DA69FB5BA5}"/>
              </a:ext>
            </a:extLst>
          </p:cNvPr>
          <p:cNvPicPr>
            <a:picLocks noChangeAspect="1"/>
          </p:cNvPicPr>
          <p:nvPr/>
        </p:nvPicPr>
        <p:blipFill>
          <a:blip r:embed="rId3"/>
          <a:stretch>
            <a:fillRect/>
          </a:stretch>
        </p:blipFill>
        <p:spPr>
          <a:xfrm>
            <a:off x="2785488" y="3429000"/>
            <a:ext cx="3712761" cy="2001979"/>
          </a:xfrm>
          <a:prstGeom prst="rect">
            <a:avLst/>
          </a:prstGeom>
        </p:spPr>
      </p:pic>
    </p:spTree>
    <p:extLst>
      <p:ext uri="{BB962C8B-B14F-4D97-AF65-F5344CB8AC3E}">
        <p14:creationId xmlns:p14="http://schemas.microsoft.com/office/powerpoint/2010/main" val="6036099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4">
                                            <p:txEl>
                                              <p:pRg st="0" end="0"/>
                                            </p:txEl>
                                          </p:spTgt>
                                        </p:tgtEl>
                                        <p:attrNameLst>
                                          <p:attrName>style.visibility</p:attrName>
                                        </p:attrNameLst>
                                      </p:cBhvr>
                                      <p:to>
                                        <p:strVal val="visible"/>
                                      </p:to>
                                    </p:set>
                                    <p:animEffect transition="in" filter="fade">
                                      <p:cBhvr>
                                        <p:cTn id="21" dur="1000"/>
                                        <p:tgtEl>
                                          <p:spTgt spid="4">
                                            <p:txEl>
                                              <p:pRg st="0" end="0"/>
                                            </p:txEl>
                                          </p:spTgt>
                                        </p:tgtEl>
                                      </p:cBhvr>
                                    </p:animEffect>
                                    <p:anim calcmode="lin" valueType="num">
                                      <p:cBhvr>
                                        <p:cTn id="22" dur="1000" fill="hold"/>
                                        <p:tgtEl>
                                          <p:spTgt spid="4">
                                            <p:txEl>
                                              <p:pRg st="0" end="0"/>
                                            </p:txEl>
                                          </p:spTgt>
                                        </p:tgtEl>
                                        <p:attrNameLst>
                                          <p:attrName>ppt_x</p:attrName>
                                        </p:attrNameLst>
                                      </p:cBhvr>
                                      <p:tavLst>
                                        <p:tav tm="0">
                                          <p:val>
                                            <p:strVal val="#ppt_x"/>
                                          </p:val>
                                        </p:tav>
                                        <p:tav tm="100000">
                                          <p:val>
                                            <p:strVal val="#ppt_x"/>
                                          </p:val>
                                        </p:tav>
                                      </p:tavLst>
                                    </p:anim>
                                    <p:anim calcmode="lin" valueType="num">
                                      <p:cBhvr>
                                        <p:cTn id="23" dur="1000" fill="hold"/>
                                        <p:tgtEl>
                                          <p:spTgt spid="4">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4">
                                            <p:txEl>
                                              <p:pRg st="1" end="1"/>
                                            </p:txEl>
                                          </p:spTgt>
                                        </p:tgtEl>
                                        <p:attrNameLst>
                                          <p:attrName>style.visibility</p:attrName>
                                        </p:attrNameLst>
                                      </p:cBhvr>
                                      <p:to>
                                        <p:strVal val="visible"/>
                                      </p:to>
                                    </p:set>
                                    <p:animEffect transition="in" filter="fade">
                                      <p:cBhvr>
                                        <p:cTn id="28" dur="1000"/>
                                        <p:tgtEl>
                                          <p:spTgt spid="4">
                                            <p:txEl>
                                              <p:pRg st="1" end="1"/>
                                            </p:txEl>
                                          </p:spTgt>
                                        </p:tgtEl>
                                      </p:cBhvr>
                                    </p:animEffect>
                                    <p:anim calcmode="lin" valueType="num">
                                      <p:cBhvr>
                                        <p:cTn id="29" dur="1000" fill="hold"/>
                                        <p:tgtEl>
                                          <p:spTgt spid="4">
                                            <p:txEl>
                                              <p:pRg st="1" end="1"/>
                                            </p:txEl>
                                          </p:spTgt>
                                        </p:tgtEl>
                                        <p:attrNameLst>
                                          <p:attrName>ppt_x</p:attrName>
                                        </p:attrNameLst>
                                      </p:cBhvr>
                                      <p:tavLst>
                                        <p:tav tm="0">
                                          <p:val>
                                            <p:strVal val="#ppt_x"/>
                                          </p:val>
                                        </p:tav>
                                        <p:tav tm="100000">
                                          <p:val>
                                            <p:strVal val="#ppt_x"/>
                                          </p:val>
                                        </p:tav>
                                      </p:tavLst>
                                    </p:anim>
                                    <p:anim calcmode="lin" valueType="num">
                                      <p:cBhvr>
                                        <p:cTn id="30" dur="1000" fill="hold"/>
                                        <p:tgtEl>
                                          <p:spTgt spid="4">
                                            <p:txEl>
                                              <p:pRg st="1" end="1"/>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A400E0C0-A2B5-4CFE-2500-42FF062D7F55}"/>
              </a:ext>
            </a:extLst>
          </p:cNvPr>
          <p:cNvSpPr>
            <a:spLocks noGrp="1"/>
          </p:cNvSpPr>
          <p:nvPr>
            <p:ph type="title"/>
          </p:nvPr>
        </p:nvSpPr>
        <p:spPr>
          <a:xfrm>
            <a:off x="508000" y="198172"/>
            <a:ext cx="10972800" cy="1143000"/>
          </a:xfrm>
          <a:solidFill>
            <a:srgbClr val="002060"/>
          </a:solidFill>
        </p:spPr>
        <p:txBody>
          <a:bodyPr/>
          <a:lstStyle/>
          <a:p>
            <a:r>
              <a:rPr lang="en-GB" dirty="0">
                <a:solidFill>
                  <a:schemeClr val="bg1"/>
                </a:solidFill>
              </a:rPr>
              <a:t>Academic Definitions</a:t>
            </a:r>
          </a:p>
        </p:txBody>
      </p:sp>
      <p:sp>
        <p:nvSpPr>
          <p:cNvPr id="10" name="Content Placeholder 9">
            <a:extLst>
              <a:ext uri="{FF2B5EF4-FFF2-40B4-BE49-F238E27FC236}">
                <a16:creationId xmlns:a16="http://schemas.microsoft.com/office/drawing/2014/main" id="{1B3403FA-D1BD-DC3B-9942-8090EAC0ED54}"/>
              </a:ext>
            </a:extLst>
          </p:cNvPr>
          <p:cNvSpPr>
            <a:spLocks noGrp="1"/>
          </p:cNvSpPr>
          <p:nvPr>
            <p:ph sz="half" idx="1"/>
          </p:nvPr>
        </p:nvSpPr>
        <p:spPr>
          <a:xfrm>
            <a:off x="609600" y="1600201"/>
            <a:ext cx="5384800" cy="2497868"/>
          </a:xfrm>
        </p:spPr>
        <p:txBody>
          <a:bodyPr>
            <a:normAutofit fontScale="92500" lnSpcReduction="10000"/>
          </a:bodyPr>
          <a:lstStyle/>
          <a:p>
            <a:r>
              <a:rPr lang="en-GB" dirty="0">
                <a:solidFill>
                  <a:srgbClr val="0070C0"/>
                </a:solidFill>
              </a:rPr>
              <a:t>A Universal concept, inherent in all people, and core to the very nature of what it means to be human’ (Luna,2009; Cunha &amp; Garrafa,2016</a:t>
            </a:r>
            <a:r>
              <a:rPr lang="en-GB" dirty="0"/>
              <a:t>)</a:t>
            </a:r>
          </a:p>
        </p:txBody>
      </p:sp>
      <p:sp>
        <p:nvSpPr>
          <p:cNvPr id="11" name="Content Placeholder 10">
            <a:extLst>
              <a:ext uri="{FF2B5EF4-FFF2-40B4-BE49-F238E27FC236}">
                <a16:creationId xmlns:a16="http://schemas.microsoft.com/office/drawing/2014/main" id="{37897916-43EF-EABA-BA13-708E38002063}"/>
              </a:ext>
            </a:extLst>
          </p:cNvPr>
          <p:cNvSpPr>
            <a:spLocks noGrp="1"/>
          </p:cNvSpPr>
          <p:nvPr>
            <p:ph sz="half" idx="2"/>
          </p:nvPr>
        </p:nvSpPr>
        <p:spPr/>
        <p:txBody>
          <a:bodyPr>
            <a:normAutofit fontScale="92500" lnSpcReduction="10000"/>
          </a:bodyPr>
          <a:lstStyle/>
          <a:p>
            <a:endParaRPr lang="en-GB" dirty="0"/>
          </a:p>
          <a:p>
            <a:r>
              <a:rPr lang="en-GB" dirty="0"/>
              <a:t>‘</a:t>
            </a:r>
            <a:r>
              <a:rPr lang="en-GB" dirty="0">
                <a:solidFill>
                  <a:srgbClr val="00B0F0"/>
                </a:solidFill>
              </a:rPr>
              <a:t>definition  is not appropriate’ (Wrigley &amp; Dawson, 2016)</a:t>
            </a:r>
          </a:p>
          <a:p>
            <a:endParaRPr lang="en-GB" dirty="0"/>
          </a:p>
          <a:p>
            <a:r>
              <a:rPr lang="en-GB" dirty="0"/>
              <a:t>‘</a:t>
            </a:r>
            <a:r>
              <a:rPr lang="en-GB" dirty="0">
                <a:solidFill>
                  <a:srgbClr val="7030A0"/>
                </a:solidFill>
              </a:rPr>
              <a:t>Variations amongst humans means we have particular experiences of vulnerability’ (Fineman,2010,p.269)- a simple definition would therefore deny its complexity</a:t>
            </a:r>
          </a:p>
          <a:p>
            <a:endParaRPr lang="en-GB" dirty="0"/>
          </a:p>
        </p:txBody>
      </p:sp>
      <p:sp>
        <p:nvSpPr>
          <p:cNvPr id="7" name="Rectangle 6">
            <a:extLst>
              <a:ext uri="{FF2B5EF4-FFF2-40B4-BE49-F238E27FC236}">
                <a16:creationId xmlns:a16="http://schemas.microsoft.com/office/drawing/2014/main" id="{DAE17E0A-F444-F7C9-9E64-F16E4723F1D0}"/>
              </a:ext>
            </a:extLst>
          </p:cNvPr>
          <p:cNvSpPr/>
          <p:nvPr/>
        </p:nvSpPr>
        <p:spPr>
          <a:xfrm>
            <a:off x="708837" y="3468149"/>
            <a:ext cx="4400060" cy="2133600"/>
          </a:xfrm>
          <a:prstGeom prst="rect">
            <a:avLst/>
          </a:prstGeom>
          <a:solidFill>
            <a:schemeClr val="tx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800" dirty="0">
                <a:solidFill>
                  <a:schemeClr val="tx1"/>
                </a:solidFill>
              </a:rPr>
              <a:t>Green (2007,p.92) vulnerability ‘is often used to express the level of risk posed to certain groups or individuals’.</a:t>
            </a:r>
          </a:p>
        </p:txBody>
      </p:sp>
      <p:sp>
        <p:nvSpPr>
          <p:cNvPr id="8" name="Rectangle 7">
            <a:extLst>
              <a:ext uri="{FF2B5EF4-FFF2-40B4-BE49-F238E27FC236}">
                <a16:creationId xmlns:a16="http://schemas.microsoft.com/office/drawing/2014/main" id="{2035F7F7-8810-13EA-AE24-839796DD63B1}"/>
              </a:ext>
            </a:extLst>
          </p:cNvPr>
          <p:cNvSpPr/>
          <p:nvPr/>
        </p:nvSpPr>
        <p:spPr>
          <a:xfrm rot="19862488">
            <a:off x="6615722" y="2441772"/>
            <a:ext cx="4548554" cy="1810472"/>
          </a:xfrm>
          <a:prstGeom prst="rect">
            <a:avLst/>
          </a:prstGeom>
          <a:solidFill>
            <a:schemeClr val="accent5">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a:t> </a:t>
            </a:r>
            <a:r>
              <a:rPr lang="en-GB" sz="1800">
                <a:solidFill>
                  <a:srgbClr val="002060"/>
                </a:solidFill>
              </a:rPr>
              <a:t>Harmon (2015,p.1) ‘Involves those individuals….. Easily harmed physically, mentally or emotionally.’</a:t>
            </a:r>
            <a:endParaRPr lang="en-GB" sz="1800" dirty="0">
              <a:solidFill>
                <a:srgbClr val="002060"/>
              </a:solidFill>
            </a:endParaRPr>
          </a:p>
        </p:txBody>
      </p:sp>
    </p:spTree>
    <p:extLst>
      <p:ext uri="{BB962C8B-B14F-4D97-AF65-F5344CB8AC3E}">
        <p14:creationId xmlns:p14="http://schemas.microsoft.com/office/powerpoint/2010/main" val="5575100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animEffect transition="in" filter="fade">
                                      <p:cBhvr>
                                        <p:cTn id="7" dur="1000"/>
                                        <p:tgtEl>
                                          <p:spTgt spid="10">
                                            <p:txEl>
                                              <p:pRg st="0" end="0"/>
                                            </p:txEl>
                                          </p:spTgt>
                                        </p:tgtEl>
                                      </p:cBhvr>
                                    </p:animEffect>
                                    <p:anim calcmode="lin" valueType="num">
                                      <p:cBhvr>
                                        <p:cTn id="8" dur="1000" fill="hold"/>
                                        <p:tgtEl>
                                          <p:spTgt spid="10">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10">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1">
                                            <p:txEl>
                                              <p:pRg st="1" end="1"/>
                                            </p:txEl>
                                          </p:spTgt>
                                        </p:tgtEl>
                                        <p:attrNameLst>
                                          <p:attrName>style.visibility</p:attrName>
                                        </p:attrNameLst>
                                      </p:cBhvr>
                                      <p:to>
                                        <p:strVal val="visible"/>
                                      </p:to>
                                    </p:set>
                                    <p:animEffect transition="in" filter="fade">
                                      <p:cBhvr>
                                        <p:cTn id="14" dur="1000"/>
                                        <p:tgtEl>
                                          <p:spTgt spid="11">
                                            <p:txEl>
                                              <p:pRg st="1" end="1"/>
                                            </p:txEl>
                                          </p:spTgt>
                                        </p:tgtEl>
                                      </p:cBhvr>
                                    </p:animEffect>
                                    <p:anim calcmode="lin" valueType="num">
                                      <p:cBhvr>
                                        <p:cTn id="15" dur="1000" fill="hold"/>
                                        <p:tgtEl>
                                          <p:spTgt spid="11">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11">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11">
                                            <p:txEl>
                                              <p:pRg st="3" end="3"/>
                                            </p:txEl>
                                          </p:spTgt>
                                        </p:tgtEl>
                                        <p:attrNameLst>
                                          <p:attrName>style.visibility</p:attrName>
                                        </p:attrNameLst>
                                      </p:cBhvr>
                                      <p:to>
                                        <p:strVal val="visible"/>
                                      </p:to>
                                    </p:set>
                                    <p:animEffect transition="in" filter="fade">
                                      <p:cBhvr>
                                        <p:cTn id="21" dur="1000"/>
                                        <p:tgtEl>
                                          <p:spTgt spid="11">
                                            <p:txEl>
                                              <p:pRg st="3" end="3"/>
                                            </p:txEl>
                                          </p:spTgt>
                                        </p:tgtEl>
                                      </p:cBhvr>
                                    </p:animEffect>
                                    <p:anim calcmode="lin" valueType="num">
                                      <p:cBhvr>
                                        <p:cTn id="22" dur="1000" fill="hold"/>
                                        <p:tgtEl>
                                          <p:spTgt spid="11">
                                            <p:txEl>
                                              <p:pRg st="3" end="3"/>
                                            </p:txEl>
                                          </p:spTgt>
                                        </p:tgtEl>
                                        <p:attrNameLst>
                                          <p:attrName>ppt_x</p:attrName>
                                        </p:attrNameLst>
                                      </p:cBhvr>
                                      <p:tavLst>
                                        <p:tav tm="0">
                                          <p:val>
                                            <p:strVal val="#ppt_x"/>
                                          </p:val>
                                        </p:tav>
                                        <p:tav tm="100000">
                                          <p:val>
                                            <p:strVal val="#ppt_x"/>
                                          </p:val>
                                        </p:tav>
                                      </p:tavLst>
                                    </p:anim>
                                    <p:anim calcmode="lin" valueType="num">
                                      <p:cBhvr>
                                        <p:cTn id="23" dur="1000" fill="hold"/>
                                        <p:tgtEl>
                                          <p:spTgt spid="11">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16" presetClass="entr" presetSubtype="21" fill="hold" grpId="0" nodeType="clickEffect">
                                  <p:stCondLst>
                                    <p:cond delay="0"/>
                                  </p:stCondLst>
                                  <p:childTnLst>
                                    <p:set>
                                      <p:cBhvr>
                                        <p:cTn id="27" dur="1" fill="hold">
                                          <p:stCondLst>
                                            <p:cond delay="0"/>
                                          </p:stCondLst>
                                        </p:cTn>
                                        <p:tgtEl>
                                          <p:spTgt spid="7"/>
                                        </p:tgtEl>
                                        <p:attrNameLst>
                                          <p:attrName>style.visibility</p:attrName>
                                        </p:attrNameLst>
                                      </p:cBhvr>
                                      <p:to>
                                        <p:strVal val="visible"/>
                                      </p:to>
                                    </p:set>
                                    <p:animEffect transition="in" filter="barn(inVertical)">
                                      <p:cBhvr>
                                        <p:cTn id="28" dur="500"/>
                                        <p:tgtEl>
                                          <p:spTgt spid="7"/>
                                        </p:tgtEl>
                                      </p:cBhvr>
                                    </p:animEffect>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grpId="0" nodeType="clickEffect">
                                  <p:stCondLst>
                                    <p:cond delay="0"/>
                                  </p:stCondLst>
                                  <p:childTnLst>
                                    <p:set>
                                      <p:cBhvr>
                                        <p:cTn id="32" dur="1" fill="hold">
                                          <p:stCondLst>
                                            <p:cond delay="0"/>
                                          </p:stCondLst>
                                        </p:cTn>
                                        <p:tgtEl>
                                          <p:spTgt spid="8"/>
                                        </p:tgtEl>
                                        <p:attrNameLst>
                                          <p:attrName>style.visibility</p:attrName>
                                        </p:attrNameLst>
                                      </p:cBhvr>
                                      <p:to>
                                        <p:strVal val="visible"/>
                                      </p:to>
                                    </p:set>
                                    <p:animEffect transition="in" filter="fade">
                                      <p:cBhvr>
                                        <p:cTn id="33"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build="p"/>
      <p:bldP spid="11" grpId="0" build="p"/>
      <p:bldP spid="7" grpId="0" animBg="1"/>
      <p:bldP spid="8"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AAF8A8-FCB4-83B0-4041-4C65937F3AB5}"/>
              </a:ext>
            </a:extLst>
          </p:cNvPr>
          <p:cNvSpPr>
            <a:spLocks noGrp="1"/>
          </p:cNvSpPr>
          <p:nvPr>
            <p:ph type="title"/>
          </p:nvPr>
        </p:nvSpPr>
        <p:spPr>
          <a:solidFill>
            <a:srgbClr val="002060"/>
          </a:solidFill>
        </p:spPr>
        <p:txBody>
          <a:bodyPr/>
          <a:lstStyle/>
          <a:p>
            <a:r>
              <a:rPr lang="en-GB" dirty="0">
                <a:solidFill>
                  <a:schemeClr val="bg1"/>
                </a:solidFill>
              </a:rPr>
              <a:t>Vulnerability</a:t>
            </a:r>
          </a:p>
        </p:txBody>
      </p:sp>
      <p:sp>
        <p:nvSpPr>
          <p:cNvPr id="3" name="Content Placeholder 2">
            <a:extLst>
              <a:ext uri="{FF2B5EF4-FFF2-40B4-BE49-F238E27FC236}">
                <a16:creationId xmlns:a16="http://schemas.microsoft.com/office/drawing/2014/main" id="{36E4718E-42F9-425F-22D6-E2C5167C07DF}"/>
              </a:ext>
            </a:extLst>
          </p:cNvPr>
          <p:cNvSpPr>
            <a:spLocks noGrp="1"/>
          </p:cNvSpPr>
          <p:nvPr>
            <p:ph idx="1"/>
          </p:nvPr>
        </p:nvSpPr>
        <p:spPr/>
        <p:txBody>
          <a:bodyPr/>
          <a:lstStyle/>
          <a:p>
            <a:pPr marL="0" indent="0">
              <a:buNone/>
            </a:pPr>
            <a:r>
              <a:rPr lang="en-GB" i="1" dirty="0"/>
              <a:t>‘The most prominent problem that arises in the analysis of the emergence of vulnerable people as a key focus of policy and operational procedure is a </a:t>
            </a:r>
            <a:r>
              <a:rPr lang="en-GB" i="1" u="sng" dirty="0"/>
              <a:t>lack of definition and a subsequent lack of uniform terminology across policies and jurisdictions’</a:t>
            </a:r>
            <a:r>
              <a:rPr lang="en-GB" i="1" dirty="0"/>
              <a:t> </a:t>
            </a:r>
            <a:r>
              <a:rPr lang="en-GB" sz="1800" i="1" dirty="0"/>
              <a:t>(</a:t>
            </a:r>
            <a:r>
              <a:rPr lang="en-GB" sz="1800" i="1" dirty="0" err="1"/>
              <a:t>Bartkowiak</a:t>
            </a:r>
            <a:r>
              <a:rPr lang="en-GB" sz="1800" i="1" dirty="0"/>
              <a:t> &amp; Asquith,2012).</a:t>
            </a:r>
          </a:p>
          <a:p>
            <a:pPr marL="0" indent="0">
              <a:buNone/>
            </a:pPr>
            <a:endParaRPr lang="en-GB" sz="1800" dirty="0"/>
          </a:p>
        </p:txBody>
      </p:sp>
    </p:spTree>
    <p:extLst>
      <p:ext uri="{BB962C8B-B14F-4D97-AF65-F5344CB8AC3E}">
        <p14:creationId xmlns:p14="http://schemas.microsoft.com/office/powerpoint/2010/main" val="17045890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F914E0-E28F-9ECC-6B83-9C230BC0BAAC}"/>
              </a:ext>
            </a:extLst>
          </p:cNvPr>
          <p:cNvSpPr>
            <a:spLocks noGrp="1"/>
          </p:cNvSpPr>
          <p:nvPr>
            <p:ph type="title"/>
          </p:nvPr>
        </p:nvSpPr>
        <p:spPr>
          <a:solidFill>
            <a:srgbClr val="002060"/>
          </a:solidFill>
        </p:spPr>
        <p:txBody>
          <a:bodyPr/>
          <a:lstStyle/>
          <a:p>
            <a:r>
              <a:rPr lang="en-GB" dirty="0">
                <a:solidFill>
                  <a:schemeClr val="bg1"/>
                </a:solidFill>
              </a:rPr>
              <a:t>Vulnerability in a Policing context</a:t>
            </a:r>
          </a:p>
        </p:txBody>
      </p:sp>
      <p:sp>
        <p:nvSpPr>
          <p:cNvPr id="3" name="Content Placeholder 2">
            <a:extLst>
              <a:ext uri="{FF2B5EF4-FFF2-40B4-BE49-F238E27FC236}">
                <a16:creationId xmlns:a16="http://schemas.microsoft.com/office/drawing/2014/main" id="{AC261A39-EC99-20CB-60CE-642403478ECC}"/>
              </a:ext>
            </a:extLst>
          </p:cNvPr>
          <p:cNvSpPr>
            <a:spLocks noGrp="1"/>
          </p:cNvSpPr>
          <p:nvPr>
            <p:ph sz="half" idx="1"/>
          </p:nvPr>
        </p:nvSpPr>
        <p:spPr/>
        <p:txBody>
          <a:bodyPr/>
          <a:lstStyle/>
          <a:p>
            <a:pPr marL="0" indent="0" algn="ctr">
              <a:buNone/>
            </a:pPr>
            <a:r>
              <a:rPr lang="en-GB" i="1" dirty="0"/>
              <a:t>Vulnerability should be </a:t>
            </a:r>
          </a:p>
          <a:p>
            <a:pPr marL="457200" lvl="1" indent="0" algn="ctr">
              <a:buNone/>
            </a:pPr>
            <a:r>
              <a:rPr lang="en-GB" i="1" dirty="0">
                <a:solidFill>
                  <a:srgbClr val="0070C0"/>
                </a:solidFill>
              </a:rPr>
              <a:t>Understood</a:t>
            </a:r>
          </a:p>
          <a:p>
            <a:pPr marL="457200" lvl="1" indent="0" algn="ctr">
              <a:buNone/>
            </a:pPr>
            <a:r>
              <a:rPr lang="en-GB" i="1" dirty="0">
                <a:solidFill>
                  <a:srgbClr val="0070C0"/>
                </a:solidFill>
              </a:rPr>
              <a:t>Identified and </a:t>
            </a:r>
          </a:p>
          <a:p>
            <a:pPr marL="457200" lvl="1" indent="0" algn="ctr">
              <a:buNone/>
            </a:pPr>
            <a:r>
              <a:rPr lang="en-GB" i="1" dirty="0">
                <a:solidFill>
                  <a:srgbClr val="0070C0"/>
                </a:solidFill>
              </a:rPr>
              <a:t>Responded to effectively</a:t>
            </a:r>
          </a:p>
          <a:p>
            <a:pPr marL="0" indent="0" algn="ctr">
              <a:buNone/>
            </a:pPr>
            <a:r>
              <a:rPr lang="en-GB" i="1" dirty="0"/>
              <a:t>In order to protect vulnerable individuals from harm.</a:t>
            </a:r>
          </a:p>
          <a:p>
            <a:pPr marL="0" indent="0" algn="ctr">
              <a:buNone/>
            </a:pPr>
            <a:r>
              <a:rPr lang="en-GB" sz="2000" dirty="0"/>
              <a:t>(Wiltshire Police, 2018)</a:t>
            </a:r>
          </a:p>
          <a:p>
            <a:endParaRPr lang="en-GB" dirty="0"/>
          </a:p>
        </p:txBody>
      </p:sp>
      <p:pic>
        <p:nvPicPr>
          <p:cNvPr id="5" name="Content Placeholder 4">
            <a:extLst>
              <a:ext uri="{FF2B5EF4-FFF2-40B4-BE49-F238E27FC236}">
                <a16:creationId xmlns:a16="http://schemas.microsoft.com/office/drawing/2014/main" id="{6C7CA2A0-DBA1-3A65-BA6B-9A991BA89C3E}"/>
              </a:ext>
            </a:extLst>
          </p:cNvPr>
          <p:cNvPicPr>
            <a:picLocks noGrp="1" noChangeAspect="1"/>
          </p:cNvPicPr>
          <p:nvPr>
            <p:ph sz="half" idx="2"/>
          </p:nvPr>
        </p:nvPicPr>
        <p:blipFill>
          <a:blip r:embed="rId3"/>
          <a:stretch>
            <a:fillRect/>
          </a:stretch>
        </p:blipFill>
        <p:spPr>
          <a:xfrm>
            <a:off x="6197600" y="2605729"/>
            <a:ext cx="5384800" cy="1978329"/>
          </a:xfrm>
          <a:prstGeom prst="rect">
            <a:avLst/>
          </a:prstGeom>
        </p:spPr>
      </p:pic>
    </p:spTree>
    <p:extLst>
      <p:ext uri="{BB962C8B-B14F-4D97-AF65-F5344CB8AC3E}">
        <p14:creationId xmlns:p14="http://schemas.microsoft.com/office/powerpoint/2010/main" val="402076441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5E859A-DB88-BFEA-636F-4E96139A4FFB}"/>
              </a:ext>
            </a:extLst>
          </p:cNvPr>
          <p:cNvSpPr>
            <a:spLocks noGrp="1"/>
          </p:cNvSpPr>
          <p:nvPr>
            <p:ph type="title"/>
          </p:nvPr>
        </p:nvSpPr>
        <p:spPr>
          <a:solidFill>
            <a:srgbClr val="002060"/>
          </a:solidFill>
        </p:spPr>
        <p:txBody>
          <a:bodyPr/>
          <a:lstStyle/>
          <a:p>
            <a:r>
              <a:rPr lang="en-GB" dirty="0">
                <a:solidFill>
                  <a:schemeClr val="bg1"/>
                </a:solidFill>
              </a:rPr>
              <a:t>Vulnerability and Policing</a:t>
            </a:r>
          </a:p>
        </p:txBody>
      </p:sp>
      <p:sp>
        <p:nvSpPr>
          <p:cNvPr id="3" name="Content Placeholder 2">
            <a:extLst>
              <a:ext uri="{FF2B5EF4-FFF2-40B4-BE49-F238E27FC236}">
                <a16:creationId xmlns:a16="http://schemas.microsoft.com/office/drawing/2014/main" id="{7A929F1B-61A3-AD5F-B3C4-55D8A4033A69}"/>
              </a:ext>
            </a:extLst>
          </p:cNvPr>
          <p:cNvSpPr>
            <a:spLocks noGrp="1"/>
          </p:cNvSpPr>
          <p:nvPr>
            <p:ph sz="half" idx="1"/>
          </p:nvPr>
        </p:nvSpPr>
        <p:spPr/>
        <p:txBody>
          <a:bodyPr>
            <a:normAutofit fontScale="92500" lnSpcReduction="20000"/>
          </a:bodyPr>
          <a:lstStyle/>
          <a:p>
            <a:pPr marL="171450" indent="-171450">
              <a:buFont typeface="Arial" panose="020B0604020202020204" pitchFamily="34" charset="0"/>
              <a:buChar char="•"/>
            </a:pPr>
            <a:r>
              <a:rPr lang="en-GB" dirty="0"/>
              <a:t>Research shows that 75% of police work concerns vulnerability (</a:t>
            </a:r>
            <a:r>
              <a:rPr lang="en-GB" dirty="0" err="1"/>
              <a:t>Bartkowiak</a:t>
            </a:r>
            <a:r>
              <a:rPr lang="en-GB" dirty="0"/>
              <a:t>-Theron &amp; </a:t>
            </a:r>
            <a:r>
              <a:rPr lang="en-GB" dirty="0" err="1"/>
              <a:t>Askwith</a:t>
            </a:r>
            <a:r>
              <a:rPr lang="en-GB" dirty="0"/>
              <a:t>, 2019) </a:t>
            </a:r>
          </a:p>
          <a:p>
            <a:pPr marL="171450" indent="-171450">
              <a:buFont typeface="Arial" panose="020B0604020202020204" pitchFamily="34" charset="0"/>
              <a:buChar char="•"/>
            </a:pPr>
            <a:r>
              <a:rPr lang="en-GB" dirty="0"/>
              <a:t>Significant increases in demand associated with protecting vulnerable persons in homes and on-line</a:t>
            </a:r>
          </a:p>
          <a:p>
            <a:pPr marL="171450" indent="-171450">
              <a:buFont typeface="Arial" panose="020B0604020202020204" pitchFamily="34" charset="0"/>
              <a:buChar char="•"/>
            </a:pPr>
            <a:r>
              <a:rPr lang="en-GB" dirty="0"/>
              <a:t>Dominates discussions around policing business and quality assurance</a:t>
            </a:r>
          </a:p>
          <a:p>
            <a:endParaRPr lang="en-GB" dirty="0"/>
          </a:p>
        </p:txBody>
      </p:sp>
      <p:pic>
        <p:nvPicPr>
          <p:cNvPr id="5" name="Content Placeholder 4">
            <a:extLst>
              <a:ext uri="{FF2B5EF4-FFF2-40B4-BE49-F238E27FC236}">
                <a16:creationId xmlns:a16="http://schemas.microsoft.com/office/drawing/2014/main" id="{55930FA9-D3F1-F910-F937-DB54A93DDFE2}"/>
              </a:ext>
            </a:extLst>
          </p:cNvPr>
          <p:cNvPicPr>
            <a:picLocks noGrp="1" noChangeAspect="1"/>
          </p:cNvPicPr>
          <p:nvPr>
            <p:ph sz="half" idx="2"/>
          </p:nvPr>
        </p:nvPicPr>
        <p:blipFill>
          <a:blip r:embed="rId3"/>
          <a:stretch>
            <a:fillRect/>
          </a:stretch>
        </p:blipFill>
        <p:spPr>
          <a:xfrm>
            <a:off x="5994400" y="1760696"/>
            <a:ext cx="6022973" cy="3532461"/>
          </a:xfrm>
          <a:prstGeom prst="rect">
            <a:avLst/>
          </a:prstGeom>
        </p:spPr>
      </p:pic>
    </p:spTree>
    <p:extLst>
      <p:ext uri="{BB962C8B-B14F-4D97-AF65-F5344CB8AC3E}">
        <p14:creationId xmlns:p14="http://schemas.microsoft.com/office/powerpoint/2010/main" val="168122068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80ACF2-141F-F60F-40B2-D085055BC429}"/>
              </a:ext>
            </a:extLst>
          </p:cNvPr>
          <p:cNvSpPr>
            <a:spLocks noGrp="1"/>
          </p:cNvSpPr>
          <p:nvPr>
            <p:ph type="title"/>
          </p:nvPr>
        </p:nvSpPr>
        <p:spPr>
          <a:solidFill>
            <a:srgbClr val="002060"/>
          </a:solidFill>
        </p:spPr>
        <p:txBody>
          <a:bodyPr/>
          <a:lstStyle/>
          <a:p>
            <a:r>
              <a:rPr lang="en-GB" dirty="0">
                <a:solidFill>
                  <a:schemeClr val="bg1"/>
                </a:solidFill>
              </a:rPr>
              <a:t>Defining ‘vulnerability’ in a policing context</a:t>
            </a:r>
          </a:p>
        </p:txBody>
      </p:sp>
      <p:pic>
        <p:nvPicPr>
          <p:cNvPr id="5" name="Content Placeholder 4">
            <a:extLst>
              <a:ext uri="{FF2B5EF4-FFF2-40B4-BE49-F238E27FC236}">
                <a16:creationId xmlns:a16="http://schemas.microsoft.com/office/drawing/2014/main" id="{4C03BA47-A460-449C-03CA-36CDA272C7AB}"/>
              </a:ext>
            </a:extLst>
          </p:cNvPr>
          <p:cNvPicPr>
            <a:picLocks noGrp="1" noChangeAspect="1"/>
          </p:cNvPicPr>
          <p:nvPr>
            <p:ph sz="half" idx="1"/>
          </p:nvPr>
        </p:nvPicPr>
        <p:blipFill>
          <a:blip r:embed="rId3"/>
          <a:stretch>
            <a:fillRect/>
          </a:stretch>
        </p:blipFill>
        <p:spPr>
          <a:xfrm>
            <a:off x="1044575" y="2297724"/>
            <a:ext cx="4668636" cy="2511608"/>
          </a:xfrm>
          <a:prstGeom prst="rect">
            <a:avLst/>
          </a:prstGeom>
        </p:spPr>
      </p:pic>
      <p:sp>
        <p:nvSpPr>
          <p:cNvPr id="4" name="Content Placeholder 3">
            <a:extLst>
              <a:ext uri="{FF2B5EF4-FFF2-40B4-BE49-F238E27FC236}">
                <a16:creationId xmlns:a16="http://schemas.microsoft.com/office/drawing/2014/main" id="{59148645-7CB9-33A9-6E21-BC3053262218}"/>
              </a:ext>
            </a:extLst>
          </p:cNvPr>
          <p:cNvSpPr>
            <a:spLocks noGrp="1"/>
          </p:cNvSpPr>
          <p:nvPr>
            <p:ph sz="half" idx="2"/>
          </p:nvPr>
        </p:nvSpPr>
        <p:spPr/>
        <p:txBody>
          <a:bodyPr/>
          <a:lstStyle/>
          <a:p>
            <a:pPr marL="0" indent="0">
              <a:buNone/>
            </a:pPr>
            <a:endParaRPr lang="en-GB" dirty="0"/>
          </a:p>
          <a:p>
            <a:pPr marL="0" indent="0">
              <a:buNone/>
            </a:pPr>
            <a:endParaRPr lang="en-GB" dirty="0"/>
          </a:p>
          <a:p>
            <a:pPr marL="0" indent="0">
              <a:buNone/>
            </a:pPr>
            <a:r>
              <a:rPr lang="en-GB" dirty="0"/>
              <a:t>How would you define ‘vulnerability’ </a:t>
            </a:r>
            <a:r>
              <a:rPr lang="en-GB" b="1" u="sng" dirty="0"/>
              <a:t>in the context of policing</a:t>
            </a:r>
            <a:endParaRPr lang="en-GB" dirty="0"/>
          </a:p>
        </p:txBody>
      </p:sp>
    </p:spTree>
    <p:extLst>
      <p:ext uri="{BB962C8B-B14F-4D97-AF65-F5344CB8AC3E}">
        <p14:creationId xmlns:p14="http://schemas.microsoft.com/office/powerpoint/2010/main" val="174997520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DF4C39-AF75-732A-723D-478A845054AE}"/>
              </a:ext>
            </a:extLst>
          </p:cNvPr>
          <p:cNvSpPr>
            <a:spLocks noGrp="1"/>
          </p:cNvSpPr>
          <p:nvPr>
            <p:ph type="title"/>
          </p:nvPr>
        </p:nvSpPr>
        <p:spPr>
          <a:solidFill>
            <a:srgbClr val="002060"/>
          </a:solidFill>
        </p:spPr>
        <p:txBody>
          <a:bodyPr/>
          <a:lstStyle/>
          <a:p>
            <a:r>
              <a:rPr lang="en-GB" dirty="0">
                <a:solidFill>
                  <a:schemeClr val="bg1"/>
                </a:solidFill>
              </a:rPr>
              <a:t>Vulnerability</a:t>
            </a:r>
          </a:p>
        </p:txBody>
      </p:sp>
      <p:sp>
        <p:nvSpPr>
          <p:cNvPr id="3" name="Content Placeholder 2">
            <a:extLst>
              <a:ext uri="{FF2B5EF4-FFF2-40B4-BE49-F238E27FC236}">
                <a16:creationId xmlns:a16="http://schemas.microsoft.com/office/drawing/2014/main" id="{4557862A-6D9C-4FCB-AA28-08BD14FCA43D}"/>
              </a:ext>
            </a:extLst>
          </p:cNvPr>
          <p:cNvSpPr>
            <a:spLocks noGrp="1"/>
          </p:cNvSpPr>
          <p:nvPr>
            <p:ph idx="1"/>
          </p:nvPr>
        </p:nvSpPr>
        <p:spPr/>
        <p:txBody>
          <a:bodyPr/>
          <a:lstStyle/>
          <a:p>
            <a:pPr marL="457200" lvl="1" indent="0" algn="ctr">
              <a:buNone/>
            </a:pPr>
            <a:r>
              <a:rPr lang="en-GB" dirty="0">
                <a:solidFill>
                  <a:srgbClr val="0070C0"/>
                </a:solidFill>
              </a:rPr>
              <a:t>‘Vulnerability is a difficult term to define and operationalise. It is a label that can be applied to diverse and large populations including people who are physically ill, young, old, homeless, disabled or have a mental illness. Vulnerability can be a descriptor of a substantial portion of the population with a host of attributes that can be permanent or temporary</a:t>
            </a:r>
            <a:r>
              <a:rPr lang="en-GB" dirty="0"/>
              <a:t>’. </a:t>
            </a:r>
          </a:p>
          <a:p>
            <a:pPr marL="457200" lvl="1" indent="0">
              <a:buNone/>
            </a:pPr>
            <a:endParaRPr lang="en-GB" dirty="0"/>
          </a:p>
          <a:p>
            <a:pPr marL="0" indent="0" algn="ctr">
              <a:buNone/>
            </a:pPr>
            <a:r>
              <a:rPr lang="en-GB" sz="2400" i="1" dirty="0">
                <a:solidFill>
                  <a:schemeClr val="accent1">
                    <a:lumMod val="50000"/>
                  </a:schemeClr>
                </a:solidFill>
              </a:rPr>
              <a:t>(Policing vulnerable people – a framework for analysis, Bangor University.).</a:t>
            </a:r>
          </a:p>
          <a:p>
            <a:endParaRPr lang="en-GB" dirty="0"/>
          </a:p>
        </p:txBody>
      </p:sp>
    </p:spTree>
    <p:extLst>
      <p:ext uri="{BB962C8B-B14F-4D97-AF65-F5344CB8AC3E}">
        <p14:creationId xmlns:p14="http://schemas.microsoft.com/office/powerpoint/2010/main" val="198754100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F79741CE-1CF5-E2D9-2AB3-A3623A22BF1B}"/>
              </a:ext>
            </a:extLst>
          </p:cNvPr>
          <p:cNvSpPr>
            <a:spLocks noGrp="1"/>
          </p:cNvSpPr>
          <p:nvPr>
            <p:ph type="title"/>
          </p:nvPr>
        </p:nvSpPr>
        <p:spPr>
          <a:solidFill>
            <a:srgbClr val="002060"/>
          </a:solidFill>
        </p:spPr>
        <p:txBody>
          <a:bodyPr/>
          <a:lstStyle/>
          <a:p>
            <a:r>
              <a:rPr lang="en-GB" dirty="0">
                <a:solidFill>
                  <a:schemeClr val="bg1"/>
                </a:solidFill>
              </a:rPr>
              <a:t>College of Policing - Definition</a:t>
            </a:r>
          </a:p>
        </p:txBody>
      </p:sp>
      <p:sp>
        <p:nvSpPr>
          <p:cNvPr id="6" name="Content Placeholder 5">
            <a:extLst>
              <a:ext uri="{FF2B5EF4-FFF2-40B4-BE49-F238E27FC236}">
                <a16:creationId xmlns:a16="http://schemas.microsoft.com/office/drawing/2014/main" id="{9FB456E8-B401-C2A7-16E2-CE4B773B5742}"/>
              </a:ext>
            </a:extLst>
          </p:cNvPr>
          <p:cNvSpPr>
            <a:spLocks noGrp="1"/>
          </p:cNvSpPr>
          <p:nvPr>
            <p:ph sz="half" idx="1"/>
          </p:nvPr>
        </p:nvSpPr>
        <p:spPr/>
        <p:txBody>
          <a:bodyPr>
            <a:normAutofit fontScale="92500" lnSpcReduction="20000"/>
          </a:bodyPr>
          <a:lstStyle/>
          <a:p>
            <a:pPr marL="0" indent="0" algn="ctr">
              <a:buNone/>
            </a:pPr>
            <a:endParaRPr lang="en-GB" sz="2800" b="1" dirty="0">
              <a:solidFill>
                <a:srgbClr val="0070C0"/>
              </a:solidFill>
            </a:endParaRPr>
          </a:p>
          <a:p>
            <a:pPr marL="0" indent="0" algn="ctr">
              <a:buNone/>
            </a:pPr>
            <a:r>
              <a:rPr lang="en-GB" sz="2800" b="1" dirty="0">
                <a:solidFill>
                  <a:srgbClr val="0070C0"/>
                </a:solidFill>
              </a:rPr>
              <a:t>'A person is vulnerable if, as a result of their situation or circumstances, they are unable to take care or protect themselves, or others, from harm or exploitation.’ </a:t>
            </a:r>
          </a:p>
          <a:p>
            <a:endParaRPr lang="en-GB" dirty="0"/>
          </a:p>
          <a:p>
            <a:pPr marL="0" indent="0">
              <a:buNone/>
            </a:pPr>
            <a:endParaRPr lang="en-GB" dirty="0"/>
          </a:p>
        </p:txBody>
      </p:sp>
      <p:sp>
        <p:nvSpPr>
          <p:cNvPr id="7" name="Content Placeholder 6">
            <a:extLst>
              <a:ext uri="{FF2B5EF4-FFF2-40B4-BE49-F238E27FC236}">
                <a16:creationId xmlns:a16="http://schemas.microsoft.com/office/drawing/2014/main" id="{E06E0E98-2377-3C13-8696-2F904BA74B0E}"/>
              </a:ext>
            </a:extLst>
          </p:cNvPr>
          <p:cNvSpPr>
            <a:spLocks noGrp="1"/>
          </p:cNvSpPr>
          <p:nvPr>
            <p:ph sz="half" idx="2"/>
          </p:nvPr>
        </p:nvSpPr>
        <p:spPr/>
        <p:txBody>
          <a:bodyPr>
            <a:normAutofit fontScale="92500" lnSpcReduction="20000"/>
          </a:bodyPr>
          <a:lstStyle/>
          <a:p>
            <a:pPr lvl="1"/>
            <a:r>
              <a:rPr lang="en-GB" sz="2800" dirty="0"/>
              <a:t>They are vulnerable individuals who have or are at-risk of becoming victims of crime. </a:t>
            </a:r>
          </a:p>
          <a:p>
            <a:pPr lvl="1"/>
            <a:r>
              <a:rPr lang="en-GB" sz="2800" dirty="0"/>
              <a:t>It includes the care and welfare of those detained in police custody, dealing with individuals who suffer from mental ill-health and the management of sexual and violent offenders.</a:t>
            </a:r>
          </a:p>
          <a:p>
            <a:endParaRPr lang="en-GB" dirty="0"/>
          </a:p>
        </p:txBody>
      </p:sp>
      <p:pic>
        <p:nvPicPr>
          <p:cNvPr id="8" name="Picture 7">
            <a:extLst>
              <a:ext uri="{FF2B5EF4-FFF2-40B4-BE49-F238E27FC236}">
                <a16:creationId xmlns:a16="http://schemas.microsoft.com/office/drawing/2014/main" id="{7402D6E4-F43D-4205-7559-78530818BB21}"/>
              </a:ext>
            </a:extLst>
          </p:cNvPr>
          <p:cNvPicPr>
            <a:picLocks noChangeAspect="1"/>
          </p:cNvPicPr>
          <p:nvPr/>
        </p:nvPicPr>
        <p:blipFill>
          <a:blip r:embed="rId3"/>
          <a:stretch>
            <a:fillRect/>
          </a:stretch>
        </p:blipFill>
        <p:spPr>
          <a:xfrm rot="10800000" flipV="1">
            <a:off x="3533774" y="4356044"/>
            <a:ext cx="2937364" cy="1233197"/>
          </a:xfrm>
          <a:prstGeom prst="rect">
            <a:avLst/>
          </a:prstGeom>
        </p:spPr>
      </p:pic>
    </p:spTree>
    <p:extLst>
      <p:ext uri="{BB962C8B-B14F-4D97-AF65-F5344CB8AC3E}">
        <p14:creationId xmlns:p14="http://schemas.microsoft.com/office/powerpoint/2010/main" val="2205291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xEl>
                                              <p:pRg st="1" end="1"/>
                                            </p:txEl>
                                          </p:spTgt>
                                        </p:tgtEl>
                                        <p:attrNameLst>
                                          <p:attrName>style.visibility</p:attrName>
                                        </p:attrNameLst>
                                      </p:cBhvr>
                                      <p:to>
                                        <p:strVal val="visible"/>
                                      </p:to>
                                    </p:set>
                                    <p:animEffect transition="in" filter="fade">
                                      <p:cBhvr>
                                        <p:cTn id="7" dur="1000"/>
                                        <p:tgtEl>
                                          <p:spTgt spid="6">
                                            <p:txEl>
                                              <p:pRg st="1" end="1"/>
                                            </p:txEl>
                                          </p:spTgt>
                                        </p:tgtEl>
                                      </p:cBhvr>
                                    </p:animEffect>
                                    <p:anim calcmode="lin" valueType="num">
                                      <p:cBhvr>
                                        <p:cTn id="8" dur="1000" fill="hold"/>
                                        <p:tgtEl>
                                          <p:spTgt spid="6">
                                            <p:txEl>
                                              <p:pRg st="1" end="1"/>
                                            </p:txEl>
                                          </p:spTgt>
                                        </p:tgtEl>
                                        <p:attrNameLst>
                                          <p:attrName>ppt_x</p:attrName>
                                        </p:attrNameLst>
                                      </p:cBhvr>
                                      <p:tavLst>
                                        <p:tav tm="0">
                                          <p:val>
                                            <p:strVal val="#ppt_x"/>
                                          </p:val>
                                        </p:tav>
                                        <p:tav tm="100000">
                                          <p:val>
                                            <p:strVal val="#ppt_x"/>
                                          </p:val>
                                        </p:tav>
                                      </p:tavLst>
                                    </p:anim>
                                    <p:anim calcmode="lin" valueType="num">
                                      <p:cBhvr>
                                        <p:cTn id="9" dur="1000" fill="hold"/>
                                        <p:tgtEl>
                                          <p:spTgt spid="6">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7">
                                            <p:txEl>
                                              <p:pRg st="0" end="0"/>
                                            </p:txEl>
                                          </p:spTgt>
                                        </p:tgtEl>
                                        <p:attrNameLst>
                                          <p:attrName>style.visibility</p:attrName>
                                        </p:attrNameLst>
                                      </p:cBhvr>
                                      <p:to>
                                        <p:strVal val="visible"/>
                                      </p:to>
                                    </p:set>
                                    <p:animEffect transition="in" filter="fade">
                                      <p:cBhvr>
                                        <p:cTn id="14" dur="1000"/>
                                        <p:tgtEl>
                                          <p:spTgt spid="7">
                                            <p:txEl>
                                              <p:pRg st="0" end="0"/>
                                            </p:txEl>
                                          </p:spTgt>
                                        </p:tgtEl>
                                      </p:cBhvr>
                                    </p:animEffect>
                                    <p:anim calcmode="lin" valueType="num">
                                      <p:cBhvr>
                                        <p:cTn id="15" dur="1000" fill="hold"/>
                                        <p:tgtEl>
                                          <p:spTgt spid="7">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7">
                                            <p:txEl>
                                              <p:pRg st="0" end="0"/>
                                            </p:txEl>
                                          </p:spTgt>
                                        </p:tgtEl>
                                        <p:attrNameLst>
                                          <p:attrName>ppt_y</p:attrName>
                                        </p:attrNameLst>
                                      </p:cBhvr>
                                      <p:tavLst>
                                        <p:tav tm="0">
                                          <p:val>
                                            <p:strVal val="#ppt_y+.1"/>
                                          </p:val>
                                        </p:tav>
                                        <p:tav tm="100000">
                                          <p:val>
                                            <p:strVal val="#ppt_y"/>
                                          </p:val>
                                        </p:tav>
                                      </p:tavLst>
                                    </p:anim>
                                  </p:childTnLst>
                                </p:cTn>
                              </p:par>
                              <p:par>
                                <p:cTn id="17" presetID="42" presetClass="entr" presetSubtype="0" fill="hold" grpId="0" nodeType="withEffect">
                                  <p:stCondLst>
                                    <p:cond delay="0"/>
                                  </p:stCondLst>
                                  <p:childTnLst>
                                    <p:set>
                                      <p:cBhvr>
                                        <p:cTn id="18" dur="1" fill="hold">
                                          <p:stCondLst>
                                            <p:cond delay="0"/>
                                          </p:stCondLst>
                                        </p:cTn>
                                        <p:tgtEl>
                                          <p:spTgt spid="7">
                                            <p:txEl>
                                              <p:pRg st="1" end="1"/>
                                            </p:txEl>
                                          </p:spTgt>
                                        </p:tgtEl>
                                        <p:attrNameLst>
                                          <p:attrName>style.visibility</p:attrName>
                                        </p:attrNameLst>
                                      </p:cBhvr>
                                      <p:to>
                                        <p:strVal val="visible"/>
                                      </p:to>
                                    </p:set>
                                    <p:animEffect transition="in" filter="fade">
                                      <p:cBhvr>
                                        <p:cTn id="19" dur="1000"/>
                                        <p:tgtEl>
                                          <p:spTgt spid="7">
                                            <p:txEl>
                                              <p:pRg st="1" end="1"/>
                                            </p:txEl>
                                          </p:spTgt>
                                        </p:tgtEl>
                                      </p:cBhvr>
                                    </p:animEffect>
                                    <p:anim calcmode="lin" valueType="num">
                                      <p:cBhvr>
                                        <p:cTn id="20" dur="1000" fill="hold"/>
                                        <p:tgtEl>
                                          <p:spTgt spid="7">
                                            <p:txEl>
                                              <p:pRg st="1" end="1"/>
                                            </p:txEl>
                                          </p:spTgt>
                                        </p:tgtEl>
                                        <p:attrNameLst>
                                          <p:attrName>ppt_x</p:attrName>
                                        </p:attrNameLst>
                                      </p:cBhvr>
                                      <p:tavLst>
                                        <p:tav tm="0">
                                          <p:val>
                                            <p:strVal val="#ppt_x"/>
                                          </p:val>
                                        </p:tav>
                                        <p:tav tm="100000">
                                          <p:val>
                                            <p:strVal val="#ppt_x"/>
                                          </p:val>
                                        </p:tav>
                                      </p:tavLst>
                                    </p:anim>
                                    <p:anim calcmode="lin" valueType="num">
                                      <p:cBhvr>
                                        <p:cTn id="21" dur="1000" fill="hold"/>
                                        <p:tgtEl>
                                          <p:spTgt spid="7">
                                            <p:txEl>
                                              <p:pRg st="1" end="1"/>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p:bldP spid="7" grpId="0" build="p"/>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DF5686-54F1-792D-4E66-5D1A92B33927}"/>
              </a:ext>
            </a:extLst>
          </p:cNvPr>
          <p:cNvSpPr>
            <a:spLocks noGrp="1"/>
          </p:cNvSpPr>
          <p:nvPr>
            <p:ph type="title"/>
          </p:nvPr>
        </p:nvSpPr>
        <p:spPr>
          <a:solidFill>
            <a:srgbClr val="002060"/>
          </a:solidFill>
        </p:spPr>
        <p:txBody>
          <a:bodyPr/>
          <a:lstStyle/>
          <a:p>
            <a:r>
              <a:rPr lang="en-GB" dirty="0">
                <a:solidFill>
                  <a:schemeClr val="bg1"/>
                </a:solidFill>
              </a:rPr>
              <a:t>Defining vulnerability</a:t>
            </a:r>
          </a:p>
        </p:txBody>
      </p:sp>
      <p:sp>
        <p:nvSpPr>
          <p:cNvPr id="5" name="Content Placeholder 4">
            <a:extLst>
              <a:ext uri="{FF2B5EF4-FFF2-40B4-BE49-F238E27FC236}">
                <a16:creationId xmlns:a16="http://schemas.microsoft.com/office/drawing/2014/main" id="{3F085219-4D78-0B79-E569-C6A9BC7A0FB3}"/>
              </a:ext>
            </a:extLst>
          </p:cNvPr>
          <p:cNvSpPr>
            <a:spLocks noGrp="1"/>
          </p:cNvSpPr>
          <p:nvPr>
            <p:ph idx="1"/>
          </p:nvPr>
        </p:nvSpPr>
        <p:spPr/>
        <p:txBody>
          <a:bodyPr/>
          <a:lstStyle/>
          <a:p>
            <a:pPr marL="0" indent="0" algn="ctr">
              <a:buNone/>
            </a:pPr>
            <a:r>
              <a:rPr lang="en-GB" b="1" dirty="0">
                <a:solidFill>
                  <a:schemeClr val="tx2"/>
                </a:solidFill>
              </a:rPr>
              <a:t>Why is it important to have one definition of ‘vulnerability’ within policing?</a:t>
            </a:r>
          </a:p>
          <a:p>
            <a:r>
              <a:rPr lang="en-GB" dirty="0"/>
              <a:t>Performance measurement (PEEL Inspections)</a:t>
            </a:r>
          </a:p>
          <a:p>
            <a:r>
              <a:rPr lang="en-GB" dirty="0"/>
              <a:t>Consistency of approach</a:t>
            </a:r>
          </a:p>
          <a:p>
            <a:r>
              <a:rPr lang="en-GB" dirty="0"/>
              <a:t>Overlapping into other services appropriately delivered by others (e.g. NHS, probation etc.)</a:t>
            </a:r>
          </a:p>
          <a:p>
            <a:r>
              <a:rPr lang="en-GB" dirty="0"/>
              <a:t>Problems for police practioners (</a:t>
            </a:r>
            <a:r>
              <a:rPr lang="en-GB" dirty="0" err="1"/>
              <a:t>Keay</a:t>
            </a:r>
            <a:r>
              <a:rPr lang="en-GB" dirty="0"/>
              <a:t> &amp; Scott, 2018)</a:t>
            </a:r>
          </a:p>
          <a:p>
            <a:endParaRPr lang="en-GB" dirty="0"/>
          </a:p>
        </p:txBody>
      </p:sp>
      <p:pic>
        <p:nvPicPr>
          <p:cNvPr id="6" name="Picture 5">
            <a:extLst>
              <a:ext uri="{FF2B5EF4-FFF2-40B4-BE49-F238E27FC236}">
                <a16:creationId xmlns:a16="http://schemas.microsoft.com/office/drawing/2014/main" id="{91E2F409-D617-2D69-7D4A-5D6B1D334ED9}"/>
              </a:ext>
            </a:extLst>
          </p:cNvPr>
          <p:cNvPicPr>
            <a:picLocks noChangeAspect="1"/>
          </p:cNvPicPr>
          <p:nvPr/>
        </p:nvPicPr>
        <p:blipFill>
          <a:blip r:embed="rId3"/>
          <a:stretch>
            <a:fillRect/>
          </a:stretch>
        </p:blipFill>
        <p:spPr>
          <a:xfrm>
            <a:off x="8468429" y="5431469"/>
            <a:ext cx="3676650" cy="1155076"/>
          </a:xfrm>
          <a:prstGeom prst="rect">
            <a:avLst/>
          </a:prstGeom>
        </p:spPr>
      </p:pic>
    </p:spTree>
    <p:extLst>
      <p:ext uri="{BB962C8B-B14F-4D97-AF65-F5344CB8AC3E}">
        <p14:creationId xmlns:p14="http://schemas.microsoft.com/office/powerpoint/2010/main" val="35895533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5">
                                            <p:txEl>
                                              <p:pRg st="1" end="1"/>
                                            </p:txEl>
                                          </p:spTgt>
                                        </p:tgtEl>
                                        <p:attrNameLst>
                                          <p:attrName>style.visibility</p:attrName>
                                        </p:attrNameLst>
                                      </p:cBhvr>
                                      <p:to>
                                        <p:strVal val="visible"/>
                                      </p:to>
                                    </p:set>
                                    <p:animEffect transition="in" filter="fade">
                                      <p:cBhvr>
                                        <p:cTn id="14" dur="1000"/>
                                        <p:tgtEl>
                                          <p:spTgt spid="5">
                                            <p:txEl>
                                              <p:pRg st="1" end="1"/>
                                            </p:txEl>
                                          </p:spTgt>
                                        </p:tgtEl>
                                      </p:cBhvr>
                                    </p:animEffect>
                                    <p:anim calcmode="lin" valueType="num">
                                      <p:cBhvr>
                                        <p:cTn id="15" dur="1000" fill="hold"/>
                                        <p:tgtEl>
                                          <p:spTgt spid="5">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5">
                                            <p:txEl>
                                              <p:pRg st="1" end="1"/>
                                            </p:txEl>
                                          </p:spTgt>
                                        </p:tgtEl>
                                        <p:attrNameLst>
                                          <p:attrName>ppt_y</p:attrName>
                                        </p:attrNameLst>
                                      </p:cBhvr>
                                      <p:tavLst>
                                        <p:tav tm="0">
                                          <p:val>
                                            <p:strVal val="#ppt_y+.1"/>
                                          </p:val>
                                        </p:tav>
                                        <p:tav tm="100000">
                                          <p:val>
                                            <p:strVal val="#ppt_y"/>
                                          </p:val>
                                        </p:tav>
                                      </p:tavLst>
                                    </p:anim>
                                  </p:childTnLst>
                                </p:cTn>
                              </p:par>
                              <p:par>
                                <p:cTn id="17" presetID="42" presetClass="entr" presetSubtype="0" fill="hold" nodeType="withEffect">
                                  <p:stCondLst>
                                    <p:cond delay="0"/>
                                  </p:stCondLst>
                                  <p:childTnLst>
                                    <p:set>
                                      <p:cBhvr>
                                        <p:cTn id="18" dur="1" fill="hold">
                                          <p:stCondLst>
                                            <p:cond delay="0"/>
                                          </p:stCondLst>
                                        </p:cTn>
                                        <p:tgtEl>
                                          <p:spTgt spid="5">
                                            <p:txEl>
                                              <p:pRg st="2" end="2"/>
                                            </p:txEl>
                                          </p:spTgt>
                                        </p:tgtEl>
                                        <p:attrNameLst>
                                          <p:attrName>style.visibility</p:attrName>
                                        </p:attrNameLst>
                                      </p:cBhvr>
                                      <p:to>
                                        <p:strVal val="visible"/>
                                      </p:to>
                                    </p:set>
                                    <p:animEffect transition="in" filter="fade">
                                      <p:cBhvr>
                                        <p:cTn id="19" dur="1000"/>
                                        <p:tgtEl>
                                          <p:spTgt spid="5">
                                            <p:txEl>
                                              <p:pRg st="2" end="2"/>
                                            </p:txEl>
                                          </p:spTgt>
                                        </p:tgtEl>
                                      </p:cBhvr>
                                    </p:animEffect>
                                    <p:anim calcmode="lin" valueType="num">
                                      <p:cBhvr>
                                        <p:cTn id="20" dur="1000" fill="hold"/>
                                        <p:tgtEl>
                                          <p:spTgt spid="5">
                                            <p:txEl>
                                              <p:pRg st="2" end="2"/>
                                            </p:txEl>
                                          </p:spTgt>
                                        </p:tgtEl>
                                        <p:attrNameLst>
                                          <p:attrName>ppt_x</p:attrName>
                                        </p:attrNameLst>
                                      </p:cBhvr>
                                      <p:tavLst>
                                        <p:tav tm="0">
                                          <p:val>
                                            <p:strVal val="#ppt_x"/>
                                          </p:val>
                                        </p:tav>
                                        <p:tav tm="100000">
                                          <p:val>
                                            <p:strVal val="#ppt_x"/>
                                          </p:val>
                                        </p:tav>
                                      </p:tavLst>
                                    </p:anim>
                                    <p:anim calcmode="lin" valueType="num">
                                      <p:cBhvr>
                                        <p:cTn id="21" dur="1000" fill="hold"/>
                                        <p:tgtEl>
                                          <p:spTgt spid="5">
                                            <p:txEl>
                                              <p:pRg st="2" end="2"/>
                                            </p:txEl>
                                          </p:spTgt>
                                        </p:tgtEl>
                                        <p:attrNameLst>
                                          <p:attrName>ppt_y</p:attrName>
                                        </p:attrNameLst>
                                      </p:cBhvr>
                                      <p:tavLst>
                                        <p:tav tm="0">
                                          <p:val>
                                            <p:strVal val="#ppt_y+.1"/>
                                          </p:val>
                                        </p:tav>
                                        <p:tav tm="100000">
                                          <p:val>
                                            <p:strVal val="#ppt_y"/>
                                          </p:val>
                                        </p:tav>
                                      </p:tavLst>
                                    </p:anim>
                                  </p:childTnLst>
                                </p:cTn>
                              </p:par>
                              <p:par>
                                <p:cTn id="22" presetID="42" presetClass="entr" presetSubtype="0" fill="hold" nodeType="withEffect">
                                  <p:stCondLst>
                                    <p:cond delay="0"/>
                                  </p:stCondLst>
                                  <p:childTnLst>
                                    <p:set>
                                      <p:cBhvr>
                                        <p:cTn id="23" dur="1" fill="hold">
                                          <p:stCondLst>
                                            <p:cond delay="0"/>
                                          </p:stCondLst>
                                        </p:cTn>
                                        <p:tgtEl>
                                          <p:spTgt spid="5">
                                            <p:txEl>
                                              <p:pRg st="3" end="3"/>
                                            </p:txEl>
                                          </p:spTgt>
                                        </p:tgtEl>
                                        <p:attrNameLst>
                                          <p:attrName>style.visibility</p:attrName>
                                        </p:attrNameLst>
                                      </p:cBhvr>
                                      <p:to>
                                        <p:strVal val="visible"/>
                                      </p:to>
                                    </p:set>
                                    <p:animEffect transition="in" filter="fade">
                                      <p:cBhvr>
                                        <p:cTn id="24" dur="1000"/>
                                        <p:tgtEl>
                                          <p:spTgt spid="5">
                                            <p:txEl>
                                              <p:pRg st="3" end="3"/>
                                            </p:txEl>
                                          </p:spTgt>
                                        </p:tgtEl>
                                      </p:cBhvr>
                                    </p:animEffect>
                                    <p:anim calcmode="lin" valueType="num">
                                      <p:cBhvr>
                                        <p:cTn id="25" dur="1000" fill="hold"/>
                                        <p:tgtEl>
                                          <p:spTgt spid="5">
                                            <p:txEl>
                                              <p:pRg st="3" end="3"/>
                                            </p:txEl>
                                          </p:spTgt>
                                        </p:tgtEl>
                                        <p:attrNameLst>
                                          <p:attrName>ppt_x</p:attrName>
                                        </p:attrNameLst>
                                      </p:cBhvr>
                                      <p:tavLst>
                                        <p:tav tm="0">
                                          <p:val>
                                            <p:strVal val="#ppt_x"/>
                                          </p:val>
                                        </p:tav>
                                        <p:tav tm="100000">
                                          <p:val>
                                            <p:strVal val="#ppt_x"/>
                                          </p:val>
                                        </p:tav>
                                      </p:tavLst>
                                    </p:anim>
                                    <p:anim calcmode="lin" valueType="num">
                                      <p:cBhvr>
                                        <p:cTn id="26" dur="1000" fill="hold"/>
                                        <p:tgtEl>
                                          <p:spTgt spid="5">
                                            <p:txEl>
                                              <p:pRg st="3" end="3"/>
                                            </p:txEl>
                                          </p:spTgt>
                                        </p:tgtEl>
                                        <p:attrNameLst>
                                          <p:attrName>ppt_y</p:attrName>
                                        </p:attrNameLst>
                                      </p:cBhvr>
                                      <p:tavLst>
                                        <p:tav tm="0">
                                          <p:val>
                                            <p:strVal val="#ppt_y+.1"/>
                                          </p:val>
                                        </p:tav>
                                        <p:tav tm="100000">
                                          <p:val>
                                            <p:strVal val="#ppt_y"/>
                                          </p:val>
                                        </p:tav>
                                      </p:tavLst>
                                    </p:anim>
                                  </p:childTnLst>
                                </p:cTn>
                              </p:par>
                              <p:par>
                                <p:cTn id="27" presetID="42" presetClass="entr" presetSubtype="0" fill="hold" nodeType="withEffect">
                                  <p:stCondLst>
                                    <p:cond delay="0"/>
                                  </p:stCondLst>
                                  <p:childTnLst>
                                    <p:set>
                                      <p:cBhvr>
                                        <p:cTn id="28" dur="1" fill="hold">
                                          <p:stCondLst>
                                            <p:cond delay="0"/>
                                          </p:stCondLst>
                                        </p:cTn>
                                        <p:tgtEl>
                                          <p:spTgt spid="5">
                                            <p:txEl>
                                              <p:pRg st="4" end="4"/>
                                            </p:txEl>
                                          </p:spTgt>
                                        </p:tgtEl>
                                        <p:attrNameLst>
                                          <p:attrName>style.visibility</p:attrName>
                                        </p:attrNameLst>
                                      </p:cBhvr>
                                      <p:to>
                                        <p:strVal val="visible"/>
                                      </p:to>
                                    </p:set>
                                    <p:animEffect transition="in" filter="fade">
                                      <p:cBhvr>
                                        <p:cTn id="29" dur="1000"/>
                                        <p:tgtEl>
                                          <p:spTgt spid="5">
                                            <p:txEl>
                                              <p:pRg st="4" end="4"/>
                                            </p:txEl>
                                          </p:spTgt>
                                        </p:tgtEl>
                                      </p:cBhvr>
                                    </p:animEffect>
                                    <p:anim calcmode="lin" valueType="num">
                                      <p:cBhvr>
                                        <p:cTn id="30" dur="1000" fill="hold"/>
                                        <p:tgtEl>
                                          <p:spTgt spid="5">
                                            <p:txEl>
                                              <p:pRg st="4" end="4"/>
                                            </p:txEl>
                                          </p:spTgt>
                                        </p:tgtEl>
                                        <p:attrNameLst>
                                          <p:attrName>ppt_x</p:attrName>
                                        </p:attrNameLst>
                                      </p:cBhvr>
                                      <p:tavLst>
                                        <p:tav tm="0">
                                          <p:val>
                                            <p:strVal val="#ppt_x"/>
                                          </p:val>
                                        </p:tav>
                                        <p:tav tm="100000">
                                          <p:val>
                                            <p:strVal val="#ppt_x"/>
                                          </p:val>
                                        </p:tav>
                                      </p:tavLst>
                                    </p:anim>
                                    <p:anim calcmode="lin" valueType="num">
                                      <p:cBhvr>
                                        <p:cTn id="31" dur="1000" fill="hold"/>
                                        <p:tgtEl>
                                          <p:spTgt spid="5">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le 10">
            <a:extLst>
              <a:ext uri="{FF2B5EF4-FFF2-40B4-BE49-F238E27FC236}">
                <a16:creationId xmlns:a16="http://schemas.microsoft.com/office/drawing/2014/main" id="{EE253E6C-7B06-D773-42C0-40767415B15C}"/>
              </a:ext>
            </a:extLst>
          </p:cNvPr>
          <p:cNvSpPr>
            <a:spLocks noGrp="1"/>
          </p:cNvSpPr>
          <p:nvPr>
            <p:ph type="title"/>
          </p:nvPr>
        </p:nvSpPr>
        <p:spPr>
          <a:solidFill>
            <a:srgbClr val="002060"/>
          </a:solidFill>
        </p:spPr>
        <p:txBody>
          <a:bodyPr/>
          <a:lstStyle/>
          <a:p>
            <a:r>
              <a:rPr lang="en-GB" dirty="0">
                <a:solidFill>
                  <a:schemeClr val="bg1"/>
                </a:solidFill>
              </a:rPr>
              <a:t>Infamous cases of vulnerability</a:t>
            </a:r>
          </a:p>
        </p:txBody>
      </p:sp>
      <p:sp>
        <p:nvSpPr>
          <p:cNvPr id="5" name="Content Placeholder 4">
            <a:extLst>
              <a:ext uri="{FF2B5EF4-FFF2-40B4-BE49-F238E27FC236}">
                <a16:creationId xmlns:a16="http://schemas.microsoft.com/office/drawing/2014/main" id="{609042DC-FF57-D070-4DC3-4ABADD58DC41}"/>
              </a:ext>
            </a:extLst>
          </p:cNvPr>
          <p:cNvSpPr>
            <a:spLocks noGrp="1"/>
          </p:cNvSpPr>
          <p:nvPr>
            <p:ph sz="half" idx="1"/>
          </p:nvPr>
        </p:nvSpPr>
        <p:spPr/>
        <p:txBody>
          <a:bodyPr>
            <a:normAutofit fontScale="85000" lnSpcReduction="10000"/>
          </a:bodyPr>
          <a:lstStyle/>
          <a:p>
            <a:pPr marL="0" indent="0">
              <a:buNone/>
            </a:pPr>
            <a:endParaRPr lang="en-GB" b="1" dirty="0"/>
          </a:p>
          <a:p>
            <a:r>
              <a:rPr lang="en-GB" dirty="0"/>
              <a:t>Many Cases of Vulnerable Victims</a:t>
            </a:r>
          </a:p>
          <a:p>
            <a:r>
              <a:rPr lang="en-GB" dirty="0"/>
              <a:t>Focussed National Attention </a:t>
            </a:r>
          </a:p>
          <a:p>
            <a:r>
              <a:rPr lang="en-GB" dirty="0"/>
              <a:t>Individual Clues on Abuse were Present </a:t>
            </a:r>
          </a:p>
          <a:p>
            <a:r>
              <a:rPr lang="en-GB" dirty="0"/>
              <a:t>Need Multi Agency Information Sharing</a:t>
            </a:r>
          </a:p>
          <a:p>
            <a:r>
              <a:rPr lang="en-GB" dirty="0"/>
              <a:t>Positive Action and Interventions</a:t>
            </a:r>
          </a:p>
          <a:p>
            <a:r>
              <a:rPr lang="en-GB" dirty="0"/>
              <a:t>Investigative Mindset from all Agencies</a:t>
            </a:r>
          </a:p>
          <a:p>
            <a:endParaRPr lang="en-GB" dirty="0"/>
          </a:p>
        </p:txBody>
      </p:sp>
      <p:pic>
        <p:nvPicPr>
          <p:cNvPr id="7" name="Content Placeholder 6" descr="http://i.dailymail.co.uk/i/pix/2008/06/14/article-1026441-01A13A3A0000044D-837_468x411.jpg">
            <a:extLst>
              <a:ext uri="{FF2B5EF4-FFF2-40B4-BE49-F238E27FC236}">
                <a16:creationId xmlns:a16="http://schemas.microsoft.com/office/drawing/2014/main" id="{4E0558F1-75EF-E70C-0BB9-E2C5B22FF9B2}"/>
              </a:ext>
            </a:extLst>
          </p:cNvPr>
          <p:cNvPicPr>
            <a:picLocks noGrp="1" noChangeAspect="1" noChangeArrowheads="1"/>
          </p:cNvPicPr>
          <p:nvPr>
            <p:ph sz="half" idx="2"/>
          </p:nvPr>
        </p:nvPicPr>
        <p:blipFill>
          <a:blip r:embed="rId3">
            <a:extLst>
              <a:ext uri="{28A0092B-C50C-407E-A947-70E740481C1C}">
                <a14:useLocalDpi xmlns:a14="http://schemas.microsoft.com/office/drawing/2010/main" val="0"/>
              </a:ext>
            </a:extLst>
          </a:blip>
          <a:stretch>
            <a:fillRect/>
          </a:stretch>
        </p:blipFill>
        <p:spPr bwMode="auto">
          <a:xfrm>
            <a:off x="7064147" y="1417638"/>
            <a:ext cx="2192568" cy="1925525"/>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4" descr="https://upload.wikimedia.org/wikipedia/en/0/02/BabyP.jpg">
            <a:extLst>
              <a:ext uri="{FF2B5EF4-FFF2-40B4-BE49-F238E27FC236}">
                <a16:creationId xmlns:a16="http://schemas.microsoft.com/office/drawing/2014/main" id="{FF867F00-A0A6-75EB-B5A3-249B9A41C66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717157" y="1417638"/>
            <a:ext cx="1854351" cy="1965815"/>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4" descr="http://murderpedia.org/male.S/images/shipman-harold/harold-shipman-11.jpg">
            <a:extLst>
              <a:ext uri="{FF2B5EF4-FFF2-40B4-BE49-F238E27FC236}">
                <a16:creationId xmlns:a16="http://schemas.microsoft.com/office/drawing/2014/main" id="{CE2F70F7-1C6A-FD1E-135D-03F4EACB3F97}"/>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838429" y="3529691"/>
            <a:ext cx="2192568" cy="2070421"/>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2" descr="http://images.dailystar.co.uk/dynamic/1/photos/812000/Jimmy-Savile-play-217812.jpg">
            <a:extLst>
              <a:ext uri="{FF2B5EF4-FFF2-40B4-BE49-F238E27FC236}">
                <a16:creationId xmlns:a16="http://schemas.microsoft.com/office/drawing/2014/main" id="{F8EFCD01-7D02-01BA-7118-86210E2D4B7E}"/>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flipH="1">
            <a:off x="9717157" y="3619448"/>
            <a:ext cx="1865243" cy="207042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730129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xEl>
                                              <p:pRg st="1" end="1"/>
                                            </p:txEl>
                                          </p:spTgt>
                                        </p:tgtEl>
                                        <p:attrNameLst>
                                          <p:attrName>style.visibility</p:attrName>
                                        </p:attrNameLst>
                                      </p:cBhvr>
                                      <p:to>
                                        <p:strVal val="visible"/>
                                      </p:to>
                                    </p:set>
                                    <p:animEffect transition="in" filter="fade">
                                      <p:cBhvr>
                                        <p:cTn id="7" dur="1000"/>
                                        <p:tgtEl>
                                          <p:spTgt spid="5">
                                            <p:txEl>
                                              <p:pRg st="1" end="1"/>
                                            </p:txEl>
                                          </p:spTgt>
                                        </p:tgtEl>
                                      </p:cBhvr>
                                    </p:animEffect>
                                    <p:anim calcmode="lin" valueType="num">
                                      <p:cBhvr>
                                        <p:cTn id="8" dur="1000" fill="hold"/>
                                        <p:tgtEl>
                                          <p:spTgt spid="5">
                                            <p:txEl>
                                              <p:pRg st="1" end="1"/>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5">
                                            <p:txEl>
                                              <p:pRg st="2" end="2"/>
                                            </p:txEl>
                                          </p:spTgt>
                                        </p:tgtEl>
                                        <p:attrNameLst>
                                          <p:attrName>style.visibility</p:attrName>
                                        </p:attrNameLst>
                                      </p:cBhvr>
                                      <p:to>
                                        <p:strVal val="visible"/>
                                      </p:to>
                                    </p:set>
                                    <p:animEffect transition="in" filter="fade">
                                      <p:cBhvr>
                                        <p:cTn id="14" dur="1000"/>
                                        <p:tgtEl>
                                          <p:spTgt spid="5">
                                            <p:txEl>
                                              <p:pRg st="2" end="2"/>
                                            </p:txEl>
                                          </p:spTgt>
                                        </p:tgtEl>
                                      </p:cBhvr>
                                    </p:animEffect>
                                    <p:anim calcmode="lin" valueType="num">
                                      <p:cBhvr>
                                        <p:cTn id="15" dur="1000" fill="hold"/>
                                        <p:tgtEl>
                                          <p:spTgt spid="5">
                                            <p:txEl>
                                              <p:pRg st="2" end="2"/>
                                            </p:txEl>
                                          </p:spTgt>
                                        </p:tgtEl>
                                        <p:attrNameLst>
                                          <p:attrName>ppt_x</p:attrName>
                                        </p:attrNameLst>
                                      </p:cBhvr>
                                      <p:tavLst>
                                        <p:tav tm="0">
                                          <p:val>
                                            <p:strVal val="#ppt_x"/>
                                          </p:val>
                                        </p:tav>
                                        <p:tav tm="100000">
                                          <p:val>
                                            <p:strVal val="#ppt_x"/>
                                          </p:val>
                                        </p:tav>
                                      </p:tavLst>
                                    </p:anim>
                                    <p:anim calcmode="lin" valueType="num">
                                      <p:cBhvr>
                                        <p:cTn id="16" dur="1000" fill="hold"/>
                                        <p:tgtEl>
                                          <p:spTgt spid="5">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5">
                                            <p:txEl>
                                              <p:pRg st="3" end="3"/>
                                            </p:txEl>
                                          </p:spTgt>
                                        </p:tgtEl>
                                        <p:attrNameLst>
                                          <p:attrName>style.visibility</p:attrName>
                                        </p:attrNameLst>
                                      </p:cBhvr>
                                      <p:to>
                                        <p:strVal val="visible"/>
                                      </p:to>
                                    </p:set>
                                    <p:animEffect transition="in" filter="fade">
                                      <p:cBhvr>
                                        <p:cTn id="21" dur="1000"/>
                                        <p:tgtEl>
                                          <p:spTgt spid="5">
                                            <p:txEl>
                                              <p:pRg st="3" end="3"/>
                                            </p:txEl>
                                          </p:spTgt>
                                        </p:tgtEl>
                                      </p:cBhvr>
                                    </p:animEffect>
                                    <p:anim calcmode="lin" valueType="num">
                                      <p:cBhvr>
                                        <p:cTn id="22" dur="1000" fill="hold"/>
                                        <p:tgtEl>
                                          <p:spTgt spid="5">
                                            <p:txEl>
                                              <p:pRg st="3" end="3"/>
                                            </p:txEl>
                                          </p:spTgt>
                                        </p:tgtEl>
                                        <p:attrNameLst>
                                          <p:attrName>ppt_x</p:attrName>
                                        </p:attrNameLst>
                                      </p:cBhvr>
                                      <p:tavLst>
                                        <p:tav tm="0">
                                          <p:val>
                                            <p:strVal val="#ppt_x"/>
                                          </p:val>
                                        </p:tav>
                                        <p:tav tm="100000">
                                          <p:val>
                                            <p:strVal val="#ppt_x"/>
                                          </p:val>
                                        </p:tav>
                                      </p:tavLst>
                                    </p:anim>
                                    <p:anim calcmode="lin" valueType="num">
                                      <p:cBhvr>
                                        <p:cTn id="23" dur="1000" fill="hold"/>
                                        <p:tgtEl>
                                          <p:spTgt spid="5">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5">
                                            <p:txEl>
                                              <p:pRg st="4" end="4"/>
                                            </p:txEl>
                                          </p:spTgt>
                                        </p:tgtEl>
                                        <p:attrNameLst>
                                          <p:attrName>style.visibility</p:attrName>
                                        </p:attrNameLst>
                                      </p:cBhvr>
                                      <p:to>
                                        <p:strVal val="visible"/>
                                      </p:to>
                                    </p:set>
                                    <p:animEffect transition="in" filter="fade">
                                      <p:cBhvr>
                                        <p:cTn id="28" dur="1000"/>
                                        <p:tgtEl>
                                          <p:spTgt spid="5">
                                            <p:txEl>
                                              <p:pRg st="4" end="4"/>
                                            </p:txEl>
                                          </p:spTgt>
                                        </p:tgtEl>
                                      </p:cBhvr>
                                    </p:animEffect>
                                    <p:anim calcmode="lin" valueType="num">
                                      <p:cBhvr>
                                        <p:cTn id="29" dur="1000" fill="hold"/>
                                        <p:tgtEl>
                                          <p:spTgt spid="5">
                                            <p:txEl>
                                              <p:pRg st="4" end="4"/>
                                            </p:txEl>
                                          </p:spTgt>
                                        </p:tgtEl>
                                        <p:attrNameLst>
                                          <p:attrName>ppt_x</p:attrName>
                                        </p:attrNameLst>
                                      </p:cBhvr>
                                      <p:tavLst>
                                        <p:tav tm="0">
                                          <p:val>
                                            <p:strVal val="#ppt_x"/>
                                          </p:val>
                                        </p:tav>
                                        <p:tav tm="100000">
                                          <p:val>
                                            <p:strVal val="#ppt_x"/>
                                          </p:val>
                                        </p:tav>
                                      </p:tavLst>
                                    </p:anim>
                                    <p:anim calcmode="lin" valueType="num">
                                      <p:cBhvr>
                                        <p:cTn id="30" dur="1000" fill="hold"/>
                                        <p:tgtEl>
                                          <p:spTgt spid="5">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5">
                                            <p:txEl>
                                              <p:pRg st="5" end="5"/>
                                            </p:txEl>
                                          </p:spTgt>
                                        </p:tgtEl>
                                        <p:attrNameLst>
                                          <p:attrName>style.visibility</p:attrName>
                                        </p:attrNameLst>
                                      </p:cBhvr>
                                      <p:to>
                                        <p:strVal val="visible"/>
                                      </p:to>
                                    </p:set>
                                    <p:animEffect transition="in" filter="fade">
                                      <p:cBhvr>
                                        <p:cTn id="35" dur="1000"/>
                                        <p:tgtEl>
                                          <p:spTgt spid="5">
                                            <p:txEl>
                                              <p:pRg st="5" end="5"/>
                                            </p:txEl>
                                          </p:spTgt>
                                        </p:tgtEl>
                                      </p:cBhvr>
                                    </p:animEffect>
                                    <p:anim calcmode="lin" valueType="num">
                                      <p:cBhvr>
                                        <p:cTn id="36" dur="1000" fill="hold"/>
                                        <p:tgtEl>
                                          <p:spTgt spid="5">
                                            <p:txEl>
                                              <p:pRg st="5" end="5"/>
                                            </p:txEl>
                                          </p:spTgt>
                                        </p:tgtEl>
                                        <p:attrNameLst>
                                          <p:attrName>ppt_x</p:attrName>
                                        </p:attrNameLst>
                                      </p:cBhvr>
                                      <p:tavLst>
                                        <p:tav tm="0">
                                          <p:val>
                                            <p:strVal val="#ppt_x"/>
                                          </p:val>
                                        </p:tav>
                                        <p:tav tm="100000">
                                          <p:val>
                                            <p:strVal val="#ppt_x"/>
                                          </p:val>
                                        </p:tav>
                                      </p:tavLst>
                                    </p:anim>
                                    <p:anim calcmode="lin" valueType="num">
                                      <p:cBhvr>
                                        <p:cTn id="37" dur="1000" fill="hold"/>
                                        <p:tgtEl>
                                          <p:spTgt spid="5">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grpId="0" nodeType="clickEffect">
                                  <p:stCondLst>
                                    <p:cond delay="0"/>
                                  </p:stCondLst>
                                  <p:childTnLst>
                                    <p:set>
                                      <p:cBhvr>
                                        <p:cTn id="41" dur="1" fill="hold">
                                          <p:stCondLst>
                                            <p:cond delay="0"/>
                                          </p:stCondLst>
                                        </p:cTn>
                                        <p:tgtEl>
                                          <p:spTgt spid="5">
                                            <p:txEl>
                                              <p:pRg st="6" end="6"/>
                                            </p:txEl>
                                          </p:spTgt>
                                        </p:tgtEl>
                                        <p:attrNameLst>
                                          <p:attrName>style.visibility</p:attrName>
                                        </p:attrNameLst>
                                      </p:cBhvr>
                                      <p:to>
                                        <p:strVal val="visible"/>
                                      </p:to>
                                    </p:set>
                                    <p:animEffect transition="in" filter="fade">
                                      <p:cBhvr>
                                        <p:cTn id="42" dur="1000"/>
                                        <p:tgtEl>
                                          <p:spTgt spid="5">
                                            <p:txEl>
                                              <p:pRg st="6" end="6"/>
                                            </p:txEl>
                                          </p:spTgt>
                                        </p:tgtEl>
                                      </p:cBhvr>
                                    </p:animEffect>
                                    <p:anim calcmode="lin" valueType="num">
                                      <p:cBhvr>
                                        <p:cTn id="43" dur="1000" fill="hold"/>
                                        <p:tgtEl>
                                          <p:spTgt spid="5">
                                            <p:txEl>
                                              <p:pRg st="6" end="6"/>
                                            </p:txEl>
                                          </p:spTgt>
                                        </p:tgtEl>
                                        <p:attrNameLst>
                                          <p:attrName>ppt_x</p:attrName>
                                        </p:attrNameLst>
                                      </p:cBhvr>
                                      <p:tavLst>
                                        <p:tav tm="0">
                                          <p:val>
                                            <p:strVal val="#ppt_x"/>
                                          </p:val>
                                        </p:tav>
                                        <p:tav tm="100000">
                                          <p:val>
                                            <p:strVal val="#ppt_x"/>
                                          </p:val>
                                        </p:tav>
                                      </p:tavLst>
                                    </p:anim>
                                    <p:anim calcmode="lin" valueType="num">
                                      <p:cBhvr>
                                        <p:cTn id="44" dur="1000" fill="hold"/>
                                        <p:tgtEl>
                                          <p:spTgt spid="5">
                                            <p:txEl>
                                              <p:pRg st="6" end="6"/>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2EC081-64E1-2453-09FE-7490E79B1FF2}"/>
              </a:ext>
            </a:extLst>
          </p:cNvPr>
          <p:cNvSpPr>
            <a:spLocks noGrp="1"/>
          </p:cNvSpPr>
          <p:nvPr>
            <p:ph type="title"/>
          </p:nvPr>
        </p:nvSpPr>
        <p:spPr>
          <a:solidFill>
            <a:srgbClr val="002060"/>
          </a:solidFill>
        </p:spPr>
        <p:txBody>
          <a:bodyPr/>
          <a:lstStyle/>
          <a:p>
            <a:r>
              <a:rPr lang="en-GB" dirty="0">
                <a:solidFill>
                  <a:schemeClr val="bg1"/>
                </a:solidFill>
              </a:rPr>
              <a:t>National Drivers</a:t>
            </a:r>
          </a:p>
        </p:txBody>
      </p:sp>
      <p:sp>
        <p:nvSpPr>
          <p:cNvPr id="3" name="Content Placeholder 2">
            <a:extLst>
              <a:ext uri="{FF2B5EF4-FFF2-40B4-BE49-F238E27FC236}">
                <a16:creationId xmlns:a16="http://schemas.microsoft.com/office/drawing/2014/main" id="{D49E5063-2D72-175C-73A8-7757173672F9}"/>
              </a:ext>
            </a:extLst>
          </p:cNvPr>
          <p:cNvSpPr>
            <a:spLocks noGrp="1"/>
          </p:cNvSpPr>
          <p:nvPr>
            <p:ph idx="1"/>
          </p:nvPr>
        </p:nvSpPr>
        <p:spPr/>
        <p:txBody>
          <a:bodyPr>
            <a:normAutofit fontScale="92500" lnSpcReduction="20000"/>
          </a:bodyPr>
          <a:lstStyle/>
          <a:p>
            <a:r>
              <a:rPr lang="en-GB" sz="2400" dirty="0"/>
              <a:t>The public expects their local police force to support Vulnerable people, whether or not they have been a victim of crime. </a:t>
            </a:r>
          </a:p>
          <a:p>
            <a:r>
              <a:rPr lang="en-GB" sz="2400" dirty="0"/>
              <a:t>Annual </a:t>
            </a:r>
            <a:r>
              <a:rPr lang="en-GB" sz="2400" b="1" dirty="0">
                <a:solidFill>
                  <a:srgbClr val="FF0000"/>
                </a:solidFill>
              </a:rPr>
              <a:t>P</a:t>
            </a:r>
            <a:r>
              <a:rPr lang="en-GB" sz="2400" dirty="0"/>
              <a:t>olice </a:t>
            </a:r>
            <a:r>
              <a:rPr lang="en-GB" sz="2400" b="1" dirty="0">
                <a:solidFill>
                  <a:srgbClr val="FF0000"/>
                </a:solidFill>
              </a:rPr>
              <a:t>E</a:t>
            </a:r>
            <a:r>
              <a:rPr lang="en-GB" sz="2400" dirty="0"/>
              <a:t>ffectiveness, </a:t>
            </a:r>
            <a:r>
              <a:rPr lang="en-GB" sz="2400" b="1" dirty="0">
                <a:solidFill>
                  <a:srgbClr val="FF0000"/>
                </a:solidFill>
              </a:rPr>
              <a:t>E</a:t>
            </a:r>
            <a:r>
              <a:rPr lang="en-GB" sz="2400" dirty="0"/>
              <a:t>fficiency and </a:t>
            </a:r>
            <a:r>
              <a:rPr lang="en-GB" sz="2400" b="1" dirty="0">
                <a:solidFill>
                  <a:srgbClr val="FF0000"/>
                </a:solidFill>
              </a:rPr>
              <a:t>L</a:t>
            </a:r>
            <a:r>
              <a:rPr lang="en-GB" sz="2400" dirty="0"/>
              <a:t>egitimacy (</a:t>
            </a:r>
            <a:r>
              <a:rPr lang="en-GB" sz="2400" dirty="0">
                <a:solidFill>
                  <a:srgbClr val="FF0000"/>
                </a:solidFill>
              </a:rPr>
              <a:t>PEEL</a:t>
            </a:r>
            <a:r>
              <a:rPr lang="en-GB" sz="2400" dirty="0"/>
              <a:t>) Inspections look at the Vulnerable and ask the question;-  </a:t>
            </a:r>
          </a:p>
          <a:p>
            <a:pPr algn="ctr"/>
            <a:r>
              <a:rPr lang="en-GB" sz="2400" b="1" dirty="0"/>
              <a:t>‘How effective are forces at protecting from harm those who are vulnerable, and supporting victims?’ </a:t>
            </a:r>
          </a:p>
          <a:p>
            <a:r>
              <a:rPr lang="en-GB" sz="2400" dirty="0"/>
              <a:t>It looks at h</a:t>
            </a:r>
            <a:r>
              <a:rPr lang="en-GB" sz="2400" i="1" dirty="0"/>
              <a:t>ow well does the force: </a:t>
            </a:r>
          </a:p>
          <a:p>
            <a:pPr marL="914400" lvl="1" indent="-457200">
              <a:buFont typeface="+mj-lt"/>
              <a:buAutoNum type="arabicPeriod"/>
            </a:pPr>
            <a:r>
              <a:rPr lang="en-GB" sz="2400" i="1" dirty="0"/>
              <a:t>Identify the vulnerable and assess their level of risk and need?</a:t>
            </a:r>
          </a:p>
          <a:p>
            <a:pPr marL="914400" lvl="1" indent="-457200">
              <a:buFont typeface="+mj-lt"/>
              <a:buAutoNum type="arabicPeriod"/>
            </a:pPr>
            <a:r>
              <a:rPr lang="en-GB" sz="2400" i="1" dirty="0"/>
              <a:t>Respond to vulnerable victims? </a:t>
            </a:r>
          </a:p>
          <a:p>
            <a:pPr marL="914400" lvl="1" indent="-457200">
              <a:buFont typeface="+mj-lt"/>
              <a:buAutoNum type="arabicPeriod"/>
            </a:pPr>
            <a:r>
              <a:rPr lang="en-GB" sz="2400" i="1" dirty="0"/>
              <a:t>How Police work with partners to keep victims safe? </a:t>
            </a:r>
          </a:p>
          <a:p>
            <a:pPr marL="914400" lvl="1" indent="-457200">
              <a:buFont typeface="+mj-lt"/>
              <a:buAutoNum type="arabicPeriod"/>
            </a:pPr>
            <a:r>
              <a:rPr lang="en-GB" sz="2400" i="1" dirty="0"/>
              <a:t>How police respond to and safeguard specific vulnerable groups e.g. missing and absent children &amp; victims of domestic abuse and child sexual exploitation? </a:t>
            </a:r>
          </a:p>
          <a:p>
            <a:endParaRPr lang="en-GB" dirty="0"/>
          </a:p>
        </p:txBody>
      </p:sp>
      <p:pic>
        <p:nvPicPr>
          <p:cNvPr id="4" name="Picture 3">
            <a:extLst>
              <a:ext uri="{FF2B5EF4-FFF2-40B4-BE49-F238E27FC236}">
                <a16:creationId xmlns:a16="http://schemas.microsoft.com/office/drawing/2014/main" id="{DC125EDF-C254-7055-9629-997F40B04D9A}"/>
              </a:ext>
            </a:extLst>
          </p:cNvPr>
          <p:cNvPicPr>
            <a:picLocks noChangeAspect="1"/>
          </p:cNvPicPr>
          <p:nvPr/>
        </p:nvPicPr>
        <p:blipFill>
          <a:blip r:embed="rId3"/>
          <a:stretch>
            <a:fillRect/>
          </a:stretch>
        </p:blipFill>
        <p:spPr>
          <a:xfrm>
            <a:off x="9470103" y="3411415"/>
            <a:ext cx="2487436" cy="1473855"/>
          </a:xfrm>
          <a:prstGeom prst="rect">
            <a:avLst/>
          </a:prstGeom>
        </p:spPr>
      </p:pic>
      <p:sp>
        <p:nvSpPr>
          <p:cNvPr id="5" name="Rectangle 4">
            <a:extLst>
              <a:ext uri="{FF2B5EF4-FFF2-40B4-BE49-F238E27FC236}">
                <a16:creationId xmlns:a16="http://schemas.microsoft.com/office/drawing/2014/main" id="{D44C4984-7666-D42E-C595-9675F6F9A4A5}"/>
              </a:ext>
            </a:extLst>
          </p:cNvPr>
          <p:cNvSpPr/>
          <p:nvPr/>
        </p:nvSpPr>
        <p:spPr>
          <a:xfrm rot="1107772">
            <a:off x="3302806" y="2776822"/>
            <a:ext cx="6175840" cy="199644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a:t>‘The extent to which a police force is successful at identifying, protecting and supporting those who are vulnerable is a core indicator of its overall effectiveness’ (HMIC, 2015)</a:t>
            </a:r>
          </a:p>
        </p:txBody>
      </p:sp>
    </p:spTree>
    <p:extLst>
      <p:ext uri="{BB962C8B-B14F-4D97-AF65-F5344CB8AC3E}">
        <p14:creationId xmlns:p14="http://schemas.microsoft.com/office/powerpoint/2010/main" val="23335255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1000"/>
                                        <p:tgtEl>
                                          <p:spTgt spid="3">
                                            <p:txEl>
                                              <p:pRg st="2" end="2"/>
                                            </p:txEl>
                                          </p:spTgt>
                                        </p:tgtEl>
                                      </p:cBhvr>
                                    </p:animEffect>
                                    <p:anim calcmode="lin" valueType="num">
                                      <p:cBhvr>
                                        <p:cTn id="22"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Effect transition="in" filter="fade">
                                      <p:cBhvr>
                                        <p:cTn id="28" dur="1000"/>
                                        <p:tgtEl>
                                          <p:spTgt spid="3">
                                            <p:txEl>
                                              <p:pRg st="3" end="3"/>
                                            </p:txEl>
                                          </p:spTgt>
                                        </p:tgtEl>
                                      </p:cBhvr>
                                    </p:animEffect>
                                    <p:anim calcmode="lin" valueType="num">
                                      <p:cBhvr>
                                        <p:cTn id="29"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3" end="3"/>
                                            </p:txEl>
                                          </p:spTgt>
                                        </p:tgtEl>
                                        <p:attrNameLst>
                                          <p:attrName>ppt_y</p:attrName>
                                        </p:attrNameLst>
                                      </p:cBhvr>
                                      <p:tavLst>
                                        <p:tav tm="0">
                                          <p:val>
                                            <p:strVal val="#ppt_y+.1"/>
                                          </p:val>
                                        </p:tav>
                                        <p:tav tm="100000">
                                          <p:val>
                                            <p:strVal val="#ppt_y"/>
                                          </p:val>
                                        </p:tav>
                                      </p:tavLst>
                                    </p:anim>
                                  </p:childTnLst>
                                </p:cTn>
                              </p:par>
                              <p:par>
                                <p:cTn id="31" presetID="42" presetClass="entr" presetSubtype="0" fill="hold" grpId="0" nodeType="withEffect">
                                  <p:stCondLst>
                                    <p:cond delay="0"/>
                                  </p:stCondLst>
                                  <p:childTnLst>
                                    <p:set>
                                      <p:cBhvr>
                                        <p:cTn id="32" dur="1" fill="hold">
                                          <p:stCondLst>
                                            <p:cond delay="0"/>
                                          </p:stCondLst>
                                        </p:cTn>
                                        <p:tgtEl>
                                          <p:spTgt spid="3">
                                            <p:txEl>
                                              <p:pRg st="4" end="4"/>
                                            </p:txEl>
                                          </p:spTgt>
                                        </p:tgtEl>
                                        <p:attrNameLst>
                                          <p:attrName>style.visibility</p:attrName>
                                        </p:attrNameLst>
                                      </p:cBhvr>
                                      <p:to>
                                        <p:strVal val="visible"/>
                                      </p:to>
                                    </p:set>
                                    <p:animEffect transition="in" filter="fade">
                                      <p:cBhvr>
                                        <p:cTn id="33" dur="1000"/>
                                        <p:tgtEl>
                                          <p:spTgt spid="3">
                                            <p:txEl>
                                              <p:pRg st="4" end="4"/>
                                            </p:txEl>
                                          </p:spTgt>
                                        </p:tgtEl>
                                      </p:cBhvr>
                                    </p:animEffect>
                                    <p:anim calcmode="lin" valueType="num">
                                      <p:cBhvr>
                                        <p:cTn id="34"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5" dur="1000" fill="hold"/>
                                        <p:tgtEl>
                                          <p:spTgt spid="3">
                                            <p:txEl>
                                              <p:pRg st="4" end="4"/>
                                            </p:txEl>
                                          </p:spTgt>
                                        </p:tgtEl>
                                        <p:attrNameLst>
                                          <p:attrName>ppt_y</p:attrName>
                                        </p:attrNameLst>
                                      </p:cBhvr>
                                      <p:tavLst>
                                        <p:tav tm="0">
                                          <p:val>
                                            <p:strVal val="#ppt_y+.1"/>
                                          </p:val>
                                        </p:tav>
                                        <p:tav tm="100000">
                                          <p:val>
                                            <p:strVal val="#ppt_y"/>
                                          </p:val>
                                        </p:tav>
                                      </p:tavLst>
                                    </p:anim>
                                  </p:childTnLst>
                                </p:cTn>
                              </p:par>
                              <p:par>
                                <p:cTn id="36" presetID="42" presetClass="entr" presetSubtype="0" fill="hold" grpId="0" nodeType="withEffect">
                                  <p:stCondLst>
                                    <p:cond delay="0"/>
                                  </p:stCondLst>
                                  <p:childTnLst>
                                    <p:set>
                                      <p:cBhvr>
                                        <p:cTn id="37" dur="1" fill="hold">
                                          <p:stCondLst>
                                            <p:cond delay="0"/>
                                          </p:stCondLst>
                                        </p:cTn>
                                        <p:tgtEl>
                                          <p:spTgt spid="3">
                                            <p:txEl>
                                              <p:pRg st="5" end="5"/>
                                            </p:txEl>
                                          </p:spTgt>
                                        </p:tgtEl>
                                        <p:attrNameLst>
                                          <p:attrName>style.visibility</p:attrName>
                                        </p:attrNameLst>
                                      </p:cBhvr>
                                      <p:to>
                                        <p:strVal val="visible"/>
                                      </p:to>
                                    </p:set>
                                    <p:animEffect transition="in" filter="fade">
                                      <p:cBhvr>
                                        <p:cTn id="38" dur="1000"/>
                                        <p:tgtEl>
                                          <p:spTgt spid="3">
                                            <p:txEl>
                                              <p:pRg st="5" end="5"/>
                                            </p:txEl>
                                          </p:spTgt>
                                        </p:tgtEl>
                                      </p:cBhvr>
                                    </p:animEffect>
                                    <p:anim calcmode="lin" valueType="num">
                                      <p:cBhvr>
                                        <p:cTn id="39"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40" dur="1000" fill="hold"/>
                                        <p:tgtEl>
                                          <p:spTgt spid="3">
                                            <p:txEl>
                                              <p:pRg st="5" end="5"/>
                                            </p:txEl>
                                          </p:spTgt>
                                        </p:tgtEl>
                                        <p:attrNameLst>
                                          <p:attrName>ppt_y</p:attrName>
                                        </p:attrNameLst>
                                      </p:cBhvr>
                                      <p:tavLst>
                                        <p:tav tm="0">
                                          <p:val>
                                            <p:strVal val="#ppt_y+.1"/>
                                          </p:val>
                                        </p:tav>
                                        <p:tav tm="100000">
                                          <p:val>
                                            <p:strVal val="#ppt_y"/>
                                          </p:val>
                                        </p:tav>
                                      </p:tavLst>
                                    </p:anim>
                                  </p:childTnLst>
                                </p:cTn>
                              </p:par>
                              <p:par>
                                <p:cTn id="41" presetID="42" presetClass="entr" presetSubtype="0" fill="hold" grpId="0" nodeType="withEffect">
                                  <p:stCondLst>
                                    <p:cond delay="0"/>
                                  </p:stCondLst>
                                  <p:childTnLst>
                                    <p:set>
                                      <p:cBhvr>
                                        <p:cTn id="42" dur="1" fill="hold">
                                          <p:stCondLst>
                                            <p:cond delay="0"/>
                                          </p:stCondLst>
                                        </p:cTn>
                                        <p:tgtEl>
                                          <p:spTgt spid="3">
                                            <p:txEl>
                                              <p:pRg st="6" end="6"/>
                                            </p:txEl>
                                          </p:spTgt>
                                        </p:tgtEl>
                                        <p:attrNameLst>
                                          <p:attrName>style.visibility</p:attrName>
                                        </p:attrNameLst>
                                      </p:cBhvr>
                                      <p:to>
                                        <p:strVal val="visible"/>
                                      </p:to>
                                    </p:set>
                                    <p:animEffect transition="in" filter="fade">
                                      <p:cBhvr>
                                        <p:cTn id="43" dur="1000"/>
                                        <p:tgtEl>
                                          <p:spTgt spid="3">
                                            <p:txEl>
                                              <p:pRg st="6" end="6"/>
                                            </p:txEl>
                                          </p:spTgt>
                                        </p:tgtEl>
                                      </p:cBhvr>
                                    </p:animEffect>
                                    <p:anim calcmode="lin" valueType="num">
                                      <p:cBhvr>
                                        <p:cTn id="44"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45" dur="1000" fill="hold"/>
                                        <p:tgtEl>
                                          <p:spTgt spid="3">
                                            <p:txEl>
                                              <p:pRg st="6" end="6"/>
                                            </p:txEl>
                                          </p:spTgt>
                                        </p:tgtEl>
                                        <p:attrNameLst>
                                          <p:attrName>ppt_y</p:attrName>
                                        </p:attrNameLst>
                                      </p:cBhvr>
                                      <p:tavLst>
                                        <p:tav tm="0">
                                          <p:val>
                                            <p:strVal val="#ppt_y+.1"/>
                                          </p:val>
                                        </p:tav>
                                        <p:tav tm="100000">
                                          <p:val>
                                            <p:strVal val="#ppt_y"/>
                                          </p:val>
                                        </p:tav>
                                      </p:tavLst>
                                    </p:anim>
                                  </p:childTnLst>
                                </p:cTn>
                              </p:par>
                              <p:par>
                                <p:cTn id="46" presetID="42" presetClass="entr" presetSubtype="0" fill="hold" grpId="0" nodeType="withEffect">
                                  <p:stCondLst>
                                    <p:cond delay="0"/>
                                  </p:stCondLst>
                                  <p:childTnLst>
                                    <p:set>
                                      <p:cBhvr>
                                        <p:cTn id="47" dur="1" fill="hold">
                                          <p:stCondLst>
                                            <p:cond delay="0"/>
                                          </p:stCondLst>
                                        </p:cTn>
                                        <p:tgtEl>
                                          <p:spTgt spid="3">
                                            <p:txEl>
                                              <p:pRg st="7" end="7"/>
                                            </p:txEl>
                                          </p:spTgt>
                                        </p:tgtEl>
                                        <p:attrNameLst>
                                          <p:attrName>style.visibility</p:attrName>
                                        </p:attrNameLst>
                                      </p:cBhvr>
                                      <p:to>
                                        <p:strVal val="visible"/>
                                      </p:to>
                                    </p:set>
                                    <p:animEffect transition="in" filter="fade">
                                      <p:cBhvr>
                                        <p:cTn id="48" dur="1000"/>
                                        <p:tgtEl>
                                          <p:spTgt spid="3">
                                            <p:txEl>
                                              <p:pRg st="7" end="7"/>
                                            </p:txEl>
                                          </p:spTgt>
                                        </p:tgtEl>
                                      </p:cBhvr>
                                    </p:animEffect>
                                    <p:anim calcmode="lin" valueType="num">
                                      <p:cBhvr>
                                        <p:cTn id="49" dur="1000" fill="hold"/>
                                        <p:tgtEl>
                                          <p:spTgt spid="3">
                                            <p:txEl>
                                              <p:pRg st="7" end="7"/>
                                            </p:txEl>
                                          </p:spTgt>
                                        </p:tgtEl>
                                        <p:attrNameLst>
                                          <p:attrName>ppt_x</p:attrName>
                                        </p:attrNameLst>
                                      </p:cBhvr>
                                      <p:tavLst>
                                        <p:tav tm="0">
                                          <p:val>
                                            <p:strVal val="#ppt_x"/>
                                          </p:val>
                                        </p:tav>
                                        <p:tav tm="100000">
                                          <p:val>
                                            <p:strVal val="#ppt_x"/>
                                          </p:val>
                                        </p:tav>
                                      </p:tavLst>
                                    </p:anim>
                                    <p:anim calcmode="lin" valueType="num">
                                      <p:cBhvr>
                                        <p:cTn id="50" dur="1000" fill="hold"/>
                                        <p:tgtEl>
                                          <p:spTgt spid="3">
                                            <p:txEl>
                                              <p:pRg st="7" end="7"/>
                                            </p:txEl>
                                          </p:spTgt>
                                        </p:tgtEl>
                                        <p:attrNameLst>
                                          <p:attrName>ppt_y</p:attrName>
                                        </p:attrNameLst>
                                      </p:cBhvr>
                                      <p:tavLst>
                                        <p:tav tm="0">
                                          <p:val>
                                            <p:strVal val="#ppt_y+.1"/>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42" presetClass="entr" presetSubtype="0" fill="hold" nodeType="clickEffect">
                                  <p:stCondLst>
                                    <p:cond delay="0"/>
                                  </p:stCondLst>
                                  <p:childTnLst>
                                    <p:set>
                                      <p:cBhvr>
                                        <p:cTn id="54" dur="1" fill="hold">
                                          <p:stCondLst>
                                            <p:cond delay="0"/>
                                          </p:stCondLst>
                                        </p:cTn>
                                        <p:tgtEl>
                                          <p:spTgt spid="4"/>
                                        </p:tgtEl>
                                        <p:attrNameLst>
                                          <p:attrName>style.visibility</p:attrName>
                                        </p:attrNameLst>
                                      </p:cBhvr>
                                      <p:to>
                                        <p:strVal val="visible"/>
                                      </p:to>
                                    </p:set>
                                    <p:animEffect transition="in" filter="fade">
                                      <p:cBhvr>
                                        <p:cTn id="55" dur="1000"/>
                                        <p:tgtEl>
                                          <p:spTgt spid="4"/>
                                        </p:tgtEl>
                                      </p:cBhvr>
                                    </p:animEffect>
                                    <p:anim calcmode="lin" valueType="num">
                                      <p:cBhvr>
                                        <p:cTn id="56" dur="1000" fill="hold"/>
                                        <p:tgtEl>
                                          <p:spTgt spid="4"/>
                                        </p:tgtEl>
                                        <p:attrNameLst>
                                          <p:attrName>ppt_x</p:attrName>
                                        </p:attrNameLst>
                                      </p:cBhvr>
                                      <p:tavLst>
                                        <p:tav tm="0">
                                          <p:val>
                                            <p:strVal val="#ppt_x"/>
                                          </p:val>
                                        </p:tav>
                                        <p:tav tm="100000">
                                          <p:val>
                                            <p:strVal val="#ppt_x"/>
                                          </p:val>
                                        </p:tav>
                                      </p:tavLst>
                                    </p:anim>
                                    <p:anim calcmode="lin" valueType="num">
                                      <p:cBhvr>
                                        <p:cTn id="57"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58" fill="hold">
                      <p:stCondLst>
                        <p:cond delay="indefinite"/>
                      </p:stCondLst>
                      <p:childTnLst>
                        <p:par>
                          <p:cTn id="59" fill="hold">
                            <p:stCondLst>
                              <p:cond delay="0"/>
                            </p:stCondLst>
                            <p:childTnLst>
                              <p:par>
                                <p:cTn id="60" presetID="42" presetClass="entr" presetSubtype="0" fill="hold" grpId="0" nodeType="clickEffect">
                                  <p:stCondLst>
                                    <p:cond delay="0"/>
                                  </p:stCondLst>
                                  <p:childTnLst>
                                    <p:set>
                                      <p:cBhvr>
                                        <p:cTn id="61" dur="1" fill="hold">
                                          <p:stCondLst>
                                            <p:cond delay="0"/>
                                          </p:stCondLst>
                                        </p:cTn>
                                        <p:tgtEl>
                                          <p:spTgt spid="5"/>
                                        </p:tgtEl>
                                        <p:attrNameLst>
                                          <p:attrName>style.visibility</p:attrName>
                                        </p:attrNameLst>
                                      </p:cBhvr>
                                      <p:to>
                                        <p:strVal val="visible"/>
                                      </p:to>
                                    </p:set>
                                    <p:animEffect transition="in" filter="fade">
                                      <p:cBhvr>
                                        <p:cTn id="62" dur="1000"/>
                                        <p:tgtEl>
                                          <p:spTgt spid="5"/>
                                        </p:tgtEl>
                                      </p:cBhvr>
                                    </p:animEffect>
                                    <p:anim calcmode="lin" valueType="num">
                                      <p:cBhvr>
                                        <p:cTn id="63" dur="1000" fill="hold"/>
                                        <p:tgtEl>
                                          <p:spTgt spid="5"/>
                                        </p:tgtEl>
                                        <p:attrNameLst>
                                          <p:attrName>ppt_x</p:attrName>
                                        </p:attrNameLst>
                                      </p:cBhvr>
                                      <p:tavLst>
                                        <p:tav tm="0">
                                          <p:val>
                                            <p:strVal val="#ppt_x"/>
                                          </p:val>
                                        </p:tav>
                                        <p:tav tm="100000">
                                          <p:val>
                                            <p:strVal val="#ppt_x"/>
                                          </p:val>
                                        </p:tav>
                                      </p:tavLst>
                                    </p:anim>
                                    <p:anim calcmode="lin" valueType="num">
                                      <p:cBhvr>
                                        <p:cTn id="64"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5"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screenshot of a computer&#10;&#10;Description automatically generated with medium confidence">
            <a:extLst>
              <a:ext uri="{FF2B5EF4-FFF2-40B4-BE49-F238E27FC236}">
                <a16:creationId xmlns:a16="http://schemas.microsoft.com/office/drawing/2014/main" id="{EF91F901-F13F-6F9A-E5E1-89635CAC3FD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066362" y="217234"/>
            <a:ext cx="8059275" cy="5391902"/>
          </a:xfrm>
          <a:prstGeom prst="rect">
            <a:avLst/>
          </a:prstGeom>
        </p:spPr>
      </p:pic>
      <p:sp>
        <p:nvSpPr>
          <p:cNvPr id="6" name="Arrow: Down 5">
            <a:extLst>
              <a:ext uri="{FF2B5EF4-FFF2-40B4-BE49-F238E27FC236}">
                <a16:creationId xmlns:a16="http://schemas.microsoft.com/office/drawing/2014/main" id="{C9F74901-7349-8BF7-3BD2-DCFC8150E157}"/>
              </a:ext>
            </a:extLst>
          </p:cNvPr>
          <p:cNvSpPr/>
          <p:nvPr/>
        </p:nvSpPr>
        <p:spPr>
          <a:xfrm rot="9445505">
            <a:off x="6037152" y="2516302"/>
            <a:ext cx="1034116" cy="1321686"/>
          </a:xfrm>
          <a:prstGeom prst="downArrow">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Arrow: Down 6">
            <a:extLst>
              <a:ext uri="{FF2B5EF4-FFF2-40B4-BE49-F238E27FC236}">
                <a16:creationId xmlns:a16="http://schemas.microsoft.com/office/drawing/2014/main" id="{1C05559C-2263-A5EB-B91C-A70B5963C21D}"/>
              </a:ext>
            </a:extLst>
          </p:cNvPr>
          <p:cNvSpPr/>
          <p:nvPr/>
        </p:nvSpPr>
        <p:spPr>
          <a:xfrm rot="19526612">
            <a:off x="4228357" y="338793"/>
            <a:ext cx="781340" cy="1133985"/>
          </a:xfrm>
          <a:prstGeom prst="downArrow">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23835121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C5E913-8B98-391F-2798-C3973F6C0CDC}"/>
              </a:ext>
            </a:extLst>
          </p:cNvPr>
          <p:cNvSpPr>
            <a:spLocks noGrp="1"/>
          </p:cNvSpPr>
          <p:nvPr>
            <p:ph type="title"/>
          </p:nvPr>
        </p:nvSpPr>
        <p:spPr>
          <a:solidFill>
            <a:srgbClr val="002060"/>
          </a:solidFill>
        </p:spPr>
        <p:txBody>
          <a:bodyPr/>
          <a:lstStyle/>
          <a:p>
            <a:r>
              <a:rPr lang="en-GB" dirty="0">
                <a:solidFill>
                  <a:schemeClr val="bg1"/>
                </a:solidFill>
              </a:rPr>
              <a:t>Key Legislation - Vulnerability</a:t>
            </a:r>
          </a:p>
        </p:txBody>
      </p:sp>
      <p:sp>
        <p:nvSpPr>
          <p:cNvPr id="3" name="Content Placeholder 2">
            <a:extLst>
              <a:ext uri="{FF2B5EF4-FFF2-40B4-BE49-F238E27FC236}">
                <a16:creationId xmlns:a16="http://schemas.microsoft.com/office/drawing/2014/main" id="{D00BBC7B-F2FA-D87E-1354-72631A5747DA}"/>
              </a:ext>
            </a:extLst>
          </p:cNvPr>
          <p:cNvSpPr>
            <a:spLocks noGrp="1"/>
          </p:cNvSpPr>
          <p:nvPr>
            <p:ph sz="half" idx="1"/>
          </p:nvPr>
        </p:nvSpPr>
        <p:spPr/>
        <p:txBody>
          <a:bodyPr>
            <a:normAutofit fontScale="62500" lnSpcReduction="20000"/>
          </a:bodyPr>
          <a:lstStyle/>
          <a:p>
            <a:r>
              <a:rPr lang="en-GB" sz="3800" dirty="0"/>
              <a:t>Children &amp; Young Persons Act 1933</a:t>
            </a:r>
          </a:p>
          <a:p>
            <a:r>
              <a:rPr lang="en-GB" sz="3800" dirty="0"/>
              <a:t>Children’s Act 1989</a:t>
            </a:r>
          </a:p>
          <a:p>
            <a:r>
              <a:rPr lang="en-GB" sz="3800" dirty="0"/>
              <a:t>Children’s Act 2004</a:t>
            </a:r>
          </a:p>
          <a:p>
            <a:r>
              <a:rPr lang="en-GB" sz="3800" dirty="0"/>
              <a:t>Serious Crime Act 2015</a:t>
            </a:r>
          </a:p>
          <a:p>
            <a:endParaRPr lang="en-GB" dirty="0"/>
          </a:p>
        </p:txBody>
      </p:sp>
      <p:sp>
        <p:nvSpPr>
          <p:cNvPr id="4" name="Content Placeholder 3">
            <a:extLst>
              <a:ext uri="{FF2B5EF4-FFF2-40B4-BE49-F238E27FC236}">
                <a16:creationId xmlns:a16="http://schemas.microsoft.com/office/drawing/2014/main" id="{9F84FDEC-5FDA-617E-7C11-56949FD4AC2F}"/>
              </a:ext>
            </a:extLst>
          </p:cNvPr>
          <p:cNvSpPr>
            <a:spLocks noGrp="1"/>
          </p:cNvSpPr>
          <p:nvPr>
            <p:ph sz="half" idx="2"/>
          </p:nvPr>
        </p:nvSpPr>
        <p:spPr/>
        <p:txBody>
          <a:bodyPr>
            <a:normAutofit fontScale="62500" lnSpcReduction="20000"/>
          </a:bodyPr>
          <a:lstStyle/>
          <a:p>
            <a:pPr marL="514350" indent="-514350">
              <a:buFont typeface="+mj-lt"/>
              <a:buAutoNum type="arabicPeriod"/>
            </a:pPr>
            <a:r>
              <a:rPr lang="en-GB" sz="2800" dirty="0"/>
              <a:t>National Assistance Act 1948 /1951 </a:t>
            </a:r>
          </a:p>
          <a:p>
            <a:pPr marL="514350" indent="-514350">
              <a:buFont typeface="+mj-lt"/>
              <a:buAutoNum type="arabicPeriod"/>
            </a:pPr>
            <a:r>
              <a:rPr lang="en-GB" sz="2800" dirty="0"/>
              <a:t>Mental Health Act 1983 / 2007</a:t>
            </a:r>
          </a:p>
          <a:p>
            <a:pPr marL="514350" indent="-514350">
              <a:buFont typeface="+mj-lt"/>
              <a:buAutoNum type="arabicPeriod"/>
            </a:pPr>
            <a:r>
              <a:rPr lang="en-GB" sz="2800" dirty="0"/>
              <a:t>Police &amp; Criminal Evidence Act 1984 </a:t>
            </a:r>
          </a:p>
          <a:p>
            <a:pPr marL="514350" indent="-514350">
              <a:buFont typeface="+mj-lt"/>
              <a:buAutoNum type="arabicPeriod"/>
            </a:pPr>
            <a:r>
              <a:rPr lang="en-GB" sz="2800" dirty="0"/>
              <a:t>National Health Service &amp; Community Care Act 1990</a:t>
            </a:r>
          </a:p>
          <a:p>
            <a:pPr marL="514350" indent="-514350">
              <a:buFont typeface="+mj-lt"/>
              <a:buAutoNum type="arabicPeriod"/>
            </a:pPr>
            <a:r>
              <a:rPr lang="en-GB" sz="2800" dirty="0"/>
              <a:t>Family Law Act 1996 &amp; Human Rights Act 1998</a:t>
            </a:r>
          </a:p>
          <a:p>
            <a:pPr marL="514350" indent="-514350">
              <a:buFont typeface="+mj-lt"/>
              <a:buAutoNum type="arabicPeriod"/>
            </a:pPr>
            <a:r>
              <a:rPr lang="en-GB" sz="2800" dirty="0"/>
              <a:t>Care Standards Act and No Secrets 2000</a:t>
            </a:r>
          </a:p>
          <a:p>
            <a:pPr marL="514350" indent="-514350">
              <a:buFont typeface="+mj-lt"/>
              <a:buAutoNum type="arabicPeriod"/>
            </a:pPr>
            <a:r>
              <a:rPr lang="en-GB" sz="2800" dirty="0"/>
              <a:t>Sexual Offences Act 2003</a:t>
            </a:r>
          </a:p>
          <a:p>
            <a:pPr marL="514350" indent="-514350">
              <a:buFont typeface="+mj-lt"/>
              <a:buAutoNum type="arabicPeriod"/>
            </a:pPr>
            <a:r>
              <a:rPr lang="en-GB" sz="2800" dirty="0"/>
              <a:t>Domestic Violence Crime &amp; Victims Act 2004</a:t>
            </a:r>
          </a:p>
          <a:p>
            <a:pPr marL="514350" indent="-514350">
              <a:buFont typeface="+mj-lt"/>
              <a:buAutoNum type="arabicPeriod"/>
            </a:pPr>
            <a:r>
              <a:rPr lang="en-GB" sz="2800" dirty="0"/>
              <a:t>Safeguarding Adults and Mental Capacity Act 2005</a:t>
            </a:r>
          </a:p>
          <a:p>
            <a:pPr marL="514350" indent="-514350">
              <a:buFont typeface="+mj-lt"/>
              <a:buAutoNum type="arabicPeriod"/>
            </a:pPr>
            <a:r>
              <a:rPr lang="en-GB" sz="2800" dirty="0"/>
              <a:t>Safeguarding Vulnerable Groups Act 2006</a:t>
            </a:r>
          </a:p>
          <a:p>
            <a:pPr marL="514350" indent="-514350">
              <a:buFont typeface="+mj-lt"/>
              <a:buAutoNum type="arabicPeriod"/>
            </a:pPr>
            <a:r>
              <a:rPr lang="en-GB" sz="2800" dirty="0"/>
              <a:t>Deprivation of Liberty 2009</a:t>
            </a:r>
          </a:p>
          <a:p>
            <a:endParaRPr lang="en-GB" dirty="0"/>
          </a:p>
        </p:txBody>
      </p:sp>
      <p:pic>
        <p:nvPicPr>
          <p:cNvPr id="5" name="Picture 4">
            <a:extLst>
              <a:ext uri="{FF2B5EF4-FFF2-40B4-BE49-F238E27FC236}">
                <a16:creationId xmlns:a16="http://schemas.microsoft.com/office/drawing/2014/main" id="{D4639D37-18EE-C4AD-63B6-357512C6EDF7}"/>
              </a:ext>
            </a:extLst>
          </p:cNvPr>
          <p:cNvPicPr>
            <a:picLocks noChangeAspect="1"/>
          </p:cNvPicPr>
          <p:nvPr/>
        </p:nvPicPr>
        <p:blipFill>
          <a:blip r:embed="rId3"/>
          <a:stretch>
            <a:fillRect/>
          </a:stretch>
        </p:blipFill>
        <p:spPr>
          <a:xfrm>
            <a:off x="1809750" y="3594721"/>
            <a:ext cx="2857500" cy="1600200"/>
          </a:xfrm>
          <a:prstGeom prst="rect">
            <a:avLst/>
          </a:prstGeom>
        </p:spPr>
      </p:pic>
    </p:spTree>
    <p:extLst>
      <p:ext uri="{BB962C8B-B14F-4D97-AF65-F5344CB8AC3E}">
        <p14:creationId xmlns:p14="http://schemas.microsoft.com/office/powerpoint/2010/main" val="6036412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1000"/>
                                        <p:tgtEl>
                                          <p:spTgt spid="3">
                                            <p:txEl>
                                              <p:pRg st="2" end="2"/>
                                            </p:txEl>
                                          </p:spTgt>
                                        </p:tgtEl>
                                      </p:cBhvr>
                                    </p:animEffect>
                                    <p:anim calcmode="lin" valueType="num">
                                      <p:cBhvr>
                                        <p:cTn id="22"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Effect transition="in" filter="fade">
                                      <p:cBhvr>
                                        <p:cTn id="28" dur="1000"/>
                                        <p:tgtEl>
                                          <p:spTgt spid="3">
                                            <p:txEl>
                                              <p:pRg st="3" end="3"/>
                                            </p:txEl>
                                          </p:spTgt>
                                        </p:tgtEl>
                                      </p:cBhvr>
                                    </p:animEffect>
                                    <p:anim calcmode="lin" valueType="num">
                                      <p:cBhvr>
                                        <p:cTn id="29"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4">
                                            <p:txEl>
                                              <p:pRg st="0" end="0"/>
                                            </p:txEl>
                                          </p:spTgt>
                                        </p:tgtEl>
                                        <p:attrNameLst>
                                          <p:attrName>style.visibility</p:attrName>
                                        </p:attrNameLst>
                                      </p:cBhvr>
                                      <p:to>
                                        <p:strVal val="visible"/>
                                      </p:to>
                                    </p:set>
                                    <p:animEffect transition="in" filter="fade">
                                      <p:cBhvr>
                                        <p:cTn id="35" dur="1000"/>
                                        <p:tgtEl>
                                          <p:spTgt spid="4">
                                            <p:txEl>
                                              <p:pRg st="0" end="0"/>
                                            </p:txEl>
                                          </p:spTgt>
                                        </p:tgtEl>
                                      </p:cBhvr>
                                    </p:animEffect>
                                    <p:anim calcmode="lin" valueType="num">
                                      <p:cBhvr>
                                        <p:cTn id="36" dur="1000" fill="hold"/>
                                        <p:tgtEl>
                                          <p:spTgt spid="4">
                                            <p:txEl>
                                              <p:pRg st="0" end="0"/>
                                            </p:txEl>
                                          </p:spTgt>
                                        </p:tgtEl>
                                        <p:attrNameLst>
                                          <p:attrName>ppt_x</p:attrName>
                                        </p:attrNameLst>
                                      </p:cBhvr>
                                      <p:tavLst>
                                        <p:tav tm="0">
                                          <p:val>
                                            <p:strVal val="#ppt_x"/>
                                          </p:val>
                                        </p:tav>
                                        <p:tav tm="100000">
                                          <p:val>
                                            <p:strVal val="#ppt_x"/>
                                          </p:val>
                                        </p:tav>
                                      </p:tavLst>
                                    </p:anim>
                                    <p:anim calcmode="lin" valueType="num">
                                      <p:cBhvr>
                                        <p:cTn id="37" dur="1000" fill="hold"/>
                                        <p:tgtEl>
                                          <p:spTgt spid="4">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grpId="0" nodeType="clickEffect">
                                  <p:stCondLst>
                                    <p:cond delay="0"/>
                                  </p:stCondLst>
                                  <p:childTnLst>
                                    <p:set>
                                      <p:cBhvr>
                                        <p:cTn id="41" dur="1" fill="hold">
                                          <p:stCondLst>
                                            <p:cond delay="0"/>
                                          </p:stCondLst>
                                        </p:cTn>
                                        <p:tgtEl>
                                          <p:spTgt spid="4">
                                            <p:txEl>
                                              <p:pRg st="1" end="1"/>
                                            </p:txEl>
                                          </p:spTgt>
                                        </p:tgtEl>
                                        <p:attrNameLst>
                                          <p:attrName>style.visibility</p:attrName>
                                        </p:attrNameLst>
                                      </p:cBhvr>
                                      <p:to>
                                        <p:strVal val="visible"/>
                                      </p:to>
                                    </p:set>
                                    <p:animEffect transition="in" filter="fade">
                                      <p:cBhvr>
                                        <p:cTn id="42" dur="1000"/>
                                        <p:tgtEl>
                                          <p:spTgt spid="4">
                                            <p:txEl>
                                              <p:pRg st="1" end="1"/>
                                            </p:txEl>
                                          </p:spTgt>
                                        </p:tgtEl>
                                      </p:cBhvr>
                                    </p:animEffect>
                                    <p:anim calcmode="lin" valueType="num">
                                      <p:cBhvr>
                                        <p:cTn id="43" dur="1000" fill="hold"/>
                                        <p:tgtEl>
                                          <p:spTgt spid="4">
                                            <p:txEl>
                                              <p:pRg st="1" end="1"/>
                                            </p:txEl>
                                          </p:spTgt>
                                        </p:tgtEl>
                                        <p:attrNameLst>
                                          <p:attrName>ppt_x</p:attrName>
                                        </p:attrNameLst>
                                      </p:cBhvr>
                                      <p:tavLst>
                                        <p:tav tm="0">
                                          <p:val>
                                            <p:strVal val="#ppt_x"/>
                                          </p:val>
                                        </p:tav>
                                        <p:tav tm="100000">
                                          <p:val>
                                            <p:strVal val="#ppt_x"/>
                                          </p:val>
                                        </p:tav>
                                      </p:tavLst>
                                    </p:anim>
                                    <p:anim calcmode="lin" valueType="num">
                                      <p:cBhvr>
                                        <p:cTn id="44" dur="1000" fill="hold"/>
                                        <p:tgtEl>
                                          <p:spTgt spid="4">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grpId="0" nodeType="clickEffect">
                                  <p:stCondLst>
                                    <p:cond delay="0"/>
                                  </p:stCondLst>
                                  <p:childTnLst>
                                    <p:set>
                                      <p:cBhvr>
                                        <p:cTn id="48" dur="1" fill="hold">
                                          <p:stCondLst>
                                            <p:cond delay="0"/>
                                          </p:stCondLst>
                                        </p:cTn>
                                        <p:tgtEl>
                                          <p:spTgt spid="4">
                                            <p:txEl>
                                              <p:pRg st="2" end="2"/>
                                            </p:txEl>
                                          </p:spTgt>
                                        </p:tgtEl>
                                        <p:attrNameLst>
                                          <p:attrName>style.visibility</p:attrName>
                                        </p:attrNameLst>
                                      </p:cBhvr>
                                      <p:to>
                                        <p:strVal val="visible"/>
                                      </p:to>
                                    </p:set>
                                    <p:animEffect transition="in" filter="fade">
                                      <p:cBhvr>
                                        <p:cTn id="49" dur="1000"/>
                                        <p:tgtEl>
                                          <p:spTgt spid="4">
                                            <p:txEl>
                                              <p:pRg st="2" end="2"/>
                                            </p:txEl>
                                          </p:spTgt>
                                        </p:tgtEl>
                                      </p:cBhvr>
                                    </p:animEffect>
                                    <p:anim calcmode="lin" valueType="num">
                                      <p:cBhvr>
                                        <p:cTn id="50" dur="1000" fill="hold"/>
                                        <p:tgtEl>
                                          <p:spTgt spid="4">
                                            <p:txEl>
                                              <p:pRg st="2" end="2"/>
                                            </p:txEl>
                                          </p:spTgt>
                                        </p:tgtEl>
                                        <p:attrNameLst>
                                          <p:attrName>ppt_x</p:attrName>
                                        </p:attrNameLst>
                                      </p:cBhvr>
                                      <p:tavLst>
                                        <p:tav tm="0">
                                          <p:val>
                                            <p:strVal val="#ppt_x"/>
                                          </p:val>
                                        </p:tav>
                                        <p:tav tm="100000">
                                          <p:val>
                                            <p:strVal val="#ppt_x"/>
                                          </p:val>
                                        </p:tav>
                                      </p:tavLst>
                                    </p:anim>
                                    <p:anim calcmode="lin" valueType="num">
                                      <p:cBhvr>
                                        <p:cTn id="51" dur="1000" fill="hold"/>
                                        <p:tgtEl>
                                          <p:spTgt spid="4">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42" presetClass="entr" presetSubtype="0" fill="hold" grpId="0" nodeType="clickEffect">
                                  <p:stCondLst>
                                    <p:cond delay="0"/>
                                  </p:stCondLst>
                                  <p:childTnLst>
                                    <p:set>
                                      <p:cBhvr>
                                        <p:cTn id="55" dur="1" fill="hold">
                                          <p:stCondLst>
                                            <p:cond delay="0"/>
                                          </p:stCondLst>
                                        </p:cTn>
                                        <p:tgtEl>
                                          <p:spTgt spid="4">
                                            <p:txEl>
                                              <p:pRg st="3" end="3"/>
                                            </p:txEl>
                                          </p:spTgt>
                                        </p:tgtEl>
                                        <p:attrNameLst>
                                          <p:attrName>style.visibility</p:attrName>
                                        </p:attrNameLst>
                                      </p:cBhvr>
                                      <p:to>
                                        <p:strVal val="visible"/>
                                      </p:to>
                                    </p:set>
                                    <p:animEffect transition="in" filter="fade">
                                      <p:cBhvr>
                                        <p:cTn id="56" dur="1000"/>
                                        <p:tgtEl>
                                          <p:spTgt spid="4">
                                            <p:txEl>
                                              <p:pRg st="3" end="3"/>
                                            </p:txEl>
                                          </p:spTgt>
                                        </p:tgtEl>
                                      </p:cBhvr>
                                    </p:animEffect>
                                    <p:anim calcmode="lin" valueType="num">
                                      <p:cBhvr>
                                        <p:cTn id="57" dur="1000" fill="hold"/>
                                        <p:tgtEl>
                                          <p:spTgt spid="4">
                                            <p:txEl>
                                              <p:pRg st="3" end="3"/>
                                            </p:txEl>
                                          </p:spTgt>
                                        </p:tgtEl>
                                        <p:attrNameLst>
                                          <p:attrName>ppt_x</p:attrName>
                                        </p:attrNameLst>
                                      </p:cBhvr>
                                      <p:tavLst>
                                        <p:tav tm="0">
                                          <p:val>
                                            <p:strVal val="#ppt_x"/>
                                          </p:val>
                                        </p:tav>
                                        <p:tav tm="100000">
                                          <p:val>
                                            <p:strVal val="#ppt_x"/>
                                          </p:val>
                                        </p:tav>
                                      </p:tavLst>
                                    </p:anim>
                                    <p:anim calcmode="lin" valueType="num">
                                      <p:cBhvr>
                                        <p:cTn id="58" dur="1000" fill="hold"/>
                                        <p:tgtEl>
                                          <p:spTgt spid="4">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59" fill="hold">
                      <p:stCondLst>
                        <p:cond delay="indefinite"/>
                      </p:stCondLst>
                      <p:childTnLst>
                        <p:par>
                          <p:cTn id="60" fill="hold">
                            <p:stCondLst>
                              <p:cond delay="0"/>
                            </p:stCondLst>
                            <p:childTnLst>
                              <p:par>
                                <p:cTn id="61" presetID="42" presetClass="entr" presetSubtype="0" fill="hold" grpId="0" nodeType="clickEffect">
                                  <p:stCondLst>
                                    <p:cond delay="0"/>
                                  </p:stCondLst>
                                  <p:childTnLst>
                                    <p:set>
                                      <p:cBhvr>
                                        <p:cTn id="62" dur="1" fill="hold">
                                          <p:stCondLst>
                                            <p:cond delay="0"/>
                                          </p:stCondLst>
                                        </p:cTn>
                                        <p:tgtEl>
                                          <p:spTgt spid="4">
                                            <p:txEl>
                                              <p:pRg st="4" end="4"/>
                                            </p:txEl>
                                          </p:spTgt>
                                        </p:tgtEl>
                                        <p:attrNameLst>
                                          <p:attrName>style.visibility</p:attrName>
                                        </p:attrNameLst>
                                      </p:cBhvr>
                                      <p:to>
                                        <p:strVal val="visible"/>
                                      </p:to>
                                    </p:set>
                                    <p:animEffect transition="in" filter="fade">
                                      <p:cBhvr>
                                        <p:cTn id="63" dur="1000"/>
                                        <p:tgtEl>
                                          <p:spTgt spid="4">
                                            <p:txEl>
                                              <p:pRg st="4" end="4"/>
                                            </p:txEl>
                                          </p:spTgt>
                                        </p:tgtEl>
                                      </p:cBhvr>
                                    </p:animEffect>
                                    <p:anim calcmode="lin" valueType="num">
                                      <p:cBhvr>
                                        <p:cTn id="64" dur="1000" fill="hold"/>
                                        <p:tgtEl>
                                          <p:spTgt spid="4">
                                            <p:txEl>
                                              <p:pRg st="4" end="4"/>
                                            </p:txEl>
                                          </p:spTgt>
                                        </p:tgtEl>
                                        <p:attrNameLst>
                                          <p:attrName>ppt_x</p:attrName>
                                        </p:attrNameLst>
                                      </p:cBhvr>
                                      <p:tavLst>
                                        <p:tav tm="0">
                                          <p:val>
                                            <p:strVal val="#ppt_x"/>
                                          </p:val>
                                        </p:tav>
                                        <p:tav tm="100000">
                                          <p:val>
                                            <p:strVal val="#ppt_x"/>
                                          </p:val>
                                        </p:tav>
                                      </p:tavLst>
                                    </p:anim>
                                    <p:anim calcmode="lin" valueType="num">
                                      <p:cBhvr>
                                        <p:cTn id="65" dur="1000" fill="hold"/>
                                        <p:tgtEl>
                                          <p:spTgt spid="4">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66" fill="hold">
                      <p:stCondLst>
                        <p:cond delay="indefinite"/>
                      </p:stCondLst>
                      <p:childTnLst>
                        <p:par>
                          <p:cTn id="67" fill="hold">
                            <p:stCondLst>
                              <p:cond delay="0"/>
                            </p:stCondLst>
                            <p:childTnLst>
                              <p:par>
                                <p:cTn id="68" presetID="42" presetClass="entr" presetSubtype="0" fill="hold" grpId="0" nodeType="clickEffect">
                                  <p:stCondLst>
                                    <p:cond delay="0"/>
                                  </p:stCondLst>
                                  <p:childTnLst>
                                    <p:set>
                                      <p:cBhvr>
                                        <p:cTn id="69" dur="1" fill="hold">
                                          <p:stCondLst>
                                            <p:cond delay="0"/>
                                          </p:stCondLst>
                                        </p:cTn>
                                        <p:tgtEl>
                                          <p:spTgt spid="4">
                                            <p:txEl>
                                              <p:pRg st="5" end="5"/>
                                            </p:txEl>
                                          </p:spTgt>
                                        </p:tgtEl>
                                        <p:attrNameLst>
                                          <p:attrName>style.visibility</p:attrName>
                                        </p:attrNameLst>
                                      </p:cBhvr>
                                      <p:to>
                                        <p:strVal val="visible"/>
                                      </p:to>
                                    </p:set>
                                    <p:animEffect transition="in" filter="fade">
                                      <p:cBhvr>
                                        <p:cTn id="70" dur="1000"/>
                                        <p:tgtEl>
                                          <p:spTgt spid="4">
                                            <p:txEl>
                                              <p:pRg st="5" end="5"/>
                                            </p:txEl>
                                          </p:spTgt>
                                        </p:tgtEl>
                                      </p:cBhvr>
                                    </p:animEffect>
                                    <p:anim calcmode="lin" valueType="num">
                                      <p:cBhvr>
                                        <p:cTn id="71" dur="1000" fill="hold"/>
                                        <p:tgtEl>
                                          <p:spTgt spid="4">
                                            <p:txEl>
                                              <p:pRg st="5" end="5"/>
                                            </p:txEl>
                                          </p:spTgt>
                                        </p:tgtEl>
                                        <p:attrNameLst>
                                          <p:attrName>ppt_x</p:attrName>
                                        </p:attrNameLst>
                                      </p:cBhvr>
                                      <p:tavLst>
                                        <p:tav tm="0">
                                          <p:val>
                                            <p:strVal val="#ppt_x"/>
                                          </p:val>
                                        </p:tav>
                                        <p:tav tm="100000">
                                          <p:val>
                                            <p:strVal val="#ppt_x"/>
                                          </p:val>
                                        </p:tav>
                                      </p:tavLst>
                                    </p:anim>
                                    <p:anim calcmode="lin" valueType="num">
                                      <p:cBhvr>
                                        <p:cTn id="72" dur="1000" fill="hold"/>
                                        <p:tgtEl>
                                          <p:spTgt spid="4">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73" fill="hold">
                      <p:stCondLst>
                        <p:cond delay="indefinite"/>
                      </p:stCondLst>
                      <p:childTnLst>
                        <p:par>
                          <p:cTn id="74" fill="hold">
                            <p:stCondLst>
                              <p:cond delay="0"/>
                            </p:stCondLst>
                            <p:childTnLst>
                              <p:par>
                                <p:cTn id="75" presetID="42" presetClass="entr" presetSubtype="0" fill="hold" grpId="0" nodeType="clickEffect">
                                  <p:stCondLst>
                                    <p:cond delay="0"/>
                                  </p:stCondLst>
                                  <p:childTnLst>
                                    <p:set>
                                      <p:cBhvr>
                                        <p:cTn id="76" dur="1" fill="hold">
                                          <p:stCondLst>
                                            <p:cond delay="0"/>
                                          </p:stCondLst>
                                        </p:cTn>
                                        <p:tgtEl>
                                          <p:spTgt spid="4">
                                            <p:txEl>
                                              <p:pRg st="6" end="6"/>
                                            </p:txEl>
                                          </p:spTgt>
                                        </p:tgtEl>
                                        <p:attrNameLst>
                                          <p:attrName>style.visibility</p:attrName>
                                        </p:attrNameLst>
                                      </p:cBhvr>
                                      <p:to>
                                        <p:strVal val="visible"/>
                                      </p:to>
                                    </p:set>
                                    <p:animEffect transition="in" filter="fade">
                                      <p:cBhvr>
                                        <p:cTn id="77" dur="1000"/>
                                        <p:tgtEl>
                                          <p:spTgt spid="4">
                                            <p:txEl>
                                              <p:pRg st="6" end="6"/>
                                            </p:txEl>
                                          </p:spTgt>
                                        </p:tgtEl>
                                      </p:cBhvr>
                                    </p:animEffect>
                                    <p:anim calcmode="lin" valueType="num">
                                      <p:cBhvr>
                                        <p:cTn id="78" dur="1000" fill="hold"/>
                                        <p:tgtEl>
                                          <p:spTgt spid="4">
                                            <p:txEl>
                                              <p:pRg st="6" end="6"/>
                                            </p:txEl>
                                          </p:spTgt>
                                        </p:tgtEl>
                                        <p:attrNameLst>
                                          <p:attrName>ppt_x</p:attrName>
                                        </p:attrNameLst>
                                      </p:cBhvr>
                                      <p:tavLst>
                                        <p:tav tm="0">
                                          <p:val>
                                            <p:strVal val="#ppt_x"/>
                                          </p:val>
                                        </p:tav>
                                        <p:tav tm="100000">
                                          <p:val>
                                            <p:strVal val="#ppt_x"/>
                                          </p:val>
                                        </p:tav>
                                      </p:tavLst>
                                    </p:anim>
                                    <p:anim calcmode="lin" valueType="num">
                                      <p:cBhvr>
                                        <p:cTn id="79" dur="1000" fill="hold"/>
                                        <p:tgtEl>
                                          <p:spTgt spid="4">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80" fill="hold">
                      <p:stCondLst>
                        <p:cond delay="indefinite"/>
                      </p:stCondLst>
                      <p:childTnLst>
                        <p:par>
                          <p:cTn id="81" fill="hold">
                            <p:stCondLst>
                              <p:cond delay="0"/>
                            </p:stCondLst>
                            <p:childTnLst>
                              <p:par>
                                <p:cTn id="82" presetID="42" presetClass="entr" presetSubtype="0" fill="hold" grpId="0" nodeType="clickEffect">
                                  <p:stCondLst>
                                    <p:cond delay="0"/>
                                  </p:stCondLst>
                                  <p:childTnLst>
                                    <p:set>
                                      <p:cBhvr>
                                        <p:cTn id="83" dur="1" fill="hold">
                                          <p:stCondLst>
                                            <p:cond delay="0"/>
                                          </p:stCondLst>
                                        </p:cTn>
                                        <p:tgtEl>
                                          <p:spTgt spid="4">
                                            <p:txEl>
                                              <p:pRg st="7" end="7"/>
                                            </p:txEl>
                                          </p:spTgt>
                                        </p:tgtEl>
                                        <p:attrNameLst>
                                          <p:attrName>style.visibility</p:attrName>
                                        </p:attrNameLst>
                                      </p:cBhvr>
                                      <p:to>
                                        <p:strVal val="visible"/>
                                      </p:to>
                                    </p:set>
                                    <p:animEffect transition="in" filter="fade">
                                      <p:cBhvr>
                                        <p:cTn id="84" dur="1000"/>
                                        <p:tgtEl>
                                          <p:spTgt spid="4">
                                            <p:txEl>
                                              <p:pRg st="7" end="7"/>
                                            </p:txEl>
                                          </p:spTgt>
                                        </p:tgtEl>
                                      </p:cBhvr>
                                    </p:animEffect>
                                    <p:anim calcmode="lin" valueType="num">
                                      <p:cBhvr>
                                        <p:cTn id="85" dur="1000" fill="hold"/>
                                        <p:tgtEl>
                                          <p:spTgt spid="4">
                                            <p:txEl>
                                              <p:pRg st="7" end="7"/>
                                            </p:txEl>
                                          </p:spTgt>
                                        </p:tgtEl>
                                        <p:attrNameLst>
                                          <p:attrName>ppt_x</p:attrName>
                                        </p:attrNameLst>
                                      </p:cBhvr>
                                      <p:tavLst>
                                        <p:tav tm="0">
                                          <p:val>
                                            <p:strVal val="#ppt_x"/>
                                          </p:val>
                                        </p:tav>
                                        <p:tav tm="100000">
                                          <p:val>
                                            <p:strVal val="#ppt_x"/>
                                          </p:val>
                                        </p:tav>
                                      </p:tavLst>
                                    </p:anim>
                                    <p:anim calcmode="lin" valueType="num">
                                      <p:cBhvr>
                                        <p:cTn id="86" dur="1000" fill="hold"/>
                                        <p:tgtEl>
                                          <p:spTgt spid="4">
                                            <p:txEl>
                                              <p:pRg st="7" end="7"/>
                                            </p:txEl>
                                          </p:spTgt>
                                        </p:tgtEl>
                                        <p:attrNameLst>
                                          <p:attrName>ppt_y</p:attrName>
                                        </p:attrNameLst>
                                      </p:cBhvr>
                                      <p:tavLst>
                                        <p:tav tm="0">
                                          <p:val>
                                            <p:strVal val="#ppt_y+.1"/>
                                          </p:val>
                                        </p:tav>
                                        <p:tav tm="100000">
                                          <p:val>
                                            <p:strVal val="#ppt_y"/>
                                          </p:val>
                                        </p:tav>
                                      </p:tavLst>
                                    </p:anim>
                                  </p:childTnLst>
                                </p:cTn>
                              </p:par>
                            </p:childTnLst>
                          </p:cTn>
                        </p:par>
                      </p:childTnLst>
                    </p:cTn>
                  </p:par>
                  <p:par>
                    <p:cTn id="87" fill="hold">
                      <p:stCondLst>
                        <p:cond delay="indefinite"/>
                      </p:stCondLst>
                      <p:childTnLst>
                        <p:par>
                          <p:cTn id="88" fill="hold">
                            <p:stCondLst>
                              <p:cond delay="0"/>
                            </p:stCondLst>
                            <p:childTnLst>
                              <p:par>
                                <p:cTn id="89" presetID="42" presetClass="entr" presetSubtype="0" fill="hold" grpId="0" nodeType="clickEffect">
                                  <p:stCondLst>
                                    <p:cond delay="0"/>
                                  </p:stCondLst>
                                  <p:childTnLst>
                                    <p:set>
                                      <p:cBhvr>
                                        <p:cTn id="90" dur="1" fill="hold">
                                          <p:stCondLst>
                                            <p:cond delay="0"/>
                                          </p:stCondLst>
                                        </p:cTn>
                                        <p:tgtEl>
                                          <p:spTgt spid="4">
                                            <p:txEl>
                                              <p:pRg st="8" end="8"/>
                                            </p:txEl>
                                          </p:spTgt>
                                        </p:tgtEl>
                                        <p:attrNameLst>
                                          <p:attrName>style.visibility</p:attrName>
                                        </p:attrNameLst>
                                      </p:cBhvr>
                                      <p:to>
                                        <p:strVal val="visible"/>
                                      </p:to>
                                    </p:set>
                                    <p:animEffect transition="in" filter="fade">
                                      <p:cBhvr>
                                        <p:cTn id="91" dur="1000"/>
                                        <p:tgtEl>
                                          <p:spTgt spid="4">
                                            <p:txEl>
                                              <p:pRg st="8" end="8"/>
                                            </p:txEl>
                                          </p:spTgt>
                                        </p:tgtEl>
                                      </p:cBhvr>
                                    </p:animEffect>
                                    <p:anim calcmode="lin" valueType="num">
                                      <p:cBhvr>
                                        <p:cTn id="92" dur="1000" fill="hold"/>
                                        <p:tgtEl>
                                          <p:spTgt spid="4">
                                            <p:txEl>
                                              <p:pRg st="8" end="8"/>
                                            </p:txEl>
                                          </p:spTgt>
                                        </p:tgtEl>
                                        <p:attrNameLst>
                                          <p:attrName>ppt_x</p:attrName>
                                        </p:attrNameLst>
                                      </p:cBhvr>
                                      <p:tavLst>
                                        <p:tav tm="0">
                                          <p:val>
                                            <p:strVal val="#ppt_x"/>
                                          </p:val>
                                        </p:tav>
                                        <p:tav tm="100000">
                                          <p:val>
                                            <p:strVal val="#ppt_x"/>
                                          </p:val>
                                        </p:tav>
                                      </p:tavLst>
                                    </p:anim>
                                    <p:anim calcmode="lin" valueType="num">
                                      <p:cBhvr>
                                        <p:cTn id="93" dur="1000" fill="hold"/>
                                        <p:tgtEl>
                                          <p:spTgt spid="4">
                                            <p:txEl>
                                              <p:pRg st="8" end="8"/>
                                            </p:txEl>
                                          </p:spTgt>
                                        </p:tgtEl>
                                        <p:attrNameLst>
                                          <p:attrName>ppt_y</p:attrName>
                                        </p:attrNameLst>
                                      </p:cBhvr>
                                      <p:tavLst>
                                        <p:tav tm="0">
                                          <p:val>
                                            <p:strVal val="#ppt_y+.1"/>
                                          </p:val>
                                        </p:tav>
                                        <p:tav tm="100000">
                                          <p:val>
                                            <p:strVal val="#ppt_y"/>
                                          </p:val>
                                        </p:tav>
                                      </p:tavLst>
                                    </p:anim>
                                  </p:childTnLst>
                                </p:cTn>
                              </p:par>
                            </p:childTnLst>
                          </p:cTn>
                        </p:par>
                      </p:childTnLst>
                    </p:cTn>
                  </p:par>
                  <p:par>
                    <p:cTn id="94" fill="hold">
                      <p:stCondLst>
                        <p:cond delay="indefinite"/>
                      </p:stCondLst>
                      <p:childTnLst>
                        <p:par>
                          <p:cTn id="95" fill="hold">
                            <p:stCondLst>
                              <p:cond delay="0"/>
                            </p:stCondLst>
                            <p:childTnLst>
                              <p:par>
                                <p:cTn id="96" presetID="42" presetClass="entr" presetSubtype="0" fill="hold" grpId="0" nodeType="clickEffect">
                                  <p:stCondLst>
                                    <p:cond delay="0"/>
                                  </p:stCondLst>
                                  <p:childTnLst>
                                    <p:set>
                                      <p:cBhvr>
                                        <p:cTn id="97" dur="1" fill="hold">
                                          <p:stCondLst>
                                            <p:cond delay="0"/>
                                          </p:stCondLst>
                                        </p:cTn>
                                        <p:tgtEl>
                                          <p:spTgt spid="4">
                                            <p:txEl>
                                              <p:pRg st="9" end="9"/>
                                            </p:txEl>
                                          </p:spTgt>
                                        </p:tgtEl>
                                        <p:attrNameLst>
                                          <p:attrName>style.visibility</p:attrName>
                                        </p:attrNameLst>
                                      </p:cBhvr>
                                      <p:to>
                                        <p:strVal val="visible"/>
                                      </p:to>
                                    </p:set>
                                    <p:animEffect transition="in" filter="fade">
                                      <p:cBhvr>
                                        <p:cTn id="98" dur="1000"/>
                                        <p:tgtEl>
                                          <p:spTgt spid="4">
                                            <p:txEl>
                                              <p:pRg st="9" end="9"/>
                                            </p:txEl>
                                          </p:spTgt>
                                        </p:tgtEl>
                                      </p:cBhvr>
                                    </p:animEffect>
                                    <p:anim calcmode="lin" valueType="num">
                                      <p:cBhvr>
                                        <p:cTn id="99" dur="1000" fill="hold"/>
                                        <p:tgtEl>
                                          <p:spTgt spid="4">
                                            <p:txEl>
                                              <p:pRg st="9" end="9"/>
                                            </p:txEl>
                                          </p:spTgt>
                                        </p:tgtEl>
                                        <p:attrNameLst>
                                          <p:attrName>ppt_x</p:attrName>
                                        </p:attrNameLst>
                                      </p:cBhvr>
                                      <p:tavLst>
                                        <p:tav tm="0">
                                          <p:val>
                                            <p:strVal val="#ppt_x"/>
                                          </p:val>
                                        </p:tav>
                                        <p:tav tm="100000">
                                          <p:val>
                                            <p:strVal val="#ppt_x"/>
                                          </p:val>
                                        </p:tav>
                                      </p:tavLst>
                                    </p:anim>
                                    <p:anim calcmode="lin" valueType="num">
                                      <p:cBhvr>
                                        <p:cTn id="100" dur="1000" fill="hold"/>
                                        <p:tgtEl>
                                          <p:spTgt spid="4">
                                            <p:txEl>
                                              <p:pRg st="9" end="9"/>
                                            </p:txEl>
                                          </p:spTgt>
                                        </p:tgtEl>
                                        <p:attrNameLst>
                                          <p:attrName>ppt_y</p:attrName>
                                        </p:attrNameLst>
                                      </p:cBhvr>
                                      <p:tavLst>
                                        <p:tav tm="0">
                                          <p:val>
                                            <p:strVal val="#ppt_y+.1"/>
                                          </p:val>
                                        </p:tav>
                                        <p:tav tm="100000">
                                          <p:val>
                                            <p:strVal val="#ppt_y"/>
                                          </p:val>
                                        </p:tav>
                                      </p:tavLst>
                                    </p:anim>
                                  </p:childTnLst>
                                </p:cTn>
                              </p:par>
                            </p:childTnLst>
                          </p:cTn>
                        </p:par>
                      </p:childTnLst>
                    </p:cTn>
                  </p:par>
                  <p:par>
                    <p:cTn id="101" fill="hold">
                      <p:stCondLst>
                        <p:cond delay="indefinite"/>
                      </p:stCondLst>
                      <p:childTnLst>
                        <p:par>
                          <p:cTn id="102" fill="hold">
                            <p:stCondLst>
                              <p:cond delay="0"/>
                            </p:stCondLst>
                            <p:childTnLst>
                              <p:par>
                                <p:cTn id="103" presetID="42" presetClass="entr" presetSubtype="0" fill="hold" grpId="0" nodeType="clickEffect">
                                  <p:stCondLst>
                                    <p:cond delay="0"/>
                                  </p:stCondLst>
                                  <p:childTnLst>
                                    <p:set>
                                      <p:cBhvr>
                                        <p:cTn id="104" dur="1" fill="hold">
                                          <p:stCondLst>
                                            <p:cond delay="0"/>
                                          </p:stCondLst>
                                        </p:cTn>
                                        <p:tgtEl>
                                          <p:spTgt spid="4">
                                            <p:txEl>
                                              <p:pRg st="10" end="10"/>
                                            </p:txEl>
                                          </p:spTgt>
                                        </p:tgtEl>
                                        <p:attrNameLst>
                                          <p:attrName>style.visibility</p:attrName>
                                        </p:attrNameLst>
                                      </p:cBhvr>
                                      <p:to>
                                        <p:strVal val="visible"/>
                                      </p:to>
                                    </p:set>
                                    <p:animEffect transition="in" filter="fade">
                                      <p:cBhvr>
                                        <p:cTn id="105" dur="1000"/>
                                        <p:tgtEl>
                                          <p:spTgt spid="4">
                                            <p:txEl>
                                              <p:pRg st="10" end="10"/>
                                            </p:txEl>
                                          </p:spTgt>
                                        </p:tgtEl>
                                      </p:cBhvr>
                                    </p:animEffect>
                                    <p:anim calcmode="lin" valueType="num">
                                      <p:cBhvr>
                                        <p:cTn id="106" dur="1000" fill="hold"/>
                                        <p:tgtEl>
                                          <p:spTgt spid="4">
                                            <p:txEl>
                                              <p:pRg st="10" end="10"/>
                                            </p:txEl>
                                          </p:spTgt>
                                        </p:tgtEl>
                                        <p:attrNameLst>
                                          <p:attrName>ppt_x</p:attrName>
                                        </p:attrNameLst>
                                      </p:cBhvr>
                                      <p:tavLst>
                                        <p:tav tm="0">
                                          <p:val>
                                            <p:strVal val="#ppt_x"/>
                                          </p:val>
                                        </p:tav>
                                        <p:tav tm="100000">
                                          <p:val>
                                            <p:strVal val="#ppt_x"/>
                                          </p:val>
                                        </p:tav>
                                      </p:tavLst>
                                    </p:anim>
                                    <p:anim calcmode="lin" valueType="num">
                                      <p:cBhvr>
                                        <p:cTn id="107" dur="1000" fill="hold"/>
                                        <p:tgtEl>
                                          <p:spTgt spid="4">
                                            <p:txEl>
                                              <p:pRg st="10" end="1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build="p"/>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0AED33-A045-083F-1DCB-A82BA99C2209}"/>
              </a:ext>
            </a:extLst>
          </p:cNvPr>
          <p:cNvSpPr>
            <a:spLocks noGrp="1"/>
          </p:cNvSpPr>
          <p:nvPr>
            <p:ph type="title"/>
          </p:nvPr>
        </p:nvSpPr>
        <p:spPr>
          <a:solidFill>
            <a:srgbClr val="002060"/>
          </a:solidFill>
        </p:spPr>
        <p:txBody>
          <a:bodyPr/>
          <a:lstStyle/>
          <a:p>
            <a:r>
              <a:rPr lang="en-GB" dirty="0">
                <a:solidFill>
                  <a:schemeClr val="bg1"/>
                </a:solidFill>
              </a:rPr>
              <a:t>Vulnerability &amp; its concepts</a:t>
            </a:r>
          </a:p>
        </p:txBody>
      </p:sp>
      <p:sp>
        <p:nvSpPr>
          <p:cNvPr id="3" name="Content Placeholder 2">
            <a:extLst>
              <a:ext uri="{FF2B5EF4-FFF2-40B4-BE49-F238E27FC236}">
                <a16:creationId xmlns:a16="http://schemas.microsoft.com/office/drawing/2014/main" id="{48728E9B-D63F-E489-1153-62D3451F6B33}"/>
              </a:ext>
            </a:extLst>
          </p:cNvPr>
          <p:cNvSpPr>
            <a:spLocks noGrp="1"/>
          </p:cNvSpPr>
          <p:nvPr>
            <p:ph idx="1"/>
          </p:nvPr>
        </p:nvSpPr>
        <p:spPr/>
        <p:txBody>
          <a:bodyPr>
            <a:normAutofit/>
          </a:bodyPr>
          <a:lstStyle/>
          <a:p>
            <a:pPr marL="285750" indent="-285750">
              <a:buFont typeface="Arial" panose="020B0604020202020204" pitchFamily="34" charset="0"/>
              <a:buChar char="•"/>
            </a:pPr>
            <a:r>
              <a:rPr lang="en-GB" sz="2800" dirty="0"/>
              <a:t>List the Personal Aspect of Vulnerability</a:t>
            </a:r>
          </a:p>
          <a:p>
            <a:pPr marL="285750" indent="-285750">
              <a:buFont typeface="Arial" panose="020B0604020202020204" pitchFamily="34" charset="0"/>
              <a:buChar char="•"/>
            </a:pPr>
            <a:r>
              <a:rPr lang="en-GB" sz="2800" dirty="0"/>
              <a:t>Extrinsic factors result in Harm, or Risk of Harm to the Vulnerable</a:t>
            </a:r>
          </a:p>
          <a:p>
            <a:pPr marL="285750" indent="-285750">
              <a:buFont typeface="Arial" panose="020B0604020202020204" pitchFamily="34" charset="0"/>
              <a:buChar char="•"/>
            </a:pPr>
            <a:r>
              <a:rPr lang="en-GB" sz="2800" dirty="0"/>
              <a:t>Concepts and Theories of how a Person becomes a Victim</a:t>
            </a:r>
          </a:p>
          <a:p>
            <a:pPr marL="285750" indent="-285750">
              <a:buFont typeface="Arial" panose="020B0604020202020204" pitchFamily="34" charset="0"/>
              <a:buChar char="•"/>
            </a:pPr>
            <a:r>
              <a:rPr lang="en-GB" sz="2800" dirty="0"/>
              <a:t>Explain the Influences of Risk Factors on Vulnerability</a:t>
            </a:r>
          </a:p>
          <a:p>
            <a:endParaRPr lang="en-GB" dirty="0"/>
          </a:p>
        </p:txBody>
      </p:sp>
      <p:pic>
        <p:nvPicPr>
          <p:cNvPr id="5" name="Picture 4">
            <a:extLst>
              <a:ext uri="{FF2B5EF4-FFF2-40B4-BE49-F238E27FC236}">
                <a16:creationId xmlns:a16="http://schemas.microsoft.com/office/drawing/2014/main" id="{4EBE7B98-459D-2B4C-0487-9136AF4D5D52}"/>
              </a:ext>
            </a:extLst>
          </p:cNvPr>
          <p:cNvPicPr>
            <a:picLocks noChangeAspect="1"/>
          </p:cNvPicPr>
          <p:nvPr/>
        </p:nvPicPr>
        <p:blipFill>
          <a:blip r:embed="rId3"/>
          <a:stretch>
            <a:fillRect/>
          </a:stretch>
        </p:blipFill>
        <p:spPr>
          <a:xfrm>
            <a:off x="3291597" y="3598138"/>
            <a:ext cx="5608806" cy="2060627"/>
          </a:xfrm>
          <a:prstGeom prst="rect">
            <a:avLst/>
          </a:prstGeom>
        </p:spPr>
      </p:pic>
    </p:spTree>
    <p:extLst>
      <p:ext uri="{BB962C8B-B14F-4D97-AF65-F5344CB8AC3E}">
        <p14:creationId xmlns:p14="http://schemas.microsoft.com/office/powerpoint/2010/main" val="124852970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101608-962A-FC52-E84E-87AF500EEE1D}"/>
              </a:ext>
            </a:extLst>
          </p:cNvPr>
          <p:cNvSpPr>
            <a:spLocks noGrp="1"/>
          </p:cNvSpPr>
          <p:nvPr>
            <p:ph type="title"/>
          </p:nvPr>
        </p:nvSpPr>
        <p:spPr>
          <a:solidFill>
            <a:srgbClr val="002060"/>
          </a:solidFill>
        </p:spPr>
        <p:txBody>
          <a:bodyPr/>
          <a:lstStyle/>
          <a:p>
            <a:r>
              <a:rPr lang="en-GB" dirty="0">
                <a:solidFill>
                  <a:schemeClr val="bg1"/>
                </a:solidFill>
              </a:rPr>
              <a:t>Personal aspect of vulnerability</a:t>
            </a:r>
          </a:p>
        </p:txBody>
      </p:sp>
      <p:sp>
        <p:nvSpPr>
          <p:cNvPr id="3" name="Content Placeholder 2">
            <a:extLst>
              <a:ext uri="{FF2B5EF4-FFF2-40B4-BE49-F238E27FC236}">
                <a16:creationId xmlns:a16="http://schemas.microsoft.com/office/drawing/2014/main" id="{5C79FBD8-638E-D8B5-FBD9-FB2F4A20CC79}"/>
              </a:ext>
            </a:extLst>
          </p:cNvPr>
          <p:cNvSpPr>
            <a:spLocks noGrp="1"/>
          </p:cNvSpPr>
          <p:nvPr>
            <p:ph sz="half" idx="1"/>
          </p:nvPr>
        </p:nvSpPr>
        <p:spPr/>
        <p:txBody>
          <a:bodyPr/>
          <a:lstStyle/>
          <a:p>
            <a:pPr marL="0" indent="0">
              <a:buNone/>
            </a:pPr>
            <a:r>
              <a:rPr lang="en-GB" sz="2800" b="1" dirty="0">
                <a:solidFill>
                  <a:srgbClr val="00B0F0"/>
                </a:solidFill>
              </a:rPr>
              <a:t>All victims especially vulnerable ones have individual needs depending on the circumstances of the individual victim, abuser and wider circumstances. </a:t>
            </a:r>
          </a:p>
          <a:p>
            <a:endParaRPr lang="en-GB" dirty="0"/>
          </a:p>
        </p:txBody>
      </p:sp>
      <p:pic>
        <p:nvPicPr>
          <p:cNvPr id="5" name="Content Placeholder 4">
            <a:extLst>
              <a:ext uri="{FF2B5EF4-FFF2-40B4-BE49-F238E27FC236}">
                <a16:creationId xmlns:a16="http://schemas.microsoft.com/office/drawing/2014/main" id="{44098B2D-FA28-D667-3188-AF4725AB9D93}"/>
              </a:ext>
            </a:extLst>
          </p:cNvPr>
          <p:cNvPicPr>
            <a:picLocks noGrp="1" noChangeAspect="1"/>
          </p:cNvPicPr>
          <p:nvPr>
            <p:ph sz="half" idx="2"/>
          </p:nvPr>
        </p:nvPicPr>
        <p:blipFill>
          <a:blip r:embed="rId3"/>
          <a:stretch>
            <a:fillRect/>
          </a:stretch>
        </p:blipFill>
        <p:spPr>
          <a:xfrm>
            <a:off x="8223572" y="1881597"/>
            <a:ext cx="2036240" cy="1713124"/>
          </a:xfrm>
          <a:prstGeom prst="rect">
            <a:avLst/>
          </a:prstGeom>
        </p:spPr>
      </p:pic>
      <p:sp>
        <p:nvSpPr>
          <p:cNvPr id="7" name="TextBox 6">
            <a:extLst>
              <a:ext uri="{FF2B5EF4-FFF2-40B4-BE49-F238E27FC236}">
                <a16:creationId xmlns:a16="http://schemas.microsoft.com/office/drawing/2014/main" id="{F9491936-1B26-4113-7458-B617249A530E}"/>
              </a:ext>
            </a:extLst>
          </p:cNvPr>
          <p:cNvSpPr txBox="1"/>
          <p:nvPr/>
        </p:nvSpPr>
        <p:spPr>
          <a:xfrm>
            <a:off x="5486400" y="4058680"/>
            <a:ext cx="6096000" cy="646331"/>
          </a:xfrm>
          <a:prstGeom prst="rect">
            <a:avLst/>
          </a:prstGeom>
          <a:noFill/>
        </p:spPr>
        <p:txBody>
          <a:bodyPr wrap="square">
            <a:spAutoFit/>
          </a:bodyPr>
          <a:lstStyle/>
          <a:p>
            <a:pPr marL="0" indent="0" algn="ctr">
              <a:buNone/>
            </a:pPr>
            <a:r>
              <a:rPr lang="en-GB" dirty="0"/>
              <a:t> list individuals/groups in the community that may have specific needs due to vulnerability</a:t>
            </a:r>
          </a:p>
        </p:txBody>
      </p:sp>
    </p:spTree>
    <p:extLst>
      <p:ext uri="{BB962C8B-B14F-4D97-AF65-F5344CB8AC3E}">
        <p14:creationId xmlns:p14="http://schemas.microsoft.com/office/powerpoint/2010/main" val="8477404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1000"/>
                                        <p:tgtEl>
                                          <p:spTgt spid="7"/>
                                        </p:tgtEl>
                                      </p:cBhvr>
                                    </p:animEffect>
                                    <p:anim calcmode="lin" valueType="num">
                                      <p:cBhvr>
                                        <p:cTn id="15" dur="1000" fill="hold"/>
                                        <p:tgtEl>
                                          <p:spTgt spid="7"/>
                                        </p:tgtEl>
                                        <p:attrNameLst>
                                          <p:attrName>ppt_x</p:attrName>
                                        </p:attrNameLst>
                                      </p:cBhvr>
                                      <p:tavLst>
                                        <p:tav tm="0">
                                          <p:val>
                                            <p:strVal val="#ppt_x"/>
                                          </p:val>
                                        </p:tav>
                                        <p:tav tm="100000">
                                          <p:val>
                                            <p:strVal val="#ppt_x"/>
                                          </p:val>
                                        </p:tav>
                                      </p:tavLst>
                                    </p:anim>
                                    <p:anim calcmode="lin" valueType="num">
                                      <p:cBhvr>
                                        <p:cTn id="16"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7"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F9D7F5-D1D9-FAF7-4ECC-92BE65692FBF}"/>
              </a:ext>
            </a:extLst>
          </p:cNvPr>
          <p:cNvSpPr>
            <a:spLocks noGrp="1"/>
          </p:cNvSpPr>
          <p:nvPr>
            <p:ph type="title"/>
          </p:nvPr>
        </p:nvSpPr>
        <p:spPr>
          <a:solidFill>
            <a:srgbClr val="002060"/>
          </a:solidFill>
        </p:spPr>
        <p:txBody>
          <a:bodyPr/>
          <a:lstStyle/>
          <a:p>
            <a:r>
              <a:rPr lang="en-GB" dirty="0">
                <a:solidFill>
                  <a:schemeClr val="bg1"/>
                </a:solidFill>
              </a:rPr>
              <a:t>Personal aspects of vulnerability…</a:t>
            </a:r>
          </a:p>
        </p:txBody>
      </p:sp>
      <p:sp>
        <p:nvSpPr>
          <p:cNvPr id="3" name="Content Placeholder 2">
            <a:extLst>
              <a:ext uri="{FF2B5EF4-FFF2-40B4-BE49-F238E27FC236}">
                <a16:creationId xmlns:a16="http://schemas.microsoft.com/office/drawing/2014/main" id="{F41DE7F5-FC38-A178-E286-38FED5274A33}"/>
              </a:ext>
            </a:extLst>
          </p:cNvPr>
          <p:cNvSpPr>
            <a:spLocks noGrp="1"/>
          </p:cNvSpPr>
          <p:nvPr>
            <p:ph idx="1"/>
          </p:nvPr>
        </p:nvSpPr>
        <p:spPr/>
        <p:txBody>
          <a:bodyPr>
            <a:normAutofit fontScale="70000" lnSpcReduction="20000"/>
          </a:bodyPr>
          <a:lstStyle/>
          <a:p>
            <a:pPr marL="342900" indent="-342900"/>
            <a:r>
              <a:rPr lang="en-GB" i="1" dirty="0"/>
              <a:t>Different Cultural Background  </a:t>
            </a:r>
          </a:p>
          <a:p>
            <a:pPr marL="342900" indent="-342900"/>
            <a:r>
              <a:rPr lang="en-GB" i="1" dirty="0"/>
              <a:t>Vulnerable Immigration Status Possibly Linked to Abuser </a:t>
            </a:r>
          </a:p>
          <a:p>
            <a:pPr marL="342900" indent="-342900"/>
            <a:r>
              <a:rPr lang="en-GB" i="1" dirty="0"/>
              <a:t>Reliant on Partner/Parent/Carer - isolation</a:t>
            </a:r>
          </a:p>
          <a:p>
            <a:pPr marL="342900" indent="-342900"/>
            <a:r>
              <a:rPr lang="en-GB" i="1" dirty="0"/>
              <a:t>Forced into marriage or be subjected to honour-based violence</a:t>
            </a:r>
          </a:p>
          <a:p>
            <a:pPr marL="342900" indent="-342900"/>
            <a:r>
              <a:rPr lang="en-GB" i="1" dirty="0"/>
              <a:t>Community / Family Pressure</a:t>
            </a:r>
          </a:p>
          <a:p>
            <a:pPr marL="342900" indent="-342900"/>
            <a:r>
              <a:rPr lang="en-GB" i="1" dirty="0"/>
              <a:t>Male Victims</a:t>
            </a:r>
          </a:p>
          <a:p>
            <a:pPr marL="342900" indent="-342900"/>
            <a:r>
              <a:rPr lang="en-GB" i="1" dirty="0"/>
              <a:t>Lesbian, gay, bisexual and transgender (LGBT) communities</a:t>
            </a:r>
          </a:p>
          <a:p>
            <a:pPr marL="342900" indent="-342900"/>
            <a:r>
              <a:rPr lang="en-GB" i="1" dirty="0"/>
              <a:t>Illness or physical, mental or learning disability</a:t>
            </a:r>
          </a:p>
          <a:p>
            <a:pPr marL="342900" indent="-342900"/>
            <a:r>
              <a:rPr lang="en-GB" i="1" dirty="0"/>
              <a:t>Armed and emergency service personnel</a:t>
            </a:r>
          </a:p>
          <a:p>
            <a:pPr marL="342900" indent="-342900"/>
            <a:r>
              <a:rPr lang="en-GB" i="1" dirty="0"/>
              <a:t>Teenagers and Young Persons </a:t>
            </a:r>
          </a:p>
          <a:p>
            <a:pPr marL="342900" indent="-342900"/>
            <a:r>
              <a:rPr lang="en-GB" i="1" dirty="0"/>
              <a:t>Elderly including those linked to illness (Victim often dependent on their abuser)</a:t>
            </a:r>
          </a:p>
          <a:p>
            <a:endParaRPr lang="en-GB" dirty="0"/>
          </a:p>
        </p:txBody>
      </p:sp>
    </p:spTree>
    <p:extLst>
      <p:ext uri="{BB962C8B-B14F-4D97-AF65-F5344CB8AC3E}">
        <p14:creationId xmlns:p14="http://schemas.microsoft.com/office/powerpoint/2010/main" val="40138362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1000"/>
                                        <p:tgtEl>
                                          <p:spTgt spid="3">
                                            <p:txEl>
                                              <p:pRg st="2" end="2"/>
                                            </p:txEl>
                                          </p:spTgt>
                                        </p:tgtEl>
                                      </p:cBhvr>
                                    </p:animEffect>
                                    <p:anim calcmode="lin" valueType="num">
                                      <p:cBhvr>
                                        <p:cTn id="22"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Effect transition="in" filter="fade">
                                      <p:cBhvr>
                                        <p:cTn id="28" dur="1000"/>
                                        <p:tgtEl>
                                          <p:spTgt spid="3">
                                            <p:txEl>
                                              <p:pRg st="3" end="3"/>
                                            </p:txEl>
                                          </p:spTgt>
                                        </p:tgtEl>
                                      </p:cBhvr>
                                    </p:animEffect>
                                    <p:anim calcmode="lin" valueType="num">
                                      <p:cBhvr>
                                        <p:cTn id="29"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3">
                                            <p:txEl>
                                              <p:pRg st="4" end="4"/>
                                            </p:txEl>
                                          </p:spTgt>
                                        </p:tgtEl>
                                        <p:attrNameLst>
                                          <p:attrName>style.visibility</p:attrName>
                                        </p:attrNameLst>
                                      </p:cBhvr>
                                      <p:to>
                                        <p:strVal val="visible"/>
                                      </p:to>
                                    </p:set>
                                    <p:animEffect transition="in" filter="fade">
                                      <p:cBhvr>
                                        <p:cTn id="35" dur="1000"/>
                                        <p:tgtEl>
                                          <p:spTgt spid="3">
                                            <p:txEl>
                                              <p:pRg st="4" end="4"/>
                                            </p:txEl>
                                          </p:spTgt>
                                        </p:tgtEl>
                                      </p:cBhvr>
                                    </p:animEffect>
                                    <p:anim calcmode="lin" valueType="num">
                                      <p:cBhvr>
                                        <p:cTn id="36"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7"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grpId="0" nodeType="clickEffect">
                                  <p:stCondLst>
                                    <p:cond delay="0"/>
                                  </p:stCondLst>
                                  <p:childTnLst>
                                    <p:set>
                                      <p:cBhvr>
                                        <p:cTn id="41" dur="1" fill="hold">
                                          <p:stCondLst>
                                            <p:cond delay="0"/>
                                          </p:stCondLst>
                                        </p:cTn>
                                        <p:tgtEl>
                                          <p:spTgt spid="3">
                                            <p:txEl>
                                              <p:pRg st="5" end="5"/>
                                            </p:txEl>
                                          </p:spTgt>
                                        </p:tgtEl>
                                        <p:attrNameLst>
                                          <p:attrName>style.visibility</p:attrName>
                                        </p:attrNameLst>
                                      </p:cBhvr>
                                      <p:to>
                                        <p:strVal val="visible"/>
                                      </p:to>
                                    </p:set>
                                    <p:animEffect transition="in" filter="fade">
                                      <p:cBhvr>
                                        <p:cTn id="42" dur="1000"/>
                                        <p:tgtEl>
                                          <p:spTgt spid="3">
                                            <p:txEl>
                                              <p:pRg st="5" end="5"/>
                                            </p:txEl>
                                          </p:spTgt>
                                        </p:tgtEl>
                                      </p:cBhvr>
                                    </p:animEffect>
                                    <p:anim calcmode="lin" valueType="num">
                                      <p:cBhvr>
                                        <p:cTn id="43"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44" dur="1000" fill="hold"/>
                                        <p:tgtEl>
                                          <p:spTgt spid="3">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grpId="0" nodeType="clickEffect">
                                  <p:stCondLst>
                                    <p:cond delay="0"/>
                                  </p:stCondLst>
                                  <p:childTnLst>
                                    <p:set>
                                      <p:cBhvr>
                                        <p:cTn id="48" dur="1" fill="hold">
                                          <p:stCondLst>
                                            <p:cond delay="0"/>
                                          </p:stCondLst>
                                        </p:cTn>
                                        <p:tgtEl>
                                          <p:spTgt spid="3">
                                            <p:txEl>
                                              <p:pRg st="6" end="6"/>
                                            </p:txEl>
                                          </p:spTgt>
                                        </p:tgtEl>
                                        <p:attrNameLst>
                                          <p:attrName>style.visibility</p:attrName>
                                        </p:attrNameLst>
                                      </p:cBhvr>
                                      <p:to>
                                        <p:strVal val="visible"/>
                                      </p:to>
                                    </p:set>
                                    <p:animEffect transition="in" filter="fade">
                                      <p:cBhvr>
                                        <p:cTn id="49" dur="1000"/>
                                        <p:tgtEl>
                                          <p:spTgt spid="3">
                                            <p:txEl>
                                              <p:pRg st="6" end="6"/>
                                            </p:txEl>
                                          </p:spTgt>
                                        </p:tgtEl>
                                      </p:cBhvr>
                                    </p:animEffect>
                                    <p:anim calcmode="lin" valueType="num">
                                      <p:cBhvr>
                                        <p:cTn id="50"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51" dur="1000" fill="hold"/>
                                        <p:tgtEl>
                                          <p:spTgt spid="3">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42" presetClass="entr" presetSubtype="0" fill="hold" grpId="0" nodeType="clickEffect">
                                  <p:stCondLst>
                                    <p:cond delay="0"/>
                                  </p:stCondLst>
                                  <p:childTnLst>
                                    <p:set>
                                      <p:cBhvr>
                                        <p:cTn id="55" dur="1" fill="hold">
                                          <p:stCondLst>
                                            <p:cond delay="0"/>
                                          </p:stCondLst>
                                        </p:cTn>
                                        <p:tgtEl>
                                          <p:spTgt spid="3">
                                            <p:txEl>
                                              <p:pRg st="7" end="7"/>
                                            </p:txEl>
                                          </p:spTgt>
                                        </p:tgtEl>
                                        <p:attrNameLst>
                                          <p:attrName>style.visibility</p:attrName>
                                        </p:attrNameLst>
                                      </p:cBhvr>
                                      <p:to>
                                        <p:strVal val="visible"/>
                                      </p:to>
                                    </p:set>
                                    <p:animEffect transition="in" filter="fade">
                                      <p:cBhvr>
                                        <p:cTn id="56" dur="1000"/>
                                        <p:tgtEl>
                                          <p:spTgt spid="3">
                                            <p:txEl>
                                              <p:pRg st="7" end="7"/>
                                            </p:txEl>
                                          </p:spTgt>
                                        </p:tgtEl>
                                      </p:cBhvr>
                                    </p:animEffect>
                                    <p:anim calcmode="lin" valueType="num">
                                      <p:cBhvr>
                                        <p:cTn id="57" dur="1000" fill="hold"/>
                                        <p:tgtEl>
                                          <p:spTgt spid="3">
                                            <p:txEl>
                                              <p:pRg st="7" end="7"/>
                                            </p:txEl>
                                          </p:spTgt>
                                        </p:tgtEl>
                                        <p:attrNameLst>
                                          <p:attrName>ppt_x</p:attrName>
                                        </p:attrNameLst>
                                      </p:cBhvr>
                                      <p:tavLst>
                                        <p:tav tm="0">
                                          <p:val>
                                            <p:strVal val="#ppt_x"/>
                                          </p:val>
                                        </p:tav>
                                        <p:tav tm="100000">
                                          <p:val>
                                            <p:strVal val="#ppt_x"/>
                                          </p:val>
                                        </p:tav>
                                      </p:tavLst>
                                    </p:anim>
                                    <p:anim calcmode="lin" valueType="num">
                                      <p:cBhvr>
                                        <p:cTn id="58" dur="1000" fill="hold"/>
                                        <p:tgtEl>
                                          <p:spTgt spid="3">
                                            <p:txEl>
                                              <p:pRg st="7" end="7"/>
                                            </p:txEl>
                                          </p:spTgt>
                                        </p:tgtEl>
                                        <p:attrNameLst>
                                          <p:attrName>ppt_y</p:attrName>
                                        </p:attrNameLst>
                                      </p:cBhvr>
                                      <p:tavLst>
                                        <p:tav tm="0">
                                          <p:val>
                                            <p:strVal val="#ppt_y+.1"/>
                                          </p:val>
                                        </p:tav>
                                        <p:tav tm="100000">
                                          <p:val>
                                            <p:strVal val="#ppt_y"/>
                                          </p:val>
                                        </p:tav>
                                      </p:tavLst>
                                    </p:anim>
                                  </p:childTnLst>
                                </p:cTn>
                              </p:par>
                            </p:childTnLst>
                          </p:cTn>
                        </p:par>
                      </p:childTnLst>
                    </p:cTn>
                  </p:par>
                  <p:par>
                    <p:cTn id="59" fill="hold">
                      <p:stCondLst>
                        <p:cond delay="indefinite"/>
                      </p:stCondLst>
                      <p:childTnLst>
                        <p:par>
                          <p:cTn id="60" fill="hold">
                            <p:stCondLst>
                              <p:cond delay="0"/>
                            </p:stCondLst>
                            <p:childTnLst>
                              <p:par>
                                <p:cTn id="61" presetID="42" presetClass="entr" presetSubtype="0" fill="hold" grpId="0" nodeType="clickEffect">
                                  <p:stCondLst>
                                    <p:cond delay="0"/>
                                  </p:stCondLst>
                                  <p:childTnLst>
                                    <p:set>
                                      <p:cBhvr>
                                        <p:cTn id="62" dur="1" fill="hold">
                                          <p:stCondLst>
                                            <p:cond delay="0"/>
                                          </p:stCondLst>
                                        </p:cTn>
                                        <p:tgtEl>
                                          <p:spTgt spid="3">
                                            <p:txEl>
                                              <p:pRg st="8" end="8"/>
                                            </p:txEl>
                                          </p:spTgt>
                                        </p:tgtEl>
                                        <p:attrNameLst>
                                          <p:attrName>style.visibility</p:attrName>
                                        </p:attrNameLst>
                                      </p:cBhvr>
                                      <p:to>
                                        <p:strVal val="visible"/>
                                      </p:to>
                                    </p:set>
                                    <p:animEffect transition="in" filter="fade">
                                      <p:cBhvr>
                                        <p:cTn id="63" dur="1000"/>
                                        <p:tgtEl>
                                          <p:spTgt spid="3">
                                            <p:txEl>
                                              <p:pRg st="8" end="8"/>
                                            </p:txEl>
                                          </p:spTgt>
                                        </p:tgtEl>
                                      </p:cBhvr>
                                    </p:animEffect>
                                    <p:anim calcmode="lin" valueType="num">
                                      <p:cBhvr>
                                        <p:cTn id="64" dur="1000" fill="hold"/>
                                        <p:tgtEl>
                                          <p:spTgt spid="3">
                                            <p:txEl>
                                              <p:pRg st="8" end="8"/>
                                            </p:txEl>
                                          </p:spTgt>
                                        </p:tgtEl>
                                        <p:attrNameLst>
                                          <p:attrName>ppt_x</p:attrName>
                                        </p:attrNameLst>
                                      </p:cBhvr>
                                      <p:tavLst>
                                        <p:tav tm="0">
                                          <p:val>
                                            <p:strVal val="#ppt_x"/>
                                          </p:val>
                                        </p:tav>
                                        <p:tav tm="100000">
                                          <p:val>
                                            <p:strVal val="#ppt_x"/>
                                          </p:val>
                                        </p:tav>
                                      </p:tavLst>
                                    </p:anim>
                                    <p:anim calcmode="lin" valueType="num">
                                      <p:cBhvr>
                                        <p:cTn id="65" dur="1000" fill="hold"/>
                                        <p:tgtEl>
                                          <p:spTgt spid="3">
                                            <p:txEl>
                                              <p:pRg st="8" end="8"/>
                                            </p:txEl>
                                          </p:spTgt>
                                        </p:tgtEl>
                                        <p:attrNameLst>
                                          <p:attrName>ppt_y</p:attrName>
                                        </p:attrNameLst>
                                      </p:cBhvr>
                                      <p:tavLst>
                                        <p:tav tm="0">
                                          <p:val>
                                            <p:strVal val="#ppt_y+.1"/>
                                          </p:val>
                                        </p:tav>
                                        <p:tav tm="100000">
                                          <p:val>
                                            <p:strVal val="#ppt_y"/>
                                          </p:val>
                                        </p:tav>
                                      </p:tavLst>
                                    </p:anim>
                                  </p:childTnLst>
                                </p:cTn>
                              </p:par>
                            </p:childTnLst>
                          </p:cTn>
                        </p:par>
                      </p:childTnLst>
                    </p:cTn>
                  </p:par>
                  <p:par>
                    <p:cTn id="66" fill="hold">
                      <p:stCondLst>
                        <p:cond delay="indefinite"/>
                      </p:stCondLst>
                      <p:childTnLst>
                        <p:par>
                          <p:cTn id="67" fill="hold">
                            <p:stCondLst>
                              <p:cond delay="0"/>
                            </p:stCondLst>
                            <p:childTnLst>
                              <p:par>
                                <p:cTn id="68" presetID="42" presetClass="entr" presetSubtype="0" fill="hold" grpId="0" nodeType="clickEffect">
                                  <p:stCondLst>
                                    <p:cond delay="0"/>
                                  </p:stCondLst>
                                  <p:childTnLst>
                                    <p:set>
                                      <p:cBhvr>
                                        <p:cTn id="69" dur="1" fill="hold">
                                          <p:stCondLst>
                                            <p:cond delay="0"/>
                                          </p:stCondLst>
                                        </p:cTn>
                                        <p:tgtEl>
                                          <p:spTgt spid="3">
                                            <p:txEl>
                                              <p:pRg st="9" end="9"/>
                                            </p:txEl>
                                          </p:spTgt>
                                        </p:tgtEl>
                                        <p:attrNameLst>
                                          <p:attrName>style.visibility</p:attrName>
                                        </p:attrNameLst>
                                      </p:cBhvr>
                                      <p:to>
                                        <p:strVal val="visible"/>
                                      </p:to>
                                    </p:set>
                                    <p:animEffect transition="in" filter="fade">
                                      <p:cBhvr>
                                        <p:cTn id="70" dur="1000"/>
                                        <p:tgtEl>
                                          <p:spTgt spid="3">
                                            <p:txEl>
                                              <p:pRg st="9" end="9"/>
                                            </p:txEl>
                                          </p:spTgt>
                                        </p:tgtEl>
                                      </p:cBhvr>
                                    </p:animEffect>
                                    <p:anim calcmode="lin" valueType="num">
                                      <p:cBhvr>
                                        <p:cTn id="71" dur="1000" fill="hold"/>
                                        <p:tgtEl>
                                          <p:spTgt spid="3">
                                            <p:txEl>
                                              <p:pRg st="9" end="9"/>
                                            </p:txEl>
                                          </p:spTgt>
                                        </p:tgtEl>
                                        <p:attrNameLst>
                                          <p:attrName>ppt_x</p:attrName>
                                        </p:attrNameLst>
                                      </p:cBhvr>
                                      <p:tavLst>
                                        <p:tav tm="0">
                                          <p:val>
                                            <p:strVal val="#ppt_x"/>
                                          </p:val>
                                        </p:tav>
                                        <p:tav tm="100000">
                                          <p:val>
                                            <p:strVal val="#ppt_x"/>
                                          </p:val>
                                        </p:tav>
                                      </p:tavLst>
                                    </p:anim>
                                    <p:anim calcmode="lin" valueType="num">
                                      <p:cBhvr>
                                        <p:cTn id="72" dur="1000" fill="hold"/>
                                        <p:tgtEl>
                                          <p:spTgt spid="3">
                                            <p:txEl>
                                              <p:pRg st="9" end="9"/>
                                            </p:txEl>
                                          </p:spTgt>
                                        </p:tgtEl>
                                        <p:attrNameLst>
                                          <p:attrName>ppt_y</p:attrName>
                                        </p:attrNameLst>
                                      </p:cBhvr>
                                      <p:tavLst>
                                        <p:tav tm="0">
                                          <p:val>
                                            <p:strVal val="#ppt_y+.1"/>
                                          </p:val>
                                        </p:tav>
                                        <p:tav tm="100000">
                                          <p:val>
                                            <p:strVal val="#ppt_y"/>
                                          </p:val>
                                        </p:tav>
                                      </p:tavLst>
                                    </p:anim>
                                  </p:childTnLst>
                                </p:cTn>
                              </p:par>
                            </p:childTnLst>
                          </p:cTn>
                        </p:par>
                      </p:childTnLst>
                    </p:cTn>
                  </p:par>
                  <p:par>
                    <p:cTn id="73" fill="hold">
                      <p:stCondLst>
                        <p:cond delay="indefinite"/>
                      </p:stCondLst>
                      <p:childTnLst>
                        <p:par>
                          <p:cTn id="74" fill="hold">
                            <p:stCondLst>
                              <p:cond delay="0"/>
                            </p:stCondLst>
                            <p:childTnLst>
                              <p:par>
                                <p:cTn id="75" presetID="42" presetClass="entr" presetSubtype="0" fill="hold" grpId="0" nodeType="clickEffect">
                                  <p:stCondLst>
                                    <p:cond delay="0"/>
                                  </p:stCondLst>
                                  <p:childTnLst>
                                    <p:set>
                                      <p:cBhvr>
                                        <p:cTn id="76" dur="1" fill="hold">
                                          <p:stCondLst>
                                            <p:cond delay="0"/>
                                          </p:stCondLst>
                                        </p:cTn>
                                        <p:tgtEl>
                                          <p:spTgt spid="3">
                                            <p:txEl>
                                              <p:pRg st="10" end="10"/>
                                            </p:txEl>
                                          </p:spTgt>
                                        </p:tgtEl>
                                        <p:attrNameLst>
                                          <p:attrName>style.visibility</p:attrName>
                                        </p:attrNameLst>
                                      </p:cBhvr>
                                      <p:to>
                                        <p:strVal val="visible"/>
                                      </p:to>
                                    </p:set>
                                    <p:animEffect transition="in" filter="fade">
                                      <p:cBhvr>
                                        <p:cTn id="77" dur="1000"/>
                                        <p:tgtEl>
                                          <p:spTgt spid="3">
                                            <p:txEl>
                                              <p:pRg st="10" end="10"/>
                                            </p:txEl>
                                          </p:spTgt>
                                        </p:tgtEl>
                                      </p:cBhvr>
                                    </p:animEffect>
                                    <p:anim calcmode="lin" valueType="num">
                                      <p:cBhvr>
                                        <p:cTn id="78" dur="1000" fill="hold"/>
                                        <p:tgtEl>
                                          <p:spTgt spid="3">
                                            <p:txEl>
                                              <p:pRg st="10" end="10"/>
                                            </p:txEl>
                                          </p:spTgt>
                                        </p:tgtEl>
                                        <p:attrNameLst>
                                          <p:attrName>ppt_x</p:attrName>
                                        </p:attrNameLst>
                                      </p:cBhvr>
                                      <p:tavLst>
                                        <p:tav tm="0">
                                          <p:val>
                                            <p:strVal val="#ppt_x"/>
                                          </p:val>
                                        </p:tav>
                                        <p:tav tm="100000">
                                          <p:val>
                                            <p:strVal val="#ppt_x"/>
                                          </p:val>
                                        </p:tav>
                                      </p:tavLst>
                                    </p:anim>
                                    <p:anim calcmode="lin" valueType="num">
                                      <p:cBhvr>
                                        <p:cTn id="79" dur="1000" fill="hold"/>
                                        <p:tgtEl>
                                          <p:spTgt spid="3">
                                            <p:txEl>
                                              <p:pRg st="10" end="1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871A00-528A-BD0C-2A3B-CF2618E7D207}"/>
              </a:ext>
            </a:extLst>
          </p:cNvPr>
          <p:cNvSpPr>
            <a:spLocks noGrp="1"/>
          </p:cNvSpPr>
          <p:nvPr>
            <p:ph type="title"/>
          </p:nvPr>
        </p:nvSpPr>
        <p:spPr>
          <a:solidFill>
            <a:srgbClr val="002060"/>
          </a:solidFill>
        </p:spPr>
        <p:txBody>
          <a:bodyPr>
            <a:normAutofit fontScale="90000"/>
          </a:bodyPr>
          <a:lstStyle/>
          <a:p>
            <a:r>
              <a:rPr lang="en-GB" dirty="0">
                <a:solidFill>
                  <a:schemeClr val="bg1"/>
                </a:solidFill>
              </a:rPr>
              <a:t>Concepts &amp; Theories of how a person becomes a victim</a:t>
            </a:r>
          </a:p>
        </p:txBody>
      </p:sp>
      <p:sp>
        <p:nvSpPr>
          <p:cNvPr id="3" name="Content Placeholder 2">
            <a:extLst>
              <a:ext uri="{FF2B5EF4-FFF2-40B4-BE49-F238E27FC236}">
                <a16:creationId xmlns:a16="http://schemas.microsoft.com/office/drawing/2014/main" id="{48CFE591-C93C-EFC8-4B4A-CBB83553F6E7}"/>
              </a:ext>
            </a:extLst>
          </p:cNvPr>
          <p:cNvSpPr>
            <a:spLocks noGrp="1"/>
          </p:cNvSpPr>
          <p:nvPr>
            <p:ph idx="1"/>
          </p:nvPr>
        </p:nvSpPr>
        <p:spPr>
          <a:xfrm>
            <a:off x="609600" y="1600201"/>
            <a:ext cx="6799385" cy="3917032"/>
          </a:xfrm>
        </p:spPr>
        <p:txBody>
          <a:bodyPr>
            <a:normAutofit lnSpcReduction="10000"/>
          </a:bodyPr>
          <a:lstStyle/>
          <a:p>
            <a:pPr marL="0" indent="0">
              <a:buNone/>
            </a:pPr>
            <a:r>
              <a:rPr lang="en-GB" sz="3200" b="1" dirty="0"/>
              <a:t>Four Theories of Victimisation</a:t>
            </a:r>
          </a:p>
          <a:p>
            <a:pPr marL="342900" indent="-342900">
              <a:buFont typeface="Arial" panose="020B0604020202020204" pitchFamily="34" charset="0"/>
              <a:buChar char="•"/>
            </a:pPr>
            <a:r>
              <a:rPr lang="en-GB" sz="3200" b="1" dirty="0">
                <a:solidFill>
                  <a:srgbClr val="FF66CC"/>
                </a:solidFill>
              </a:rPr>
              <a:t>Victim Precipitation Theory </a:t>
            </a:r>
            <a:r>
              <a:rPr lang="en-GB" sz="3200" b="1" dirty="0"/>
              <a:t>(</a:t>
            </a:r>
            <a:r>
              <a:rPr lang="en-GB" sz="3200" dirty="0"/>
              <a:t>Either Active or Passive</a:t>
            </a:r>
            <a:r>
              <a:rPr lang="en-GB" sz="3200" b="1" dirty="0"/>
              <a:t>)</a:t>
            </a:r>
          </a:p>
          <a:p>
            <a:pPr marL="342900" indent="-342900">
              <a:buFont typeface="Arial" panose="020B0604020202020204" pitchFamily="34" charset="0"/>
              <a:buChar char="•"/>
            </a:pPr>
            <a:r>
              <a:rPr lang="en-GB" sz="3200" b="1" dirty="0">
                <a:solidFill>
                  <a:srgbClr val="7030A0"/>
                </a:solidFill>
              </a:rPr>
              <a:t>Lifestyle Theory</a:t>
            </a:r>
          </a:p>
          <a:p>
            <a:pPr marL="342900" indent="-342900">
              <a:buFont typeface="Arial" panose="020B0604020202020204" pitchFamily="34" charset="0"/>
              <a:buChar char="•"/>
            </a:pPr>
            <a:r>
              <a:rPr lang="en-GB" sz="3200" b="1" dirty="0">
                <a:solidFill>
                  <a:srgbClr val="00B0F0"/>
                </a:solidFill>
              </a:rPr>
              <a:t>Deviant Place Theory</a:t>
            </a:r>
          </a:p>
          <a:p>
            <a:pPr marL="342900" indent="-342900">
              <a:buFont typeface="Arial" panose="020B0604020202020204" pitchFamily="34" charset="0"/>
              <a:buChar char="•"/>
            </a:pPr>
            <a:r>
              <a:rPr lang="en-GB" sz="3200" b="1" dirty="0">
                <a:solidFill>
                  <a:srgbClr val="92D050"/>
                </a:solidFill>
              </a:rPr>
              <a:t>Routine Activity Theory</a:t>
            </a:r>
          </a:p>
          <a:p>
            <a:r>
              <a:rPr lang="en-GB" sz="1700" i="1" dirty="0"/>
              <a:t>(Seigel, L., J. (2006). Criminology, 10</a:t>
            </a:r>
            <a:r>
              <a:rPr lang="en-GB" sz="1700" i="1" baseline="30000" dirty="0"/>
              <a:t>th</a:t>
            </a:r>
            <a:r>
              <a:rPr lang="en-GB" sz="1700" i="1" dirty="0"/>
              <a:t> Edition. University of Massachusetts, Lowell. Thomson Wadsworth</a:t>
            </a:r>
            <a:r>
              <a:rPr lang="en-GB" sz="1700" dirty="0"/>
              <a:t>.)</a:t>
            </a:r>
          </a:p>
          <a:p>
            <a:endParaRPr lang="en-GB" dirty="0"/>
          </a:p>
        </p:txBody>
      </p:sp>
      <p:pic>
        <p:nvPicPr>
          <p:cNvPr id="4" name="Picture 3">
            <a:extLst>
              <a:ext uri="{FF2B5EF4-FFF2-40B4-BE49-F238E27FC236}">
                <a16:creationId xmlns:a16="http://schemas.microsoft.com/office/drawing/2014/main" id="{4AD2EF3D-D730-6D90-C060-F0559D714E32}"/>
              </a:ext>
            </a:extLst>
          </p:cNvPr>
          <p:cNvPicPr>
            <a:picLocks noChangeAspect="1"/>
          </p:cNvPicPr>
          <p:nvPr/>
        </p:nvPicPr>
        <p:blipFill>
          <a:blip r:embed="rId3"/>
          <a:stretch>
            <a:fillRect/>
          </a:stretch>
        </p:blipFill>
        <p:spPr>
          <a:xfrm>
            <a:off x="7408985" y="2628900"/>
            <a:ext cx="4173415" cy="2337112"/>
          </a:xfrm>
          <a:prstGeom prst="rect">
            <a:avLst/>
          </a:prstGeom>
        </p:spPr>
      </p:pic>
    </p:spTree>
    <p:extLst>
      <p:ext uri="{BB962C8B-B14F-4D97-AF65-F5344CB8AC3E}">
        <p14:creationId xmlns:p14="http://schemas.microsoft.com/office/powerpoint/2010/main" val="9822162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1000"/>
                                        <p:tgtEl>
                                          <p:spTgt spid="3">
                                            <p:txEl>
                                              <p:pRg st="2" end="2"/>
                                            </p:txEl>
                                          </p:spTgt>
                                        </p:tgtEl>
                                      </p:cBhvr>
                                    </p:animEffect>
                                    <p:anim calcmode="lin" valueType="num">
                                      <p:cBhvr>
                                        <p:cTn id="22"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Effect transition="in" filter="fade">
                                      <p:cBhvr>
                                        <p:cTn id="28" dur="1000"/>
                                        <p:tgtEl>
                                          <p:spTgt spid="3">
                                            <p:txEl>
                                              <p:pRg st="3" end="3"/>
                                            </p:txEl>
                                          </p:spTgt>
                                        </p:tgtEl>
                                      </p:cBhvr>
                                    </p:animEffect>
                                    <p:anim calcmode="lin" valueType="num">
                                      <p:cBhvr>
                                        <p:cTn id="29"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3">
                                            <p:txEl>
                                              <p:pRg st="4" end="4"/>
                                            </p:txEl>
                                          </p:spTgt>
                                        </p:tgtEl>
                                        <p:attrNameLst>
                                          <p:attrName>style.visibility</p:attrName>
                                        </p:attrNameLst>
                                      </p:cBhvr>
                                      <p:to>
                                        <p:strVal val="visible"/>
                                      </p:to>
                                    </p:set>
                                    <p:animEffect transition="in" filter="fade">
                                      <p:cBhvr>
                                        <p:cTn id="35" dur="1000"/>
                                        <p:tgtEl>
                                          <p:spTgt spid="3">
                                            <p:txEl>
                                              <p:pRg st="4" end="4"/>
                                            </p:txEl>
                                          </p:spTgt>
                                        </p:tgtEl>
                                      </p:cBhvr>
                                    </p:animEffect>
                                    <p:anim calcmode="lin" valueType="num">
                                      <p:cBhvr>
                                        <p:cTn id="36"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7"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grpId="0" nodeType="clickEffect">
                                  <p:stCondLst>
                                    <p:cond delay="0"/>
                                  </p:stCondLst>
                                  <p:childTnLst>
                                    <p:set>
                                      <p:cBhvr>
                                        <p:cTn id="41" dur="1" fill="hold">
                                          <p:stCondLst>
                                            <p:cond delay="0"/>
                                          </p:stCondLst>
                                        </p:cTn>
                                        <p:tgtEl>
                                          <p:spTgt spid="3">
                                            <p:txEl>
                                              <p:pRg st="5" end="5"/>
                                            </p:txEl>
                                          </p:spTgt>
                                        </p:tgtEl>
                                        <p:attrNameLst>
                                          <p:attrName>style.visibility</p:attrName>
                                        </p:attrNameLst>
                                      </p:cBhvr>
                                      <p:to>
                                        <p:strVal val="visible"/>
                                      </p:to>
                                    </p:set>
                                    <p:animEffect transition="in" filter="fade">
                                      <p:cBhvr>
                                        <p:cTn id="42" dur="1000"/>
                                        <p:tgtEl>
                                          <p:spTgt spid="3">
                                            <p:txEl>
                                              <p:pRg st="5" end="5"/>
                                            </p:txEl>
                                          </p:spTgt>
                                        </p:tgtEl>
                                      </p:cBhvr>
                                    </p:animEffect>
                                    <p:anim calcmode="lin" valueType="num">
                                      <p:cBhvr>
                                        <p:cTn id="43"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44" dur="1000" fill="hold"/>
                                        <p:tgtEl>
                                          <p:spTgt spid="3">
                                            <p:txEl>
                                              <p:pRg st="5" end="5"/>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64ACE2ED-8FE8-7E5B-8D96-FAB1C04DA202}"/>
              </a:ext>
            </a:extLst>
          </p:cNvPr>
          <p:cNvSpPr>
            <a:spLocks noGrp="1"/>
          </p:cNvSpPr>
          <p:nvPr>
            <p:ph type="title"/>
          </p:nvPr>
        </p:nvSpPr>
        <p:spPr>
          <a:solidFill>
            <a:srgbClr val="002060"/>
          </a:solidFill>
        </p:spPr>
        <p:txBody>
          <a:bodyPr/>
          <a:lstStyle/>
          <a:p>
            <a:r>
              <a:rPr lang="en-GB" dirty="0">
                <a:solidFill>
                  <a:schemeClr val="bg1"/>
                </a:solidFill>
              </a:rPr>
              <a:t>Extrinsic Facts of Harm and Risk</a:t>
            </a:r>
          </a:p>
        </p:txBody>
      </p:sp>
      <p:sp>
        <p:nvSpPr>
          <p:cNvPr id="6" name="Content Placeholder 5">
            <a:extLst>
              <a:ext uri="{FF2B5EF4-FFF2-40B4-BE49-F238E27FC236}">
                <a16:creationId xmlns:a16="http://schemas.microsoft.com/office/drawing/2014/main" id="{23058378-4381-DE45-CCE0-09E240AED9E8}"/>
              </a:ext>
            </a:extLst>
          </p:cNvPr>
          <p:cNvSpPr>
            <a:spLocks noGrp="1"/>
          </p:cNvSpPr>
          <p:nvPr>
            <p:ph idx="1"/>
          </p:nvPr>
        </p:nvSpPr>
        <p:spPr/>
        <p:txBody>
          <a:bodyPr/>
          <a:lstStyle/>
          <a:p>
            <a:pPr marL="0" indent="0" algn="ctr">
              <a:buNone/>
            </a:pPr>
            <a:r>
              <a:rPr lang="en-GB" sz="3200" b="1" i="1" dirty="0"/>
              <a:t>A person is vulnerable if, as a result of their situation or circumstances, they are unable to take care of or protect themselves or others from harm or exploitation</a:t>
            </a:r>
            <a:endParaRPr lang="en-GB" i="1" dirty="0"/>
          </a:p>
        </p:txBody>
      </p:sp>
      <p:pic>
        <p:nvPicPr>
          <p:cNvPr id="7" name="Picture 2" descr="https://www.college.police.uk/What-we-do/Development/Police-Transformation-Fund/PublishingImages/vulnerability_620x45px.jpg">
            <a:extLst>
              <a:ext uri="{FF2B5EF4-FFF2-40B4-BE49-F238E27FC236}">
                <a16:creationId xmlns:a16="http://schemas.microsoft.com/office/drawing/2014/main" id="{B2548CF6-7FB2-14BC-B937-3744C63E3CD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93518" y="3429000"/>
            <a:ext cx="8404963" cy="199618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001474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CA5910-3934-6113-85C3-B108E19E70A8}"/>
              </a:ext>
            </a:extLst>
          </p:cNvPr>
          <p:cNvSpPr>
            <a:spLocks noGrp="1"/>
          </p:cNvSpPr>
          <p:nvPr>
            <p:ph type="title"/>
          </p:nvPr>
        </p:nvSpPr>
        <p:spPr>
          <a:solidFill>
            <a:srgbClr val="002060"/>
          </a:solidFill>
        </p:spPr>
        <p:txBody>
          <a:bodyPr/>
          <a:lstStyle/>
          <a:p>
            <a:r>
              <a:rPr lang="en-GB" dirty="0">
                <a:solidFill>
                  <a:schemeClr val="bg1"/>
                </a:solidFill>
              </a:rPr>
              <a:t>Aid to understanding ‘Vulnerability’</a:t>
            </a:r>
          </a:p>
        </p:txBody>
      </p:sp>
      <p:pic>
        <p:nvPicPr>
          <p:cNvPr id="8" name="Content Placeholder 7" descr="A picture containing electronics, compact disk&#10;&#10;Description automatically generated">
            <a:extLst>
              <a:ext uri="{FF2B5EF4-FFF2-40B4-BE49-F238E27FC236}">
                <a16:creationId xmlns:a16="http://schemas.microsoft.com/office/drawing/2014/main" id="{628A8E38-E70F-A5FA-612A-A70A04DEECDA}"/>
              </a:ext>
            </a:extLst>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3308223" y="1600200"/>
            <a:ext cx="5575553" cy="3916363"/>
          </a:xfrm>
        </p:spPr>
      </p:pic>
    </p:spTree>
    <p:extLst>
      <p:ext uri="{BB962C8B-B14F-4D97-AF65-F5344CB8AC3E}">
        <p14:creationId xmlns:p14="http://schemas.microsoft.com/office/powerpoint/2010/main" val="10233937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DBA7660A-F7A7-5804-AF28-C527A6E6AAFF}"/>
              </a:ext>
            </a:extLst>
          </p:cNvPr>
          <p:cNvPicPr>
            <a:picLocks noChangeAspect="1"/>
          </p:cNvPicPr>
          <p:nvPr/>
        </p:nvPicPr>
        <p:blipFill>
          <a:blip r:embed="rId3"/>
          <a:stretch>
            <a:fillRect/>
          </a:stretch>
        </p:blipFill>
        <p:spPr>
          <a:xfrm>
            <a:off x="1639081" y="267551"/>
            <a:ext cx="9521288" cy="5361356"/>
          </a:xfrm>
          <a:prstGeom prst="rect">
            <a:avLst/>
          </a:prstGeom>
        </p:spPr>
      </p:pic>
    </p:spTree>
    <p:extLst>
      <p:ext uri="{BB962C8B-B14F-4D97-AF65-F5344CB8AC3E}">
        <p14:creationId xmlns:p14="http://schemas.microsoft.com/office/powerpoint/2010/main" val="143084102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E66CC0-2B68-2A83-A9D2-A6CE86DC52C4}"/>
              </a:ext>
            </a:extLst>
          </p:cNvPr>
          <p:cNvSpPr>
            <a:spLocks noGrp="1"/>
          </p:cNvSpPr>
          <p:nvPr>
            <p:ph type="title"/>
          </p:nvPr>
        </p:nvSpPr>
        <p:spPr>
          <a:solidFill>
            <a:srgbClr val="002060"/>
          </a:solidFill>
        </p:spPr>
        <p:txBody>
          <a:bodyPr/>
          <a:lstStyle/>
          <a:p>
            <a:r>
              <a:rPr lang="en-GB" dirty="0">
                <a:solidFill>
                  <a:schemeClr val="bg1"/>
                </a:solidFill>
              </a:rPr>
              <a:t>Complexities of policing vulnerability?</a:t>
            </a:r>
          </a:p>
        </p:txBody>
      </p:sp>
      <p:sp>
        <p:nvSpPr>
          <p:cNvPr id="3" name="Content Placeholder 2">
            <a:extLst>
              <a:ext uri="{FF2B5EF4-FFF2-40B4-BE49-F238E27FC236}">
                <a16:creationId xmlns:a16="http://schemas.microsoft.com/office/drawing/2014/main" id="{857057CD-DA84-9803-5073-73A5F045FC69}"/>
              </a:ext>
            </a:extLst>
          </p:cNvPr>
          <p:cNvSpPr>
            <a:spLocks noGrp="1"/>
          </p:cNvSpPr>
          <p:nvPr>
            <p:ph sz="half" idx="1"/>
          </p:nvPr>
        </p:nvSpPr>
        <p:spPr/>
        <p:txBody>
          <a:bodyPr/>
          <a:lstStyle/>
          <a:p>
            <a:endParaRPr lang="en-GB" dirty="0"/>
          </a:p>
          <a:p>
            <a:pPr marL="0" indent="0">
              <a:buNone/>
            </a:pPr>
            <a:endParaRPr lang="en-GB" dirty="0"/>
          </a:p>
          <a:p>
            <a:pPr marL="0" indent="0">
              <a:buNone/>
            </a:pPr>
            <a:r>
              <a:rPr lang="en-GB" dirty="0"/>
              <a:t>What do you think are the complexities of vulnerability?</a:t>
            </a:r>
          </a:p>
        </p:txBody>
      </p:sp>
      <p:pic>
        <p:nvPicPr>
          <p:cNvPr id="5" name="Content Placeholder 4">
            <a:extLst>
              <a:ext uri="{FF2B5EF4-FFF2-40B4-BE49-F238E27FC236}">
                <a16:creationId xmlns:a16="http://schemas.microsoft.com/office/drawing/2014/main" id="{2AA0BC48-4148-8EEA-9CAB-6506C25E1F95}"/>
              </a:ext>
            </a:extLst>
          </p:cNvPr>
          <p:cNvPicPr>
            <a:picLocks noGrp="1" noChangeAspect="1"/>
          </p:cNvPicPr>
          <p:nvPr>
            <p:ph sz="half" idx="2"/>
          </p:nvPr>
        </p:nvPicPr>
        <p:blipFill>
          <a:blip r:embed="rId3"/>
          <a:stretch>
            <a:fillRect/>
          </a:stretch>
        </p:blipFill>
        <p:spPr>
          <a:xfrm>
            <a:off x="6681773" y="1803223"/>
            <a:ext cx="4900627" cy="3261145"/>
          </a:xfrm>
          <a:prstGeom prst="rect">
            <a:avLst/>
          </a:prstGeom>
        </p:spPr>
      </p:pic>
    </p:spTree>
    <p:extLst>
      <p:ext uri="{BB962C8B-B14F-4D97-AF65-F5344CB8AC3E}">
        <p14:creationId xmlns:p14="http://schemas.microsoft.com/office/powerpoint/2010/main" val="320275232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5617B7-D0E3-7639-35A9-4086DBB2FA16}"/>
              </a:ext>
            </a:extLst>
          </p:cNvPr>
          <p:cNvSpPr>
            <a:spLocks noGrp="1"/>
          </p:cNvSpPr>
          <p:nvPr>
            <p:ph type="title"/>
          </p:nvPr>
        </p:nvSpPr>
        <p:spPr>
          <a:solidFill>
            <a:srgbClr val="002060"/>
          </a:solidFill>
        </p:spPr>
        <p:txBody>
          <a:bodyPr/>
          <a:lstStyle/>
          <a:p>
            <a:r>
              <a:rPr lang="en-GB" dirty="0">
                <a:solidFill>
                  <a:schemeClr val="bg1"/>
                </a:solidFill>
              </a:rPr>
              <a:t>NPCC – Policing Vision 2025</a:t>
            </a:r>
          </a:p>
        </p:txBody>
      </p:sp>
      <p:sp>
        <p:nvSpPr>
          <p:cNvPr id="3" name="Content Placeholder 2">
            <a:extLst>
              <a:ext uri="{FF2B5EF4-FFF2-40B4-BE49-F238E27FC236}">
                <a16:creationId xmlns:a16="http://schemas.microsoft.com/office/drawing/2014/main" id="{585B7C94-FC28-2037-5752-2CF205DD7490}"/>
              </a:ext>
            </a:extLst>
          </p:cNvPr>
          <p:cNvSpPr>
            <a:spLocks noGrp="1"/>
          </p:cNvSpPr>
          <p:nvPr>
            <p:ph idx="1"/>
          </p:nvPr>
        </p:nvSpPr>
        <p:spPr/>
        <p:txBody>
          <a:bodyPr/>
          <a:lstStyle/>
          <a:p>
            <a:pPr marL="0" indent="0">
              <a:buNone/>
            </a:pPr>
            <a:endParaRPr lang="en-GB" dirty="0"/>
          </a:p>
          <a:p>
            <a:pPr marL="0" indent="0">
              <a:buNone/>
            </a:pPr>
            <a:r>
              <a:rPr lang="en-GB" dirty="0"/>
              <a:t>Aim – to deliver </a:t>
            </a:r>
          </a:p>
          <a:p>
            <a:pPr marL="0" indent="0" algn="ctr">
              <a:buNone/>
            </a:pPr>
            <a:r>
              <a:rPr lang="en-GB" dirty="0"/>
              <a:t>‘</a:t>
            </a:r>
            <a:r>
              <a:rPr lang="en-GB" i="1" dirty="0">
                <a:solidFill>
                  <a:srgbClr val="7030A0"/>
                </a:solidFill>
              </a:rPr>
              <a:t>an improved understanding of vulnerability, both in physical and virtual locations, as a means of improving and differentiating service and protection</a:t>
            </a:r>
            <a:r>
              <a:rPr lang="en-GB" dirty="0"/>
              <a:t>’.</a:t>
            </a:r>
          </a:p>
          <a:p>
            <a:endParaRPr lang="en-GB" dirty="0"/>
          </a:p>
        </p:txBody>
      </p:sp>
    </p:spTree>
    <p:extLst>
      <p:ext uri="{BB962C8B-B14F-4D97-AF65-F5344CB8AC3E}">
        <p14:creationId xmlns:p14="http://schemas.microsoft.com/office/powerpoint/2010/main" val="373580421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3846F7-C3D9-8494-D156-7D723EDBCAA4}"/>
              </a:ext>
            </a:extLst>
          </p:cNvPr>
          <p:cNvSpPr>
            <a:spLocks noGrp="1"/>
          </p:cNvSpPr>
          <p:nvPr>
            <p:ph type="title"/>
          </p:nvPr>
        </p:nvSpPr>
        <p:spPr>
          <a:solidFill>
            <a:srgbClr val="002060"/>
          </a:solidFill>
        </p:spPr>
        <p:txBody>
          <a:bodyPr/>
          <a:lstStyle/>
          <a:p>
            <a:r>
              <a:rPr lang="en-GB" dirty="0">
                <a:solidFill>
                  <a:schemeClr val="bg1"/>
                </a:solidFill>
              </a:rPr>
              <a:t>Policing Vision 2025</a:t>
            </a:r>
          </a:p>
        </p:txBody>
      </p:sp>
      <p:sp>
        <p:nvSpPr>
          <p:cNvPr id="3" name="Content Placeholder 2">
            <a:extLst>
              <a:ext uri="{FF2B5EF4-FFF2-40B4-BE49-F238E27FC236}">
                <a16:creationId xmlns:a16="http://schemas.microsoft.com/office/drawing/2014/main" id="{8416D1D8-5A59-A680-A9D8-478F5888FA08}"/>
              </a:ext>
            </a:extLst>
          </p:cNvPr>
          <p:cNvSpPr>
            <a:spLocks noGrp="1"/>
          </p:cNvSpPr>
          <p:nvPr>
            <p:ph idx="1"/>
          </p:nvPr>
        </p:nvSpPr>
        <p:spPr/>
        <p:txBody>
          <a:bodyPr/>
          <a:lstStyle/>
          <a:p>
            <a:pPr marL="0" indent="0">
              <a:buNone/>
            </a:pPr>
            <a:r>
              <a:rPr lang="en-GB" dirty="0"/>
              <a:t>Also by 2025</a:t>
            </a:r>
          </a:p>
          <a:p>
            <a:pPr marL="0" indent="0" algn="ctr">
              <a:buNone/>
            </a:pPr>
            <a:r>
              <a:rPr lang="en-GB" dirty="0"/>
              <a:t>‘</a:t>
            </a:r>
            <a:r>
              <a:rPr lang="en-GB" dirty="0">
                <a:solidFill>
                  <a:srgbClr val="7030A0"/>
                </a:solidFill>
              </a:rPr>
              <a:t>the police service will have transformed the way it delivers its mission with a keen focus on prevention and vulnerability and the effective management of risk</a:t>
            </a:r>
            <a:r>
              <a:rPr lang="en-GB" dirty="0"/>
              <a:t>’</a:t>
            </a:r>
          </a:p>
          <a:p>
            <a:endParaRPr lang="en-GB" dirty="0"/>
          </a:p>
        </p:txBody>
      </p:sp>
    </p:spTree>
    <p:extLst>
      <p:ext uri="{BB962C8B-B14F-4D97-AF65-F5344CB8AC3E}">
        <p14:creationId xmlns:p14="http://schemas.microsoft.com/office/powerpoint/2010/main" val="262361333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8107C4-4DCA-7B1B-E754-31F1360D1310}"/>
              </a:ext>
            </a:extLst>
          </p:cNvPr>
          <p:cNvSpPr>
            <a:spLocks noGrp="1"/>
          </p:cNvSpPr>
          <p:nvPr>
            <p:ph type="title"/>
          </p:nvPr>
        </p:nvSpPr>
        <p:spPr>
          <a:solidFill>
            <a:srgbClr val="002060"/>
          </a:solidFill>
        </p:spPr>
        <p:txBody>
          <a:bodyPr/>
          <a:lstStyle/>
          <a:p>
            <a:r>
              <a:rPr lang="en-GB" dirty="0">
                <a:solidFill>
                  <a:schemeClr val="bg1"/>
                </a:solidFill>
              </a:rPr>
              <a:t>NPCC Vulnerability Plan 2021-2022</a:t>
            </a:r>
          </a:p>
        </p:txBody>
      </p:sp>
      <p:sp>
        <p:nvSpPr>
          <p:cNvPr id="3" name="Content Placeholder 2">
            <a:extLst>
              <a:ext uri="{FF2B5EF4-FFF2-40B4-BE49-F238E27FC236}">
                <a16:creationId xmlns:a16="http://schemas.microsoft.com/office/drawing/2014/main" id="{48060D4B-9EF4-465F-348F-E815EA5168FB}"/>
              </a:ext>
            </a:extLst>
          </p:cNvPr>
          <p:cNvSpPr>
            <a:spLocks noGrp="1"/>
          </p:cNvSpPr>
          <p:nvPr>
            <p:ph sz="half" idx="1"/>
          </p:nvPr>
        </p:nvSpPr>
        <p:spPr>
          <a:xfrm>
            <a:off x="824523" y="4204960"/>
            <a:ext cx="10542954" cy="1284631"/>
          </a:xfrm>
        </p:spPr>
        <p:txBody>
          <a:bodyPr>
            <a:normAutofit/>
          </a:bodyPr>
          <a:lstStyle/>
          <a:p>
            <a:pPr marL="0" indent="0">
              <a:buNone/>
            </a:pPr>
            <a:r>
              <a:rPr lang="en-GB" dirty="0">
                <a:solidFill>
                  <a:srgbClr val="0000FF"/>
                </a:solidFill>
                <a:hlinkClick r:id="rId3">
                  <a:extLst>
                    <a:ext uri="{A12FA001-AC4F-418D-AE19-62706E023703}">
                      <ahyp:hlinkClr xmlns:ahyp="http://schemas.microsoft.com/office/drawing/2018/hyperlinkcolor" val="tx"/>
                    </a:ext>
                  </a:extLst>
                </a:hlinkClick>
              </a:rPr>
              <a:t> </a:t>
            </a:r>
            <a:r>
              <a:rPr lang="en-GB" sz="2400" dirty="0">
                <a:solidFill>
                  <a:srgbClr val="0000FF"/>
                </a:solidFill>
                <a:hlinkClick r:id="rId3">
                  <a:extLst>
                    <a:ext uri="{A12FA001-AC4F-418D-AE19-62706E023703}">
                      <ahyp:hlinkClr xmlns:ahyp="http://schemas.microsoft.com/office/drawing/2018/hyperlinkcolor" val="tx"/>
                    </a:ext>
                  </a:extLst>
                </a:hlinkClick>
              </a:rPr>
              <a:t>https://www.npcc.police.uk/SysSiteAssets/media/downloads/publications/publications-log/2019/national-vulnerability-action-plan-2020-2022.pdf</a:t>
            </a:r>
            <a:endParaRPr lang="en-GB" sz="2400" dirty="0"/>
          </a:p>
          <a:p>
            <a:endParaRPr lang="en-GB" dirty="0"/>
          </a:p>
        </p:txBody>
      </p:sp>
      <p:pic>
        <p:nvPicPr>
          <p:cNvPr id="6" name="Content Placeholder 5" descr="Graphical user interface, text, application&#10;&#10;Description automatically generated">
            <a:extLst>
              <a:ext uri="{FF2B5EF4-FFF2-40B4-BE49-F238E27FC236}">
                <a16:creationId xmlns:a16="http://schemas.microsoft.com/office/drawing/2014/main" id="{00D5FADD-B444-ABCB-FA88-D84812B6B185}"/>
              </a:ext>
            </a:extLst>
          </p:cNvPr>
          <p:cNvPicPr>
            <a:picLocks noGrp="1" noChangeAspect="1"/>
          </p:cNvPicPr>
          <p:nvPr>
            <p:ph sz="half" idx="2"/>
          </p:nvPr>
        </p:nvPicPr>
        <p:blipFill>
          <a:blip r:embed="rId4">
            <a:extLst>
              <a:ext uri="{28A0092B-C50C-407E-A947-70E740481C1C}">
                <a14:useLocalDpi xmlns:a14="http://schemas.microsoft.com/office/drawing/2010/main" val="0"/>
              </a:ext>
            </a:extLst>
          </a:blip>
          <a:stretch>
            <a:fillRect/>
          </a:stretch>
        </p:blipFill>
        <p:spPr>
          <a:xfrm>
            <a:off x="2398532" y="1417638"/>
            <a:ext cx="7394935" cy="2787323"/>
          </a:xfrm>
        </p:spPr>
      </p:pic>
    </p:spTree>
    <p:extLst>
      <p:ext uri="{BB962C8B-B14F-4D97-AF65-F5344CB8AC3E}">
        <p14:creationId xmlns:p14="http://schemas.microsoft.com/office/powerpoint/2010/main" val="64305015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7969F0-7A1B-019F-5542-262086E78B94}"/>
              </a:ext>
            </a:extLst>
          </p:cNvPr>
          <p:cNvSpPr>
            <a:spLocks noGrp="1"/>
          </p:cNvSpPr>
          <p:nvPr>
            <p:ph type="title"/>
          </p:nvPr>
        </p:nvSpPr>
        <p:spPr>
          <a:xfrm>
            <a:off x="6775938" y="274637"/>
            <a:ext cx="4806462" cy="2023085"/>
          </a:xfrm>
          <a:solidFill>
            <a:srgbClr val="002060"/>
          </a:solidFill>
        </p:spPr>
        <p:txBody>
          <a:bodyPr>
            <a:normAutofit/>
          </a:bodyPr>
          <a:lstStyle/>
          <a:p>
            <a:r>
              <a:rPr lang="en-GB" dirty="0">
                <a:solidFill>
                  <a:schemeClr val="bg1"/>
                </a:solidFill>
              </a:rPr>
              <a:t>NPCC Vulnerability Plan – Key Themes</a:t>
            </a:r>
          </a:p>
        </p:txBody>
      </p:sp>
      <p:pic>
        <p:nvPicPr>
          <p:cNvPr id="5" name="Content Placeholder 4" descr="Graphical user interface, text, application&#10;&#10;Description automatically generated">
            <a:extLst>
              <a:ext uri="{FF2B5EF4-FFF2-40B4-BE49-F238E27FC236}">
                <a16:creationId xmlns:a16="http://schemas.microsoft.com/office/drawing/2014/main" id="{EC07F0F1-5EAD-9006-5B4B-8CAEE90DADA9}"/>
              </a:ext>
            </a:extLst>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360395" y="74101"/>
            <a:ext cx="3578559" cy="6709797"/>
          </a:xfrm>
        </p:spPr>
      </p:pic>
    </p:spTree>
    <p:extLst>
      <p:ext uri="{BB962C8B-B14F-4D97-AF65-F5344CB8AC3E}">
        <p14:creationId xmlns:p14="http://schemas.microsoft.com/office/powerpoint/2010/main" val="167424742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9CC290-E05C-66CF-068F-C0196EE398CF}"/>
              </a:ext>
            </a:extLst>
          </p:cNvPr>
          <p:cNvSpPr>
            <a:spLocks noGrp="1"/>
          </p:cNvSpPr>
          <p:nvPr>
            <p:ph type="title"/>
          </p:nvPr>
        </p:nvSpPr>
        <p:spPr>
          <a:solidFill>
            <a:srgbClr val="002060"/>
          </a:solidFill>
        </p:spPr>
        <p:txBody>
          <a:bodyPr/>
          <a:lstStyle/>
          <a:p>
            <a:r>
              <a:rPr lang="en-GB" dirty="0">
                <a:solidFill>
                  <a:schemeClr val="bg1"/>
                </a:solidFill>
              </a:rPr>
              <a:t>Protocols and procedures</a:t>
            </a:r>
          </a:p>
        </p:txBody>
      </p:sp>
      <p:sp>
        <p:nvSpPr>
          <p:cNvPr id="3" name="Content Placeholder 2">
            <a:extLst>
              <a:ext uri="{FF2B5EF4-FFF2-40B4-BE49-F238E27FC236}">
                <a16:creationId xmlns:a16="http://schemas.microsoft.com/office/drawing/2014/main" id="{6BF03748-347C-7ADB-CEB0-DE63CD8EF1E7}"/>
              </a:ext>
            </a:extLst>
          </p:cNvPr>
          <p:cNvSpPr>
            <a:spLocks noGrp="1"/>
          </p:cNvSpPr>
          <p:nvPr>
            <p:ph sz="half" idx="1"/>
          </p:nvPr>
        </p:nvSpPr>
        <p:spPr/>
        <p:txBody>
          <a:bodyPr/>
          <a:lstStyle/>
          <a:p>
            <a:r>
              <a:rPr lang="en-GB" dirty="0"/>
              <a:t>Child protection procedures</a:t>
            </a:r>
          </a:p>
          <a:p>
            <a:r>
              <a:rPr lang="en-GB" dirty="0"/>
              <a:t>Vulnerable adult procedures</a:t>
            </a:r>
          </a:p>
          <a:p>
            <a:r>
              <a:rPr lang="en-GB" dirty="0"/>
              <a:t>Honour Based Violence Procedures</a:t>
            </a:r>
          </a:p>
          <a:p>
            <a:r>
              <a:rPr lang="en-GB" dirty="0"/>
              <a:t>Hate Crime Procedures</a:t>
            </a:r>
          </a:p>
          <a:p>
            <a:r>
              <a:rPr lang="en-GB" dirty="0"/>
              <a:t>Domestic Abuse Procedures</a:t>
            </a:r>
          </a:p>
          <a:p>
            <a:r>
              <a:rPr lang="en-GB" dirty="0"/>
              <a:t>Etc</a:t>
            </a:r>
          </a:p>
        </p:txBody>
      </p:sp>
      <p:sp>
        <p:nvSpPr>
          <p:cNvPr id="4" name="Content Placeholder 3">
            <a:extLst>
              <a:ext uri="{FF2B5EF4-FFF2-40B4-BE49-F238E27FC236}">
                <a16:creationId xmlns:a16="http://schemas.microsoft.com/office/drawing/2014/main" id="{121CBEAE-0914-6FE3-3C07-326ED732D4A1}"/>
              </a:ext>
            </a:extLst>
          </p:cNvPr>
          <p:cNvSpPr>
            <a:spLocks noGrp="1"/>
          </p:cNvSpPr>
          <p:nvPr>
            <p:ph sz="half" idx="2"/>
          </p:nvPr>
        </p:nvSpPr>
        <p:spPr/>
        <p:txBody>
          <a:bodyPr/>
          <a:lstStyle/>
          <a:p>
            <a:pPr marL="0" indent="0" algn="ctr">
              <a:buNone/>
            </a:pPr>
            <a:r>
              <a:rPr lang="en-GB" b="1" i="1" dirty="0">
                <a:solidFill>
                  <a:srgbClr val="002060"/>
                </a:solidFill>
              </a:rPr>
              <a:t> ‘the operationalisation of vulnerability has created a labyrinth of standard operational procedures </a:t>
            </a:r>
            <a:r>
              <a:rPr lang="en-GB" dirty="0"/>
              <a:t>‘ </a:t>
            </a:r>
          </a:p>
          <a:p>
            <a:pPr marL="0" indent="0" algn="ctr">
              <a:buNone/>
            </a:pPr>
            <a:r>
              <a:rPr lang="en-GB" sz="1800" i="1" dirty="0"/>
              <a:t>(Asquith &amp; </a:t>
            </a:r>
            <a:r>
              <a:rPr lang="en-GB" sz="1800" i="1" dirty="0" err="1"/>
              <a:t>Bartkowiak</a:t>
            </a:r>
            <a:r>
              <a:rPr lang="en-GB" sz="1800" i="1" dirty="0"/>
              <a:t>, 2012).</a:t>
            </a:r>
          </a:p>
        </p:txBody>
      </p:sp>
    </p:spTree>
    <p:extLst>
      <p:ext uri="{BB962C8B-B14F-4D97-AF65-F5344CB8AC3E}">
        <p14:creationId xmlns:p14="http://schemas.microsoft.com/office/powerpoint/2010/main" val="12235400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1000"/>
                                        <p:tgtEl>
                                          <p:spTgt spid="3">
                                            <p:txEl>
                                              <p:pRg st="2" end="2"/>
                                            </p:txEl>
                                          </p:spTgt>
                                        </p:tgtEl>
                                      </p:cBhvr>
                                    </p:animEffect>
                                    <p:anim calcmode="lin" valueType="num">
                                      <p:cBhvr>
                                        <p:cTn id="22"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Effect transition="in" filter="fade">
                                      <p:cBhvr>
                                        <p:cTn id="28" dur="1000"/>
                                        <p:tgtEl>
                                          <p:spTgt spid="3">
                                            <p:txEl>
                                              <p:pRg st="3" end="3"/>
                                            </p:txEl>
                                          </p:spTgt>
                                        </p:tgtEl>
                                      </p:cBhvr>
                                    </p:animEffect>
                                    <p:anim calcmode="lin" valueType="num">
                                      <p:cBhvr>
                                        <p:cTn id="29"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3">
                                            <p:txEl>
                                              <p:pRg st="4" end="4"/>
                                            </p:txEl>
                                          </p:spTgt>
                                        </p:tgtEl>
                                        <p:attrNameLst>
                                          <p:attrName>style.visibility</p:attrName>
                                        </p:attrNameLst>
                                      </p:cBhvr>
                                      <p:to>
                                        <p:strVal val="visible"/>
                                      </p:to>
                                    </p:set>
                                    <p:animEffect transition="in" filter="fade">
                                      <p:cBhvr>
                                        <p:cTn id="35" dur="1000"/>
                                        <p:tgtEl>
                                          <p:spTgt spid="3">
                                            <p:txEl>
                                              <p:pRg st="4" end="4"/>
                                            </p:txEl>
                                          </p:spTgt>
                                        </p:tgtEl>
                                      </p:cBhvr>
                                    </p:animEffect>
                                    <p:anim calcmode="lin" valueType="num">
                                      <p:cBhvr>
                                        <p:cTn id="36"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7"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grpId="0" nodeType="clickEffect">
                                  <p:stCondLst>
                                    <p:cond delay="0"/>
                                  </p:stCondLst>
                                  <p:childTnLst>
                                    <p:set>
                                      <p:cBhvr>
                                        <p:cTn id="41" dur="1" fill="hold">
                                          <p:stCondLst>
                                            <p:cond delay="0"/>
                                          </p:stCondLst>
                                        </p:cTn>
                                        <p:tgtEl>
                                          <p:spTgt spid="3">
                                            <p:txEl>
                                              <p:pRg st="5" end="5"/>
                                            </p:txEl>
                                          </p:spTgt>
                                        </p:tgtEl>
                                        <p:attrNameLst>
                                          <p:attrName>style.visibility</p:attrName>
                                        </p:attrNameLst>
                                      </p:cBhvr>
                                      <p:to>
                                        <p:strVal val="visible"/>
                                      </p:to>
                                    </p:set>
                                    <p:animEffect transition="in" filter="fade">
                                      <p:cBhvr>
                                        <p:cTn id="42" dur="1000"/>
                                        <p:tgtEl>
                                          <p:spTgt spid="3">
                                            <p:txEl>
                                              <p:pRg st="5" end="5"/>
                                            </p:txEl>
                                          </p:spTgt>
                                        </p:tgtEl>
                                      </p:cBhvr>
                                    </p:animEffect>
                                    <p:anim calcmode="lin" valueType="num">
                                      <p:cBhvr>
                                        <p:cTn id="43"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44" dur="1000" fill="hold"/>
                                        <p:tgtEl>
                                          <p:spTgt spid="3">
                                            <p:txEl>
                                              <p:pRg st="5" end="5"/>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3285CC-06E3-81A9-12F8-DE40B3CDA51D}"/>
              </a:ext>
            </a:extLst>
          </p:cNvPr>
          <p:cNvSpPr>
            <a:spLocks noGrp="1"/>
          </p:cNvSpPr>
          <p:nvPr>
            <p:ph type="title"/>
          </p:nvPr>
        </p:nvSpPr>
        <p:spPr>
          <a:solidFill>
            <a:srgbClr val="002060"/>
          </a:solidFill>
        </p:spPr>
        <p:txBody>
          <a:bodyPr/>
          <a:lstStyle/>
          <a:p>
            <a:r>
              <a:rPr lang="en-GB" dirty="0">
                <a:solidFill>
                  <a:schemeClr val="bg1"/>
                </a:solidFill>
              </a:rPr>
              <a:t>Challenges for Police Leaders</a:t>
            </a:r>
          </a:p>
        </p:txBody>
      </p:sp>
      <p:sp>
        <p:nvSpPr>
          <p:cNvPr id="3" name="Content Placeholder 2">
            <a:extLst>
              <a:ext uri="{FF2B5EF4-FFF2-40B4-BE49-F238E27FC236}">
                <a16:creationId xmlns:a16="http://schemas.microsoft.com/office/drawing/2014/main" id="{BC020FDC-8C56-A143-B473-5A0A0C86562F}"/>
              </a:ext>
            </a:extLst>
          </p:cNvPr>
          <p:cNvSpPr>
            <a:spLocks noGrp="1"/>
          </p:cNvSpPr>
          <p:nvPr>
            <p:ph sz="half" idx="1"/>
          </p:nvPr>
        </p:nvSpPr>
        <p:spPr/>
        <p:txBody>
          <a:bodyPr/>
          <a:lstStyle/>
          <a:p>
            <a:pPr marL="0" indent="0" algn="ctr">
              <a:buNone/>
            </a:pPr>
            <a:endParaRPr lang="en-GB" dirty="0"/>
          </a:p>
          <a:p>
            <a:pPr marL="0" indent="0" algn="ctr">
              <a:buNone/>
            </a:pPr>
            <a:r>
              <a:rPr lang="en-GB" sz="3200" dirty="0"/>
              <a:t>What challenges does policing vulnerability raise for you as leaders?</a:t>
            </a:r>
          </a:p>
          <a:p>
            <a:pPr marL="0" indent="0">
              <a:buNone/>
            </a:pPr>
            <a:endParaRPr lang="en-GB" dirty="0"/>
          </a:p>
        </p:txBody>
      </p:sp>
      <p:pic>
        <p:nvPicPr>
          <p:cNvPr id="5" name="Content Placeholder 4">
            <a:extLst>
              <a:ext uri="{FF2B5EF4-FFF2-40B4-BE49-F238E27FC236}">
                <a16:creationId xmlns:a16="http://schemas.microsoft.com/office/drawing/2014/main" id="{C4234CCE-203E-367E-B355-0CB704C6AD75}"/>
              </a:ext>
            </a:extLst>
          </p:cNvPr>
          <p:cNvPicPr>
            <a:picLocks noGrp="1" noChangeAspect="1"/>
          </p:cNvPicPr>
          <p:nvPr>
            <p:ph sz="half" idx="2"/>
          </p:nvPr>
        </p:nvPicPr>
        <p:blipFill>
          <a:blip r:embed="rId3"/>
          <a:stretch>
            <a:fillRect/>
          </a:stretch>
        </p:blipFill>
        <p:spPr>
          <a:xfrm>
            <a:off x="6680056" y="1797856"/>
            <a:ext cx="4902344" cy="3262287"/>
          </a:xfrm>
          <a:prstGeom prst="rect">
            <a:avLst/>
          </a:prstGeom>
        </p:spPr>
      </p:pic>
    </p:spTree>
    <p:extLst>
      <p:ext uri="{BB962C8B-B14F-4D97-AF65-F5344CB8AC3E}">
        <p14:creationId xmlns:p14="http://schemas.microsoft.com/office/powerpoint/2010/main" val="360630328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rgbClr val="002060"/>
          </a:solidFill>
        </p:spPr>
        <p:txBody>
          <a:bodyPr/>
          <a:lstStyle/>
          <a:p>
            <a:pPr algn="ctr"/>
            <a:r>
              <a:rPr lang="en-GB" b="1" dirty="0">
                <a:solidFill>
                  <a:schemeClr val="bg1"/>
                </a:solidFill>
              </a:rPr>
              <a:t>How old? - quiz</a:t>
            </a:r>
          </a:p>
        </p:txBody>
      </p:sp>
      <p:pic>
        <p:nvPicPr>
          <p:cNvPr id="4" name="Content Placeholder 3"/>
          <p:cNvPicPr>
            <a:picLocks noGrp="1" noChangeAspect="1"/>
          </p:cNvPicPr>
          <p:nvPr>
            <p:ph idx="1"/>
          </p:nvPr>
        </p:nvPicPr>
        <p:blipFill>
          <a:blip r:embed="rId2"/>
          <a:stretch>
            <a:fillRect/>
          </a:stretch>
        </p:blipFill>
        <p:spPr>
          <a:xfrm>
            <a:off x="2357437" y="2277269"/>
            <a:ext cx="7477125" cy="3448050"/>
          </a:xfrm>
          <a:prstGeom prst="rect">
            <a:avLst/>
          </a:prstGeom>
        </p:spPr>
      </p:pic>
    </p:spTree>
    <p:extLst>
      <p:ext uri="{BB962C8B-B14F-4D97-AF65-F5344CB8AC3E}">
        <p14:creationId xmlns:p14="http://schemas.microsoft.com/office/powerpoint/2010/main" val="384044267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57EF50-E6BB-4153-B801-E0884BE85B05}"/>
              </a:ext>
            </a:extLst>
          </p:cNvPr>
          <p:cNvSpPr>
            <a:spLocks noGrp="1"/>
          </p:cNvSpPr>
          <p:nvPr>
            <p:ph type="title"/>
          </p:nvPr>
        </p:nvSpPr>
        <p:spPr>
          <a:solidFill>
            <a:srgbClr val="002060"/>
          </a:solidFill>
        </p:spPr>
        <p:txBody>
          <a:bodyPr/>
          <a:lstStyle/>
          <a:p>
            <a:r>
              <a:rPr lang="en-GB" dirty="0">
                <a:solidFill>
                  <a:schemeClr val="bg1"/>
                </a:solidFill>
              </a:rPr>
              <a:t>Lesson Outcomes</a:t>
            </a:r>
          </a:p>
        </p:txBody>
      </p:sp>
      <p:sp>
        <p:nvSpPr>
          <p:cNvPr id="3" name="Content Placeholder 2">
            <a:extLst>
              <a:ext uri="{FF2B5EF4-FFF2-40B4-BE49-F238E27FC236}">
                <a16:creationId xmlns:a16="http://schemas.microsoft.com/office/drawing/2014/main" id="{658C690E-5CBE-4BDA-BD72-E432396BE4C6}"/>
              </a:ext>
            </a:extLst>
          </p:cNvPr>
          <p:cNvSpPr>
            <a:spLocks noGrp="1"/>
          </p:cNvSpPr>
          <p:nvPr>
            <p:ph sz="half" idx="1"/>
          </p:nvPr>
        </p:nvSpPr>
        <p:spPr/>
        <p:txBody>
          <a:bodyPr>
            <a:normAutofit fontScale="62500" lnSpcReduction="20000"/>
          </a:bodyPr>
          <a:lstStyle/>
          <a:p>
            <a:pPr marL="285750" indent="-285750">
              <a:buFont typeface="Arial" panose="020B0604020202020204" pitchFamily="34" charset="0"/>
              <a:buChar char="•"/>
            </a:pPr>
            <a:r>
              <a:rPr lang="en-GB" sz="2800" b="1" dirty="0">
                <a:solidFill>
                  <a:srgbClr val="0070C0"/>
                </a:solidFill>
              </a:rPr>
              <a:t>Define ‘Vulnerability' in the Context of Operational Policing</a:t>
            </a:r>
          </a:p>
          <a:p>
            <a:pPr marL="285750" indent="-285750">
              <a:buFont typeface="Arial" panose="020B0604020202020204" pitchFamily="34" charset="0"/>
              <a:buChar char="•"/>
            </a:pPr>
            <a:r>
              <a:rPr lang="en-GB" sz="2800" b="1" dirty="0">
                <a:solidFill>
                  <a:srgbClr val="0070C0"/>
                </a:solidFill>
              </a:rPr>
              <a:t>National Drivers for the Police to deliver a Professional Service to the Vulnerable, who have Suffered or are at Risk of Harm</a:t>
            </a:r>
          </a:p>
          <a:p>
            <a:pPr marL="285750" indent="-285750">
              <a:buFont typeface="Arial" panose="020B0604020202020204" pitchFamily="34" charset="0"/>
              <a:buChar char="•"/>
            </a:pPr>
            <a:r>
              <a:rPr lang="en-GB" sz="2800" b="1" dirty="0">
                <a:solidFill>
                  <a:srgbClr val="0070C0"/>
                </a:solidFill>
              </a:rPr>
              <a:t>Law around Vulnerability </a:t>
            </a:r>
          </a:p>
          <a:p>
            <a:pPr marL="0" indent="0">
              <a:buNone/>
            </a:pPr>
            <a:endParaRPr lang="en-GB" sz="2800" dirty="0">
              <a:solidFill>
                <a:srgbClr val="FF0000"/>
              </a:solidFill>
            </a:endParaRPr>
          </a:p>
          <a:p>
            <a:pPr marL="285750" indent="-285750">
              <a:buFont typeface="Arial" panose="020B0604020202020204" pitchFamily="34" charset="0"/>
              <a:buChar char="•"/>
            </a:pPr>
            <a:r>
              <a:rPr lang="en-GB" sz="2900" b="1" dirty="0">
                <a:solidFill>
                  <a:srgbClr val="7030A0"/>
                </a:solidFill>
              </a:rPr>
              <a:t>Personal Aspect of Vulnerability</a:t>
            </a:r>
          </a:p>
          <a:p>
            <a:pPr marL="285750" indent="-285750">
              <a:buFont typeface="Arial" panose="020B0604020202020204" pitchFamily="34" charset="0"/>
              <a:buChar char="•"/>
            </a:pPr>
            <a:r>
              <a:rPr lang="en-GB" sz="2900" b="1" dirty="0">
                <a:solidFill>
                  <a:srgbClr val="7030A0"/>
                </a:solidFill>
              </a:rPr>
              <a:t>Extrinsic factors result in Harm, or Risk of Harm to the Vulnerable</a:t>
            </a:r>
          </a:p>
          <a:p>
            <a:pPr marL="285750" indent="-285750">
              <a:buFont typeface="Arial" panose="020B0604020202020204" pitchFamily="34" charset="0"/>
              <a:buChar char="•"/>
            </a:pPr>
            <a:r>
              <a:rPr lang="en-GB" sz="2900" b="1" dirty="0">
                <a:solidFill>
                  <a:srgbClr val="7030A0"/>
                </a:solidFill>
              </a:rPr>
              <a:t>Concepts and Theories of how a Person becomes a Victim</a:t>
            </a:r>
          </a:p>
          <a:p>
            <a:pPr marL="285750" indent="-285750">
              <a:buFont typeface="Arial" panose="020B0604020202020204" pitchFamily="34" charset="0"/>
              <a:buChar char="•"/>
            </a:pPr>
            <a:r>
              <a:rPr lang="en-GB" sz="2900" b="1" dirty="0">
                <a:solidFill>
                  <a:srgbClr val="7030A0"/>
                </a:solidFill>
              </a:rPr>
              <a:t>Explain the Influences of Risk Factors on Vulnerability</a:t>
            </a:r>
          </a:p>
          <a:p>
            <a:endParaRPr lang="en-GB" dirty="0"/>
          </a:p>
        </p:txBody>
      </p:sp>
      <p:pic>
        <p:nvPicPr>
          <p:cNvPr id="4" name="Content Placeholder 3">
            <a:extLst>
              <a:ext uri="{FF2B5EF4-FFF2-40B4-BE49-F238E27FC236}">
                <a16:creationId xmlns:a16="http://schemas.microsoft.com/office/drawing/2014/main" id="{19105710-64B2-37AB-4A99-CAD052A837CA}"/>
              </a:ext>
            </a:extLst>
          </p:cNvPr>
          <p:cNvPicPr>
            <a:picLocks noGrp="1" noChangeAspect="1"/>
          </p:cNvPicPr>
          <p:nvPr>
            <p:ph sz="half" idx="2"/>
          </p:nvPr>
        </p:nvPicPr>
        <p:blipFill>
          <a:blip r:embed="rId3"/>
          <a:stretch>
            <a:fillRect/>
          </a:stretch>
        </p:blipFill>
        <p:spPr>
          <a:xfrm>
            <a:off x="6771861" y="1886676"/>
            <a:ext cx="4479235" cy="3240659"/>
          </a:xfrm>
          <a:prstGeom prst="rect">
            <a:avLst/>
          </a:prstGeom>
        </p:spPr>
      </p:pic>
    </p:spTree>
    <p:extLst>
      <p:ext uri="{BB962C8B-B14F-4D97-AF65-F5344CB8AC3E}">
        <p14:creationId xmlns:p14="http://schemas.microsoft.com/office/powerpoint/2010/main" val="200894308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5D7C4F-2371-4021-AFD6-46B3F392E5C5}"/>
              </a:ext>
            </a:extLst>
          </p:cNvPr>
          <p:cNvSpPr>
            <a:spLocks noGrp="1"/>
          </p:cNvSpPr>
          <p:nvPr>
            <p:ph type="title"/>
          </p:nvPr>
        </p:nvSpPr>
        <p:spPr>
          <a:solidFill>
            <a:srgbClr val="002060"/>
          </a:solidFill>
        </p:spPr>
        <p:txBody>
          <a:bodyPr/>
          <a:lstStyle/>
          <a:p>
            <a:r>
              <a:rPr lang="en-GB" dirty="0">
                <a:solidFill>
                  <a:schemeClr val="bg1"/>
                </a:solidFill>
              </a:rPr>
              <a:t>Cwestyniau?</a:t>
            </a:r>
          </a:p>
        </p:txBody>
      </p:sp>
      <p:pic>
        <p:nvPicPr>
          <p:cNvPr id="6" name="Content Placeholder 5">
            <a:extLst>
              <a:ext uri="{FF2B5EF4-FFF2-40B4-BE49-F238E27FC236}">
                <a16:creationId xmlns:a16="http://schemas.microsoft.com/office/drawing/2014/main" id="{699D5C21-69BA-C7B8-ADE5-7BF2116CBCED}"/>
              </a:ext>
            </a:extLst>
          </p:cNvPr>
          <p:cNvPicPr>
            <a:picLocks noGrp="1" noChangeAspect="1"/>
          </p:cNvPicPr>
          <p:nvPr>
            <p:ph idx="1"/>
          </p:nvPr>
        </p:nvPicPr>
        <p:blipFill>
          <a:blip r:embed="rId2"/>
          <a:stretch>
            <a:fillRect/>
          </a:stretch>
        </p:blipFill>
        <p:spPr>
          <a:xfrm>
            <a:off x="3674451" y="1668147"/>
            <a:ext cx="5305425" cy="3861544"/>
          </a:xfrm>
          <a:prstGeom prst="rect">
            <a:avLst/>
          </a:prstGeom>
        </p:spPr>
      </p:pic>
    </p:spTree>
    <p:extLst>
      <p:ext uri="{BB962C8B-B14F-4D97-AF65-F5344CB8AC3E}">
        <p14:creationId xmlns:p14="http://schemas.microsoft.com/office/powerpoint/2010/main" val="2141641234"/>
      </p:ext>
    </p:extLst>
  </p:cSld>
  <p:clrMapOvr>
    <a:masterClrMapping/>
  </p:clrMapOvr>
</p:sld>
</file>

<file path=ppt/theme/theme1.xml><?xml version="1.0" encoding="utf-8"?>
<a:theme xmlns:a="http://schemas.openxmlformats.org/drawingml/2006/main" name="Theme1.thmx first page pp">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Theme1.thmx first page pp" id="{A8C13A82-05C2-4F42-8F47-DAA56095BE4B}" vid="{90D40AA9-4CDF-4D09-90CE-D9841E443E75}"/>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518</TotalTime>
  <Words>8423</Words>
  <Application>Microsoft Office PowerPoint</Application>
  <PresentationFormat>Widescreen</PresentationFormat>
  <Paragraphs>531</Paragraphs>
  <Slides>35</Slides>
  <Notes>32</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35</vt:i4>
      </vt:variant>
    </vt:vector>
  </HeadingPairs>
  <TitlesOfParts>
    <vt:vector size="39" baseType="lpstr">
      <vt:lpstr>Arial</vt:lpstr>
      <vt:lpstr>Calibri</vt:lpstr>
      <vt:lpstr>Myriad Pro</vt:lpstr>
      <vt:lpstr>Theme1.thmx first page pp</vt:lpstr>
      <vt:lpstr> MSc  Policing (Operational &amp; Strategic Leadership) Lesson: Vulnerability &amp; its complexities  </vt:lpstr>
      <vt:lpstr>Lesson Outcomes</vt:lpstr>
      <vt:lpstr>Questions</vt:lpstr>
      <vt:lpstr>What is vulnerability?</vt:lpstr>
      <vt:lpstr>Task</vt:lpstr>
      <vt:lpstr>Defining vulnerability</vt:lpstr>
      <vt:lpstr>Academic Definitions</vt:lpstr>
      <vt:lpstr>Vulnerability</vt:lpstr>
      <vt:lpstr>Vulnerability in a Policing context</vt:lpstr>
      <vt:lpstr>Vulnerability and Policing</vt:lpstr>
      <vt:lpstr>Defining ‘vulnerability’ in a policing context</vt:lpstr>
      <vt:lpstr>Vulnerability</vt:lpstr>
      <vt:lpstr>College of Policing - Definition</vt:lpstr>
      <vt:lpstr>Defining vulnerability</vt:lpstr>
      <vt:lpstr>Infamous cases of vulnerability</vt:lpstr>
      <vt:lpstr>National Drivers</vt:lpstr>
      <vt:lpstr>PowerPoint Presentation</vt:lpstr>
      <vt:lpstr>Key Legislation - Vulnerability</vt:lpstr>
      <vt:lpstr>Vulnerability &amp; its concepts</vt:lpstr>
      <vt:lpstr>Personal aspect of vulnerability</vt:lpstr>
      <vt:lpstr>Personal aspects of vulnerability…</vt:lpstr>
      <vt:lpstr>Concepts &amp; Theories of how a person becomes a victim</vt:lpstr>
      <vt:lpstr>Extrinsic Facts of Harm and Risk</vt:lpstr>
      <vt:lpstr>Aid to understanding ‘Vulnerability’</vt:lpstr>
      <vt:lpstr>PowerPoint Presentation</vt:lpstr>
      <vt:lpstr>Complexities of policing vulnerability?</vt:lpstr>
      <vt:lpstr>NPCC – Policing Vision 2025</vt:lpstr>
      <vt:lpstr>Policing Vision 2025</vt:lpstr>
      <vt:lpstr>NPCC Vulnerability Plan 2021-2022</vt:lpstr>
      <vt:lpstr>NPCC Vulnerability Plan – Key Themes</vt:lpstr>
      <vt:lpstr>Protocols and procedures</vt:lpstr>
      <vt:lpstr>Challenges for Police Leaders</vt:lpstr>
      <vt:lpstr>How old? - quiz</vt:lpstr>
      <vt:lpstr>Lesson Outcomes</vt:lpstr>
      <vt:lpstr>Cwestyniau?</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BSc Professional Investigation 13.10.2021 Induction</dc:title>
  <dc:creator>Alison</dc:creator>
  <cp:lastModifiedBy>Ali COOKE</cp:lastModifiedBy>
  <cp:revision>29</cp:revision>
  <dcterms:created xsi:type="dcterms:W3CDTF">2021-10-13T07:56:41Z</dcterms:created>
  <dcterms:modified xsi:type="dcterms:W3CDTF">2023-02-28T16:18:46Z</dcterms:modified>
</cp:coreProperties>
</file>