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4"/>
  </p:sldMasterIdLst>
  <p:notesMasterIdLst>
    <p:notesMasterId r:id="rId19"/>
  </p:notesMasterIdLst>
  <p:sldIdLst>
    <p:sldId id="257" r:id="rId5"/>
    <p:sldId id="263" r:id="rId6"/>
    <p:sldId id="268" r:id="rId7"/>
    <p:sldId id="267" r:id="rId8"/>
    <p:sldId id="279" r:id="rId9"/>
    <p:sldId id="287" r:id="rId10"/>
    <p:sldId id="260" r:id="rId11"/>
    <p:sldId id="261" r:id="rId12"/>
    <p:sldId id="288" r:id="rId13"/>
    <p:sldId id="270" r:id="rId14"/>
    <p:sldId id="289" r:id="rId15"/>
    <p:sldId id="281" r:id="rId16"/>
    <p:sldId id="290" r:id="rId17"/>
    <p:sldId id="291"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19" autoAdjust="0"/>
  </p:normalViewPr>
  <p:slideViewPr>
    <p:cSldViewPr snapToGrid="0">
      <p:cViewPr varScale="1">
        <p:scale>
          <a:sx n="114" d="100"/>
          <a:sy n="114" d="100"/>
        </p:scale>
        <p:origin x="474"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629C504-7114-48FB-83DF-4A4BB52D42AF}" type="datetimeFigureOut">
              <a:rPr lang="en-GB" smtClean="0"/>
              <a:t>25/11/2021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F2A11E-68DB-433F-9832-1DA6991851B3}" type="slidenum">
              <a:rPr lang="en-GB" smtClean="0"/>
              <a:t>‹#›</a:t>
            </a:fld>
            <a:endParaRPr lang="en-GB"/>
          </a:p>
        </p:txBody>
      </p:sp>
    </p:spTree>
    <p:extLst>
      <p:ext uri="{BB962C8B-B14F-4D97-AF65-F5344CB8AC3E}">
        <p14:creationId xmlns:p14="http://schemas.microsoft.com/office/powerpoint/2010/main" val="3451974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u="none" strike="noStrike" kern="1200" dirty="0">
              <a:solidFill>
                <a:schemeClr val="tx1"/>
              </a:solidFill>
              <a:effectLst/>
              <a:latin typeface="+mn-lt"/>
              <a:ea typeface="+mn-ea"/>
              <a:cs typeface="+mn-cs"/>
            </a:endParaRPr>
          </a:p>
          <a:p>
            <a:endParaRPr lang="en-GB" sz="1200" b="0" i="0" u="none" strike="noStrike"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78AAFC33-A29C-4B0A-B031-E1C5A1216004}" type="slidenum">
              <a:rPr lang="en-GB" smtClean="0"/>
              <a:t>10</a:t>
            </a:fld>
            <a:endParaRPr lang="en-GB"/>
          </a:p>
        </p:txBody>
      </p:sp>
    </p:spTree>
    <p:extLst>
      <p:ext uri="{BB962C8B-B14F-4D97-AF65-F5344CB8AC3E}">
        <p14:creationId xmlns:p14="http://schemas.microsoft.com/office/powerpoint/2010/main" val="5721007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Jones and Harris (1967) demonstrated this. In their study, participants were read speeches about Fidel Castro, which they believed had been written by fellow students. The speeches were either pro-Castro or anti- Castro, and the participants were told that the students had either written the essay of their own free will, or that they had been told to write the essay. When asked about the essays:</a:t>
            </a:r>
          </a:p>
          <a:p>
            <a:r>
              <a:rPr lang="en-GB" sz="1200" b="0" i="0" u="none" strike="noStrike" kern="1200" dirty="0">
                <a:solidFill>
                  <a:schemeClr val="tx1"/>
                </a:solidFill>
                <a:effectLst/>
                <a:latin typeface="+mn-lt"/>
                <a:ea typeface="+mn-ea"/>
                <a:cs typeface="+mn-cs"/>
              </a:rPr>
              <a:t>Participants concluded that if students had written the essay of their own accord, the essay reflected their attitudes towards Castro - they made an internal attribution.</a:t>
            </a:r>
          </a:p>
          <a:p>
            <a:r>
              <a:rPr lang="en-GB" sz="1200" b="0" i="0" u="none" strike="noStrike" kern="1200" dirty="0">
                <a:solidFill>
                  <a:schemeClr val="tx1"/>
                </a:solidFill>
                <a:effectLst/>
                <a:latin typeface="+mn-lt"/>
                <a:ea typeface="+mn-ea"/>
                <a:cs typeface="+mn-cs"/>
              </a:rPr>
              <a:t>The same conclusion was drawn when the participants believed that the students had been told to write the essay. In this case, the attitude put forward in the essay was still attributed internally to the student who wrote the essay, even though there was very strong evidence that the attitudes were due to an external influence.</a:t>
            </a:r>
          </a:p>
          <a:p>
            <a:r>
              <a:rPr lang="en-GB" sz="1200" b="0" i="0" u="none" strike="noStrike" kern="1200" dirty="0">
                <a:solidFill>
                  <a:schemeClr val="tx1"/>
                </a:solidFill>
                <a:effectLst/>
                <a:latin typeface="+mn-lt"/>
                <a:ea typeface="+mn-ea"/>
                <a:cs typeface="+mn-cs"/>
              </a:rPr>
              <a:t>The findings from this original study conducted by Jones and Harris have been supported by numerous experimental studies. What's more, they have been supported by naturalistic research, which takes place in the real world rather than a laboratory context. All of this evidence suggests that the FAE is a real phenomenon.</a:t>
            </a:r>
          </a:p>
          <a:p>
            <a:r>
              <a:rPr lang="en-GB" sz="1200" b="0" i="0" u="none" strike="noStrike" kern="1200" dirty="0">
                <a:solidFill>
                  <a:schemeClr val="tx1"/>
                </a:solidFill>
                <a:effectLst/>
                <a:latin typeface="+mn-lt"/>
                <a:ea typeface="+mn-ea"/>
                <a:cs typeface="+mn-cs"/>
              </a:rPr>
              <a:t>A number of factors have been proposed to account for the fundamental attribution error (FAE):</a:t>
            </a:r>
          </a:p>
          <a:p>
            <a:r>
              <a:rPr lang="en-GB" sz="1200" b="0" i="0" u="none" strike="noStrike" kern="1200" dirty="0">
                <a:solidFill>
                  <a:schemeClr val="tx1"/>
                </a:solidFill>
                <a:effectLst/>
                <a:latin typeface="+mn-lt"/>
                <a:ea typeface="+mn-ea"/>
                <a:cs typeface="+mn-cs"/>
              </a:rPr>
              <a:t>Fiske and Taylor (1991) argue that when we observe something, it is the person's behaviour that catches our attention and not the wider situation. This focus of attention leads to the person becoming what Heider termed the 'causal unit', and the behaviour is attributed internally to them.</a:t>
            </a:r>
          </a:p>
          <a:p>
            <a:r>
              <a:rPr lang="en-GB" sz="1200" b="0" i="0" u="none" strike="noStrike" kern="1200" dirty="0">
                <a:solidFill>
                  <a:schemeClr val="tx1"/>
                </a:solidFill>
                <a:effectLst/>
                <a:latin typeface="+mn-lt"/>
                <a:ea typeface="+mn-ea"/>
                <a:cs typeface="+mn-cs"/>
              </a:rPr>
              <a:t>Differential forgetting is linked to the focus of attention. Attribution requires us to remember the event we witnessed, and there is evidence to suggest that we tend to forget situational causes more than dispositional causes. This then leads us to make more internal attributions.</a:t>
            </a:r>
          </a:p>
          <a:p>
            <a:r>
              <a:rPr lang="en-GB" sz="1200" b="0" i="0" u="none" strike="noStrike" kern="1200" dirty="0">
                <a:solidFill>
                  <a:schemeClr val="tx1"/>
                </a:solidFill>
                <a:effectLst/>
                <a:latin typeface="+mn-lt"/>
                <a:ea typeface="+mn-ea"/>
                <a:cs typeface="+mn-cs"/>
              </a:rPr>
              <a:t>In English-speaking nations, language also has an effect on attribution. It seems that the English language is set up to encourage internal attributions because it allows us to describe people and actions in the same way, but not the situation. So, for example, it is easy to describe a person as being helpful or talk about a helpful action. However, it is not easy to describe a helpful situation.</a:t>
            </a:r>
          </a:p>
          <a:p>
            <a:r>
              <a:rPr lang="en-GB" sz="1200" b="0" i="0" u="none" strike="noStrike" kern="1200" dirty="0">
                <a:solidFill>
                  <a:schemeClr val="tx1"/>
                </a:solidFill>
                <a:effectLst/>
                <a:latin typeface="+mn-lt"/>
                <a:ea typeface="+mn-ea"/>
                <a:cs typeface="+mn-cs"/>
              </a:rPr>
              <a:t>The culture that a person belongs to also has an effect on the kind of attributions they make. Western cultures place great emphasis on autonomous and unique individuals, whereas eastern cultures focus more on the wider community and situational factors. Consequently, the FAE is much more prevalent in western societies. People who belong to this culture have been raised to favour making internal attributions because western cultures consider the individual to be the source of their behaviour. Eastern cultures focus on community, and the idea that people are connected leads to more external attributions being made.</a:t>
            </a:r>
          </a:p>
          <a:p>
            <a:endParaRPr lang="en-GB" dirty="0"/>
          </a:p>
        </p:txBody>
      </p:sp>
      <p:sp>
        <p:nvSpPr>
          <p:cNvPr id="4" name="Slide Number Placeholder 3"/>
          <p:cNvSpPr>
            <a:spLocks noGrp="1"/>
          </p:cNvSpPr>
          <p:nvPr>
            <p:ph type="sldNum" sz="quarter" idx="5"/>
          </p:nvPr>
        </p:nvSpPr>
        <p:spPr/>
        <p:txBody>
          <a:bodyPr/>
          <a:lstStyle/>
          <a:p>
            <a:fld id="{78AAFC33-A29C-4B0A-B031-E1C5A1216004}" type="slidenum">
              <a:rPr lang="en-GB" smtClean="0"/>
              <a:t>11</a:t>
            </a:fld>
            <a:endParaRPr lang="en-GB"/>
          </a:p>
        </p:txBody>
      </p:sp>
    </p:spTree>
    <p:extLst>
      <p:ext uri="{BB962C8B-B14F-4D97-AF65-F5344CB8AC3E}">
        <p14:creationId xmlns:p14="http://schemas.microsoft.com/office/powerpoint/2010/main" val="39807533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11/25/2021</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11/25/2021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11/25/2021</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11/25/2021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11/25/2021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11/25/2021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11/25/2021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11/25/2021</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11/25/2021</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11/25/2021</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8.sv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www.bbc.co.uk/sounds/play/b00yw6km"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5.xml"/><Relationship Id="rId1" Type="http://schemas.openxmlformats.org/officeDocument/2006/relationships/video" Target="https://www.youtube.com/embed/HTAxtwHHESs?feature=oembed" TargetMode="External"/><Relationship Id="rId4" Type="http://schemas.openxmlformats.org/officeDocument/2006/relationships/image" Target="../media/image13.jpeg"/></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v=AdrDAik86rc" TargetMode="External"/><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14.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5617434" y="2114027"/>
            <a:ext cx="5607792" cy="1881962"/>
          </a:xfrm>
        </p:spPr>
        <p:txBody>
          <a:bodyPr>
            <a:normAutofit/>
          </a:bodyPr>
          <a:lstStyle/>
          <a:p>
            <a:r>
              <a:rPr lang="en-US" sz="3600" dirty="0">
                <a:solidFill>
                  <a:schemeClr val="tx1"/>
                </a:solidFill>
              </a:rPr>
              <a:t>Workshop</a:t>
            </a:r>
            <a:br>
              <a:rPr lang="en-US" sz="3600" dirty="0">
                <a:solidFill>
                  <a:schemeClr val="tx1"/>
                </a:solidFill>
              </a:rPr>
            </a:br>
            <a:r>
              <a:rPr lang="en-US" sz="3600" dirty="0">
                <a:solidFill>
                  <a:schemeClr val="tx1"/>
                </a:solidFill>
              </a:rPr>
              <a:t>Component 2 </a:t>
            </a:r>
            <a:br>
              <a:rPr lang="en-US" sz="3600" dirty="0">
                <a:solidFill>
                  <a:schemeClr val="tx1"/>
                </a:solidFill>
              </a:rPr>
            </a:br>
            <a:r>
              <a:rPr lang="en-US" sz="3600" dirty="0">
                <a:solidFill>
                  <a:schemeClr val="tx1"/>
                </a:solidFill>
              </a:rPr>
              <a:t>Case study</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033793" y="3995988"/>
            <a:ext cx="4775075" cy="559656"/>
          </a:xfrm>
        </p:spPr>
        <p:txBody>
          <a:bodyPr>
            <a:normAutofit fontScale="92500" lnSpcReduction="20000"/>
          </a:bodyPr>
          <a:lstStyle/>
          <a:p>
            <a:pPr>
              <a:spcAft>
                <a:spcPts val="600"/>
              </a:spcAft>
            </a:pPr>
            <a:r>
              <a:rPr lang="en-US" dirty="0">
                <a:solidFill>
                  <a:schemeClr val="tx1"/>
                </a:solidFill>
              </a:rPr>
              <a:t>Week 10 – BMHP4003 Psychology for health and social care</a:t>
            </a: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15C1CB-3B7E-466A-BB8E-9D84752C960D}"/>
              </a:ext>
            </a:extLst>
          </p:cNvPr>
          <p:cNvSpPr>
            <a:spLocks noGrp="1"/>
          </p:cNvSpPr>
          <p:nvPr>
            <p:ph type="title"/>
          </p:nvPr>
        </p:nvSpPr>
        <p:spPr/>
        <p:txBody>
          <a:bodyPr/>
          <a:lstStyle/>
          <a:p>
            <a:r>
              <a:rPr lang="en-GB" dirty="0"/>
              <a:t>So far we have: </a:t>
            </a:r>
          </a:p>
        </p:txBody>
      </p:sp>
      <p:sp>
        <p:nvSpPr>
          <p:cNvPr id="3" name="Content Placeholder 2">
            <a:extLst>
              <a:ext uri="{FF2B5EF4-FFF2-40B4-BE49-F238E27FC236}">
                <a16:creationId xmlns:a16="http://schemas.microsoft.com/office/drawing/2014/main" id="{2C858FD7-0443-4CB8-A66A-F0EEF6C926F7}"/>
              </a:ext>
            </a:extLst>
          </p:cNvPr>
          <p:cNvSpPr>
            <a:spLocks noGrp="1"/>
          </p:cNvSpPr>
          <p:nvPr>
            <p:ph idx="1"/>
          </p:nvPr>
        </p:nvSpPr>
        <p:spPr/>
        <p:txBody>
          <a:bodyPr>
            <a:normAutofit/>
          </a:bodyPr>
          <a:lstStyle/>
          <a:p>
            <a:r>
              <a:rPr lang="en-GB" sz="1800" dirty="0">
                <a:latin typeface="Arial" panose="020B0604020202020204" pitchFamily="34" charset="0"/>
                <a:cs typeface="Arial" panose="020B0604020202020204" pitchFamily="34" charset="0"/>
              </a:rPr>
              <a:t>Discussed:</a:t>
            </a:r>
          </a:p>
          <a:p>
            <a:r>
              <a:rPr lang="en-GB" sz="1800" dirty="0">
                <a:latin typeface="Arial" panose="020B0604020202020204" pitchFamily="34" charset="0"/>
                <a:cs typeface="Arial" panose="020B0604020202020204" pitchFamily="34" charset="0"/>
              </a:rPr>
              <a:t>Theories of cognitive development</a:t>
            </a:r>
          </a:p>
          <a:p>
            <a:r>
              <a:rPr lang="en-GB" sz="1800" dirty="0">
                <a:latin typeface="Arial" panose="020B0604020202020204" pitchFamily="34" charset="0"/>
                <a:cs typeface="Arial" panose="020B0604020202020204" pitchFamily="34" charset="0"/>
              </a:rPr>
              <a:t>Psychodynamic theories</a:t>
            </a:r>
          </a:p>
          <a:p>
            <a:r>
              <a:rPr lang="en-GB" sz="1800" dirty="0">
                <a:latin typeface="Arial" panose="020B0604020202020204" pitchFamily="34" charset="0"/>
                <a:cs typeface="Arial" panose="020B0604020202020204" pitchFamily="34" charset="0"/>
              </a:rPr>
              <a:t>Self concept and Social identity theory. </a:t>
            </a:r>
          </a:p>
          <a:p>
            <a:r>
              <a:rPr lang="en-GB" sz="1800" dirty="0">
                <a:latin typeface="Arial" panose="020B0604020202020204" pitchFamily="34" charset="0"/>
                <a:cs typeface="Arial" panose="020B0604020202020204" pitchFamily="34" charset="0"/>
              </a:rPr>
              <a:t>Attitude formation and Attribution Theory. </a:t>
            </a:r>
          </a:p>
          <a:p>
            <a:r>
              <a:rPr lang="en-GB" sz="1800" dirty="0">
                <a:latin typeface="Arial" panose="020B0604020202020204" pitchFamily="34" charset="0"/>
                <a:cs typeface="Arial" panose="020B0604020202020204" pitchFamily="34" charset="0"/>
              </a:rPr>
              <a:t>Behaviourist Approaches</a:t>
            </a:r>
          </a:p>
          <a:p>
            <a:r>
              <a:rPr lang="en-GB" sz="1800" dirty="0">
                <a:latin typeface="Arial" panose="020B0604020202020204" pitchFamily="34" charset="0"/>
                <a:cs typeface="Arial" panose="020B0604020202020204" pitchFamily="34" charset="0"/>
              </a:rPr>
              <a:t>The Humanistic Approach to psychology. </a:t>
            </a:r>
          </a:p>
          <a:p>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29836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a:xfrm>
            <a:off x="1066800" y="642594"/>
            <a:ext cx="10058400" cy="1371600"/>
          </a:xfrm>
        </p:spPr>
        <p:txBody>
          <a:bodyPr>
            <a:normAutofit/>
          </a:bodyPr>
          <a:lstStyle/>
          <a:p>
            <a:pPr algn="ctr"/>
            <a:r>
              <a:rPr lang="en-US" dirty="0"/>
              <a:t>This week we will be: </a:t>
            </a:r>
          </a:p>
        </p:txBody>
      </p:sp>
      <p:sp>
        <p:nvSpPr>
          <p:cNvPr id="4" name="Oval 3">
            <a:extLst>
              <a:ext uri="{FF2B5EF4-FFF2-40B4-BE49-F238E27FC236}">
                <a16:creationId xmlns:a16="http://schemas.microsoft.com/office/drawing/2014/main" id="{BCF8F100-389C-4536-AB32-E8820B1A20F3}"/>
              </a:ext>
            </a:extLst>
          </p:cNvPr>
          <p:cNvSpPr/>
          <p:nvPr/>
        </p:nvSpPr>
        <p:spPr>
          <a:xfrm>
            <a:off x="1683749" y="2620368"/>
            <a:ext cx="1818562" cy="1818562"/>
          </a:xfrm>
          <a:prstGeom prst="ellipse">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sp>
      <p:sp>
        <p:nvSpPr>
          <p:cNvPr id="6" name="Rectangle 5" descr="Bar graph with downward trend">
            <a:extLst>
              <a:ext uri="{FF2B5EF4-FFF2-40B4-BE49-F238E27FC236}">
                <a16:creationId xmlns:a16="http://schemas.microsoft.com/office/drawing/2014/main" id="{B303C86D-B95D-4FD9-AF45-1A201E8E2EBD}"/>
              </a:ext>
            </a:extLst>
          </p:cNvPr>
          <p:cNvSpPr/>
          <p:nvPr/>
        </p:nvSpPr>
        <p:spPr>
          <a:xfrm>
            <a:off x="2071312" y="3007931"/>
            <a:ext cx="1043437" cy="1043437"/>
          </a:xfrm>
          <a:prstGeom prst="rect">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7" name="Freeform: Shape 6">
            <a:extLst>
              <a:ext uri="{FF2B5EF4-FFF2-40B4-BE49-F238E27FC236}">
                <a16:creationId xmlns:a16="http://schemas.microsoft.com/office/drawing/2014/main" id="{23F17695-1D3D-4B72-849A-2BCE4B74943C}"/>
              </a:ext>
            </a:extLst>
          </p:cNvPr>
          <p:cNvSpPr/>
          <p:nvPr/>
        </p:nvSpPr>
        <p:spPr>
          <a:xfrm>
            <a:off x="922569" y="4773407"/>
            <a:ext cx="3404148"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dirty="0"/>
              <a:t>Ensuring everyone understands the Component 2 Assignment Brief. </a:t>
            </a:r>
            <a:endParaRPr lang="en-US" sz="1600" kern="1200" dirty="0"/>
          </a:p>
        </p:txBody>
      </p:sp>
      <p:sp>
        <p:nvSpPr>
          <p:cNvPr id="8" name="Oval 7">
            <a:extLst>
              <a:ext uri="{FF2B5EF4-FFF2-40B4-BE49-F238E27FC236}">
                <a16:creationId xmlns:a16="http://schemas.microsoft.com/office/drawing/2014/main" id="{8069D7C3-41CE-4CBA-901E-674B703F9F40}"/>
              </a:ext>
            </a:extLst>
          </p:cNvPr>
          <p:cNvSpPr/>
          <p:nvPr/>
        </p:nvSpPr>
        <p:spPr>
          <a:xfrm>
            <a:off x="5186718" y="2620368"/>
            <a:ext cx="1818562" cy="1818562"/>
          </a:xfrm>
          <a:prstGeom prst="ellipse">
            <a:avLst/>
          </a:prstGeom>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sp>
      <p:sp>
        <p:nvSpPr>
          <p:cNvPr id="9" name="Rectangle 8" descr="Presentation with bar chart">
            <a:extLst>
              <a:ext uri="{FF2B5EF4-FFF2-40B4-BE49-F238E27FC236}">
                <a16:creationId xmlns:a16="http://schemas.microsoft.com/office/drawing/2014/main" id="{D4F1DC50-1798-40D5-A1E6-C4D810A855A4}"/>
              </a:ext>
            </a:extLst>
          </p:cNvPr>
          <p:cNvSpPr/>
          <p:nvPr/>
        </p:nvSpPr>
        <p:spPr>
          <a:xfrm>
            <a:off x="5574281" y="3007931"/>
            <a:ext cx="1043437" cy="1043437"/>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0" name="Freeform: Shape 9">
            <a:extLst>
              <a:ext uri="{FF2B5EF4-FFF2-40B4-BE49-F238E27FC236}">
                <a16:creationId xmlns:a16="http://schemas.microsoft.com/office/drawing/2014/main" id="{33140FF6-0F88-4F69-9076-825585E54E3E}"/>
              </a:ext>
            </a:extLst>
          </p:cNvPr>
          <p:cNvSpPr/>
          <p:nvPr/>
        </p:nvSpPr>
        <p:spPr>
          <a:xfrm>
            <a:off x="4605374"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dirty="0"/>
              <a:t>Using the guidance, planner</a:t>
            </a:r>
          </a:p>
        </p:txBody>
      </p:sp>
      <p:sp>
        <p:nvSpPr>
          <p:cNvPr id="11" name="Oval 10">
            <a:extLst>
              <a:ext uri="{FF2B5EF4-FFF2-40B4-BE49-F238E27FC236}">
                <a16:creationId xmlns:a16="http://schemas.microsoft.com/office/drawing/2014/main" id="{F25EBEB6-DCA2-488D-AEB4-A50D3EE65504}"/>
              </a:ext>
            </a:extLst>
          </p:cNvPr>
          <p:cNvSpPr/>
          <p:nvPr/>
        </p:nvSpPr>
        <p:spPr>
          <a:xfrm>
            <a:off x="8689687" y="2529234"/>
            <a:ext cx="1818562" cy="1818562"/>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sp>
      <p:sp>
        <p:nvSpPr>
          <p:cNvPr id="12" name="Rectangle 11" descr="Stopwatch">
            <a:extLst>
              <a:ext uri="{FF2B5EF4-FFF2-40B4-BE49-F238E27FC236}">
                <a16:creationId xmlns:a16="http://schemas.microsoft.com/office/drawing/2014/main" id="{16BCFE57-257A-4444-8E94-B7636DC7C45D}"/>
              </a:ext>
            </a:extLst>
          </p:cNvPr>
          <p:cNvSpPr/>
          <p:nvPr/>
        </p:nvSpPr>
        <p:spPr>
          <a:xfrm>
            <a:off x="9103753" y="2877032"/>
            <a:ext cx="1043437" cy="1043437"/>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3" name="Freeform: Shape 12">
            <a:extLst>
              <a:ext uri="{FF2B5EF4-FFF2-40B4-BE49-F238E27FC236}">
                <a16:creationId xmlns:a16="http://schemas.microsoft.com/office/drawing/2014/main" id="{39AFF84D-2DD5-4C25-865E-F0B1A38431AA}"/>
              </a:ext>
            </a:extLst>
          </p:cNvPr>
          <p:cNvSpPr/>
          <p:nvPr/>
        </p:nvSpPr>
        <p:spPr>
          <a:xfrm>
            <a:off x="8143939" y="4951139"/>
            <a:ext cx="2981250" cy="1084536"/>
          </a:xfrm>
          <a:custGeom>
            <a:avLst/>
            <a:gdLst>
              <a:gd name="connsiteX0" fmla="*/ 0 w 2981250"/>
              <a:gd name="connsiteY0" fmla="*/ 0 h 1084536"/>
              <a:gd name="connsiteX1" fmla="*/ 2981250 w 2981250"/>
              <a:gd name="connsiteY1" fmla="*/ 0 h 1084536"/>
              <a:gd name="connsiteX2" fmla="*/ 2981250 w 2981250"/>
              <a:gd name="connsiteY2" fmla="*/ 1084536 h 1084536"/>
              <a:gd name="connsiteX3" fmla="*/ 0 w 2981250"/>
              <a:gd name="connsiteY3" fmla="*/ 1084536 h 1084536"/>
              <a:gd name="connsiteX4" fmla="*/ 0 w 2981250"/>
              <a:gd name="connsiteY4" fmla="*/ 0 h 10845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1084536">
                <a:moveTo>
                  <a:pt x="0" y="0"/>
                </a:moveTo>
                <a:lnTo>
                  <a:pt x="2981250" y="0"/>
                </a:lnTo>
                <a:lnTo>
                  <a:pt x="2981250" y="1084536"/>
                </a:lnTo>
                <a:lnTo>
                  <a:pt x="0" y="108453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dirty="0"/>
              <a:t>Revising each of the key theories </a:t>
            </a:r>
          </a:p>
          <a:p>
            <a:pPr marL="0" lvl="0" indent="0" algn="ctr" defTabSz="711200">
              <a:lnSpc>
                <a:spcPct val="100000"/>
              </a:lnSpc>
              <a:spcBef>
                <a:spcPct val="0"/>
              </a:spcBef>
              <a:spcAft>
                <a:spcPct val="35000"/>
              </a:spcAft>
              <a:buNone/>
              <a:defRPr cap="all"/>
            </a:pPr>
            <a:endParaRPr lang="en-US" sz="1600" kern="1200" dirty="0"/>
          </a:p>
        </p:txBody>
      </p:sp>
    </p:spTree>
    <p:extLst>
      <p:ext uri="{BB962C8B-B14F-4D97-AF65-F5344CB8AC3E}">
        <p14:creationId xmlns:p14="http://schemas.microsoft.com/office/powerpoint/2010/main" val="183243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500"/>
                                        <p:tgtEl>
                                          <p:spTgt spid="7"/>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fade">
                                      <p:cBhvr>
                                        <p:cTn id="18" dur="500"/>
                                        <p:tgtEl>
                                          <p:spTgt spid="8"/>
                                        </p:tgtEl>
                                      </p:cBhvr>
                                    </p:animEffect>
                                  </p:childTnLst>
                                </p:cTn>
                              </p:par>
                              <p:par>
                                <p:cTn id="19" presetID="10" presetClass="entr" presetSubtype="0" fill="hold" nodeType="with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fade">
                                      <p:cBhvr>
                                        <p:cTn id="21" dur="500"/>
                                        <p:tgtEl>
                                          <p:spTgt spid="9"/>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10"/>
                                        </p:tgtEl>
                                        <p:attrNameLst>
                                          <p:attrName>style.visibility</p:attrName>
                                        </p:attrNameLst>
                                      </p:cBhvr>
                                      <p:to>
                                        <p:strVal val="visible"/>
                                      </p:to>
                                    </p:set>
                                    <p:animEffect transition="in" filter="fade">
                                      <p:cBhvr>
                                        <p:cTn id="24" dur="500"/>
                                        <p:tgtEl>
                                          <p:spTgt spid="10"/>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11"/>
                                        </p:tgtEl>
                                        <p:attrNameLst>
                                          <p:attrName>style.visibility</p:attrName>
                                        </p:attrNameLst>
                                      </p:cBhvr>
                                      <p:to>
                                        <p:strVal val="visible"/>
                                      </p:to>
                                    </p:set>
                                    <p:animEffect transition="in" filter="fade">
                                      <p:cBhvr>
                                        <p:cTn id="29" dur="500"/>
                                        <p:tgtEl>
                                          <p:spTgt spid="11"/>
                                        </p:tgtEl>
                                      </p:cBhvr>
                                    </p:animEffect>
                                  </p:childTnLst>
                                </p:cTn>
                              </p:par>
                              <p:par>
                                <p:cTn id="30" presetID="10" presetClass="entr" presetSubtype="0" fill="hold" nodeType="with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fade">
                                      <p:cBhvr>
                                        <p:cTn id="32" dur="500"/>
                                        <p:tgtEl>
                                          <p:spTgt spid="12"/>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13"/>
                                        </p:tgtEl>
                                        <p:attrNameLst>
                                          <p:attrName>style.visibility</p:attrName>
                                        </p:attrNameLst>
                                      </p:cBhvr>
                                      <p:to>
                                        <p:strVal val="visible"/>
                                      </p:to>
                                    </p:set>
                                    <p:animEffect transition="in" filter="fade">
                                      <p:cBhvr>
                                        <p:cTn id="35"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P spid="1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93A2992-AA5F-44FB-BF6E-597B8DF4E348}"/>
              </a:ext>
            </a:extLst>
          </p:cNvPr>
          <p:cNvPicPr>
            <a:picLocks noChangeAspect="1"/>
          </p:cNvPicPr>
          <p:nvPr/>
        </p:nvPicPr>
        <p:blipFill rotWithShape="1">
          <a:blip r:embed="rId2"/>
          <a:srcRect l="4542" r="53624"/>
          <a:stretch/>
        </p:blipFill>
        <p:spPr>
          <a:xfrm>
            <a:off x="1066800" y="3397830"/>
            <a:ext cx="4186108" cy="2365117"/>
          </a:xfrm>
          <a:prstGeom prst="rect">
            <a:avLst/>
          </a:prstGeom>
        </p:spPr>
      </p:pic>
      <p:sp>
        <p:nvSpPr>
          <p:cNvPr id="2" name="Title 1">
            <a:extLst>
              <a:ext uri="{FF2B5EF4-FFF2-40B4-BE49-F238E27FC236}">
                <a16:creationId xmlns:a16="http://schemas.microsoft.com/office/drawing/2014/main" id="{C1F31E07-C37F-494D-A7EF-2E22AA0A8C00}"/>
              </a:ext>
            </a:extLst>
          </p:cNvPr>
          <p:cNvSpPr>
            <a:spLocks noGrp="1"/>
          </p:cNvSpPr>
          <p:nvPr>
            <p:ph type="title"/>
          </p:nvPr>
        </p:nvSpPr>
        <p:spPr/>
        <p:txBody>
          <a:bodyPr/>
          <a:lstStyle/>
          <a:p>
            <a:r>
              <a:rPr lang="en-GB" dirty="0"/>
              <a:t>Assignment Brief and guidance</a:t>
            </a:r>
          </a:p>
        </p:txBody>
      </p:sp>
      <p:sp>
        <p:nvSpPr>
          <p:cNvPr id="3" name="Content Placeholder 2">
            <a:extLst>
              <a:ext uri="{FF2B5EF4-FFF2-40B4-BE49-F238E27FC236}">
                <a16:creationId xmlns:a16="http://schemas.microsoft.com/office/drawing/2014/main" id="{BE06CF18-AFD0-444B-A30E-0D6BC514058E}"/>
              </a:ext>
            </a:extLst>
          </p:cNvPr>
          <p:cNvSpPr>
            <a:spLocks noGrp="1"/>
          </p:cNvSpPr>
          <p:nvPr>
            <p:ph idx="1"/>
          </p:nvPr>
        </p:nvSpPr>
        <p:spPr>
          <a:xfrm>
            <a:off x="1066800" y="2103120"/>
            <a:ext cx="7199745" cy="1015939"/>
          </a:xfrm>
        </p:spPr>
        <p:txBody>
          <a:bodyPr/>
          <a:lstStyle/>
          <a:p>
            <a:r>
              <a:rPr lang="en-GB" sz="1600" dirty="0"/>
              <a:t>Your assignment brief for component 2 is found on BMHP4019/4003 Moodle page in the Assignment </a:t>
            </a:r>
            <a:r>
              <a:rPr lang="en-GB" sz="1600" dirty="0">
                <a:latin typeface="Arial" panose="020B0604020202020204" pitchFamily="34" charset="0"/>
                <a:cs typeface="Arial" panose="020B0604020202020204" pitchFamily="34" charset="0"/>
              </a:rPr>
              <a:t>– in the Assignment Brief folder.</a:t>
            </a:r>
          </a:p>
          <a:p>
            <a:endParaRPr lang="en-GB" dirty="0"/>
          </a:p>
        </p:txBody>
      </p:sp>
      <p:pic>
        <p:nvPicPr>
          <p:cNvPr id="5" name="Picture 4">
            <a:extLst>
              <a:ext uri="{FF2B5EF4-FFF2-40B4-BE49-F238E27FC236}">
                <a16:creationId xmlns:a16="http://schemas.microsoft.com/office/drawing/2014/main" id="{D70CB657-EB74-446E-8040-849B9BDD1D2B}"/>
              </a:ext>
            </a:extLst>
          </p:cNvPr>
          <p:cNvPicPr>
            <a:picLocks noChangeAspect="1"/>
          </p:cNvPicPr>
          <p:nvPr/>
        </p:nvPicPr>
        <p:blipFill>
          <a:blip r:embed="rId3"/>
          <a:stretch>
            <a:fillRect/>
          </a:stretch>
        </p:blipFill>
        <p:spPr>
          <a:xfrm>
            <a:off x="8218124" y="2103120"/>
            <a:ext cx="2457450" cy="1428750"/>
          </a:xfrm>
          <a:prstGeom prst="rect">
            <a:avLst/>
          </a:prstGeom>
        </p:spPr>
      </p:pic>
      <p:cxnSp>
        <p:nvCxnSpPr>
          <p:cNvPr id="9" name="Straight Arrow Connector 8">
            <a:extLst>
              <a:ext uri="{FF2B5EF4-FFF2-40B4-BE49-F238E27FC236}">
                <a16:creationId xmlns:a16="http://schemas.microsoft.com/office/drawing/2014/main" id="{91047C2C-66BC-49F0-8C2D-509EE58C485D}"/>
              </a:ext>
            </a:extLst>
          </p:cNvPr>
          <p:cNvCxnSpPr>
            <a:cxnSpLocks/>
          </p:cNvCxnSpPr>
          <p:nvPr/>
        </p:nvCxnSpPr>
        <p:spPr>
          <a:xfrm flipH="1">
            <a:off x="3447875" y="4118895"/>
            <a:ext cx="2206306" cy="1392672"/>
          </a:xfrm>
          <a:prstGeom prst="straightConnector1">
            <a:avLst/>
          </a:prstGeom>
          <a:ln>
            <a:tailEnd type="triangle"/>
          </a:ln>
        </p:spPr>
        <p:style>
          <a:lnRef idx="3">
            <a:schemeClr val="accent1"/>
          </a:lnRef>
          <a:fillRef idx="0">
            <a:schemeClr val="accent1"/>
          </a:fillRef>
          <a:effectRef idx="2">
            <a:schemeClr val="accent1"/>
          </a:effectRef>
          <a:fontRef idx="minor">
            <a:schemeClr val="tx1"/>
          </a:fontRef>
        </p:style>
      </p:cxnSp>
      <p:sp>
        <p:nvSpPr>
          <p:cNvPr id="12" name="TextBox 11">
            <a:extLst>
              <a:ext uri="{FF2B5EF4-FFF2-40B4-BE49-F238E27FC236}">
                <a16:creationId xmlns:a16="http://schemas.microsoft.com/office/drawing/2014/main" id="{C5E7A7BE-4B9D-45BB-A03B-98AB3EB467C4}"/>
              </a:ext>
            </a:extLst>
          </p:cNvPr>
          <p:cNvSpPr txBox="1"/>
          <p:nvPr/>
        </p:nvSpPr>
        <p:spPr>
          <a:xfrm>
            <a:off x="5760505" y="3620796"/>
            <a:ext cx="3028426" cy="646331"/>
          </a:xfrm>
          <a:prstGeom prst="rect">
            <a:avLst/>
          </a:prstGeom>
          <a:noFill/>
        </p:spPr>
        <p:txBody>
          <a:bodyPr wrap="square" rtlCol="0">
            <a:spAutoFit/>
          </a:bodyPr>
          <a:lstStyle/>
          <a:p>
            <a:r>
              <a:rPr lang="en-GB" dirty="0"/>
              <a:t>Your guidance can also be found in this folder.</a:t>
            </a:r>
          </a:p>
        </p:txBody>
      </p:sp>
    </p:spTree>
    <p:extLst>
      <p:ext uri="{BB962C8B-B14F-4D97-AF65-F5344CB8AC3E}">
        <p14:creationId xmlns:p14="http://schemas.microsoft.com/office/powerpoint/2010/main" val="26133061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animEffect transition="in" filter="fade">
                                      <p:cBhvr>
                                        <p:cTn id="15" dur="500"/>
                                        <p:tgtEl>
                                          <p:spTgt spid="12"/>
                                        </p:tgtEl>
                                      </p:cBhvr>
                                    </p:animEffect>
                                  </p:childTnLst>
                                </p:cTn>
                              </p:par>
                              <p:par>
                                <p:cTn id="16" presetID="10" presetClass="entr" presetSubtype="0" fill="hold" nodeType="with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fade">
                                      <p:cBhvr>
                                        <p:cTn id="18"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1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A28AE5AC-6B0A-4BEE-9D46-6540CE9DDF06}"/>
              </a:ext>
            </a:extLst>
          </p:cNvPr>
          <p:cNvPicPr>
            <a:picLocks noChangeAspect="1"/>
          </p:cNvPicPr>
          <p:nvPr/>
        </p:nvPicPr>
        <p:blipFill>
          <a:blip r:embed="rId2"/>
          <a:stretch>
            <a:fillRect/>
          </a:stretch>
        </p:blipFill>
        <p:spPr>
          <a:xfrm>
            <a:off x="417887" y="898235"/>
            <a:ext cx="7839695" cy="4865255"/>
          </a:xfrm>
          <a:prstGeom prst="rect">
            <a:avLst/>
          </a:prstGeom>
        </p:spPr>
      </p:pic>
      <p:sp>
        <p:nvSpPr>
          <p:cNvPr id="2" name="Title 1">
            <a:extLst>
              <a:ext uri="{FF2B5EF4-FFF2-40B4-BE49-F238E27FC236}">
                <a16:creationId xmlns:a16="http://schemas.microsoft.com/office/drawing/2014/main" id="{9EA4231E-030E-40C1-9BC3-82E82388F73D}"/>
              </a:ext>
            </a:extLst>
          </p:cNvPr>
          <p:cNvSpPr>
            <a:spLocks noGrp="1"/>
          </p:cNvSpPr>
          <p:nvPr>
            <p:ph type="title"/>
          </p:nvPr>
        </p:nvSpPr>
        <p:spPr>
          <a:xfrm>
            <a:off x="8458200" y="607392"/>
            <a:ext cx="3161963" cy="1645920"/>
          </a:xfrm>
        </p:spPr>
        <p:txBody>
          <a:bodyPr vert="horz" lIns="91440" tIns="45720" rIns="91440" bIns="45720" rtlCol="0" anchor="b">
            <a:normAutofit/>
          </a:bodyPr>
          <a:lstStyle/>
          <a:p>
            <a:r>
              <a:rPr lang="en-US" b="0" i="0" kern="1200" cap="none" spc="0" baseline="0" dirty="0">
                <a:effectLst/>
                <a:latin typeface="+mj-lt"/>
                <a:ea typeface="+mn-ea"/>
                <a:cs typeface="+mn-cs"/>
              </a:rPr>
              <a:t>Revising the theories</a:t>
            </a:r>
          </a:p>
        </p:txBody>
      </p:sp>
      <p:sp>
        <p:nvSpPr>
          <p:cNvPr id="6" name="TextBox 5">
            <a:extLst>
              <a:ext uri="{FF2B5EF4-FFF2-40B4-BE49-F238E27FC236}">
                <a16:creationId xmlns:a16="http://schemas.microsoft.com/office/drawing/2014/main" id="{F70560B4-0CA5-4ED1-B95E-6EBA34D3F7A7}"/>
              </a:ext>
            </a:extLst>
          </p:cNvPr>
          <p:cNvSpPr txBox="1"/>
          <p:nvPr/>
        </p:nvSpPr>
        <p:spPr>
          <a:xfrm>
            <a:off x="8458200" y="2336800"/>
            <a:ext cx="3161963" cy="3606800"/>
          </a:xfrm>
          <a:prstGeom prst="rect">
            <a:avLst/>
          </a:prstGeom>
        </p:spPr>
        <p:txBody>
          <a:bodyPr vert="horz" lIns="91440" tIns="45720" rIns="91440" bIns="45720" rtlCol="0">
            <a:normAutofit/>
          </a:bodyPr>
          <a:lstStyle/>
          <a:p>
            <a:pPr>
              <a:lnSpc>
                <a:spcPct val="110000"/>
              </a:lnSpc>
              <a:spcBef>
                <a:spcPts val="800"/>
              </a:spcBef>
              <a:buClr>
                <a:schemeClr val="tx1">
                  <a:lumMod val="85000"/>
                  <a:lumOff val="15000"/>
                </a:schemeClr>
              </a:buClr>
            </a:pPr>
            <a:r>
              <a:rPr lang="en-US" kern="1200" dirty="0">
                <a:latin typeface="+mn-lt"/>
                <a:ea typeface="+mn-ea"/>
                <a:cs typeface="+mn-cs"/>
              </a:rPr>
              <a:t>Within your brief, it clearly states the three theories that must be included. </a:t>
            </a:r>
          </a:p>
          <a:p>
            <a:pPr>
              <a:lnSpc>
                <a:spcPct val="110000"/>
              </a:lnSpc>
              <a:spcBef>
                <a:spcPts val="800"/>
              </a:spcBef>
              <a:buClr>
                <a:schemeClr val="tx1">
                  <a:lumMod val="85000"/>
                  <a:lumOff val="15000"/>
                </a:schemeClr>
              </a:buClr>
            </a:pPr>
            <a:endParaRPr lang="en-US" kern="1200" dirty="0">
              <a:latin typeface="+mn-lt"/>
              <a:ea typeface="+mn-ea"/>
              <a:cs typeface="+mn-cs"/>
            </a:endParaRPr>
          </a:p>
          <a:p>
            <a:pPr>
              <a:lnSpc>
                <a:spcPct val="110000"/>
              </a:lnSpc>
              <a:spcBef>
                <a:spcPts val="800"/>
              </a:spcBef>
              <a:buClr>
                <a:schemeClr val="tx1">
                  <a:lumMod val="85000"/>
                  <a:lumOff val="15000"/>
                </a:schemeClr>
              </a:buClr>
            </a:pPr>
            <a:r>
              <a:rPr lang="en-US" kern="1200" dirty="0">
                <a:latin typeface="+mn-lt"/>
                <a:ea typeface="+mn-ea"/>
                <a:cs typeface="+mn-cs"/>
              </a:rPr>
              <a:t>We will revise each of these now. </a:t>
            </a:r>
          </a:p>
        </p:txBody>
      </p:sp>
      <p:cxnSp>
        <p:nvCxnSpPr>
          <p:cNvPr id="8" name="Straight Arrow Connector 7">
            <a:extLst>
              <a:ext uri="{FF2B5EF4-FFF2-40B4-BE49-F238E27FC236}">
                <a16:creationId xmlns:a16="http://schemas.microsoft.com/office/drawing/2014/main" id="{7DFCE5D0-CCF6-4F0F-BA7B-E83BFF815542}"/>
              </a:ext>
            </a:extLst>
          </p:cNvPr>
          <p:cNvCxnSpPr/>
          <p:nvPr/>
        </p:nvCxnSpPr>
        <p:spPr>
          <a:xfrm flipH="1">
            <a:off x="5785007" y="3127433"/>
            <a:ext cx="2211186" cy="0"/>
          </a:xfrm>
          <a:prstGeom prst="straightConnector1">
            <a:avLst/>
          </a:prstGeom>
          <a:ln w="76200">
            <a:tailEnd type="triangle"/>
          </a:ln>
        </p:spPr>
        <p:style>
          <a:lnRef idx="1">
            <a:schemeClr val="accent2"/>
          </a:lnRef>
          <a:fillRef idx="0">
            <a:schemeClr val="accent2"/>
          </a:fillRef>
          <a:effectRef idx="0">
            <a:schemeClr val="accent2"/>
          </a:effectRef>
          <a:fontRef idx="minor">
            <a:schemeClr val="tx1"/>
          </a:fontRef>
        </p:style>
      </p:cxnSp>
    </p:spTree>
    <p:extLst>
      <p:ext uri="{BB962C8B-B14F-4D97-AF65-F5344CB8AC3E}">
        <p14:creationId xmlns:p14="http://schemas.microsoft.com/office/powerpoint/2010/main" val="1573747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2" end="2"/>
                                            </p:txEl>
                                          </p:spTgt>
                                        </p:tgtEl>
                                        <p:attrNameLst>
                                          <p:attrName>style.visibility</p:attrName>
                                        </p:attrNameLst>
                                      </p:cBhvr>
                                      <p:to>
                                        <p:strVal val="visible"/>
                                      </p:to>
                                    </p:set>
                                    <p:animEffect transition="in" filter="fade">
                                      <p:cBhvr>
                                        <p:cTn id="12" dur="500"/>
                                        <p:tgtEl>
                                          <p:spTgt spid="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3A307-2671-410F-BDFF-BF83061A183B}"/>
              </a:ext>
            </a:extLst>
          </p:cNvPr>
          <p:cNvSpPr>
            <a:spLocks noGrp="1"/>
          </p:cNvSpPr>
          <p:nvPr>
            <p:ph type="title"/>
          </p:nvPr>
        </p:nvSpPr>
        <p:spPr>
          <a:xfrm>
            <a:off x="3172216" y="2358660"/>
            <a:ext cx="5847567" cy="1371600"/>
          </a:xfrm>
        </p:spPr>
        <p:txBody>
          <a:bodyPr/>
          <a:lstStyle/>
          <a:p>
            <a:r>
              <a:rPr lang="en-GB" dirty="0">
                <a:highlight>
                  <a:srgbClr val="FFFF00"/>
                </a:highlight>
              </a:rPr>
              <a:t>Social Identity Theory</a:t>
            </a:r>
          </a:p>
        </p:txBody>
      </p:sp>
    </p:spTree>
    <p:extLst>
      <p:ext uri="{BB962C8B-B14F-4D97-AF65-F5344CB8AC3E}">
        <p14:creationId xmlns:p14="http://schemas.microsoft.com/office/powerpoint/2010/main" val="12188473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6E1435-2079-4B75-B880-41783A41E458}"/>
              </a:ext>
            </a:extLst>
          </p:cNvPr>
          <p:cNvSpPr>
            <a:spLocks noGrp="1"/>
          </p:cNvSpPr>
          <p:nvPr>
            <p:ph type="title"/>
          </p:nvPr>
        </p:nvSpPr>
        <p:spPr>
          <a:xfrm>
            <a:off x="742122" y="459714"/>
            <a:ext cx="10058400" cy="1371600"/>
          </a:xfrm>
        </p:spPr>
        <p:txBody>
          <a:bodyPr/>
          <a:lstStyle/>
          <a:p>
            <a:r>
              <a:rPr lang="en-GB" dirty="0">
                <a:latin typeface="Arial" panose="020B0604020202020204" pitchFamily="34" charset="0"/>
                <a:cs typeface="Arial" panose="020B0604020202020204" pitchFamily="34" charset="0"/>
              </a:rPr>
              <a:t>Henri Tajfel </a:t>
            </a:r>
          </a:p>
        </p:txBody>
      </p:sp>
      <p:sp>
        <p:nvSpPr>
          <p:cNvPr id="3" name="Content Placeholder 2">
            <a:extLst>
              <a:ext uri="{FF2B5EF4-FFF2-40B4-BE49-F238E27FC236}">
                <a16:creationId xmlns:a16="http://schemas.microsoft.com/office/drawing/2014/main" id="{F962D935-7BAC-4F6E-B73F-FE4ED1E61E93}"/>
              </a:ext>
            </a:extLst>
          </p:cNvPr>
          <p:cNvSpPr>
            <a:spLocks noGrp="1"/>
          </p:cNvSpPr>
          <p:nvPr>
            <p:ph idx="1"/>
          </p:nvPr>
        </p:nvSpPr>
        <p:spPr>
          <a:xfrm>
            <a:off x="742122" y="1722783"/>
            <a:ext cx="7853238" cy="4229961"/>
          </a:xfrm>
        </p:spPr>
        <p:txBody>
          <a:bodyPr>
            <a:normAutofit/>
          </a:bodyPr>
          <a:lstStyle/>
          <a:p>
            <a:pPr marL="0" indent="0">
              <a:buNone/>
            </a:pPr>
            <a:r>
              <a:rPr lang="en-GB" sz="1600" dirty="0">
                <a:latin typeface="Arial" panose="020B0604020202020204" pitchFamily="34" charset="0"/>
                <a:cs typeface="Arial" panose="020B0604020202020204" pitchFamily="34" charset="0"/>
              </a:rPr>
              <a:t>Social Identity Theory (SIT) originates from the work of Henri Tajfel on social categorisation, intergroup relations, social comparison, prejudice and stereotyping. </a:t>
            </a:r>
          </a:p>
          <a:p>
            <a:r>
              <a:rPr lang="en-GB" sz="1600" dirty="0">
                <a:latin typeface="Arial" panose="020B0604020202020204" pitchFamily="34" charset="0"/>
                <a:cs typeface="Arial" panose="020B0604020202020204" pitchFamily="34" charset="0"/>
              </a:rPr>
              <a:t>Tajfel (1972, p. 31) described social identity as "the individual's knowledge that he/she belongs to certain social groups together with some emotional and value significance to him/her of the group membership" and the "self-conception as a group member" (p. 2). </a:t>
            </a:r>
          </a:p>
          <a:p>
            <a:r>
              <a:rPr lang="en-GB" sz="1600" dirty="0">
                <a:latin typeface="Arial" panose="020B0604020202020204" pitchFamily="34" charset="0"/>
                <a:cs typeface="Arial" panose="020B0604020202020204" pitchFamily="34" charset="0"/>
              </a:rPr>
              <a:t>Furthermore, it was argued that social identity is based on esteem needs, that we join social groups to form a positive self-concept based on the characteristics and status of the group. Social identity also reduces uncertainty and helps us define our roles and behaviour. Since its conception, SIT has evolved and developed, and is now often seen as a 'grand theory' or a meta-theory.</a:t>
            </a:r>
          </a:p>
          <a:p>
            <a:r>
              <a:rPr lang="en-GB" sz="1600" dirty="0">
                <a:latin typeface="Arial" panose="020B0604020202020204" pitchFamily="34" charset="0"/>
                <a:cs typeface="Arial" panose="020B0604020202020204" pitchFamily="34" charset="0"/>
              </a:rPr>
              <a:t>You may find this radio podcast interesting if you would like to understand more - </a:t>
            </a:r>
            <a:r>
              <a:rPr lang="en-GB" sz="1600" dirty="0">
                <a:latin typeface="Arial" panose="020B0604020202020204" pitchFamily="34" charset="0"/>
                <a:cs typeface="Arial" panose="020B0604020202020204" pitchFamily="34" charset="0"/>
                <a:hlinkClick r:id="rId2"/>
              </a:rPr>
              <a:t>https://www.bbc.co.uk/sounds/play/b00yw6km</a:t>
            </a:r>
            <a:r>
              <a:rPr lang="en-GB" sz="1600" dirty="0">
                <a:latin typeface="Arial" panose="020B0604020202020204" pitchFamily="34" charset="0"/>
                <a:cs typeface="Arial" panose="020B0604020202020204" pitchFamily="34" charset="0"/>
              </a:rPr>
              <a:t> - Radio 4 programme on Henri Tajfel's Minimal Groups</a:t>
            </a:r>
          </a:p>
        </p:txBody>
      </p:sp>
      <p:pic>
        <p:nvPicPr>
          <p:cNvPr id="5" name="Picture 4">
            <a:extLst>
              <a:ext uri="{FF2B5EF4-FFF2-40B4-BE49-F238E27FC236}">
                <a16:creationId xmlns:a16="http://schemas.microsoft.com/office/drawing/2014/main" id="{64F54AAC-FE7A-41DA-8E29-33FB66F37044}"/>
              </a:ext>
            </a:extLst>
          </p:cNvPr>
          <p:cNvPicPr>
            <a:picLocks noChangeAspect="1"/>
          </p:cNvPicPr>
          <p:nvPr/>
        </p:nvPicPr>
        <p:blipFill>
          <a:blip r:embed="rId3"/>
          <a:stretch>
            <a:fillRect/>
          </a:stretch>
        </p:blipFill>
        <p:spPr>
          <a:xfrm>
            <a:off x="8743524" y="1577263"/>
            <a:ext cx="2972214" cy="3703473"/>
          </a:xfrm>
          <a:prstGeom prst="rect">
            <a:avLst/>
          </a:prstGeom>
        </p:spPr>
      </p:pic>
    </p:spTree>
    <p:extLst>
      <p:ext uri="{BB962C8B-B14F-4D97-AF65-F5344CB8AC3E}">
        <p14:creationId xmlns:p14="http://schemas.microsoft.com/office/powerpoint/2010/main" val="16369111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4668282-16C9-4EB2-B2D3-80370EDE8903}"/>
              </a:ext>
            </a:extLst>
          </p:cNvPr>
          <p:cNvSpPr>
            <a:spLocks noGrp="1"/>
          </p:cNvSpPr>
          <p:nvPr>
            <p:ph idx="1"/>
          </p:nvPr>
        </p:nvSpPr>
        <p:spPr>
          <a:xfrm>
            <a:off x="9953130" y="3515920"/>
            <a:ext cx="1834243" cy="3849624"/>
          </a:xfrm>
        </p:spPr>
        <p:txBody>
          <a:bodyPr>
            <a:normAutofit/>
          </a:bodyPr>
          <a:lstStyle/>
          <a:p>
            <a:pPr marL="0" indent="0">
              <a:buNone/>
            </a:pPr>
            <a:r>
              <a:rPr lang="en-GB" sz="1800" dirty="0">
                <a:latin typeface="Arial" panose="020B0604020202020204" pitchFamily="34" charset="0"/>
                <a:cs typeface="Arial" panose="020B0604020202020204" pitchFamily="34" charset="0"/>
              </a:rPr>
              <a:t>There are </a:t>
            </a:r>
            <a:r>
              <a:rPr lang="en-GB" sz="1800" b="1" dirty="0">
                <a:latin typeface="Arial" panose="020B0604020202020204" pitchFamily="34" charset="0"/>
                <a:cs typeface="Arial" panose="020B0604020202020204" pitchFamily="34" charset="0"/>
              </a:rPr>
              <a:t>three</a:t>
            </a:r>
            <a:r>
              <a:rPr lang="en-GB" sz="1800" dirty="0">
                <a:latin typeface="Arial" panose="020B0604020202020204" pitchFamily="34" charset="0"/>
                <a:cs typeface="Arial" panose="020B0604020202020204" pitchFamily="34" charset="0"/>
              </a:rPr>
              <a:t> main processes to social identity theory:</a:t>
            </a:r>
          </a:p>
        </p:txBody>
      </p:sp>
      <p:sp>
        <p:nvSpPr>
          <p:cNvPr id="6" name="Freeform: Shape 5">
            <a:extLst>
              <a:ext uri="{FF2B5EF4-FFF2-40B4-BE49-F238E27FC236}">
                <a16:creationId xmlns:a16="http://schemas.microsoft.com/office/drawing/2014/main" id="{E23CD922-8A2B-4D56-AF2F-4A82787661FB}"/>
              </a:ext>
            </a:extLst>
          </p:cNvPr>
          <p:cNvSpPr/>
          <p:nvPr/>
        </p:nvSpPr>
        <p:spPr>
          <a:xfrm>
            <a:off x="3908213" y="749914"/>
            <a:ext cx="6044917" cy="1846096"/>
          </a:xfrm>
          <a:custGeom>
            <a:avLst/>
            <a:gdLst>
              <a:gd name="connsiteX0" fmla="*/ 0 w 6044917"/>
              <a:gd name="connsiteY0" fmla="*/ 230762 h 1846096"/>
              <a:gd name="connsiteX1" fmla="*/ 5121869 w 6044917"/>
              <a:gd name="connsiteY1" fmla="*/ 230762 h 1846096"/>
              <a:gd name="connsiteX2" fmla="*/ 5121869 w 6044917"/>
              <a:gd name="connsiteY2" fmla="*/ 0 h 1846096"/>
              <a:gd name="connsiteX3" fmla="*/ 6044917 w 6044917"/>
              <a:gd name="connsiteY3" fmla="*/ 923048 h 1846096"/>
              <a:gd name="connsiteX4" fmla="*/ 5121869 w 6044917"/>
              <a:gd name="connsiteY4" fmla="*/ 1846096 h 1846096"/>
              <a:gd name="connsiteX5" fmla="*/ 5121869 w 6044917"/>
              <a:gd name="connsiteY5" fmla="*/ 1615334 h 1846096"/>
              <a:gd name="connsiteX6" fmla="*/ 0 w 6044917"/>
              <a:gd name="connsiteY6" fmla="*/ 1615334 h 1846096"/>
              <a:gd name="connsiteX7" fmla="*/ 0 w 6044917"/>
              <a:gd name="connsiteY7" fmla="*/ 230762 h 1846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44917" h="1846096">
                <a:moveTo>
                  <a:pt x="0" y="230762"/>
                </a:moveTo>
                <a:lnTo>
                  <a:pt x="5121869" y="230762"/>
                </a:lnTo>
                <a:lnTo>
                  <a:pt x="5121869" y="0"/>
                </a:lnTo>
                <a:lnTo>
                  <a:pt x="6044917" y="923048"/>
                </a:lnTo>
                <a:lnTo>
                  <a:pt x="5121869" y="1846096"/>
                </a:lnTo>
                <a:lnTo>
                  <a:pt x="5121869" y="1615334"/>
                </a:lnTo>
                <a:lnTo>
                  <a:pt x="0" y="1615334"/>
                </a:lnTo>
                <a:lnTo>
                  <a:pt x="0" y="230762"/>
                </a:lnTo>
                <a:close/>
              </a:path>
            </a:pathLst>
          </a:custGeom>
        </p:spPr>
        <p:style>
          <a:lnRef idx="2">
            <a:schemeClr val="accent2">
              <a:tint val="40000"/>
              <a:alpha val="90000"/>
              <a:hueOff val="0"/>
              <a:satOff val="0"/>
              <a:lumOff val="0"/>
              <a:alphaOff val="0"/>
            </a:schemeClr>
          </a:lnRef>
          <a:fillRef idx="1">
            <a:schemeClr val="accent2">
              <a:tint val="40000"/>
              <a:alpha val="90000"/>
              <a:hueOff val="0"/>
              <a:satOff val="0"/>
              <a:lumOff val="0"/>
              <a:alphaOff val="0"/>
            </a:schemeClr>
          </a:fillRef>
          <a:effectRef idx="0">
            <a:schemeClr val="accent2">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11430" tIns="242192" rIns="703716" bIns="242192" numCol="1" spcCol="1270" anchor="t" anchorCtr="0">
            <a:noAutofit/>
          </a:bodyPr>
          <a:lstStyle/>
          <a:p>
            <a:pPr marL="171450" lvl="1" indent="-171450" algn="l" defTabSz="800100">
              <a:lnSpc>
                <a:spcPct val="90000"/>
              </a:lnSpc>
              <a:spcBef>
                <a:spcPct val="0"/>
              </a:spcBef>
              <a:spcAft>
                <a:spcPct val="15000"/>
              </a:spcAft>
              <a:buFont typeface="Arial" panose="020B0604020202020204" pitchFamily="34" charset="0"/>
              <a:buChar char="•"/>
            </a:pPr>
            <a:r>
              <a:rPr lang="en-GB" sz="1800" kern="1200" dirty="0">
                <a:latin typeface="Arial" panose="020B0604020202020204" pitchFamily="34" charset="0"/>
                <a:ea typeface="Adobe Myungjo Std M" panose="02020600000000000000" pitchFamily="18" charset="-128"/>
                <a:cs typeface="Arial" panose="020B0604020202020204" pitchFamily="34" charset="0"/>
              </a:rPr>
              <a:t>We assign people to categories that give us information about them and helps us deal with complex social situations. </a:t>
            </a:r>
          </a:p>
          <a:p>
            <a:pPr marL="171450" lvl="1" indent="-171450" algn="l" defTabSz="800100">
              <a:lnSpc>
                <a:spcPct val="90000"/>
              </a:lnSpc>
              <a:spcBef>
                <a:spcPct val="0"/>
              </a:spcBef>
              <a:spcAft>
                <a:spcPct val="15000"/>
              </a:spcAft>
              <a:buFont typeface="Arial" panose="020B0604020202020204" pitchFamily="34" charset="0"/>
              <a:buChar char="•"/>
            </a:pPr>
            <a:r>
              <a:rPr lang="en-GB" sz="1800" kern="1200" dirty="0">
                <a:latin typeface="Arial" panose="020B0604020202020204" pitchFamily="34" charset="0"/>
                <a:ea typeface="Adobe Myungjo Std M" panose="02020600000000000000" pitchFamily="18" charset="-128"/>
                <a:cs typeface="Arial" panose="020B0604020202020204" pitchFamily="34" charset="0"/>
              </a:rPr>
              <a:t>We also neglect the uniqueness of individuals, defining them by group characteristics</a:t>
            </a:r>
          </a:p>
        </p:txBody>
      </p:sp>
      <p:sp>
        <p:nvSpPr>
          <p:cNvPr id="7" name="Freeform: Shape 6">
            <a:extLst>
              <a:ext uri="{FF2B5EF4-FFF2-40B4-BE49-F238E27FC236}">
                <a16:creationId xmlns:a16="http://schemas.microsoft.com/office/drawing/2014/main" id="{0C27E8A9-D0FF-402E-A72D-36812B49EEFB}"/>
              </a:ext>
            </a:extLst>
          </p:cNvPr>
          <p:cNvSpPr/>
          <p:nvPr/>
        </p:nvSpPr>
        <p:spPr>
          <a:xfrm>
            <a:off x="439961" y="1053086"/>
            <a:ext cx="3411969" cy="1085766"/>
          </a:xfrm>
          <a:custGeom>
            <a:avLst/>
            <a:gdLst>
              <a:gd name="connsiteX0" fmla="*/ 0 w 3411969"/>
              <a:gd name="connsiteY0" fmla="*/ 180965 h 1085766"/>
              <a:gd name="connsiteX1" fmla="*/ 180965 w 3411969"/>
              <a:gd name="connsiteY1" fmla="*/ 0 h 1085766"/>
              <a:gd name="connsiteX2" fmla="*/ 3231004 w 3411969"/>
              <a:gd name="connsiteY2" fmla="*/ 0 h 1085766"/>
              <a:gd name="connsiteX3" fmla="*/ 3411969 w 3411969"/>
              <a:gd name="connsiteY3" fmla="*/ 180965 h 1085766"/>
              <a:gd name="connsiteX4" fmla="*/ 3411969 w 3411969"/>
              <a:gd name="connsiteY4" fmla="*/ 904801 h 1085766"/>
              <a:gd name="connsiteX5" fmla="*/ 3231004 w 3411969"/>
              <a:gd name="connsiteY5" fmla="*/ 1085766 h 1085766"/>
              <a:gd name="connsiteX6" fmla="*/ 180965 w 3411969"/>
              <a:gd name="connsiteY6" fmla="*/ 1085766 h 1085766"/>
              <a:gd name="connsiteX7" fmla="*/ 0 w 3411969"/>
              <a:gd name="connsiteY7" fmla="*/ 904801 h 1085766"/>
              <a:gd name="connsiteX8" fmla="*/ 0 w 3411969"/>
              <a:gd name="connsiteY8" fmla="*/ 180965 h 1085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11969" h="1085766">
                <a:moveTo>
                  <a:pt x="0" y="180965"/>
                </a:moveTo>
                <a:cubicBezTo>
                  <a:pt x="0" y="81021"/>
                  <a:pt x="81021" y="0"/>
                  <a:pt x="180965" y="0"/>
                </a:cubicBezTo>
                <a:lnTo>
                  <a:pt x="3231004" y="0"/>
                </a:lnTo>
                <a:cubicBezTo>
                  <a:pt x="3330948" y="0"/>
                  <a:pt x="3411969" y="81021"/>
                  <a:pt x="3411969" y="180965"/>
                </a:cubicBezTo>
                <a:lnTo>
                  <a:pt x="3411969" y="904801"/>
                </a:lnTo>
                <a:cubicBezTo>
                  <a:pt x="3411969" y="1004745"/>
                  <a:pt x="3330948" y="1085766"/>
                  <a:pt x="3231004" y="1085766"/>
                </a:cubicBezTo>
                <a:lnTo>
                  <a:pt x="180965" y="1085766"/>
                </a:lnTo>
                <a:cubicBezTo>
                  <a:pt x="81021" y="1085766"/>
                  <a:pt x="0" y="1004745"/>
                  <a:pt x="0" y="904801"/>
                </a:cubicBezTo>
                <a:lnTo>
                  <a:pt x="0" y="180965"/>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167303" tIns="110153" rIns="167303" bIns="110153" numCol="1" spcCol="1270" anchor="ctr" anchorCtr="0">
            <a:noAutofit/>
          </a:bodyPr>
          <a:lstStyle/>
          <a:p>
            <a:pPr marL="0" lvl="0" indent="0" algn="ctr" defTabSz="1333500">
              <a:lnSpc>
                <a:spcPct val="90000"/>
              </a:lnSpc>
              <a:spcBef>
                <a:spcPct val="0"/>
              </a:spcBef>
              <a:spcAft>
                <a:spcPct val="35000"/>
              </a:spcAft>
              <a:buNone/>
            </a:pPr>
            <a:r>
              <a:rPr lang="en-GB" sz="3000" kern="1200" dirty="0"/>
              <a:t>Social Categorisation</a:t>
            </a:r>
          </a:p>
        </p:txBody>
      </p:sp>
      <p:sp>
        <p:nvSpPr>
          <p:cNvPr id="8" name="Freeform: Shape 7">
            <a:extLst>
              <a:ext uri="{FF2B5EF4-FFF2-40B4-BE49-F238E27FC236}">
                <a16:creationId xmlns:a16="http://schemas.microsoft.com/office/drawing/2014/main" id="{5C1D5FDC-F234-47D2-82D9-CE4C89F6497D}"/>
              </a:ext>
            </a:extLst>
          </p:cNvPr>
          <p:cNvSpPr/>
          <p:nvPr/>
        </p:nvSpPr>
        <p:spPr>
          <a:xfrm>
            <a:off x="3910886" y="2336800"/>
            <a:ext cx="6042244" cy="2394858"/>
          </a:xfrm>
          <a:custGeom>
            <a:avLst/>
            <a:gdLst>
              <a:gd name="connsiteX0" fmla="*/ 0 w 6042244"/>
              <a:gd name="connsiteY0" fmla="*/ 221637 h 1773099"/>
              <a:gd name="connsiteX1" fmla="*/ 5155695 w 6042244"/>
              <a:gd name="connsiteY1" fmla="*/ 221637 h 1773099"/>
              <a:gd name="connsiteX2" fmla="*/ 5155695 w 6042244"/>
              <a:gd name="connsiteY2" fmla="*/ 0 h 1773099"/>
              <a:gd name="connsiteX3" fmla="*/ 6042244 w 6042244"/>
              <a:gd name="connsiteY3" fmla="*/ 886550 h 1773099"/>
              <a:gd name="connsiteX4" fmla="*/ 5155695 w 6042244"/>
              <a:gd name="connsiteY4" fmla="*/ 1773099 h 1773099"/>
              <a:gd name="connsiteX5" fmla="*/ 5155695 w 6042244"/>
              <a:gd name="connsiteY5" fmla="*/ 1551462 h 1773099"/>
              <a:gd name="connsiteX6" fmla="*/ 0 w 6042244"/>
              <a:gd name="connsiteY6" fmla="*/ 1551462 h 1773099"/>
              <a:gd name="connsiteX7" fmla="*/ 0 w 6042244"/>
              <a:gd name="connsiteY7" fmla="*/ 221637 h 1773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42244" h="1773099">
                <a:moveTo>
                  <a:pt x="0" y="221637"/>
                </a:moveTo>
                <a:lnTo>
                  <a:pt x="5155695" y="221637"/>
                </a:lnTo>
                <a:lnTo>
                  <a:pt x="5155695" y="0"/>
                </a:lnTo>
                <a:lnTo>
                  <a:pt x="6042244" y="886550"/>
                </a:lnTo>
                <a:lnTo>
                  <a:pt x="5155695" y="1773099"/>
                </a:lnTo>
                <a:lnTo>
                  <a:pt x="5155695" y="1551462"/>
                </a:lnTo>
                <a:lnTo>
                  <a:pt x="0" y="1551462"/>
                </a:lnTo>
                <a:lnTo>
                  <a:pt x="0" y="221637"/>
                </a:lnTo>
                <a:close/>
              </a:path>
            </a:pathLst>
          </a:custGeom>
          <a:solidFill>
            <a:srgbClr val="00B0F0">
              <a:alpha val="90000"/>
            </a:srgbClr>
          </a:solidFill>
        </p:spPr>
        <p:style>
          <a:lnRef idx="2">
            <a:schemeClr val="accent3">
              <a:tint val="40000"/>
              <a:alpha val="90000"/>
              <a:hueOff val="0"/>
              <a:satOff val="0"/>
              <a:lumOff val="0"/>
              <a:alphaOff val="0"/>
            </a:schemeClr>
          </a:lnRef>
          <a:fillRef idx="1">
            <a:scrgbClr r="0" g="0" b="0"/>
          </a:fillRef>
          <a:effectRef idx="0">
            <a:schemeClr val="accent3">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11430" tIns="233067" rIns="676342" bIns="233067" numCol="1" spcCol="1270" anchor="t" anchorCtr="0">
            <a:noAutofit/>
          </a:bodyPr>
          <a:lstStyle/>
          <a:p>
            <a:pPr marL="171450" lvl="1" indent="-171450" algn="l" defTabSz="800100">
              <a:lnSpc>
                <a:spcPct val="90000"/>
              </a:lnSpc>
              <a:spcBef>
                <a:spcPct val="0"/>
              </a:spcBef>
              <a:spcAft>
                <a:spcPct val="15000"/>
              </a:spcAft>
              <a:buFont typeface="Arial" panose="020B0604020202020204" pitchFamily="34" charset="0"/>
              <a:buChar char="•"/>
            </a:pPr>
            <a:endParaRPr lang="en-GB" sz="1800" kern="1200" dirty="0">
              <a:latin typeface="Arial" panose="020B0604020202020204" pitchFamily="34" charset="0"/>
              <a:cs typeface="Arial" panose="020B0604020202020204" pitchFamily="34" charset="0"/>
            </a:endParaRPr>
          </a:p>
          <a:p>
            <a:pPr marL="171450" lvl="1" indent="-171450" algn="l" defTabSz="800100">
              <a:lnSpc>
                <a:spcPct val="90000"/>
              </a:lnSpc>
              <a:spcBef>
                <a:spcPct val="0"/>
              </a:spcBef>
              <a:spcAft>
                <a:spcPct val="15000"/>
              </a:spcAft>
              <a:buFont typeface="Arial" panose="020B0604020202020204" pitchFamily="34" charset="0"/>
              <a:buChar char="•"/>
            </a:pPr>
            <a:r>
              <a:rPr lang="en-GB" sz="1800" kern="1200" dirty="0">
                <a:latin typeface="Arial" panose="020B0604020202020204" pitchFamily="34" charset="0"/>
                <a:cs typeface="Arial" panose="020B0604020202020204" pitchFamily="34" charset="0"/>
              </a:rPr>
              <a:t>We adopt the identity of the group we have categorised ourselves as belonging to and our self-esteem becomes dependent on group membership. </a:t>
            </a:r>
          </a:p>
          <a:p>
            <a:pPr marL="171450" lvl="1" indent="-171450" algn="l" defTabSz="800100">
              <a:lnSpc>
                <a:spcPct val="90000"/>
              </a:lnSpc>
              <a:spcBef>
                <a:spcPct val="0"/>
              </a:spcBef>
              <a:spcAft>
                <a:spcPct val="15000"/>
              </a:spcAft>
              <a:buFont typeface="Arial" panose="020B0604020202020204" pitchFamily="34" charset="0"/>
              <a:buChar char="•"/>
            </a:pPr>
            <a:r>
              <a:rPr lang="en-GB" sz="1800" kern="1200" dirty="0">
                <a:latin typeface="Arial" panose="020B0604020202020204" pitchFamily="34" charset="0"/>
                <a:cs typeface="Arial" panose="020B0604020202020204" pitchFamily="34" charset="0"/>
              </a:rPr>
              <a:t>There is also the emotional significance of group membership for the individual. </a:t>
            </a:r>
          </a:p>
        </p:txBody>
      </p:sp>
      <p:sp>
        <p:nvSpPr>
          <p:cNvPr id="9" name="Freeform: Shape 8">
            <a:extLst>
              <a:ext uri="{FF2B5EF4-FFF2-40B4-BE49-F238E27FC236}">
                <a16:creationId xmlns:a16="http://schemas.microsoft.com/office/drawing/2014/main" id="{AE810501-821D-48FC-A587-1D75C9241183}"/>
              </a:ext>
            </a:extLst>
          </p:cNvPr>
          <p:cNvSpPr/>
          <p:nvPr/>
        </p:nvSpPr>
        <p:spPr>
          <a:xfrm>
            <a:off x="436265" y="2942166"/>
            <a:ext cx="3415665" cy="1085766"/>
          </a:xfrm>
          <a:custGeom>
            <a:avLst/>
            <a:gdLst>
              <a:gd name="connsiteX0" fmla="*/ 0 w 3415665"/>
              <a:gd name="connsiteY0" fmla="*/ 180965 h 1085766"/>
              <a:gd name="connsiteX1" fmla="*/ 180965 w 3415665"/>
              <a:gd name="connsiteY1" fmla="*/ 0 h 1085766"/>
              <a:gd name="connsiteX2" fmla="*/ 3234700 w 3415665"/>
              <a:gd name="connsiteY2" fmla="*/ 0 h 1085766"/>
              <a:gd name="connsiteX3" fmla="*/ 3415665 w 3415665"/>
              <a:gd name="connsiteY3" fmla="*/ 180965 h 1085766"/>
              <a:gd name="connsiteX4" fmla="*/ 3415665 w 3415665"/>
              <a:gd name="connsiteY4" fmla="*/ 904801 h 1085766"/>
              <a:gd name="connsiteX5" fmla="*/ 3234700 w 3415665"/>
              <a:gd name="connsiteY5" fmla="*/ 1085766 h 1085766"/>
              <a:gd name="connsiteX6" fmla="*/ 180965 w 3415665"/>
              <a:gd name="connsiteY6" fmla="*/ 1085766 h 1085766"/>
              <a:gd name="connsiteX7" fmla="*/ 0 w 3415665"/>
              <a:gd name="connsiteY7" fmla="*/ 904801 h 1085766"/>
              <a:gd name="connsiteX8" fmla="*/ 0 w 3415665"/>
              <a:gd name="connsiteY8" fmla="*/ 180965 h 1085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15665" h="1085766">
                <a:moveTo>
                  <a:pt x="0" y="180965"/>
                </a:moveTo>
                <a:cubicBezTo>
                  <a:pt x="0" y="81021"/>
                  <a:pt x="81021" y="0"/>
                  <a:pt x="180965" y="0"/>
                </a:cubicBezTo>
                <a:lnTo>
                  <a:pt x="3234700" y="0"/>
                </a:lnTo>
                <a:cubicBezTo>
                  <a:pt x="3334644" y="0"/>
                  <a:pt x="3415665" y="81021"/>
                  <a:pt x="3415665" y="180965"/>
                </a:cubicBezTo>
                <a:lnTo>
                  <a:pt x="3415665" y="904801"/>
                </a:lnTo>
                <a:cubicBezTo>
                  <a:pt x="3415665" y="1004745"/>
                  <a:pt x="3334644" y="1085766"/>
                  <a:pt x="3234700" y="1085766"/>
                </a:cubicBezTo>
                <a:lnTo>
                  <a:pt x="180965" y="1085766"/>
                </a:lnTo>
                <a:cubicBezTo>
                  <a:pt x="81021" y="1085766"/>
                  <a:pt x="0" y="1004745"/>
                  <a:pt x="0" y="904801"/>
                </a:cubicBezTo>
                <a:lnTo>
                  <a:pt x="0" y="180965"/>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167303" tIns="110153" rIns="167303" bIns="110153" numCol="1" spcCol="1270" anchor="ctr" anchorCtr="0">
            <a:noAutofit/>
          </a:bodyPr>
          <a:lstStyle/>
          <a:p>
            <a:pPr marL="0" lvl="0" indent="0" algn="ctr" defTabSz="1333500">
              <a:lnSpc>
                <a:spcPct val="90000"/>
              </a:lnSpc>
              <a:spcBef>
                <a:spcPct val="0"/>
              </a:spcBef>
              <a:spcAft>
                <a:spcPct val="35000"/>
              </a:spcAft>
              <a:buNone/>
            </a:pPr>
            <a:r>
              <a:rPr lang="en-GB" sz="3000" kern="1200" dirty="0"/>
              <a:t>Social Identification</a:t>
            </a:r>
          </a:p>
        </p:txBody>
      </p:sp>
      <p:sp>
        <p:nvSpPr>
          <p:cNvPr id="10" name="Freeform: Shape 9">
            <a:extLst>
              <a:ext uri="{FF2B5EF4-FFF2-40B4-BE49-F238E27FC236}">
                <a16:creationId xmlns:a16="http://schemas.microsoft.com/office/drawing/2014/main" id="{EF7F9EA8-493E-433F-826D-D6FD459532D7}"/>
              </a:ext>
            </a:extLst>
          </p:cNvPr>
          <p:cNvSpPr/>
          <p:nvPr/>
        </p:nvSpPr>
        <p:spPr>
          <a:xfrm>
            <a:off x="4531011" y="4731658"/>
            <a:ext cx="5672444" cy="1480796"/>
          </a:xfrm>
          <a:custGeom>
            <a:avLst/>
            <a:gdLst>
              <a:gd name="connsiteX0" fmla="*/ 0 w 5672444"/>
              <a:gd name="connsiteY0" fmla="*/ 165377 h 1323017"/>
              <a:gd name="connsiteX1" fmla="*/ 5010936 w 5672444"/>
              <a:gd name="connsiteY1" fmla="*/ 165377 h 1323017"/>
              <a:gd name="connsiteX2" fmla="*/ 5010936 w 5672444"/>
              <a:gd name="connsiteY2" fmla="*/ 0 h 1323017"/>
              <a:gd name="connsiteX3" fmla="*/ 5672444 w 5672444"/>
              <a:gd name="connsiteY3" fmla="*/ 661509 h 1323017"/>
              <a:gd name="connsiteX4" fmla="*/ 5010936 w 5672444"/>
              <a:gd name="connsiteY4" fmla="*/ 1323017 h 1323017"/>
              <a:gd name="connsiteX5" fmla="*/ 5010936 w 5672444"/>
              <a:gd name="connsiteY5" fmla="*/ 1157640 h 1323017"/>
              <a:gd name="connsiteX6" fmla="*/ 0 w 5672444"/>
              <a:gd name="connsiteY6" fmla="*/ 1157640 h 1323017"/>
              <a:gd name="connsiteX7" fmla="*/ 0 w 5672444"/>
              <a:gd name="connsiteY7" fmla="*/ 165377 h 1323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72444" h="1323017">
                <a:moveTo>
                  <a:pt x="0" y="165377"/>
                </a:moveTo>
                <a:lnTo>
                  <a:pt x="5010936" y="165377"/>
                </a:lnTo>
                <a:lnTo>
                  <a:pt x="5010936" y="0"/>
                </a:lnTo>
                <a:lnTo>
                  <a:pt x="5672444" y="661509"/>
                </a:lnTo>
                <a:lnTo>
                  <a:pt x="5010936" y="1323017"/>
                </a:lnTo>
                <a:lnTo>
                  <a:pt x="5010936" y="1157640"/>
                </a:lnTo>
                <a:lnTo>
                  <a:pt x="0" y="1157640"/>
                </a:lnTo>
                <a:lnTo>
                  <a:pt x="0" y="165377"/>
                </a:lnTo>
                <a:close/>
              </a:path>
            </a:pathLst>
          </a:custGeom>
        </p:spPr>
        <p:style>
          <a:lnRef idx="2">
            <a:schemeClr val="accent4">
              <a:tint val="40000"/>
              <a:alpha val="90000"/>
              <a:hueOff val="0"/>
              <a:satOff val="0"/>
              <a:lumOff val="0"/>
              <a:alphaOff val="0"/>
            </a:schemeClr>
          </a:lnRef>
          <a:fillRef idx="1">
            <a:schemeClr val="accent4">
              <a:tint val="40000"/>
              <a:alpha val="90000"/>
              <a:hueOff val="0"/>
              <a:satOff val="0"/>
              <a:lumOff val="0"/>
              <a:alphaOff val="0"/>
            </a:schemeClr>
          </a:fillRef>
          <a:effectRef idx="0">
            <a:schemeClr val="accent4">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11430" tIns="176807" rIns="507561" bIns="176807" numCol="1" spcCol="1270" anchor="t" anchorCtr="0">
            <a:noAutofit/>
          </a:bodyPr>
          <a:lstStyle/>
          <a:p>
            <a:pPr marL="0" lvl="1" algn="l" defTabSz="800100">
              <a:lnSpc>
                <a:spcPct val="90000"/>
              </a:lnSpc>
              <a:spcBef>
                <a:spcPct val="0"/>
              </a:spcBef>
              <a:spcAft>
                <a:spcPct val="15000"/>
              </a:spcAft>
            </a:pPr>
            <a:r>
              <a:rPr lang="en-GB" sz="1800" kern="1200" dirty="0">
                <a:latin typeface="Arial" panose="020B0604020202020204" pitchFamily="34" charset="0"/>
                <a:cs typeface="Arial" panose="020B0604020202020204" pitchFamily="34" charset="0"/>
              </a:rPr>
              <a:t>- These comparisons tend to be between our own group and other groups. </a:t>
            </a:r>
          </a:p>
          <a:p>
            <a:pPr marL="171450" lvl="1" indent="-171450" algn="l" defTabSz="800100">
              <a:lnSpc>
                <a:spcPct val="90000"/>
              </a:lnSpc>
              <a:spcBef>
                <a:spcPct val="0"/>
              </a:spcBef>
              <a:spcAft>
                <a:spcPct val="15000"/>
              </a:spcAft>
              <a:buFont typeface="Arial" panose="020B0604020202020204" pitchFamily="34" charset="0"/>
              <a:buChar char="•"/>
            </a:pPr>
            <a:r>
              <a:rPr lang="en-GB" sz="1800" kern="1200" dirty="0">
                <a:latin typeface="Arial" panose="020B0604020202020204" pitchFamily="34" charset="0"/>
                <a:cs typeface="Arial" panose="020B0604020202020204" pitchFamily="34" charset="0"/>
              </a:rPr>
              <a:t>'Ingroup' (our own group) versus 'outgroup' (the groups we compare our own group to).</a:t>
            </a:r>
          </a:p>
        </p:txBody>
      </p:sp>
      <p:sp>
        <p:nvSpPr>
          <p:cNvPr id="11" name="Freeform: Shape 10">
            <a:extLst>
              <a:ext uri="{FF2B5EF4-FFF2-40B4-BE49-F238E27FC236}">
                <a16:creationId xmlns:a16="http://schemas.microsoft.com/office/drawing/2014/main" id="{A2BD3C3E-ED2E-4DD8-8F41-6D5111A09639}"/>
              </a:ext>
            </a:extLst>
          </p:cNvPr>
          <p:cNvSpPr/>
          <p:nvPr/>
        </p:nvSpPr>
        <p:spPr>
          <a:xfrm>
            <a:off x="436265" y="5008061"/>
            <a:ext cx="3781629" cy="1085766"/>
          </a:xfrm>
          <a:custGeom>
            <a:avLst/>
            <a:gdLst>
              <a:gd name="connsiteX0" fmla="*/ 0 w 3781629"/>
              <a:gd name="connsiteY0" fmla="*/ 180965 h 1085766"/>
              <a:gd name="connsiteX1" fmla="*/ 180965 w 3781629"/>
              <a:gd name="connsiteY1" fmla="*/ 0 h 1085766"/>
              <a:gd name="connsiteX2" fmla="*/ 3600664 w 3781629"/>
              <a:gd name="connsiteY2" fmla="*/ 0 h 1085766"/>
              <a:gd name="connsiteX3" fmla="*/ 3781629 w 3781629"/>
              <a:gd name="connsiteY3" fmla="*/ 180965 h 1085766"/>
              <a:gd name="connsiteX4" fmla="*/ 3781629 w 3781629"/>
              <a:gd name="connsiteY4" fmla="*/ 904801 h 1085766"/>
              <a:gd name="connsiteX5" fmla="*/ 3600664 w 3781629"/>
              <a:gd name="connsiteY5" fmla="*/ 1085766 h 1085766"/>
              <a:gd name="connsiteX6" fmla="*/ 180965 w 3781629"/>
              <a:gd name="connsiteY6" fmla="*/ 1085766 h 1085766"/>
              <a:gd name="connsiteX7" fmla="*/ 0 w 3781629"/>
              <a:gd name="connsiteY7" fmla="*/ 904801 h 1085766"/>
              <a:gd name="connsiteX8" fmla="*/ 0 w 3781629"/>
              <a:gd name="connsiteY8" fmla="*/ 180965 h 1085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81629" h="1085766">
                <a:moveTo>
                  <a:pt x="0" y="180965"/>
                </a:moveTo>
                <a:cubicBezTo>
                  <a:pt x="0" y="81021"/>
                  <a:pt x="81021" y="0"/>
                  <a:pt x="180965" y="0"/>
                </a:cubicBezTo>
                <a:lnTo>
                  <a:pt x="3600664" y="0"/>
                </a:lnTo>
                <a:cubicBezTo>
                  <a:pt x="3700608" y="0"/>
                  <a:pt x="3781629" y="81021"/>
                  <a:pt x="3781629" y="180965"/>
                </a:cubicBezTo>
                <a:lnTo>
                  <a:pt x="3781629" y="904801"/>
                </a:lnTo>
                <a:cubicBezTo>
                  <a:pt x="3781629" y="1004745"/>
                  <a:pt x="3700608" y="1085766"/>
                  <a:pt x="3600664" y="1085766"/>
                </a:cubicBezTo>
                <a:lnTo>
                  <a:pt x="180965" y="1085766"/>
                </a:lnTo>
                <a:cubicBezTo>
                  <a:pt x="81021" y="1085766"/>
                  <a:pt x="0" y="1004745"/>
                  <a:pt x="0" y="904801"/>
                </a:cubicBezTo>
                <a:lnTo>
                  <a:pt x="0" y="180965"/>
                </a:ln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167303" tIns="110153" rIns="167303" bIns="110153" numCol="1" spcCol="1270" anchor="ctr" anchorCtr="0">
            <a:noAutofit/>
          </a:bodyPr>
          <a:lstStyle/>
          <a:p>
            <a:pPr marL="0" lvl="0" indent="0" algn="ctr" defTabSz="1333500">
              <a:lnSpc>
                <a:spcPct val="90000"/>
              </a:lnSpc>
              <a:spcBef>
                <a:spcPct val="0"/>
              </a:spcBef>
              <a:spcAft>
                <a:spcPct val="35000"/>
              </a:spcAft>
              <a:buNone/>
            </a:pPr>
            <a:r>
              <a:rPr lang="en-GB" sz="3000" kern="1200" dirty="0">
                <a:solidFill>
                  <a:srgbClr val="2E3722"/>
                </a:solidFill>
              </a:rPr>
              <a:t>Social Comparison</a:t>
            </a:r>
          </a:p>
        </p:txBody>
      </p:sp>
    </p:spTree>
    <p:extLst>
      <p:ext uri="{BB962C8B-B14F-4D97-AF65-F5344CB8AC3E}">
        <p14:creationId xmlns:p14="http://schemas.microsoft.com/office/powerpoint/2010/main" val="7357838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500"/>
                                        <p:tgtEl>
                                          <p:spTgt spid="8"/>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0"/>
                                        </p:tgtEl>
                                        <p:attrNameLst>
                                          <p:attrName>style.visibility</p:attrName>
                                        </p:attrNameLst>
                                      </p:cBhvr>
                                      <p:to>
                                        <p:strVal val="visible"/>
                                      </p:to>
                                    </p:set>
                                    <p:animEffect transition="in" filter="fade">
                                      <p:cBhvr>
                                        <p:cTn id="3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F6C709-FE96-4041-A819-4A4C80338B42}"/>
              </a:ext>
            </a:extLst>
          </p:cNvPr>
          <p:cNvSpPr>
            <a:spLocks noGrp="1"/>
          </p:cNvSpPr>
          <p:nvPr>
            <p:ph type="title"/>
          </p:nvPr>
        </p:nvSpPr>
        <p:spPr>
          <a:xfrm>
            <a:off x="3471797" y="2496446"/>
            <a:ext cx="4895589" cy="1371600"/>
          </a:xfrm>
        </p:spPr>
        <p:txBody>
          <a:bodyPr/>
          <a:lstStyle/>
          <a:p>
            <a:r>
              <a:rPr lang="en-GB" dirty="0">
                <a:highlight>
                  <a:srgbClr val="FFFF00"/>
                </a:highlight>
              </a:rPr>
              <a:t>Attribution Theory</a:t>
            </a:r>
          </a:p>
        </p:txBody>
      </p:sp>
    </p:spTree>
    <p:extLst>
      <p:ext uri="{BB962C8B-B14F-4D97-AF65-F5344CB8AC3E}">
        <p14:creationId xmlns:p14="http://schemas.microsoft.com/office/powerpoint/2010/main" val="37683846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FEB84B5A-DBAF-41E8-B237-E65DACCB3265}"/>
              </a:ext>
            </a:extLst>
          </p:cNvPr>
          <p:cNvSpPr/>
          <p:nvPr/>
        </p:nvSpPr>
        <p:spPr>
          <a:xfrm>
            <a:off x="502021" y="1709182"/>
            <a:ext cx="10623179" cy="1339344"/>
          </a:xfrm>
          <a:prstGeom prst="round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5B1A411D-1FB9-4F17-8EF2-BBB782079C7C}"/>
              </a:ext>
            </a:extLst>
          </p:cNvPr>
          <p:cNvSpPr>
            <a:spLocks noGrp="1"/>
          </p:cNvSpPr>
          <p:nvPr>
            <p:ph type="title"/>
          </p:nvPr>
        </p:nvSpPr>
        <p:spPr>
          <a:xfrm>
            <a:off x="1066800" y="376522"/>
            <a:ext cx="10058400" cy="1371600"/>
          </a:xfrm>
        </p:spPr>
        <p:txBody>
          <a:bodyPr/>
          <a:lstStyle/>
          <a:p>
            <a:r>
              <a:rPr lang="en-GB" dirty="0"/>
              <a:t>Heider's theory of naïve psychology</a:t>
            </a:r>
          </a:p>
        </p:txBody>
      </p:sp>
      <p:sp>
        <p:nvSpPr>
          <p:cNvPr id="3" name="Text Placeholder 2">
            <a:extLst>
              <a:ext uri="{FF2B5EF4-FFF2-40B4-BE49-F238E27FC236}">
                <a16:creationId xmlns:a16="http://schemas.microsoft.com/office/drawing/2014/main" id="{4F93808C-8ABE-42F2-BEE1-171707C72AFD}"/>
              </a:ext>
            </a:extLst>
          </p:cNvPr>
          <p:cNvSpPr>
            <a:spLocks noGrp="1"/>
          </p:cNvSpPr>
          <p:nvPr>
            <p:ph type="body" idx="1"/>
          </p:nvPr>
        </p:nvSpPr>
        <p:spPr>
          <a:xfrm>
            <a:off x="3464178" y="3195084"/>
            <a:ext cx="2237375" cy="1847987"/>
          </a:xfrm>
        </p:spPr>
        <p:txBody>
          <a:bodyPr>
            <a:normAutofit/>
          </a:bodyPr>
          <a:lstStyle/>
          <a:p>
            <a:r>
              <a:rPr lang="en-GB" sz="2000" dirty="0">
                <a:solidFill>
                  <a:schemeClr val="tx1"/>
                </a:solidFill>
              </a:rPr>
              <a:t>.</a:t>
            </a:r>
            <a:endParaRPr lang="en-GB" sz="2000" dirty="0"/>
          </a:p>
        </p:txBody>
      </p:sp>
      <p:sp>
        <p:nvSpPr>
          <p:cNvPr id="4" name="Content Placeholder 3">
            <a:extLst>
              <a:ext uri="{FF2B5EF4-FFF2-40B4-BE49-F238E27FC236}">
                <a16:creationId xmlns:a16="http://schemas.microsoft.com/office/drawing/2014/main" id="{8C7BE54A-EA28-49EA-A1BA-8E7DA93A20D5}"/>
              </a:ext>
            </a:extLst>
          </p:cNvPr>
          <p:cNvSpPr>
            <a:spLocks noGrp="1"/>
          </p:cNvSpPr>
          <p:nvPr>
            <p:ph sz="half" idx="2"/>
          </p:nvPr>
        </p:nvSpPr>
        <p:spPr>
          <a:xfrm>
            <a:off x="614425" y="1735772"/>
            <a:ext cx="10398369" cy="1399327"/>
          </a:xfrm>
        </p:spPr>
        <p:txBody>
          <a:bodyPr>
            <a:normAutofit/>
          </a:bodyPr>
          <a:lstStyle/>
          <a:p>
            <a:pPr marL="0" indent="0">
              <a:buNone/>
            </a:pPr>
            <a:r>
              <a:rPr lang="en-GB" sz="2400" dirty="0">
                <a:latin typeface="Arial" panose="020B0604020202020204" pitchFamily="34" charset="0"/>
                <a:cs typeface="Arial" panose="020B0604020202020204" pitchFamily="34" charset="0"/>
              </a:rPr>
              <a:t>Heider viewed people as naive psychologists/scientists who observe other people's behaviour in order to generate their own common-sense theories. Heider based his theory of naive psychology on three principles</a:t>
            </a:r>
            <a:r>
              <a:rPr lang="en-GB" sz="1600" dirty="0">
                <a:latin typeface="Arial" panose="020B0604020202020204" pitchFamily="34" charset="0"/>
                <a:cs typeface="Arial" panose="020B0604020202020204" pitchFamily="34" charset="0"/>
              </a:rPr>
              <a:t>.</a:t>
            </a:r>
          </a:p>
        </p:txBody>
      </p:sp>
      <p:pic>
        <p:nvPicPr>
          <p:cNvPr id="7" name="Online Media 6" title="The Attribution Theory: 2MinuteThinker">
            <a:hlinkClick r:id="" action="ppaction://media"/>
            <a:extLst>
              <a:ext uri="{FF2B5EF4-FFF2-40B4-BE49-F238E27FC236}">
                <a16:creationId xmlns:a16="http://schemas.microsoft.com/office/drawing/2014/main" id="{B7B17B1D-5603-42F9-BA43-A40F001DB555}"/>
              </a:ext>
            </a:extLst>
          </p:cNvPr>
          <p:cNvPicPr>
            <a:picLocks noRot="1" noChangeAspect="1"/>
          </p:cNvPicPr>
          <p:nvPr>
            <a:videoFile r:link="rId1"/>
          </p:nvPr>
        </p:nvPicPr>
        <p:blipFill>
          <a:blip r:embed="rId4"/>
          <a:stretch>
            <a:fillRect/>
          </a:stretch>
        </p:blipFill>
        <p:spPr>
          <a:xfrm>
            <a:off x="8006681" y="4381186"/>
            <a:ext cx="3570894" cy="2008628"/>
          </a:xfrm>
          <a:prstGeom prst="rect">
            <a:avLst/>
          </a:prstGeom>
        </p:spPr>
      </p:pic>
      <p:sp>
        <p:nvSpPr>
          <p:cNvPr id="11" name="Freeform: Shape 10">
            <a:extLst>
              <a:ext uri="{FF2B5EF4-FFF2-40B4-BE49-F238E27FC236}">
                <a16:creationId xmlns:a16="http://schemas.microsoft.com/office/drawing/2014/main" id="{6C9FFE5F-6712-4AF1-BB16-DF80484A451E}"/>
              </a:ext>
            </a:extLst>
          </p:cNvPr>
          <p:cNvSpPr/>
          <p:nvPr/>
        </p:nvSpPr>
        <p:spPr>
          <a:xfrm>
            <a:off x="614425" y="3247426"/>
            <a:ext cx="2237374" cy="2604734"/>
          </a:xfrm>
          <a:custGeom>
            <a:avLst/>
            <a:gdLst>
              <a:gd name="connsiteX0" fmla="*/ 0 w 2008628"/>
              <a:gd name="connsiteY0" fmla="*/ 873753 h 1747506"/>
              <a:gd name="connsiteX1" fmla="*/ 436877 w 2008628"/>
              <a:gd name="connsiteY1" fmla="*/ 0 h 1747506"/>
              <a:gd name="connsiteX2" fmla="*/ 1571752 w 2008628"/>
              <a:gd name="connsiteY2" fmla="*/ 0 h 1747506"/>
              <a:gd name="connsiteX3" fmla="*/ 2008628 w 2008628"/>
              <a:gd name="connsiteY3" fmla="*/ 873753 h 1747506"/>
              <a:gd name="connsiteX4" fmla="*/ 1571752 w 2008628"/>
              <a:gd name="connsiteY4" fmla="*/ 1747506 h 1747506"/>
              <a:gd name="connsiteX5" fmla="*/ 436877 w 2008628"/>
              <a:gd name="connsiteY5" fmla="*/ 1747506 h 1747506"/>
              <a:gd name="connsiteX6" fmla="*/ 0 w 2008628"/>
              <a:gd name="connsiteY6" fmla="*/ 873753 h 1747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08628" h="1747506">
                <a:moveTo>
                  <a:pt x="1004314" y="0"/>
                </a:moveTo>
                <a:lnTo>
                  <a:pt x="2008627" y="380083"/>
                </a:lnTo>
                <a:lnTo>
                  <a:pt x="2008627" y="1367424"/>
                </a:lnTo>
                <a:lnTo>
                  <a:pt x="1004314" y="1747506"/>
                </a:lnTo>
                <a:lnTo>
                  <a:pt x="1" y="1367424"/>
                </a:lnTo>
                <a:lnTo>
                  <a:pt x="1" y="380083"/>
                </a:lnTo>
                <a:lnTo>
                  <a:pt x="1004314" y="0"/>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310420" tIns="351111" rIns="310420" bIns="351111" numCol="1" spcCol="1270" anchor="ctr" anchorCtr="0">
            <a:noAutofit/>
          </a:bodyPr>
          <a:lstStyle/>
          <a:p>
            <a:pPr marL="0" lvl="0" indent="0" algn="ctr" defTabSz="444500">
              <a:lnSpc>
                <a:spcPct val="90000"/>
              </a:lnSpc>
              <a:spcBef>
                <a:spcPct val="0"/>
              </a:spcBef>
              <a:spcAft>
                <a:spcPct val="35000"/>
              </a:spcAft>
              <a:buNone/>
            </a:pPr>
            <a:r>
              <a:rPr lang="en-GB" kern="1200" dirty="0">
                <a:latin typeface="Arial" panose="020B0604020202020204" pitchFamily="34" charset="0"/>
                <a:cs typeface="Arial" panose="020B0604020202020204" pitchFamily="34" charset="0"/>
              </a:rPr>
              <a:t>Principle 1</a:t>
            </a:r>
          </a:p>
          <a:p>
            <a:pPr marL="0" lvl="0" indent="0" algn="ctr" defTabSz="444500">
              <a:lnSpc>
                <a:spcPct val="90000"/>
              </a:lnSpc>
              <a:spcBef>
                <a:spcPct val="0"/>
              </a:spcBef>
              <a:spcAft>
                <a:spcPct val="35000"/>
              </a:spcAft>
              <a:buNone/>
            </a:pPr>
            <a:r>
              <a:rPr lang="en-GB" kern="1200" dirty="0">
                <a:solidFill>
                  <a:schemeClr val="tx1"/>
                </a:solidFill>
                <a:latin typeface="Arial" panose="020B0604020202020204" pitchFamily="34" charset="0"/>
                <a:cs typeface="Arial" panose="020B0604020202020204" pitchFamily="34" charset="0"/>
              </a:rPr>
              <a:t>People believe that behaviour is not random: it is caused by some sort of motivation.</a:t>
            </a:r>
            <a:endParaRPr lang="en-GB" kern="1200" dirty="0">
              <a:latin typeface="Arial" panose="020B0604020202020204" pitchFamily="34" charset="0"/>
              <a:cs typeface="Arial" panose="020B0604020202020204" pitchFamily="34" charset="0"/>
            </a:endParaRPr>
          </a:p>
        </p:txBody>
      </p:sp>
      <p:sp>
        <p:nvSpPr>
          <p:cNvPr id="12" name="Freeform: Shape 11">
            <a:extLst>
              <a:ext uri="{FF2B5EF4-FFF2-40B4-BE49-F238E27FC236}">
                <a16:creationId xmlns:a16="http://schemas.microsoft.com/office/drawing/2014/main" id="{DAC24CA7-E122-4FD0-B9D3-3E9A49DCF91A}"/>
              </a:ext>
            </a:extLst>
          </p:cNvPr>
          <p:cNvSpPr/>
          <p:nvPr/>
        </p:nvSpPr>
        <p:spPr>
          <a:xfrm>
            <a:off x="9734984" y="1121487"/>
            <a:ext cx="2241629" cy="1205177"/>
          </a:xfrm>
          <a:custGeom>
            <a:avLst/>
            <a:gdLst>
              <a:gd name="connsiteX0" fmla="*/ 0 w 2241629"/>
              <a:gd name="connsiteY0" fmla="*/ 0 h 1205177"/>
              <a:gd name="connsiteX1" fmla="*/ 2241629 w 2241629"/>
              <a:gd name="connsiteY1" fmla="*/ 0 h 1205177"/>
              <a:gd name="connsiteX2" fmla="*/ 2241629 w 2241629"/>
              <a:gd name="connsiteY2" fmla="*/ 1205177 h 1205177"/>
              <a:gd name="connsiteX3" fmla="*/ 0 w 2241629"/>
              <a:gd name="connsiteY3" fmla="*/ 1205177 h 1205177"/>
              <a:gd name="connsiteX4" fmla="*/ 0 w 2241629"/>
              <a:gd name="connsiteY4" fmla="*/ 0 h 12051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41629" h="1205177">
                <a:moveTo>
                  <a:pt x="0" y="0"/>
                </a:moveTo>
                <a:lnTo>
                  <a:pt x="2241629" y="0"/>
                </a:lnTo>
                <a:lnTo>
                  <a:pt x="2241629" y="1205177"/>
                </a:lnTo>
                <a:lnTo>
                  <a:pt x="0" y="120517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endParaRPr lang="en-GB" sz="1000" kern="1200"/>
          </a:p>
        </p:txBody>
      </p:sp>
      <p:sp>
        <p:nvSpPr>
          <p:cNvPr id="14" name="Freeform: Shape 13">
            <a:extLst>
              <a:ext uri="{FF2B5EF4-FFF2-40B4-BE49-F238E27FC236}">
                <a16:creationId xmlns:a16="http://schemas.microsoft.com/office/drawing/2014/main" id="{4C6AD62B-8200-4FA3-AC71-10D56B4F16BC}"/>
              </a:ext>
            </a:extLst>
          </p:cNvPr>
          <p:cNvSpPr/>
          <p:nvPr/>
        </p:nvSpPr>
        <p:spPr>
          <a:xfrm>
            <a:off x="2956033" y="3237526"/>
            <a:ext cx="2207846" cy="2587615"/>
          </a:xfrm>
          <a:custGeom>
            <a:avLst/>
            <a:gdLst>
              <a:gd name="connsiteX0" fmla="*/ 0 w 2008628"/>
              <a:gd name="connsiteY0" fmla="*/ 873753 h 1747506"/>
              <a:gd name="connsiteX1" fmla="*/ 436877 w 2008628"/>
              <a:gd name="connsiteY1" fmla="*/ 0 h 1747506"/>
              <a:gd name="connsiteX2" fmla="*/ 1571752 w 2008628"/>
              <a:gd name="connsiteY2" fmla="*/ 0 h 1747506"/>
              <a:gd name="connsiteX3" fmla="*/ 2008628 w 2008628"/>
              <a:gd name="connsiteY3" fmla="*/ 873753 h 1747506"/>
              <a:gd name="connsiteX4" fmla="*/ 1571752 w 2008628"/>
              <a:gd name="connsiteY4" fmla="*/ 1747506 h 1747506"/>
              <a:gd name="connsiteX5" fmla="*/ 436877 w 2008628"/>
              <a:gd name="connsiteY5" fmla="*/ 1747506 h 1747506"/>
              <a:gd name="connsiteX6" fmla="*/ 0 w 2008628"/>
              <a:gd name="connsiteY6" fmla="*/ 873753 h 1747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08628" h="1747506">
                <a:moveTo>
                  <a:pt x="1004314" y="0"/>
                </a:moveTo>
                <a:lnTo>
                  <a:pt x="2008627" y="380083"/>
                </a:lnTo>
                <a:lnTo>
                  <a:pt x="2008627" y="1367424"/>
                </a:lnTo>
                <a:lnTo>
                  <a:pt x="1004314" y="1747506"/>
                </a:lnTo>
                <a:lnTo>
                  <a:pt x="1" y="1367424"/>
                </a:lnTo>
                <a:lnTo>
                  <a:pt x="1" y="380083"/>
                </a:lnTo>
                <a:lnTo>
                  <a:pt x="1004314" y="0"/>
                </a:lnTo>
                <a:close/>
              </a:path>
            </a:pathLst>
          </a:custGeom>
        </p:spPr>
        <p:style>
          <a:lnRef idx="2">
            <a:schemeClr val="lt1">
              <a:hueOff val="0"/>
              <a:satOff val="0"/>
              <a:lumOff val="0"/>
              <a:alphaOff val="0"/>
            </a:schemeClr>
          </a:lnRef>
          <a:fillRef idx="1">
            <a:schemeClr val="accent2">
              <a:hueOff val="4493806"/>
              <a:satOff val="-14336"/>
              <a:lumOff val="-5569"/>
              <a:alphaOff val="0"/>
            </a:schemeClr>
          </a:fillRef>
          <a:effectRef idx="0">
            <a:schemeClr val="accent2">
              <a:hueOff val="4493806"/>
              <a:satOff val="-14336"/>
              <a:lumOff val="-5569"/>
              <a:alphaOff val="0"/>
            </a:schemeClr>
          </a:effectRef>
          <a:fontRef idx="minor">
            <a:schemeClr val="lt1"/>
          </a:fontRef>
        </p:style>
        <p:txBody>
          <a:bodyPr spcFirstLastPara="0" vert="horz" wrap="square" lIns="310420" tIns="351111" rIns="310420" bIns="351111" numCol="1" spcCol="1270" anchor="ctr" anchorCtr="0">
            <a:noAutofit/>
          </a:bodyPr>
          <a:lstStyle/>
          <a:p>
            <a:pPr marL="0" lvl="0" indent="0" algn="ctr" defTabSz="444500">
              <a:lnSpc>
                <a:spcPct val="90000"/>
              </a:lnSpc>
              <a:spcBef>
                <a:spcPct val="0"/>
              </a:spcBef>
              <a:spcAft>
                <a:spcPct val="35000"/>
              </a:spcAft>
              <a:buNone/>
            </a:pPr>
            <a:r>
              <a:rPr lang="en-GB" kern="1200" dirty="0">
                <a:latin typeface="Arial" panose="020B0604020202020204" pitchFamily="34" charset="0"/>
                <a:cs typeface="Arial" panose="020B0604020202020204" pitchFamily="34" charset="0"/>
              </a:rPr>
              <a:t>Principle2</a:t>
            </a:r>
          </a:p>
          <a:p>
            <a:pPr marL="0" lvl="0" indent="0" algn="ctr" defTabSz="444500">
              <a:lnSpc>
                <a:spcPct val="90000"/>
              </a:lnSpc>
              <a:spcBef>
                <a:spcPct val="0"/>
              </a:spcBef>
              <a:spcAft>
                <a:spcPct val="35000"/>
              </a:spcAft>
              <a:buNone/>
            </a:pPr>
            <a:r>
              <a:rPr lang="en-GB" kern="1200" dirty="0">
                <a:solidFill>
                  <a:schemeClr val="tx1"/>
                </a:solidFill>
                <a:latin typeface="Arial" panose="020B0604020202020204" pitchFamily="34" charset="0"/>
                <a:cs typeface="Arial" panose="020B0604020202020204" pitchFamily="34" charset="0"/>
              </a:rPr>
              <a:t>Humans gather evidence to try to generate and support their causal theories</a:t>
            </a:r>
            <a:endParaRPr lang="en-GB" kern="1200" dirty="0">
              <a:latin typeface="Arial" panose="020B0604020202020204" pitchFamily="34" charset="0"/>
              <a:cs typeface="Arial" panose="020B0604020202020204" pitchFamily="34" charset="0"/>
            </a:endParaRPr>
          </a:p>
        </p:txBody>
      </p:sp>
      <p:sp>
        <p:nvSpPr>
          <p:cNvPr id="17" name="Freeform: Shape 16">
            <a:extLst>
              <a:ext uri="{FF2B5EF4-FFF2-40B4-BE49-F238E27FC236}">
                <a16:creationId xmlns:a16="http://schemas.microsoft.com/office/drawing/2014/main" id="{9C7CDD1F-74B0-4EA2-973C-9DBA027D3260}"/>
              </a:ext>
            </a:extLst>
          </p:cNvPr>
          <p:cNvSpPr/>
          <p:nvPr/>
        </p:nvSpPr>
        <p:spPr>
          <a:xfrm>
            <a:off x="5268113" y="3264546"/>
            <a:ext cx="2237374" cy="2587614"/>
          </a:xfrm>
          <a:custGeom>
            <a:avLst/>
            <a:gdLst>
              <a:gd name="connsiteX0" fmla="*/ 0 w 2008628"/>
              <a:gd name="connsiteY0" fmla="*/ 873753 h 1747506"/>
              <a:gd name="connsiteX1" fmla="*/ 436877 w 2008628"/>
              <a:gd name="connsiteY1" fmla="*/ 0 h 1747506"/>
              <a:gd name="connsiteX2" fmla="*/ 1571752 w 2008628"/>
              <a:gd name="connsiteY2" fmla="*/ 0 h 1747506"/>
              <a:gd name="connsiteX3" fmla="*/ 2008628 w 2008628"/>
              <a:gd name="connsiteY3" fmla="*/ 873753 h 1747506"/>
              <a:gd name="connsiteX4" fmla="*/ 1571752 w 2008628"/>
              <a:gd name="connsiteY4" fmla="*/ 1747506 h 1747506"/>
              <a:gd name="connsiteX5" fmla="*/ 436877 w 2008628"/>
              <a:gd name="connsiteY5" fmla="*/ 1747506 h 1747506"/>
              <a:gd name="connsiteX6" fmla="*/ 0 w 2008628"/>
              <a:gd name="connsiteY6" fmla="*/ 873753 h 1747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08628" h="1747506">
                <a:moveTo>
                  <a:pt x="1004314" y="0"/>
                </a:moveTo>
                <a:lnTo>
                  <a:pt x="2008627" y="380083"/>
                </a:lnTo>
                <a:lnTo>
                  <a:pt x="2008627" y="1367424"/>
                </a:lnTo>
                <a:lnTo>
                  <a:pt x="1004314" y="1747506"/>
                </a:lnTo>
                <a:lnTo>
                  <a:pt x="1" y="1367424"/>
                </a:lnTo>
                <a:lnTo>
                  <a:pt x="1" y="380083"/>
                </a:lnTo>
                <a:lnTo>
                  <a:pt x="1004314" y="0"/>
                </a:lnTo>
                <a:close/>
              </a:path>
            </a:pathLst>
          </a:custGeom>
        </p:spPr>
        <p:style>
          <a:lnRef idx="2">
            <a:schemeClr val="lt1">
              <a:hueOff val="0"/>
              <a:satOff val="0"/>
              <a:lumOff val="0"/>
              <a:alphaOff val="0"/>
            </a:schemeClr>
          </a:lnRef>
          <a:fillRef idx="1">
            <a:schemeClr val="accent2">
              <a:hueOff val="8987611"/>
              <a:satOff val="-28673"/>
              <a:lumOff val="-11138"/>
              <a:alphaOff val="0"/>
            </a:schemeClr>
          </a:fillRef>
          <a:effectRef idx="0">
            <a:schemeClr val="accent2">
              <a:hueOff val="8987611"/>
              <a:satOff val="-28673"/>
              <a:lumOff val="-11138"/>
              <a:alphaOff val="0"/>
            </a:schemeClr>
          </a:effectRef>
          <a:fontRef idx="minor">
            <a:schemeClr val="lt1"/>
          </a:fontRef>
        </p:style>
        <p:txBody>
          <a:bodyPr spcFirstLastPara="0" vert="horz" wrap="square" lIns="310420" tIns="351111" rIns="310420" bIns="351111" numCol="1" spcCol="1270" anchor="ctr" anchorCtr="0">
            <a:noAutofit/>
          </a:bodyPr>
          <a:lstStyle/>
          <a:p>
            <a:pPr marL="0" lvl="0" indent="0" algn="ctr" defTabSz="444500">
              <a:lnSpc>
                <a:spcPct val="90000"/>
              </a:lnSpc>
              <a:spcBef>
                <a:spcPct val="0"/>
              </a:spcBef>
              <a:spcAft>
                <a:spcPct val="35000"/>
              </a:spcAft>
              <a:buNone/>
            </a:pPr>
            <a:r>
              <a:rPr lang="en-GB" kern="1200" dirty="0">
                <a:latin typeface="Arial" panose="020B0604020202020204" pitchFamily="34" charset="0"/>
                <a:cs typeface="Arial" panose="020B0604020202020204" pitchFamily="34" charset="0"/>
              </a:rPr>
              <a:t>Principle 3</a:t>
            </a:r>
          </a:p>
          <a:p>
            <a:pPr marL="0" lvl="0" indent="0" algn="ctr" defTabSz="444500">
              <a:lnSpc>
                <a:spcPct val="90000"/>
              </a:lnSpc>
              <a:spcBef>
                <a:spcPct val="0"/>
              </a:spcBef>
              <a:spcAft>
                <a:spcPct val="35000"/>
              </a:spcAft>
              <a:buNone/>
            </a:pPr>
            <a:r>
              <a:rPr lang="en-GB" kern="1200" dirty="0">
                <a:solidFill>
                  <a:schemeClr val="tx1"/>
                </a:solidFill>
                <a:latin typeface="Arial" panose="020B0604020202020204" pitchFamily="34" charset="0"/>
                <a:cs typeface="Arial" panose="020B0604020202020204" pitchFamily="34" charset="0"/>
              </a:rPr>
              <a:t>We attribute behaviour internally or externally.</a:t>
            </a:r>
          </a:p>
          <a:p>
            <a:pPr marL="0" lvl="0" indent="0" algn="ctr" defTabSz="444500">
              <a:lnSpc>
                <a:spcPct val="90000"/>
              </a:lnSpc>
              <a:spcBef>
                <a:spcPct val="0"/>
              </a:spcBef>
              <a:spcAft>
                <a:spcPct val="35000"/>
              </a:spcAft>
              <a:buNone/>
            </a:pPr>
            <a:r>
              <a:rPr lang="en-GB" kern="1200" dirty="0">
                <a:solidFill>
                  <a:schemeClr val="tx1"/>
                </a:solidFill>
                <a:latin typeface="Arial" panose="020B0604020202020204" pitchFamily="34" charset="0"/>
                <a:cs typeface="Arial" panose="020B0604020202020204" pitchFamily="34" charset="0"/>
              </a:rPr>
              <a:t> </a:t>
            </a:r>
            <a:endParaRPr lang="en-GB" kern="1200" dirty="0">
              <a:latin typeface="Arial" panose="020B0604020202020204" pitchFamily="34" charset="0"/>
              <a:cs typeface="Arial" panose="020B0604020202020204" pitchFamily="34" charset="0"/>
            </a:endParaRPr>
          </a:p>
        </p:txBody>
      </p:sp>
      <p:sp>
        <p:nvSpPr>
          <p:cNvPr id="18" name="Freeform: Shape 17">
            <a:extLst>
              <a:ext uri="{FF2B5EF4-FFF2-40B4-BE49-F238E27FC236}">
                <a16:creationId xmlns:a16="http://schemas.microsoft.com/office/drawing/2014/main" id="{74F1FD3D-14CA-4CDB-B85C-9F64AA5F5D84}"/>
              </a:ext>
            </a:extLst>
          </p:cNvPr>
          <p:cNvSpPr/>
          <p:nvPr/>
        </p:nvSpPr>
        <p:spPr>
          <a:xfrm>
            <a:off x="9734984" y="4531334"/>
            <a:ext cx="2241629" cy="1205177"/>
          </a:xfrm>
          <a:custGeom>
            <a:avLst/>
            <a:gdLst>
              <a:gd name="connsiteX0" fmla="*/ 0 w 2241629"/>
              <a:gd name="connsiteY0" fmla="*/ 0 h 1205177"/>
              <a:gd name="connsiteX1" fmla="*/ 2241629 w 2241629"/>
              <a:gd name="connsiteY1" fmla="*/ 0 h 1205177"/>
              <a:gd name="connsiteX2" fmla="*/ 2241629 w 2241629"/>
              <a:gd name="connsiteY2" fmla="*/ 1205177 h 1205177"/>
              <a:gd name="connsiteX3" fmla="*/ 0 w 2241629"/>
              <a:gd name="connsiteY3" fmla="*/ 1205177 h 1205177"/>
              <a:gd name="connsiteX4" fmla="*/ 0 w 2241629"/>
              <a:gd name="connsiteY4" fmla="*/ 0 h 12051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41629" h="1205177">
                <a:moveTo>
                  <a:pt x="0" y="0"/>
                </a:moveTo>
                <a:lnTo>
                  <a:pt x="2241629" y="0"/>
                </a:lnTo>
                <a:lnTo>
                  <a:pt x="2241629" y="1205177"/>
                </a:lnTo>
                <a:lnTo>
                  <a:pt x="0" y="120517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endParaRPr lang="en-GB" sz="1000" kern="1200"/>
          </a:p>
        </p:txBody>
      </p:sp>
    </p:spTree>
    <p:extLst>
      <p:ext uri="{BB962C8B-B14F-4D97-AF65-F5344CB8AC3E}">
        <p14:creationId xmlns:p14="http://schemas.microsoft.com/office/powerpoint/2010/main" val="32672900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fade">
                                      <p:cBhvr>
                                        <p:cTn id="10" dur="500"/>
                                        <p:tgtEl>
                                          <p:spTgt spid="8"/>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fade">
                                      <p:cBhvr>
                                        <p:cTn id="15" dur="500"/>
                                        <p:tgtEl>
                                          <p:spTgt spid="11"/>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4"/>
                                        </p:tgtEl>
                                        <p:attrNameLst>
                                          <p:attrName>style.visibility</p:attrName>
                                        </p:attrNameLst>
                                      </p:cBhvr>
                                      <p:to>
                                        <p:strVal val="visible"/>
                                      </p:to>
                                    </p:set>
                                    <p:animEffect transition="in" filter="fade">
                                      <p:cBhvr>
                                        <p:cTn id="20" dur="500"/>
                                        <p:tgtEl>
                                          <p:spTgt spid="14"/>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7"/>
                                        </p:tgtEl>
                                        <p:attrNameLst>
                                          <p:attrName>style.visibility</p:attrName>
                                        </p:attrNameLst>
                                      </p:cBhvr>
                                      <p:to>
                                        <p:strVal val="visible"/>
                                      </p:to>
                                    </p:set>
                                    <p:animEffect transition="in" filter="fade">
                                      <p:cBhvr>
                                        <p:cTn id="25"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26" fill="hold" display="0">
                  <p:stCondLst>
                    <p:cond delay="indefinite"/>
                  </p:stCondLst>
                </p:cTn>
                <p:tgtEl>
                  <p:spTgt spid="7"/>
                </p:tgtEl>
              </p:cMediaNode>
            </p:video>
          </p:childTnLst>
        </p:cTn>
      </p:par>
    </p:tnLst>
    <p:bldLst>
      <p:bldP spid="8" grpId="0" animBg="1"/>
      <p:bldP spid="4" grpId="0" build="p"/>
      <p:bldP spid="11" grpId="0" animBg="1"/>
      <p:bldP spid="14" grpId="0" animBg="1"/>
      <p:bldP spid="17"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4FA3C-2776-4B18-B398-7A9B594AECAB}"/>
              </a:ext>
            </a:extLst>
          </p:cNvPr>
          <p:cNvSpPr>
            <a:spLocks noGrp="1"/>
          </p:cNvSpPr>
          <p:nvPr>
            <p:ph type="title"/>
          </p:nvPr>
        </p:nvSpPr>
        <p:spPr/>
        <p:txBody>
          <a:bodyPr/>
          <a:lstStyle/>
          <a:p>
            <a:r>
              <a:rPr lang="en-GB" dirty="0"/>
              <a:t>Fundamental Attribution Error</a:t>
            </a:r>
          </a:p>
        </p:txBody>
      </p:sp>
      <p:sp>
        <p:nvSpPr>
          <p:cNvPr id="3" name="Content Placeholder 2">
            <a:extLst>
              <a:ext uri="{FF2B5EF4-FFF2-40B4-BE49-F238E27FC236}">
                <a16:creationId xmlns:a16="http://schemas.microsoft.com/office/drawing/2014/main" id="{BBEB2758-8E80-4771-98BB-AC41A0372275}"/>
              </a:ext>
            </a:extLst>
          </p:cNvPr>
          <p:cNvSpPr>
            <a:spLocks noGrp="1"/>
          </p:cNvSpPr>
          <p:nvPr>
            <p:ph sz="half" idx="1"/>
          </p:nvPr>
        </p:nvSpPr>
        <p:spPr>
          <a:xfrm>
            <a:off x="772285" y="1972340"/>
            <a:ext cx="5380382" cy="1414130"/>
          </a:xfrm>
        </p:spPr>
        <p:txBody>
          <a:bodyPr>
            <a:normAutofit/>
          </a:bodyPr>
          <a:lstStyle/>
          <a:p>
            <a:pPr marL="0" indent="0">
              <a:buNone/>
            </a:pPr>
            <a:r>
              <a:rPr lang="en-GB" sz="2000" dirty="0">
                <a:latin typeface="Arial" panose="020B0604020202020204" pitchFamily="34" charset="0"/>
                <a:cs typeface="Arial" panose="020B0604020202020204" pitchFamily="34" charset="0"/>
              </a:rPr>
              <a:t>Taking account of errors that can occur is the fundamental attribution error (FAE) (Heider, 1958), also referred to as the correspondence bias (Jones &amp; Harris, 1967). </a:t>
            </a:r>
          </a:p>
        </p:txBody>
      </p:sp>
      <p:sp>
        <p:nvSpPr>
          <p:cNvPr id="6" name="TextBox 5">
            <a:extLst>
              <a:ext uri="{FF2B5EF4-FFF2-40B4-BE49-F238E27FC236}">
                <a16:creationId xmlns:a16="http://schemas.microsoft.com/office/drawing/2014/main" id="{9904C116-3A13-481E-BB56-3F1779BF7A69}"/>
              </a:ext>
            </a:extLst>
          </p:cNvPr>
          <p:cNvSpPr txBox="1"/>
          <p:nvPr/>
        </p:nvSpPr>
        <p:spPr>
          <a:xfrm>
            <a:off x="708302" y="3762108"/>
            <a:ext cx="5022574" cy="1908215"/>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The FAE states that people are more likely to attribute behaviour internally, even when there is evidence to suggest that the behaviour was actually due to the situation.</a:t>
            </a:r>
          </a:p>
          <a:p>
            <a:endParaRPr lang="en-GB" dirty="0"/>
          </a:p>
        </p:txBody>
      </p:sp>
      <p:pic>
        <p:nvPicPr>
          <p:cNvPr id="9" name="Content Placeholder 8" descr="A close up of a device&#10;&#10;Description automatically generated">
            <a:hlinkClick r:id="rId3"/>
            <a:extLst>
              <a:ext uri="{FF2B5EF4-FFF2-40B4-BE49-F238E27FC236}">
                <a16:creationId xmlns:a16="http://schemas.microsoft.com/office/drawing/2014/main" id="{C5999F93-D694-4F55-BDD3-5613546A2A0D}"/>
              </a:ext>
            </a:extLst>
          </p:cNvPr>
          <p:cNvPicPr>
            <a:picLocks noGrp="1" noChangeAspect="1"/>
          </p:cNvPicPr>
          <p:nvPr>
            <p:ph sz="half" idx="2"/>
          </p:nvPr>
        </p:nvPicPr>
        <p:blipFill>
          <a:blip r:embed="rId4"/>
          <a:stretch>
            <a:fillRect/>
          </a:stretch>
        </p:blipFill>
        <p:spPr>
          <a:xfrm>
            <a:off x="6461125" y="2813727"/>
            <a:ext cx="4664075" cy="2327509"/>
          </a:xfrm>
        </p:spPr>
      </p:pic>
      <p:sp>
        <p:nvSpPr>
          <p:cNvPr id="10" name="TextBox 9">
            <a:extLst>
              <a:ext uri="{FF2B5EF4-FFF2-40B4-BE49-F238E27FC236}">
                <a16:creationId xmlns:a16="http://schemas.microsoft.com/office/drawing/2014/main" id="{545E6F9A-8D88-44BB-80A8-5CF2DD507A65}"/>
              </a:ext>
            </a:extLst>
          </p:cNvPr>
          <p:cNvSpPr txBox="1"/>
          <p:nvPr/>
        </p:nvSpPr>
        <p:spPr>
          <a:xfrm>
            <a:off x="2944871" y="5348408"/>
            <a:ext cx="8180329" cy="1015663"/>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Let’s watch this video of a range of people talking about their experience of FAE – </a:t>
            </a:r>
            <a:r>
              <a:rPr lang="en-GB" sz="2000" i="1" dirty="0">
                <a:latin typeface="Arial" panose="020B0604020202020204" pitchFamily="34" charset="0"/>
                <a:cs typeface="Arial" panose="020B0604020202020204" pitchFamily="34" charset="0"/>
              </a:rPr>
              <a:t>consider how this could be relevant to our case study?</a:t>
            </a:r>
          </a:p>
        </p:txBody>
      </p:sp>
    </p:spTree>
    <p:extLst>
      <p:ext uri="{BB962C8B-B14F-4D97-AF65-F5344CB8AC3E}">
        <p14:creationId xmlns:p14="http://schemas.microsoft.com/office/powerpoint/2010/main" val="453717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par>
                                <p:cTn id="23" presetID="10" presetClass="entr" presetSubtype="0" fill="hold" nodeType="withEffect">
                                  <p:stCondLst>
                                    <p:cond delay="0"/>
                                  </p:stCondLst>
                                  <p:childTnLst>
                                    <p:set>
                                      <p:cBhvr>
                                        <p:cTn id="24" dur="1" fill="hold">
                                          <p:stCondLst>
                                            <p:cond delay="0"/>
                                          </p:stCondLst>
                                        </p:cTn>
                                        <p:tgtEl>
                                          <p:spTgt spid="9"/>
                                        </p:tgtEl>
                                        <p:attrNameLst>
                                          <p:attrName>style.visibility</p:attrName>
                                        </p:attrNameLst>
                                      </p:cBhvr>
                                      <p:to>
                                        <p:strVal val="visible"/>
                                      </p:to>
                                    </p:set>
                                    <p:animEffect transition="in" filter="fade">
                                      <p:cBhvr>
                                        <p:cTn id="25"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6" grpId="0"/>
      <p:bldP spid="10"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48E540A-1FDE-4179-ACA3-7D24C43B9558}"/>
              </a:ext>
            </a:extLst>
          </p:cNvPr>
          <p:cNvSpPr txBox="1"/>
          <p:nvPr/>
        </p:nvSpPr>
        <p:spPr>
          <a:xfrm>
            <a:off x="2625754" y="2880986"/>
            <a:ext cx="7708219" cy="646331"/>
          </a:xfrm>
          <a:prstGeom prst="rect">
            <a:avLst/>
          </a:prstGeom>
          <a:noFill/>
        </p:spPr>
        <p:txBody>
          <a:bodyPr wrap="square" rtlCol="0">
            <a:spAutoFit/>
          </a:bodyPr>
          <a:lstStyle/>
          <a:p>
            <a:r>
              <a:rPr lang="en-GB" sz="3600" dirty="0">
                <a:highlight>
                  <a:srgbClr val="FFFF00"/>
                </a:highlight>
              </a:rPr>
              <a:t>Frustration Aggression Hypothesis</a:t>
            </a:r>
          </a:p>
        </p:txBody>
      </p:sp>
    </p:spTree>
    <p:extLst>
      <p:ext uri="{BB962C8B-B14F-4D97-AF65-F5344CB8AC3E}">
        <p14:creationId xmlns:p14="http://schemas.microsoft.com/office/powerpoint/2010/main" val="34142282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9C11026-76C4-4FCC-B2DF-357BC3F80CC7}"/>
              </a:ext>
            </a:extLst>
          </p:cNvPr>
          <p:cNvSpPr txBox="1">
            <a:spLocks/>
          </p:cNvSpPr>
          <p:nvPr/>
        </p:nvSpPr>
        <p:spPr>
          <a:xfrm>
            <a:off x="718507" y="600875"/>
            <a:ext cx="7714293" cy="581443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a:lstStyle>
          <a:p>
            <a:r>
              <a:rPr lang="en-GB" sz="1800" dirty="0">
                <a:latin typeface="Arial" panose="020B0604020202020204" pitchFamily="34" charset="0"/>
                <a:cs typeface="Arial" panose="020B0604020202020204" pitchFamily="34" charset="0"/>
              </a:rPr>
              <a:t>Frustration-Aggression Hypothesis developed by Dollard et al., (1939) was one of the first attempts to model and explain aggression in humans. </a:t>
            </a:r>
          </a:p>
          <a:p>
            <a:endParaRPr lang="en-GB" sz="1800" b="1"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                              Frustration                 Aggression</a:t>
            </a:r>
          </a:p>
          <a:p>
            <a:endParaRPr lang="en-GB" sz="1800" b="1" dirty="0">
              <a:latin typeface="Arial" panose="020B0604020202020204" pitchFamily="34" charset="0"/>
              <a:cs typeface="Arial" panose="020B0604020202020204" pitchFamily="34" charset="0"/>
            </a:endParaRPr>
          </a:p>
          <a:p>
            <a:endParaRPr lang="en-GB" sz="1800" b="1"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Principally,  the hypothesis suggests that aggression occurs due to frustration being experienced. They proposed that if an individual is frustrated by an encounter or an object then they will respond with aggressive behaviour – if appropriate to do so.</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When a person is unable to express their frustration with aggressive behaviour then the individual may redirect this aggressive energy towards to different object or situation – this is referred to as </a:t>
            </a:r>
            <a:r>
              <a:rPr lang="en-GB" sz="1800" i="1" u="sng" dirty="0">
                <a:latin typeface="Arial" panose="020B0604020202020204" pitchFamily="34" charset="0"/>
                <a:cs typeface="Arial" panose="020B0604020202020204" pitchFamily="34" charset="0"/>
              </a:rPr>
              <a:t>displaced aggression</a:t>
            </a:r>
            <a:r>
              <a:rPr lang="en-GB" sz="1800" u="sng" dirty="0">
                <a:latin typeface="Arial" panose="020B0604020202020204" pitchFamily="34" charset="0"/>
                <a:cs typeface="Arial" panose="020B0604020202020204" pitchFamily="34" charset="0"/>
              </a:rPr>
              <a:t>. </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Could this hypothesis be applied to our case study? </a:t>
            </a:r>
          </a:p>
        </p:txBody>
      </p:sp>
      <p:sp>
        <p:nvSpPr>
          <p:cNvPr id="7" name="Arrow: Right 6">
            <a:extLst>
              <a:ext uri="{FF2B5EF4-FFF2-40B4-BE49-F238E27FC236}">
                <a16:creationId xmlns:a16="http://schemas.microsoft.com/office/drawing/2014/main" id="{4CD8DFF3-A955-4DED-AEC4-7456DA04FEA6}"/>
              </a:ext>
            </a:extLst>
          </p:cNvPr>
          <p:cNvSpPr/>
          <p:nvPr/>
        </p:nvSpPr>
        <p:spPr>
          <a:xfrm>
            <a:off x="4034984" y="2317622"/>
            <a:ext cx="657727" cy="35292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reeform: Shape 7">
            <a:extLst>
              <a:ext uri="{FF2B5EF4-FFF2-40B4-BE49-F238E27FC236}">
                <a16:creationId xmlns:a16="http://schemas.microsoft.com/office/drawing/2014/main" id="{751235B4-3687-4F89-AB5B-C20952F72A79}"/>
              </a:ext>
            </a:extLst>
          </p:cNvPr>
          <p:cNvSpPr/>
          <p:nvPr/>
        </p:nvSpPr>
        <p:spPr>
          <a:xfrm>
            <a:off x="8565194" y="600876"/>
            <a:ext cx="2853895" cy="2915563"/>
          </a:xfrm>
          <a:custGeom>
            <a:avLst/>
            <a:gdLst>
              <a:gd name="connsiteX0" fmla="*/ 0 w 2008628"/>
              <a:gd name="connsiteY0" fmla="*/ 873753 h 1747506"/>
              <a:gd name="connsiteX1" fmla="*/ 436877 w 2008628"/>
              <a:gd name="connsiteY1" fmla="*/ 0 h 1747506"/>
              <a:gd name="connsiteX2" fmla="*/ 1571752 w 2008628"/>
              <a:gd name="connsiteY2" fmla="*/ 0 h 1747506"/>
              <a:gd name="connsiteX3" fmla="*/ 2008628 w 2008628"/>
              <a:gd name="connsiteY3" fmla="*/ 873753 h 1747506"/>
              <a:gd name="connsiteX4" fmla="*/ 1571752 w 2008628"/>
              <a:gd name="connsiteY4" fmla="*/ 1747506 h 1747506"/>
              <a:gd name="connsiteX5" fmla="*/ 436877 w 2008628"/>
              <a:gd name="connsiteY5" fmla="*/ 1747506 h 1747506"/>
              <a:gd name="connsiteX6" fmla="*/ 0 w 2008628"/>
              <a:gd name="connsiteY6" fmla="*/ 873753 h 1747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08628" h="1747506">
                <a:moveTo>
                  <a:pt x="1004314" y="0"/>
                </a:moveTo>
                <a:lnTo>
                  <a:pt x="2008627" y="380083"/>
                </a:lnTo>
                <a:lnTo>
                  <a:pt x="2008627" y="1367424"/>
                </a:lnTo>
                <a:lnTo>
                  <a:pt x="1004314" y="1747506"/>
                </a:lnTo>
                <a:lnTo>
                  <a:pt x="1" y="1367424"/>
                </a:lnTo>
                <a:lnTo>
                  <a:pt x="1" y="380083"/>
                </a:lnTo>
                <a:lnTo>
                  <a:pt x="1004314" y="0"/>
                </a:lnTo>
                <a:close/>
              </a:path>
            </a:pathLst>
          </a:custGeom>
          <a:solidFill>
            <a:srgbClr val="002060"/>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333280" tIns="373971" rIns="333280" bIns="373971" numCol="1" spcCol="1270" anchor="ctr" anchorCtr="0">
            <a:noAutofit/>
          </a:bodyPr>
          <a:lstStyle/>
          <a:p>
            <a:pPr marL="0" lvl="0" indent="0" algn="ctr" defTabSz="711200">
              <a:lnSpc>
                <a:spcPct val="90000"/>
              </a:lnSpc>
              <a:spcBef>
                <a:spcPct val="0"/>
              </a:spcBef>
              <a:spcAft>
                <a:spcPct val="35000"/>
              </a:spcAft>
              <a:buFont typeface="Arial" panose="020B0604020202020204" pitchFamily="34" charset="0"/>
              <a:buNone/>
            </a:pPr>
            <a:r>
              <a:rPr lang="en-GB" sz="3200" kern="1200" dirty="0">
                <a:latin typeface="Arial" panose="020B0604020202020204" pitchFamily="34" charset="0"/>
                <a:cs typeface="Arial" panose="020B0604020202020204" pitchFamily="34" charset="0"/>
              </a:rPr>
              <a:t>Frustration  Aggression Hypothesis </a:t>
            </a:r>
          </a:p>
          <a:p>
            <a:pPr marL="0" lvl="0" indent="0" algn="ctr" defTabSz="711200">
              <a:lnSpc>
                <a:spcPct val="90000"/>
              </a:lnSpc>
              <a:spcBef>
                <a:spcPct val="0"/>
              </a:spcBef>
              <a:spcAft>
                <a:spcPct val="35000"/>
              </a:spcAft>
              <a:buFont typeface="Arial" panose="020B0604020202020204" pitchFamily="34" charset="0"/>
              <a:buNone/>
            </a:pPr>
            <a:r>
              <a:rPr lang="en-GB" sz="3200" kern="1200" dirty="0">
                <a:latin typeface="Arial" panose="020B0604020202020204" pitchFamily="34" charset="0"/>
                <a:cs typeface="Arial" panose="020B0604020202020204" pitchFamily="34" charset="0"/>
              </a:rPr>
              <a:t>(FAH) </a:t>
            </a:r>
            <a:endParaRPr lang="en-GB" sz="3200" kern="1200" dirty="0"/>
          </a:p>
        </p:txBody>
      </p:sp>
    </p:spTree>
    <p:extLst>
      <p:ext uri="{BB962C8B-B14F-4D97-AF65-F5344CB8AC3E}">
        <p14:creationId xmlns:p14="http://schemas.microsoft.com/office/powerpoint/2010/main" val="16887073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fade">
                                      <p:cBhvr>
                                        <p:cTn id="17" dur="500"/>
                                        <p:tgtEl>
                                          <p:spTgt spid="4">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4">
                                            <p:txEl>
                                              <p:pRg st="6" end="6"/>
                                            </p:txEl>
                                          </p:spTgt>
                                        </p:tgtEl>
                                        <p:attrNameLst>
                                          <p:attrName>style.visibility</p:attrName>
                                        </p:attrNameLst>
                                      </p:cBhvr>
                                      <p:to>
                                        <p:strVal val="visible"/>
                                      </p:to>
                                    </p:set>
                                    <p:animEffect transition="in" filter="fade">
                                      <p:cBhvr>
                                        <p:cTn id="26" dur="500"/>
                                        <p:tgtEl>
                                          <p:spTgt spid="4">
                                            <p:txEl>
                                              <p:pRg st="6" end="6"/>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4">
                                            <p:txEl>
                                              <p:pRg st="8" end="8"/>
                                            </p:txEl>
                                          </p:spTgt>
                                        </p:tgtEl>
                                        <p:attrNameLst>
                                          <p:attrName>style.visibility</p:attrName>
                                        </p:attrNameLst>
                                      </p:cBhvr>
                                      <p:to>
                                        <p:strVal val="visible"/>
                                      </p:to>
                                    </p:set>
                                    <p:animEffect transition="in" filter="fade">
                                      <p:cBhvr>
                                        <p:cTn id="31" dur="500"/>
                                        <p:tgtEl>
                                          <p:spTgt spid="4">
                                            <p:txEl>
                                              <p:pRg st="8" end="8"/>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4">
                                            <p:txEl>
                                              <p:pRg st="10" end="10"/>
                                            </p:txEl>
                                          </p:spTgt>
                                        </p:tgtEl>
                                        <p:attrNameLst>
                                          <p:attrName>style.visibility</p:attrName>
                                        </p:attrNameLst>
                                      </p:cBhvr>
                                      <p:to>
                                        <p:strVal val="visible"/>
                                      </p:to>
                                    </p:set>
                                    <p:animEffect transition="in" filter="fade">
                                      <p:cBhvr>
                                        <p:cTn id="36" dur="500"/>
                                        <p:tgtEl>
                                          <p:spTgt spid="4">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C09264-7F9F-486A-8506-82FE8599AFCD}"/>
              </a:ext>
            </a:extLst>
          </p:cNvPr>
          <p:cNvSpPr>
            <a:spLocks noGrp="1"/>
          </p:cNvSpPr>
          <p:nvPr>
            <p:ph type="title"/>
          </p:nvPr>
        </p:nvSpPr>
        <p:spPr/>
        <p:txBody>
          <a:bodyPr/>
          <a:lstStyle/>
          <a:p>
            <a:r>
              <a:rPr lang="en-GB" dirty="0"/>
              <a:t>Questions</a:t>
            </a:r>
          </a:p>
        </p:txBody>
      </p:sp>
      <p:sp>
        <p:nvSpPr>
          <p:cNvPr id="3" name="Content Placeholder 2">
            <a:extLst>
              <a:ext uri="{FF2B5EF4-FFF2-40B4-BE49-F238E27FC236}">
                <a16:creationId xmlns:a16="http://schemas.microsoft.com/office/drawing/2014/main" id="{6A83ECDF-9CC7-4D46-B035-92034A46A8D1}"/>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70688376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riginal 5_01_Win32" id="{77344C68-A3F1-476B-8680-97D7F429B46B}" vid="{89780073-58E8-4DFF-BF29-BA99F80528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CDB58277-F8DF-46FF-84EC-EF41B835E69F}">
  <ds:schemaRefs>
    <ds:schemaRef ds:uri="http://schemas.microsoft.com/sharepoint/v3/contenttype/forms"/>
  </ds:schemaRefs>
</ds:datastoreItem>
</file>

<file path=customXml/itemProps2.xml><?xml version="1.0" encoding="utf-8"?>
<ds:datastoreItem xmlns:ds="http://schemas.openxmlformats.org/officeDocument/2006/customXml" ds:itemID="{2D276E62-80A3-44DD-9BCC-97ED2B99B5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37651BA-F45C-4845-9AB3-E0A65B39F5E1}">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{B24A9C12-8F93-4DD8-9B88-5E97887464E9}tf78438558_win32</Template>
  <TotalTime>139</TotalTime>
  <Words>1280</Words>
  <Application>Microsoft Office PowerPoint</Application>
  <PresentationFormat>Widescreen</PresentationFormat>
  <Paragraphs>79</Paragraphs>
  <Slides>14</Slides>
  <Notes>2</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Century Gothic</vt:lpstr>
      <vt:lpstr>Garamond</vt:lpstr>
      <vt:lpstr>SavonVTI</vt:lpstr>
      <vt:lpstr>Workshop Component 2  Case study</vt:lpstr>
      <vt:lpstr>So far we have: </vt:lpstr>
      <vt:lpstr>This week we will be: </vt:lpstr>
      <vt:lpstr>Assignment Brief and guidance</vt:lpstr>
      <vt:lpstr>Revising the theories</vt:lpstr>
      <vt:lpstr>Social Identity Theory</vt:lpstr>
      <vt:lpstr>Henri Tajfel </vt:lpstr>
      <vt:lpstr>PowerPoint Presentation</vt:lpstr>
      <vt:lpstr>Attribution Theory</vt:lpstr>
      <vt:lpstr>Heider's theory of naïve psychology</vt:lpstr>
      <vt:lpstr>Fundamental Attribution Error</vt:lpstr>
      <vt:lpstr>PowerPoint Presentation</vt:lpstr>
      <vt:lpstr>PowerPoint Presentation</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Aggression theories and prosocial Behaviour</dc:title>
  <dc:creator>Rebecca Kavanagh</dc:creator>
  <cp:lastModifiedBy>Rebecca</cp:lastModifiedBy>
  <cp:revision>13</cp:revision>
  <dcterms:created xsi:type="dcterms:W3CDTF">2020-11-03T22:53:34Z</dcterms:created>
  <dcterms:modified xsi:type="dcterms:W3CDTF">2021-11-25T08:56:50Z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